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6" r:id="rId4"/>
    <p:sldId id="258" r:id="rId5"/>
    <p:sldId id="257" r:id="rId6"/>
    <p:sldId id="259" r:id="rId7"/>
    <p:sldId id="264" r:id="rId8"/>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50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23.10.2016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23.10.2016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23.10.2016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23.10.2016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23.10.2016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23.10.2016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23.10.2016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23.10.2016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23.10.2016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23.10.2016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23.10.2016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23.10.2016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88532"/>
            <a:ext cx="7772400" cy="1470025"/>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700" dirty="0" smtClean="0">
                <a:solidFill>
                  <a:schemeClr val="accent6"/>
                </a:solidFill>
              </a:rPr>
              <a:t>In Linux there are privileged users and unprivileged. The default privileged user is “root”. This user has full access to everything on a Linux server and is allowed to work in system space without any restrictions. Be careful if you are logge</a:t>
            </a:r>
            <a:r>
              <a:rPr lang="en-US" sz="2700" dirty="0" smtClean="0">
                <a:solidFill>
                  <a:schemeClr val="accent6"/>
                </a:solidFill>
              </a:rPr>
              <a:t>d as , since each command  that you type is with enough privileges.</a:t>
            </a: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200" dirty="0" smtClean="0">
                <a:solidFill>
                  <a:schemeClr val="bg1"/>
                </a:solidFill>
              </a:rPr>
              <a:t>Exercises: </a:t>
            </a:r>
            <a:br>
              <a:rPr lang="en-US" sz="2200" dirty="0" smtClean="0">
                <a:solidFill>
                  <a:schemeClr val="bg1"/>
                </a:solidFill>
              </a:rPr>
            </a:br>
            <a:r>
              <a:rPr lang="en-US" sz="2200" dirty="0" smtClean="0">
                <a:solidFill>
                  <a:schemeClr val="bg1"/>
                </a:solidFill>
              </a:rPr>
              <a:t>1. Find information on the internet about the file /</a:t>
            </a:r>
            <a:r>
              <a:rPr lang="en-US" sz="2200" dirty="0" err="1" smtClean="0">
                <a:solidFill>
                  <a:schemeClr val="bg1"/>
                </a:solidFill>
              </a:rPr>
              <a:t>etc</a:t>
            </a:r>
            <a:r>
              <a:rPr lang="en-US" sz="2200" dirty="0" smtClean="0">
                <a:solidFill>
                  <a:schemeClr val="bg1"/>
                </a:solidFill>
              </a:rPr>
              <a:t>/</a:t>
            </a:r>
            <a:r>
              <a:rPr lang="en-US" sz="2200" dirty="0" err="1" smtClean="0">
                <a:solidFill>
                  <a:schemeClr val="bg1"/>
                </a:solidFill>
              </a:rPr>
              <a:t>passwd</a:t>
            </a:r>
            <a:r>
              <a:rPr lang="en-US" sz="2200" dirty="0" smtClean="0">
                <a:solidFill>
                  <a:schemeClr val="bg1"/>
                </a:solidFill>
              </a:rPr>
              <a:t>.</a:t>
            </a:r>
            <a:r>
              <a:rPr lang="en-US" sz="2200" dirty="0">
                <a:solidFill>
                  <a:schemeClr val="bg1"/>
                </a:solidFill>
              </a:rPr>
              <a:t/>
            </a:r>
            <a:br>
              <a:rPr lang="en-US" sz="2200" dirty="0">
                <a:solidFill>
                  <a:schemeClr val="bg1"/>
                </a:solidFill>
              </a:rPr>
            </a:br>
            <a:r>
              <a:rPr lang="en-US" sz="2200" dirty="0" smtClean="0">
                <a:solidFill>
                  <a:schemeClr val="bg1"/>
                </a:solidFill>
              </a:rPr>
              <a:t>2. </a:t>
            </a:r>
            <a:r>
              <a:rPr lang="en-US" sz="2200" dirty="0">
                <a:solidFill>
                  <a:schemeClr val="bg1"/>
                </a:solidFill>
              </a:rPr>
              <a:t>Cat /</a:t>
            </a:r>
            <a:r>
              <a:rPr lang="en-US" sz="2200" dirty="0" err="1">
                <a:solidFill>
                  <a:schemeClr val="bg1"/>
                </a:solidFill>
              </a:rPr>
              <a:t>etc</a:t>
            </a:r>
            <a:r>
              <a:rPr lang="en-US" sz="2200" dirty="0">
                <a:solidFill>
                  <a:schemeClr val="bg1"/>
                </a:solidFill>
              </a:rPr>
              <a:t>/</a:t>
            </a:r>
            <a:r>
              <a:rPr lang="en-US" sz="2200" dirty="0" err="1">
                <a:solidFill>
                  <a:schemeClr val="bg1"/>
                </a:solidFill>
              </a:rPr>
              <a:t>passwd</a:t>
            </a:r>
            <a:r>
              <a:rPr lang="en-US" sz="2200" dirty="0">
                <a:solidFill>
                  <a:schemeClr val="bg1"/>
                </a:solidFill>
              </a:rPr>
              <a:t> and then grep for the root user.</a:t>
            </a:r>
            <a:br>
              <a:rPr lang="en-US" sz="2200" dirty="0">
                <a:solidFill>
                  <a:schemeClr val="bg1"/>
                </a:solidFill>
              </a:rPr>
            </a:br>
            <a:r>
              <a:rPr lang="en-US" sz="2200" dirty="0" smtClean="0">
                <a:solidFill>
                  <a:schemeClr val="bg1"/>
                </a:solidFill>
              </a:rPr>
              <a:t>3. </a:t>
            </a:r>
            <a:r>
              <a:rPr lang="en-US" sz="2200" dirty="0">
                <a:solidFill>
                  <a:schemeClr val="bg1"/>
                </a:solidFill>
              </a:rPr>
              <a:t>What is the root user id ? </a:t>
            </a:r>
            <a:r>
              <a:rPr lang="en-US" sz="2200" dirty="0">
                <a:solidFill>
                  <a:schemeClr val="bg1"/>
                </a:solidFill>
              </a:rPr>
              <a:t>Run ‘id root’</a:t>
            </a:r>
            <a:br>
              <a:rPr lang="en-US" sz="2200" dirty="0">
                <a:solidFill>
                  <a:schemeClr val="bg1"/>
                </a:solidFill>
              </a:rPr>
            </a:br>
            <a:r>
              <a:rPr lang="en-US" sz="2200" dirty="0" smtClean="0">
                <a:solidFill>
                  <a:schemeClr val="bg1"/>
                </a:solidFill>
              </a:rPr>
              <a:t>4. </a:t>
            </a:r>
            <a:r>
              <a:rPr lang="en-US" sz="2200" dirty="0">
                <a:solidFill>
                  <a:schemeClr val="bg1"/>
                </a:solidFill>
              </a:rPr>
              <a:t>Do you think it’s safe to let the root user to log in inside a server from remote ( SSH ) ? </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
        <p:nvSpPr>
          <p:cNvPr id="5" name="TextBox 4"/>
          <p:cNvSpPr txBox="1"/>
          <p:nvPr/>
        </p:nvSpPr>
        <p:spPr>
          <a:xfrm>
            <a:off x="3124200" y="838200"/>
            <a:ext cx="6705600" cy="1200329"/>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Users and Groups</a:t>
            </a: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accent6"/>
                </a:solidFill>
              </a:rPr>
              <a:t>/</a:t>
            </a:r>
            <a:r>
              <a:rPr lang="en-US" sz="2400" dirty="0" err="1" smtClean="0">
                <a:solidFill>
                  <a:schemeClr val="accent6"/>
                </a:solidFill>
              </a:rPr>
              <a:t>etc</a:t>
            </a:r>
            <a:r>
              <a:rPr lang="en-US" sz="2400" dirty="0" smtClean="0">
                <a:solidFill>
                  <a:schemeClr val="accent6"/>
                </a:solidFill>
              </a:rPr>
              <a:t>/</a:t>
            </a:r>
            <a:r>
              <a:rPr lang="en-US" sz="2400" dirty="0" err="1" smtClean="0">
                <a:solidFill>
                  <a:schemeClr val="accent6"/>
                </a:solidFill>
              </a:rPr>
              <a:t>passwd</a:t>
            </a:r>
            <a:r>
              <a:rPr lang="en-US" sz="2400" dirty="0" smtClean="0">
                <a:solidFill>
                  <a:schemeClr val="accent6"/>
                </a:solidFill>
              </a:rPr>
              <a:t> =&gt; information about each user is stored there.</a:t>
            </a:r>
            <a:endParaRPr lang="en-US" sz="2400" dirty="0">
              <a:solidFill>
                <a:schemeClr val="accent6"/>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417638"/>
            <a:ext cx="7099127" cy="1217939"/>
          </a:xfrm>
        </p:spPr>
      </p:pic>
      <p:sp>
        <p:nvSpPr>
          <p:cNvPr id="5" name="TextBox 4"/>
          <p:cNvSpPr txBox="1"/>
          <p:nvPr/>
        </p:nvSpPr>
        <p:spPr>
          <a:xfrm>
            <a:off x="1219200" y="3124200"/>
            <a:ext cx="5410200" cy="2308324"/>
          </a:xfrm>
          <a:prstGeom prst="rect">
            <a:avLst/>
          </a:prstGeom>
          <a:noFill/>
        </p:spPr>
        <p:txBody>
          <a:bodyPr wrap="square" rtlCol="0">
            <a:spAutoFit/>
          </a:bodyPr>
          <a:lstStyle/>
          <a:p>
            <a:r>
              <a:rPr lang="en-US" dirty="0" smtClean="0">
                <a:solidFill>
                  <a:schemeClr val="accent6"/>
                </a:solidFill>
              </a:rPr>
              <a:t>1 =&gt; </a:t>
            </a:r>
            <a:r>
              <a:rPr lang="en-US" dirty="0" err="1" smtClean="0">
                <a:solidFill>
                  <a:schemeClr val="accent6"/>
                </a:solidFill>
              </a:rPr>
              <a:t>user_name</a:t>
            </a:r>
            <a:r>
              <a:rPr lang="en-US" dirty="0" smtClean="0">
                <a:solidFill>
                  <a:schemeClr val="accent6"/>
                </a:solidFill>
              </a:rPr>
              <a:t>.</a:t>
            </a:r>
          </a:p>
          <a:p>
            <a:r>
              <a:rPr lang="en-US" dirty="0" smtClean="0">
                <a:solidFill>
                  <a:schemeClr val="accent6"/>
                </a:solidFill>
              </a:rPr>
              <a:t>2 =&gt; x indicates that encrypted password is stored in /</a:t>
            </a:r>
            <a:r>
              <a:rPr lang="en-US" dirty="0" err="1" smtClean="0">
                <a:solidFill>
                  <a:schemeClr val="accent6"/>
                </a:solidFill>
              </a:rPr>
              <a:t>etc</a:t>
            </a:r>
            <a:r>
              <a:rPr lang="en-US" dirty="0" smtClean="0">
                <a:solidFill>
                  <a:schemeClr val="accent6"/>
                </a:solidFill>
              </a:rPr>
              <a:t>/shadow.</a:t>
            </a:r>
          </a:p>
          <a:p>
            <a:r>
              <a:rPr lang="en-US" dirty="0" smtClean="0">
                <a:solidFill>
                  <a:schemeClr val="accent6"/>
                </a:solidFill>
              </a:rPr>
              <a:t>3 =&gt; </a:t>
            </a:r>
            <a:r>
              <a:rPr lang="en-US" dirty="0" err="1" smtClean="0">
                <a:solidFill>
                  <a:schemeClr val="accent6"/>
                </a:solidFill>
              </a:rPr>
              <a:t>user_id</a:t>
            </a:r>
            <a:r>
              <a:rPr lang="en-US" dirty="0" smtClean="0">
                <a:solidFill>
                  <a:schemeClr val="accent6"/>
                </a:solidFill>
              </a:rPr>
              <a:t>.</a:t>
            </a:r>
          </a:p>
          <a:p>
            <a:r>
              <a:rPr lang="en-US" dirty="0" smtClean="0">
                <a:solidFill>
                  <a:schemeClr val="accent6"/>
                </a:solidFill>
              </a:rPr>
              <a:t>4 =&gt; </a:t>
            </a:r>
            <a:r>
              <a:rPr lang="en-US" dirty="0" err="1" smtClean="0">
                <a:solidFill>
                  <a:schemeClr val="accent6"/>
                </a:solidFill>
              </a:rPr>
              <a:t>group_ud</a:t>
            </a:r>
            <a:r>
              <a:rPr lang="en-US" dirty="0" smtClean="0">
                <a:solidFill>
                  <a:schemeClr val="accent6"/>
                </a:solidFill>
              </a:rPr>
              <a:t>.</a:t>
            </a:r>
          </a:p>
          <a:p>
            <a:r>
              <a:rPr lang="en-US" dirty="0" smtClean="0">
                <a:solidFill>
                  <a:schemeClr val="accent6"/>
                </a:solidFill>
              </a:rPr>
              <a:t>5 =&gt; primary group.</a:t>
            </a:r>
          </a:p>
          <a:p>
            <a:r>
              <a:rPr lang="en-US" dirty="0" smtClean="0">
                <a:solidFill>
                  <a:schemeClr val="accent6"/>
                </a:solidFill>
              </a:rPr>
              <a:t>6 =&gt; home directory.</a:t>
            </a:r>
          </a:p>
          <a:p>
            <a:r>
              <a:rPr lang="en-US" dirty="0" smtClean="0">
                <a:solidFill>
                  <a:schemeClr val="accent6"/>
                </a:solidFill>
              </a:rPr>
              <a:t>7 =&gt; the shell that the user is using.</a:t>
            </a:r>
            <a:endParaRPr lang="en-US" dirty="0">
              <a:solidFill>
                <a:schemeClr val="accent6"/>
              </a:solidFill>
            </a:endParaRPr>
          </a:p>
        </p:txBody>
      </p:sp>
    </p:spTree>
    <p:extLst>
      <p:ext uri="{BB962C8B-B14F-4D97-AF65-F5344CB8AC3E}">
        <p14:creationId xmlns:p14="http://schemas.microsoft.com/office/powerpoint/2010/main" val="164339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a:t>
            </a:r>
            <a:r>
              <a:rPr lang="en-US" dirty="0" err="1" smtClean="0">
                <a:solidFill>
                  <a:schemeClr val="accent6"/>
                </a:solidFill>
              </a:rPr>
              <a:t>etc</a:t>
            </a:r>
            <a:r>
              <a:rPr lang="en-US" dirty="0" smtClean="0">
                <a:solidFill>
                  <a:schemeClr val="accent6"/>
                </a:solidFill>
              </a:rPr>
              <a:t>/shadow =&gt; encrypted passwords of users are stored here. </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700" dirty="0" smtClean="0">
                <a:solidFill>
                  <a:schemeClr val="accent6"/>
                </a:solidFill>
              </a:rPr>
              <a:t>Linux is following the Unix tradition, to count the time from Jan, 1</a:t>
            </a:r>
            <a:r>
              <a:rPr lang="en-US" sz="2700" baseline="30000" dirty="0" smtClean="0">
                <a:solidFill>
                  <a:schemeClr val="accent6"/>
                </a:solidFill>
              </a:rPr>
              <a:t>st</a:t>
            </a:r>
            <a:r>
              <a:rPr lang="en-US" sz="2700" dirty="0">
                <a:solidFill>
                  <a:schemeClr val="accent6"/>
                </a:solidFill>
              </a:rPr>
              <a:t> </a:t>
            </a:r>
            <a:r>
              <a:rPr lang="en-US" sz="2700" dirty="0" smtClean="0">
                <a:solidFill>
                  <a:schemeClr val="accent6"/>
                </a:solidFill>
              </a:rPr>
              <a:t>1970 ( the official Birthday of UNIX).</a:t>
            </a:r>
            <a:r>
              <a:rPr lang="en-US" dirty="0">
                <a:solidFill>
                  <a:schemeClr val="accent6"/>
                </a:solidFill>
              </a:rPr>
              <a:t/>
            </a:r>
            <a:br>
              <a:rPr lang="en-US" dirty="0">
                <a:solidFill>
                  <a:schemeClr val="accent6"/>
                </a:solidFill>
              </a:rPr>
            </a:br>
            <a:r>
              <a:rPr lang="en-US" sz="2700" dirty="0" smtClean="0">
                <a:solidFill>
                  <a:schemeClr val="accent6"/>
                </a:solidFill>
              </a:rPr>
              <a:t>1. Username 2. Encrypted password. 3. Days since last password change. 4. Min number of days required between password change. 5. Max 6. Warning 7. Inactive</a:t>
            </a:r>
            <a:r>
              <a:rPr lang="en-US" dirty="0">
                <a:solidFill>
                  <a:schemeClr val="accent6"/>
                </a:solidFill>
              </a:rPr>
              <a:t/>
            </a:r>
            <a:br>
              <a:rPr lang="en-US" dirty="0">
                <a:solidFill>
                  <a:schemeClr val="accent6"/>
                </a:solidFill>
              </a:rPr>
            </a:br>
            <a:r>
              <a:rPr lang="en-US" sz="2700" dirty="0" smtClean="0">
                <a:solidFill>
                  <a:schemeClr val="accent6"/>
                </a:solidFill>
              </a:rPr>
              <a:t>Simple way to get this information: </a:t>
            </a:r>
            <a:r>
              <a:rPr lang="en-US" sz="2700" dirty="0" err="1">
                <a:solidFill>
                  <a:schemeClr val="bg1"/>
                </a:solidFill>
              </a:rPr>
              <a:t>chage</a:t>
            </a:r>
            <a:r>
              <a:rPr lang="en-US" sz="2700" dirty="0">
                <a:solidFill>
                  <a:schemeClr val="bg1"/>
                </a:solidFill>
              </a:rPr>
              <a:t> –l </a:t>
            </a:r>
            <a:r>
              <a:rPr lang="en-US" sz="2700" dirty="0" err="1">
                <a:solidFill>
                  <a:schemeClr val="bg1"/>
                </a:solidFill>
              </a:rPr>
              <a:t>user_name</a:t>
            </a:r>
            <a:r>
              <a:rPr lang="en-US" dirty="0" smtClean="0">
                <a:solidFill>
                  <a:schemeClr val="accent6"/>
                </a:solidFill>
              </a:rPr>
              <a:t/>
            </a:r>
            <a:br>
              <a:rPr lang="en-US" dirty="0" smtClean="0">
                <a:solidFill>
                  <a:schemeClr val="accent6"/>
                </a:solidFill>
              </a:rPr>
            </a:br>
            <a:r>
              <a:rPr lang="en-US" dirty="0" smtClean="0">
                <a:solidFill>
                  <a:schemeClr val="bg1"/>
                </a:solidFill>
              </a:rPr>
              <a:t/>
            </a:r>
            <a:br>
              <a:rPr lang="en-US" dirty="0" smtClean="0">
                <a:solidFill>
                  <a:schemeClr val="bg1"/>
                </a:solidFill>
              </a:rPr>
            </a:br>
            <a:r>
              <a:rPr lang="en-US" dirty="0" smtClean="0">
                <a:solidFill>
                  <a:schemeClr val="bg1"/>
                </a:solidFill>
              </a:rPr>
              <a:t/>
            </a:r>
            <a:br>
              <a:rPr lang="en-US" dirty="0" smtClean="0">
                <a:solidFill>
                  <a:schemeClr val="bg1"/>
                </a:solidFill>
              </a:rPr>
            </a:br>
            <a:endParaRPr lang="en-US"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 y="2133600"/>
            <a:ext cx="8128000" cy="1447800"/>
          </a:xfrm>
          <a:prstGeom prst="rect">
            <a:avLst/>
          </a:prstGeom>
        </p:spPr>
      </p:pic>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2296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Groups in Linux:</a:t>
            </a:r>
            <a:br>
              <a:rPr lang="en-US" sz="3100" dirty="0" smtClean="0">
                <a:solidFill>
                  <a:schemeClr val="accent6"/>
                </a:solidFill>
              </a:rPr>
            </a:br>
            <a:r>
              <a:rPr lang="en-US" sz="3100" dirty="0" smtClean="0">
                <a:solidFill>
                  <a:schemeClr val="accent6"/>
                </a:solidFill>
              </a:rPr>
              <a:t>Linux users can be a member of two different kinds of groups: primary group and  secondary groups. By default each user is created with primary group identical as his name.</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err="1" smtClean="0">
                <a:solidFill>
                  <a:schemeClr val="accent6"/>
                </a:solidFill>
              </a:rPr>
              <a:t>Exersises</a:t>
            </a:r>
            <a:r>
              <a:rPr lang="en-US" sz="3100" dirty="0">
                <a:solidFill>
                  <a:schemeClr val="accent6"/>
                </a:solidFill>
              </a:rPr>
              <a:t>:</a:t>
            </a:r>
            <a:r>
              <a:rPr lang="en-US" sz="3100" dirty="0" smtClean="0">
                <a:solidFill>
                  <a:schemeClr val="accent6"/>
                </a:solidFill>
              </a:rPr>
              <a:t/>
            </a:r>
            <a:br>
              <a:rPr lang="en-US" sz="3100" dirty="0" smtClean="0">
                <a:solidFill>
                  <a:schemeClr val="accent6"/>
                </a:solidFill>
              </a:rPr>
            </a:br>
            <a:r>
              <a:rPr lang="en-US" sz="2700" dirty="0" smtClean="0">
                <a:solidFill>
                  <a:schemeClr val="bg1"/>
                </a:solidFill>
              </a:rPr>
              <a:t>1. Add a user with ‘</a:t>
            </a:r>
            <a:r>
              <a:rPr lang="en-US" sz="2700" dirty="0" err="1" smtClean="0">
                <a:solidFill>
                  <a:schemeClr val="bg1"/>
                </a:solidFill>
              </a:rPr>
              <a:t>useradd</a:t>
            </a:r>
            <a:r>
              <a:rPr lang="en-US" sz="2700" dirty="0" smtClean="0">
                <a:solidFill>
                  <a:schemeClr val="bg1"/>
                </a:solidFill>
              </a:rPr>
              <a:t> </a:t>
            </a:r>
            <a:r>
              <a:rPr lang="en-US" sz="2700" dirty="0" err="1" smtClean="0">
                <a:solidFill>
                  <a:schemeClr val="bg1"/>
                </a:solidFill>
              </a:rPr>
              <a:t>user_name</a:t>
            </a:r>
            <a:r>
              <a:rPr lang="en-US" sz="2700" dirty="0" smtClean="0">
                <a:solidFill>
                  <a:schemeClr val="bg1"/>
                </a:solidFill>
              </a:rPr>
              <a:t>’.</a:t>
            </a:r>
            <a:br>
              <a:rPr lang="en-US" sz="2700" dirty="0" smtClean="0">
                <a:solidFill>
                  <a:schemeClr val="bg1"/>
                </a:solidFill>
              </a:rPr>
            </a:br>
            <a:r>
              <a:rPr lang="en-US" sz="2700" dirty="0" smtClean="0">
                <a:solidFill>
                  <a:schemeClr val="bg1"/>
                </a:solidFill>
              </a:rPr>
              <a:t>2. Run the id command on that user.</a:t>
            </a:r>
            <a:br>
              <a:rPr lang="en-US" sz="2700" dirty="0" smtClean="0">
                <a:solidFill>
                  <a:schemeClr val="bg1"/>
                </a:solidFill>
              </a:rPr>
            </a:br>
            <a:r>
              <a:rPr lang="en-US" sz="2700" dirty="0" smtClean="0">
                <a:solidFill>
                  <a:schemeClr val="bg1"/>
                </a:solidFill>
              </a:rPr>
              <a:t>3. In which file do you think that groups are stored ?</a:t>
            </a:r>
            <a:br>
              <a:rPr lang="en-US" sz="2700" dirty="0" smtClean="0">
                <a:solidFill>
                  <a:schemeClr val="bg1"/>
                </a:solidFill>
              </a:rPr>
            </a:br>
            <a:r>
              <a:rPr lang="en-US" sz="2700" dirty="0" smtClean="0">
                <a:solidFill>
                  <a:schemeClr val="bg1"/>
                </a:solidFill>
              </a:rPr>
              <a:t>4. Create two groups sales and account. </a:t>
            </a:r>
            <a:br>
              <a:rPr lang="en-US" sz="2700" dirty="0" smtClean="0">
                <a:solidFill>
                  <a:schemeClr val="bg1"/>
                </a:solidFill>
              </a:rPr>
            </a:br>
            <a:r>
              <a:rPr lang="en-US" sz="2700" dirty="0" smtClean="0">
                <a:solidFill>
                  <a:schemeClr val="bg1"/>
                </a:solidFill>
              </a:rPr>
              <a:t>5. Create users bob, betty, bill and Beatrix.</a:t>
            </a:r>
            <a:br>
              <a:rPr lang="en-US" sz="2700" dirty="0" smtClean="0">
                <a:solidFill>
                  <a:schemeClr val="bg1"/>
                </a:solidFill>
              </a:rPr>
            </a:br>
            <a:r>
              <a:rPr lang="en-US" sz="2700" dirty="0" smtClean="0">
                <a:solidFill>
                  <a:schemeClr val="bg1"/>
                </a:solidFill>
              </a:rPr>
              <a:t>6. Make bob and betty members of the group sales, and bill and Beatrix member of the group account.</a:t>
            </a:r>
            <a:br>
              <a:rPr lang="en-US" sz="2700" dirty="0" smtClean="0">
                <a:solidFill>
                  <a:schemeClr val="bg1"/>
                </a:solidFill>
              </a:rPr>
            </a:br>
            <a:r>
              <a:rPr lang="en-US" sz="2700" dirty="0" smtClean="0">
                <a:solidFill>
                  <a:schemeClr val="bg1"/>
                </a:solidFill>
              </a:rPr>
              <a:t>7. Set a password policy that requires users to change their password every 90 days. </a:t>
            </a:r>
            <a:endParaRPr lang="bg-BG" sz="3100" dirty="0">
              <a:solidFill>
                <a:schemeClr val="bg1"/>
              </a:solidFill>
            </a:endParaRPr>
          </a:p>
        </p:txBody>
      </p:sp>
      <p:sp>
        <p:nvSpPr>
          <p:cNvPr id="3" name="Content Placeholder 2"/>
          <p:cNvSpPr>
            <a:spLocks noGrp="1"/>
          </p:cNvSpPr>
          <p:nvPr>
            <p:ph idx="1"/>
          </p:nvPr>
        </p:nvSpPr>
        <p:spPr>
          <a:xfrm>
            <a:off x="457200" y="1676400"/>
            <a:ext cx="8153400" cy="4525963"/>
          </a:xfrm>
        </p:spPr>
        <p:txBody>
          <a:bodyPr>
            <a:normAutofit/>
          </a:bodyPr>
          <a:lstStyle/>
          <a:p>
            <a:pPr marL="0" indent="0">
              <a:buNone/>
            </a:pPr>
            <a:r>
              <a:rPr lang="en-US" dirty="0" smtClean="0">
                <a:solidFill>
                  <a:schemeClr val="accent6"/>
                </a:solidFill>
              </a:rPr>
              <a:t> </a:t>
            </a:r>
            <a:endParaRPr lang="en-US" dirty="0">
              <a:solidFill>
                <a:schemeClr val="accent6"/>
              </a:solidFill>
            </a:endParaRP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err="1" smtClean="0">
                <a:solidFill>
                  <a:schemeClr val="accent6"/>
                </a:solidFill>
              </a:rPr>
              <a:t>Sudo</a:t>
            </a:r>
            <a:r>
              <a:rPr lang="en-US" sz="2400" dirty="0" smtClean="0">
                <a:solidFill>
                  <a:schemeClr val="accent6"/>
                </a:solidFill>
              </a:rPr>
              <a:t> =&gt; super user do. A program that allows users to run programs with the security privileges of another user, by default the </a:t>
            </a:r>
            <a:r>
              <a:rPr lang="en-US" sz="2400" dirty="0" err="1" smtClean="0">
                <a:solidFill>
                  <a:schemeClr val="accent6"/>
                </a:solidFill>
              </a:rPr>
              <a:t>superuser</a:t>
            </a:r>
            <a:r>
              <a:rPr lang="en-US" sz="2400" dirty="0" smtClean="0">
                <a:solidFill>
                  <a:schemeClr val="accent6"/>
                </a:solidFill>
              </a:rPr>
              <a:t>(root).</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a:solidFill>
                  <a:schemeClr val="bg1"/>
                </a:solidFill>
              </a:rPr>
              <a:t>man </a:t>
            </a:r>
            <a:r>
              <a:rPr lang="en-US" sz="2400" dirty="0" err="1">
                <a:solidFill>
                  <a:schemeClr val="bg1"/>
                </a:solidFill>
              </a:rPr>
              <a:t>visudo</a:t>
            </a:r>
            <a:r>
              <a:rPr lang="en-US" sz="2400" dirty="0" smtClean="0">
                <a:solidFill>
                  <a:schemeClr val="accent6"/>
                </a:solidFill>
              </a:rPr>
              <a:t>.</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Whenever you edit the </a:t>
            </a:r>
            <a:r>
              <a:rPr lang="en-US" sz="2400" dirty="0" err="1" smtClean="0">
                <a:solidFill>
                  <a:schemeClr val="accent6"/>
                </a:solidFill>
              </a:rPr>
              <a:t>sudo</a:t>
            </a:r>
            <a:r>
              <a:rPr lang="en-US" sz="2400" dirty="0" smtClean="0">
                <a:solidFill>
                  <a:schemeClr val="accent6"/>
                </a:solidFill>
              </a:rPr>
              <a:t> file /</a:t>
            </a:r>
            <a:r>
              <a:rPr lang="en-US" sz="2400" dirty="0" err="1" smtClean="0">
                <a:solidFill>
                  <a:schemeClr val="accent6"/>
                </a:solidFill>
              </a:rPr>
              <a:t>etc</a:t>
            </a:r>
            <a:r>
              <a:rPr lang="en-US" sz="2400" dirty="0" smtClean="0">
                <a:solidFill>
                  <a:schemeClr val="accent6"/>
                </a:solidFill>
              </a:rPr>
              <a:t>/</a:t>
            </a:r>
            <a:r>
              <a:rPr lang="en-US" sz="2400" dirty="0" err="1" smtClean="0">
                <a:solidFill>
                  <a:schemeClr val="accent6"/>
                </a:solidFill>
              </a:rPr>
              <a:t>sudoers</a:t>
            </a:r>
            <a:r>
              <a:rPr lang="en-US" sz="2400" dirty="0" smtClean="0">
                <a:solidFill>
                  <a:schemeClr val="accent6"/>
                </a:solidFill>
              </a:rPr>
              <a:t>, always use </a:t>
            </a:r>
            <a:r>
              <a:rPr lang="en-US" sz="2400" dirty="0" err="1">
                <a:solidFill>
                  <a:schemeClr val="bg1"/>
                </a:solidFill>
              </a:rPr>
              <a:t>visudo</a:t>
            </a:r>
            <a:r>
              <a:rPr lang="en-US" sz="2400" dirty="0" smtClean="0">
                <a:solidFill>
                  <a:schemeClr val="accent6"/>
                </a:solidFill>
              </a:rPr>
              <a:t>, since it locks it for the current user.</a:t>
            </a:r>
            <a:br>
              <a:rPr lang="en-US" sz="2400" dirty="0" smtClean="0">
                <a:solidFill>
                  <a:schemeClr val="accent6"/>
                </a:solidFill>
              </a:rPr>
            </a:br>
            <a:r>
              <a:rPr lang="en-US" sz="2400" dirty="0" smtClean="0">
                <a:solidFill>
                  <a:schemeClr val="accent6"/>
                </a:solidFill>
              </a:rPr>
              <a:t>               </a:t>
            </a:r>
            <a:r>
              <a:rPr lang="en-US" sz="2400" dirty="0" smtClean="0">
                <a:solidFill>
                  <a:schemeClr val="bg1"/>
                </a:solidFill>
              </a:rPr>
              <a:t>Exercise:</a:t>
            </a:r>
            <a:br>
              <a:rPr lang="en-US" sz="2400" dirty="0" smtClean="0">
                <a:solidFill>
                  <a:schemeClr val="bg1"/>
                </a:solidFill>
              </a:rPr>
            </a:br>
            <a:r>
              <a:rPr lang="en-US" sz="2400" dirty="0" smtClean="0">
                <a:solidFill>
                  <a:schemeClr val="bg1"/>
                </a:solidFill>
              </a:rPr>
              <a:t>                                               1. Add a local user as a </a:t>
            </a:r>
            <a:r>
              <a:rPr lang="en-US" sz="2400" dirty="0" err="1" smtClean="0">
                <a:solidFill>
                  <a:schemeClr val="bg1"/>
                </a:solidFill>
              </a:rPr>
              <a:t>sudo</a:t>
            </a:r>
            <a:r>
              <a:rPr lang="en-US" sz="2400" dirty="0" smtClean="0">
                <a:solidFill>
                  <a:schemeClr val="bg1"/>
                </a:solidFill>
              </a:rPr>
              <a:t>.</a:t>
            </a:r>
            <a:br>
              <a:rPr lang="en-US" sz="2400" dirty="0" smtClean="0">
                <a:solidFill>
                  <a:schemeClr val="bg1"/>
                </a:solidFill>
              </a:rPr>
            </a:br>
            <a:r>
              <a:rPr lang="en-US" sz="2400" dirty="0" smtClean="0">
                <a:solidFill>
                  <a:schemeClr val="bg1"/>
                </a:solidFill>
              </a:rPr>
              <a:t>                                 2. Run ‘</a:t>
            </a:r>
            <a:r>
              <a:rPr lang="en-US" sz="2400" dirty="0" err="1" smtClean="0">
                <a:solidFill>
                  <a:schemeClr val="bg1"/>
                </a:solidFill>
              </a:rPr>
              <a:t>sudo</a:t>
            </a:r>
            <a:r>
              <a:rPr lang="en-US" sz="2400" dirty="0" smtClean="0">
                <a:solidFill>
                  <a:schemeClr val="bg1"/>
                </a:solidFill>
              </a:rPr>
              <a:t> </a:t>
            </a:r>
            <a:r>
              <a:rPr lang="en-US" sz="2400" dirty="0" err="1" smtClean="0">
                <a:solidFill>
                  <a:schemeClr val="bg1"/>
                </a:solidFill>
              </a:rPr>
              <a:t>whoami</a:t>
            </a:r>
            <a:r>
              <a:rPr lang="en-US" sz="2400" dirty="0" smtClean="0">
                <a:solidFill>
                  <a:schemeClr val="bg1"/>
                </a:solidFill>
              </a:rPr>
              <a:t>’</a:t>
            </a:r>
            <a:br>
              <a:rPr lang="en-US" sz="2400" dirty="0" smtClean="0">
                <a:solidFill>
                  <a:schemeClr val="bg1"/>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 y="3657601"/>
            <a:ext cx="4726821" cy="3118176"/>
          </a:xfrm>
          <a:prstGeom prst="rect">
            <a:avLst/>
          </a:prstGeom>
        </p:spPr>
      </p:pic>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700" dirty="0">
                <a:solidFill>
                  <a:schemeClr val="accent6"/>
                </a:solidFill>
              </a:rPr>
              <a:t>Regular expressions  =&gt; a text string that describes a particular search pattern</a:t>
            </a:r>
            <a:r>
              <a:rPr lang="en-US" dirty="0" smtClean="0">
                <a:solidFill>
                  <a:schemeClr val="accent6"/>
                </a:solidFill>
              </a:rPr>
              <a:t>.</a:t>
            </a:r>
            <a:br>
              <a:rPr lang="en-US" dirty="0" smtClean="0">
                <a:solidFill>
                  <a:schemeClr val="accent6"/>
                </a:solidFill>
              </a:rPr>
            </a:br>
            <a:endParaRPr lang="bg-BG" dirty="0">
              <a:solidFill>
                <a:schemeClr val="accent6"/>
              </a:solidFill>
            </a:endParaRPr>
          </a:p>
        </p:txBody>
      </p:sp>
      <p:sp>
        <p:nvSpPr>
          <p:cNvPr id="3" name="Content Placeholder 2"/>
          <p:cNvSpPr>
            <a:spLocks noGrp="1"/>
          </p:cNvSpPr>
          <p:nvPr>
            <p:ph idx="1"/>
          </p:nvPr>
        </p:nvSpPr>
        <p:spPr>
          <a:xfrm>
            <a:off x="762000" y="1676400"/>
            <a:ext cx="7620000" cy="4525963"/>
          </a:xfrm>
        </p:spPr>
        <p:txBody>
          <a:bodyPr>
            <a:normAutofit fontScale="92500" lnSpcReduction="10000"/>
          </a:bodyPr>
          <a:lstStyle/>
          <a:p>
            <a:pPr marL="0" indent="0">
              <a:buNone/>
            </a:pPr>
            <a:r>
              <a:rPr lang="en-US" sz="2400" dirty="0">
                <a:solidFill>
                  <a:schemeClr val="bg1">
                    <a:lumMod val="95000"/>
                  </a:schemeClr>
                </a:solidFill>
              </a:rPr>
              <a:t> </a:t>
            </a:r>
            <a:endParaRPr lang="en-US" dirty="0" smtClean="0">
              <a:solidFill>
                <a:schemeClr val="bg1">
                  <a:lumMod val="95000"/>
                </a:schemeClr>
              </a:solidFill>
            </a:endParaRPr>
          </a:p>
          <a:p>
            <a:pPr marL="0" indent="0">
              <a:buNone/>
            </a:pPr>
            <a:endParaRPr lang="en-US" dirty="0">
              <a:solidFill>
                <a:schemeClr val="bg1">
                  <a:lumMod val="95000"/>
                </a:schemeClr>
              </a:solidFill>
            </a:endParaRPr>
          </a:p>
          <a:p>
            <a:pPr marL="0" indent="0">
              <a:buNone/>
            </a:pPr>
            <a:r>
              <a:rPr lang="en-US" dirty="0" smtClean="0">
                <a:solidFill>
                  <a:schemeClr val="bg1">
                    <a:lumMod val="95000"/>
                  </a:schemeClr>
                </a:solidFill>
              </a:rPr>
              <a:t>^</a:t>
            </a:r>
            <a:r>
              <a:rPr lang="en-US" dirty="0" err="1" smtClean="0">
                <a:solidFill>
                  <a:schemeClr val="bg1">
                    <a:lumMod val="95000"/>
                  </a:schemeClr>
                </a:solidFill>
              </a:rPr>
              <a:t>anna</a:t>
            </a:r>
            <a:r>
              <a:rPr lang="en-US" dirty="0" smtClean="0">
                <a:solidFill>
                  <a:schemeClr val="bg1">
                    <a:lumMod val="95000"/>
                  </a:schemeClr>
                </a:solidFill>
              </a:rPr>
              <a:t> =&gt; lines that start with </a:t>
            </a:r>
            <a:r>
              <a:rPr lang="en-US" dirty="0" err="1" smtClean="0">
                <a:solidFill>
                  <a:schemeClr val="bg1">
                    <a:lumMod val="95000"/>
                  </a:schemeClr>
                </a:solidFill>
              </a:rPr>
              <a:t>anna</a:t>
            </a:r>
            <a:r>
              <a:rPr lang="en-US" dirty="0" smtClean="0">
                <a:solidFill>
                  <a:schemeClr val="bg1">
                    <a:lumMod val="95000"/>
                  </a:schemeClr>
                </a:solidFill>
              </a:rPr>
              <a:t>.</a:t>
            </a:r>
            <a:endParaRPr lang="en-US" dirty="0">
              <a:solidFill>
                <a:schemeClr val="bg1">
                  <a:lumMod val="95000"/>
                </a:schemeClr>
              </a:solidFill>
            </a:endParaRPr>
          </a:p>
          <a:p>
            <a:pPr marL="0" indent="0">
              <a:buNone/>
            </a:pPr>
            <a:r>
              <a:rPr lang="en-US" dirty="0" smtClean="0">
                <a:solidFill>
                  <a:schemeClr val="bg1">
                    <a:lumMod val="95000"/>
                  </a:schemeClr>
                </a:solidFill>
              </a:rPr>
              <a:t>$</a:t>
            </a:r>
            <a:r>
              <a:rPr lang="en-US" dirty="0" err="1" smtClean="0">
                <a:solidFill>
                  <a:schemeClr val="bg1">
                    <a:lumMod val="95000"/>
                  </a:schemeClr>
                </a:solidFill>
              </a:rPr>
              <a:t>py</a:t>
            </a:r>
            <a:r>
              <a:rPr lang="en-US" dirty="0" smtClean="0">
                <a:solidFill>
                  <a:schemeClr val="bg1">
                    <a:lumMod val="95000"/>
                  </a:schemeClr>
                </a:solidFill>
              </a:rPr>
              <a:t> =&gt; files that end with </a:t>
            </a:r>
            <a:r>
              <a:rPr lang="en-US" dirty="0" err="1" smtClean="0">
                <a:solidFill>
                  <a:schemeClr val="bg1">
                    <a:lumMod val="95000"/>
                  </a:schemeClr>
                </a:solidFill>
              </a:rPr>
              <a:t>py</a:t>
            </a:r>
            <a:r>
              <a:rPr lang="en-US" dirty="0" smtClean="0">
                <a:solidFill>
                  <a:schemeClr val="bg1">
                    <a:lumMod val="95000"/>
                  </a:schemeClr>
                </a:solidFill>
              </a:rPr>
              <a:t>.  </a:t>
            </a:r>
          </a:p>
          <a:p>
            <a:pPr marL="0" indent="0">
              <a:buNone/>
            </a:pPr>
            <a:r>
              <a:rPr lang="en-US" dirty="0" smtClean="0">
                <a:solidFill>
                  <a:schemeClr val="bg1">
                    <a:lumMod val="95000"/>
                  </a:schemeClr>
                </a:solidFill>
              </a:rPr>
              <a:t>r[</a:t>
            </a:r>
            <a:r>
              <a:rPr lang="en-US" dirty="0" err="1" smtClean="0">
                <a:solidFill>
                  <a:schemeClr val="bg1">
                    <a:lumMod val="95000"/>
                  </a:schemeClr>
                </a:solidFill>
              </a:rPr>
              <a:t>aou</a:t>
            </a:r>
            <a:r>
              <a:rPr lang="en-US" dirty="0" smtClean="0">
                <a:solidFill>
                  <a:schemeClr val="bg1">
                    <a:lumMod val="95000"/>
                  </a:schemeClr>
                </a:solidFill>
              </a:rPr>
              <a:t>]t =&gt; rat, rot, rut.</a:t>
            </a:r>
          </a:p>
          <a:p>
            <a:pPr marL="0" indent="0">
              <a:buNone/>
            </a:pPr>
            <a:endParaRPr lang="en-US" dirty="0" smtClean="0">
              <a:solidFill>
                <a:schemeClr val="bg1">
                  <a:lumMod val="95000"/>
                </a:schemeClr>
              </a:solidFill>
            </a:endParaRPr>
          </a:p>
          <a:p>
            <a:pPr marL="0" indent="0">
              <a:buNone/>
            </a:pPr>
            <a:r>
              <a:rPr lang="en-US" dirty="0" smtClean="0">
                <a:solidFill>
                  <a:schemeClr val="bg1"/>
                </a:solidFill>
              </a:rPr>
              <a:t>			Exercises:</a:t>
            </a:r>
          </a:p>
          <a:p>
            <a:pPr marL="514350" indent="-514350">
              <a:buAutoNum type="arabicPeriod"/>
            </a:pPr>
            <a:r>
              <a:rPr lang="en-US" dirty="0" smtClean="0">
                <a:solidFill>
                  <a:schemeClr val="bg1"/>
                </a:solidFill>
              </a:rPr>
              <a:t>List all users starting with ‘r’.</a:t>
            </a:r>
          </a:p>
          <a:p>
            <a:pPr marL="514350" indent="-514350">
              <a:buAutoNum type="arabicPeriod"/>
            </a:pPr>
            <a:r>
              <a:rPr lang="en-US" dirty="0" smtClean="0">
                <a:solidFill>
                  <a:schemeClr val="bg1"/>
                </a:solidFill>
              </a:rPr>
              <a:t>List all files ending in ‘</a:t>
            </a:r>
            <a:r>
              <a:rPr lang="en-US" dirty="0" err="1" smtClean="0">
                <a:solidFill>
                  <a:schemeClr val="bg1"/>
                </a:solidFill>
              </a:rPr>
              <a:t>sh</a:t>
            </a:r>
            <a:r>
              <a:rPr lang="en-US" dirty="0" smtClean="0">
                <a:solidFill>
                  <a:schemeClr val="bg1"/>
                </a:solidFill>
              </a:rPr>
              <a:t>’.</a:t>
            </a:r>
          </a:p>
          <a:p>
            <a:pPr marL="0" indent="0">
              <a:buNone/>
            </a:pPr>
            <a:endParaRPr lang="en-US" dirty="0" smtClean="0">
              <a:solidFill>
                <a:schemeClr val="bg1"/>
              </a:solidFill>
            </a:endParaRPr>
          </a:p>
        </p:txBody>
      </p:sp>
    </p:spTree>
    <p:extLst>
      <p:ext uri="{BB962C8B-B14F-4D97-AF65-F5344CB8AC3E}">
        <p14:creationId xmlns:p14="http://schemas.microsoft.com/office/powerpoint/2010/main" val="2692387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6400"/>
            <a:ext cx="8229600" cy="152400"/>
          </a:xfrm>
        </p:spPr>
        <p:txBody>
          <a:bodyPr>
            <a:normAutofit fontScale="90000"/>
          </a:bodyPr>
          <a:lstStyle/>
          <a:p>
            <a:pPr algn="l"/>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
        <p:nvSpPr>
          <p:cNvPr id="7" name="TextBox 6"/>
          <p:cNvSpPr txBox="1"/>
          <p:nvPr/>
        </p:nvSpPr>
        <p:spPr>
          <a:xfrm>
            <a:off x="1295400" y="1676400"/>
            <a:ext cx="6781800" cy="369332"/>
          </a:xfrm>
          <a:prstGeom prst="rect">
            <a:avLst/>
          </a:prstGeom>
          <a:noFill/>
        </p:spPr>
        <p:txBody>
          <a:bodyPr wrap="square" rtlCol="0">
            <a:spAutoFit/>
          </a:bodyPr>
          <a:lstStyle/>
          <a:p>
            <a:endParaRPr lang="en-US" b="1" dirty="0"/>
          </a:p>
        </p:txBody>
      </p:sp>
    </p:spTree>
    <p:extLst>
      <p:ext uri="{BB962C8B-B14F-4D97-AF65-F5344CB8AC3E}">
        <p14:creationId xmlns:p14="http://schemas.microsoft.com/office/powerpoint/2010/main" val="1244033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1311</TotalTime>
  <Words>87</Words>
  <Application>Microsoft Office PowerPoint</Application>
  <PresentationFormat>On-screen Show (4:3)</PresentationFormat>
  <Paragraphs>25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             In Linux there are privileged users and unprivileged. The default privileged user is “root”. This user has full access to everything on a Linux server and is allowed to work in system space without any restrictions. Be careful if you are logged as , since each command  that you type is with enough privileges.  Exercises:  1. Find information on the internet about the file /etc/passwd. 2. Cat /etc/passwd and then grep for the root user. 3. What is the root user id ? Run ‘id root’ 4. Do you think it’s safe to let the root user to log in inside a server from remote ( SSH ) ?   </vt:lpstr>
      <vt:lpstr>/etc/passwd =&gt; information about each user is stored there.</vt:lpstr>
      <vt:lpstr>          /etc/shadow =&gt; encrypted passwords of users are stored here.     Linux is following the Unix tradition, to count the time from Jan, 1st 1970 ( the official Birthday of UNIX). 1. Username 2. Encrypted password. 3. Days since last password change. 4. Min number of days required between password change. 5. Max 6. Warning 7. Inactive Simple way to get this information: chage –l user_name   </vt:lpstr>
      <vt:lpstr>           Groups in Linux: Linux users can be a member of two different kinds of groups: primary group and  secondary groups. By default each user is created with primary group identical as his name.  Exersises: 1. Add a user with ‘useradd user_name’. 2. Run the id command on that user. 3. In which file do you think that groups are stored ? 4. Create two groups sales and account.  5. Create users bob, betty, bill and Beatrix. 6. Make bob and betty members of the group sales, and bill and Beatrix member of the group account. 7. Set a password policy that requires users to change their password every 90 days. </vt:lpstr>
      <vt:lpstr>                       Sudo =&gt; super user do. A program that allows users to run programs with the security privileges of another user, by default the superuser(root).  man visudo.  Whenever you edit the sudo file /etc/sudoers, always use visudo, since it locks it for the current user.                Exercise:                                                1. Add a local user as a sudo.                                  2. Run ‘sudo whoami’              </vt:lpstr>
      <vt:lpstr>  Regular expressions  =&gt; a text string that describes a particular search pattern. </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Belichev, Iliya</cp:lastModifiedBy>
  <cp:revision>337</cp:revision>
  <dcterms:created xsi:type="dcterms:W3CDTF">2015-03-24T20:13:30Z</dcterms:created>
  <dcterms:modified xsi:type="dcterms:W3CDTF">2016-10-23T09:27:59Z</dcterms:modified>
</cp:coreProperties>
</file>