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5" r:id="rId2"/>
    <p:sldId id="294" r:id="rId3"/>
    <p:sldId id="295" r:id="rId4"/>
    <p:sldId id="296" r:id="rId5"/>
    <p:sldId id="297" r:id="rId6"/>
    <p:sldId id="298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ichev, Iliya" initials="B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2239" autoAdjust="0"/>
  </p:normalViewPr>
  <p:slideViewPr>
    <p:cSldViewPr>
      <p:cViewPr>
        <p:scale>
          <a:sx n="116" d="100"/>
          <a:sy n="116" d="100"/>
        </p:scale>
        <p:origin x="1520" y="-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61919-8521-4274-BB91-998CD62CEE44}" type="datetimeFigureOut">
              <a:rPr lang="en-US" smtClean="0"/>
              <a:t>7/18/17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BCF9D-D7FD-459D-AAE8-97A01589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8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BCF9D-D7FD-459D-AAE8-97A0158967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1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18.07.17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18.07.17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18.07.17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18.07.17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18.07.17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18.07.17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18.07.17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18.07.17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18.07.17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18.07.17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18.07.17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18.07.17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sible.com/modules_by_category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What is Configuration </a:t>
            </a:r>
            <a:r>
              <a:rPr lang="en-US" sz="2000" dirty="0">
                <a:solidFill>
                  <a:schemeClr val="accent6"/>
                </a:solidFill>
              </a:rPr>
              <a:t>management </a:t>
            </a:r>
            <a:r>
              <a:rPr lang="en-US" sz="2000" dirty="0" smtClean="0">
                <a:solidFill>
                  <a:schemeClr val="accent6"/>
                </a:solidFill>
              </a:rPr>
              <a:t>?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Wikipedia =&gt;  </a:t>
            </a:r>
            <a:r>
              <a:rPr lang="en-US" sz="2000" dirty="0">
                <a:solidFill>
                  <a:schemeClr val="accent6"/>
                </a:solidFill>
              </a:rPr>
              <a:t>Configuration management (CM) is a systems engineering process for establishing and maintaining consistency of a product's performance, functional, and physical attributes with its requirements, design, and operational information throughout its </a:t>
            </a:r>
            <a:r>
              <a:rPr lang="en-US" sz="2000" dirty="0" smtClean="0">
                <a:solidFill>
                  <a:schemeClr val="accent6"/>
                </a:solidFill>
              </a:rPr>
              <a:t>life.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In our context</a:t>
            </a:r>
            <a:r>
              <a:rPr lang="bg-BG" sz="2000" dirty="0" smtClean="0">
                <a:solidFill>
                  <a:schemeClr val="accent6"/>
                </a:solidFill>
              </a:rPr>
              <a:t>, </a:t>
            </a:r>
            <a:r>
              <a:rPr lang="en-US" sz="2000" dirty="0" smtClean="0">
                <a:solidFill>
                  <a:schemeClr val="accent6"/>
                </a:solidFill>
              </a:rPr>
              <a:t>managing a set of servers from one central location using a tool called </a:t>
            </a:r>
            <a:r>
              <a:rPr lang="en-US" sz="2000" dirty="0" err="1" smtClean="0">
                <a:solidFill>
                  <a:schemeClr val="accent6"/>
                </a:solidFill>
              </a:rPr>
              <a:t>Ansible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 Transforming the servers in a state that we desire. Better control for your infrastructure.</a:t>
            </a:r>
            <a:b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>
                <a:solidFill>
                  <a:schemeClr val="accent6"/>
                </a:solidFill>
                <a:sym typeface="Wingdings" panose="05000000000000000000" pitchFamily="2" charset="2"/>
              </a:rPr>
              <a:t/>
            </a:r>
            <a:br>
              <a:rPr lang="en-US" sz="2000" dirty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Exercises:</a:t>
            </a:r>
            <a:b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0.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You should have EPEL repo already installed.</a:t>
            </a:r>
            <a:b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‘yum install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epel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-release’ </a:t>
            </a: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if not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  <a:b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1.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yum info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ansible</a:t>
            </a: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/>
            </a:r>
            <a:b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2.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yum –y install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3.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man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ansible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> </a:t>
            </a:r>
            <a:endParaRPr 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59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846138"/>
            <a:ext cx="88392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6"/>
                </a:solidFill>
              </a:rPr>
              <a:t>Ansible</a:t>
            </a:r>
            <a:r>
              <a:rPr lang="en-US" sz="1600" dirty="0" smtClean="0">
                <a:solidFill>
                  <a:schemeClr val="accent6"/>
                </a:solidFill>
              </a:rPr>
              <a:t> </a:t>
            </a:r>
            <a:r>
              <a:rPr lang="en-US" sz="1600" dirty="0">
                <a:solidFill>
                  <a:schemeClr val="accent6"/>
                </a:solidFill>
              </a:rPr>
              <a:t>depends on SSH access to the servers you are managing. </a:t>
            </a:r>
            <a:r>
              <a:rPr lang="en-US" sz="1600" dirty="0" err="1" smtClean="0">
                <a:solidFill>
                  <a:schemeClr val="accent6"/>
                </a:solidFill>
              </a:rPr>
              <a:t>Ansible</a:t>
            </a:r>
            <a:r>
              <a:rPr lang="en-US" sz="1600" dirty="0" smtClean="0">
                <a:solidFill>
                  <a:schemeClr val="accent6"/>
                </a:solidFill>
              </a:rPr>
              <a:t> </a:t>
            </a:r>
            <a:r>
              <a:rPr lang="en-US" sz="1600" dirty="0">
                <a:solidFill>
                  <a:schemeClr val="accent6"/>
                </a:solidFill>
              </a:rPr>
              <a:t>works best when you have SSH public key authentication configured so that you don’t have to use passwords to access your hosts.</a:t>
            </a:r>
          </a:p>
          <a:p>
            <a:endParaRPr lang="en-US" sz="1600" dirty="0" smtClean="0">
              <a:solidFill>
                <a:schemeClr val="accent6"/>
              </a:solidFill>
            </a:endParaRPr>
          </a:p>
          <a:p>
            <a:r>
              <a:rPr lang="en-US" sz="1600" dirty="0" err="1" smtClean="0">
                <a:solidFill>
                  <a:schemeClr val="accent6"/>
                </a:solidFill>
              </a:rPr>
              <a:t>Ansible</a:t>
            </a:r>
            <a:r>
              <a:rPr lang="en-US" sz="1600" dirty="0" smtClean="0">
                <a:solidFill>
                  <a:schemeClr val="accent6"/>
                </a:solidFill>
              </a:rPr>
              <a:t> </a:t>
            </a:r>
            <a:r>
              <a:rPr lang="en-US" sz="1600" dirty="0">
                <a:solidFill>
                  <a:schemeClr val="accent6"/>
                </a:solidFill>
              </a:rPr>
              <a:t>uses an inventory file to determine what hosts to work against. In its simplest form, an inventory file is just a text file containing a list of host names or IP addresses - one on each line. </a:t>
            </a:r>
          </a:p>
          <a:p>
            <a:endParaRPr lang="en-US" sz="1600" dirty="0" smtClean="0">
              <a:solidFill>
                <a:schemeClr val="accent6"/>
              </a:solidFill>
            </a:endParaRPr>
          </a:p>
          <a:p>
            <a:r>
              <a:rPr lang="en-US" sz="1600" dirty="0" smtClean="0">
                <a:solidFill>
                  <a:schemeClr val="accent6"/>
                </a:solidFill>
              </a:rPr>
              <a:t>The default location is </a:t>
            </a:r>
            <a:r>
              <a:rPr lang="en-US" sz="1600" dirty="0" smtClean="0">
                <a:solidFill>
                  <a:schemeClr val="bg1"/>
                </a:solidFill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</a:rPr>
              <a:t>etc</a:t>
            </a:r>
            <a:r>
              <a:rPr lang="en-US" sz="1600" dirty="0" smtClean="0">
                <a:solidFill>
                  <a:schemeClr val="bg1"/>
                </a:solidFill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</a:rPr>
              <a:t>ansible</a:t>
            </a:r>
            <a:r>
              <a:rPr lang="en-US" sz="1600" dirty="0" smtClean="0">
                <a:solidFill>
                  <a:schemeClr val="bg1"/>
                </a:solidFill>
              </a:rPr>
              <a:t>/hosts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accent6"/>
                </a:solidFill>
              </a:rPr>
              <a:t>Ansible</a:t>
            </a:r>
            <a:r>
              <a:rPr lang="en-US" sz="1600" dirty="0">
                <a:solidFill>
                  <a:schemeClr val="accent6"/>
                </a:solidFill>
              </a:rPr>
              <a:t> will attempt to remote connect to the machines using your current user name, just like SSH would. To override the remote user name, just use the ‘</a:t>
            </a:r>
            <a:r>
              <a:rPr lang="en-US" sz="1600" dirty="0">
                <a:solidFill>
                  <a:schemeClr val="bg1"/>
                </a:solidFill>
              </a:rPr>
              <a:t>-u</a:t>
            </a:r>
            <a:r>
              <a:rPr lang="en-US" sz="1600" dirty="0">
                <a:solidFill>
                  <a:schemeClr val="accent6"/>
                </a:solidFill>
              </a:rPr>
              <a:t>’ parameter</a:t>
            </a:r>
            <a:r>
              <a:rPr lang="en-US" sz="1600" dirty="0" smtClean="0">
                <a:solidFill>
                  <a:schemeClr val="accent6"/>
                </a:solidFill>
              </a:rPr>
              <a:t>. To debug an </a:t>
            </a:r>
            <a:r>
              <a:rPr lang="en-US" sz="1600" dirty="0" err="1" smtClean="0">
                <a:solidFill>
                  <a:schemeClr val="accent6"/>
                </a:solidFill>
              </a:rPr>
              <a:t>ansible</a:t>
            </a:r>
            <a:r>
              <a:rPr lang="en-US" sz="1600" dirty="0" smtClean="0">
                <a:solidFill>
                  <a:schemeClr val="accent6"/>
                </a:solidFill>
              </a:rPr>
              <a:t> result, just add ‘</a:t>
            </a:r>
            <a:r>
              <a:rPr lang="en-US" sz="1600" dirty="0" err="1" smtClean="0">
                <a:solidFill>
                  <a:schemeClr val="bg1"/>
                </a:solidFill>
              </a:rPr>
              <a:t>vvvv</a:t>
            </a:r>
            <a:r>
              <a:rPr lang="en-US" sz="1600" dirty="0" smtClean="0">
                <a:solidFill>
                  <a:schemeClr val="accent6"/>
                </a:solidFill>
              </a:rPr>
              <a:t>’ </a:t>
            </a:r>
            <a:r>
              <a:rPr lang="en-US" sz="1600" dirty="0" smtClean="0">
                <a:solidFill>
                  <a:schemeClr val="accent6"/>
                </a:solidFill>
                <a:sym typeface="Wingdings"/>
              </a:rPr>
              <a:t> for maximum verbose level.</a:t>
            </a:r>
            <a:endParaRPr lang="en-US" sz="1600" dirty="0" smtClean="0">
              <a:solidFill>
                <a:schemeClr val="accent6"/>
              </a:solidFill>
            </a:endParaRPr>
          </a:p>
          <a:p>
            <a:endParaRPr lang="en-US" sz="1600" dirty="0" smtClean="0">
              <a:solidFill>
                <a:schemeClr val="accent6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Exercises:</a:t>
            </a:r>
          </a:p>
          <a:p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chemeClr val="accent6"/>
                </a:solidFill>
              </a:rPr>
              <a:t>0. Add the slave node into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/</a:t>
            </a:r>
            <a:r>
              <a:rPr lang="en-US" sz="1600" dirty="0" err="1" smtClean="0">
                <a:solidFill>
                  <a:schemeClr val="bg2"/>
                </a:solidFill>
              </a:rPr>
              <a:t>etc</a:t>
            </a:r>
            <a:r>
              <a:rPr lang="en-US" sz="1600" dirty="0" smtClean="0">
                <a:solidFill>
                  <a:schemeClr val="bg2"/>
                </a:solidFill>
              </a:rPr>
              <a:t>/</a:t>
            </a:r>
            <a:r>
              <a:rPr lang="en-US" sz="1600" dirty="0" err="1" smtClean="0">
                <a:solidFill>
                  <a:schemeClr val="bg2"/>
                </a:solidFill>
              </a:rPr>
              <a:t>ansible</a:t>
            </a:r>
            <a:r>
              <a:rPr lang="en-US" sz="1600" dirty="0" smtClean="0">
                <a:solidFill>
                  <a:schemeClr val="bg2"/>
                </a:solidFill>
              </a:rPr>
              <a:t>/hosts </a:t>
            </a:r>
            <a:r>
              <a:rPr lang="en-US" sz="1600" dirty="0" smtClean="0">
                <a:solidFill>
                  <a:schemeClr val="accent6"/>
                </a:solidFill>
              </a:rPr>
              <a:t>under group</a:t>
            </a:r>
            <a:r>
              <a:rPr lang="en-US" sz="1600" dirty="0" smtClean="0">
                <a:solidFill>
                  <a:schemeClr val="bg2"/>
                </a:solidFill>
              </a:rPr>
              <a:t> [</a:t>
            </a:r>
            <a:r>
              <a:rPr lang="en-US" sz="1600" dirty="0" err="1" smtClean="0">
                <a:solidFill>
                  <a:schemeClr val="bg2"/>
                </a:solidFill>
              </a:rPr>
              <a:t>db</a:t>
            </a:r>
            <a:r>
              <a:rPr lang="en-US" sz="1600" dirty="0" smtClean="0">
                <a:solidFill>
                  <a:schemeClr val="bg2"/>
                </a:solidFill>
              </a:rPr>
              <a:t>]</a:t>
            </a:r>
          </a:p>
          <a:p>
            <a:r>
              <a:rPr lang="en-US" sz="1600" dirty="0" smtClean="0">
                <a:solidFill>
                  <a:schemeClr val="accent6"/>
                </a:solidFill>
              </a:rPr>
              <a:t>	1. add ‘</a:t>
            </a:r>
            <a:r>
              <a:rPr lang="en-US" sz="1600" dirty="0" err="1" smtClean="0">
                <a:solidFill>
                  <a:schemeClr val="bg1"/>
                </a:solidFill>
              </a:rPr>
              <a:t>testuser</a:t>
            </a:r>
            <a:r>
              <a:rPr lang="en-US" sz="1600" dirty="0" smtClean="0">
                <a:solidFill>
                  <a:schemeClr val="accent6"/>
                </a:solidFill>
              </a:rPr>
              <a:t>’ user to the </a:t>
            </a:r>
            <a:r>
              <a:rPr lang="en-US" sz="1600" dirty="0" err="1" smtClean="0">
                <a:solidFill>
                  <a:schemeClr val="accent6"/>
                </a:solidFill>
              </a:rPr>
              <a:t>ansible</a:t>
            </a:r>
            <a:r>
              <a:rPr lang="en-US" sz="1600" dirty="0" smtClean="0">
                <a:solidFill>
                  <a:schemeClr val="accent6"/>
                </a:solidFill>
              </a:rPr>
              <a:t> server. Generate </a:t>
            </a:r>
            <a:r>
              <a:rPr lang="en-US" sz="1600" dirty="0" err="1" smtClean="0">
                <a:solidFill>
                  <a:schemeClr val="bg1"/>
                </a:solidFill>
              </a:rPr>
              <a:t>ssh</a:t>
            </a:r>
            <a:r>
              <a:rPr lang="en-US" sz="1600" dirty="0" smtClean="0">
                <a:solidFill>
                  <a:schemeClr val="bg1"/>
                </a:solidFill>
              </a:rPr>
              <a:t>-keys</a:t>
            </a:r>
            <a:r>
              <a:rPr lang="en-US" sz="1600" dirty="0" smtClean="0">
                <a:solidFill>
                  <a:schemeClr val="accent6"/>
                </a:solidFill>
              </a:rPr>
              <a:t> for him, set his password</a:t>
            </a:r>
            <a:r>
              <a:rPr lang="en-US" sz="1600" dirty="0" smtClean="0">
                <a:solidFill>
                  <a:schemeClr val="accent6"/>
                </a:solidFill>
              </a:rPr>
              <a:t>. Copy his identity to the slave node.</a:t>
            </a:r>
            <a:endParaRPr lang="en-US" sz="1600" dirty="0" smtClean="0">
              <a:solidFill>
                <a:schemeClr val="accent6"/>
              </a:solidFill>
            </a:endParaRPr>
          </a:p>
          <a:p>
            <a:r>
              <a:rPr lang="en-US" sz="1600" dirty="0" smtClean="0">
                <a:solidFill>
                  <a:schemeClr val="accent6"/>
                </a:solidFill>
              </a:rPr>
              <a:t>	2. add ‘</a:t>
            </a:r>
            <a:r>
              <a:rPr lang="en-US" sz="1600" dirty="0" err="1" smtClean="0">
                <a:solidFill>
                  <a:schemeClr val="bg1"/>
                </a:solidFill>
              </a:rPr>
              <a:t>testuser</a:t>
            </a:r>
            <a:r>
              <a:rPr lang="en-US" sz="1600" dirty="0" smtClean="0">
                <a:solidFill>
                  <a:schemeClr val="accent6"/>
                </a:solidFill>
              </a:rPr>
              <a:t>’ user to the </a:t>
            </a:r>
            <a:r>
              <a:rPr lang="en-US" sz="1600" dirty="0" err="1" smtClean="0">
                <a:solidFill>
                  <a:schemeClr val="accent6"/>
                </a:solidFill>
              </a:rPr>
              <a:t>ansible</a:t>
            </a:r>
            <a:r>
              <a:rPr lang="en-US" sz="1600" dirty="0" smtClean="0">
                <a:solidFill>
                  <a:schemeClr val="accent6"/>
                </a:solidFill>
              </a:rPr>
              <a:t> slave node. Set his password. Make it a member of the ’</a:t>
            </a:r>
            <a:r>
              <a:rPr lang="en-US" sz="1600" dirty="0" smtClean="0">
                <a:solidFill>
                  <a:schemeClr val="bg1"/>
                </a:solidFill>
              </a:rPr>
              <a:t>wheel</a:t>
            </a:r>
            <a:r>
              <a:rPr lang="en-US" sz="1600" dirty="0" smtClean="0">
                <a:solidFill>
                  <a:schemeClr val="accent6"/>
                </a:solidFill>
              </a:rPr>
              <a:t>’ group. Run ‘</a:t>
            </a:r>
            <a:r>
              <a:rPr lang="en-US" sz="1600" dirty="0" err="1" smtClean="0">
                <a:solidFill>
                  <a:schemeClr val="bg1"/>
                </a:solidFill>
              </a:rPr>
              <a:t>visudo</a:t>
            </a:r>
            <a:r>
              <a:rPr lang="en-US" sz="1600" dirty="0" smtClean="0">
                <a:solidFill>
                  <a:schemeClr val="accent6"/>
                </a:solidFill>
              </a:rPr>
              <a:t>’ and make sure that each member of the wheel group is not entering his </a:t>
            </a:r>
            <a:r>
              <a:rPr lang="en-US" sz="1600" dirty="0" err="1" smtClean="0">
                <a:solidFill>
                  <a:schemeClr val="accent6"/>
                </a:solidFill>
              </a:rPr>
              <a:t>sudo</a:t>
            </a:r>
            <a:r>
              <a:rPr lang="en-US" sz="1600" dirty="0" smtClean="0">
                <a:solidFill>
                  <a:schemeClr val="accent6"/>
                </a:solidFill>
              </a:rPr>
              <a:t> password whenever he types a </a:t>
            </a:r>
            <a:r>
              <a:rPr lang="en-US" sz="1600" dirty="0" err="1" smtClean="0">
                <a:solidFill>
                  <a:schemeClr val="accent6"/>
                </a:solidFill>
              </a:rPr>
              <a:t>sudo</a:t>
            </a:r>
            <a:r>
              <a:rPr lang="en-US" sz="1600" dirty="0" smtClean="0">
                <a:solidFill>
                  <a:schemeClr val="accent6"/>
                </a:solidFill>
              </a:rPr>
              <a:t> command.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%</a:t>
            </a:r>
            <a:r>
              <a:rPr lang="en-US" sz="1600" dirty="0">
                <a:solidFill>
                  <a:schemeClr val="bg1"/>
                </a:solidFill>
              </a:rPr>
              <a:t>wheel  ALL=(ALL)       </a:t>
            </a:r>
            <a:r>
              <a:rPr lang="en-US" sz="1600" dirty="0" smtClean="0">
                <a:solidFill>
                  <a:schemeClr val="bg1"/>
                </a:solidFill>
              </a:rPr>
              <a:t>NOPASSWD:ALL</a:t>
            </a:r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	3. 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bg1"/>
                </a:solidFill>
              </a:rPr>
              <a:t> all –m ping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4. Google search about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modules.</a:t>
            </a:r>
          </a:p>
          <a:p>
            <a:r>
              <a:rPr lang="en-US" dirty="0">
                <a:solidFill>
                  <a:schemeClr val="accent6"/>
                </a:solidFill>
              </a:rPr>
              <a:t>	5</a:t>
            </a:r>
            <a:r>
              <a:rPr lang="en-US" dirty="0" smtClean="0">
                <a:solidFill>
                  <a:schemeClr val="accent6"/>
                </a:solidFill>
              </a:rPr>
              <a:t>. Discussion between 3 and 4.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2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2590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Running a live command/ad hoc (</a:t>
            </a:r>
            <a:r>
              <a:rPr lang="en-US" sz="1800" dirty="0" smtClean="0">
                <a:solidFill>
                  <a:schemeClr val="accent6"/>
                </a:solidFill>
              </a:rPr>
              <a:t> something </a:t>
            </a:r>
            <a:r>
              <a:rPr lang="en-US" sz="1800" dirty="0">
                <a:solidFill>
                  <a:schemeClr val="accent6"/>
                </a:solidFill>
              </a:rPr>
              <a:t>that you might type in to do something really quick, but don’t want to save for </a:t>
            </a:r>
            <a:r>
              <a:rPr lang="en-US" sz="1800" dirty="0" smtClean="0">
                <a:solidFill>
                  <a:schemeClr val="accent6"/>
                </a:solidFill>
              </a:rPr>
              <a:t>later)</a:t>
            </a:r>
            <a:r>
              <a:rPr lang="en-US" sz="1800" dirty="0" smtClean="0"/>
              <a:t>.</a:t>
            </a:r>
            <a:r>
              <a:rPr lang="en-US" sz="2000" dirty="0" smtClean="0">
                <a:solidFill>
                  <a:schemeClr val="accent6"/>
                </a:solidFill>
              </a:rPr>
              <a:t> on all nodes</a:t>
            </a: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Exercises:</a:t>
            </a: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err="1" smtClean="0">
                <a:solidFill>
                  <a:schemeClr val="bg1"/>
                </a:solidFill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all -a "/bin/echo </a:t>
            </a:r>
            <a:r>
              <a:rPr lang="en-US" sz="2000" dirty="0" smtClean="0">
                <a:solidFill>
                  <a:schemeClr val="bg1"/>
                </a:solidFill>
              </a:rPr>
              <a:t>hello“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err="1" smtClean="0">
                <a:solidFill>
                  <a:schemeClr val="bg1"/>
                </a:solidFill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</a:rPr>
              <a:t> all -a “</a:t>
            </a:r>
            <a:r>
              <a:rPr lang="en-US" sz="2000" dirty="0" err="1" smtClean="0">
                <a:solidFill>
                  <a:schemeClr val="bg1"/>
                </a:solidFill>
              </a:rPr>
              <a:t>df</a:t>
            </a:r>
            <a:r>
              <a:rPr lang="en-US" sz="2000" dirty="0" smtClean="0">
                <a:solidFill>
                  <a:schemeClr val="bg1"/>
                </a:solidFill>
              </a:rPr>
              <a:t> –</a:t>
            </a:r>
            <a:r>
              <a:rPr lang="en-US" sz="2000" dirty="0" err="1" smtClean="0">
                <a:solidFill>
                  <a:schemeClr val="bg1"/>
                </a:solidFill>
              </a:rPr>
              <a:t>hT</a:t>
            </a:r>
            <a:r>
              <a:rPr lang="en-US" sz="2000" dirty="0" smtClean="0">
                <a:solidFill>
                  <a:schemeClr val="bg1"/>
                </a:solidFill>
              </a:rPr>
              <a:t>”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Did you see, we could get information about our nodes without loosing time to login and check, so great ! 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There is a large catalog of </a:t>
            </a:r>
            <a:r>
              <a:rPr lang="en-US" sz="2000" dirty="0">
                <a:solidFill>
                  <a:schemeClr val="accent6"/>
                </a:solidFill>
                <a:hlinkClick r:id="rId2"/>
              </a:rPr>
              <a:t>modules</a:t>
            </a:r>
            <a:r>
              <a:rPr lang="en-US" sz="2000" dirty="0">
                <a:solidFill>
                  <a:schemeClr val="accent6"/>
                </a:solidFill>
              </a:rPr>
              <a:t> available for </a:t>
            </a:r>
            <a:r>
              <a:rPr lang="en-US" sz="2000" dirty="0" err="1">
                <a:solidFill>
                  <a:schemeClr val="accent6"/>
                </a:solidFill>
              </a:rPr>
              <a:t>Ansible</a:t>
            </a:r>
            <a:r>
              <a:rPr lang="en-US" sz="2000" dirty="0">
                <a:solidFill>
                  <a:schemeClr val="accent6"/>
                </a:solidFill>
              </a:rPr>
              <a:t> out of the </a:t>
            </a:r>
            <a:r>
              <a:rPr lang="en-US" sz="2000" dirty="0" smtClean="0">
                <a:solidFill>
                  <a:schemeClr val="accent6"/>
                </a:solidFill>
              </a:rPr>
              <a:t>box =&gt; 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users, groups, packages, ACLs, files, firewall rules, </a:t>
            </a:r>
            <a:r>
              <a:rPr lang="en-US" sz="2000" dirty="0" err="1" smtClean="0">
                <a:solidFill>
                  <a:schemeClr val="accent6"/>
                </a:solidFill>
              </a:rPr>
              <a:t>mysql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and </a:t>
            </a:r>
            <a:r>
              <a:rPr lang="en-US" sz="2000" dirty="0" err="1">
                <a:solidFill>
                  <a:schemeClr val="accent6"/>
                </a:solidFill>
              </a:rPr>
              <a:t>postgresql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smtClean="0">
                <a:solidFill>
                  <a:schemeClr val="accent6"/>
                </a:solidFill>
              </a:rPr>
              <a:t>databases, </a:t>
            </a:r>
            <a:r>
              <a:rPr lang="en-US" sz="2000" dirty="0" err="1" smtClean="0">
                <a:solidFill>
                  <a:schemeClr val="accent6"/>
                </a:solidFill>
              </a:rPr>
              <a:t>docker</a:t>
            </a:r>
            <a:r>
              <a:rPr lang="en-US" sz="2000" dirty="0" smtClean="0">
                <a:solidFill>
                  <a:schemeClr val="accent6"/>
                </a:solidFill>
              </a:rPr>
              <a:t> images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Exercises: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1. </a:t>
            </a:r>
            <a:r>
              <a:rPr lang="en-US" sz="2000" dirty="0" smtClean="0">
                <a:solidFill>
                  <a:schemeClr val="bg1"/>
                </a:solidFill>
              </a:rPr>
              <a:t>yum </a:t>
            </a:r>
            <a:r>
              <a:rPr lang="mr-IN" sz="2000" dirty="0" smtClean="0">
                <a:solidFill>
                  <a:schemeClr val="bg1"/>
                </a:solidFill>
              </a:rPr>
              <a:t>–</a:t>
            </a:r>
            <a:r>
              <a:rPr lang="en-US" sz="2000" dirty="0" smtClean="0">
                <a:solidFill>
                  <a:schemeClr val="bg1"/>
                </a:solidFill>
              </a:rPr>
              <a:t>y install </a:t>
            </a:r>
            <a:r>
              <a:rPr lang="en-US" sz="2000" dirty="0" err="1" smtClean="0">
                <a:solidFill>
                  <a:schemeClr val="bg1"/>
                </a:solidFill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</a:rPr>
              <a:t>-doc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2. </a:t>
            </a:r>
            <a:r>
              <a:rPr lang="en-US" sz="2000" dirty="0" err="1" smtClean="0">
                <a:solidFill>
                  <a:schemeClr val="bg1"/>
                </a:solidFill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</a:rPr>
              <a:t>-doc </a:t>
            </a:r>
            <a:r>
              <a:rPr lang="mr-IN" sz="2000" dirty="0" smtClean="0">
                <a:solidFill>
                  <a:schemeClr val="bg1"/>
                </a:solidFill>
              </a:rPr>
              <a:t>–</a:t>
            </a:r>
            <a:r>
              <a:rPr lang="en-US" sz="2000" dirty="0" smtClean="0">
                <a:solidFill>
                  <a:schemeClr val="bg1"/>
                </a:solidFill>
              </a:rPr>
              <a:t>l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3. </a:t>
            </a:r>
            <a:r>
              <a:rPr lang="en-US" sz="2000" dirty="0" err="1" smtClean="0">
                <a:solidFill>
                  <a:schemeClr val="bg1"/>
                </a:solidFill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</a:rPr>
              <a:t>-doc yum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4. /Examples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5. Which are the mandatory inputs ? 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6. </a:t>
            </a:r>
            <a:r>
              <a:rPr lang="en-US" sz="2000" dirty="0" err="1" smtClean="0">
                <a:solidFill>
                  <a:schemeClr val="bg1"/>
                </a:solidFill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</a:rPr>
              <a:t> all </a:t>
            </a:r>
            <a:r>
              <a:rPr lang="mr-IN" sz="2000" dirty="0" smtClean="0">
                <a:solidFill>
                  <a:schemeClr val="bg1"/>
                </a:solidFill>
              </a:rPr>
              <a:t>–</a:t>
            </a:r>
            <a:r>
              <a:rPr lang="en-US" sz="2000" dirty="0" smtClean="0">
                <a:solidFill>
                  <a:schemeClr val="bg1"/>
                </a:solidFill>
              </a:rPr>
              <a:t>m shell </a:t>
            </a:r>
            <a:r>
              <a:rPr lang="mr-IN" sz="2000" dirty="0" smtClean="0">
                <a:solidFill>
                  <a:schemeClr val="bg1"/>
                </a:solidFill>
              </a:rPr>
              <a:t>–</a:t>
            </a:r>
            <a:r>
              <a:rPr lang="en-US" sz="2000" dirty="0" smtClean="0">
                <a:solidFill>
                  <a:schemeClr val="bg1"/>
                </a:solidFill>
              </a:rPr>
              <a:t>a ‘yum list installed | grep python’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accent6"/>
                </a:solidFill>
              </a:rPr>
              <a:t/>
            </a:r>
            <a:br>
              <a:rPr lang="en-US" sz="1800" dirty="0">
                <a:solidFill>
                  <a:schemeClr val="accent6"/>
                </a:solidFill>
              </a:rPr>
            </a:b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74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Playbooks </a:t>
            </a:r>
            <a:r>
              <a:rPr lang="en-US" sz="2200" dirty="0">
                <a:solidFill>
                  <a:schemeClr val="accent6"/>
                </a:solidFill>
              </a:rPr>
              <a:t>allow you to organize your configuration and management tasks in simple, human-readable files. Each playbook contains a list of tasks </a:t>
            </a:r>
            <a:r>
              <a:rPr lang="en-US" sz="2200" dirty="0" smtClean="0">
                <a:solidFill>
                  <a:schemeClr val="accent6"/>
                </a:solidFill>
              </a:rPr>
              <a:t>and </a:t>
            </a:r>
            <a:r>
              <a:rPr lang="en-US" sz="2200" dirty="0">
                <a:solidFill>
                  <a:schemeClr val="accent6"/>
                </a:solidFill>
              </a:rPr>
              <a:t>are defined in a </a:t>
            </a:r>
            <a:r>
              <a:rPr lang="en-US" sz="2200" dirty="0" smtClean="0">
                <a:solidFill>
                  <a:schemeClr val="bg1"/>
                </a:solidFill>
              </a:rPr>
              <a:t>YAML</a:t>
            </a:r>
            <a:r>
              <a:rPr lang="en-US" sz="2200" dirty="0" smtClean="0">
                <a:solidFill>
                  <a:schemeClr val="accent6"/>
                </a:solidFill>
              </a:rPr>
              <a:t>.  </a:t>
            </a: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When </a:t>
            </a:r>
            <a:r>
              <a:rPr lang="en-US" sz="2200" dirty="0" err="1" smtClean="0">
                <a:solidFill>
                  <a:schemeClr val="bg1"/>
                </a:solidFill>
              </a:rPr>
              <a:t>ansible</a:t>
            </a:r>
            <a:r>
              <a:rPr lang="en-US" sz="2200" dirty="0" smtClean="0">
                <a:solidFill>
                  <a:schemeClr val="bg1"/>
                </a:solidFill>
              </a:rPr>
              <a:t>-playbook </a:t>
            </a:r>
            <a:r>
              <a:rPr lang="en-US" sz="2200" dirty="0" smtClean="0">
                <a:solidFill>
                  <a:schemeClr val="accent6"/>
                </a:solidFill>
              </a:rPr>
              <a:t>is executed with </a:t>
            </a:r>
            <a:r>
              <a:rPr lang="en-US" sz="2200" dirty="0" smtClean="0">
                <a:solidFill>
                  <a:schemeClr val="bg1"/>
                </a:solidFill>
              </a:rPr>
              <a:t>–check </a:t>
            </a:r>
            <a:r>
              <a:rPr lang="en-US" sz="2200" dirty="0" smtClean="0">
                <a:solidFill>
                  <a:schemeClr val="accent6"/>
                </a:solidFill>
              </a:rPr>
              <a:t>it will not make any changes on remote system. It will report what changes the would have made rather than making them.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rgbClr val="FF0000"/>
                </a:solidFill>
              </a:rPr>
              <a:t>Exercises: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1. Follow the playbook in the </a:t>
            </a:r>
            <a:r>
              <a:rPr lang="en-US" sz="2200" dirty="0" err="1" smtClean="0">
                <a:solidFill>
                  <a:schemeClr val="accent6"/>
                </a:solidFill>
              </a:rPr>
              <a:t>github</a:t>
            </a:r>
            <a:r>
              <a:rPr lang="en-US" sz="2200" dirty="0" smtClean="0">
                <a:solidFill>
                  <a:schemeClr val="accent6"/>
                </a:solidFill>
              </a:rPr>
              <a:t> repo and try to run it under our node.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2. Check the result on the slave node.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dirty="0" smtClean="0"/>
              <a:t>file</a:t>
            </a:r>
            <a:r>
              <a:rPr lang="en-US" dirty="0"/>
              <a:t>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43600" y="5715000"/>
            <a:ext cx="2743200" cy="411163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9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A task is simply the use of one of </a:t>
            </a:r>
            <a:r>
              <a:rPr lang="en-US" sz="2200" dirty="0" err="1" smtClean="0">
                <a:solidFill>
                  <a:schemeClr val="accent6"/>
                </a:solidFill>
              </a:rPr>
              <a:t>Ansible</a:t>
            </a:r>
            <a:r>
              <a:rPr lang="en-US" sz="2200" dirty="0" smtClean="0">
                <a:solidFill>
                  <a:schemeClr val="accent6"/>
                </a:solidFill>
              </a:rPr>
              <a:t> modules. For </a:t>
            </a:r>
            <a:r>
              <a:rPr lang="en-US" sz="2200" dirty="0" err="1" smtClean="0">
                <a:solidFill>
                  <a:schemeClr val="accent6"/>
                </a:solidFill>
              </a:rPr>
              <a:t>exampple</a:t>
            </a:r>
            <a:r>
              <a:rPr lang="en-US" sz="2200" dirty="0" smtClean="0">
                <a:solidFill>
                  <a:schemeClr val="accent6"/>
                </a:solidFill>
              </a:rPr>
              <a:t>, installing package would be a task since it will require you to use the ‘</a:t>
            </a:r>
            <a:r>
              <a:rPr lang="en-US" sz="2200" dirty="0" smtClean="0">
                <a:solidFill>
                  <a:schemeClr val="bg1"/>
                </a:solidFill>
              </a:rPr>
              <a:t>yum</a:t>
            </a:r>
            <a:r>
              <a:rPr lang="en-US" sz="2200" dirty="0" smtClean="0">
                <a:solidFill>
                  <a:schemeClr val="accent6"/>
                </a:solidFill>
              </a:rPr>
              <a:t>’ module.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rgbClr val="FF0000"/>
                </a:solidFill>
              </a:rPr>
              <a:t>Exercises: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1. Create a playbook that creates a file under your slave nodes.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2. Extend it so that it creates a user.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3. Run with with </a:t>
            </a:r>
            <a:r>
              <a:rPr lang="mr-IN" sz="2200" dirty="0" smtClean="0">
                <a:solidFill>
                  <a:schemeClr val="bg1"/>
                </a:solidFill>
              </a:rPr>
              <a:t>–</a:t>
            </a:r>
            <a:r>
              <a:rPr lang="en-US" sz="2200" dirty="0" smtClean="0">
                <a:solidFill>
                  <a:schemeClr val="bg1"/>
                </a:solidFill>
              </a:rPr>
              <a:t>check </a:t>
            </a:r>
            <a:r>
              <a:rPr lang="en-US" sz="2200" dirty="0" smtClean="0">
                <a:solidFill>
                  <a:schemeClr val="accent6"/>
                </a:solidFill>
              </a:rPr>
              <a:t>to make sure it’s fine.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4. Run it normally.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43600" y="5715000"/>
            <a:ext cx="2743200" cy="411163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8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err="1" smtClean="0">
                <a:solidFill>
                  <a:schemeClr val="accent6"/>
                </a:solidFill>
              </a:rPr>
              <a:t>Ansible</a:t>
            </a:r>
            <a:r>
              <a:rPr lang="en-US" sz="2200" dirty="0" smtClean="0">
                <a:solidFill>
                  <a:schemeClr val="accent6"/>
                </a:solidFill>
              </a:rPr>
              <a:t> is a huge topic and another course could cover it, the idea is just to give you a basic overview about what benefits it has. It’s not going to be part of the exam, so do not worry about it.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rgbClr val="FF0000"/>
                </a:solidFill>
              </a:rPr>
              <a:t>Homework: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1. </a:t>
            </a:r>
            <a:r>
              <a:rPr lang="en-US" sz="2200" dirty="0" smtClean="0">
                <a:solidFill>
                  <a:schemeClr val="bg1"/>
                </a:solidFill>
              </a:rPr>
              <a:t>Preparation for exam.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43600" y="5715000"/>
            <a:ext cx="2743200" cy="411163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0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3738</TotalTime>
  <Words>138</Words>
  <Application>Microsoft Macintosh PowerPoint</Application>
  <PresentationFormat>On-screen Show (4:3)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Mangal</vt:lpstr>
      <vt:lpstr>Wingdings</vt:lpstr>
      <vt:lpstr>Arial</vt:lpstr>
      <vt:lpstr>Office Theme</vt:lpstr>
      <vt:lpstr>                     What is Configuration management ?  Wikipedia =&gt;  Configuration management (CM) is a systems engineering process for establishing and maintaining consistency of a product's performance, functional, and physical attributes with its requirements, design, and operational information throughout its life.  In our context, managing a set of servers from one central location using a tool called Ansible  Transforming the servers in a state that we desire. Better control for your infrastructure.  Exercises: 0. You should have EPEL repo already installed. ‘yum install epel-release’ if not. 1. yum info ansible 2. yum –y install ansible 3. man ansible   </vt:lpstr>
      <vt:lpstr>                                     </vt:lpstr>
      <vt:lpstr>         Running a live command/ad hoc ( something that you might type in to do something really quick, but don’t want to save for later). on all nodes Exercises: ansible all -a "/bin/echo hello“ ansible all -a “df –hT”  Did you see, we could get information about our nodes without loosing time to login and check, so great !   There is a large catalog of modules available for Ansible out of the box =&gt;  users, groups, packages, ACLs, files, firewall rules, mysql and postgresql databases, docker images  Exercises:  1. yum –y install ansible-doc 2. ansible-doc –l 3. ansible-doc yum 4. /Examples 5. Which are the mandatory inputs ?  6. ansible all –m shell –a ‘yum list installed | grep python’  </vt:lpstr>
      <vt:lpstr>         Playbooks allow you to organize your configuration and management tasks in simple, human-readable files. Each playbook contains a list of tasks and are defined in a YAML.    When ansible-playbook is executed with –check it will not make any changes on remote system. It will report what changes the would have made rather than making them.  Exercises: 1. Follow the playbook in the github repo and try to run it under our node. 2. Check the result on the slave node. file.</vt:lpstr>
      <vt:lpstr>         A task is simply the use of one of Ansible modules. For exampple, installing package would be a task since it will require you to use the ‘yum’ module.   Exercises: 1. Create a playbook that creates a file under your slave nodes. 2. Extend it so that it creates a user. 3. Run with with –check to make sure it’s fine. 4. Run it normally.</vt:lpstr>
      <vt:lpstr>         Ansible is a huge topic and another course could cover it, the idea is just to give you a basic overview about what benefits it has. It’s not going to be part of the exam, so do not worry about it.  Homework: 1. Preparation for exam.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Iliya Belichev (c)</cp:lastModifiedBy>
  <cp:revision>1059</cp:revision>
  <dcterms:created xsi:type="dcterms:W3CDTF">2015-03-24T20:13:30Z</dcterms:created>
  <dcterms:modified xsi:type="dcterms:W3CDTF">2017-07-18T11:35:54Z</dcterms:modified>
</cp:coreProperties>
</file>