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2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2" autoAdjust="0"/>
    <p:restoredTop sz="92239" autoAdjust="0"/>
  </p:normalViewPr>
  <p:slideViewPr>
    <p:cSldViewPr>
      <p:cViewPr>
        <p:scale>
          <a:sx n="142" d="100"/>
          <a:sy n="142" d="100"/>
        </p:scale>
        <p:origin x="59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25.04.17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25.04.17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25.04.17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25.04.17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§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Logging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3100" dirty="0" smtClean="0">
                <a:solidFill>
                  <a:schemeClr val="accent6"/>
                </a:solidFill>
              </a:rPr>
              <a:t>Processes and the operating system kernel need to be able to record a log of events that happen. These logs can be useful for auditing the system and troubleshooting problems. By convention, the </a:t>
            </a:r>
            <a:r>
              <a:rPr lang="en-US" sz="3100" dirty="0" smtClean="0">
                <a:solidFill>
                  <a:schemeClr val="bg1"/>
                </a:solidFill>
              </a:rPr>
              <a:t>/</a:t>
            </a:r>
            <a:r>
              <a:rPr lang="en-US" sz="3100" dirty="0" err="1" smtClean="0">
                <a:solidFill>
                  <a:schemeClr val="bg1"/>
                </a:solidFill>
              </a:rPr>
              <a:t>var</a:t>
            </a:r>
            <a:r>
              <a:rPr lang="en-US" sz="3100" dirty="0" smtClean="0">
                <a:solidFill>
                  <a:schemeClr val="bg1"/>
                </a:solidFill>
              </a:rPr>
              <a:t>/log </a:t>
            </a:r>
            <a:r>
              <a:rPr lang="en-US" sz="3100" dirty="0" smtClean="0">
                <a:solidFill>
                  <a:schemeClr val="accent6"/>
                </a:solidFill>
              </a:rPr>
              <a:t>directory is where these logs are persistently stored.</a:t>
            </a:r>
            <a:endParaRPr lang="en-US" sz="31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4648200"/>
            <a:ext cx="3962400" cy="1477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0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smtClean="0">
                <a:solidFill>
                  <a:schemeClr val="accent6"/>
                </a:solidFill>
              </a:rPr>
              <a:t/>
            </a:r>
            <a:br>
              <a:rPr lang="en-US" smtClean="0">
                <a:solidFill>
                  <a:schemeClr val="accent6"/>
                </a:solidFill>
              </a:rPr>
            </a:br>
            <a:endParaRPr lang="en-US" sz="27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762000"/>
            <a:ext cx="8305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Most services used on a Linux node write information to log files. This information can be written to different destinations. There are 3 ways to store logs under Linux: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Direct write</a:t>
            </a:r>
            <a:r>
              <a:rPr lang="en-US" dirty="0" smtClean="0">
                <a:solidFill>
                  <a:schemeClr val="accent6"/>
                </a:solidFill>
              </a:rPr>
              <a:t> =&gt; some services write logging information directly to the log files(Apache, Samba).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rsyslogd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=&gt; A service that takes care of managing centralized log files.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j</a:t>
            </a:r>
            <a:r>
              <a:rPr lang="en-US" dirty="0" err="1" smtClean="0">
                <a:solidFill>
                  <a:schemeClr val="bg2"/>
                </a:solidFill>
              </a:rPr>
              <a:t>ournald</a:t>
            </a:r>
            <a:r>
              <a:rPr lang="en-US" dirty="0" smtClean="0">
                <a:solidFill>
                  <a:schemeClr val="accent6"/>
                </a:solidFill>
              </a:rPr>
              <a:t> =&gt; with the introduction of system, the </a:t>
            </a:r>
            <a:r>
              <a:rPr lang="en-US" dirty="0" err="1" smtClean="0">
                <a:solidFill>
                  <a:schemeClr val="bg1"/>
                </a:solidFill>
              </a:rPr>
              <a:t>journald</a:t>
            </a:r>
            <a:r>
              <a:rPr lang="en-US" dirty="0" smtClean="0">
                <a:solidFill>
                  <a:schemeClr val="accent6"/>
                </a:solidFill>
              </a:rPr>
              <a:t> log service has been introduced as well. It is tightly integrated with </a:t>
            </a:r>
            <a:r>
              <a:rPr lang="en-US" dirty="0" err="1" smtClean="0">
                <a:solidFill>
                  <a:schemeClr val="bg1"/>
                </a:solidFill>
              </a:rPr>
              <a:t>systemd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 smtClean="0">
                <a:solidFill>
                  <a:schemeClr val="accent6"/>
                </a:solidFill>
              </a:rPr>
              <a:t> It collects messages from the kernel, the entire boot procedure, and services and write these messages to an event journal. This even journal is stored in a binary format, and it can be queried using the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journalctl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command.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Because the journal that is written by </a:t>
            </a:r>
            <a:r>
              <a:rPr lang="en-US" dirty="0" err="1" smtClean="0">
                <a:solidFill>
                  <a:schemeClr val="accent6"/>
                </a:solidFill>
              </a:rPr>
              <a:t>journald</a:t>
            </a:r>
            <a:r>
              <a:rPr lang="en-US" dirty="0" smtClean="0">
                <a:solidFill>
                  <a:schemeClr val="accent6"/>
                </a:solidFill>
              </a:rPr>
              <a:t> is not </a:t>
            </a:r>
            <a:r>
              <a:rPr lang="en-US" dirty="0" smtClean="0">
                <a:solidFill>
                  <a:schemeClr val="accent6"/>
                </a:solidFill>
              </a:rPr>
              <a:t>persistent between reboots, messages are also forwarded to the </a:t>
            </a:r>
            <a:r>
              <a:rPr lang="en-US" dirty="0" err="1" smtClean="0">
                <a:solidFill>
                  <a:schemeClr val="accent6"/>
                </a:solidFill>
              </a:rPr>
              <a:t>rsyslogd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service. </a:t>
            </a:r>
            <a:r>
              <a:rPr lang="en-US" dirty="0" err="1" smtClean="0">
                <a:solidFill>
                  <a:schemeClr val="accent6"/>
                </a:solidFill>
              </a:rPr>
              <a:t>Rsyslod</a:t>
            </a:r>
            <a:r>
              <a:rPr lang="en-US" dirty="0" smtClean="0">
                <a:solidFill>
                  <a:schemeClr val="accent6"/>
                </a:solidFill>
              </a:rPr>
              <a:t> writes the messages to different files in the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/log </a:t>
            </a:r>
            <a:r>
              <a:rPr lang="en-US" dirty="0" smtClean="0">
                <a:solidFill>
                  <a:schemeClr val="accent6"/>
                </a:solidFill>
              </a:rPr>
              <a:t>directory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Journald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is not a replacement of </a:t>
            </a:r>
            <a:r>
              <a:rPr lang="en-US" dirty="0" err="1" smtClean="0">
                <a:solidFill>
                  <a:schemeClr val="bg1"/>
                </a:solidFill>
              </a:rPr>
              <a:t>rsyslog</a:t>
            </a:r>
            <a:r>
              <a:rPr lang="en-US" dirty="0" smtClean="0">
                <a:solidFill>
                  <a:schemeClr val="accent6"/>
                </a:solidFill>
              </a:rPr>
              <a:t>, it is just another way of logging information.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Exercises</a:t>
            </a:r>
            <a:r>
              <a:rPr lang="en-US" dirty="0" smtClean="0">
                <a:solidFill>
                  <a:schemeClr val="accent6"/>
                </a:solidFill>
              </a:rPr>
              <a:t>: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Explain </a:t>
            </a:r>
            <a:r>
              <a:rPr lang="en-US" dirty="0" smtClean="0">
                <a:solidFill>
                  <a:schemeClr val="accent6"/>
                </a:solidFill>
              </a:rPr>
              <a:t>to your classmates in how many ways the logging is done in Linux?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Once again the files in </a:t>
            </a:r>
            <a:r>
              <a:rPr lang="en-US" sz="2200" dirty="0" smtClean="0">
                <a:solidFill>
                  <a:schemeClr val="bg1"/>
                </a:solidFill>
              </a:rPr>
              <a:t>/</a:t>
            </a:r>
            <a:r>
              <a:rPr lang="en-US" sz="2200" dirty="0" err="1" smtClean="0">
                <a:solidFill>
                  <a:schemeClr val="bg1"/>
                </a:solidFill>
              </a:rPr>
              <a:t>var</a:t>
            </a:r>
            <a:r>
              <a:rPr lang="en-US" sz="2200" dirty="0" smtClean="0">
                <a:solidFill>
                  <a:schemeClr val="bg1"/>
                </a:solidFill>
              </a:rPr>
              <a:t>/log </a:t>
            </a:r>
            <a:r>
              <a:rPr lang="en-US" sz="2200" dirty="0" smtClean="0">
                <a:solidFill>
                  <a:schemeClr val="accent6"/>
                </a:solidFill>
              </a:rPr>
              <a:t>are written by </a:t>
            </a:r>
            <a:r>
              <a:rPr lang="en-US" sz="2200" dirty="0" err="1" smtClean="0">
                <a:solidFill>
                  <a:schemeClr val="bg1"/>
                </a:solidFill>
              </a:rPr>
              <a:t>rsyslogd</a:t>
            </a:r>
            <a:r>
              <a:rPr lang="en-US" sz="2200" dirty="0" smtClean="0">
                <a:solidFill>
                  <a:schemeClr val="accent6"/>
                </a:solidFill>
              </a:rPr>
              <a:t>, </a:t>
            </a:r>
            <a:r>
              <a:rPr lang="en-US" sz="2200" dirty="0" err="1" smtClean="0">
                <a:solidFill>
                  <a:schemeClr val="bg1"/>
                </a:solidFill>
              </a:rPr>
              <a:t>journalctl</a:t>
            </a:r>
            <a:r>
              <a:rPr lang="en-US" sz="2200" dirty="0" smtClean="0">
                <a:solidFill>
                  <a:schemeClr val="accent6"/>
                </a:solidFill>
              </a:rPr>
              <a:t> can be used to get more information from the journal.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err="1" smtClean="0">
                <a:solidFill>
                  <a:schemeClr val="accent6"/>
                </a:solidFill>
              </a:rPr>
              <a:t>Systemctl</a:t>
            </a:r>
            <a:r>
              <a:rPr lang="en-US" sz="2200" dirty="0" smtClean="0">
                <a:solidFill>
                  <a:schemeClr val="accent6"/>
                </a:solidFill>
              </a:rPr>
              <a:t> status _unit_ =&gt; also shows you the last log entries.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Some of the files in </a:t>
            </a:r>
            <a:r>
              <a:rPr lang="en-US" sz="2200" dirty="0" smtClean="0">
                <a:solidFill>
                  <a:schemeClr val="bg1"/>
                </a:solidFill>
              </a:rPr>
              <a:t>/</a:t>
            </a:r>
            <a:r>
              <a:rPr lang="en-US" sz="2200" dirty="0" err="1" smtClean="0">
                <a:solidFill>
                  <a:schemeClr val="bg1"/>
                </a:solidFill>
              </a:rPr>
              <a:t>var</a:t>
            </a:r>
            <a:r>
              <a:rPr lang="en-US" sz="2200" dirty="0" smtClean="0">
                <a:solidFill>
                  <a:schemeClr val="bg1"/>
                </a:solidFill>
              </a:rPr>
              <a:t>/log </a:t>
            </a:r>
            <a:r>
              <a:rPr lang="en-US" sz="2200" dirty="0" smtClean="0">
                <a:solidFill>
                  <a:schemeClr val="accent6"/>
                </a:solidFill>
              </a:rPr>
              <a:t>directory:</a:t>
            </a:r>
            <a:endParaRPr lang="en-US" sz="22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409446"/>
              </p:ext>
            </p:extLst>
          </p:nvPr>
        </p:nvGraphicFramePr>
        <p:xfrm>
          <a:off x="457200" y="2285997"/>
          <a:ext cx="8229600" cy="3733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1098177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most commonly used log file,</a:t>
                      </a:r>
                      <a:r>
                        <a:rPr lang="en-US" baseline="0" dirty="0" smtClean="0"/>
                        <a:t> it is the generic log file where most messages are written to.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</a:t>
                      </a:r>
                      <a:r>
                        <a:rPr lang="en-US" dirty="0" err="1" smtClean="0"/>
                        <a:t>dmesg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kernel log messages.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/log/secure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Authentication</a:t>
                      </a:r>
                      <a:r>
                        <a:rPr lang="en-US" baseline="0" dirty="0" smtClean="0"/>
                        <a:t> related messages.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/log/boot.log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 related</a:t>
                      </a:r>
                      <a:r>
                        <a:rPr lang="en-US" baseline="0" dirty="0" smtClean="0"/>
                        <a:t> to system startup.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/log/samba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files for the Samba service.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</a:t>
                      </a:r>
                      <a:r>
                        <a:rPr lang="en-US" dirty="0" err="1" smtClean="0"/>
                        <a:t>httpd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files for the Apache</a:t>
                      </a:r>
                      <a:r>
                        <a:rPr lang="en-US" baseline="0" dirty="0" smtClean="0"/>
                        <a:t> service.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42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</a:t>
            </a:r>
            <a:r>
              <a:rPr lang="en-US" sz="2200" dirty="0" smtClean="0">
                <a:solidFill>
                  <a:schemeClr val="bg1"/>
                </a:solidFill>
              </a:rPr>
              <a:t>tail –n 20 /</a:t>
            </a:r>
            <a:r>
              <a:rPr lang="en-US" sz="2200" dirty="0" err="1" smtClean="0">
                <a:solidFill>
                  <a:schemeClr val="bg1"/>
                </a:solidFill>
              </a:rPr>
              <a:t>var</a:t>
            </a:r>
            <a:r>
              <a:rPr lang="en-US" sz="2200" dirty="0" smtClean="0">
                <a:solidFill>
                  <a:schemeClr val="bg1"/>
                </a:solidFill>
              </a:rPr>
              <a:t>/log/messages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Analyze a log line.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Date and Time? Host ? Service or process name ? Message Content ? 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3. </a:t>
            </a:r>
            <a:r>
              <a:rPr lang="en-US" sz="2200" dirty="0" smtClean="0">
                <a:solidFill>
                  <a:schemeClr val="bg1"/>
                </a:solidFill>
              </a:rPr>
              <a:t>tail –f /</a:t>
            </a:r>
            <a:r>
              <a:rPr lang="en-US" sz="2200" dirty="0" err="1" smtClean="0">
                <a:solidFill>
                  <a:schemeClr val="bg1"/>
                </a:solidFill>
              </a:rPr>
              <a:t>var</a:t>
            </a:r>
            <a:r>
              <a:rPr lang="en-US" sz="2200" dirty="0" smtClean="0">
                <a:solidFill>
                  <a:schemeClr val="bg1"/>
                </a:solidFill>
              </a:rPr>
              <a:t>/log/audit/audit.log </a:t>
            </a:r>
            <a:r>
              <a:rPr lang="en-US" sz="2200" dirty="0" smtClean="0">
                <a:solidFill>
                  <a:schemeClr val="accent6"/>
                </a:solidFill>
              </a:rPr>
              <a:t>; open another process =&gt; </a:t>
            </a:r>
            <a:r>
              <a:rPr lang="en-US" sz="2200" dirty="0" err="1" smtClean="0">
                <a:solidFill>
                  <a:schemeClr val="bg1"/>
                </a:solidFill>
              </a:rPr>
              <a:t>ssh</a:t>
            </a:r>
            <a:r>
              <a:rPr lang="en-US" sz="2200" dirty="0" smtClean="0">
                <a:solidFill>
                  <a:schemeClr val="bg1"/>
                </a:solidFill>
              </a:rPr>
              <a:t> localhost</a:t>
            </a:r>
            <a:r>
              <a:rPr lang="en-US" sz="2200" dirty="0" smtClean="0">
                <a:solidFill>
                  <a:schemeClr val="accent6"/>
                </a:solidFill>
              </a:rPr>
              <a:t>; what happened ?  </a:t>
            </a:r>
            <a:endParaRPr lang="en-US" sz="2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0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‘</a:t>
            </a:r>
            <a:r>
              <a:rPr lang="en-US" sz="2000" dirty="0" smtClean="0">
                <a:solidFill>
                  <a:schemeClr val="bg1"/>
                </a:solidFill>
              </a:rPr>
              <a:t>logger</a:t>
            </a:r>
            <a:r>
              <a:rPr lang="en-US" sz="2000" dirty="0" smtClean="0">
                <a:solidFill>
                  <a:schemeClr val="accent6"/>
                </a:solidFill>
              </a:rPr>
              <a:t>’ command enables users to write messages to </a:t>
            </a:r>
            <a:r>
              <a:rPr lang="en-US" sz="2000" dirty="0" err="1" smtClean="0">
                <a:solidFill>
                  <a:schemeClr val="bg1"/>
                </a:solidFill>
              </a:rPr>
              <a:t>rsyslog</a:t>
            </a:r>
            <a:r>
              <a:rPr lang="en-US" sz="2000" dirty="0" smtClean="0">
                <a:solidFill>
                  <a:schemeClr val="accent6"/>
                </a:solidFill>
              </a:rPr>
              <a:t> from the command line. Logger is really useful, when you are writing a script and would like to leave a good message why something happened.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Exercises: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1. </a:t>
            </a:r>
            <a:r>
              <a:rPr lang="en-US" sz="2000" dirty="0" smtClean="0">
                <a:solidFill>
                  <a:schemeClr val="bg2"/>
                </a:solidFill>
              </a:rPr>
              <a:t>tail –f /</a:t>
            </a: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/log/messages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2.open another shell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3. </a:t>
            </a:r>
            <a:r>
              <a:rPr lang="en-US" sz="2000" dirty="0" smtClean="0">
                <a:solidFill>
                  <a:schemeClr val="bg2"/>
                </a:solidFill>
              </a:rPr>
              <a:t>logger </a:t>
            </a:r>
            <a:r>
              <a:rPr lang="en-US" sz="2000" dirty="0" err="1" smtClean="0">
                <a:solidFill>
                  <a:schemeClr val="bg2"/>
                </a:solidFill>
              </a:rPr>
              <a:t>ne_obicham_zakuska_bez_banana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8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04813"/>
              </p:ext>
            </p:extLst>
          </p:nvPr>
        </p:nvGraphicFramePr>
        <p:xfrm>
          <a:off x="1066800" y="2209801"/>
          <a:ext cx="7162800" cy="470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657600"/>
              </a:tblGrid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Facility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 list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Kern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Notice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Syslog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Crit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ftp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Alert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Emerg</a:t>
                      </a:r>
                      <a:endParaRPr lang="en-US" dirty="0"/>
                    </a:p>
                  </a:txBody>
                  <a:tcPr/>
                </a:tc>
              </a:tr>
              <a:tr h="859783">
                <a:tc>
                  <a:txBody>
                    <a:bodyPr/>
                    <a:lstStyle/>
                    <a:p>
                      <a:r>
                        <a:rPr lang="en-US" dirty="0" smtClean="0"/>
                        <a:t>The columns are not connected with each other, they are more</a:t>
                      </a:r>
                      <a:r>
                        <a:rPr lang="en-US" baseline="0" dirty="0" smtClean="0"/>
                        <a:t> like a list 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067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Configuring </a:t>
            </a:r>
            <a:r>
              <a:rPr lang="en-US" sz="2000" dirty="0" err="1" smtClean="0">
                <a:solidFill>
                  <a:schemeClr val="bg2"/>
                </a:solidFill>
              </a:rPr>
              <a:t>rsyslogd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configuration file for </a:t>
            </a:r>
            <a:r>
              <a:rPr lang="en-US" sz="2000" dirty="0" err="1" smtClean="0">
                <a:solidFill>
                  <a:schemeClr val="accent6"/>
                </a:solidFill>
              </a:rPr>
              <a:t>rsyslogd</a:t>
            </a:r>
            <a:r>
              <a:rPr lang="en-US" sz="2000" dirty="0" smtClean="0">
                <a:solidFill>
                  <a:schemeClr val="accent6"/>
                </a:solidFill>
              </a:rPr>
              <a:t> is </a:t>
            </a:r>
            <a:r>
              <a:rPr lang="en-US" sz="2000" dirty="0" smtClean="0">
                <a:solidFill>
                  <a:schemeClr val="bg2"/>
                </a:solidFill>
              </a:rPr>
              <a:t>/</a:t>
            </a:r>
            <a:r>
              <a:rPr lang="en-US" sz="2000" dirty="0" err="1" smtClean="0">
                <a:solidFill>
                  <a:schemeClr val="bg2"/>
                </a:solidFill>
              </a:rPr>
              <a:t>etc</a:t>
            </a:r>
            <a:r>
              <a:rPr lang="en-US" sz="2000" dirty="0" smtClean="0">
                <a:solidFill>
                  <a:schemeClr val="bg2"/>
                </a:solidFill>
              </a:rPr>
              <a:t>/</a:t>
            </a:r>
            <a:r>
              <a:rPr lang="en-US" sz="2000" dirty="0" err="1" smtClean="0">
                <a:solidFill>
                  <a:schemeClr val="bg2"/>
                </a:solidFill>
              </a:rPr>
              <a:t>rsyslog.conf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most well-known way to filter syslog messages is to use the </a:t>
            </a:r>
            <a:r>
              <a:rPr lang="en-US" sz="2000" dirty="0" smtClean="0">
                <a:solidFill>
                  <a:schemeClr val="bg1"/>
                </a:solidFill>
              </a:rPr>
              <a:t>facility</a:t>
            </a:r>
            <a:r>
              <a:rPr lang="en-US" sz="2000" dirty="0" smtClean="0">
                <a:solidFill>
                  <a:schemeClr val="accent6"/>
                </a:solidFill>
              </a:rPr>
              <a:t>(</a:t>
            </a:r>
            <a:r>
              <a:rPr lang="en-US" sz="2000" dirty="0" err="1" smtClean="0">
                <a:solidFill>
                  <a:schemeClr val="accent6"/>
                </a:solidFill>
              </a:rPr>
              <a:t>cathegory</a:t>
            </a:r>
            <a:r>
              <a:rPr lang="en-US" sz="2000" dirty="0" smtClean="0">
                <a:solidFill>
                  <a:schemeClr val="accent6"/>
                </a:solidFill>
              </a:rPr>
              <a:t>)/</a:t>
            </a:r>
            <a:r>
              <a:rPr lang="en-US" sz="2000" dirty="0" smtClean="0">
                <a:solidFill>
                  <a:schemeClr val="bg1"/>
                </a:solidFill>
              </a:rPr>
              <a:t>severity</a:t>
            </a:r>
            <a:r>
              <a:rPr lang="en-US" sz="2000" dirty="0" smtClean="0">
                <a:solidFill>
                  <a:schemeClr val="accent6"/>
                </a:solidFill>
              </a:rPr>
              <a:t>(priority) method.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5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Examples: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kern.* </a:t>
            </a:r>
            <a:r>
              <a:rPr lang="en-US" sz="1800" dirty="0" smtClean="0">
                <a:solidFill>
                  <a:schemeClr val="accent6"/>
                </a:solidFill>
              </a:rPr>
              <a:t>=&gt; select all kernel syslog messages with any priority.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kern = Facility(</a:t>
            </a:r>
            <a:r>
              <a:rPr lang="en-US" sz="1800" dirty="0" err="1" smtClean="0">
                <a:solidFill>
                  <a:schemeClr val="accent6"/>
                </a:solidFill>
              </a:rPr>
              <a:t>Cathegory</a:t>
            </a:r>
            <a:r>
              <a:rPr lang="en-US" sz="1800" dirty="0" smtClean="0">
                <a:solidFill>
                  <a:schemeClr val="accent6"/>
                </a:solidFill>
              </a:rPr>
              <a:t>)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* = Severity(Priority)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err="1" smtClean="0">
                <a:solidFill>
                  <a:schemeClr val="bg1"/>
                </a:solidFill>
              </a:rPr>
              <a:t>mail.crit</a:t>
            </a:r>
            <a:r>
              <a:rPr lang="en-US" sz="1800" dirty="0" smtClean="0">
                <a:solidFill>
                  <a:schemeClr val="accent6"/>
                </a:solidFill>
              </a:rPr>
              <a:t> =&gt; All messages from Facility mail with Severity </a:t>
            </a:r>
            <a:r>
              <a:rPr lang="en-US" sz="1800" dirty="0" err="1" smtClean="0">
                <a:solidFill>
                  <a:schemeClr val="accent6"/>
                </a:solidFill>
              </a:rPr>
              <a:t>crit</a:t>
            </a: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err="1" smtClean="0">
                <a:solidFill>
                  <a:schemeClr val="bg1"/>
                </a:solidFill>
              </a:rPr>
              <a:t>cron</a:t>
            </a:r>
            <a:r>
              <a:rPr lang="en-US" sz="1800" dirty="0" smtClean="0">
                <a:solidFill>
                  <a:schemeClr val="bg1"/>
                </a:solidFill>
              </a:rPr>
              <a:t>.!</a:t>
            </a:r>
            <a:r>
              <a:rPr lang="en-US" sz="1800" dirty="0" err="1" smtClean="0">
                <a:solidFill>
                  <a:schemeClr val="bg1"/>
                </a:solidFill>
              </a:rPr>
              <a:t>info,!debug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=&gt; All messages from Facility </a:t>
            </a:r>
            <a:r>
              <a:rPr lang="en-US" sz="1800" dirty="0" err="1" smtClean="0">
                <a:solidFill>
                  <a:schemeClr val="accent6"/>
                </a:solidFill>
              </a:rPr>
              <a:t>cron</a:t>
            </a:r>
            <a:r>
              <a:rPr lang="en-US" sz="1800" dirty="0" smtClean="0">
                <a:solidFill>
                  <a:schemeClr val="accent6"/>
                </a:solidFill>
              </a:rPr>
              <a:t> with Severity different than info and debug.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Exercise:</a:t>
            </a: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1. Analyze the below screenshot: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endParaRPr lang="en-US" sz="2200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038599"/>
            <a:ext cx="6400800" cy="2578213"/>
          </a:xfrm>
        </p:spPr>
      </p:pic>
    </p:spTree>
    <p:extLst>
      <p:ext uri="{BB962C8B-B14F-4D97-AF65-F5344CB8AC3E}">
        <p14:creationId xmlns:p14="http://schemas.microsoft.com/office/powerpoint/2010/main" val="351319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To prevent syslog messages from filling up your system completely, the log messages can be rotated. That means that when a certain threshold has been reached, the old log file is closed a new log file is opened. 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The ‘</a:t>
            </a:r>
            <a:r>
              <a:rPr lang="en-US" sz="2700" dirty="0" err="1" smtClean="0">
                <a:solidFill>
                  <a:schemeClr val="bg1"/>
                </a:solidFill>
              </a:rPr>
              <a:t>logrotate</a:t>
            </a:r>
            <a:r>
              <a:rPr lang="en-US" sz="2700" dirty="0" smtClean="0">
                <a:solidFill>
                  <a:schemeClr val="accent6"/>
                </a:solidFill>
              </a:rPr>
              <a:t>’ utility is started periodically through the </a:t>
            </a:r>
            <a:r>
              <a:rPr lang="en-US" sz="2700" dirty="0" err="1" smtClean="0">
                <a:solidFill>
                  <a:schemeClr val="bg1"/>
                </a:solidFill>
              </a:rPr>
              <a:t>crond</a:t>
            </a:r>
            <a:r>
              <a:rPr lang="en-US" sz="2700" dirty="0" smtClean="0">
                <a:solidFill>
                  <a:schemeClr val="accent6"/>
                </a:solidFill>
              </a:rPr>
              <a:t> service to take care of rotating log files.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When a log file is rotated, the old log file is typically copied to a file that has the rotation date in it. </a:t>
            </a:r>
            <a:r>
              <a:rPr lang="en-US" sz="2700" dirty="0" smtClean="0">
                <a:solidFill>
                  <a:schemeClr val="bg1"/>
                </a:solidFill>
              </a:rPr>
              <a:t>/</a:t>
            </a:r>
            <a:r>
              <a:rPr lang="en-US" sz="2700" dirty="0" err="1" smtClean="0">
                <a:solidFill>
                  <a:schemeClr val="bg1"/>
                </a:solidFill>
              </a:rPr>
              <a:t>var</a:t>
            </a:r>
            <a:r>
              <a:rPr lang="en-US" sz="2700" dirty="0" smtClean="0">
                <a:solidFill>
                  <a:schemeClr val="bg1"/>
                </a:solidFill>
              </a:rPr>
              <a:t>/log/messages </a:t>
            </a:r>
            <a:r>
              <a:rPr lang="en-US" sz="2700" dirty="0" smtClean="0">
                <a:solidFill>
                  <a:schemeClr val="accent6"/>
                </a:solidFill>
              </a:rPr>
              <a:t>rotated on 9</a:t>
            </a:r>
            <a:r>
              <a:rPr lang="en-US" sz="2700" baseline="30000" dirty="0" smtClean="0">
                <a:solidFill>
                  <a:schemeClr val="accent6"/>
                </a:solidFill>
              </a:rPr>
              <a:t>th</a:t>
            </a:r>
            <a:r>
              <a:rPr lang="en-US" sz="2700" dirty="0" smtClean="0">
                <a:solidFill>
                  <a:schemeClr val="accent6"/>
                </a:solidFill>
              </a:rPr>
              <a:t> June, would become </a:t>
            </a:r>
            <a:r>
              <a:rPr lang="en-US" sz="2700" dirty="0" smtClean="0">
                <a:solidFill>
                  <a:schemeClr val="bg1"/>
                </a:solidFill>
              </a:rPr>
              <a:t>/</a:t>
            </a:r>
            <a:r>
              <a:rPr lang="en-US" sz="2700" dirty="0" err="1" smtClean="0">
                <a:solidFill>
                  <a:schemeClr val="bg1"/>
                </a:solidFill>
              </a:rPr>
              <a:t>var</a:t>
            </a:r>
            <a:r>
              <a:rPr lang="en-US" sz="2700" dirty="0" smtClean="0">
                <a:solidFill>
                  <a:schemeClr val="bg1"/>
                </a:solidFill>
              </a:rPr>
              <a:t>/log/messages-20170906</a:t>
            </a:r>
            <a:r>
              <a:rPr lang="en-US" sz="2700" dirty="0" smtClean="0">
                <a:solidFill>
                  <a:schemeClr val="accent6"/>
                </a:solidFill>
              </a:rPr>
              <a:t>.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By default four old log files are kept on the system. Files older than that period are removed from the system automatically.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cat /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logrotate.conf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2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Exercises: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1. </a:t>
            </a:r>
            <a:r>
              <a:rPr lang="en-US" dirty="0" err="1" smtClean="0">
                <a:solidFill>
                  <a:schemeClr val="bg2"/>
                </a:solidFill>
              </a:rPr>
              <a:t>journactl</a:t>
            </a:r>
            <a:r>
              <a:rPr lang="en-US" dirty="0" smtClean="0">
                <a:solidFill>
                  <a:schemeClr val="bg2"/>
                </a:solidFill>
              </a:rPr>
              <a:t> –f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2. </a:t>
            </a:r>
            <a:r>
              <a:rPr lang="en-US" dirty="0" err="1" smtClean="0">
                <a:solidFill>
                  <a:schemeClr val="bg2"/>
                </a:solidFill>
              </a:rPr>
              <a:t>journalctl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3. </a:t>
            </a:r>
            <a:r>
              <a:rPr lang="en-US" dirty="0" err="1" smtClean="0">
                <a:solidFill>
                  <a:schemeClr val="bg2"/>
                </a:solidFill>
              </a:rPr>
              <a:t>journalctl</a:t>
            </a:r>
            <a:r>
              <a:rPr lang="en-US" dirty="0" smtClean="0">
                <a:solidFill>
                  <a:schemeClr val="bg2"/>
                </a:solidFill>
              </a:rPr>
              <a:t> (tab tab) _UID=0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4. </a:t>
            </a:r>
            <a:r>
              <a:rPr lang="en-US" dirty="0" err="1" smtClean="0">
                <a:solidFill>
                  <a:schemeClr val="bg2"/>
                </a:solidFill>
              </a:rPr>
              <a:t>journalctl</a:t>
            </a:r>
            <a:r>
              <a:rPr lang="en-US" dirty="0" smtClean="0">
                <a:solidFill>
                  <a:schemeClr val="bg2"/>
                </a:solidFill>
              </a:rPr>
              <a:t> –p err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45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303</Words>
  <Application>Microsoft Macintosh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§     Logging  Processes and the operating system kernel need to be able to record a log of events that happen. These logs can be useful for auditing the system and troubleshooting problems. By convention, the /var/log directory is where these logs are persistently stored.</vt:lpstr>
      <vt:lpstr>       </vt:lpstr>
      <vt:lpstr>    Once again the files in /var/log are written by rsyslogd, journalctl can be used to get more information from the journal. Systemctl status _unit_ =&gt; also shows you the last log entries.  Some of the files in /var/log directory:</vt:lpstr>
      <vt:lpstr>        Exercises: 1. tail –n 20 /var/log/messages 2. Analyze a log line. Date and Time? Host ? Service or process name ? Message Content ?  3. tail –f /var/log/audit/audit.log ; open another process =&gt; ssh localhost; what happened ?  </vt:lpstr>
      <vt:lpstr>               The ‘logger’ command enables users to write messages to rsyslog from the command line. Logger is really useful, when you are writing a script and would like to leave a good message why something happened.   Exercises: 1. tail –f /var/log/messages 2.open another shell 3. logger ne_obicham_zakuska_bez_banana  </vt:lpstr>
      <vt:lpstr>Configuring rsyslogd The configuration file for rsyslogd is /etc/rsyslog.conf The most well-known way to filter syslog messages is to use the facility(cathegory)/severity(priority) method.     </vt:lpstr>
      <vt:lpstr>      Examples:  kern.* =&gt; select all kernel syslog messages with any priority. kern = Facility(Cathegory) * = Severity(Priority)  mail.crit =&gt; All messages from Facility mail with Severity crit  cron.!info,!debug =&gt; All messages from Facility cron with Severity different than info and debug.  Exercise: 1. Analyze the below screenshot:  </vt:lpstr>
      <vt:lpstr>              To prevent syslog messages from filling up your system completely, the log messages can be rotated. That means that when a certain threshold has been reached, the old log file is closed a new log file is opened.   The ‘logrotate’ utility is started periodically through the crond service to take care of rotating log files.  When a log file is rotated, the old log file is typically copied to a file that has the rotation date in it. /var/log/messages rotated on 9th June, would become /var/log/messages-20170906.  By default four old log files are kept on the system. Files older than that period are removed from the system automatically. cat /etc/logrotate.conf</vt:lpstr>
      <vt:lpstr>     Exercises: 1. journactl –f 2. journalctl 3. journalctl (tab tab) _UID=0 4. journalctl –p err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Iliya Belichev (c)</cp:lastModifiedBy>
  <cp:revision>800</cp:revision>
  <dcterms:created xsi:type="dcterms:W3CDTF">2015-03-24T20:13:30Z</dcterms:created>
  <dcterms:modified xsi:type="dcterms:W3CDTF">2017-04-25T08:23:40Z</dcterms:modified>
</cp:coreProperties>
</file>