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4" r:id="rId2"/>
    <p:sldId id="285" r:id="rId3"/>
    <p:sldId id="286" r:id="rId4"/>
    <p:sldId id="287" r:id="rId5"/>
    <p:sldId id="288" r:id="rId6"/>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ext uri="{19B8F6BF-5375-455C-9EA6-DF929625EA0E}">
        <p15:presenceInfo xmlns:p15="http://schemas.microsoft.com/office/powerpoint/2012/main" userId="S-1-5-21-1957994488-842925246-40105171-192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2" autoAdjust="0"/>
    <p:restoredTop sz="92263" autoAdjust="0"/>
  </p:normalViewPr>
  <p:slideViewPr>
    <p:cSldViewPr>
      <p:cViewPr>
        <p:scale>
          <a:sx n="100" d="100"/>
          <a:sy n="100" d="100"/>
        </p:scale>
        <p:origin x="91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12/22/2016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22.12.2016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22.12.2016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22.12.2016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22.12.2016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22.12.2016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22.12.2016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22.12.2016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22.12.2016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22.12.2016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22.12.2016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22.12.2016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22.12.2016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762000" y="846138"/>
            <a:ext cx="7924800" cy="5355312"/>
          </a:xfrm>
          <a:prstGeom prst="rect">
            <a:avLst/>
          </a:prstGeom>
          <a:noFill/>
        </p:spPr>
        <p:txBody>
          <a:bodyPr wrap="square" rtlCol="0">
            <a:spAutoFit/>
          </a:bodyPr>
          <a:lstStyle/>
          <a:p>
            <a:r>
              <a:rPr lang="en-US" dirty="0" smtClean="0">
                <a:solidFill>
                  <a:schemeClr val="accent6"/>
                </a:solidFill>
              </a:rPr>
              <a:t>Secure Shell(SSH) is a cryptographic network protocol for operating network services securely over an unsecured network. Securely run a shell on a remote system.</a:t>
            </a:r>
          </a:p>
          <a:p>
            <a:endParaRPr lang="en-US" dirty="0">
              <a:solidFill>
                <a:schemeClr val="accent6"/>
              </a:solidFill>
            </a:endParaRPr>
          </a:p>
          <a:p>
            <a:r>
              <a:rPr lang="en-US" dirty="0" smtClean="0">
                <a:solidFill>
                  <a:schemeClr val="accent6"/>
                </a:solidFill>
              </a:rPr>
              <a:t>SSH uses public-key cryptography also known as asymmetrical encryption. That means we have 2 keys, a public key(might be widely distributed) and a private key(must remain private). In public key encryption system, any person can encrypt a message using the public key of the receiver, but such a message can be decrypted only with the receiver’s private key.</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r>
              <a:rPr lang="en-US" dirty="0" smtClean="0">
                <a:solidFill>
                  <a:schemeClr val="accent6"/>
                </a:solidFill>
              </a:rPr>
              <a:t>In SSH client, the client first sends its public key and then the server sends back a decrypted message that could be encrypt with only the client private key(math abstraction). Once the message has been encrypted, the server lets the client in.</a:t>
            </a:r>
            <a:endParaRPr lang="en-US" dirty="0">
              <a:solidFill>
                <a:schemeClr val="accent6"/>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012" y="3429000"/>
            <a:ext cx="3609975" cy="14478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SSH host keys </a:t>
            </a:r>
            <a:br>
              <a:rPr lang="en-US" sz="1600" dirty="0" smtClean="0">
                <a:solidFill>
                  <a:schemeClr val="accent6"/>
                </a:solidFill>
              </a:rPr>
            </a:br>
            <a:r>
              <a:rPr lang="en-US" sz="1600" dirty="0" smtClean="0">
                <a:solidFill>
                  <a:schemeClr val="accent6"/>
                </a:solidFill>
              </a:rPr>
              <a:t>When an </a:t>
            </a:r>
            <a:r>
              <a:rPr lang="en-US" sz="1600" dirty="0" err="1" smtClean="0">
                <a:solidFill>
                  <a:schemeClr val="accent6"/>
                </a:solidFill>
              </a:rPr>
              <a:t>ssh</a:t>
            </a:r>
            <a:r>
              <a:rPr lang="en-US" sz="1600" dirty="0" smtClean="0">
                <a:solidFill>
                  <a:schemeClr val="accent6"/>
                </a:solidFill>
              </a:rPr>
              <a:t> client connects to an SSH server, before the clients logs in, the server sends it a copy of its public key.  This is used to set up the secure encryption for the communication channel and to authenticate the server to the client.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The first time a user uses </a:t>
            </a:r>
            <a:r>
              <a:rPr lang="en-US" sz="1600" dirty="0" err="1" smtClean="0">
                <a:solidFill>
                  <a:schemeClr val="accent6"/>
                </a:solidFill>
              </a:rPr>
              <a:t>ssh</a:t>
            </a:r>
            <a:r>
              <a:rPr lang="en-US" sz="1600" dirty="0" smtClean="0">
                <a:solidFill>
                  <a:schemeClr val="accent6"/>
                </a:solidFill>
              </a:rPr>
              <a:t> to connect to a particular server, the </a:t>
            </a:r>
            <a:r>
              <a:rPr lang="en-US" sz="1600" dirty="0" err="1" smtClean="0">
                <a:solidFill>
                  <a:schemeClr val="accent6"/>
                </a:solidFill>
              </a:rPr>
              <a:t>ssh</a:t>
            </a:r>
            <a:r>
              <a:rPr lang="en-US" sz="1600" dirty="0" smtClean="0">
                <a:solidFill>
                  <a:schemeClr val="accent6"/>
                </a:solidFill>
              </a:rPr>
              <a:t> command stores the server’s public key in the user’s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known_hosts</a:t>
            </a:r>
            <a:r>
              <a:rPr lang="en-US" sz="1600" dirty="0" smtClean="0">
                <a:solidFill>
                  <a:schemeClr val="accent6"/>
                </a:solidFill>
              </a:rPr>
              <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Things to remember:</a:t>
            </a:r>
            <a:br>
              <a:rPr lang="en-US" sz="1600" dirty="0" smtClean="0">
                <a:solidFill>
                  <a:schemeClr val="accent6"/>
                </a:solidFill>
              </a:rPr>
            </a:br>
            <a:r>
              <a:rPr lang="en-US" sz="1600" dirty="0" smtClean="0">
                <a:solidFill>
                  <a:schemeClr val="accent6"/>
                </a:solidFill>
              </a:rPr>
              <a:t>1. Host IDs are stored in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known_host</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System-wide SSH configuration information is under /</a:t>
            </a:r>
            <a:r>
              <a:rPr lang="en-US" sz="1600" dirty="0" err="1" smtClean="0">
                <a:solidFill>
                  <a:schemeClr val="accent6"/>
                </a:solidFill>
              </a:rPr>
              <a:t>etc</a:t>
            </a:r>
            <a:r>
              <a:rPr lang="en-US" sz="1600" dirty="0" smtClean="0">
                <a:solidFill>
                  <a:schemeClr val="accent6"/>
                </a:solidFill>
              </a:rPr>
              <a:t>/</a:t>
            </a:r>
            <a:r>
              <a:rPr lang="en-US" sz="1600" dirty="0" err="1" smtClean="0">
                <a:solidFill>
                  <a:schemeClr val="accent6"/>
                </a:solidFill>
              </a:rPr>
              <a:t>ssh</a:t>
            </a:r>
            <a:r>
              <a:rPr lang="en-US" sz="1600" dirty="0" smtClean="0">
                <a:solidFill>
                  <a:schemeClr val="accent6"/>
                </a:solidFill>
              </a:rPr>
              <a: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chemeClr val="accent6"/>
                </a:solidFill>
              </a:rPr>
              <a:t>3. User specific SSH under ~/.</a:t>
            </a:r>
            <a:r>
              <a:rPr lang="en-US" sz="1600" dirty="0" err="1" smtClean="0">
                <a:solidFill>
                  <a:schemeClr val="accent6"/>
                </a:solidFill>
              </a:rPr>
              <a:t>ssh</a:t>
            </a:r>
            <a:r>
              <a:rPr lang="en-US" sz="1600" dirty="0" smtClean="0">
                <a:solidFill>
                  <a:schemeClr val="accent6"/>
                </a:solidFill>
              </a:rPr>
              <a:t>/</a:t>
            </a:r>
            <a:br>
              <a:rPr lang="en-US" sz="1600" dirty="0" smtClean="0">
                <a:solidFill>
                  <a:schemeClr val="accent6"/>
                </a:solidFill>
              </a:rPr>
            </a:br>
            <a:r>
              <a:rPr lang="en-US" sz="1600" dirty="0">
                <a:solidFill>
                  <a:schemeClr val="accent6"/>
                </a:solidFill>
              </a:rPr>
              <a:t/>
            </a:r>
            <a:br>
              <a:rPr lang="en-US" sz="1600" dirty="0">
                <a:solidFill>
                  <a:schemeClr val="accent6"/>
                </a:solidFill>
              </a:rPr>
            </a:br>
            <a:r>
              <a:rPr lang="en-US" sz="1600" dirty="0" smtClean="0">
                <a:solidFill>
                  <a:srgbClr val="FF0000"/>
                </a:solidFill>
              </a:rPr>
              <a:t>Exercises</a:t>
            </a:r>
            <a:r>
              <a:rPr lang="en-US" sz="1600" dirty="0" smtClean="0">
                <a:solidFill>
                  <a:schemeClr val="accent6"/>
                </a:solidFill>
              </a:rPr>
              <a:t>:</a:t>
            </a:r>
            <a:br>
              <a:rPr lang="en-US" sz="1600" dirty="0" smtClean="0">
                <a:solidFill>
                  <a:schemeClr val="accent6"/>
                </a:solidFill>
              </a:rPr>
            </a:br>
            <a:r>
              <a:rPr lang="en-US" sz="1600" dirty="0" smtClean="0">
                <a:solidFill>
                  <a:schemeClr val="accent6"/>
                </a:solidFill>
              </a:rPr>
              <a:t>1. man </a:t>
            </a:r>
            <a:r>
              <a:rPr lang="en-US" sz="1600" dirty="0" err="1" smtClean="0">
                <a:solidFill>
                  <a:schemeClr val="accent6"/>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2. </a:t>
            </a:r>
            <a:r>
              <a:rPr lang="en-US" sz="1600" dirty="0" err="1" smtClean="0">
                <a:solidFill>
                  <a:schemeClr val="accent6"/>
                </a:solidFill>
              </a:rPr>
              <a:t>ssh-keygen</a:t>
            </a:r>
            <a:r>
              <a:rPr lang="en-US" sz="1600" dirty="0" smtClean="0">
                <a:solidFill>
                  <a:schemeClr val="accent6"/>
                </a:solidFill>
              </a:rPr>
              <a:t/>
            </a:r>
            <a:br>
              <a:rPr lang="en-US" sz="1600" dirty="0" smtClean="0">
                <a:solidFill>
                  <a:schemeClr val="accent6"/>
                </a:solidFill>
              </a:rPr>
            </a:br>
            <a:r>
              <a:rPr lang="en-US" sz="1600" dirty="0" smtClean="0">
                <a:solidFill>
                  <a:schemeClr val="accent6"/>
                </a:solidFill>
              </a:rPr>
              <a:t>3. </a:t>
            </a:r>
            <a:r>
              <a:rPr lang="en-US" sz="1600" dirty="0" err="1" smtClean="0">
                <a:solidFill>
                  <a:schemeClr val="accent6"/>
                </a:solidFill>
              </a:rPr>
              <a:t>ssh-keygen</a:t>
            </a:r>
            <a:r>
              <a:rPr lang="en-US" sz="1600" dirty="0" smtClean="0">
                <a:solidFill>
                  <a:schemeClr val="accent6"/>
                </a:solidFill>
              </a:rPr>
              <a:t> generates our private key in ~/.</a:t>
            </a:r>
            <a:r>
              <a:rPr lang="en-US" sz="1600" dirty="0" err="1" smtClean="0">
                <a:solidFill>
                  <a:schemeClr val="accent6"/>
                </a:solidFill>
              </a:rPr>
              <a:t>ssh</a:t>
            </a:r>
            <a:r>
              <a:rPr lang="en-US" sz="1600" dirty="0" smtClean="0">
                <a:solidFill>
                  <a:schemeClr val="accent6"/>
                </a:solidFill>
              </a:rPr>
              <a:t>/</a:t>
            </a:r>
            <a:r>
              <a:rPr lang="en-US" sz="1600" dirty="0" err="1" smtClean="0">
                <a:solidFill>
                  <a:schemeClr val="accent6"/>
                </a:solidFill>
              </a:rPr>
              <a:t>id_rsa</a:t>
            </a:r>
            <a:r>
              <a:rPr lang="en-US" sz="1600" dirty="0" smtClean="0">
                <a:solidFill>
                  <a:schemeClr val="accent6"/>
                </a:solidFill>
              </a:rPr>
              <a:t> and public ~/.</a:t>
            </a:r>
            <a:r>
              <a:rPr lang="en-US" sz="1600" dirty="0" err="1" smtClean="0">
                <a:solidFill>
                  <a:schemeClr val="accent6"/>
                </a:solidFill>
              </a:rPr>
              <a:t>ssh</a:t>
            </a:r>
            <a:r>
              <a:rPr lang="en-US" sz="1600" dirty="0" smtClean="0">
                <a:solidFill>
                  <a:schemeClr val="accent6"/>
                </a:solidFill>
              </a:rPr>
              <a:t>/id_rsa.pub</a:t>
            </a:r>
            <a:r>
              <a:rPr lang="en-US" sz="1600" dirty="0">
                <a:solidFill>
                  <a:schemeClr val="accent6"/>
                </a:solidFill>
              </a:rPr>
              <a:t/>
            </a:r>
            <a:br>
              <a:rPr lang="en-US" sz="1600" dirty="0">
                <a:solidFill>
                  <a:schemeClr val="accent6"/>
                </a:solidFill>
              </a:rPr>
            </a:br>
            <a:r>
              <a:rPr lang="en-US" sz="1600" dirty="0" smtClean="0">
                <a:solidFill>
                  <a:schemeClr val="accent6"/>
                </a:solidFill>
              </a:rPr>
              <a:t>4. What are the permissions of the .</a:t>
            </a:r>
            <a:r>
              <a:rPr lang="en-US" sz="1600" dirty="0" err="1" smtClean="0">
                <a:solidFill>
                  <a:schemeClr val="accent6"/>
                </a:solidFill>
              </a:rPr>
              <a:t>ssh</a:t>
            </a:r>
            <a:r>
              <a:rPr lang="en-US" sz="1600" dirty="0" smtClean="0">
                <a:solidFill>
                  <a:schemeClr val="accent6"/>
                </a:solidFill>
              </a:rPr>
              <a:t> directory ? And the permission of the keys ? </a:t>
            </a:r>
            <a:endParaRPr lang="en-US" sz="1600" dirty="0">
              <a:solidFill>
                <a:schemeClr val="accent6"/>
              </a:solidFill>
            </a:endParaRPr>
          </a:p>
        </p:txBody>
      </p:sp>
    </p:spTree>
    <p:extLst>
      <p:ext uri="{BB962C8B-B14F-4D97-AF65-F5344CB8AC3E}">
        <p14:creationId xmlns:p14="http://schemas.microsoft.com/office/powerpoint/2010/main" val="17155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
            </a:r>
            <a:br>
              <a:rPr lang="en-US" sz="1400" dirty="0" smtClean="0">
                <a:solidFill>
                  <a:schemeClr val="accent6"/>
                </a:solidFill>
              </a:rPr>
            </a:br>
            <a:r>
              <a:rPr lang="en-US" sz="1400" dirty="0" smtClean="0">
                <a:solidFill>
                  <a:schemeClr val="accent6"/>
                </a:solidFill>
              </a:rPr>
              <a:t>Besides being secure, with SSH we could create a no login session.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1. </a:t>
            </a:r>
            <a:r>
              <a:rPr lang="en-US" sz="1400" dirty="0" err="1" smtClean="0">
                <a:solidFill>
                  <a:schemeClr val="accent6"/>
                </a:solidFill>
              </a:rPr>
              <a:t>ssh</a:t>
            </a:r>
            <a:r>
              <a:rPr lang="en-US" sz="1400" dirty="0" smtClean="0">
                <a:solidFill>
                  <a:schemeClr val="accent6"/>
                </a:solidFill>
              </a:rPr>
              <a:t> localhost</a:t>
            </a:r>
            <a:br>
              <a:rPr lang="en-US" sz="1400" dirty="0" smtClean="0">
                <a:solidFill>
                  <a:schemeClr val="accent6"/>
                </a:solidFill>
              </a:rPr>
            </a:br>
            <a:r>
              <a:rPr lang="en-US" sz="1400" dirty="0" smtClean="0">
                <a:solidFill>
                  <a:schemeClr val="accent6"/>
                </a:solidFill>
              </a:rPr>
              <a:t>2. </a:t>
            </a:r>
            <a:r>
              <a:rPr lang="en-US" sz="1400" dirty="0" err="1" smtClean="0">
                <a:solidFill>
                  <a:schemeClr val="accent6"/>
                </a:solidFill>
              </a:rPr>
              <a:t>ssh</a:t>
            </a:r>
            <a:r>
              <a:rPr lang="en-US" sz="1400" dirty="0" smtClean="0">
                <a:solidFill>
                  <a:schemeClr val="accent6"/>
                </a:solidFill>
              </a:rPr>
              <a:t> localhost</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It asked for a password in both cases, this is quite uncomfortable since we might want to run a script on the remote server or just do not deal with any password, a set of users sharing the same account. Users can authenticate </a:t>
            </a:r>
            <a:r>
              <a:rPr lang="en-US" sz="1400" dirty="0" err="1" smtClean="0">
                <a:solidFill>
                  <a:schemeClr val="accent6"/>
                </a:solidFill>
              </a:rPr>
              <a:t>ssh</a:t>
            </a:r>
            <a:r>
              <a:rPr lang="en-US" sz="1400" dirty="0" smtClean="0">
                <a:solidFill>
                  <a:schemeClr val="accent6"/>
                </a:solidFill>
              </a:rPr>
              <a:t> logins without password by using public key authentication. Since we have the keys generated, we are ready for action.</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rgbClr val="FF0000"/>
                </a:solidFill>
              </a:rPr>
              <a:t>Exercises</a:t>
            </a:r>
            <a:r>
              <a:rPr lang="en-US" sz="1400" dirty="0" smtClean="0">
                <a:solidFill>
                  <a:schemeClr val="accent6"/>
                </a:solidFill>
              </a:rPr>
              <a:t>:</a:t>
            </a:r>
            <a:br>
              <a:rPr lang="en-US" sz="1400" dirty="0" smtClean="0">
                <a:solidFill>
                  <a:schemeClr val="accent6"/>
                </a:solidFill>
              </a:rPr>
            </a:br>
            <a:r>
              <a:rPr lang="en-US" sz="1400" dirty="0" smtClean="0">
                <a:solidFill>
                  <a:schemeClr val="accent6"/>
                </a:solidFill>
              </a:rPr>
              <a:t>1. man </a:t>
            </a:r>
            <a:r>
              <a:rPr lang="en-US" sz="1400" dirty="0" err="1" smtClean="0">
                <a:solidFill>
                  <a:schemeClr val="accent6"/>
                </a:solidFill>
              </a:rPr>
              <a:t>ssh</a:t>
            </a:r>
            <a:r>
              <a:rPr lang="en-US" sz="1400" dirty="0" smtClean="0">
                <a:solidFill>
                  <a:schemeClr val="accent6"/>
                </a:solidFill>
              </a:rPr>
              <a:t>-copy-id</a:t>
            </a:r>
            <a:br>
              <a:rPr lang="en-US" sz="1400" dirty="0" smtClean="0">
                <a:solidFill>
                  <a:schemeClr val="accent6"/>
                </a:solidFill>
              </a:rPr>
            </a:br>
            <a:r>
              <a:rPr lang="en-US" sz="1400" dirty="0">
                <a:solidFill>
                  <a:schemeClr val="accent6"/>
                </a:solidFill>
              </a:rPr>
              <a:t/>
            </a:r>
            <a:br>
              <a:rPr lang="en-US" sz="1400" dirty="0">
                <a:solidFill>
                  <a:schemeClr val="accent6"/>
                </a:solidFill>
              </a:rPr>
            </a:br>
            <a:r>
              <a:rPr lang="en-US" sz="1400" dirty="0" smtClean="0">
                <a:solidFill>
                  <a:schemeClr val="accent6"/>
                </a:solidFill>
              </a:rPr>
              <a:t>Before key-based authentication can be used, the public key needs to be copied to the destination.</a:t>
            </a:r>
            <a:br>
              <a:rPr lang="en-US" sz="1400" dirty="0" smtClean="0">
                <a:solidFill>
                  <a:schemeClr val="accent6"/>
                </a:solidFill>
              </a:rPr>
            </a:br>
            <a:r>
              <a:rPr lang="en-US" sz="1400" dirty="0" smtClean="0">
                <a:solidFill>
                  <a:srgbClr val="FF0000"/>
                </a:solidFill>
              </a:rPr>
              <a:t>Exercise</a:t>
            </a:r>
            <a:r>
              <a:rPr lang="en-US" sz="1400" dirty="0" smtClean="0">
                <a:solidFill>
                  <a:schemeClr val="accent6"/>
                </a:solidFill>
              </a:rPr>
              <a:t>s:</a:t>
            </a:r>
            <a:br>
              <a:rPr lang="en-US" sz="1400" dirty="0" smtClean="0">
                <a:solidFill>
                  <a:schemeClr val="accent6"/>
                </a:solidFill>
              </a:rPr>
            </a:br>
            <a:r>
              <a:rPr lang="en-US" sz="1400" dirty="0" smtClean="0">
                <a:solidFill>
                  <a:schemeClr val="accent6"/>
                </a:solidFill>
              </a:rPr>
              <a:t>1. man </a:t>
            </a:r>
            <a:r>
              <a:rPr lang="en-US" sz="1400" dirty="0" err="1" smtClean="0">
                <a:solidFill>
                  <a:schemeClr val="accent6"/>
                </a:solidFill>
              </a:rPr>
              <a:t>ssh</a:t>
            </a:r>
            <a:r>
              <a:rPr lang="en-US" sz="1400" dirty="0" smtClean="0">
                <a:solidFill>
                  <a:schemeClr val="accent6"/>
                </a:solidFill>
              </a:rPr>
              <a:t>-copy-id localhost; When the key is copied to another system using </a:t>
            </a:r>
            <a:r>
              <a:rPr lang="en-US" sz="1400" dirty="0" err="1" smtClean="0">
                <a:solidFill>
                  <a:schemeClr val="accent6"/>
                </a:solidFill>
              </a:rPr>
              <a:t>ssh</a:t>
            </a:r>
            <a:r>
              <a:rPr lang="en-US" sz="1400" dirty="0" smtClean="0">
                <a:solidFill>
                  <a:schemeClr val="accent6"/>
                </a:solidFill>
              </a:rPr>
              <a:t>-copy-id, it copies the ~/.</a:t>
            </a:r>
            <a:r>
              <a:rPr lang="en-US" sz="1400" dirty="0" err="1" smtClean="0">
                <a:solidFill>
                  <a:schemeClr val="accent6"/>
                </a:solidFill>
              </a:rPr>
              <a:t>ssh</a:t>
            </a:r>
            <a:r>
              <a:rPr lang="en-US" sz="1400" dirty="0" smtClean="0">
                <a:solidFill>
                  <a:schemeClr val="accent6"/>
                </a:solidFill>
              </a:rPr>
              <a:t>/id_rsa.pub file by default.</a:t>
            </a:r>
            <a:br>
              <a:rPr lang="en-US" sz="1400" dirty="0" smtClean="0">
                <a:solidFill>
                  <a:schemeClr val="accent6"/>
                </a:solidFill>
              </a:rPr>
            </a:br>
            <a:r>
              <a:rPr lang="en-US" sz="1400" dirty="0" smtClean="0">
                <a:solidFill>
                  <a:schemeClr val="accent6"/>
                </a:solidFill>
              </a:rPr>
              <a:t>2. </a:t>
            </a:r>
            <a:r>
              <a:rPr lang="en-US" sz="1400" dirty="0" err="1" smtClean="0">
                <a:solidFill>
                  <a:schemeClr val="accent6"/>
                </a:solidFill>
              </a:rPr>
              <a:t>ssh</a:t>
            </a:r>
            <a:r>
              <a:rPr lang="en-US" sz="1400" dirty="0" smtClean="0">
                <a:solidFill>
                  <a:schemeClr val="accent6"/>
                </a:solidFill>
              </a:rPr>
              <a:t> localhost</a:t>
            </a:r>
            <a:br>
              <a:rPr lang="en-US" sz="1400" dirty="0" smtClean="0">
                <a:solidFill>
                  <a:schemeClr val="accent6"/>
                </a:solidFill>
              </a:rPr>
            </a:br>
            <a:r>
              <a:rPr lang="en-US" sz="1400" dirty="0" smtClean="0">
                <a:solidFill>
                  <a:schemeClr val="accent6"/>
                </a:solidFill>
              </a:rPr>
              <a:t>Much more comfortable ?</a:t>
            </a:r>
            <a:r>
              <a:rPr lang="en-US" sz="1400" dirty="0">
                <a:solidFill>
                  <a:schemeClr val="accent6"/>
                </a:solidFill>
              </a:rPr>
              <a:t/>
            </a:r>
            <a:br>
              <a:rPr lang="en-US" sz="1400" dirty="0">
                <a:solidFill>
                  <a:schemeClr val="accent6"/>
                </a:solidFill>
              </a:rPr>
            </a:br>
            <a:endParaRPr lang="en-US" sz="1400" dirty="0">
              <a:solidFill>
                <a:schemeClr val="accent6"/>
              </a:solidFill>
            </a:endParaRPr>
          </a:p>
        </p:txBody>
      </p:sp>
    </p:spTree>
    <p:extLst>
      <p:ext uri="{BB962C8B-B14F-4D97-AF65-F5344CB8AC3E}">
        <p14:creationId xmlns:p14="http://schemas.microsoft.com/office/powerpoint/2010/main" val="33862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2400" dirty="0" smtClean="0">
                <a:solidFill>
                  <a:schemeClr val="accent6"/>
                </a:solidFill>
              </a:rPr>
              <a:t/>
            </a:r>
            <a:br>
              <a:rPr lang="en-US" sz="2400" dirty="0" smtClean="0">
                <a:solidFill>
                  <a:schemeClr val="accent6"/>
                </a:solidFill>
              </a:rPr>
            </a:br>
            <a:r>
              <a:rPr lang="en-US" sz="2400" dirty="0">
                <a:solidFill>
                  <a:schemeClr val="accent6"/>
                </a:solidFill>
              </a:rPr>
              <a:t/>
            </a:r>
            <a:br>
              <a:rPr lang="en-US" sz="2400" dirty="0">
                <a:solidFill>
                  <a:schemeClr val="accent6"/>
                </a:solidFill>
              </a:rPr>
            </a:br>
            <a:r>
              <a:rPr lang="en-US" sz="2400" dirty="0" smtClean="0">
                <a:solidFill>
                  <a:schemeClr val="accent6"/>
                </a:solidFill>
              </a:rPr>
              <a:t/>
            </a:r>
            <a:br>
              <a:rPr lang="en-US" sz="2400" dirty="0" smtClean="0">
                <a:solidFill>
                  <a:schemeClr val="accent6"/>
                </a:solidFill>
              </a:rPr>
            </a:br>
            <a:r>
              <a:rPr lang="en-US" sz="1800" dirty="0" smtClean="0">
                <a:solidFill>
                  <a:schemeClr val="accent6"/>
                </a:solidFill>
              </a:rPr>
              <a:t>The </a:t>
            </a:r>
            <a:r>
              <a:rPr lang="en-US" sz="1800" dirty="0" err="1" smtClean="0">
                <a:solidFill>
                  <a:schemeClr val="accent6"/>
                </a:solidFill>
              </a:rPr>
              <a:t>OpenSSH</a:t>
            </a:r>
            <a:r>
              <a:rPr lang="en-US" sz="1800" dirty="0" smtClean="0">
                <a:solidFill>
                  <a:schemeClr val="accent6"/>
                </a:solidFill>
              </a:rPr>
              <a:t> configuration file</a:t>
            </a:r>
            <a:br>
              <a:rPr lang="en-US" sz="1800" dirty="0" smtClean="0">
                <a:solidFill>
                  <a:schemeClr val="accent6"/>
                </a:solidFill>
              </a:rPr>
            </a:br>
            <a:r>
              <a:rPr lang="en-US" sz="1800" dirty="0" smtClean="0">
                <a:solidFill>
                  <a:schemeClr val="accent6"/>
                </a:solidFill>
              </a:rPr>
              <a:t>In 99%, security measures are needed.</a:t>
            </a:r>
            <a:br>
              <a:rPr lang="en-US" sz="1800" dirty="0" smtClean="0">
                <a:solidFill>
                  <a:schemeClr val="accent6"/>
                </a:solidFill>
              </a:rPr>
            </a:br>
            <a:r>
              <a:rPr lang="en-US" sz="1800" dirty="0" smtClean="0">
                <a:solidFill>
                  <a:schemeClr val="accent6"/>
                </a:solidFill>
              </a:rPr>
              <a:t>1. Advisable to prohibit the root user from directly logging into the system with </a:t>
            </a:r>
            <a:r>
              <a:rPr lang="en-US" sz="1800" dirty="0" err="1" smtClean="0">
                <a:solidFill>
                  <a:schemeClr val="accent6"/>
                </a:solidFill>
              </a:rPr>
              <a:t>ssh</a:t>
            </a:r>
            <a:r>
              <a:rPr lang="en-US" sz="1800" dirty="0" smtClean="0">
                <a:solidFill>
                  <a:schemeClr val="accent6"/>
                </a:solidFill>
              </a:rPr>
              <a:t> ? Why ?</a:t>
            </a:r>
            <a:br>
              <a:rPr lang="en-US" sz="1800" dirty="0" smtClean="0">
                <a:solidFill>
                  <a:schemeClr val="accent6"/>
                </a:solidFill>
              </a:rPr>
            </a:br>
            <a:r>
              <a:rPr lang="en-US" sz="1800" dirty="0" smtClean="0">
                <a:solidFill>
                  <a:schemeClr val="accent6"/>
                </a:solidFill>
              </a:rPr>
              <a:t>- The username ‘root’ exists on every Linux system by default, so a potential attacker only has to guess the password, instead of a valid username and password combination.</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vim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ssh</a:t>
            </a:r>
            <a:r>
              <a:rPr lang="en-US" sz="1800" dirty="0" smtClean="0">
                <a:solidFill>
                  <a:schemeClr val="accent6"/>
                </a:solidFill>
              </a:rPr>
              <a:t>/</a:t>
            </a:r>
            <a:r>
              <a:rPr lang="en-US" sz="1800" dirty="0" err="1" smtClean="0">
                <a:solidFill>
                  <a:schemeClr val="accent6"/>
                </a:solidFill>
              </a:rPr>
              <a:t>sshd_config</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2. #</a:t>
            </a:r>
            <a:r>
              <a:rPr lang="en-US" sz="1800" dirty="0" err="1" smtClean="0">
                <a:solidFill>
                  <a:schemeClr val="accent6"/>
                </a:solidFill>
              </a:rPr>
              <a:t>PermitRootLogin</a:t>
            </a:r>
            <a:r>
              <a:rPr lang="en-US" sz="1800" dirty="0" smtClean="0">
                <a:solidFill>
                  <a:schemeClr val="accent6"/>
                </a:solidFill>
              </a:rPr>
              <a:t> no</a:t>
            </a:r>
            <a:br>
              <a:rPr lang="en-US" sz="1800" dirty="0" smtClean="0">
                <a:solidFill>
                  <a:schemeClr val="accent6"/>
                </a:solidFill>
              </a:rPr>
            </a:br>
            <a:r>
              <a:rPr lang="en-US" sz="1800" dirty="0" smtClean="0">
                <a:solidFill>
                  <a:schemeClr val="accent6"/>
                </a:solidFill>
              </a:rPr>
              <a:t>3. </a:t>
            </a:r>
            <a:r>
              <a:rPr lang="en-US" sz="1800" dirty="0" err="1" smtClean="0">
                <a:solidFill>
                  <a:schemeClr val="accent6"/>
                </a:solidFill>
              </a:rPr>
              <a:t>systemctl</a:t>
            </a:r>
            <a:r>
              <a:rPr lang="en-US" sz="1800" dirty="0" smtClean="0">
                <a:solidFill>
                  <a:schemeClr val="accent6"/>
                </a:solidFill>
              </a:rPr>
              <a:t> restart </a:t>
            </a:r>
            <a:r>
              <a:rPr lang="en-US" sz="1800" dirty="0" err="1" smtClean="0">
                <a:solidFill>
                  <a:schemeClr val="accent6"/>
                </a:solidFill>
              </a:rPr>
              <a:t>sshd</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2. Prohibit password authentication.</a:t>
            </a:r>
            <a:br>
              <a:rPr lang="en-US" sz="1800" dirty="0" smtClean="0">
                <a:solidFill>
                  <a:schemeClr val="accent6"/>
                </a:solidFill>
              </a:rPr>
            </a:br>
            <a:r>
              <a:rPr lang="en-US" sz="1800" dirty="0" smtClean="0">
                <a:solidFill>
                  <a:schemeClr val="accent6"/>
                </a:solidFill>
              </a:rPr>
              <a:t>3. Change the standard port on which </a:t>
            </a:r>
            <a:r>
              <a:rPr lang="en-US" sz="1800" dirty="0" err="1" smtClean="0">
                <a:solidFill>
                  <a:schemeClr val="accent6"/>
                </a:solidFill>
              </a:rPr>
              <a:t>ssh</a:t>
            </a:r>
            <a:r>
              <a:rPr lang="en-US" sz="1800" dirty="0" smtClean="0">
                <a:solidFill>
                  <a:schemeClr val="accent6"/>
                </a:solidFill>
              </a:rPr>
              <a:t> is listening.</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Change </a:t>
            </a:r>
            <a:r>
              <a:rPr lang="en-US" sz="1800" dirty="0" err="1" smtClean="0">
                <a:solidFill>
                  <a:schemeClr val="accent6"/>
                </a:solidFill>
              </a:rPr>
              <a:t>ssh</a:t>
            </a:r>
            <a:r>
              <a:rPr lang="en-US" sz="1800" dirty="0" smtClean="0">
                <a:solidFill>
                  <a:schemeClr val="accent6"/>
                </a:solidFill>
              </a:rPr>
              <a:t> to listen on port 50683</a:t>
            </a:r>
            <a:endParaRPr lang="en-US" sz="1800" dirty="0">
              <a:solidFill>
                <a:schemeClr val="accent6"/>
              </a:solidFill>
            </a:endParaRPr>
          </a:p>
        </p:txBody>
      </p:sp>
    </p:spTree>
    <p:extLst>
      <p:ext uri="{BB962C8B-B14F-4D97-AF65-F5344CB8AC3E}">
        <p14:creationId xmlns:p14="http://schemas.microsoft.com/office/powerpoint/2010/main" val="214818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597963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2770</TotalTime>
  <Words>138</Words>
  <Application>Microsoft Office PowerPoint</Application>
  <PresentationFormat>On-screen Show (4:3)</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       </vt:lpstr>
      <vt:lpstr>                SSH host keys  When an ssh client connects to an SSH server, before the clients logs in, the server sends it a copy of its public key.  This is used to set up the secure encryption for the communication channel and to authenticate the server to the client.  The first time a user uses ssh to connect to a particular server, the ssh command stores the server’s public key in the user’s ~/.ssh/known_hosts  Things to remember: 1. Host IDs are stored in ~/.ssh/known_host 2. System-wide SSH configuration information is under /etc/ssh/  3. User specific SSH under ~/.ssh/  Exercises: 1. man ssh-keygen 2. ssh-keygen 3. ssh-keygen generates our private key in ~/.ssh/id_rsa and public ~/.ssh/id_rsa.pub 4. What are the permissions of the .ssh directory ? And the permission of the keys ? </vt:lpstr>
      <vt:lpstr>                 Besides being secure, with SSH we could create a no login session.  1. ssh localhost 2. ssh localhost  It asked for a password in both cases, this is quite uncomfortable since we might want to run a script on the remote server or just do not deal with any password, a set of users sharing the same account. Users can authenticate ssh logins without password by using public key authentication. Since we have the keys generated, we are ready for action.  Exercises: 1. man ssh-copy-id  Before key-based authentication can be used, the public key needs to be copied to the destination. Exercises: 1. man ssh-copy-id localhost; When the key is copied to another system using ssh-copy-id, it copies the ~/.ssh/id_rsa.pub file by default. 2. ssh localhost Much more comfortable ? </vt:lpstr>
      <vt:lpstr>              The OpenSSH configuration file In 99%, security measures are needed. 1. Advisable to prohibit the root user from directly logging into the system with ssh ? Why ? - The username ‘root’ exists on every Linux system by default, so a potential attacker only has to guess the password, instead of a valid username and password combination.  Exercises: 1. vim /etc/ssh/sshd_config 2. #PermitRootLogin no 3. systemctl restart sshd  2. Prohibit password authentication. 3. Change the standard port on which ssh is listening.  Exercises: 1. Change ssh to listen on port 50683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805</cp:revision>
  <dcterms:created xsi:type="dcterms:W3CDTF">2015-03-24T20:13:30Z</dcterms:created>
  <dcterms:modified xsi:type="dcterms:W3CDTF">2016-12-22T11:57:47Z</dcterms:modified>
</cp:coreProperties>
</file>