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72" r:id="rId4"/>
    <p:sldId id="273" r:id="rId5"/>
    <p:sldId id="266" r:id="rId6"/>
    <p:sldId id="258" r:id="rId7"/>
    <p:sldId id="274" r:id="rId8"/>
    <p:sldId id="257" r:id="rId9"/>
    <p:sldId id="275"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627"/>
  </p:normalViewPr>
  <p:slideViewPr>
    <p:cSldViewPr>
      <p:cViewPr>
        <p:scale>
          <a:sx n="128" d="100"/>
          <a:sy n="128" d="100"/>
        </p:scale>
        <p:origin x="832"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225E-8DE6-A54A-938D-FB6D5253CC3F}" type="datetimeFigureOut">
              <a:rPr lang="en-US" smtClean="0"/>
              <a:t>4/19/17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E4F94-E9B3-BE4A-9740-48BEC8B7462F}" type="slidenum">
              <a:rPr lang="en-US" smtClean="0"/>
              <a:t>‹#›</a:t>
            </a:fld>
            <a:endParaRPr lang="en-US"/>
          </a:p>
        </p:txBody>
      </p:sp>
    </p:spTree>
    <p:extLst>
      <p:ext uri="{BB962C8B-B14F-4D97-AF65-F5344CB8AC3E}">
        <p14:creationId xmlns:p14="http://schemas.microsoft.com/office/powerpoint/2010/main" val="99677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19.04.17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19.04.17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19.04.17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19.04.17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19.04.17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19.04.17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a:t>
            </a:r>
            <a:r>
              <a:rPr lang="en-US" sz="3100" dirty="0" smtClean="0">
                <a:solidFill>
                  <a:schemeClr val="bg1"/>
                </a:solidFill>
              </a:rPr>
              <a:t>ls –l</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in your home directory.</a:t>
            </a:r>
            <a:br>
              <a:rPr lang="en-US" sz="2200" dirty="0" smtClean="0">
                <a:solidFill>
                  <a:schemeClr val="accent6"/>
                </a:solidFill>
              </a:rPr>
            </a:br>
            <a:r>
              <a:rPr lang="en-US" sz="2200" dirty="0" smtClean="0">
                <a:solidFill>
                  <a:schemeClr val="accent6"/>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Do</a:t>
            </a: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400" dirty="0" smtClean="0">
                <a:solidFill>
                  <a:schemeClr val="accent6"/>
                </a:solidFill>
              </a:rPr>
              <a:t>Changing file/directory permissions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Symbolic method:</a:t>
            </a: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a:t>
            </a:r>
            <a:r>
              <a:rPr lang="en-US" sz="2400" dirty="0" err="1" smtClean="0">
                <a:solidFill>
                  <a:schemeClr val="bg2"/>
                </a:solidFill>
              </a:rPr>
              <a:t>who?what?which</a:t>
            </a:r>
            <a:r>
              <a:rPr lang="en-US" sz="2400" dirty="0" smtClean="0">
                <a:solidFill>
                  <a:schemeClr val="bg2"/>
                </a:solidFill>
              </a:rPr>
              <a:t>? </a:t>
            </a:r>
            <a:r>
              <a:rPr lang="en-US" sz="2400" dirty="0" err="1" smtClean="0">
                <a:solidFill>
                  <a:schemeClr val="bg2"/>
                </a:solidFill>
              </a:rPr>
              <a:t>File|directory</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Who ? u, g, o, a (user, group, other, all)</a:t>
            </a:r>
            <a:br>
              <a:rPr lang="en-US" sz="2400" dirty="0" smtClean="0">
                <a:solidFill>
                  <a:schemeClr val="accent6"/>
                </a:solidFill>
              </a:rPr>
            </a:br>
            <a:r>
              <a:rPr lang="en-US" sz="2400" dirty="0" smtClean="0">
                <a:solidFill>
                  <a:schemeClr val="accent6"/>
                </a:solidFill>
              </a:rPr>
              <a:t>What ? +,-,= (add, remove, set exactly)</a:t>
            </a:r>
            <a:br>
              <a:rPr lang="en-US" sz="2400" dirty="0" smtClean="0">
                <a:solidFill>
                  <a:schemeClr val="accent6"/>
                </a:solidFill>
              </a:rPr>
            </a:br>
            <a:r>
              <a:rPr lang="en-US" sz="2400" dirty="0" smtClean="0">
                <a:solidFill>
                  <a:schemeClr val="accent6"/>
                </a:solidFill>
              </a:rPr>
              <a:t>Which ? r, w, x(read, write, execute)</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Numeric method:</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750 </a:t>
            </a:r>
            <a:r>
              <a:rPr lang="en-US" sz="2400" dirty="0" err="1" smtClean="0">
                <a:solidFill>
                  <a:schemeClr val="bg2"/>
                </a:solidFill>
              </a:rPr>
              <a:t>sampledir</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The </a:t>
            </a:r>
            <a:r>
              <a:rPr lang="en-US" sz="2400" dirty="0" err="1" smtClean="0">
                <a:solidFill>
                  <a:schemeClr val="bg1"/>
                </a:solidFill>
              </a:rPr>
              <a:t>chmod</a:t>
            </a:r>
            <a:r>
              <a:rPr lang="en-US" sz="2400" dirty="0" smtClean="0">
                <a:solidFill>
                  <a:schemeClr val="accent6"/>
                </a:solidFill>
              </a:rPr>
              <a:t> commands supports the </a:t>
            </a:r>
            <a:r>
              <a:rPr lang="mr-IN" sz="2400" dirty="0" smtClean="0">
                <a:solidFill>
                  <a:schemeClr val="bg2"/>
                </a:solidFill>
              </a:rPr>
              <a:t>–</a:t>
            </a:r>
            <a:r>
              <a:rPr lang="en-US" sz="2400" dirty="0" smtClean="0">
                <a:solidFill>
                  <a:schemeClr val="bg2"/>
                </a:solidFill>
              </a:rPr>
              <a:t>R</a:t>
            </a:r>
            <a:r>
              <a:rPr lang="en-US" sz="2400" dirty="0" smtClean="0">
                <a:solidFill>
                  <a:schemeClr val="accent6"/>
                </a:solidFill>
              </a:rPr>
              <a:t> option for recursively setting permissions on an entire directory tree. When using this option, be sure to use the </a:t>
            </a:r>
            <a:r>
              <a:rPr lang="en-US" sz="2400" dirty="0" smtClean="0">
                <a:solidFill>
                  <a:schemeClr val="bg2"/>
                </a:solidFill>
              </a:rPr>
              <a:t>X </a:t>
            </a:r>
            <a:r>
              <a:rPr lang="en-US" sz="2400" dirty="0" smtClean="0">
                <a:solidFill>
                  <a:schemeClr val="accent6"/>
                </a:solidFill>
              </a:rPr>
              <a:t>permissions instead of the </a:t>
            </a:r>
            <a:r>
              <a:rPr lang="en-US" sz="2400" dirty="0" smtClean="0">
                <a:solidFill>
                  <a:schemeClr val="bg2"/>
                </a:solidFill>
              </a:rPr>
              <a:t>x</a:t>
            </a:r>
            <a:r>
              <a:rPr lang="en-US" sz="2400" dirty="0" smtClean="0">
                <a:solidFill>
                  <a:schemeClr val="accent6"/>
                </a:solidFill>
              </a:rPr>
              <a:t> to indicate that execute permissions should only be set on directories, not regular files.</a:t>
            </a:r>
            <a:endParaRPr lang="en-US" sz="2400" dirty="0">
              <a:solidFill>
                <a:schemeClr val="accent6"/>
              </a:solidFill>
            </a:endParaRPr>
          </a:p>
        </p:txBody>
      </p:sp>
    </p:spTree>
    <p:extLst>
      <p:ext uri="{BB962C8B-B14F-4D97-AF65-F5344CB8AC3E}">
        <p14:creationId xmlns:p14="http://schemas.microsoft.com/office/powerpoint/2010/main" val="151540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err="1" smtClean="0"/>
              <a:t>C</a:t>
            </a:r>
            <a:r>
              <a:rPr lang="en-US" dirty="0" err="1" smtClean="0">
                <a:solidFill>
                  <a:schemeClr val="accent6"/>
                </a:solidFill>
              </a:rPr>
              <a:t>Changing</a:t>
            </a:r>
            <a:r>
              <a:rPr lang="en-US" dirty="0" smtClean="0">
                <a:solidFill>
                  <a:schemeClr val="accent6"/>
                </a:solidFill>
              </a:rPr>
              <a:t> file/directory user or group ownership</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a:solidFill>
                  <a:schemeClr val="bg1"/>
                </a:solidFill>
              </a:rPr>
              <a:t> </a:t>
            </a:r>
            <a:r>
              <a:rPr lang="en-US" dirty="0" smtClean="0">
                <a:solidFill>
                  <a:schemeClr val="bg1"/>
                </a:solidFill>
              </a:rPr>
              <a:t>student file</a:t>
            </a: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smtClean="0">
                <a:solidFill>
                  <a:schemeClr val="bg1"/>
                </a:solidFill>
              </a:rPr>
              <a:t> -R student </a:t>
            </a:r>
            <a:r>
              <a:rPr lang="en-US" dirty="0" err="1" smtClean="0">
                <a:solidFill>
                  <a:schemeClr val="bg1"/>
                </a:solidFill>
              </a:rPr>
              <a:t>dir</a:t>
            </a:r>
            <a:r>
              <a:rPr lang="en-US" dirty="0" smtClean="0">
                <a:solidFill>
                  <a:schemeClr val="bg1"/>
                </a:solidFill>
              </a:rPr>
              <a:t/>
            </a:r>
            <a:br>
              <a:rPr lang="en-US" dirty="0" smtClean="0">
                <a:solidFill>
                  <a:schemeClr val="bg1"/>
                </a:solidFill>
              </a:rPr>
            </a:br>
            <a:r>
              <a:rPr lang="en-US" dirty="0" err="1" smtClean="0">
                <a:solidFill>
                  <a:schemeClr val="bg1"/>
                </a:solidFill>
              </a:rPr>
              <a:t>chown</a:t>
            </a:r>
            <a:r>
              <a:rPr lang="en-US" dirty="0" smtClean="0">
                <a:solidFill>
                  <a:schemeClr val="bg1"/>
                </a:solidFill>
              </a:rPr>
              <a:t> :admins </a:t>
            </a:r>
            <a:r>
              <a:rPr lang="en-US" dirty="0" err="1" smtClean="0">
                <a:solidFill>
                  <a:schemeClr val="bg1"/>
                </a:solidFill>
              </a:rPr>
              <a:t>dir</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25935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sz="2000" dirty="0" smtClean="0">
                <a:solidFill>
                  <a:schemeClr val="accent1"/>
                </a:solidFill>
              </a:rPr>
              <a:t>Special permissions</a:t>
            </a:r>
            <a:br>
              <a:rPr lang="en-US" sz="2000" dirty="0" smtClean="0">
                <a:solidFill>
                  <a:schemeClr val="accent1"/>
                </a:solidFill>
              </a:rPr>
            </a:br>
            <a:r>
              <a:rPr lang="en-US" sz="2000" dirty="0" smtClean="0">
                <a:solidFill>
                  <a:schemeClr val="accent6"/>
                </a:solidFill>
              </a:rPr>
              <a:t>SUID/Set User Id  =&gt; a program is executed with the file owner’s permissions. Decimal value: 4.</a:t>
            </a:r>
            <a:br>
              <a:rPr lang="en-US" sz="2000" dirty="0" smtClean="0">
                <a:solidFill>
                  <a:schemeClr val="accent6"/>
                </a:solidFill>
              </a:rPr>
            </a:br>
            <a:r>
              <a:rPr lang="en-US" sz="2000" dirty="0" smtClean="0">
                <a:solidFill>
                  <a:schemeClr val="bg1"/>
                </a:solidFill>
              </a:rPr>
              <a:t>ls </a:t>
            </a:r>
            <a:r>
              <a:rPr lang="mr-IN" sz="2000" dirty="0" smtClean="0">
                <a:solidFill>
                  <a:schemeClr val="bg1"/>
                </a:solidFill>
              </a:rPr>
              <a:t>–</a:t>
            </a:r>
            <a:r>
              <a:rPr lang="en-US" sz="2000" dirty="0" smtClean="0">
                <a:solidFill>
                  <a:schemeClr val="bg1"/>
                </a:solidFill>
              </a:rPr>
              <a:t>l /bin/</a:t>
            </a:r>
            <a:r>
              <a:rPr lang="en-US" sz="2000" dirty="0" err="1" smtClean="0">
                <a:solidFill>
                  <a:schemeClr val="bg1"/>
                </a:solidFill>
              </a:rPr>
              <a:t>passwd</a:t>
            </a:r>
            <a:r>
              <a:rPr lang="en-US" sz="2000" dirty="0" smtClean="0">
                <a:solidFill>
                  <a:schemeClr val="accent6"/>
                </a:solidFill>
              </a:rPr>
              <a:t>; </a:t>
            </a:r>
            <a:r>
              <a:rPr lang="en-US" sz="2000" dirty="0" smtClean="0">
                <a:solidFill>
                  <a:schemeClr val="bg1"/>
                </a:solidFill>
              </a:rPr>
              <a:t>ls </a:t>
            </a:r>
            <a:r>
              <a:rPr lang="mr-IN" sz="2000" dirty="0" smtClean="0">
                <a:solidFill>
                  <a:schemeClr val="bg1"/>
                </a:solidFill>
              </a:rPr>
              <a:t>–</a:t>
            </a:r>
            <a:r>
              <a:rPr lang="en-US" sz="2000" dirty="0" smtClean="0">
                <a:solidFill>
                  <a:schemeClr val="bg1"/>
                </a:solidFill>
              </a:rPr>
              <a:t>l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passwd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SGID/Set Group Id =&gt; files created in the directory inherit it’s group id.</a:t>
            </a:r>
            <a:br>
              <a:rPr lang="en-US" sz="2000" dirty="0" smtClean="0">
                <a:solidFill>
                  <a:schemeClr val="accent6"/>
                </a:solidFill>
              </a:rPr>
            </a:br>
            <a:r>
              <a:rPr lang="en-US" sz="2000" dirty="0" smtClean="0">
                <a:solidFill>
                  <a:schemeClr val="accent6"/>
                </a:solidFill>
              </a:rPr>
              <a:t>Decimal value: 2.</a:t>
            </a:r>
            <a:br>
              <a:rPr lang="en-US" sz="2000" dirty="0" smtClean="0">
                <a:solidFill>
                  <a:schemeClr val="accent6"/>
                </a:solidFill>
              </a:rPr>
            </a:br>
            <a:r>
              <a:rPr lang="en-US" sz="2000" dirty="0" smtClean="0">
                <a:solidFill>
                  <a:schemeClr val="accent6"/>
                </a:solidFill>
              </a:rPr>
              <a:t>Sticky bit =&gt; any user can create files, but only the owner of the file can delete it.</a:t>
            </a:r>
            <a:br>
              <a:rPr lang="en-US" sz="2000" dirty="0" smtClean="0">
                <a:solidFill>
                  <a:schemeClr val="accent6"/>
                </a:solidFill>
              </a:rPr>
            </a:br>
            <a:r>
              <a:rPr lang="en-US" sz="2000" dirty="0" smtClean="0">
                <a:solidFill>
                  <a:schemeClr val="accent6"/>
                </a:solidFill>
              </a:rPr>
              <a:t>Decimal value: 1.</a:t>
            </a:r>
            <a:br>
              <a:rPr lang="en-US" sz="2000" dirty="0" smtClean="0">
                <a:solidFill>
                  <a:schemeClr val="accent6"/>
                </a:solidFill>
              </a:rPr>
            </a:br>
            <a:r>
              <a:rPr lang="en-US" sz="2000" dirty="0" smtClean="0">
                <a:solidFill>
                  <a:schemeClr val="bg1"/>
                </a:solidFill>
              </a:rPr>
              <a:t>ls </a:t>
            </a:r>
            <a:r>
              <a:rPr lang="mr-IN" sz="2000" dirty="0" smtClean="0">
                <a:solidFill>
                  <a:schemeClr val="bg1"/>
                </a:solidFill>
              </a:rPr>
              <a:t>–</a:t>
            </a:r>
            <a:r>
              <a:rPr lang="en-US" sz="2000" dirty="0" smtClean="0">
                <a:solidFill>
                  <a:schemeClr val="bg1"/>
                </a:solidFill>
              </a:rPr>
              <a:t>l /</a:t>
            </a:r>
            <a:r>
              <a:rPr lang="en-US" sz="2000" dirty="0" err="1" smtClean="0">
                <a:solidFill>
                  <a:schemeClr val="bg1"/>
                </a:solidFill>
              </a:rPr>
              <a:t>tmp</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1. Create a file and list its permissions, what is their value in decimal ? </a:t>
            </a:r>
            <a:br>
              <a:rPr lang="en-US" sz="2000" dirty="0" smtClean="0">
                <a:solidFill>
                  <a:schemeClr val="accent6"/>
                </a:solidFill>
              </a:rPr>
            </a:br>
            <a:r>
              <a:rPr lang="en-US" sz="2000" dirty="0" smtClean="0">
                <a:solidFill>
                  <a:schemeClr val="accent6"/>
                </a:solidFill>
              </a:rPr>
              <a:t>2. Modify the permission using ‘</a:t>
            </a:r>
            <a:r>
              <a:rPr lang="en-US" sz="2000" dirty="0" err="1" smtClean="0">
                <a:solidFill>
                  <a:schemeClr val="bg1"/>
                </a:solidFill>
              </a:rPr>
              <a:t>chmod</a:t>
            </a:r>
            <a:r>
              <a:rPr lang="en-US" sz="2000" dirty="0" smtClean="0">
                <a:solidFill>
                  <a:schemeClr val="accent6"/>
                </a:solidFill>
              </a:rPr>
              <a:t>’, read the manual page first.</a:t>
            </a:r>
            <a:br>
              <a:rPr lang="en-US" sz="2000" dirty="0" smtClean="0">
                <a:solidFill>
                  <a:schemeClr val="accent6"/>
                </a:solidFill>
              </a:rPr>
            </a:br>
            <a:r>
              <a:rPr lang="en-US" sz="2000" dirty="0" smtClean="0">
                <a:solidFill>
                  <a:schemeClr val="accent6"/>
                </a:solidFill>
              </a:rPr>
              <a:t>3. List the permission on ‘</a:t>
            </a:r>
            <a:r>
              <a:rPr lang="en-US" sz="2000" dirty="0" smtClean="0">
                <a:solidFill>
                  <a:schemeClr val="bg1"/>
                </a:solidFill>
              </a:rPr>
              <a:t>/</a:t>
            </a:r>
            <a:r>
              <a:rPr lang="en-US" sz="2000" dirty="0" err="1" smtClean="0">
                <a:solidFill>
                  <a:schemeClr val="bg1"/>
                </a:solidFill>
              </a:rPr>
              <a:t>tmp</a:t>
            </a:r>
            <a:r>
              <a:rPr lang="en-US" sz="2000" dirty="0" smtClean="0">
                <a:solidFill>
                  <a:schemeClr val="accent6"/>
                </a:solidFill>
              </a:rPr>
              <a:t>/’ directory, do you see something different ? </a:t>
            </a:r>
            <a:br>
              <a:rPr lang="en-US" sz="2000" dirty="0" smtClean="0">
                <a:solidFill>
                  <a:schemeClr val="accent6"/>
                </a:solidFill>
              </a:rPr>
            </a:br>
            <a:r>
              <a:rPr lang="en-US" sz="2000" dirty="0" smtClean="0">
                <a:solidFill>
                  <a:schemeClr val="accent6"/>
                </a:solidFill>
              </a:rPr>
              <a:t>4. Create two local users john and </a:t>
            </a:r>
            <a:r>
              <a:rPr lang="en-US" sz="2000" dirty="0" err="1" smtClean="0">
                <a:solidFill>
                  <a:schemeClr val="accent6"/>
                </a:solidFill>
              </a:rPr>
              <a:t>url</a:t>
            </a:r>
            <a:r>
              <a:rPr lang="en-US" sz="2000" dirty="0" smtClean="0">
                <a:solidFill>
                  <a:schemeClr val="accent6"/>
                </a:solidFill>
              </a:rPr>
              <a:t>, </a:t>
            </a:r>
            <a:r>
              <a:rPr lang="en-US" sz="2000" dirty="0" err="1" smtClean="0">
                <a:solidFill>
                  <a:schemeClr val="bg1"/>
                </a:solidFill>
              </a:rPr>
              <a:t>su</a:t>
            </a:r>
            <a:r>
              <a:rPr lang="en-US" sz="2000" dirty="0" smtClean="0">
                <a:solidFill>
                  <a:schemeClr val="bg1"/>
                </a:solidFill>
              </a:rPr>
              <a:t> </a:t>
            </a:r>
            <a:r>
              <a:rPr lang="en-US" sz="2000" dirty="0" smtClean="0">
                <a:solidFill>
                  <a:schemeClr val="accent6"/>
                </a:solidFill>
              </a:rPr>
              <a:t>to each one of them and add a file in </a:t>
            </a:r>
            <a:r>
              <a:rPr lang="en-US" sz="2000" dirty="0" smtClean="0">
                <a:solidFill>
                  <a:schemeClr val="bg1"/>
                </a:solidFill>
              </a:rPr>
              <a:t>/</a:t>
            </a:r>
            <a:r>
              <a:rPr lang="en-US" sz="2000" dirty="0" err="1" smtClean="0">
                <a:solidFill>
                  <a:schemeClr val="bg1"/>
                </a:solidFill>
              </a:rPr>
              <a:t>tmp</a:t>
            </a:r>
            <a:r>
              <a:rPr lang="en-US" sz="2000" dirty="0" smtClean="0">
                <a:solidFill>
                  <a:schemeClr val="bg1"/>
                </a:solidFill>
              </a:rPr>
              <a:t>, </a:t>
            </a:r>
            <a:r>
              <a:rPr lang="en-US" sz="2000" dirty="0" smtClean="0">
                <a:solidFill>
                  <a:schemeClr val="accent6"/>
                </a:solidFill>
              </a:rPr>
              <a:t>change the file other permission to be writeable.</a:t>
            </a:r>
            <a:r>
              <a:rPr lang="en-US" sz="2000" dirty="0" smtClean="0">
                <a:solidFill>
                  <a:schemeClr val="bg1"/>
                </a:solidFill>
              </a:rPr>
              <a:t> </a:t>
            </a:r>
            <a:r>
              <a:rPr lang="en-US" sz="2000" dirty="0">
                <a:solidFill>
                  <a:schemeClr val="accent6"/>
                </a:solidFill>
              </a:rPr>
              <a:t>S</a:t>
            </a:r>
            <a:r>
              <a:rPr lang="en-US" sz="2000" dirty="0" smtClean="0">
                <a:solidFill>
                  <a:schemeClr val="accent6"/>
                </a:solidFill>
              </a:rPr>
              <a:t>u to to other one and try to delete it.</a:t>
            </a:r>
            <a:br>
              <a:rPr lang="en-US" sz="2000" dirty="0" smtClean="0">
                <a:solidFill>
                  <a:schemeClr val="accent6"/>
                </a:solidFill>
              </a:rPr>
            </a:br>
            <a:r>
              <a:rPr lang="en-US" sz="2000" dirty="0" smtClean="0">
                <a:solidFill>
                  <a:schemeClr val="accent6"/>
                </a:solidFill>
              </a:rPr>
              <a:t>5. Think about a valid case for using SGID.</a:t>
            </a:r>
            <a:br>
              <a:rPr lang="en-US" sz="2000" dirty="0" smtClean="0">
                <a:solidFill>
                  <a:schemeClr val="accent6"/>
                </a:solidFill>
              </a:rPr>
            </a:br>
            <a:r>
              <a:rPr lang="en-US" sz="2000" dirty="0" smtClean="0">
                <a:solidFill>
                  <a:schemeClr val="accent6"/>
                </a:solidFill>
              </a:rPr>
              <a:t>6. Apply the advanced permissions on a newly created directory of your choice, use sticky bit and group collaboration. List the permissions first and test them. </a:t>
            </a:r>
            <a:endParaRPr lang="en-US" sz="20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rgbClr val="FF0000"/>
                </a:solidFill>
              </a:rPr>
              <a:t>Exercises:</a:t>
            </a:r>
            <a:r>
              <a:rPr lang="en-US" sz="2700" dirty="0">
                <a:solidFill>
                  <a:schemeClr val="bg1"/>
                </a:solidFill>
              </a:rPr>
              <a:t/>
            </a:r>
            <a:br>
              <a:rPr lang="en-US" sz="2700" dirty="0">
                <a:solidFill>
                  <a:schemeClr val="bg1"/>
                </a:solidFill>
              </a:rPr>
            </a:br>
            <a:r>
              <a:rPr lang="en-US" sz="2700" dirty="0">
                <a:solidFill>
                  <a:schemeClr val="accent6"/>
                </a:solidFill>
              </a:rPr>
              <a:t>1. Why do you think the max for a file is 666 ?</a:t>
            </a:r>
            <a:br>
              <a:rPr lang="en-US" sz="2700" dirty="0">
                <a:solidFill>
                  <a:schemeClr val="accent6"/>
                </a:solidFill>
              </a:rPr>
            </a:br>
            <a:r>
              <a:rPr lang="en-US" sz="2700" dirty="0">
                <a:solidFill>
                  <a:schemeClr val="accent6"/>
                </a:solidFill>
              </a:rPr>
              <a:t>2. Get the default </a:t>
            </a:r>
            <a:r>
              <a:rPr lang="en-US" sz="2700" dirty="0" err="1">
                <a:solidFill>
                  <a:schemeClr val="bg1"/>
                </a:solidFill>
              </a:rPr>
              <a:t>umask</a:t>
            </a:r>
            <a:r>
              <a:rPr lang="en-US" sz="2700" dirty="0">
                <a:solidFill>
                  <a:schemeClr val="bg1"/>
                </a:solidFill>
              </a:rPr>
              <a:t> </a:t>
            </a:r>
            <a:r>
              <a:rPr lang="en-US" sz="2700" dirty="0">
                <a:solidFill>
                  <a:schemeClr val="accent6"/>
                </a:solidFill>
              </a:rPr>
              <a:t>value.</a:t>
            </a:r>
            <a:br>
              <a:rPr lang="en-US" sz="2700" dirty="0">
                <a:solidFill>
                  <a:schemeClr val="accent6"/>
                </a:solidFill>
              </a:rPr>
            </a:br>
            <a:r>
              <a:rPr lang="en-US" sz="2700" dirty="0">
                <a:solidFill>
                  <a:schemeClr val="accent6"/>
                </a:solidFill>
              </a:rPr>
              <a:t>3. Change it to something else.</a:t>
            </a:r>
            <a:br>
              <a:rPr lang="en-US" sz="2700" dirty="0">
                <a:solidFill>
                  <a:schemeClr val="accent6"/>
                </a:solidFill>
              </a:rPr>
            </a:br>
            <a:r>
              <a:rPr lang="en-US" sz="2700" dirty="0">
                <a:solidFill>
                  <a:schemeClr val="accent6"/>
                </a:solidFill>
              </a:rPr>
              <a:t>4. Revert it back to default.</a:t>
            </a:r>
            <a:br>
              <a:rPr lang="en-US" sz="2700" dirty="0">
                <a:solidFill>
                  <a:schemeClr val="accent6"/>
                </a:solidFill>
              </a:rPr>
            </a:br>
            <a:endParaRPr lang="bg-BG" sz="27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The system default </a:t>
            </a:r>
            <a:r>
              <a:rPr lang="en-US" sz="3100" dirty="0" err="1" smtClean="0">
                <a:solidFill>
                  <a:schemeClr val="accent6"/>
                </a:solidFill>
              </a:rPr>
              <a:t>umask</a:t>
            </a:r>
            <a:r>
              <a:rPr lang="en-US" sz="3100" dirty="0" smtClean="0">
                <a:solidFill>
                  <a:schemeClr val="accent6"/>
                </a:solidFill>
              </a:rPr>
              <a:t> values for Bash shell users are defined in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/profile</a:t>
            </a:r>
            <a:r>
              <a:rPr lang="en-US" sz="3100" dirty="0" smtClean="0">
                <a:solidFill>
                  <a:schemeClr val="accent6"/>
                </a:solidFill>
              </a:rPr>
              <a:t>’ and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a:t>
            </a:r>
            <a:r>
              <a:rPr lang="en-US" sz="3100" dirty="0" err="1" smtClean="0">
                <a:solidFill>
                  <a:schemeClr val="bg1"/>
                </a:solidFill>
              </a:rPr>
              <a:t>bashrc</a:t>
            </a:r>
            <a:r>
              <a:rPr lang="en-US" sz="3100" dirty="0" smtClean="0">
                <a:solidFill>
                  <a:schemeClr val="accent6"/>
                </a:solidFill>
              </a:rPr>
              <a:t>’. Users can override the system defaults in their </a:t>
            </a:r>
            <a:r>
              <a:rPr lang="en-US" sz="3100" dirty="0" smtClean="0">
                <a:solidFill>
                  <a:schemeClr val="bg1"/>
                </a:solidFill>
              </a:rPr>
              <a:t>.</a:t>
            </a:r>
            <a:r>
              <a:rPr lang="en-US" sz="3100" dirty="0" err="1" smtClean="0">
                <a:solidFill>
                  <a:schemeClr val="bg1"/>
                </a:solidFill>
              </a:rPr>
              <a:t>bash_profile</a:t>
            </a:r>
            <a:r>
              <a:rPr lang="en-US" sz="3100" dirty="0" smtClean="0">
                <a:solidFill>
                  <a:schemeClr val="bg1"/>
                </a:solidFill>
              </a:rPr>
              <a:t> </a:t>
            </a:r>
            <a:r>
              <a:rPr lang="en-US" sz="3100" dirty="0" smtClean="0">
                <a:solidFill>
                  <a:schemeClr val="accent6"/>
                </a:solidFill>
              </a:rPr>
              <a:t>and </a:t>
            </a:r>
            <a:r>
              <a:rPr lang="en-US" sz="3100" dirty="0" smtClean="0">
                <a:solidFill>
                  <a:schemeClr val="bg1"/>
                </a:solidFill>
              </a:rPr>
              <a:t>.</a:t>
            </a:r>
            <a:r>
              <a:rPr lang="en-US" sz="3100" dirty="0" err="1" smtClean="0">
                <a:solidFill>
                  <a:schemeClr val="bg1"/>
                </a:solidFill>
              </a:rPr>
              <a:t>bashrc</a:t>
            </a:r>
            <a:r>
              <a:rPr lang="en-US" sz="3100" dirty="0" smtClean="0">
                <a:solidFill>
                  <a:schemeClr val="bg1"/>
                </a:solidFill>
              </a:rPr>
              <a:t/>
            </a:r>
            <a:br>
              <a:rPr lang="en-US" sz="3100" dirty="0" smtClean="0">
                <a:solidFill>
                  <a:schemeClr val="bg1"/>
                </a:solidFill>
              </a:rPr>
            </a:br>
            <a:r>
              <a:rPr lang="en-US" sz="3100" dirty="0">
                <a:solidFill>
                  <a:schemeClr val="bg1"/>
                </a:solidFill>
              </a:rPr>
              <a:t/>
            </a:r>
            <a:br>
              <a:rPr lang="en-US" sz="3100" dirty="0">
                <a:solidFill>
                  <a:schemeClr val="bg1"/>
                </a:solidFill>
              </a:rPr>
            </a:br>
            <a:r>
              <a:rPr lang="en-US" sz="3100" dirty="0" smtClean="0">
                <a:solidFill>
                  <a:srgbClr val="FF0000"/>
                </a:solidFill>
              </a:rPr>
              <a:t>Exercises:</a:t>
            </a:r>
            <a:br>
              <a:rPr lang="en-US" sz="3100" dirty="0" smtClean="0">
                <a:solidFill>
                  <a:srgbClr val="FF0000"/>
                </a:solidFill>
              </a:rPr>
            </a:br>
            <a:r>
              <a:rPr lang="en-US" sz="3100" dirty="0" smtClean="0">
                <a:solidFill>
                  <a:schemeClr val="accent6"/>
                </a:solidFill>
              </a:rPr>
              <a:t>1. Create a new file and directory to see how the default </a:t>
            </a:r>
            <a:r>
              <a:rPr lang="en-US" sz="3100" dirty="0" err="1" smtClean="0">
                <a:solidFill>
                  <a:schemeClr val="bg1"/>
                </a:solidFill>
              </a:rPr>
              <a:t>umask</a:t>
            </a:r>
            <a:r>
              <a:rPr lang="en-US" sz="3100" dirty="0" smtClean="0">
                <a:solidFill>
                  <a:schemeClr val="accent6"/>
                </a:solidFill>
              </a:rPr>
              <a:t> affects permissions.</a:t>
            </a:r>
            <a:br>
              <a:rPr lang="en-US" sz="3100" dirty="0" smtClean="0">
                <a:solidFill>
                  <a:schemeClr val="accent6"/>
                </a:solidFill>
              </a:rPr>
            </a:br>
            <a:r>
              <a:rPr lang="en-US" sz="3100" dirty="0" smtClean="0">
                <a:solidFill>
                  <a:schemeClr val="accent6"/>
                </a:solidFill>
              </a:rPr>
              <a:t>2. Set the </a:t>
            </a:r>
            <a:r>
              <a:rPr lang="en-US" sz="3100" dirty="0" err="1" smtClean="0">
                <a:solidFill>
                  <a:schemeClr val="bg1"/>
                </a:solidFill>
              </a:rPr>
              <a:t>umask</a:t>
            </a:r>
            <a:r>
              <a:rPr lang="en-US" sz="3100" dirty="0" smtClean="0">
                <a:solidFill>
                  <a:schemeClr val="accent6"/>
                </a:solidFill>
              </a:rPr>
              <a:t> value to 0.</a:t>
            </a:r>
            <a:br>
              <a:rPr lang="en-US" sz="3100" dirty="0" smtClean="0">
                <a:solidFill>
                  <a:schemeClr val="accent6"/>
                </a:solidFill>
              </a:rPr>
            </a:br>
            <a:r>
              <a:rPr lang="en-US" sz="3100" dirty="0" smtClean="0">
                <a:solidFill>
                  <a:schemeClr val="accent6"/>
                </a:solidFill>
              </a:rPr>
              <a:t>3. Repeat step 1 with the new </a:t>
            </a:r>
            <a:r>
              <a:rPr lang="en-US" sz="3100" dirty="0" err="1" smtClean="0">
                <a:solidFill>
                  <a:schemeClr val="bg1"/>
                </a:solidFill>
              </a:rPr>
              <a:t>umask</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4. Change the </a:t>
            </a:r>
            <a:r>
              <a:rPr lang="en-US" sz="3100" dirty="0" err="1" smtClean="0">
                <a:solidFill>
                  <a:schemeClr val="bg1"/>
                </a:solidFill>
              </a:rPr>
              <a:t>umask</a:t>
            </a:r>
            <a:r>
              <a:rPr lang="en-US" sz="3100" dirty="0" smtClean="0">
                <a:solidFill>
                  <a:schemeClr val="accent6"/>
                </a:solidFill>
              </a:rPr>
              <a:t> to 007</a:t>
            </a:r>
            <a:br>
              <a:rPr lang="en-US" sz="3100" dirty="0" smtClean="0">
                <a:solidFill>
                  <a:schemeClr val="accent6"/>
                </a:solidFill>
              </a:rPr>
            </a:br>
            <a:r>
              <a:rPr lang="en-US" sz="3100" dirty="0" smtClean="0">
                <a:solidFill>
                  <a:schemeClr val="accent6"/>
                </a:solidFill>
              </a:rPr>
              <a:t>5. Repeat step 1</a:t>
            </a:r>
            <a:endParaRPr lang="en-US" sz="3100" dirty="0">
              <a:solidFill>
                <a:schemeClr val="bg1"/>
              </a:solidFill>
            </a:endParaRPr>
          </a:p>
        </p:txBody>
      </p:sp>
    </p:spTree>
    <p:extLst>
      <p:ext uri="{BB962C8B-B14F-4D97-AF65-F5344CB8AC3E}">
        <p14:creationId xmlns:p14="http://schemas.microsoft.com/office/powerpoint/2010/main" val="26256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1800" dirty="0" smtClean="0">
                <a:solidFill>
                  <a:schemeClr val="accent6"/>
                </a:solidFill>
              </a:rPr>
              <a:t>Standard Linux file permissions are satisfactory for most situations, but they have limitations. It may not be appropriate for the process to be a member of the file’s owning group, and even less desirable to grant permission to everyone.</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The “+” at the end indicates that there are ACL settings associated with this file.</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bg1"/>
                </a:solidFill>
              </a:rPr>
              <a:t>ACL</a:t>
            </a:r>
            <a:r>
              <a:rPr lang="en-US" sz="1800" dirty="0" smtClean="0">
                <a:solidFill>
                  <a:schemeClr val="accent6"/>
                </a:solidFill>
              </a:rPr>
              <a:t> ( Access Control Lists ) =&gt; a way to add user-extended permissions. The same permission flags apply. New files and subdirectories can automatically inherit ACL settings from the parent directory default ACLs, if they are set.</a:t>
            </a: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err="1" smtClean="0">
                <a:solidFill>
                  <a:schemeClr val="bg1"/>
                </a:solidFill>
              </a:rPr>
              <a:t>getfacl</a:t>
            </a:r>
            <a:r>
              <a:rPr lang="en-US" sz="1800" dirty="0" smtClean="0">
                <a:solidFill>
                  <a:schemeClr val="bg1"/>
                </a:solidFill>
              </a:rPr>
              <a:t> /</a:t>
            </a:r>
            <a:r>
              <a:rPr lang="en-US" sz="1800" dirty="0" err="1" smtClean="0">
                <a:solidFill>
                  <a:schemeClr val="bg1"/>
                </a:solidFill>
              </a:rPr>
              <a:t>tmp</a:t>
            </a:r>
            <a:r>
              <a:rPr lang="en-US" sz="1800" dirty="0" smtClean="0">
                <a:solidFill>
                  <a:schemeClr val="bg1"/>
                </a:solidFill>
              </a:rPr>
              <a:t>/</a:t>
            </a:r>
            <a:r>
              <a:rPr lang="en-US" sz="1800" dirty="0" err="1" smtClean="0">
                <a:solidFill>
                  <a:schemeClr val="bg1"/>
                </a:solidFill>
              </a:rPr>
              <a:t>gosho</a:t>
            </a:r>
            <a:r>
              <a:rPr lang="en-US" sz="1800" dirty="0" smtClean="0">
                <a:solidFill>
                  <a:schemeClr val="bg1"/>
                </a:solidFill>
              </a:rPr>
              <a:t/>
            </a:r>
            <a:br>
              <a:rPr lang="en-US" sz="1800" dirty="0" smtClean="0">
                <a:solidFill>
                  <a:schemeClr val="bg1"/>
                </a:solidFill>
              </a:rPr>
            </a:br>
            <a:r>
              <a:rPr lang="en-US" sz="1800" dirty="0" err="1" smtClean="0">
                <a:solidFill>
                  <a:schemeClr val="bg1"/>
                </a:solidFill>
              </a:rPr>
              <a:t>setfacl</a:t>
            </a:r>
            <a:r>
              <a:rPr lang="en-US" sz="1800" dirty="0" smtClean="0">
                <a:solidFill>
                  <a:schemeClr val="bg1"/>
                </a:solidFill>
              </a:rPr>
              <a:t> </a:t>
            </a:r>
            <a:r>
              <a:rPr lang="en-US" sz="1800" dirty="0" smtClean="0">
                <a:solidFill>
                  <a:schemeClr val="bg1"/>
                </a:solidFill>
              </a:rPr>
              <a:t> -m </a:t>
            </a:r>
            <a:r>
              <a:rPr lang="en-US" sz="1800" dirty="0" err="1" smtClean="0">
                <a:solidFill>
                  <a:schemeClr val="bg1"/>
                </a:solidFill>
              </a:rPr>
              <a:t>u:lisa:r</a:t>
            </a:r>
            <a:r>
              <a:rPr lang="en-US" sz="1800" smtClean="0">
                <a:solidFill>
                  <a:schemeClr val="bg1"/>
                </a:solidFill>
              </a:rPr>
              <a:t>  /</a:t>
            </a:r>
            <a:r>
              <a:rPr lang="en-US" sz="1800" dirty="0" err="1" smtClean="0">
                <a:solidFill>
                  <a:schemeClr val="bg1"/>
                </a:solidFill>
              </a:rPr>
              <a:t>tmp</a:t>
            </a:r>
            <a:r>
              <a:rPr lang="en-US" sz="1800" dirty="0" smtClean="0">
                <a:solidFill>
                  <a:schemeClr val="bg1"/>
                </a:solidFill>
              </a:rPr>
              <a:t>/</a:t>
            </a:r>
            <a:r>
              <a:rPr lang="en-US" sz="1800" dirty="0" err="1" smtClean="0">
                <a:solidFill>
                  <a:schemeClr val="bg1"/>
                </a:solidFill>
              </a:rPr>
              <a:t>gosho</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With ACL you can enable inheritance by working with default ACL.</a:t>
            </a:r>
            <a:br>
              <a:rPr lang="en-US" sz="1800" dirty="0" smtClean="0">
                <a:solidFill>
                  <a:schemeClr val="accent6"/>
                </a:solidFill>
              </a:rPr>
            </a:br>
            <a:r>
              <a:rPr lang="en-US" sz="1800" dirty="0" err="1">
                <a:solidFill>
                  <a:schemeClr val="bg1"/>
                </a:solidFill>
              </a:rPr>
              <a:t>s</a:t>
            </a:r>
            <a:r>
              <a:rPr lang="en-US" sz="1800" dirty="0" err="1" smtClean="0">
                <a:solidFill>
                  <a:schemeClr val="bg1"/>
                </a:solidFill>
              </a:rPr>
              <a:t>etfacl</a:t>
            </a:r>
            <a:r>
              <a:rPr lang="en-US" sz="1800" dirty="0" smtClean="0">
                <a:solidFill>
                  <a:schemeClr val="bg1"/>
                </a:solidFill>
              </a:rPr>
              <a:t> –m d:</a:t>
            </a:r>
            <a:br>
              <a:rPr lang="en-US" sz="1800" dirty="0" smtClean="0">
                <a:solidFill>
                  <a:schemeClr val="bg1"/>
                </a:solidFill>
              </a:rPr>
            </a:br>
            <a:r>
              <a:rPr lang="en-US" sz="1800" dirty="0" smtClean="0">
                <a:solidFill>
                  <a:schemeClr val="accent6"/>
                </a:solidFill>
              </a:rPr>
              <a:t>.</a:t>
            </a:r>
            <a:r>
              <a:rPr lang="en-US" sz="1800" dirty="0">
                <a:solidFill>
                  <a:schemeClr val="bg1"/>
                </a:solidFill>
              </a:rPr>
              <a:t/>
            </a:r>
            <a:br>
              <a:rPr lang="en-US" sz="18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700" y="1346200"/>
            <a:ext cx="6223000" cy="55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875" y="4724400"/>
            <a:ext cx="4184650" cy="1437955"/>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000" dirty="0">
                <a:solidFill>
                  <a:srgbClr val="FF0000"/>
                </a:solidFill>
              </a:rPr>
              <a:t>Homework:</a:t>
            </a:r>
            <a:r>
              <a:rPr lang="en-US" sz="2000" dirty="0">
                <a:solidFill>
                  <a:schemeClr val="bg1"/>
                </a:solidFill>
              </a:rPr>
              <a:t/>
            </a:r>
            <a:br>
              <a:rPr lang="en-US" sz="2000" dirty="0">
                <a:solidFill>
                  <a:schemeClr val="bg1"/>
                </a:solidFill>
              </a:rPr>
            </a:br>
            <a:r>
              <a:rPr lang="en-US" sz="2000" dirty="0">
                <a:solidFill>
                  <a:schemeClr val="accent6"/>
                </a:solidFill>
              </a:rPr>
              <a:t>1. Set up a shared group environment. Create two </a:t>
            </a:r>
            <a:r>
              <a:rPr lang="en-US" sz="2000" dirty="0" smtClean="0">
                <a:solidFill>
                  <a:schemeClr val="accent6"/>
                </a:solidFill>
              </a:rPr>
              <a:t>directories:</a:t>
            </a:r>
            <a:r>
              <a:rPr lang="en-US" sz="2000" dirty="0" smtClean="0">
                <a:solidFill>
                  <a:schemeClr val="bg1"/>
                </a:solidFill>
              </a:rPr>
              <a:t> /data/account and /data/sales. </a:t>
            </a:r>
            <a:r>
              <a:rPr lang="en-US" sz="2000" dirty="0" smtClean="0">
                <a:solidFill>
                  <a:schemeClr val="accent6"/>
                </a:solidFill>
              </a:rPr>
              <a:t>Make the group sales owner of the directory </a:t>
            </a:r>
            <a:r>
              <a:rPr lang="en-US" sz="2000" dirty="0">
                <a:solidFill>
                  <a:schemeClr val="accent6"/>
                </a:solidFill>
              </a:rPr>
              <a:t>sales, and make the group account owner of </a:t>
            </a:r>
            <a:r>
              <a:rPr lang="en-US" sz="2000" dirty="0" smtClean="0">
                <a:solidFill>
                  <a:schemeClr val="accent6"/>
                </a:solidFill>
              </a:rPr>
              <a:t>the </a:t>
            </a:r>
            <a:r>
              <a:rPr lang="en-US" sz="2000" dirty="0">
                <a:solidFill>
                  <a:schemeClr val="accent6"/>
                </a:solidFill>
              </a:rPr>
              <a:t>directory account.</a:t>
            </a:r>
            <a:br>
              <a:rPr lang="en-US" sz="2000" dirty="0">
                <a:solidFill>
                  <a:schemeClr val="accent6"/>
                </a:solidFill>
              </a:rPr>
            </a:br>
            <a:r>
              <a:rPr lang="en-US" sz="2000" dirty="0">
                <a:solidFill>
                  <a:schemeClr val="accent6"/>
                </a:solidFill>
              </a:rPr>
              <a:t>2. Ensure that users are only allowed to remove files of which they are the owner. </a:t>
            </a:r>
            <a:br>
              <a:rPr lang="en-US" sz="2000" dirty="0">
                <a:solidFill>
                  <a:schemeClr val="accent6"/>
                </a:solidFill>
              </a:rPr>
            </a:br>
            <a:r>
              <a:rPr lang="en-US" sz="2000" dirty="0">
                <a:solidFill>
                  <a:schemeClr val="accent6"/>
                </a:solidFill>
              </a:rPr>
              <a:t>3. Make the groups to be able to execute files.</a:t>
            </a:r>
            <a:br>
              <a:rPr lang="en-US" sz="2000" dirty="0">
                <a:solidFill>
                  <a:schemeClr val="accent6"/>
                </a:solidFill>
              </a:rPr>
            </a:br>
            <a:r>
              <a:rPr lang="en-US" sz="2000" dirty="0">
                <a:solidFill>
                  <a:schemeClr val="accent6"/>
                </a:solidFill>
              </a:rPr>
              <a:t>4. Create simple bash </a:t>
            </a:r>
            <a:r>
              <a:rPr lang="en-US" sz="2000" dirty="0" smtClean="0">
                <a:solidFill>
                  <a:schemeClr val="accent6"/>
                </a:solidFill>
              </a:rPr>
              <a:t>script </a:t>
            </a:r>
            <a:r>
              <a:rPr lang="en-US" sz="2000" dirty="0">
                <a:solidFill>
                  <a:schemeClr val="accent6"/>
                </a:solidFill>
              </a:rPr>
              <a:t>( google search ) and try to run </a:t>
            </a:r>
            <a:r>
              <a:rPr lang="en-US" sz="2000" dirty="0" smtClean="0">
                <a:solidFill>
                  <a:schemeClr val="accent6"/>
                </a:solidFill>
              </a:rPr>
              <a:t>it as a member of this group.</a:t>
            </a: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229191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78</Words>
  <Application>Microsoft Macintosh PowerPoint</Application>
  <PresentationFormat>On-screen Show (4:3)</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Mangal</vt:lpstr>
      <vt:lpstr>Arial</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vt:lpstr>
      <vt:lpstr>PowerPoint Presentation</vt:lpstr>
      <vt:lpstr>         Changing file/directory permissions  Symbolic method: chmod who?what?which? File|directory  Who ? u, g, o, a (user, group, other, all) What ? +,-,= (add, remove, set exactly) Which ? r, w, x(read, write, execute)  Numeric method:  chmod 750 sampledir  The chmod commands supports the –R option for recursively setting permissions on an entire directory tree. When using this option, be sure to use the X permissions instead of the x to indicate that execute permissions should only be set on directories, not regular files.</vt:lpstr>
      <vt:lpstr>       CChanging file/directory user or group ownership  chown student file chown -R student dir chown :admins dir </vt:lpstr>
      <vt:lpstr>      Special permissions SUID/Set User Id  =&gt; a program is executed with the file owner’s permissions. Decimal value: 4. ls –l /bin/passwd; ls –l /etc/passwd;  SGID/Set Group Id =&gt; files created in the directory inherit it’s group id. Decimal value: 2. Sticky bit =&gt; any user can create files, but only the owner of the file can delete it. Decimal value: 1. ls –l /tmp;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change the file other permission to be writeable. Su to to other one and try to delete it. 5. Think about a valid case for using SGID. 6. Apply the advanced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The system default umask values for Bash shell users are defined in ‘/etc/profile’ and ‘/etc/bashrc’. Users can override the system defaults in their .bash_profile and .bashrc  Exercises: 1. Create a new file and directory to see how the default umask affects permissions. 2. Set the umask value to 0. 3. Repeat step 1 with the new umask 4. Change the umask to 007 5. Repeat step 1</vt:lpstr>
      <vt:lpstr>                         Standard Linux file permissions are satisfactory for most situations, but they have limitations. It may not be appropriate for the process to be a member of the file’s owning group, and even less desirable to grant permission to everyone.    The “+” at the end indicates that there are ACL settings associated with this file.  ACL ( Access Control Lists ) =&gt; a way to add user-extended permissions. The same permission flags apply. New files and subdirectories can automatically inherit ACL settings from the parent directory default ACLs, if they are set.  getfacl /tmp/gosho setfacl  -m u:lisa:r  /tmp/gosho  With ACL you can enable inheritance by working with default ACL. setfacl –m d: .                 </vt:lpstr>
      <vt:lpstr>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script ( google search ) and try to run it as a member of this group.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423</cp:revision>
  <dcterms:created xsi:type="dcterms:W3CDTF">2015-03-24T20:13:30Z</dcterms:created>
  <dcterms:modified xsi:type="dcterms:W3CDTF">2017-04-19T07:32:57Z</dcterms:modified>
</cp:coreProperties>
</file>