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autoAdjust="0"/>
    <p:restoredTop sz="92277" autoAdjust="0"/>
  </p:normalViewPr>
  <p:slideViewPr>
    <p:cSldViewPr>
      <p:cViewPr>
        <p:scale>
          <a:sx n="100" d="100"/>
          <a:sy n="100" d="100"/>
        </p:scale>
        <p:origin x="1824" y="5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20186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106569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12</a:t>
            </a:fld>
            <a:endParaRPr lang="en-US"/>
          </a:p>
        </p:txBody>
      </p:sp>
    </p:spTree>
    <p:extLst>
      <p:ext uri="{BB962C8B-B14F-4D97-AF65-F5344CB8AC3E}">
        <p14:creationId xmlns:p14="http://schemas.microsoft.com/office/powerpoint/2010/main" val="128926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24.05.17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24.05.17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24.05.17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24.05.17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24.05.17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Client side action</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Install </a:t>
            </a:r>
            <a:r>
              <a:rPr lang="en-US" sz="3100" dirty="0" smtClean="0">
                <a:solidFill>
                  <a:schemeClr val="bg1">
                    <a:lumMod val="95000"/>
                  </a:schemeClr>
                </a:solidFill>
              </a:rPr>
              <a:t>samba-client</a:t>
            </a:r>
            <a:br>
              <a:rPr lang="en-US" sz="3100" dirty="0" smtClean="0">
                <a:solidFill>
                  <a:schemeClr val="bg1">
                    <a:lumMod val="95000"/>
                  </a:schemeClr>
                </a:solidFill>
              </a:rPr>
            </a:br>
            <a:r>
              <a:rPr lang="en-US" sz="3100" dirty="0" smtClean="0">
                <a:solidFill>
                  <a:schemeClr val="accent6"/>
                </a:solidFill>
              </a:rPr>
              <a:t>2. Install </a:t>
            </a:r>
            <a:r>
              <a:rPr lang="en-US" sz="3100" dirty="0" err="1" smtClean="0">
                <a:solidFill>
                  <a:schemeClr val="bg1">
                    <a:lumMod val="95000"/>
                  </a:schemeClr>
                </a:solidFill>
              </a:rPr>
              <a:t>cifs-utils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2. </a:t>
            </a:r>
            <a:r>
              <a:rPr lang="en-US" sz="3100" dirty="0" err="1" smtClean="0">
                <a:solidFill>
                  <a:schemeClr val="bg1">
                    <a:lumMod val="95000"/>
                  </a:schemeClr>
                </a:solidFill>
              </a:rPr>
              <a:t>smbclient</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L </a:t>
            </a:r>
            <a:r>
              <a:rPr lang="en-US" sz="3100" dirty="0" err="1" smtClean="0">
                <a:solidFill>
                  <a:schemeClr val="bg1">
                    <a:lumMod val="95000"/>
                  </a:schemeClr>
                </a:solidFill>
              </a:rPr>
              <a:t>server_ip</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U </a:t>
            </a:r>
            <a:r>
              <a:rPr lang="en-US" sz="3100" dirty="0" err="1" smtClean="0">
                <a:solidFill>
                  <a:schemeClr val="bg1">
                    <a:lumMod val="95000"/>
                  </a:schemeClr>
                </a:solidFill>
              </a:rPr>
              <a:t>user_added_before</a:t>
            </a:r>
            <a:r>
              <a:rPr lang="en-US" sz="3100" dirty="0" smtClean="0">
                <a:solidFill>
                  <a:schemeClr val="bg1">
                    <a:lumMod val="95000"/>
                  </a:schemeClr>
                </a:solidFill>
              </a:rPr>
              <a:t> </a:t>
            </a:r>
            <a:br>
              <a:rPr lang="en-US" sz="3100" dirty="0" smtClean="0">
                <a:solidFill>
                  <a:schemeClr val="bg1">
                    <a:lumMod val="95000"/>
                  </a:schemeClr>
                </a:solidFill>
              </a:rPr>
            </a:br>
            <a:r>
              <a:rPr lang="en-US" sz="3100" dirty="0" smtClean="0">
                <a:solidFill>
                  <a:schemeClr val="accent6"/>
                </a:solidFill>
              </a:rPr>
              <a:t>3. </a:t>
            </a:r>
            <a:r>
              <a:rPr lang="en-US" sz="3100" dirty="0" smtClean="0">
                <a:solidFill>
                  <a:schemeClr val="bg1">
                    <a:lumMod val="95000"/>
                  </a:schemeClr>
                </a:solidFill>
              </a:rPr>
              <a:t>mount </a:t>
            </a:r>
            <a:r>
              <a:rPr lang="mr-IN" sz="3100" dirty="0" smtClean="0">
                <a:solidFill>
                  <a:schemeClr val="bg1">
                    <a:lumMod val="95000"/>
                  </a:schemeClr>
                </a:solidFill>
              </a:rPr>
              <a:t>–</a:t>
            </a:r>
            <a:r>
              <a:rPr lang="en-US" sz="3100" dirty="0" smtClean="0">
                <a:solidFill>
                  <a:schemeClr val="bg1">
                    <a:lumMod val="95000"/>
                  </a:schemeClr>
                </a:solidFill>
              </a:rPr>
              <a:t>t </a:t>
            </a:r>
            <a:r>
              <a:rPr lang="en-US" sz="3100" dirty="0" err="1" smtClean="0">
                <a:solidFill>
                  <a:schemeClr val="bg1">
                    <a:lumMod val="95000"/>
                  </a:schemeClr>
                </a:solidFill>
              </a:rPr>
              <a:t>cifs</a:t>
            </a:r>
            <a:r>
              <a:rPr lang="en-US" sz="3100" dirty="0" smtClean="0">
                <a:solidFill>
                  <a:schemeClr val="bg1">
                    <a:lumMod val="95000"/>
                  </a:schemeClr>
                </a:solidFill>
              </a:rPr>
              <a:t> </a:t>
            </a:r>
            <a:r>
              <a:rPr lang="mr-IN" sz="3100" dirty="0" smtClean="0">
                <a:solidFill>
                  <a:schemeClr val="bg1">
                    <a:lumMod val="95000"/>
                  </a:schemeClr>
                </a:solidFill>
              </a:rPr>
              <a:t>–</a:t>
            </a:r>
            <a:r>
              <a:rPr lang="en-US" sz="3100" dirty="0" smtClean="0">
                <a:solidFill>
                  <a:schemeClr val="bg1">
                    <a:lumMod val="95000"/>
                  </a:schemeClr>
                </a:solidFill>
              </a:rPr>
              <a:t>o username=</a:t>
            </a:r>
            <a:r>
              <a:rPr lang="en-US" sz="3100" dirty="0" err="1" smtClean="0">
                <a:solidFill>
                  <a:schemeClr val="bg1">
                    <a:lumMod val="95000"/>
                  </a:schemeClr>
                </a:solidFill>
              </a:rPr>
              <a:t>user_added_before</a:t>
            </a:r>
            <a:r>
              <a:rPr lang="en-US" sz="3100" dirty="0" smtClean="0">
                <a:solidFill>
                  <a:schemeClr val="bg1">
                    <a:lumMod val="95000"/>
                  </a:schemeClr>
                </a:solidFill>
              </a:rPr>
              <a:t> //</a:t>
            </a:r>
            <a:r>
              <a:rPr lang="en-US" sz="3100" dirty="0" err="1" smtClean="0">
                <a:solidFill>
                  <a:schemeClr val="bg1">
                    <a:lumMod val="95000"/>
                  </a:schemeClr>
                </a:solidFill>
              </a:rPr>
              <a:t>samba_server_ip</a:t>
            </a:r>
            <a:r>
              <a:rPr lang="en-US" sz="3100" dirty="0" smtClean="0">
                <a:solidFill>
                  <a:schemeClr val="bg1">
                    <a:lumMod val="95000"/>
                  </a:schemeClr>
                </a:solidFill>
              </a:rPr>
              <a:t>/share /</a:t>
            </a:r>
            <a:r>
              <a:rPr lang="en-US" sz="3100" dirty="0" err="1" smtClean="0">
                <a:solidFill>
                  <a:schemeClr val="bg1">
                    <a:lumMod val="95000"/>
                  </a:schemeClr>
                </a:solidFill>
              </a:rPr>
              <a:t>mnt</a:t>
            </a:r>
            <a:endParaRPr lang="en-US" sz="3100" dirty="0">
              <a:solidFill>
                <a:schemeClr val="bg1">
                  <a:lumMod val="95000"/>
                </a:schemeClr>
              </a:solidFill>
            </a:endParaRPr>
          </a:p>
        </p:txBody>
      </p:sp>
    </p:spTree>
    <p:extLst>
      <p:ext uri="{BB962C8B-B14F-4D97-AF65-F5344CB8AC3E}">
        <p14:creationId xmlns:p14="http://schemas.microsoft.com/office/powerpoint/2010/main" val="11212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rgbClr val="FF0000"/>
                </a:solidFill>
              </a:rPr>
              <a:t>Homework:</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1. Review todays lesson and try to </a:t>
            </a:r>
            <a:r>
              <a:rPr lang="en-US" sz="3100" dirty="0" err="1" smtClean="0">
                <a:solidFill>
                  <a:schemeClr val="accent6"/>
                </a:solidFill>
              </a:rPr>
              <a:t>reimplement</a:t>
            </a:r>
            <a:r>
              <a:rPr lang="en-US" sz="3100" dirty="0" smtClean="0">
                <a:solidFill>
                  <a:schemeClr val="accent6"/>
                </a:solidFill>
              </a:rPr>
              <a:t> the exercises. Explain each step to yourself.</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2. Think about more useful  option to mount a samba share </a:t>
            </a:r>
            <a:r>
              <a:rPr lang="en-US" sz="3100" dirty="0" err="1" smtClean="0">
                <a:solidFill>
                  <a:schemeClr val="accent6"/>
                </a:solidFill>
              </a:rPr>
              <a:t>persistantly</a:t>
            </a:r>
            <a:r>
              <a:rPr lang="en-US" sz="3100" dirty="0" smtClean="0">
                <a:solidFill>
                  <a:schemeClr val="accent6"/>
                </a:solidFill>
              </a:rPr>
              <a:t>.</a:t>
            </a:r>
            <a:endParaRPr lang="en-US" sz="3100" dirty="0">
              <a:solidFill>
                <a:schemeClr val="bg1">
                  <a:lumMod val="95000"/>
                </a:schemeClr>
              </a:solidFill>
            </a:endParaRPr>
          </a:p>
        </p:txBody>
      </p:sp>
    </p:spTree>
    <p:extLst>
      <p:ext uri="{BB962C8B-B14F-4D97-AF65-F5344CB8AC3E}">
        <p14:creationId xmlns:p14="http://schemas.microsoft.com/office/powerpoint/2010/main" val="135792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–reload</a:t>
            </a:r>
            <a:br>
              <a:rPr lang="en-US" sz="2000" dirty="0" smtClean="0">
                <a:solidFill>
                  <a:schemeClr val="bg1"/>
                </a:solidFill>
              </a:rPr>
            </a:br>
            <a:r>
              <a:rPr lang="en-US" sz="2000" dirty="0" smtClean="0">
                <a:solidFill>
                  <a:schemeClr val="accent6"/>
                </a:solidFill>
              </a:rPr>
              <a:t>7.</a:t>
            </a:r>
            <a:r>
              <a:rPr lang="en-US" sz="2000" dirty="0" smtClean="0">
                <a:solidFill>
                  <a:schemeClr val="bg1"/>
                </a:solidFill>
              </a:rPr>
              <a:t> mount </a:t>
            </a:r>
            <a:r>
              <a:rPr lang="mr-IN" sz="2000" dirty="0" smtClean="0">
                <a:solidFill>
                  <a:schemeClr val="bg1"/>
                </a:solidFill>
              </a:rPr>
              <a:t>–</a:t>
            </a:r>
            <a:r>
              <a:rPr lang="en-US" sz="2000" dirty="0" smtClean="0">
                <a:solidFill>
                  <a:schemeClr val="bg1"/>
                </a:solidFill>
              </a:rPr>
              <a:t>t </a:t>
            </a:r>
            <a:r>
              <a:rPr lang="en-US" sz="2000" dirty="0" err="1" smtClean="0">
                <a:solidFill>
                  <a:schemeClr val="bg1"/>
                </a:solidFill>
              </a:rPr>
              <a:t>nfs</a:t>
            </a:r>
            <a:r>
              <a:rPr lang="en-US" sz="2000" dirty="0" smtClean="0">
                <a:solidFill>
                  <a:schemeClr val="bg1"/>
                </a:solidFill>
              </a:rPr>
              <a:t> </a:t>
            </a:r>
            <a:r>
              <a:rPr lang="en-US" sz="2000" dirty="0" err="1" smtClean="0">
                <a:solidFill>
                  <a:schemeClr val="bg1"/>
                </a:solidFill>
              </a:rPr>
              <a:t>nfs_server_hostname_or_ip</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mnt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bg1"/>
                </a:solidFill>
              </a:rPr>
              <a:t>Server Message Block(SMB) </a:t>
            </a:r>
            <a:r>
              <a:rPr lang="en-US" sz="1800" dirty="0" smtClean="0">
                <a:solidFill>
                  <a:schemeClr val="accent6"/>
                </a:solidFill>
              </a:rPr>
              <a:t>is the standard file-sharing protocol for Microsoft Windows servers and clients. Using a software package named Samba, Linux is able to act as a server for SMB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The Samba service can share Linux file systems as SMB network file shares.</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Install the samba package. =&gt; </a:t>
            </a:r>
            <a:r>
              <a:rPr lang="en-US" sz="1800" dirty="0" smtClean="0">
                <a:solidFill>
                  <a:schemeClr val="bg1"/>
                </a:solidFill>
              </a:rPr>
              <a:t>yum install samba</a:t>
            </a:r>
            <a:r>
              <a:rPr lang="en-US" sz="1800" dirty="0" smtClean="0">
                <a:solidFill>
                  <a:schemeClr val="accent6"/>
                </a:solidFill>
              </a:rPr>
              <a:t>. </a:t>
            </a:r>
            <a:br>
              <a:rPr lang="en-US" sz="1800" dirty="0" smtClean="0">
                <a:solidFill>
                  <a:schemeClr val="accent6"/>
                </a:solidFill>
              </a:rPr>
            </a:br>
            <a:r>
              <a:rPr lang="en-US" sz="1800" dirty="0" smtClean="0">
                <a:solidFill>
                  <a:schemeClr val="accent6"/>
                </a:solidFill>
              </a:rPr>
              <a:t>2. Prepare the directory =&gt; </a:t>
            </a:r>
            <a:r>
              <a:rPr lang="en-US" sz="1800" dirty="0" err="1" smtClean="0">
                <a:solidFill>
                  <a:schemeClr val="bg1"/>
                </a:solidFill>
              </a:rPr>
              <a:t>mkdir</a:t>
            </a:r>
            <a:r>
              <a:rPr lang="en-US" sz="1800" dirty="0" smtClean="0">
                <a:solidFill>
                  <a:schemeClr val="bg1"/>
                </a:solidFill>
              </a:rPr>
              <a:t> /</a:t>
            </a:r>
            <a:r>
              <a:rPr lang="en-US" sz="1800" dirty="0" err="1" smtClean="0">
                <a:solidFill>
                  <a:schemeClr val="bg1"/>
                </a:solidFill>
              </a:rPr>
              <a:t>sharedpath</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3. Configure the </a:t>
            </a:r>
            <a:r>
              <a:rPr lang="en-US" sz="1800" dirty="0" smtClean="0">
                <a:solidFill>
                  <a:schemeClr val="bg1"/>
                </a:solidFill>
              </a:rPr>
              <a:t>/</a:t>
            </a:r>
            <a:r>
              <a:rPr lang="en-US" sz="1800" dirty="0" err="1" smtClean="0">
                <a:solidFill>
                  <a:schemeClr val="bg1"/>
                </a:solidFill>
              </a:rPr>
              <a:t>etc</a:t>
            </a:r>
            <a:r>
              <a:rPr lang="en-US" sz="1800" dirty="0" smtClean="0">
                <a:solidFill>
                  <a:schemeClr val="bg1"/>
                </a:solidFill>
              </a:rPr>
              <a:t>/samba/</a:t>
            </a:r>
            <a:r>
              <a:rPr lang="en-US" sz="1800" dirty="0" err="1" smtClean="0">
                <a:solidFill>
                  <a:schemeClr val="bg1"/>
                </a:solidFill>
              </a:rPr>
              <a:t>smb.conf</a:t>
            </a:r>
            <a:r>
              <a:rPr lang="en-US" sz="1800" dirty="0" smtClean="0">
                <a:solidFill>
                  <a:schemeClr val="accent6"/>
                </a:solidFill>
              </a:rPr>
              <a:t>, validation of the file content using </a:t>
            </a:r>
            <a:r>
              <a:rPr lang="en-US" sz="1800" dirty="0" err="1" smtClean="0">
                <a:solidFill>
                  <a:schemeClr val="bg1"/>
                </a:solidFill>
              </a:rPr>
              <a:t>testparm</a:t>
            </a:r>
            <a:r>
              <a:rPr lang="en-US" sz="2000" dirty="0" smtClean="0">
                <a:solidFill>
                  <a:schemeClr val="bg1"/>
                </a:solidFill>
              </a:rPr>
              <a:t/>
            </a:r>
            <a:br>
              <a:rPr lang="en-US" sz="2000" dirty="0" smtClean="0">
                <a:solidFill>
                  <a:schemeClr val="bg1"/>
                </a:solidFill>
              </a:rPr>
            </a:br>
            <a:r>
              <a:rPr lang="en-US" sz="2700" dirty="0" smtClean="0">
                <a:solidFill>
                  <a:schemeClr val="accent2"/>
                </a:solidFill>
              </a:rPr>
              <a:t>[data]</a:t>
            </a:r>
            <a:br>
              <a:rPr lang="en-US" sz="2700" dirty="0" smtClean="0">
                <a:solidFill>
                  <a:schemeClr val="accent2"/>
                </a:solidFill>
              </a:rPr>
            </a:br>
            <a:r>
              <a:rPr lang="en-US" sz="2700" dirty="0" smtClean="0">
                <a:solidFill>
                  <a:schemeClr val="accent2"/>
                </a:solidFill>
              </a:rPr>
              <a:t>path = </a:t>
            </a:r>
            <a:r>
              <a:rPr lang="en-US" sz="2700" dirty="0" smtClean="0">
                <a:solidFill>
                  <a:schemeClr val="accent2"/>
                </a:solidFill>
              </a:rPr>
              <a:t>/</a:t>
            </a:r>
            <a:r>
              <a:rPr lang="en-US" sz="2700" dirty="0" err="1" smtClean="0">
                <a:solidFill>
                  <a:schemeClr val="accent2"/>
                </a:solidFill>
              </a:rPr>
              <a:t>sharedpath</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read only = No</a:t>
            </a:r>
            <a:br>
              <a:rPr lang="en-US" sz="2700" dirty="0" smtClean="0">
                <a:solidFill>
                  <a:schemeClr val="accent2"/>
                </a:solidFill>
              </a:rPr>
            </a:br>
            <a:r>
              <a:rPr lang="en-US" sz="2700" dirty="0" smtClean="0">
                <a:solidFill>
                  <a:schemeClr val="accent2"/>
                </a:solidFill>
              </a:rPr>
              <a:t>guest ok = Yes </a:t>
            </a:r>
            <a:r>
              <a:rPr lang="en-US" sz="2700" dirty="0" smtClean="0">
                <a:solidFill>
                  <a:schemeClr val="accent3"/>
                </a:solidFill>
              </a:rPr>
              <a:t>vs</a:t>
            </a:r>
            <a:r>
              <a:rPr lang="en-US" sz="2700" dirty="0" smtClean="0">
                <a:solidFill>
                  <a:schemeClr val="accent2"/>
                </a:solidFill>
              </a:rPr>
              <a:t> valid users = </a:t>
            </a:r>
            <a:r>
              <a:rPr lang="en-US" sz="2700" dirty="0" err="1" smtClean="0">
                <a:solidFill>
                  <a:schemeClr val="accent2"/>
                </a:solidFill>
              </a:rPr>
              <a:t>dave</a:t>
            </a:r>
            <a:r>
              <a:rPr lang="en-US" sz="2700" dirty="0" smtClean="0">
                <a:solidFill>
                  <a:schemeClr val="accent2"/>
                </a:solidFill>
              </a:rPr>
              <a:t/>
            </a:r>
            <a:br>
              <a:rPr lang="en-US" sz="2700" dirty="0" smtClean="0">
                <a:solidFill>
                  <a:schemeClr val="accent2"/>
                </a:solidFill>
              </a:rPr>
            </a:br>
            <a:r>
              <a:rPr lang="en-US" sz="2700" dirty="0" smtClean="0">
                <a:solidFill>
                  <a:schemeClr val="accent2"/>
                </a:solidFill>
              </a:rPr>
              <a:t>comment = data for samba</a:t>
            </a:r>
            <a:br>
              <a:rPr lang="en-US" sz="2700" dirty="0" smtClean="0">
                <a:solidFill>
                  <a:schemeClr val="accent2"/>
                </a:solidFill>
              </a:rPr>
            </a:br>
            <a:r>
              <a:rPr lang="en-US" sz="1800" dirty="0" smtClean="0">
                <a:solidFill>
                  <a:schemeClr val="accent6"/>
                </a:solidFill>
              </a:rPr>
              <a:t>4. If we have a valid user, we should add it to our database with ‘</a:t>
            </a:r>
            <a:r>
              <a:rPr lang="en-US" sz="1800" dirty="0" err="1" smtClean="0">
                <a:solidFill>
                  <a:schemeClr val="bg1"/>
                </a:solidFill>
              </a:rPr>
              <a:t>smbpasswd</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a username</a:t>
            </a:r>
            <a:r>
              <a:rPr lang="en-US" sz="1800" dirty="0" smtClean="0">
                <a:solidFill>
                  <a:schemeClr val="accent6"/>
                </a:solidFill>
              </a:rPr>
              <a:t>’; </a:t>
            </a:r>
            <a:r>
              <a:rPr lang="en-US" sz="1800" dirty="0" err="1" smtClean="0">
                <a:solidFill>
                  <a:schemeClr val="bg1"/>
                </a:solidFill>
              </a:rPr>
              <a:t>pdbedit</a:t>
            </a:r>
            <a:r>
              <a:rPr lang="en-US" sz="1800" dirty="0" smtClean="0">
                <a:solidFill>
                  <a:schemeClr val="bg1"/>
                </a:solidFill>
              </a:rPr>
              <a:t> </a:t>
            </a:r>
            <a:r>
              <a:rPr lang="mr-IN" sz="1800" dirty="0" smtClean="0">
                <a:solidFill>
                  <a:schemeClr val="bg1"/>
                </a:solidFill>
              </a:rPr>
              <a:t>–</a:t>
            </a:r>
            <a:r>
              <a:rPr lang="en-US" sz="1800" dirty="0" smtClean="0">
                <a:solidFill>
                  <a:schemeClr val="bg1"/>
                </a:solidFill>
              </a:rPr>
              <a:t>l </a:t>
            </a:r>
            <a:r>
              <a:rPr lang="en-US" sz="1800" dirty="0" smtClean="0">
                <a:solidFill>
                  <a:schemeClr val="bg1"/>
                </a:solidFill>
              </a:rPr>
              <a:t>, </a:t>
            </a:r>
            <a:r>
              <a:rPr lang="en-US" sz="1800" dirty="0" smtClean="0">
                <a:solidFill>
                  <a:schemeClr val="accent6"/>
                </a:solidFill>
              </a:rPr>
              <a:t>the user must exist at our Linux box.</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5. Open the firewall</a:t>
            </a:r>
            <a:br>
              <a:rPr lang="en-US" sz="1800" dirty="0" smtClean="0">
                <a:solidFill>
                  <a:schemeClr val="accent6"/>
                </a:solidFill>
              </a:rPr>
            </a:br>
            <a:r>
              <a:rPr lang="en-US" sz="1600" dirty="0" smtClean="0">
                <a:solidFill>
                  <a:schemeClr val="bg1"/>
                </a:solidFill>
              </a:rPr>
              <a:t>firewall-</a:t>
            </a:r>
            <a:r>
              <a:rPr lang="en-US" sz="1600" dirty="0" err="1" smtClean="0">
                <a:solidFill>
                  <a:schemeClr val="bg1"/>
                </a:solidFill>
              </a:rPr>
              <a:t>cmd</a:t>
            </a:r>
            <a:r>
              <a:rPr lang="en-US" sz="1600" dirty="0" smtClean="0">
                <a:solidFill>
                  <a:schemeClr val="bg1"/>
                </a:solidFill>
              </a:rPr>
              <a:t> </a:t>
            </a:r>
            <a:r>
              <a:rPr lang="en-US" sz="1600" dirty="0">
                <a:solidFill>
                  <a:schemeClr val="bg1"/>
                </a:solidFill>
              </a:rPr>
              <a:t>--permanent --zone=public --</a:t>
            </a:r>
            <a:r>
              <a:rPr lang="en-US" sz="1600" dirty="0" smtClean="0">
                <a:solidFill>
                  <a:schemeClr val="bg1"/>
                </a:solidFill>
              </a:rPr>
              <a:t>add-service=samba</a:t>
            </a:r>
            <a:br>
              <a:rPr lang="en-US" sz="1600" dirty="0" smtClean="0">
                <a:solidFill>
                  <a:schemeClr val="bg1"/>
                </a:solidFill>
              </a:rPr>
            </a:br>
            <a:r>
              <a:rPr lang="en-US" sz="1600" dirty="0" smtClean="0">
                <a:solidFill>
                  <a:schemeClr val="bg1"/>
                </a:solidFill>
              </a:rPr>
              <a:t>firewall-</a:t>
            </a:r>
            <a:r>
              <a:rPr lang="en-US" sz="1600" dirty="0" err="1" smtClean="0">
                <a:solidFill>
                  <a:schemeClr val="bg1"/>
                </a:solidFill>
              </a:rPr>
              <a:t>cmd</a:t>
            </a:r>
            <a:r>
              <a:rPr lang="en-US" sz="1600" dirty="0" smtClean="0">
                <a:solidFill>
                  <a:schemeClr val="bg1"/>
                </a:solidFill>
              </a:rPr>
              <a:t> --reload</a:t>
            </a:r>
            <a:endParaRPr lang="en-US" sz="1800" dirty="0">
              <a:solidFill>
                <a:schemeClr val="bg1"/>
              </a:solidFill>
            </a:endParaRPr>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394</Words>
  <Application>Microsoft Macintosh PowerPoint</Application>
  <PresentationFormat>On-screen Show (4:3)</PresentationFormat>
  <Paragraphs>53</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7. mount –t nfs nfs_server_hostname_or_ip:/myshare /mnt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[data] path = /sharedpath read only = No guest ok = Yes vs valid users = dave comment = data for samba 4. If we have a valid user, we should add it to our database with ‘smbpasswd –a username’; pdbedit –l , the user must exist at our Linux box. 5. Open the firewall firewall-cmd --permanent --zone=public --add-service=samba firewall-cmd --reload</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lpstr>        Client side action  1. Install samba-client 2. Install cifs-utils 2. smbclient –L server_ip –U user_added_before  3. mount –t cifs –o username=user_added_before //samba_server_ip/share /mnt</vt:lpstr>
      <vt:lpstr>        Homework:  1. Review todays lesson and try to reimplement the exercises. Explain each step to yourself.  2. Think about more useful  option to mount a samba share persistantly.</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893</cp:revision>
  <dcterms:created xsi:type="dcterms:W3CDTF">2015-03-24T20:13:30Z</dcterms:created>
  <dcterms:modified xsi:type="dcterms:W3CDTF">2017-05-24T18:50:56Z</dcterms:modified>
</cp:coreProperties>
</file>