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9" r:id="rId3"/>
    <p:sldId id="276" r:id="rId4"/>
    <p:sldId id="274" r:id="rId5"/>
    <p:sldId id="277" r:id="rId6"/>
    <p:sldId id="278" r:id="rId7"/>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ext uri="{19B8F6BF-5375-455C-9EA6-DF929625EA0E}">
        <p15:presenceInfo xmlns:p15="http://schemas.microsoft.com/office/powerpoint/2012/main" userId="S-1-5-21-1957994488-842925246-40105171-19203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92263" autoAdjust="0"/>
  </p:normalViewPr>
  <p:slideViewPr>
    <p:cSldViewPr>
      <p:cViewPr>
        <p:scale>
          <a:sx n="100" d="100"/>
          <a:sy n="100" d="100"/>
        </p:scale>
        <p:origin x="94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12/15/2016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4</a:t>
            </a:fld>
            <a:endParaRPr lang="en-US"/>
          </a:p>
        </p:txBody>
      </p:sp>
    </p:spTree>
    <p:extLst>
      <p:ext uri="{BB962C8B-B14F-4D97-AF65-F5344CB8AC3E}">
        <p14:creationId xmlns:p14="http://schemas.microsoft.com/office/powerpoint/2010/main" val="143396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15.12.2016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15.12.2016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15.12.2016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15.12.2016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15.12.2016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15.12.2016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15.12.2016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15.12.2016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15.12.2016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15.12.2016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15.12.2016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15.12.2016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d1.fedoraproject.org/pub/epel/beta/7/x86_6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494" y="-609600"/>
            <a:ext cx="7772400" cy="3421659"/>
          </a:xfrm>
        </p:spPr>
        <p:txBody>
          <a:bodyPr>
            <a:normAutofit fontScale="90000"/>
          </a:bodyPr>
          <a:lstStyle/>
          <a:p>
            <a:pPr algn="l"/>
            <a:r>
              <a:rPr lang="en-US" dirty="0" smtClean="0">
                <a:solidFill>
                  <a:schemeClr val="accent6"/>
                </a:solidFill>
              </a:rPr>
              <a:t/>
            </a:r>
            <a:br>
              <a:rPr lang="en-US"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The default utility used to manage software packages on Red Hat Enterprise Linux distribution is ‘yum’.  Yum is designed to work with repositories, which are online depots of available software packages.</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rgbClr val="FFFF00"/>
                </a:solidFill>
              </a:rPr>
              <a:t>https://fedoraproject.org/wiki/EPEL</a:t>
            </a: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Software on Red Hat Enterprise Linux is provided in the RPM format(Red Hat Package Manager). This is a specific format used to archive the package and provide package metadata as well. </a:t>
            </a:r>
            <a:r>
              <a:rPr lang="en-US" sz="3100" dirty="0">
                <a:solidFill>
                  <a:schemeClr val="accent6"/>
                </a:solidFill>
              </a:rPr>
              <a:t/>
            </a:r>
            <a:br>
              <a:rPr lang="en-US" sz="3100" dirty="0">
                <a:solidFill>
                  <a:schemeClr val="accent6"/>
                </a:solidFill>
              </a:rPr>
            </a:br>
            <a:r>
              <a:rPr lang="en-US" sz="3100" dirty="0" smtClean="0">
                <a:solidFill>
                  <a:schemeClr val="accent6"/>
                </a:solidFill>
              </a:rPr>
              <a:t>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a:solidFill>
                  <a:schemeClr val="accent6"/>
                </a:solidFill>
              </a:rPr>
              <a:t>	</a:t>
            </a:r>
            <a:r>
              <a:rPr lang="en-US" sz="3100" dirty="0" smtClean="0">
                <a:solidFill>
                  <a:schemeClr val="accent6"/>
                </a:solidFill>
              </a:rPr>
              <a:t>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r>
              <a:rPr lang="en-US" sz="3100" dirty="0">
                <a:solidFill>
                  <a:schemeClr val="accent6"/>
                </a:solidFill>
              </a:rPr>
              <a:t/>
            </a:r>
            <a:br>
              <a:rPr lang="en-US" sz="3100" dirty="0">
                <a:solidFill>
                  <a:schemeClr val="accent6"/>
                </a:solidFill>
              </a:rPr>
            </a:br>
            <a:r>
              <a:rPr lang="en-US" sz="3100" dirty="0" smtClean="0">
                <a:solidFill>
                  <a:schemeClr val="accent6"/>
                </a:solidFill>
              </a:rPr>
              <a:t/>
            </a:r>
            <a:br>
              <a:rPr lang="en-US" sz="3100" dirty="0" smtClean="0">
                <a:solidFill>
                  <a:schemeClr val="accent6"/>
                </a:solidFill>
              </a:rPr>
            </a:br>
            <a:r>
              <a:rPr lang="en-US" sz="3100" dirty="0" smtClean="0">
                <a:solidFill>
                  <a:schemeClr val="accent6"/>
                </a:solidFill>
              </a:rPr>
              <a:t/>
            </a:r>
            <a:br>
              <a:rPr lang="en-US" sz="3100" dirty="0" smtClean="0">
                <a:solidFill>
                  <a:schemeClr val="accent6"/>
                </a:solidFill>
              </a:rPr>
            </a:br>
            <a:endParaRPr lang="bg-BG" dirty="0">
              <a:solidFill>
                <a:schemeClr val="accent6"/>
              </a:solidFill>
            </a:endParaRPr>
          </a:p>
        </p:txBody>
      </p:sp>
      <p:sp>
        <p:nvSpPr>
          <p:cNvPr id="5" name="TextBox 4"/>
          <p:cNvSpPr txBox="1"/>
          <p:nvPr/>
        </p:nvSpPr>
        <p:spPr>
          <a:xfrm>
            <a:off x="1524000" y="685800"/>
            <a:ext cx="7924800" cy="2308324"/>
          </a:xfrm>
          <a:prstGeom prst="rect">
            <a:avLst/>
          </a:prstGeom>
          <a:noFill/>
        </p:spPr>
        <p:txBody>
          <a:bodyPr wrap="square" rtlCol="0">
            <a:spAutoFit/>
          </a:bodyPr>
          <a:lstStyle/>
          <a:p>
            <a:r>
              <a:rPr lang="en-US" sz="3600" dirty="0" smtClean="0">
                <a:ln w="0"/>
                <a:solidFill>
                  <a:schemeClr val="accent1"/>
                </a:solidFill>
                <a:effectLst>
                  <a:outerShdw blurRad="38100" dist="25400" dir="5400000" algn="ctr" rotWithShape="0">
                    <a:srgbClr val="6E747A">
                      <a:alpha val="43000"/>
                    </a:srgbClr>
                  </a:outerShdw>
                </a:effectLst>
              </a:rPr>
              <a:t>Software under CentOS</a:t>
            </a: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smtClean="0">
              <a:ln w="0"/>
              <a:solidFill>
                <a:schemeClr val="accent1"/>
              </a:solidFill>
              <a:effectLst>
                <a:outerShdw blurRad="38100" dist="25400" dir="5400000" algn="ctr" rotWithShape="0">
                  <a:srgbClr val="6E747A">
                    <a:alpha val="43000"/>
                  </a:srgbClr>
                </a:outerShdw>
              </a:effectLst>
            </a:endParaRPr>
          </a:p>
          <a:p>
            <a:endParaRPr lang="en-US" sz="3600" dirty="0"/>
          </a:p>
        </p:txBody>
      </p:sp>
      <p:sp>
        <p:nvSpPr>
          <p:cNvPr id="6" name="TextBox 5"/>
          <p:cNvSpPr txBox="1"/>
          <p:nvPr/>
        </p:nvSpPr>
        <p:spPr>
          <a:xfrm>
            <a:off x="5486400" y="1219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26891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14400"/>
            <a:ext cx="7772400" cy="1470025"/>
          </a:xfrm>
        </p:spPr>
        <p:txBody>
          <a:bodyPr>
            <a:noAutofit/>
          </a:bodyPr>
          <a:lstStyle/>
          <a:p>
            <a:r>
              <a:rPr lang="en-US" sz="1800" dirty="0" smtClean="0">
                <a:solidFill>
                  <a:schemeClr val="accent6"/>
                </a:solidFill>
              </a:rPr>
              <a:t>RPM package files are named using a combination of the package </a:t>
            </a:r>
            <a:r>
              <a:rPr lang="en-US" sz="1800" dirty="0" smtClean="0">
                <a:solidFill>
                  <a:srgbClr val="FF0000"/>
                </a:solidFill>
              </a:rPr>
              <a:t>name</a:t>
            </a:r>
            <a:r>
              <a:rPr lang="en-US" sz="1800" dirty="0" smtClean="0">
                <a:solidFill>
                  <a:schemeClr val="accent6"/>
                </a:solidFill>
              </a:rPr>
              <a:t> – </a:t>
            </a:r>
            <a:r>
              <a:rPr lang="en-US" sz="1800" dirty="0" smtClean="0">
                <a:solidFill>
                  <a:srgbClr val="FF0000"/>
                </a:solidFill>
              </a:rPr>
              <a:t>version</a:t>
            </a:r>
            <a:r>
              <a:rPr lang="en-US" sz="1800" dirty="0" smtClean="0">
                <a:solidFill>
                  <a:schemeClr val="accent6"/>
                </a:solidFill>
              </a:rPr>
              <a:t> – </a:t>
            </a:r>
            <a:r>
              <a:rPr lang="en-US" sz="1800" dirty="0" err="1" smtClean="0">
                <a:solidFill>
                  <a:srgbClr val="FF0000"/>
                </a:solidFill>
              </a:rPr>
              <a:t>release.architecture</a:t>
            </a:r>
            <a:endParaRPr lang="en-US" sz="1800" dirty="0">
              <a:solidFill>
                <a:srgbClr val="FF0000"/>
              </a:solidFill>
            </a:endParaRPr>
          </a:p>
        </p:txBody>
      </p:sp>
      <p:sp>
        <p:nvSpPr>
          <p:cNvPr id="3" name="Subtitle 2"/>
          <p:cNvSpPr>
            <a:spLocks noGrp="1"/>
          </p:cNvSpPr>
          <p:nvPr>
            <p:ph type="subTitle" idx="1"/>
          </p:nvPr>
        </p:nvSpPr>
        <p:spPr>
          <a:xfrm>
            <a:off x="990600" y="4343400"/>
            <a:ext cx="6781800" cy="1066800"/>
          </a:xfrm>
        </p:spPr>
        <p:txBody>
          <a:bodyPr>
            <a:noAutofit/>
          </a:bodyPr>
          <a:lstStyle/>
          <a:p>
            <a:r>
              <a:rPr lang="en-US" sz="1400" dirty="0" smtClean="0">
                <a:solidFill>
                  <a:schemeClr val="accent6"/>
                </a:solidFill>
              </a:rPr>
              <a:t>Modern processors can run in two modes: 32-bit mode, and 64-bit mode. In 32-bit mode, they can access up to 4GB memory, in 64-bit mode, they can access much more. Older processors only support 32-bit mode. </a:t>
            </a:r>
            <a:r>
              <a:rPr lang="en-US" sz="1400" dirty="0" err="1" smtClean="0">
                <a:solidFill>
                  <a:schemeClr val="accent6"/>
                </a:solidFill>
              </a:rPr>
              <a:t>Applicataions</a:t>
            </a:r>
            <a:r>
              <a:rPr lang="en-US" sz="1400" dirty="0" smtClean="0">
                <a:solidFill>
                  <a:schemeClr val="accent6"/>
                </a:solidFill>
              </a:rPr>
              <a:t>(packages) can also be written or compiled for 32-bit </a:t>
            </a:r>
            <a:r>
              <a:rPr lang="en-US" sz="1400" dirty="0" err="1" smtClean="0">
                <a:solidFill>
                  <a:schemeClr val="accent6"/>
                </a:solidFill>
              </a:rPr>
              <a:t>ot</a:t>
            </a:r>
            <a:r>
              <a:rPr lang="en-US" sz="1400" dirty="0" smtClean="0">
                <a:solidFill>
                  <a:schemeClr val="accent6"/>
                </a:solidFill>
              </a:rPr>
              <a:t> 64-bit mode.</a:t>
            </a:r>
          </a:p>
          <a:p>
            <a:endParaRPr lang="en-US" sz="1400" dirty="0">
              <a:solidFill>
                <a:schemeClr val="accent6"/>
              </a:solidFill>
            </a:endParaRPr>
          </a:p>
          <a:p>
            <a:r>
              <a:rPr lang="en-US" sz="1400" dirty="0">
                <a:solidFill>
                  <a:schemeClr val="accent6"/>
                </a:solidFill>
              </a:rPr>
              <a:t>x</a:t>
            </a:r>
            <a:r>
              <a:rPr lang="en-US" sz="1400" dirty="0" smtClean="0">
                <a:solidFill>
                  <a:schemeClr val="accent6"/>
                </a:solidFill>
              </a:rPr>
              <a:t>86_64 =&gt; runs on x86 architecture(32 bits) and on 64-bits architecture.</a:t>
            </a:r>
            <a:endParaRPr lang="en-US" sz="1400" dirty="0">
              <a:solidFill>
                <a:schemeClr val="accent6"/>
              </a:solidFill>
            </a:endParaRPr>
          </a:p>
          <a:p>
            <a:r>
              <a:rPr lang="en-US" sz="1400" dirty="0" smtClean="0">
                <a:solidFill>
                  <a:srgbClr val="FF0000"/>
                </a:solidFill>
              </a:rPr>
              <a:t>Exercises:</a:t>
            </a:r>
          </a:p>
          <a:p>
            <a:r>
              <a:rPr lang="en-US" sz="1400" dirty="0" smtClean="0">
                <a:solidFill>
                  <a:schemeClr val="accent6"/>
                </a:solidFill>
              </a:rPr>
              <a:t>1. man rpm</a:t>
            </a:r>
          </a:p>
          <a:p>
            <a:r>
              <a:rPr lang="en-US" sz="1400" dirty="0" smtClean="0">
                <a:solidFill>
                  <a:schemeClr val="accent6"/>
                </a:solidFill>
              </a:rPr>
              <a:t>2. rpm –</a:t>
            </a:r>
            <a:r>
              <a:rPr lang="en-US" sz="1400" dirty="0" err="1" smtClean="0">
                <a:solidFill>
                  <a:schemeClr val="accent6"/>
                </a:solidFill>
              </a:rPr>
              <a:t>qa</a:t>
            </a:r>
            <a:r>
              <a:rPr lang="en-US" sz="1400" dirty="0" smtClean="0">
                <a:solidFill>
                  <a:schemeClr val="accent6"/>
                </a:solidFill>
              </a:rPr>
              <a:t>  | more</a:t>
            </a:r>
          </a:p>
          <a:p>
            <a:r>
              <a:rPr lang="en-US" sz="1400" dirty="0" smtClean="0">
                <a:solidFill>
                  <a:schemeClr val="accent6"/>
                </a:solidFill>
              </a:rPr>
              <a:t>3. rpm –</a:t>
            </a:r>
            <a:r>
              <a:rPr lang="en-US" sz="1400" dirty="0" err="1" smtClean="0">
                <a:solidFill>
                  <a:schemeClr val="accent6"/>
                </a:solidFill>
              </a:rPr>
              <a:t>qa</a:t>
            </a:r>
            <a:r>
              <a:rPr lang="en-US" sz="1400" dirty="0" smtClean="0">
                <a:solidFill>
                  <a:schemeClr val="accent6"/>
                </a:solidFill>
              </a:rPr>
              <a:t> | grep –i 32</a:t>
            </a:r>
            <a:endParaRPr lang="en-US" sz="1400" dirty="0">
              <a:solidFill>
                <a:schemeClr val="accent6"/>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546" y="2049311"/>
            <a:ext cx="8830907" cy="2172003"/>
          </a:xfrm>
          <a:prstGeom prst="rect">
            <a:avLst/>
          </a:prstGeom>
        </p:spPr>
      </p:pic>
    </p:spTree>
    <p:extLst>
      <p:ext uri="{BB962C8B-B14F-4D97-AF65-F5344CB8AC3E}">
        <p14:creationId xmlns:p14="http://schemas.microsoft.com/office/powerpoint/2010/main" val="2518088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09601"/>
            <a:ext cx="7924800" cy="2990850"/>
          </a:xfrm>
        </p:spPr>
        <p:txBody>
          <a:bodyPr>
            <a:normAutofit fontScale="90000"/>
          </a:bodyPr>
          <a:lstStyle/>
          <a:p>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A </a:t>
            </a:r>
            <a:r>
              <a:rPr lang="en-US" sz="2200" dirty="0" smtClean="0">
                <a:solidFill>
                  <a:schemeClr val="accent6"/>
                </a:solidFill>
              </a:rPr>
              <a:t>major benefit of working with yum is the way that package dependencies are dealt with. This means that to install one package, other packages have to be present as well. Without using repositories, that would mean that these packages have to be installed manually.</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The yum takes care of resolving these dependencies automatically! In Red Hat Enterprise Linux repositories are provided through Red Hat Network. After registering with RHN, you can install software packages that are verified by Red Hat automatically. If you are using CentOS, you get access to the CentOS repositories. If you choose to install Red Hat Enterprise Linux without a registration key, it cannot get in touch with the RHN repositories, and you end up with no repositories at all.</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rgbClr val="FF0000"/>
                </a:solidFill>
              </a:rPr>
              <a:t>Exercises:</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1. man ‘yum’</a:t>
            </a:r>
            <a:br>
              <a:rPr lang="en-US" sz="2200" dirty="0" smtClean="0">
                <a:solidFill>
                  <a:schemeClr val="accent6"/>
                </a:solidFill>
              </a:rPr>
            </a:br>
            <a:r>
              <a:rPr lang="en-US" sz="2200" dirty="0" smtClean="0">
                <a:solidFill>
                  <a:schemeClr val="accent6"/>
                </a:solidFill>
              </a:rPr>
              <a:t>2. man ‘rpm</a:t>
            </a:r>
            <a:r>
              <a:rPr lang="en-US" sz="2200" dirty="0" smtClean="0">
                <a:solidFill>
                  <a:schemeClr val="accent6"/>
                </a:solidFill>
              </a:rPr>
              <a:t>’</a:t>
            </a:r>
            <a:br>
              <a:rPr lang="en-US" sz="2200" dirty="0" smtClean="0">
                <a:solidFill>
                  <a:schemeClr val="accent6"/>
                </a:solidFill>
              </a:rPr>
            </a:br>
            <a:r>
              <a:rPr lang="en-US" sz="2200" dirty="0" smtClean="0">
                <a:solidFill>
                  <a:schemeClr val="accent6"/>
                </a:solidFill>
              </a:rPr>
              <a:t>3. yum search </a:t>
            </a:r>
            <a:r>
              <a:rPr lang="en-US" sz="2200" dirty="0" err="1" smtClean="0">
                <a:solidFill>
                  <a:schemeClr val="accent6"/>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yum info </a:t>
            </a:r>
            <a:r>
              <a:rPr lang="en-US" sz="2200" dirty="0" err="1" smtClean="0">
                <a:solidFill>
                  <a:schemeClr val="accent6"/>
                </a:solidFill>
              </a:rPr>
              <a:t>httpd</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5. yum install </a:t>
            </a:r>
            <a:r>
              <a:rPr lang="en-US" sz="2200" dirty="0" err="1" smtClean="0">
                <a:solidFill>
                  <a:schemeClr val="accent6"/>
                </a:solidFill>
              </a:rPr>
              <a:t>httpd</a:t>
            </a:r>
            <a:endParaRPr lang="en-US" sz="1800" dirty="0">
              <a:solidFill>
                <a:schemeClr val="bg1"/>
              </a:solidFill>
            </a:endParaRPr>
          </a:p>
        </p:txBody>
      </p:sp>
    </p:spTree>
    <p:extLst>
      <p:ext uri="{BB962C8B-B14F-4D97-AF65-F5344CB8AC3E}">
        <p14:creationId xmlns:p14="http://schemas.microsoft.com/office/powerpoint/2010/main" val="19996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To </a:t>
            </a:r>
            <a:r>
              <a:rPr lang="en-US" sz="2000" dirty="0" smtClean="0">
                <a:solidFill>
                  <a:schemeClr val="accent6"/>
                </a:solidFill>
              </a:rPr>
              <a:t>tell your server which repository to use, you need to create a file with a name that ends in .repo. In that file you need the following content:</a:t>
            </a:r>
            <a:br>
              <a:rPr lang="en-US" sz="2000" dirty="0" smtClean="0">
                <a:solidFill>
                  <a:schemeClr val="accent6"/>
                </a:solidFill>
              </a:rPr>
            </a:br>
            <a:r>
              <a:rPr lang="en-US" sz="2000" dirty="0" smtClean="0">
                <a:solidFill>
                  <a:srgbClr val="FF0000"/>
                </a:solidFill>
              </a:rPr>
              <a:t>[label] </a:t>
            </a:r>
            <a:r>
              <a:rPr lang="en-US" sz="2000" dirty="0" smtClean="0">
                <a:solidFill>
                  <a:schemeClr val="accent6"/>
                </a:solidFill>
              </a:rPr>
              <a:t>The .repo file can contain different repositories, each section starting with a label that identifies the specific repository.</a:t>
            </a:r>
            <a:br>
              <a:rPr lang="en-US" sz="2000" dirty="0" smtClean="0">
                <a:solidFill>
                  <a:schemeClr val="accent6"/>
                </a:solidFill>
              </a:rPr>
            </a:br>
            <a:r>
              <a:rPr lang="en-US" sz="2000" dirty="0">
                <a:solidFill>
                  <a:srgbClr val="FF0000"/>
                </a:solidFill>
              </a:rPr>
              <a:t>n</a:t>
            </a:r>
            <a:r>
              <a:rPr lang="en-US" sz="2000" dirty="0" smtClean="0">
                <a:solidFill>
                  <a:srgbClr val="FF0000"/>
                </a:solidFill>
              </a:rPr>
              <a:t>ame</a:t>
            </a:r>
            <a:r>
              <a:rPr lang="en-US" sz="2000" dirty="0" smtClean="0">
                <a:solidFill>
                  <a:schemeClr val="accent6"/>
                </a:solidFill>
              </a:rPr>
              <a:t> = the name of the repo.</a:t>
            </a:r>
            <a:br>
              <a:rPr lang="en-US" sz="2000" dirty="0" smtClean="0">
                <a:solidFill>
                  <a:schemeClr val="accent6"/>
                </a:solidFill>
              </a:rPr>
            </a:br>
            <a:r>
              <a:rPr lang="en-US" sz="2000" dirty="0" err="1">
                <a:solidFill>
                  <a:srgbClr val="FF0000"/>
                </a:solidFill>
              </a:rPr>
              <a:t>b</a:t>
            </a:r>
            <a:r>
              <a:rPr lang="en-US" sz="2000" dirty="0" err="1" smtClean="0">
                <a:solidFill>
                  <a:srgbClr val="FF0000"/>
                </a:solidFill>
              </a:rPr>
              <a:t>aseurl</a:t>
            </a:r>
            <a:r>
              <a:rPr lang="en-US" sz="2000" dirty="0" smtClean="0">
                <a:solidFill>
                  <a:schemeClr val="accent6"/>
                </a:solidFill>
              </a:rPr>
              <a:t> = URL that points to the specific repository location</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man </a:t>
            </a:r>
            <a:r>
              <a:rPr lang="en-US" sz="2000" dirty="0" err="1" smtClean="0">
                <a:solidFill>
                  <a:schemeClr val="accent6"/>
                </a:solidFill>
              </a:rPr>
              <a:t>yum.conf</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yum.repos.d</a:t>
            </a:r>
            <a:r>
              <a:rPr lang="en-US" sz="2000" dirty="0" smtClean="0">
                <a:solidFill>
                  <a:schemeClr val="accent6"/>
                </a:solidFill>
              </a:rPr>
              <a:t>/CentOS-</a:t>
            </a:r>
            <a:r>
              <a:rPr lang="en-US" sz="2000" dirty="0" err="1" smtClean="0">
                <a:solidFill>
                  <a:schemeClr val="accent6"/>
                </a:solidFill>
              </a:rPr>
              <a:t>Base.repo</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cat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yum.repos.d</a:t>
            </a:r>
            <a:r>
              <a:rPr lang="en-US" sz="2000" dirty="0" smtClean="0">
                <a:solidFill>
                  <a:schemeClr val="accent6"/>
                </a:solidFill>
              </a:rPr>
              <a:t>/CentOS-</a:t>
            </a:r>
            <a:r>
              <a:rPr lang="en-US" sz="2000" dirty="0" err="1" smtClean="0">
                <a:solidFill>
                  <a:schemeClr val="accent6"/>
                </a:solidFill>
              </a:rPr>
              <a:t>Base.repo</a:t>
            </a:r>
            <a:r>
              <a:rPr lang="en-US" sz="2000" dirty="0" smtClean="0">
                <a:solidFill>
                  <a:schemeClr val="accent6"/>
                </a:solidFill>
              </a:rPr>
              <a:t> | grep –i </a:t>
            </a:r>
            <a:r>
              <a:rPr lang="en-US" sz="2000" dirty="0" err="1" smtClean="0">
                <a:solidFill>
                  <a:schemeClr val="accent6"/>
                </a:solidFill>
              </a:rPr>
              <a:t>gpgcheck</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Use the man page of </a:t>
            </a:r>
            <a:r>
              <a:rPr lang="en-US" sz="2000" dirty="0" err="1" smtClean="0">
                <a:solidFill>
                  <a:schemeClr val="accent6"/>
                </a:solidFill>
              </a:rPr>
              <a:t>yum.conf</a:t>
            </a:r>
            <a:r>
              <a:rPr lang="en-US" sz="2000" dirty="0" smtClean="0">
                <a:solidFill>
                  <a:schemeClr val="accent6"/>
                </a:solidFill>
              </a:rPr>
              <a:t> to explain the </a:t>
            </a:r>
            <a:r>
              <a:rPr lang="en-US" sz="2000" dirty="0" err="1" smtClean="0">
                <a:solidFill>
                  <a:schemeClr val="accent6"/>
                </a:solidFill>
              </a:rPr>
              <a:t>gpgcheck</a:t>
            </a:r>
            <a:r>
              <a:rPr lang="en-US" sz="2000" dirty="0" smtClean="0">
                <a:solidFill>
                  <a:schemeClr val="accent6"/>
                </a:solidFill>
              </a:rPr>
              <a:t> to your colleague, of course you could always google it.</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An RPM package can be signed using GNU Privacy Guard(GPG) to help you make certain your downloaded package is trustworthy. To verify a package, you must import the GNUPG key.</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a:solidFill>
                  <a:schemeClr val="accent6"/>
                </a:solidFill>
              </a:rPr>
              <a:t>gpgcheck</a:t>
            </a:r>
            <a:r>
              <a:rPr lang="en-US" sz="2000" dirty="0">
                <a:solidFill>
                  <a:schemeClr val="accent6"/>
                </a:solidFill>
              </a:rPr>
              <a:t>=1</a:t>
            </a:r>
            <a:br>
              <a:rPr lang="en-US" sz="2000" dirty="0">
                <a:solidFill>
                  <a:schemeClr val="accent6"/>
                </a:solidFill>
              </a:rPr>
            </a:br>
            <a:r>
              <a:rPr lang="en-US" sz="2000" dirty="0" err="1">
                <a:solidFill>
                  <a:schemeClr val="accent6"/>
                </a:solidFill>
              </a:rPr>
              <a:t>gpgkey</a:t>
            </a:r>
            <a:r>
              <a:rPr lang="en-US" sz="2000" dirty="0">
                <a:solidFill>
                  <a:schemeClr val="accent6"/>
                </a:solidFill>
              </a:rPr>
              <a:t>=file:///etc/pki/rpm-gpg/RPM-GPG-KEY-CentOS-7</a:t>
            </a: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
            </a:r>
            <a:br>
              <a:rPr lang="en-US" sz="2200" dirty="0" smtClean="0">
                <a:solidFill>
                  <a:schemeClr val="accent6"/>
                </a:solidFill>
              </a:rPr>
            </a:br>
            <a:r>
              <a:rPr lang="en-US" sz="2200" dirty="0">
                <a:solidFill>
                  <a:schemeClr val="accent6"/>
                </a:solidFill>
              </a:rPr>
              <a:t/>
            </a:r>
            <a:br>
              <a:rPr lang="en-US" sz="2200" dirty="0">
                <a:solidFill>
                  <a:schemeClr val="accent6"/>
                </a:solidFill>
              </a:rPr>
            </a:br>
            <a:endParaRPr lang="en-US" sz="2200" dirty="0"/>
          </a:p>
        </p:txBody>
      </p:sp>
    </p:spTree>
    <p:extLst>
      <p:ext uri="{BB962C8B-B14F-4D97-AF65-F5344CB8AC3E}">
        <p14:creationId xmlns:p14="http://schemas.microsoft.com/office/powerpoint/2010/main" val="25884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Using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 used to sign the software packages is typically made available through the repository as well. The users of the repository can download that key and store it locally so that the package </a:t>
            </a:r>
            <a:br>
              <a:rPr lang="en-US" sz="2000" dirty="0" smtClean="0">
                <a:solidFill>
                  <a:schemeClr val="accent6"/>
                </a:solidFill>
              </a:rPr>
            </a:br>
            <a:r>
              <a:rPr lang="en-US" sz="2000" dirty="0" smtClean="0">
                <a:solidFill>
                  <a:schemeClr val="accent6"/>
                </a:solidFill>
              </a:rPr>
              <a:t>signature check can be performed automatically each time a package is downloaded from the repo.</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GPG keys that are used for package signing are installed to the /</a:t>
            </a:r>
            <a:r>
              <a:rPr lang="en-US" sz="2000" dirty="0" err="1" smtClean="0">
                <a:solidFill>
                  <a:schemeClr val="accent6"/>
                </a:solidFill>
              </a:rPr>
              <a:t>etc</a:t>
            </a:r>
            <a:r>
              <a:rPr lang="en-US" sz="2000" dirty="0" smtClean="0">
                <a:solidFill>
                  <a:schemeClr val="accent6"/>
                </a:solidFill>
              </a:rPr>
              <a:t>/</a:t>
            </a:r>
            <a:r>
              <a:rPr lang="en-US" sz="2000" dirty="0" err="1" smtClean="0">
                <a:solidFill>
                  <a:schemeClr val="accent6"/>
                </a:solidFill>
              </a:rPr>
              <a:t>pki</a:t>
            </a:r>
            <a:r>
              <a:rPr lang="en-US" sz="2000" dirty="0" smtClean="0">
                <a:solidFill>
                  <a:schemeClr val="accent6"/>
                </a:solidFill>
              </a:rPr>
              <a:t>/rpm-</a:t>
            </a:r>
            <a:r>
              <a:rPr lang="en-US" sz="2000" dirty="0" err="1" smtClean="0">
                <a:solidFill>
                  <a:schemeClr val="accent6"/>
                </a:solidFill>
              </a:rPr>
              <a:t>gpg</a:t>
            </a:r>
            <a:r>
              <a:rPr lang="en-US" sz="2000" dirty="0" smtClean="0">
                <a:solidFill>
                  <a:schemeClr val="accent6"/>
                </a:solidFill>
              </a:rPr>
              <a:t> directory by default.</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yum provides /</a:t>
            </a:r>
            <a:r>
              <a:rPr lang="en-US" sz="2000" dirty="0" err="1" smtClean="0">
                <a:solidFill>
                  <a:schemeClr val="accent6"/>
                </a:solidFill>
              </a:rPr>
              <a:t>var</a:t>
            </a:r>
            <a:r>
              <a:rPr lang="en-US" sz="2000" dirty="0" smtClean="0">
                <a:solidFill>
                  <a:schemeClr val="accent6"/>
                </a:solidFill>
              </a:rPr>
              <a:t>/www/html</a:t>
            </a:r>
            <a:r>
              <a:rPr lang="en-US" sz="2000" dirty="0">
                <a:solidFill>
                  <a:schemeClr val="accent6"/>
                </a:solidFill>
              </a:rPr>
              <a:t/>
            </a:r>
            <a:br>
              <a:rPr lang="en-US" sz="2000" dirty="0">
                <a:solidFill>
                  <a:schemeClr val="accent6"/>
                </a:solidFill>
              </a:rPr>
            </a:br>
            <a:r>
              <a:rPr lang="en-US" sz="2000" dirty="0" smtClean="0">
                <a:solidFill>
                  <a:schemeClr val="accent6"/>
                </a:solidFill>
              </a:rPr>
              <a:t>2. file /</a:t>
            </a:r>
            <a:r>
              <a:rPr lang="en-US" sz="2000" dirty="0" err="1" smtClean="0">
                <a:solidFill>
                  <a:schemeClr val="accent6"/>
                </a:solidFill>
              </a:rPr>
              <a:t>var</a:t>
            </a:r>
            <a:r>
              <a:rPr lang="en-US" sz="2000" dirty="0" smtClean="0">
                <a:solidFill>
                  <a:schemeClr val="accent6"/>
                </a:solidFill>
              </a:rPr>
              <a:t>/log/yum.log</a:t>
            </a:r>
            <a:br>
              <a:rPr lang="en-US" sz="2000" dirty="0" smtClean="0">
                <a:solidFill>
                  <a:schemeClr val="accent6"/>
                </a:solidFill>
              </a:rPr>
            </a:br>
            <a:r>
              <a:rPr lang="en-US" sz="2000" dirty="0" smtClean="0">
                <a:solidFill>
                  <a:schemeClr val="accent6"/>
                </a:solidFill>
              </a:rPr>
              <a:t>3. vim /</a:t>
            </a:r>
            <a:r>
              <a:rPr lang="en-US" sz="2000" dirty="0" err="1" smtClean="0">
                <a:solidFill>
                  <a:schemeClr val="accent6"/>
                </a:solidFill>
              </a:rPr>
              <a:t>var</a:t>
            </a:r>
            <a:r>
              <a:rPr lang="en-US" sz="2000" dirty="0" smtClean="0">
                <a:solidFill>
                  <a:schemeClr val="accent6"/>
                </a:solidFill>
              </a:rPr>
              <a:t>/log/yum.log, go to the end lines.</a:t>
            </a:r>
            <a:br>
              <a:rPr lang="en-US" sz="2000" dirty="0" smtClean="0">
                <a:solidFill>
                  <a:schemeClr val="accent6"/>
                </a:solidFill>
              </a:rPr>
            </a:br>
            <a:r>
              <a:rPr lang="en-US" sz="2000" dirty="0" smtClean="0">
                <a:solidFill>
                  <a:schemeClr val="accent6"/>
                </a:solidFill>
              </a:rPr>
              <a:t>4. yum history</a:t>
            </a:r>
            <a:endParaRPr lang="en-US" sz="2000" dirty="0">
              <a:solidFill>
                <a:schemeClr val="accent6"/>
              </a:solidFill>
            </a:endParaRPr>
          </a:p>
        </p:txBody>
      </p:sp>
    </p:spTree>
    <p:extLst>
      <p:ext uri="{BB962C8B-B14F-4D97-AF65-F5344CB8AC3E}">
        <p14:creationId xmlns:p14="http://schemas.microsoft.com/office/powerpoint/2010/main" val="13092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
            </a:r>
            <a:br>
              <a:rPr lang="en-US" sz="1800" dirty="0" smtClean="0">
                <a:solidFill>
                  <a:schemeClr val="accent6"/>
                </a:solidFill>
              </a:rPr>
            </a:br>
            <a:r>
              <a:rPr lang="en-US" sz="1800" dirty="0">
                <a:solidFill>
                  <a:schemeClr val="accent6"/>
                </a:solidFill>
              </a:rPr>
              <a:t/>
            </a:r>
            <a:br>
              <a:rPr lang="en-US" sz="1800" dirty="0">
                <a:solidFill>
                  <a:schemeClr val="accent6"/>
                </a:solidFill>
              </a:rPr>
            </a:br>
            <a:r>
              <a:rPr lang="en-US" sz="1800" dirty="0" smtClean="0">
                <a:solidFill>
                  <a:schemeClr val="accent6"/>
                </a:solidFill>
              </a:rPr>
              <a:t>Creating your own repository.</a:t>
            </a:r>
            <a:br>
              <a:rPr lang="en-US" sz="1800" dirty="0" smtClean="0">
                <a:solidFill>
                  <a:schemeClr val="accent6"/>
                </a:solidFill>
              </a:rPr>
            </a:br>
            <a:r>
              <a:rPr lang="en-US" sz="1800" dirty="0" smtClean="0">
                <a:solidFill>
                  <a:srgbClr val="FF0000"/>
                </a:solidFill>
              </a:rPr>
              <a:t>Exercises</a:t>
            </a:r>
            <a:r>
              <a:rPr lang="en-US" sz="1800" dirty="0" smtClean="0">
                <a:solidFill>
                  <a:schemeClr val="accent6"/>
                </a:solidFill>
              </a:rPr>
              <a:t>:</a:t>
            </a:r>
            <a:br>
              <a:rPr lang="en-US" sz="1800" dirty="0" smtClean="0">
                <a:solidFill>
                  <a:schemeClr val="accent6"/>
                </a:solidFill>
              </a:rPr>
            </a:br>
            <a:r>
              <a:rPr lang="en-US" sz="1800" dirty="0" smtClean="0">
                <a:solidFill>
                  <a:schemeClr val="accent6"/>
                </a:solidFill>
              </a:rPr>
              <a:t>1. yum </a:t>
            </a:r>
            <a:r>
              <a:rPr lang="en-US" sz="1800" dirty="0" err="1" smtClean="0">
                <a:solidFill>
                  <a:schemeClr val="accent6"/>
                </a:solidFill>
              </a:rPr>
              <a:t>repolist</a:t>
            </a:r>
            <a:r>
              <a:rPr lang="en-US" sz="1800" dirty="0" smtClean="0">
                <a:solidFill>
                  <a:schemeClr val="accent6"/>
                </a:solidFill>
              </a:rPr>
              <a:t> all</a:t>
            </a:r>
            <a:br>
              <a:rPr lang="en-US" sz="1800" dirty="0" smtClean="0">
                <a:solidFill>
                  <a:schemeClr val="accent6"/>
                </a:solidFill>
              </a:rPr>
            </a:br>
            <a:r>
              <a:rPr lang="en-US" sz="1800" dirty="0" smtClean="0">
                <a:solidFill>
                  <a:schemeClr val="accent6"/>
                </a:solidFill>
              </a:rPr>
              <a:t>2. Enable and disable repositories with ‘yum-</a:t>
            </a:r>
            <a:r>
              <a:rPr lang="en-US" sz="1800" dirty="0" err="1" smtClean="0">
                <a:solidFill>
                  <a:schemeClr val="accent6"/>
                </a:solidFill>
              </a:rPr>
              <a:t>config</a:t>
            </a:r>
            <a:r>
              <a:rPr lang="en-US" sz="1800" dirty="0" smtClean="0">
                <a:solidFill>
                  <a:schemeClr val="accent6"/>
                </a:solidFill>
              </a:rPr>
              <a:t>-manager’.</a:t>
            </a:r>
            <a:br>
              <a:rPr lang="en-US" sz="1800" dirty="0" smtClean="0">
                <a:solidFill>
                  <a:schemeClr val="accent6"/>
                </a:solidFill>
              </a:rPr>
            </a:br>
            <a:r>
              <a:rPr lang="en-US" sz="1800" dirty="0" smtClean="0">
                <a:solidFill>
                  <a:schemeClr val="accent6"/>
                </a:solidFill>
              </a:rPr>
              <a:t>3. yum-</a:t>
            </a:r>
            <a:r>
              <a:rPr lang="en-US" sz="1800" dirty="0" err="1" smtClean="0">
                <a:solidFill>
                  <a:schemeClr val="accent6"/>
                </a:solidFill>
              </a:rPr>
              <a:t>config</a:t>
            </a:r>
            <a:r>
              <a:rPr lang="en-US" sz="1800" dirty="0" smtClean="0">
                <a:solidFill>
                  <a:schemeClr val="accent6"/>
                </a:solidFill>
              </a:rPr>
              <a:t>-manager –add-repo=</a:t>
            </a:r>
            <a:r>
              <a:rPr lang="en-US" sz="1800" dirty="0" smtClean="0">
                <a:solidFill>
                  <a:schemeClr val="accent6"/>
                </a:solidFill>
                <a:hlinkClick r:id="rId2"/>
              </a:rPr>
              <a:t>http://d1.fedoraproject.org/pub/epel/beta/7/x86_64</a:t>
            </a:r>
            <a:r>
              <a:rPr lang="en-US" sz="1800" dirty="0" smtClean="0">
                <a:solidFill>
                  <a:schemeClr val="accent6"/>
                </a:solidFill>
              </a:rPr>
              <a:t/>
            </a:r>
            <a:br>
              <a:rPr lang="en-US" sz="1800" dirty="0" smtClean="0">
                <a:solidFill>
                  <a:schemeClr val="accent6"/>
                </a:solidFill>
              </a:rPr>
            </a:br>
            <a:r>
              <a:rPr lang="en-US" sz="1800" dirty="0" smtClean="0">
                <a:solidFill>
                  <a:schemeClr val="accent6"/>
                </a:solidFill>
              </a:rPr>
              <a:t>4.  cd /</a:t>
            </a:r>
            <a:r>
              <a:rPr lang="en-US" sz="1800" dirty="0" err="1" smtClean="0">
                <a:solidFill>
                  <a:schemeClr val="accent6"/>
                </a:solidFill>
              </a:rPr>
              <a:t>etc</a:t>
            </a:r>
            <a:r>
              <a:rPr lang="en-US" sz="1800" dirty="0" smtClean="0">
                <a:solidFill>
                  <a:schemeClr val="accent6"/>
                </a:solidFill>
              </a:rPr>
              <a:t>/</a:t>
            </a:r>
            <a:r>
              <a:rPr lang="en-US" sz="1800" dirty="0" err="1" smtClean="0">
                <a:solidFill>
                  <a:schemeClr val="accent6"/>
                </a:solidFill>
              </a:rPr>
              <a:t>yum.repos.d</a:t>
            </a:r>
            <a:endParaRPr lang="en-US" sz="1800"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3482226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2183</TotalTime>
  <Words>114</Words>
  <Application>Microsoft Office PowerPoint</Application>
  <PresentationFormat>On-screen Show (4:3)</PresentationFormat>
  <Paragraphs>16</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                     The default utility used to manage software packages on Red Hat Enterprise Linux distribution is ‘yum’.  Yum is designed to work with repositories, which are online depots of available software packages.  https://fedoraproject.org/wiki/EPEL  Software on Red Hat Enterprise Linux is provided in the RPM format(Red Hat Package Manager). This is a specific format used to archive the package and provide package metadata as well.                 </vt:lpstr>
      <vt:lpstr>RPM package files are named using a combination of the package name – version – release.architecture</vt:lpstr>
      <vt:lpstr>         A major benefit of working with yum is the way that package dependencies are dealt with. This means that to install one package, other packages have to be present as well. Without using repositories, that would mean that these packages have to be installed manually.  The yum takes care of resolving these dependencies automatically! In Red Hat Enterprise Linux repositories are provided through Red Hat Network. After registering with RHN, you can install software packages that are verified by Red Hat automatically. If you are using CentOS, you get access to the CentOS repositories. If you choose to install Red Hat Enterprise Linux without a registration key, it cannot get in touch with the RHN repositories, and you end up with no repositories at all.  Exercises: 1. man ‘yum’ 2. man ‘rpm’ 3. yum search httpd 4. yum info httpd 5. yum install httpd</vt:lpstr>
      <vt:lpstr>                          To tell your server which repository to use, you need to create a file with a name that ends in .repo. In that file you need the following content: [label] The .repo file can contain different repositories, each section starting with a label that identifies the specific repository. name = the name of the repo. baseurl = URL that points to the specific repository location.  Exercise: 1. man yum.conf 2. cat /etc/yum.repos.d/CentOS-Base.repo 3. cat /etc/yum.repos.d/CentOS-Base.repo | grep –i gpgcheck 4. Use the man page of yum.conf to explain the gpgcheck to your colleague, of course you could always google it.  An RPM package can be signed using GNU Privacy Guard(GPG) to help you make certain your downloaded package is trustworthy. To verify a package, you must import the GNUPG key.  gpgcheck=1 gpgkey=file:///etc/pki/rpm-gpg/RPM-GPG-KEY-CentOS-7       </vt:lpstr>
      <vt:lpstr>                Using repositories involves a risk, you want to make sure that you can trust the software packages you are trying to install. This is why repositories in general use keys for package signing. GPG key makes it possible to check whether packages have been changed since the owner of the repository provided them.   The GPG key used to sign the software packages is typically made available through the repository as well. The users of the repository can download that key and store it locally so that the package  signature check can be performed automatically each time a package is downloaded from the repo.  The GPG keys that are used for package signing are installed to the /etc/pki/rpm-gpg directory by default.  Exercise: 1. yum provides /var/www/html 2. file /var/log/yum.log 3. vim /var/log/yum.log, go to the end lines. 4. yum history</vt:lpstr>
      <vt:lpstr>    Creating your own repository. Exercises: 1. yum repolist all 2. Enable and disable repositories with ‘yum-config-manager’. 3. yum-config-manager –add-repo=http://d1.fedoraproject.org/pub/epel/beta/7/x86_64 4.  cd /etc/yum.repos.d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Belichev, Iliya</cp:lastModifiedBy>
  <cp:revision>639</cp:revision>
  <dcterms:created xsi:type="dcterms:W3CDTF">2015-03-24T20:13:30Z</dcterms:created>
  <dcterms:modified xsi:type="dcterms:W3CDTF">2016-12-15T14:29:37Z</dcterms:modified>
</cp:coreProperties>
</file>