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4" r:id="rId2"/>
    <p:sldId id="284" r:id="rId3"/>
    <p:sldId id="285" r:id="rId4"/>
    <p:sldId id="286" r:id="rId5"/>
    <p:sldId id="287" r:id="rId6"/>
    <p:sldId id="295" r:id="rId7"/>
    <p:sldId id="288" r:id="rId8"/>
    <p:sldId id="289" r:id="rId9"/>
    <p:sldId id="290" r:id="rId10"/>
    <p:sldId id="291" r:id="rId11"/>
    <p:sldId id="292" r:id="rId12"/>
    <p:sldId id="293"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75" autoAdjust="0"/>
    <p:restoredTop sz="92090" autoAdjust="0"/>
  </p:normalViewPr>
  <p:slideViewPr>
    <p:cSldViewPr>
      <p:cViewPr varScale="1">
        <p:scale>
          <a:sx n="106" d="100"/>
          <a:sy n="106" d="100"/>
        </p:scale>
        <p:origin x="190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9</a:t>
            </a:fld>
            <a:endParaRPr lang="en-US"/>
          </a:p>
        </p:txBody>
      </p:sp>
    </p:spTree>
    <p:extLst>
      <p:ext uri="{BB962C8B-B14F-4D97-AF65-F5344CB8AC3E}">
        <p14:creationId xmlns:p14="http://schemas.microsoft.com/office/powerpoint/2010/main" val="65662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3600" dirty="0" smtClean="0">
                <a:solidFill>
                  <a:schemeClr val="accent6"/>
                </a:solidFill>
              </a:rPr>
              <a:t>For many years, process ID 1 of Linux and UNIX systems has been the </a:t>
            </a:r>
            <a:r>
              <a:rPr lang="en-US" sz="3600" dirty="0" err="1" smtClean="0">
                <a:solidFill>
                  <a:schemeClr val="bg1"/>
                </a:solidFill>
              </a:rPr>
              <a:t>init</a:t>
            </a:r>
            <a:r>
              <a:rPr lang="en-US" sz="3600" dirty="0" smtClean="0">
                <a:solidFill>
                  <a:schemeClr val="accent6"/>
                </a:solidFill>
              </a:rPr>
              <a:t> process. This process was </a:t>
            </a:r>
            <a:r>
              <a:rPr lang="en-US" sz="3600" dirty="0" smtClean="0">
                <a:solidFill>
                  <a:schemeClr val="accent6"/>
                </a:solidFill>
              </a:rPr>
              <a:t>responsible </a:t>
            </a:r>
            <a:r>
              <a:rPr lang="en-US" sz="3600" dirty="0" smtClean="0">
                <a:solidFill>
                  <a:schemeClr val="accent6"/>
                </a:solidFill>
              </a:rPr>
              <a:t>for activating other services on the system.</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Frequently used daemons were started on systems at boo time with </a:t>
            </a:r>
            <a:r>
              <a:rPr lang="en-US" sz="3600" dirty="0" smtClean="0">
                <a:solidFill>
                  <a:schemeClr val="bg1"/>
                </a:solidFill>
              </a:rPr>
              <a:t>System V</a:t>
            </a:r>
            <a:r>
              <a:rPr lang="en-US" sz="3600" dirty="0" smtClean="0">
                <a:solidFill>
                  <a:schemeClr val="accent6"/>
                </a:solidFill>
              </a:rPr>
              <a:t> </a:t>
            </a:r>
            <a:r>
              <a:rPr lang="en-US" sz="3600" dirty="0" smtClean="0">
                <a:solidFill>
                  <a:schemeClr val="accent6"/>
                </a:solidFill>
              </a:rPr>
              <a:t>scripts</a:t>
            </a:r>
            <a:r>
              <a:rPr lang="en-US" dirty="0" smtClean="0">
                <a:solidFill>
                  <a:schemeClr val="accent6"/>
                </a:solidFill>
              </a:rPr>
              <a:t>.</a:t>
            </a:r>
            <a:endParaRPr lang="en-US" dirty="0"/>
          </a:p>
        </p:txBody>
      </p:sp>
    </p:spTree>
    <p:extLst>
      <p:ext uri="{BB962C8B-B14F-4D97-AF65-F5344CB8AC3E}">
        <p14:creationId xmlns:p14="http://schemas.microsoft.com/office/powerpoint/2010/main" val="151927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Resetting the root password, yeah it’s possible in Linux </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a:solidFill>
                  <a:schemeClr val="accent6"/>
                </a:solidFill>
                <a:sym typeface="Wingdings" panose="05000000000000000000" pitchFamily="2" charset="2"/>
              </a:rPr>
              <a:t/>
            </a:r>
            <a:br>
              <a:rPr lang="en-US" sz="2000" dirty="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1. Boot your system and wait until the GRUB2 menu appears.</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2. Highlight the any entry and press ‘</a:t>
            </a:r>
            <a:r>
              <a:rPr lang="en-US" sz="2000" dirty="0" smtClean="0">
                <a:solidFill>
                  <a:schemeClr val="bg2"/>
                </a:solidFill>
                <a:sym typeface="Wingdings" panose="05000000000000000000" pitchFamily="2" charset="2"/>
              </a:rPr>
              <a:t>e</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3. Add ‘</a:t>
            </a:r>
            <a:r>
              <a:rPr lang="en-US" sz="2000" dirty="0" err="1" smtClean="0">
                <a:solidFill>
                  <a:schemeClr val="bg2"/>
                </a:solidFill>
                <a:sym typeface="Wingdings" panose="05000000000000000000" pitchFamily="2" charset="2"/>
              </a:rPr>
              <a:t>rd.break</a:t>
            </a:r>
            <a:r>
              <a:rPr lang="en-US" sz="2000" dirty="0" smtClean="0">
                <a:solidFill>
                  <a:schemeClr val="accent6"/>
                </a:solidFill>
                <a:sym typeface="Wingdings" panose="05000000000000000000" pitchFamily="2" charset="2"/>
              </a:rPr>
              <a:t>’ to the end of the line that starts with </a:t>
            </a:r>
            <a:r>
              <a:rPr lang="en-US" sz="2000" dirty="0" err="1" smtClean="0">
                <a:solidFill>
                  <a:schemeClr val="bg2"/>
                </a:solidFill>
                <a:sym typeface="Wingdings" panose="05000000000000000000" pitchFamily="2" charset="2"/>
              </a:rPr>
              <a:t>linux</a:t>
            </a:r>
            <a:r>
              <a:rPr lang="en-US" sz="2000" dirty="0">
                <a:solidFill>
                  <a:schemeClr val="accent6"/>
                </a:solidFill>
                <a:sym typeface="Wingdings" panose="05000000000000000000" pitchFamily="2" charset="2"/>
              </a:rPr>
              <a:t> </a:t>
            </a:r>
            <a:r>
              <a:rPr lang="en-US" sz="2000" dirty="0" smtClean="0">
                <a:solidFill>
                  <a:schemeClr val="accent6"/>
                </a:solidFill>
                <a:sym typeface="Wingdings" panose="05000000000000000000" pitchFamily="2" charset="2"/>
              </a:rPr>
              <a:t>/ ctrl + x to restart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r>
              <a:rPr lang="en-US" sz="2000" dirty="0" err="1" smtClean="0">
                <a:solidFill>
                  <a:schemeClr val="bg2"/>
                </a:solidFill>
                <a:sym typeface="Wingdings" panose="05000000000000000000" pitchFamily="2" charset="2"/>
              </a:rPr>
              <a:t>rd.brea</a:t>
            </a:r>
            <a:r>
              <a:rPr lang="en-US" sz="2000" dirty="0" err="1" smtClean="0">
                <a:solidFill>
                  <a:schemeClr val="accent6"/>
                </a:solidFill>
                <a:sym typeface="Wingdings" panose="05000000000000000000" pitchFamily="2" charset="2"/>
              </a:rPr>
              <a:t>k</a:t>
            </a:r>
            <a:r>
              <a:rPr lang="en-US" sz="2000" dirty="0" smtClean="0">
                <a:solidFill>
                  <a:schemeClr val="accent6"/>
                </a:solidFill>
                <a:sym typeface="Wingdings" panose="05000000000000000000" pitchFamily="2" charset="2"/>
              </a:rPr>
              <a:t>’ interrupts the boot process before control is passed from </a:t>
            </a:r>
            <a:r>
              <a:rPr lang="en-US" sz="2000" dirty="0" err="1" smtClean="0">
                <a:solidFill>
                  <a:schemeClr val="accent6"/>
                </a:solidFill>
                <a:sym typeface="Wingdings" panose="05000000000000000000" pitchFamily="2" charset="2"/>
              </a:rPr>
              <a:t>initramfs</a:t>
            </a:r>
            <a:r>
              <a:rPr lang="en-US" sz="2000" dirty="0" smtClean="0">
                <a:solidFill>
                  <a:schemeClr val="accent6"/>
                </a:solidFill>
                <a:sym typeface="Wingdings" panose="05000000000000000000" pitchFamily="2" charset="2"/>
              </a:rPr>
              <a:t> to </a:t>
            </a:r>
            <a:r>
              <a:rPr lang="en-US" sz="2000" dirty="0" err="1" smtClean="0">
                <a:solidFill>
                  <a:schemeClr val="accent6"/>
                </a:solidFill>
                <a:sym typeface="Wingdings" panose="05000000000000000000" pitchFamily="2" charset="2"/>
              </a:rPr>
              <a:t>systemd</a:t>
            </a:r>
            <a:r>
              <a:rPr lang="en-US" sz="2000" dirty="0" smtClean="0">
                <a:solidFill>
                  <a:schemeClr val="accent6"/>
                </a:solidFill>
                <a:sym typeface="Wingdings" panose="05000000000000000000" pitchFamily="2" charset="2"/>
              </a:rPr>
              <a:t> .</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endParaRPr lang="en-US" sz="20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971485"/>
            <a:ext cx="4953000" cy="3139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1" y="2971485"/>
            <a:ext cx="3810000" cy="3139383"/>
          </a:xfrm>
          <a:prstGeom prst="rect">
            <a:avLst/>
          </a:prstGeom>
        </p:spPr>
      </p:pic>
    </p:spTree>
    <p:extLst>
      <p:ext uri="{BB962C8B-B14F-4D97-AF65-F5344CB8AC3E}">
        <p14:creationId xmlns:p14="http://schemas.microsoft.com/office/powerpoint/2010/main" val="4110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Now we are in </a:t>
            </a:r>
            <a:r>
              <a:rPr lang="en-US" sz="2000" dirty="0" err="1" smtClean="0">
                <a:solidFill>
                  <a:schemeClr val="accent6"/>
                </a:solidFill>
              </a:rPr>
              <a:t>initramfs</a:t>
            </a:r>
            <a:r>
              <a:rPr lang="en-US" sz="2000" dirty="0" smtClean="0">
                <a:solidFill>
                  <a:schemeClr val="accent6"/>
                </a:solidFill>
              </a:rPr>
              <a:t>. The real root file system is under </a:t>
            </a:r>
            <a:r>
              <a:rPr lang="en-US" sz="2000" dirty="0" smtClean="0">
                <a:solidFill>
                  <a:schemeClr val="bg2"/>
                </a:solidFill>
              </a:rPr>
              <a:t>/</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ls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ls /</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2"/>
                </a:solidFill>
              </a:rPr>
              <a:t>mount –o remount, </a:t>
            </a:r>
            <a:r>
              <a:rPr lang="en-US" sz="2000" dirty="0" err="1" smtClean="0">
                <a:solidFill>
                  <a:schemeClr val="bg2"/>
                </a:solidFill>
              </a:rPr>
              <a:t>rw</a:t>
            </a:r>
            <a:r>
              <a:rPr lang="en-US" sz="2000" dirty="0" smtClean="0">
                <a:solidFill>
                  <a:schemeClr val="bg2"/>
                </a:solidFill>
              </a:rPr>
              <a:t> /</a:t>
            </a:r>
            <a:r>
              <a:rPr lang="en-US" sz="2000" dirty="0" err="1" smtClean="0">
                <a:solidFill>
                  <a:schemeClr val="bg2"/>
                </a:solidFill>
              </a:rPr>
              <a:t>sysroot</a:t>
            </a:r>
            <a:r>
              <a:rPr lang="en-US" sz="2000" dirty="0" smtClean="0">
                <a:solidFill>
                  <a:schemeClr val="accent6"/>
                </a:solidFill>
              </a:rPr>
              <a:t> (make /</a:t>
            </a:r>
            <a:r>
              <a:rPr lang="en-US" sz="2000" dirty="0" err="1" smtClean="0">
                <a:solidFill>
                  <a:schemeClr val="accent6"/>
                </a:solidFill>
              </a:rPr>
              <a:t>sysroot</a:t>
            </a:r>
            <a:r>
              <a:rPr lang="en-US" sz="2000" dirty="0" smtClean="0">
                <a:solidFill>
                  <a:schemeClr val="accent6"/>
                </a:solidFill>
              </a:rPr>
              <a:t> available for writing)</a:t>
            </a:r>
            <a:br>
              <a:rPr lang="en-US" sz="2000" dirty="0" smtClean="0">
                <a:solidFill>
                  <a:schemeClr val="accent6"/>
                </a:solidFill>
              </a:rPr>
            </a:br>
            <a:r>
              <a:rPr lang="en-US" sz="2000" dirty="0" smtClean="0">
                <a:solidFill>
                  <a:schemeClr val="accent6"/>
                </a:solidFill>
              </a:rPr>
              <a:t>4. </a:t>
            </a:r>
            <a:r>
              <a:rPr lang="en-US" sz="2000" dirty="0" err="1" smtClean="0">
                <a:solidFill>
                  <a:schemeClr val="bg2"/>
                </a:solidFill>
              </a:rPr>
              <a:t>chroot</a:t>
            </a:r>
            <a:r>
              <a:rPr lang="en-US" sz="2000" dirty="0" smtClean="0">
                <a:solidFill>
                  <a:schemeClr val="bg2"/>
                </a:solidFill>
              </a:rPr>
              <a:t> /</a:t>
            </a:r>
            <a:r>
              <a:rPr lang="en-US" sz="2000" dirty="0" err="1" smtClean="0">
                <a:solidFill>
                  <a:schemeClr val="bg2"/>
                </a:solidFill>
              </a:rPr>
              <a:t>sysroot</a:t>
            </a:r>
            <a:r>
              <a:rPr lang="en-US" sz="2000" dirty="0" smtClean="0">
                <a:solidFill>
                  <a:schemeClr val="bg2"/>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err="1" smtClean="0">
                <a:solidFill>
                  <a:schemeClr val="bg2"/>
                </a:solidFill>
              </a:rPr>
              <a:t>passwd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6. </a:t>
            </a:r>
            <a:r>
              <a:rPr lang="en-US" sz="2000" dirty="0" smtClean="0">
                <a:solidFill>
                  <a:schemeClr val="bg2"/>
                </a:solidFill>
              </a:rPr>
              <a:t>touch /.</a:t>
            </a:r>
            <a:r>
              <a:rPr lang="en-US" sz="2000" dirty="0" err="1" smtClean="0">
                <a:solidFill>
                  <a:schemeClr val="bg2"/>
                </a:solidFill>
              </a:rPr>
              <a:t>autorelabel</a:t>
            </a:r>
            <a:r>
              <a:rPr lang="en-US" sz="2000" dirty="0" smtClean="0">
                <a:solidFill>
                  <a:schemeClr val="bg2"/>
                </a:solidFill>
              </a:rPr>
              <a:t> </a:t>
            </a:r>
            <a:r>
              <a:rPr lang="en-US" sz="2000" dirty="0" smtClean="0">
                <a:solidFill>
                  <a:schemeClr val="accent6"/>
                </a:solidFill>
              </a:rPr>
              <a:t>( needed for </a:t>
            </a:r>
            <a:r>
              <a:rPr lang="en-US" sz="2000" dirty="0" err="1" smtClean="0">
                <a:solidFill>
                  <a:schemeClr val="accent6"/>
                </a:solidFill>
              </a:rPr>
              <a:t>SELinux</a:t>
            </a:r>
            <a:r>
              <a:rPr lang="en-US" sz="2000" dirty="0" smtClean="0">
                <a:solidFill>
                  <a:schemeClr val="accent6"/>
                </a:solidFill>
              </a:rPr>
              <a:t>, outside of the scope of the course. )</a:t>
            </a:r>
            <a:br>
              <a:rPr lang="en-US" sz="2000" dirty="0" smtClean="0">
                <a:solidFill>
                  <a:schemeClr val="accent6"/>
                </a:solidFill>
              </a:rPr>
            </a:br>
            <a:r>
              <a:rPr lang="en-US" sz="2000" dirty="0" smtClean="0">
                <a:solidFill>
                  <a:schemeClr val="accent6"/>
                </a:solidFill>
              </a:rPr>
              <a:t>7. </a:t>
            </a:r>
            <a:r>
              <a:rPr lang="en-US" sz="2000" dirty="0" smtClean="0">
                <a:solidFill>
                  <a:schemeClr val="bg2"/>
                </a:solidFill>
              </a:rPr>
              <a:t>exit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8. </a:t>
            </a:r>
            <a:r>
              <a:rPr lang="en-US" sz="2000" dirty="0" smtClean="0">
                <a:solidFill>
                  <a:schemeClr val="bg2"/>
                </a:solidFill>
              </a:rPr>
              <a:t>exit</a:t>
            </a:r>
            <a:endParaRPr lang="en-US" sz="2000" dirty="0">
              <a:solidFill>
                <a:schemeClr val="bg2"/>
              </a:solidFill>
            </a:endParaRPr>
          </a:p>
        </p:txBody>
      </p:sp>
    </p:spTree>
    <p:extLst>
      <p:ext uri="{BB962C8B-B14F-4D97-AF65-F5344CB8AC3E}">
        <p14:creationId xmlns:p14="http://schemas.microsoft.com/office/powerpoint/2010/main" val="353845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No specific homework, go back and try to see which things have been hard to understand. Try to reset your root password.</a:t>
            </a:r>
            <a:endParaRPr lang="en-US"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37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494805" y="609600"/>
            <a:ext cx="7924800" cy="7294305"/>
          </a:xfrm>
          <a:prstGeom prst="rect">
            <a:avLst/>
          </a:prstGeom>
          <a:noFill/>
        </p:spPr>
        <p:txBody>
          <a:bodyPr wrap="square" rtlCol="0">
            <a:spAutoFit/>
          </a:bodyPr>
          <a:lstStyle/>
          <a:p>
            <a:r>
              <a:rPr lang="en-US" dirty="0" err="1" smtClean="0"/>
              <a:t>S</a:t>
            </a:r>
            <a:r>
              <a:rPr lang="en-US" dirty="0" err="1" smtClean="0">
                <a:solidFill>
                  <a:schemeClr val="bg1"/>
                </a:solidFill>
              </a:rPr>
              <a:t>Systemd</a:t>
            </a:r>
            <a:r>
              <a:rPr lang="en-US" dirty="0" smtClean="0">
                <a:solidFill>
                  <a:schemeClr val="accent6"/>
                </a:solidFill>
              </a:rPr>
              <a:t> is the new service/system manager in RHEL distros that is responsible for starting the first process and controlling other ones. </a:t>
            </a:r>
            <a:r>
              <a:rPr lang="en-US" dirty="0" err="1" smtClean="0">
                <a:solidFill>
                  <a:schemeClr val="bg1"/>
                </a:solidFill>
              </a:rPr>
              <a:t>Systemd</a:t>
            </a:r>
            <a:r>
              <a:rPr lang="en-US" dirty="0" smtClean="0">
                <a:solidFill>
                  <a:schemeClr val="bg1"/>
                </a:solidFill>
              </a:rPr>
              <a:t> </a:t>
            </a:r>
            <a:r>
              <a:rPr lang="en-US" dirty="0" smtClean="0">
                <a:solidFill>
                  <a:schemeClr val="accent6"/>
                </a:solidFill>
              </a:rPr>
              <a:t>is used to start and manage </a:t>
            </a:r>
            <a:r>
              <a:rPr lang="en-US" dirty="0" smtClean="0">
                <a:solidFill>
                  <a:schemeClr val="bg1"/>
                </a:solidFill>
              </a:rPr>
              <a:t>units</a:t>
            </a:r>
            <a:r>
              <a:rPr lang="en-US" dirty="0" smtClean="0">
                <a:solidFill>
                  <a:schemeClr val="accent6"/>
                </a:solidFill>
              </a:rPr>
              <a:t>. </a:t>
            </a:r>
          </a:p>
          <a:p>
            <a:endParaRPr lang="en-US" dirty="0">
              <a:solidFill>
                <a:schemeClr val="accent6"/>
              </a:solidFill>
            </a:endParaRPr>
          </a:p>
          <a:p>
            <a:r>
              <a:rPr lang="en-US" dirty="0" smtClean="0">
                <a:solidFill>
                  <a:schemeClr val="accent6"/>
                </a:solidFill>
              </a:rPr>
              <a:t>The most important unit is called </a:t>
            </a:r>
            <a:r>
              <a:rPr lang="en-US" dirty="0" smtClean="0">
                <a:solidFill>
                  <a:schemeClr val="bg1"/>
                </a:solidFill>
              </a:rPr>
              <a:t>service</a:t>
            </a:r>
            <a:r>
              <a:rPr lang="en-US" dirty="0" smtClean="0">
                <a:solidFill>
                  <a:schemeClr val="accent6"/>
                </a:solidFill>
              </a:rPr>
              <a:t>. Apart from services, other unit types exist, such as socket, mounts … </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solidFill>
                  <a:srgbClr val="FF0000"/>
                </a:solidFill>
              </a:rPr>
              <a:t>Exercises:</a:t>
            </a:r>
          </a:p>
          <a:p>
            <a:pPr marL="342900" indent="-342900">
              <a:buAutoNum type="arabicPeriod"/>
            </a:pPr>
            <a:r>
              <a:rPr lang="en-US" dirty="0">
                <a:solidFill>
                  <a:schemeClr val="bg1"/>
                </a:solidFill>
              </a:rPr>
              <a:t>m</a:t>
            </a:r>
            <a:r>
              <a:rPr lang="en-US" dirty="0" smtClean="0">
                <a:solidFill>
                  <a:schemeClr val="bg1"/>
                </a:solidFill>
              </a:rPr>
              <a:t>an </a:t>
            </a:r>
            <a:r>
              <a:rPr lang="en-US" dirty="0" err="1" smtClean="0">
                <a:solidFill>
                  <a:schemeClr val="bg1"/>
                </a:solidFill>
              </a:rPr>
              <a:t>systemd</a:t>
            </a:r>
            <a:endParaRPr lang="en-US" dirty="0" smtClean="0">
              <a:solidFill>
                <a:schemeClr val="bg1"/>
              </a:solidFill>
            </a:endParaRPr>
          </a:p>
          <a:p>
            <a:pPr marL="342900" indent="-342900">
              <a:buAutoNum type="arabicPeriod"/>
            </a:pPr>
            <a:r>
              <a:rPr lang="en-US" dirty="0" smtClean="0">
                <a:solidFill>
                  <a:schemeClr val="accent6"/>
                </a:solidFill>
              </a:rPr>
              <a:t>Which is the first process in Linux, according to the above man page ? </a:t>
            </a:r>
          </a:p>
          <a:p>
            <a:endParaRPr lang="en-US" dirty="0" smtClean="0">
              <a:solidFill>
                <a:schemeClr val="accent6"/>
              </a:solidFill>
            </a:endParaRPr>
          </a:p>
          <a:p>
            <a:pPr marL="342900" indent="-342900">
              <a:buAutoNum type="arabicPeriod"/>
            </a:pPr>
            <a:endParaRPr lang="en-US" dirty="0">
              <a:solidFill>
                <a:schemeClr val="accent6"/>
              </a:solidFill>
            </a:endParaRPr>
          </a:p>
          <a:p>
            <a:pPr marL="342900" indent="-342900">
              <a:buAutoNum type="arabicPeriod"/>
            </a:pPr>
            <a:endParaRPr lang="en-US" dirty="0" smtClean="0">
              <a:solidFill>
                <a:schemeClr val="accent6"/>
              </a:solidFill>
            </a:endParaRPr>
          </a:p>
          <a:p>
            <a:pPr marL="342900" indent="-342900">
              <a:buAutoNum type="arabicPeriod"/>
            </a:pPr>
            <a:endParaRPr lang="en-US" dirty="0">
              <a:solidFill>
                <a:schemeClr val="accent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743200"/>
            <a:ext cx="2362200" cy="28194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a:t>
            </a:r>
            <a:br>
              <a:rPr lang="en-US" sz="2400" dirty="0" smtClean="0"/>
            </a:br>
            <a:r>
              <a:rPr lang="en-US" sz="2400" dirty="0" err="1" smtClean="0">
                <a:solidFill>
                  <a:schemeClr val="bg1"/>
                </a:solidFill>
              </a:rPr>
              <a:t>systemd</a:t>
            </a:r>
            <a:r>
              <a:rPr lang="en-US" sz="2400" dirty="0" smtClean="0">
                <a:solidFill>
                  <a:schemeClr val="accent6"/>
                </a:solidFill>
              </a:rPr>
              <a:t> replaced ‘</a:t>
            </a:r>
            <a:r>
              <a:rPr lang="en-US" sz="2400" dirty="0" err="1" smtClean="0">
                <a:solidFill>
                  <a:schemeClr val="bg1"/>
                </a:solidFill>
              </a:rPr>
              <a:t>init</a:t>
            </a:r>
            <a:r>
              <a:rPr lang="en-US" sz="2400" dirty="0" smtClean="0">
                <a:solidFill>
                  <a:schemeClr val="accent6"/>
                </a:solidFill>
              </a:rPr>
              <a:t>’ as a more flexible way to load services.  Instead of </a:t>
            </a:r>
            <a:r>
              <a:rPr lang="en-US" sz="2400" dirty="0" err="1" smtClean="0">
                <a:solidFill>
                  <a:schemeClr val="bg1"/>
                </a:solidFill>
              </a:rPr>
              <a:t>runlevels</a:t>
            </a:r>
            <a:r>
              <a:rPr lang="en-US" sz="2400" dirty="0" smtClean="0">
                <a:solidFill>
                  <a:schemeClr val="accent6"/>
                </a:solidFill>
              </a:rPr>
              <a:t>, now we are working with </a:t>
            </a:r>
            <a:r>
              <a:rPr lang="en-US" sz="2400" dirty="0" smtClean="0">
                <a:solidFill>
                  <a:schemeClr val="bg1"/>
                </a:solidFill>
              </a:rPr>
              <a:t>targets</a:t>
            </a:r>
            <a:r>
              <a:rPr lang="en-US" sz="2400" dirty="0" smtClean="0">
                <a:solidFill>
                  <a:schemeClr val="accent6"/>
                </a:solidFill>
              </a:rPr>
              <a:t>. </a:t>
            </a:r>
            <a:endParaRPr lang="en-US" sz="2400"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3" y="1600200"/>
            <a:ext cx="7544853" cy="3458652"/>
          </a:xfrm>
          <a:prstGeom prst="rect">
            <a:avLst/>
          </a:prstGeom>
        </p:spPr>
      </p:pic>
    </p:spTree>
    <p:extLst>
      <p:ext uri="{BB962C8B-B14F-4D97-AF65-F5344CB8AC3E}">
        <p14:creationId xmlns:p14="http://schemas.microsoft.com/office/powerpoint/2010/main" val="268668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
            </a:r>
            <a:br>
              <a:rPr lang="en-US" sz="1800" dirty="0" smtClean="0"/>
            </a:br>
            <a:r>
              <a:rPr lang="en-US" sz="1800" dirty="0"/>
              <a:t/>
            </a:r>
            <a:br>
              <a:rPr lang="en-US" sz="1800" dirty="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err="1" smtClean="0">
                <a:solidFill>
                  <a:schemeClr val="bg1"/>
                </a:solidFill>
              </a:rPr>
              <a:t>systemctl</a:t>
            </a:r>
            <a:r>
              <a:rPr lang="en-US" sz="2000" dirty="0" smtClean="0">
                <a:solidFill>
                  <a:schemeClr val="bg1"/>
                </a:solidFill>
              </a:rPr>
              <a:t> –t help</a:t>
            </a:r>
            <a:r>
              <a:rPr lang="en-US" sz="2000" dirty="0" smtClean="0">
                <a:solidFill>
                  <a:srgbClr val="FF0000"/>
                </a:solidFill>
              </a:rPr>
              <a:t/>
            </a:r>
            <a:br>
              <a:rPr lang="en-US" sz="2000" dirty="0" smtClean="0">
                <a:solidFill>
                  <a:srgbClr val="FF0000"/>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major benefit of working with </a:t>
            </a:r>
            <a:r>
              <a:rPr lang="en-US" sz="2000" dirty="0" err="1" smtClean="0">
                <a:solidFill>
                  <a:schemeClr val="accent6"/>
                </a:solidFill>
              </a:rPr>
              <a:t>systemd</a:t>
            </a:r>
            <a:r>
              <a:rPr lang="en-US" sz="2000" dirty="0" smtClean="0">
                <a:solidFill>
                  <a:schemeClr val="accent6"/>
                </a:solidFill>
              </a:rPr>
              <a:t> is that it provides a uniform interface to start units. This interface is defined in the unit file. The system unit files are in </a:t>
            </a:r>
            <a:r>
              <a:rPr lang="en-US" sz="2000" dirty="0" smtClean="0">
                <a:solidFill>
                  <a:schemeClr val="bg1"/>
                </a:solidFill>
              </a:rPr>
              <a:t>/</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SYSTEMD=/</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1"/>
                </a:solidFill>
              </a:rPr>
              <a:t>cd $SYSTEMD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err="1" smtClean="0">
                <a:solidFill>
                  <a:schemeClr val="bg1"/>
                </a:solidFill>
              </a:rPr>
              <a:t>pwd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file </a:t>
            </a:r>
            <a:r>
              <a:rPr lang="en-US" sz="2000" dirty="0" err="1" smtClean="0">
                <a:solidFill>
                  <a:schemeClr val="bg1"/>
                </a:solidFill>
              </a:rPr>
              <a:t>default.target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cat </a:t>
            </a:r>
            <a:r>
              <a:rPr lang="en-US" sz="2000" dirty="0" err="1" smtClean="0">
                <a:solidFill>
                  <a:schemeClr val="bg1"/>
                </a:solidFill>
              </a:rPr>
              <a:t>default.target</a:t>
            </a:r>
            <a:r>
              <a:rPr lang="en-US" sz="2000" dirty="0">
                <a:solidFill>
                  <a:schemeClr val="bg1"/>
                </a:solidFill>
              </a:rPr>
              <a:t/>
            </a:r>
            <a:br>
              <a:rPr lang="en-US" sz="2000" dirty="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Overriding the default configurations happens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You would rarely </a:t>
            </a:r>
            <a:r>
              <a:rPr lang="en-US" sz="2000" dirty="0" smtClean="0">
                <a:solidFill>
                  <a:schemeClr val="accent6"/>
                </a:solidFill>
              </a:rPr>
              <a:t>configure </a:t>
            </a:r>
            <a:r>
              <a:rPr lang="en-US" sz="2000" dirty="0" smtClean="0">
                <a:solidFill>
                  <a:schemeClr val="accent6"/>
                </a:solidFill>
              </a:rPr>
              <a:t>your own unit, so do not focus too much on the units content, instead focus on </a:t>
            </a:r>
            <a:r>
              <a:rPr lang="en-US" sz="2000" dirty="0" smtClean="0">
                <a:solidFill>
                  <a:schemeClr val="accent6"/>
                </a:solidFill>
              </a:rPr>
              <a:t>controlling(status, stop, restart, reload) at this point.</a:t>
            </a:r>
            <a:endParaRPr lang="en-US" sz="2000" dirty="0"/>
          </a:p>
        </p:txBody>
      </p:sp>
      <p:sp>
        <p:nvSpPr>
          <p:cNvPr id="3" name="Content Placeholder 2"/>
          <p:cNvSpPr>
            <a:spLocks noGrp="1"/>
          </p:cNvSpPr>
          <p:nvPr>
            <p:ph idx="1"/>
          </p:nvPr>
        </p:nvSpPr>
        <p:spPr>
          <a:xfrm>
            <a:off x="5562600" y="6019800"/>
            <a:ext cx="3124200" cy="106363"/>
          </a:xfrm>
        </p:spPr>
        <p:txBody>
          <a:bodyPr>
            <a:normAutofit fontScale="25000" lnSpcReduction="20000"/>
          </a:bodyPr>
          <a:lstStyle/>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5412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1371600" y="609600"/>
            <a:ext cx="6400800" cy="5029200"/>
          </a:xfrm>
        </p:spPr>
        <p:txBody>
          <a:bodyPr>
            <a:normAutofit/>
          </a:bodyPr>
          <a:lstStyle/>
          <a:p>
            <a:r>
              <a:rPr lang="en-US" sz="2000" dirty="0" smtClean="0">
                <a:solidFill>
                  <a:srgbClr val="FF0000"/>
                </a:solidFill>
              </a:rPr>
              <a:t>Exercises:</a:t>
            </a: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stop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is-enabled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disable </a:t>
            </a:r>
            <a:r>
              <a:rPr lang="en-US" sz="2000" dirty="0" err="1" smtClean="0">
                <a:solidFill>
                  <a:schemeClr val="bg1"/>
                </a:solidFill>
              </a:rPr>
              <a:t>ssh</a:t>
            </a:r>
            <a:endParaRPr lang="en-US" sz="2000" dirty="0">
              <a:solidFill>
                <a:schemeClr val="accent6"/>
              </a:solidFill>
            </a:endParaRPr>
          </a:p>
          <a:p>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sshd</a:t>
            </a:r>
            <a:endParaRPr lang="en-US" sz="2000" dirty="0" smtClean="0">
              <a:solidFill>
                <a:schemeClr val="bg1"/>
              </a:solidFill>
            </a:endParaRPr>
          </a:p>
          <a:p>
            <a:pPr marL="514350" indent="-514350">
              <a:buAutoNum type="arabicPeriod"/>
            </a:pPr>
            <a:endParaRPr lang="en-US" sz="2000" dirty="0" smtClean="0">
              <a:solidFill>
                <a:schemeClr val="accent6"/>
              </a:solidFill>
            </a:endParaRPr>
          </a:p>
          <a:p>
            <a:endParaRPr lang="en-US" sz="2000" dirty="0">
              <a:solidFill>
                <a:schemeClr val="accent6"/>
              </a:solidFill>
            </a:endParaRPr>
          </a:p>
          <a:p>
            <a:r>
              <a:rPr lang="en-US" sz="2400" dirty="0">
                <a:solidFill>
                  <a:schemeClr val="bg1"/>
                </a:solidFill>
              </a:rPr>
              <a:t>Enabled</a:t>
            </a:r>
            <a:r>
              <a:rPr lang="en-US" sz="2000" dirty="0" smtClean="0">
                <a:solidFill>
                  <a:schemeClr val="accent6"/>
                </a:solidFill>
              </a:rPr>
              <a:t> services will start once the OS is booted. Other common services: network, </a:t>
            </a:r>
            <a:r>
              <a:rPr lang="en-US" sz="2000" dirty="0" err="1" smtClean="0">
                <a:solidFill>
                  <a:schemeClr val="bg1"/>
                </a:solidFill>
              </a:rPr>
              <a:t>NetworkManager</a:t>
            </a:r>
            <a:r>
              <a:rPr lang="en-US" sz="2000" dirty="0" smtClean="0">
                <a:solidFill>
                  <a:schemeClr val="accent6"/>
                </a:solidFill>
              </a:rPr>
              <a:t>, </a:t>
            </a:r>
            <a:r>
              <a:rPr lang="en-US" sz="2000" dirty="0" err="1" smtClean="0">
                <a:solidFill>
                  <a:schemeClr val="bg1"/>
                </a:solidFill>
              </a:rPr>
              <a:t>firewalld</a:t>
            </a:r>
            <a:r>
              <a:rPr lang="en-US" sz="2000" dirty="0" smtClean="0">
                <a:solidFill>
                  <a:schemeClr val="accent6"/>
                </a:solidFill>
              </a:rPr>
              <a:t>  </a:t>
            </a:r>
            <a:r>
              <a:rPr lang="en-US" sz="2000" dirty="0" err="1" smtClean="0">
                <a:solidFill>
                  <a:schemeClr val="bg1"/>
                </a:solidFill>
              </a:rPr>
              <a:t>httpd</a:t>
            </a:r>
            <a:endParaRPr lang="en-US" sz="2000" dirty="0">
              <a:solidFill>
                <a:schemeClr val="bg1"/>
              </a:solidFill>
            </a:endParaRPr>
          </a:p>
        </p:txBody>
      </p:sp>
    </p:spTree>
    <p:extLst>
      <p:ext uri="{BB962C8B-B14F-4D97-AF65-F5344CB8AC3E}">
        <p14:creationId xmlns:p14="http://schemas.microsoft.com/office/powerpoint/2010/main" val="103203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304800" y="609600"/>
            <a:ext cx="7467600" cy="5029200"/>
          </a:xfrm>
        </p:spPr>
        <p:txBody>
          <a:bodyPr>
            <a:normAutofit/>
          </a:bodyPr>
          <a:lstStyle/>
          <a:p>
            <a:r>
              <a:rPr lang="en-US" sz="2000" dirty="0" smtClean="0">
                <a:solidFill>
                  <a:schemeClr val="accent6"/>
                </a:solidFill>
              </a:rPr>
              <a:t>Masking services</a:t>
            </a:r>
          </a:p>
          <a:p>
            <a:endParaRPr lang="en-US" sz="2000" dirty="0">
              <a:solidFill>
                <a:schemeClr val="accent6"/>
              </a:solidFill>
            </a:endParaRPr>
          </a:p>
          <a:p>
            <a:r>
              <a:rPr lang="en-US" sz="2000" dirty="0" smtClean="0">
                <a:solidFill>
                  <a:schemeClr val="accent6"/>
                </a:solidFill>
              </a:rPr>
              <a:t>At times, a system may have conflicting services installed. </a:t>
            </a:r>
          </a:p>
          <a:p>
            <a:r>
              <a:rPr lang="en-US" sz="2000" dirty="0" smtClean="0">
                <a:solidFill>
                  <a:schemeClr val="accent6"/>
                </a:solidFill>
              </a:rPr>
              <a:t>For example, there are multiple methods to manage networks(network and </a:t>
            </a:r>
            <a:r>
              <a:rPr lang="en-US" sz="2000" dirty="0" err="1" smtClean="0">
                <a:solidFill>
                  <a:schemeClr val="accent6"/>
                </a:solidFill>
              </a:rPr>
              <a:t>NetworkManager</a:t>
            </a:r>
            <a:r>
              <a:rPr lang="en-US" sz="2000" dirty="0" smtClean="0">
                <a:solidFill>
                  <a:schemeClr val="accent6"/>
                </a:solidFill>
              </a:rPr>
              <a:t>) and firewalls(</a:t>
            </a:r>
            <a:r>
              <a:rPr lang="en-US" sz="2000" dirty="0" err="1" smtClean="0">
                <a:solidFill>
                  <a:schemeClr val="accent6"/>
                </a:solidFill>
              </a:rPr>
              <a:t>iptables</a:t>
            </a:r>
            <a:r>
              <a:rPr lang="en-US" sz="2000" dirty="0" smtClean="0">
                <a:solidFill>
                  <a:schemeClr val="accent6"/>
                </a:solidFill>
              </a:rPr>
              <a:t> and </a:t>
            </a:r>
            <a:r>
              <a:rPr lang="en-US" sz="2000" dirty="0" err="1" smtClean="0">
                <a:solidFill>
                  <a:schemeClr val="accent6"/>
                </a:solidFill>
              </a:rPr>
              <a:t>firewalld</a:t>
            </a:r>
            <a:r>
              <a:rPr lang="en-US" sz="2000" dirty="0" smtClean="0">
                <a:solidFill>
                  <a:schemeClr val="accent6"/>
                </a:solidFill>
              </a:rPr>
              <a:t>).</a:t>
            </a:r>
          </a:p>
          <a:p>
            <a:endParaRPr lang="en-US" sz="2000" dirty="0">
              <a:solidFill>
                <a:schemeClr val="accent6"/>
              </a:solidFill>
            </a:endParaRPr>
          </a:p>
          <a:p>
            <a:r>
              <a:rPr lang="en-US" sz="2000" dirty="0" smtClean="0">
                <a:solidFill>
                  <a:schemeClr val="accent6"/>
                </a:solidFill>
              </a:rPr>
              <a:t> To prevent an administrator from accidentally starting a service, that service may be masked</a:t>
            </a:r>
            <a:r>
              <a:rPr lang="en-US" sz="2000" dirty="0" smtClean="0">
                <a:solidFill>
                  <a:schemeClr val="accent6"/>
                </a:solidFill>
              </a:rPr>
              <a:t>..</a:t>
            </a:r>
            <a:endParaRPr lang="en-US" sz="2000" dirty="0" smtClean="0">
              <a:solidFill>
                <a:schemeClr val="accent6"/>
              </a:solidFill>
            </a:endParaRPr>
          </a:p>
          <a:p>
            <a:r>
              <a:rPr lang="en-US" sz="2000" dirty="0">
                <a:solidFill>
                  <a:schemeClr val="accent6"/>
                </a:solidFill>
              </a:rPr>
              <a:t>Masking will create a configuration directories so that if the service is started, nothing will happen</a:t>
            </a:r>
            <a:endParaRPr lang="en-US" sz="2000" dirty="0">
              <a:solidFill>
                <a:schemeClr val="accent6"/>
              </a:solidFill>
            </a:endParaRPr>
          </a:p>
          <a:p>
            <a:r>
              <a:rPr lang="en-US" sz="2000" dirty="0" err="1" smtClean="0">
                <a:solidFill>
                  <a:schemeClr val="bg1"/>
                </a:solidFill>
              </a:rPr>
              <a:t>systemctl</a:t>
            </a:r>
            <a:r>
              <a:rPr lang="en-US" sz="2000" dirty="0" smtClean="0">
                <a:solidFill>
                  <a:schemeClr val="bg1"/>
                </a:solidFill>
              </a:rPr>
              <a:t> mask network</a:t>
            </a:r>
          </a:p>
          <a:p>
            <a:endParaRPr lang="en-US" sz="2000" dirty="0">
              <a:solidFill>
                <a:schemeClr val="accent6"/>
              </a:solidFill>
            </a:endParaRPr>
          </a:p>
        </p:txBody>
      </p:sp>
    </p:spTree>
    <p:extLst>
      <p:ext uri="{BB962C8B-B14F-4D97-AF65-F5344CB8AC3E}">
        <p14:creationId xmlns:p14="http://schemas.microsoft.com/office/powerpoint/2010/main" val="9543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On </a:t>
            </a:r>
            <a:r>
              <a:rPr lang="en-US" sz="2200" dirty="0" err="1" smtClean="0">
                <a:solidFill>
                  <a:schemeClr val="accent6"/>
                </a:solidFill>
              </a:rPr>
              <a:t>systemd</a:t>
            </a:r>
            <a:r>
              <a:rPr lang="en-US" sz="2200" dirty="0" smtClean="0">
                <a:solidFill>
                  <a:schemeClr val="accent6"/>
                </a:solidFill>
              </a:rPr>
              <a:t> machines, there are a couple of targets. A target is a collection of units. Some targets could be isolated if they have the ‘isolate’ option.</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a:t>
            </a:r>
            <a:r>
              <a:rPr lang="en-US" sz="2200" dirty="0" smtClean="0">
                <a:solidFill>
                  <a:schemeClr val="bg1"/>
                </a:solidFill>
              </a:rPr>
              <a:t>cat /</a:t>
            </a:r>
            <a:r>
              <a:rPr lang="en-US" sz="2200" dirty="0" err="1" smtClean="0">
                <a:solidFill>
                  <a:schemeClr val="bg1"/>
                </a:solidFill>
              </a:rPr>
              <a:t>usr</a:t>
            </a:r>
            <a:r>
              <a:rPr lang="en-US" sz="2200" dirty="0" smtClean="0">
                <a:solidFill>
                  <a:schemeClr val="bg1"/>
                </a:solidFill>
              </a:rPr>
              <a:t>/lib/</a:t>
            </a:r>
            <a:r>
              <a:rPr lang="en-US" sz="2200" dirty="0" err="1" smtClean="0">
                <a:solidFill>
                  <a:schemeClr val="bg1"/>
                </a:solidFill>
              </a:rPr>
              <a:t>systemd</a:t>
            </a:r>
            <a:r>
              <a:rPr lang="en-US" sz="2200" dirty="0" smtClean="0">
                <a:solidFill>
                  <a:schemeClr val="bg1"/>
                </a:solidFill>
              </a:rPr>
              <a:t>/system/</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err="1" smtClean="0">
                <a:solidFill>
                  <a:schemeClr val="bg1"/>
                </a:solidFill>
              </a:rPr>
              <a:t>systemctl</a:t>
            </a:r>
            <a:r>
              <a:rPr lang="en-US" sz="2200" dirty="0" smtClean="0">
                <a:solidFill>
                  <a:schemeClr val="bg1"/>
                </a:solidFill>
              </a:rPr>
              <a:t> get-default </a:t>
            </a:r>
            <a:r>
              <a:rPr lang="en-US" sz="2200" dirty="0" smtClean="0">
                <a:solidFill>
                  <a:schemeClr val="accent6"/>
                </a:solidFill>
              </a:rPr>
              <a:t>=&gt; multi-</a:t>
            </a:r>
            <a:r>
              <a:rPr lang="en-US" sz="2200" dirty="0" err="1" smtClean="0">
                <a:solidFill>
                  <a:schemeClr val="accent6"/>
                </a:solidFill>
              </a:rPr>
              <a:t>user.target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err="1" smtClean="0">
                <a:solidFill>
                  <a:schemeClr val="bg1"/>
                </a:solidFill>
              </a:rPr>
              <a:t>systemctl</a:t>
            </a:r>
            <a:r>
              <a:rPr lang="en-US" sz="2200" dirty="0" smtClean="0">
                <a:solidFill>
                  <a:schemeClr val="bg1"/>
                </a:solidFill>
              </a:rPr>
              <a:t> isolate </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Nothing ? Ok, we installed minimal .</a:t>
            </a:r>
            <a:r>
              <a:rPr lang="en-US" sz="2200" dirty="0" err="1" smtClean="0">
                <a:solidFill>
                  <a:schemeClr val="accent6"/>
                </a:solidFill>
              </a:rPr>
              <a:t>iso</a:t>
            </a:r>
            <a:r>
              <a:rPr lang="en-US" sz="2200" dirty="0" smtClean="0">
                <a:solidFill>
                  <a:schemeClr val="accent6"/>
                </a:solidFill>
              </a:rPr>
              <a:t> CentOS, it does not have the libraries for a graphical target, let’s install it and have a cup of coffee:</a:t>
            </a:r>
            <a:br>
              <a:rPr lang="en-US" sz="2200" dirty="0" smtClean="0">
                <a:solidFill>
                  <a:schemeClr val="accent6"/>
                </a:solidFill>
              </a:rPr>
            </a:br>
            <a:r>
              <a:rPr lang="en-US" sz="2200" dirty="0" smtClean="0">
                <a:solidFill>
                  <a:schemeClr val="bg2"/>
                </a:solidFill>
              </a:rPr>
              <a:t>yum –y groups install “GNOME Desktop”</a:t>
            </a:r>
            <a:br>
              <a:rPr lang="en-US" sz="2200" dirty="0" smtClean="0">
                <a:solidFill>
                  <a:schemeClr val="bg2"/>
                </a:solidFill>
              </a:rPr>
            </a:br>
            <a:r>
              <a:rPr lang="en-US" sz="2200" dirty="0" smtClean="0">
                <a:solidFill>
                  <a:schemeClr val="accent6"/>
                </a:solidFill>
              </a:rPr>
              <a:t>5. </a:t>
            </a:r>
            <a:r>
              <a:rPr lang="en-US" sz="2200" dirty="0" err="1" smtClean="0">
                <a:solidFill>
                  <a:schemeClr val="bg2"/>
                </a:solidFill>
              </a:rPr>
              <a:t>startx</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a:t>
            </a:r>
            <a:r>
              <a:rPr lang="en-US" sz="2200" dirty="0" err="1" smtClean="0">
                <a:solidFill>
                  <a:schemeClr val="bg2"/>
                </a:solidFill>
              </a:rPr>
              <a:t>systemctl</a:t>
            </a:r>
            <a:r>
              <a:rPr lang="en-US" sz="2200" dirty="0" smtClean="0">
                <a:solidFill>
                  <a:schemeClr val="bg2"/>
                </a:solidFill>
              </a:rPr>
              <a:t> set-default </a:t>
            </a:r>
            <a:r>
              <a:rPr lang="en-US" sz="2200" dirty="0" err="1" smtClean="0">
                <a:solidFill>
                  <a:schemeClr val="bg2"/>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7. </a:t>
            </a:r>
            <a:r>
              <a:rPr lang="en-US" sz="2200" dirty="0" err="1" smtClean="0">
                <a:solidFill>
                  <a:schemeClr val="accent6"/>
                </a:solidFill>
              </a:rPr>
              <a:t>systemctl</a:t>
            </a:r>
            <a:r>
              <a:rPr lang="en-US" sz="2200" dirty="0" smtClean="0">
                <a:solidFill>
                  <a:schemeClr val="accent6"/>
                </a:solidFill>
              </a:rPr>
              <a:t> reboot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endParaRPr lang="en-US" sz="22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103085"/>
              </p:ext>
            </p:extLst>
          </p:nvPr>
        </p:nvGraphicFramePr>
        <p:xfrm>
          <a:off x="1066800" y="4495800"/>
          <a:ext cx="7391400" cy="2194560"/>
        </p:xfrm>
        <a:graphic>
          <a:graphicData uri="http://schemas.openxmlformats.org/drawingml/2006/table">
            <a:tbl>
              <a:tblPr firstRow="1" bandRow="1">
                <a:tableStyleId>{5C22544A-7EE6-4342-B048-85BDC9FD1C3A}</a:tableStyleId>
              </a:tblPr>
              <a:tblGrid>
                <a:gridCol w="3832578"/>
                <a:gridCol w="3558822"/>
              </a:tblGrid>
              <a:tr h="205740">
                <a:tc>
                  <a:txBody>
                    <a:bodyPr/>
                    <a:lstStyle/>
                    <a:p>
                      <a:r>
                        <a:rPr lang="en-US" dirty="0" smtClean="0"/>
                        <a:t>Target(the new</a:t>
                      </a:r>
                      <a:r>
                        <a:rPr lang="en-US" baseline="0" dirty="0" smtClean="0"/>
                        <a:t> way)</a:t>
                      </a:r>
                      <a:endParaRPr lang="en-US" dirty="0"/>
                    </a:p>
                  </a:txBody>
                  <a:tcPr/>
                </a:tc>
                <a:tc>
                  <a:txBody>
                    <a:bodyPr/>
                    <a:lstStyle/>
                    <a:p>
                      <a:r>
                        <a:rPr lang="en-US" dirty="0" err="1" smtClean="0"/>
                        <a:t>Runlevel</a:t>
                      </a:r>
                      <a:r>
                        <a:rPr lang="en-US" baseline="0" dirty="0" smtClean="0"/>
                        <a:t> (the old way)</a:t>
                      </a:r>
                      <a:endParaRPr lang="en-US" dirty="0"/>
                    </a:p>
                  </a:txBody>
                  <a:tcPr/>
                </a:tc>
              </a:tr>
              <a:tr h="205740">
                <a:tc>
                  <a:txBody>
                    <a:bodyPr/>
                    <a:lstStyle/>
                    <a:p>
                      <a:r>
                        <a:rPr lang="en-US" dirty="0" err="1" smtClean="0"/>
                        <a:t>Poweroff.target</a:t>
                      </a:r>
                      <a:endParaRPr lang="en-US" dirty="0"/>
                    </a:p>
                  </a:txBody>
                  <a:tcPr/>
                </a:tc>
                <a:tc>
                  <a:txBody>
                    <a:bodyPr/>
                    <a:lstStyle/>
                    <a:p>
                      <a:r>
                        <a:rPr lang="en-US" dirty="0" err="1" smtClean="0"/>
                        <a:t>Runlevel</a:t>
                      </a:r>
                      <a:r>
                        <a:rPr lang="en-US" baseline="0" dirty="0" smtClean="0"/>
                        <a:t> 0</a:t>
                      </a:r>
                      <a:endParaRPr lang="en-US" dirty="0"/>
                    </a:p>
                  </a:txBody>
                  <a:tcPr/>
                </a:tc>
              </a:tr>
              <a:tr h="205740">
                <a:tc>
                  <a:txBody>
                    <a:bodyPr/>
                    <a:lstStyle/>
                    <a:p>
                      <a:r>
                        <a:rPr lang="en-US" dirty="0" err="1" smtClean="0"/>
                        <a:t>Rescue.target</a:t>
                      </a:r>
                      <a:endParaRPr lang="en-US" dirty="0"/>
                    </a:p>
                  </a:txBody>
                  <a:tcPr/>
                </a:tc>
                <a:tc>
                  <a:txBody>
                    <a:bodyPr/>
                    <a:lstStyle/>
                    <a:p>
                      <a:r>
                        <a:rPr lang="en-US" dirty="0" err="1" smtClean="0"/>
                        <a:t>Runlevel</a:t>
                      </a:r>
                      <a:r>
                        <a:rPr lang="en-US" dirty="0" smtClean="0"/>
                        <a:t> 1</a:t>
                      </a:r>
                      <a:endParaRPr lang="en-US" dirty="0"/>
                    </a:p>
                  </a:txBody>
                  <a:tcPr/>
                </a:tc>
              </a:tr>
              <a:tr h="205740">
                <a:tc>
                  <a:txBody>
                    <a:bodyPr/>
                    <a:lstStyle/>
                    <a:p>
                      <a:r>
                        <a:rPr lang="en-US" dirty="0" smtClean="0"/>
                        <a:t>Multi-</a:t>
                      </a:r>
                      <a:r>
                        <a:rPr lang="en-US" dirty="0" err="1" smtClean="0"/>
                        <a:t>user.target</a:t>
                      </a:r>
                      <a:endParaRPr lang="en-US" dirty="0"/>
                    </a:p>
                  </a:txBody>
                  <a:tcPr/>
                </a:tc>
                <a:tc>
                  <a:txBody>
                    <a:bodyPr/>
                    <a:lstStyle/>
                    <a:p>
                      <a:r>
                        <a:rPr lang="en-US" dirty="0" err="1" smtClean="0"/>
                        <a:t>Runlevel</a:t>
                      </a:r>
                      <a:r>
                        <a:rPr lang="en-US" baseline="0" dirty="0" smtClean="0"/>
                        <a:t> 3</a:t>
                      </a:r>
                      <a:endParaRPr lang="en-US" dirty="0"/>
                    </a:p>
                  </a:txBody>
                  <a:tcPr/>
                </a:tc>
              </a:tr>
              <a:tr h="205740">
                <a:tc>
                  <a:txBody>
                    <a:bodyPr/>
                    <a:lstStyle/>
                    <a:p>
                      <a:r>
                        <a:rPr lang="en-US" dirty="0" err="1" smtClean="0"/>
                        <a:t>Graphical.target</a:t>
                      </a:r>
                      <a:endParaRPr lang="en-US" dirty="0"/>
                    </a:p>
                  </a:txBody>
                  <a:tcPr/>
                </a:tc>
                <a:tc>
                  <a:txBody>
                    <a:bodyPr/>
                    <a:lstStyle/>
                    <a:p>
                      <a:r>
                        <a:rPr lang="en-US" dirty="0" err="1" smtClean="0"/>
                        <a:t>Runlevel</a:t>
                      </a:r>
                      <a:r>
                        <a:rPr lang="en-US" dirty="0" smtClean="0"/>
                        <a:t> 5</a:t>
                      </a:r>
                      <a:endParaRPr lang="en-US" dirty="0"/>
                    </a:p>
                  </a:txBody>
                  <a:tcPr/>
                </a:tc>
              </a:tr>
              <a:tr h="205740">
                <a:tc>
                  <a:txBody>
                    <a:bodyPr/>
                    <a:lstStyle/>
                    <a:p>
                      <a:r>
                        <a:rPr lang="en-US" dirty="0" err="1" smtClean="0"/>
                        <a:t>Reboot.target</a:t>
                      </a:r>
                      <a:endParaRPr lang="en-US" dirty="0"/>
                    </a:p>
                  </a:txBody>
                  <a:tcPr/>
                </a:tc>
                <a:tc>
                  <a:txBody>
                    <a:bodyPr/>
                    <a:lstStyle/>
                    <a:p>
                      <a:r>
                        <a:rPr lang="en-US" dirty="0" err="1" smtClean="0"/>
                        <a:t>Runlevel</a:t>
                      </a:r>
                      <a:r>
                        <a:rPr lang="en-US" dirty="0" smtClean="0"/>
                        <a:t> 6</a:t>
                      </a:r>
                      <a:endParaRPr lang="en-US" dirty="0"/>
                    </a:p>
                  </a:txBody>
                  <a:tcPr/>
                </a:tc>
              </a:tr>
            </a:tbl>
          </a:graphicData>
        </a:graphic>
      </p:graphicFrame>
    </p:spTree>
    <p:extLst>
      <p:ext uri="{BB962C8B-B14F-4D97-AF65-F5344CB8AC3E}">
        <p14:creationId xmlns:p14="http://schemas.microsoft.com/office/powerpoint/2010/main" val="293402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GRUB 2 boot loaders makes sure that you can boot Linux. GRUB2 is installed in the boot sector of your server’s hard drive and is configured to load a Linux </a:t>
            </a:r>
            <a:r>
              <a:rPr lang="en-US" sz="2000" dirty="0" smtClean="0">
                <a:solidFill>
                  <a:schemeClr val="bg1"/>
                </a:solidFill>
              </a:rPr>
              <a:t>kerne</a:t>
            </a:r>
            <a:r>
              <a:rPr lang="en-US" sz="2000" dirty="0" smtClean="0">
                <a:solidFill>
                  <a:schemeClr val="accent6"/>
                </a:solidFill>
              </a:rPr>
              <a:t>l and </a:t>
            </a:r>
            <a:r>
              <a:rPr lang="en-US" sz="2000" dirty="0" err="1" smtClean="0">
                <a:solidFill>
                  <a:schemeClr val="bg1"/>
                </a:solidFill>
              </a:rPr>
              <a:t>initramfs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smtClean="0">
                <a:solidFill>
                  <a:schemeClr val="bg1"/>
                </a:solidFill>
              </a:rPr>
              <a:t>Initramfs</a:t>
            </a:r>
            <a:r>
              <a:rPr lang="en-US" sz="2000" dirty="0" smtClean="0">
                <a:solidFill>
                  <a:schemeClr val="accent6"/>
                </a:solidFill>
              </a:rPr>
              <a:t> contains drivers that are needed to start your server. It contains a mini file system that is mounted during boot. In it are kernel modules that are needed during the rest of the boot process (</a:t>
            </a:r>
            <a:r>
              <a:rPr lang="en-US" sz="2000" dirty="0" err="1" smtClean="0">
                <a:solidFill>
                  <a:schemeClr val="accent6"/>
                </a:solidFill>
              </a:rPr>
              <a:t>eg.</a:t>
            </a:r>
            <a:r>
              <a:rPr lang="en-US" sz="2000" dirty="0" err="1" smtClean="0">
                <a:solidFill>
                  <a:schemeClr val="bg1"/>
                </a:solidFill>
              </a:rPr>
              <a:t>LVM</a:t>
            </a:r>
            <a:r>
              <a:rPr lang="en-US" sz="2000" dirty="0" smtClean="0">
                <a:solidFill>
                  <a:schemeClr val="accent6"/>
                </a:solidFill>
              </a:rPr>
              <a:t> and </a:t>
            </a:r>
            <a:r>
              <a:rPr lang="en-US" sz="2000" dirty="0" smtClean="0">
                <a:solidFill>
                  <a:schemeClr val="bg1"/>
                </a:solidFill>
              </a:rPr>
              <a:t>SCSI</a:t>
            </a:r>
            <a:r>
              <a:rPr lang="en-US" sz="2000" dirty="0" smtClean="0">
                <a:solidFill>
                  <a:schemeClr val="accent6"/>
                </a:solidFill>
              </a:rPr>
              <a:t> modules for accessing disks that are not supported by default).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1.c</a:t>
            </a:r>
            <a:r>
              <a:rPr lang="en-US" sz="2000" dirty="0" smtClean="0">
                <a:solidFill>
                  <a:schemeClr val="bg2"/>
                </a:solidFill>
              </a:rPr>
              <a:t>at /</a:t>
            </a:r>
            <a:r>
              <a:rPr lang="en-US" sz="2000" dirty="0" err="1" smtClean="0">
                <a:solidFill>
                  <a:schemeClr val="bg2"/>
                </a:solidFill>
              </a:rPr>
              <a:t>etc</a:t>
            </a:r>
            <a:r>
              <a:rPr lang="en-US" sz="2000" dirty="0" smtClean="0">
                <a:solidFill>
                  <a:schemeClr val="bg2"/>
                </a:solidFill>
              </a:rPr>
              <a:t>/default/grub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cat /proc/</a:t>
            </a:r>
            <a:r>
              <a:rPr lang="en-US" sz="2000" dirty="0" err="1" smtClean="0">
                <a:solidFill>
                  <a:schemeClr val="bg2"/>
                </a:solidFill>
              </a:rPr>
              <a:t>cmdline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You won’t have to modify anything if you want to select from different kernels. GRUB2 picks up new kernels automatically.</a:t>
            </a:r>
            <a:br>
              <a:rPr lang="en-US" sz="2000" dirty="0" smtClean="0">
                <a:solidFill>
                  <a:schemeClr val="accent6"/>
                </a:solidFill>
              </a:rPr>
            </a:br>
            <a:r>
              <a:rPr lang="en-US" sz="2000" dirty="0" smtClean="0">
                <a:solidFill>
                  <a:schemeClr val="accent6"/>
                </a:solidFill>
              </a:rPr>
              <a:t>The base configuration file is </a:t>
            </a:r>
            <a:r>
              <a:rPr lang="en-US" sz="2000" dirty="0" smtClean="0">
                <a:solidFill>
                  <a:schemeClr val="bg2"/>
                </a:solidFill>
              </a:rPr>
              <a:t>/boot/grub2/</a:t>
            </a:r>
            <a:r>
              <a:rPr lang="en-US" sz="2000" dirty="0" err="1" smtClean="0">
                <a:solidFill>
                  <a:schemeClr val="bg2"/>
                </a:solidFill>
              </a:rPr>
              <a:t>grub.cfg</a:t>
            </a:r>
            <a:r>
              <a:rPr lang="en-US" sz="2000" dirty="0" smtClean="0">
                <a:solidFill>
                  <a:schemeClr val="bg2"/>
                </a:solidFill>
              </a:rPr>
              <a:t> </a:t>
            </a:r>
            <a:r>
              <a:rPr lang="en-US" sz="2000" dirty="0" smtClean="0">
                <a:solidFill>
                  <a:schemeClr val="accent6"/>
                </a:solidFill>
              </a:rPr>
              <a:t>=&gt; never change it manually! To change GRUB2 settings, use </a:t>
            </a:r>
            <a:r>
              <a:rPr lang="en-US" sz="2000" dirty="0" smtClean="0">
                <a:solidFill>
                  <a:schemeClr val="bg2"/>
                </a:solidFill>
              </a:rPr>
              <a:t>grub2-mkconfig</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man grub2-mkconfig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That was a short man page : ) </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spTree>
    <p:extLst>
      <p:ext uri="{BB962C8B-B14F-4D97-AF65-F5344CB8AC3E}">
        <p14:creationId xmlns:p14="http://schemas.microsoft.com/office/powerpoint/2010/main" val="71107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To apply modifications to the GRUB 2 boot loader, the file </a:t>
            </a:r>
            <a:r>
              <a:rPr lang="en-US" sz="2700" dirty="0" smtClean="0">
                <a:solidFill>
                  <a:schemeClr val="bg2"/>
                </a:solidFill>
              </a:rPr>
              <a:t>/</a:t>
            </a:r>
            <a:r>
              <a:rPr lang="en-US" sz="2700" dirty="0" err="1" smtClean="0">
                <a:solidFill>
                  <a:schemeClr val="bg2"/>
                </a:solidFill>
              </a:rPr>
              <a:t>etc</a:t>
            </a:r>
            <a:r>
              <a:rPr lang="en-US" sz="2700" dirty="0" smtClean="0">
                <a:solidFill>
                  <a:schemeClr val="bg2"/>
                </a:solidFill>
              </a:rPr>
              <a:t>/default/grub </a:t>
            </a:r>
            <a:r>
              <a:rPr lang="en-US" sz="2700" dirty="0" smtClean="0">
                <a:solidFill>
                  <a:schemeClr val="accent6"/>
                </a:solidFill>
              </a:rPr>
              <a:t>is your entry point. </a:t>
            </a:r>
            <a:br>
              <a:rPr lang="en-US" sz="2700" dirty="0" smtClean="0">
                <a:solidFill>
                  <a:schemeClr val="accent6"/>
                </a:solidFill>
              </a:rPr>
            </a:br>
            <a:r>
              <a:rPr lang="en-US" sz="2700" dirty="0" smtClean="0">
                <a:solidFill>
                  <a:srgbClr val="FF0000"/>
                </a:solidFill>
              </a:rPr>
              <a:t>Exercises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1. Remove ‘</a:t>
            </a:r>
            <a:r>
              <a:rPr lang="en-US" sz="2700" dirty="0" err="1" smtClean="0">
                <a:solidFill>
                  <a:schemeClr val="bg2"/>
                </a:solidFill>
              </a:rPr>
              <a:t>rghb</a:t>
            </a:r>
            <a:r>
              <a:rPr lang="en-US" sz="2700" dirty="0" smtClean="0">
                <a:solidFill>
                  <a:schemeClr val="accent6"/>
                </a:solidFill>
              </a:rPr>
              <a:t>’ and ‘</a:t>
            </a:r>
            <a:r>
              <a:rPr lang="en-US" sz="2700" dirty="0" smtClean="0">
                <a:solidFill>
                  <a:schemeClr val="bg2"/>
                </a:solidFill>
              </a:rPr>
              <a:t>quiet</a:t>
            </a:r>
            <a:r>
              <a:rPr lang="en-US" sz="2700" dirty="0" smtClean="0">
                <a:solidFill>
                  <a:schemeClr val="accent6"/>
                </a:solidFill>
              </a:rPr>
              <a:t>’ options from there. They tell the kernel to hide all the output while it’s booting.</a:t>
            </a:r>
            <a:br>
              <a:rPr lang="en-US" sz="2700" dirty="0" smtClean="0">
                <a:solidFill>
                  <a:schemeClr val="accent6"/>
                </a:solidFill>
              </a:rPr>
            </a:br>
            <a:r>
              <a:rPr lang="en-US" sz="2700" dirty="0" smtClean="0">
                <a:solidFill>
                  <a:schemeClr val="accent6"/>
                </a:solidFill>
              </a:rPr>
              <a:t>2. Set </a:t>
            </a:r>
            <a:r>
              <a:rPr lang="en-US" sz="2700" dirty="0" smtClean="0">
                <a:solidFill>
                  <a:schemeClr val="bg2"/>
                </a:solidFill>
              </a:rPr>
              <a:t>GRUB_TIMEOUT = 10 seconds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3. Save changes to the file.</a:t>
            </a:r>
            <a:br>
              <a:rPr lang="en-US" sz="2700" dirty="0" smtClean="0">
                <a:solidFill>
                  <a:schemeClr val="accent6"/>
                </a:solidFill>
              </a:rPr>
            </a:br>
            <a:r>
              <a:rPr lang="en-US" sz="2700" dirty="0" smtClean="0">
                <a:solidFill>
                  <a:schemeClr val="accent6"/>
                </a:solidFill>
              </a:rPr>
              <a:t>4. </a:t>
            </a:r>
            <a:r>
              <a:rPr lang="en-US" sz="2700" dirty="0" smtClean="0">
                <a:solidFill>
                  <a:schemeClr val="bg2"/>
                </a:solidFill>
              </a:rPr>
              <a:t>grub2-mkconfig &gt; /boot/grub2/</a:t>
            </a:r>
            <a:r>
              <a:rPr lang="en-US" sz="2700" dirty="0" err="1" smtClean="0">
                <a:solidFill>
                  <a:schemeClr val="bg2"/>
                </a:solidFill>
              </a:rPr>
              <a:t>grub.cfg</a:t>
            </a: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5. Reboot</a:t>
            </a:r>
            <a:endParaRPr lang="en-US" sz="2700" dirty="0">
              <a:solidFill>
                <a:schemeClr val="accent6"/>
              </a:solidFill>
            </a:endParaRPr>
          </a:p>
        </p:txBody>
      </p:sp>
    </p:spTree>
    <p:extLst>
      <p:ext uri="{BB962C8B-B14F-4D97-AF65-F5344CB8AC3E}">
        <p14:creationId xmlns:p14="http://schemas.microsoft.com/office/powerpoint/2010/main" val="274141753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2588</TotalTime>
  <Words>213</Words>
  <Application>Microsoft Macintosh PowerPoint</Application>
  <PresentationFormat>On-screen Show (4:3)</PresentationFormat>
  <Paragraphs>69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Wingdings</vt:lpstr>
      <vt:lpstr>Arial</vt:lpstr>
      <vt:lpstr>Office Theme</vt:lpstr>
      <vt:lpstr>       For many years, process ID 1 of Linux and UNIX systems has been the init process. This process was responsible for activating other services on the system.  Frequently used daemons were started on systems at boo time with System V scripts.</vt:lpstr>
      <vt:lpstr>       </vt:lpstr>
      <vt:lpstr>S systemd replaced ‘init’ as a more flexible way to load services.  Instead of runlevels, now we are working with targets. </vt:lpstr>
      <vt:lpstr>          Exercises:      1. systemctl –t help  The major benefit of working with systemd is that it provides a uniform interface to start units. This interface is defined in the unit file. The system unit files are in /usr/lib/systemd/system  Exercises: 1. SYSTEMD=/usr/lib/systemd/system 2. cd $SYSTEMD 3. pwd 4. file default.target 5. cat default.target  Overriding the default configurations happens in /etc/systemd/system  You would rarely configure your own unit, so do not focus too much on the units content, instead focus on controlling(status, stop, restart, reload) at this point.</vt:lpstr>
      <vt:lpstr>E</vt:lpstr>
      <vt:lpstr>E</vt:lpstr>
      <vt:lpstr>       On systemd machines, there are a couple of targets. A target is a collection of units. Some targets could be isolated if they have the ‘isolate’ option.  1. cat /usr/lib/systemd/system/graphical.target 2. systemctl get-default =&gt; multi-user.target 3.  systemctl isolate graphical.target 4. Nothing ? Ok, we installed minimal .iso CentOS, it does not have the libraries for a graphical target, let’s install it and have a cup of coffee: yum –y groups install “GNOME Desktop” 5. startx 6. systemctl set-default graphical.target 7. systemctl reboot  </vt:lpstr>
      <vt:lpstr>       The GRUB 2 boot loaders makes sure that you can boot Linux. GRUB2 is installed in the boot sector of your server’s hard drive and is configured to load a Linux kernel and initramfs.  Initramfs contains drivers that are needed to start your server. It contains a mini file system that is mounted during boot. In it are kernel modules that are needed during the rest of the boot process (eg.LVM and SCSI modules for accessing disks that are not supported by default).  Exercises: 1.cat /etc/default/grub 2. cat /proc/cmdline  You won’t have to modify anything if you want to select from different kernels. GRUB2 picks up new kernels automatically. The base configuration file is /boot/grub2/grub.cfg =&gt; never change it manually! To change GRUB2 settings, use grub2-mkconfig.  Exercise: 1. man grub2-mkconfig 2. That was a short man page : )   </vt:lpstr>
      <vt:lpstr>      To apply modifications to the GRUB 2 boot loader, the file /etc/default/grub is your entry point.  Exercises: 1. Remove ‘rghb’ and ‘quiet’ options from there. They tell the kernel to hide all the output while it’s booting. 2. Set GRUB_TIMEOUT = 10 seconds. 3. Save changes to the file. 4. grub2-mkconfig &gt; /boot/grub2/grub.cfg 5. Reboot</vt:lpstr>
      <vt:lpstr>   Resetting the root password, yeah it’s possible in Linux   1. Boot your system and wait until the GRUB2 menu appears. 2. Highlight the any entry and press ‘e’. 3. Add ‘rd.break’ to the end of the line that starts with linux / ctrl + x to restart  ‘rd.break’ interrupts the boot process before control is passed from initramfs to systemd .  </vt:lpstr>
      <vt:lpstr>       Now we are in initramfs. The real root file system is under /sysroot 1. ls 2.  ls /sysroot 3. mount –o remount, rw /sysroot (make /sysroot available for writing) 4. chroot /sysroot  5. passwd 6. touch /.autorelabel ( needed for SELinux, outside of the scope of the course. ) 7. exit 8. exit</vt:lpstr>
      <vt:lpstr>        Homework: No specific homework, go back and try to see which things have been hard to understand. Try to reset your root password.</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792</cp:revision>
  <dcterms:created xsi:type="dcterms:W3CDTF">2015-03-24T20:13:30Z</dcterms:created>
  <dcterms:modified xsi:type="dcterms:W3CDTF">2017-04-25T07:15:42Z</dcterms:modified>
</cp:coreProperties>
</file>