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85" r:id="rId4"/>
    <p:sldId id="276" r:id="rId5"/>
    <p:sldId id="274" r:id="rId6"/>
    <p:sldId id="277" r:id="rId7"/>
    <p:sldId id="278" r:id="rId8"/>
    <p:sldId id="280" r:id="rId9"/>
    <p:sldId id="281" r:id="rId10"/>
    <p:sldId id="282" r:id="rId11"/>
    <p:sldId id="283" r:id="rId12"/>
    <p:sldId id="284"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95" autoAdjust="0"/>
    <p:restoredTop sz="91940" autoAdjust="0"/>
  </p:normalViewPr>
  <p:slideViewPr>
    <p:cSldViewPr>
      <p:cViewPr varScale="1">
        <p:scale>
          <a:sx n="72" d="100"/>
          <a:sy n="72" d="100"/>
        </p:scale>
        <p:origin x="2528"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5/16/17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5</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16.05.17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16.05.17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16.05.17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16.05.17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16.05.17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16.05.17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16.05.17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a:t>
            </a:r>
            <a:r>
              <a:rPr lang="en-US" sz="3100" dirty="0" smtClean="0">
                <a:solidFill>
                  <a:schemeClr val="bg1"/>
                </a:solidFill>
              </a:rPr>
              <a:t>yum</a:t>
            </a:r>
            <a:r>
              <a:rPr lang="en-US" sz="3100" dirty="0" smtClean="0">
                <a:solidFill>
                  <a:schemeClr val="accent6"/>
                </a:solidFill>
              </a:rPr>
              <a:t>’.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Linux s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bg1"/>
                </a:solidFill>
              </a:rPr>
              <a:t>0 9 2 2 *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yearly_backup</a:t>
            </a:r>
            <a:r>
              <a:rPr lang="en-US" sz="2700" dirty="0" smtClean="0">
                <a:solidFill>
                  <a:schemeClr val="bg1"/>
                </a:solidFill>
              </a:rPr>
              <a:t> </a:t>
            </a:r>
            <a:r>
              <a:rPr lang="en-US" sz="2700" dirty="0" smtClean="0">
                <a:solidFill>
                  <a:schemeClr val="accent6"/>
                </a:solidFill>
              </a:rPr>
              <a:t>=&gt;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1"/>
                </a:solidFill>
              </a:rPr>
              <a:t>58 23 * * 1-5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daily_report</a:t>
            </a:r>
            <a:r>
              <a:rPr lang="en-US" sz="2700" dirty="0" smtClean="0">
                <a:solidFill>
                  <a:schemeClr val="bg1"/>
                </a:solidFill>
              </a:rPr>
              <a:t> </a:t>
            </a:r>
            <a:r>
              <a:rPr lang="en-US" sz="2700" dirty="0" smtClean="0">
                <a:solidFill>
                  <a:schemeClr val="accent6"/>
                </a:solidFill>
              </a:rPr>
              <a:t>=&gt;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Explain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bg1"/>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on each Thursday.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a:r>
            <a:r>
              <a:rPr lang="en-US" sz="2700" dirty="0" smtClean="0">
                <a:solidFill>
                  <a:schemeClr val="bg1"/>
                </a:solidFill>
              </a:rPr>
              <a:t>at</a:t>
            </a:r>
            <a:r>
              <a:rPr lang="en-US" sz="2700" dirty="0" smtClean="0">
                <a:solidFill>
                  <a:schemeClr val="accent6"/>
                </a:solidFill>
              </a:rPr>
              <a:t>’, what is the difference between</a:t>
            </a:r>
            <a:r>
              <a:rPr lang="en-US" sz="2700" dirty="0" smtClean="0">
                <a:solidFill>
                  <a:schemeClr val="bg1"/>
                </a:solidFill>
              </a:rPr>
              <a:t> at </a:t>
            </a:r>
            <a:r>
              <a:rPr lang="en-US" sz="2700" dirty="0" smtClean="0">
                <a:solidFill>
                  <a:schemeClr val="accent6"/>
                </a:solidFill>
              </a:rPr>
              <a:t>and </a:t>
            </a:r>
            <a:r>
              <a:rPr lang="en-US" sz="2700" dirty="0" err="1" smtClean="0">
                <a:solidFill>
                  <a:schemeClr val="bg1"/>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a:t>
            </a:r>
            <a:r>
              <a:rPr lang="en-US" sz="1400" dirty="0" smtClean="0">
                <a:solidFill>
                  <a:schemeClr val="bg1"/>
                </a:solidFill>
              </a:rPr>
              <a:t>32-bit mode</a:t>
            </a:r>
            <a:r>
              <a:rPr lang="en-US" sz="1400" dirty="0" smtClean="0">
                <a:solidFill>
                  <a:schemeClr val="accent6"/>
                </a:solidFill>
              </a:rPr>
              <a:t>, and </a:t>
            </a:r>
            <a:r>
              <a:rPr lang="en-US" sz="1400" dirty="0" smtClean="0">
                <a:solidFill>
                  <a:schemeClr val="bg1"/>
                </a:solidFill>
              </a:rPr>
              <a:t>64-bit mode</a:t>
            </a:r>
            <a:r>
              <a:rPr lang="en-US" sz="1400" dirty="0" smtClean="0">
                <a:solidFill>
                  <a:schemeClr val="accent6"/>
                </a:solidFill>
              </a:rPr>
              <a:t>. In 32-bit mode, they can access up to </a:t>
            </a:r>
            <a:r>
              <a:rPr lang="en-US" sz="1400" dirty="0" smtClean="0">
                <a:solidFill>
                  <a:schemeClr val="bg1"/>
                </a:solidFill>
              </a:rPr>
              <a:t>4GB memory</a:t>
            </a:r>
            <a:r>
              <a:rPr lang="en-US" sz="1400" dirty="0" smtClean="0">
                <a:solidFill>
                  <a:schemeClr val="accent6"/>
                </a:solidFill>
              </a:rPr>
              <a:t>,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bg1"/>
                </a:solidFill>
              </a:rPr>
              <a:t>x</a:t>
            </a:r>
            <a:r>
              <a:rPr lang="en-US" sz="1400" dirty="0" smtClean="0">
                <a:solidFill>
                  <a:schemeClr val="bg1"/>
                </a:solidFill>
              </a:rPr>
              <a:t>86_64</a:t>
            </a:r>
            <a:r>
              <a:rPr lang="en-US" sz="1400" dirty="0" smtClean="0">
                <a:solidFill>
                  <a:schemeClr val="accent6"/>
                </a:solidFill>
              </a:rPr>
              <a:t>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a:t>
            </a:r>
            <a:r>
              <a:rPr lang="en-US" sz="1400" dirty="0" smtClean="0">
                <a:solidFill>
                  <a:schemeClr val="bg1"/>
                </a:solidFill>
              </a:rPr>
              <a:t>man rpm</a:t>
            </a:r>
          </a:p>
          <a:p>
            <a:r>
              <a:rPr lang="en-US" sz="1400" dirty="0" smtClean="0">
                <a:solidFill>
                  <a:schemeClr val="accent6"/>
                </a:solidFill>
              </a:rPr>
              <a:t>2.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more</a:t>
            </a:r>
          </a:p>
          <a:p>
            <a:r>
              <a:rPr lang="en-US" sz="1400" dirty="0" smtClean="0">
                <a:solidFill>
                  <a:schemeClr val="accent6"/>
                </a:solidFill>
              </a:rPr>
              <a:t>3.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grep –i 32</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Updates and Patches</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If a package is newly added to a system, only the latest version of that package is needed, not every version since the first release. For systems that need updating, the old version of the package is actually removed and the new version is installed. Configuration files are usually retained during an upgrade.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In most cases, only one version of a package may be installed at a time. Typically, the RPM installation process will not allow files to be overwritten. If a package is built so that there are no conflicting filenames, then multiple versions may be installed. This is the case for the kernel package.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yum list kernel</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smtClean="0">
                <a:solidFill>
                  <a:schemeClr val="bg1"/>
                </a:solidFill>
              </a:rPr>
              <a:t>yum check-update | grep kernel</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smtClean="0">
                <a:solidFill>
                  <a:schemeClr val="bg1"/>
                </a:solidFill>
              </a:rPr>
              <a:t>yum update</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list kernel</a:t>
            </a:r>
            <a:r>
              <a:rPr lang="en-US" sz="2200" dirty="0">
                <a:solidFill>
                  <a:schemeClr val="accent6"/>
                </a:solidFill>
              </a:rPr>
              <a:t/>
            </a:r>
            <a:br>
              <a:rPr lang="en-US" sz="2200" dirty="0">
                <a:solidFill>
                  <a:schemeClr val="accent6"/>
                </a:solidFill>
              </a:rPr>
            </a:br>
            <a:endParaRPr lang="en-US" sz="1800" dirty="0">
              <a:solidFill>
                <a:schemeClr val="bg1"/>
              </a:solidFill>
            </a:endParaRPr>
          </a:p>
        </p:txBody>
      </p:sp>
    </p:spTree>
    <p:extLst>
      <p:ext uri="{BB962C8B-B14F-4D97-AF65-F5344CB8AC3E}">
        <p14:creationId xmlns:p14="http://schemas.microsoft.com/office/powerpoint/2010/main" val="127913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a:t>
            </a:r>
            <a:r>
              <a:rPr lang="en-US" sz="2200" dirty="0" smtClean="0">
                <a:solidFill>
                  <a:schemeClr val="bg1"/>
                </a:solidFill>
              </a:rPr>
              <a:t>Red Hat Enterprise Linux </a:t>
            </a:r>
            <a:r>
              <a:rPr lang="en-US" sz="2200" dirty="0" smtClean="0">
                <a:solidFill>
                  <a:schemeClr val="accent6"/>
                </a:solidFill>
              </a:rPr>
              <a:t>repositories are provided through </a:t>
            </a:r>
            <a:r>
              <a:rPr lang="en-US" sz="2200" dirty="0" smtClean="0">
                <a:solidFill>
                  <a:schemeClr val="bg1"/>
                </a:solidFill>
              </a:rPr>
              <a:t>Red Hat Network</a:t>
            </a:r>
            <a:r>
              <a:rPr lang="en-US" sz="2200" dirty="0" smtClean="0">
                <a:solidFill>
                  <a:schemeClr val="accent6"/>
                </a:solidFill>
              </a:rPr>
              <a:t>. After registering with </a:t>
            </a:r>
            <a:r>
              <a:rPr lang="en-US" sz="2200" dirty="0" smtClean="0">
                <a:solidFill>
                  <a:schemeClr val="bg1"/>
                </a:solidFill>
              </a:rPr>
              <a:t>RHN</a:t>
            </a:r>
            <a:r>
              <a:rPr lang="en-US" sz="2200" dirty="0" smtClean="0">
                <a:solidFill>
                  <a:schemeClr val="accent6"/>
                </a:solidFill>
              </a:rPr>
              <a:t>,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man yum</a:t>
            </a:r>
            <a:br>
              <a:rPr lang="en-US" sz="2200" dirty="0" smtClean="0">
                <a:solidFill>
                  <a:schemeClr val="bg1"/>
                </a:solidFill>
              </a:rPr>
            </a:br>
            <a:r>
              <a:rPr lang="en-US" sz="2200" dirty="0" smtClean="0">
                <a:solidFill>
                  <a:schemeClr val="accent6"/>
                </a:solidFill>
              </a:rPr>
              <a:t>2. </a:t>
            </a:r>
            <a:r>
              <a:rPr lang="en-US" sz="2200" dirty="0" smtClean="0">
                <a:solidFill>
                  <a:schemeClr val="bg1"/>
                </a:solidFill>
              </a:rPr>
              <a:t>man rpm</a:t>
            </a:r>
            <a:br>
              <a:rPr lang="en-US" sz="2200" dirty="0" smtClean="0">
                <a:solidFill>
                  <a:schemeClr val="bg1"/>
                </a:solidFill>
              </a:rPr>
            </a:br>
            <a:r>
              <a:rPr lang="en-US" sz="2200" dirty="0" smtClean="0">
                <a:solidFill>
                  <a:schemeClr val="accent6"/>
                </a:solidFill>
              </a:rPr>
              <a:t>3. </a:t>
            </a:r>
            <a:r>
              <a:rPr lang="en-US" sz="2200" dirty="0" smtClean="0">
                <a:solidFill>
                  <a:schemeClr val="bg1"/>
                </a:solidFill>
              </a:rPr>
              <a:t>yum search </a:t>
            </a:r>
            <a:r>
              <a:rPr lang="en-US" sz="2200" dirty="0" err="1" smtClean="0">
                <a:solidFill>
                  <a:schemeClr val="bg1"/>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info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5. </a:t>
            </a:r>
            <a:r>
              <a:rPr lang="en-US" sz="2200" dirty="0" smtClean="0">
                <a:solidFill>
                  <a:schemeClr val="bg1"/>
                </a:solidFill>
              </a:rPr>
              <a:t>yum install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6</a:t>
            </a:r>
            <a:r>
              <a:rPr lang="en-US" sz="2200" dirty="0" smtClean="0">
                <a:solidFill>
                  <a:schemeClr val="bg1"/>
                </a:solidFill>
              </a:rPr>
              <a:t>. yum </a:t>
            </a:r>
            <a:r>
              <a:rPr lang="en-US" sz="2200" dirty="0" err="1" smtClean="0">
                <a:solidFill>
                  <a:schemeClr val="bg1"/>
                </a:solidFill>
              </a:rPr>
              <a:t>repolist</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a:t>
            </a:r>
            <a:r>
              <a:rPr lang="en-US" sz="2000" dirty="0" smtClean="0">
                <a:solidFill>
                  <a:schemeClr val="bg1"/>
                </a:solidFill>
              </a:rPr>
              <a:t>.repo</a:t>
            </a:r>
            <a:r>
              <a:rPr lang="en-US" sz="2000" dirty="0" smtClean="0">
                <a:solidFill>
                  <a:schemeClr val="accent6"/>
                </a:solidFill>
              </a:rPr>
              <a:t>.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yum.conf</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bg1"/>
                </a:solidFill>
              </a:rPr>
              <a:t> | grep –i </a:t>
            </a:r>
            <a:r>
              <a:rPr lang="en-US" sz="2000" dirty="0" err="1" smtClean="0">
                <a:solidFill>
                  <a:schemeClr val="bg1"/>
                </a:solidFill>
              </a:rPr>
              <a:t>gpgcheck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Use the man page of </a:t>
            </a:r>
            <a:r>
              <a:rPr lang="en-US" sz="2000" dirty="0" err="1" smtClean="0">
                <a:solidFill>
                  <a:schemeClr val="bg1"/>
                </a:solidFill>
              </a:rPr>
              <a:t>yum.conf</a:t>
            </a:r>
            <a:r>
              <a:rPr lang="en-US" sz="2000" dirty="0" smtClean="0">
                <a:solidFill>
                  <a:schemeClr val="bg1"/>
                </a:solidFill>
              </a:rPr>
              <a:t> </a:t>
            </a:r>
            <a:r>
              <a:rPr lang="en-US" sz="2000" dirty="0" smtClean="0">
                <a:solidFill>
                  <a:schemeClr val="accent6"/>
                </a:solidFill>
              </a:rPr>
              <a:t>to explain the </a:t>
            </a:r>
            <a:r>
              <a:rPr lang="en-US" sz="2000" dirty="0" err="1" smtClean="0">
                <a:solidFill>
                  <a:schemeClr val="bg1"/>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a:t>
            </a:r>
            <a:r>
              <a:rPr lang="en-US" sz="2000" dirty="0" smtClean="0">
                <a:solidFill>
                  <a:schemeClr val="bg1"/>
                </a:solidFill>
              </a:rPr>
              <a:t>GNU Privacy Guard(GPG) </a:t>
            </a:r>
            <a:r>
              <a:rPr lang="en-US" sz="2000" dirty="0" smtClean="0">
                <a:solidFill>
                  <a:schemeClr val="accent6"/>
                </a:solidFill>
              </a:rPr>
              <a:t>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bg1"/>
                </a:solidFill>
              </a:rPr>
              <a:t>gpgcheck</a:t>
            </a:r>
            <a:r>
              <a:rPr lang="en-US" sz="2000" dirty="0">
                <a:solidFill>
                  <a:schemeClr val="bg1"/>
                </a:solidFill>
              </a:rPr>
              <a:t>=1</a:t>
            </a:r>
            <a:r>
              <a:rPr lang="en-US" sz="2000" dirty="0">
                <a:solidFill>
                  <a:schemeClr val="accent6"/>
                </a:solidFill>
              </a:rPr>
              <a:t/>
            </a:r>
            <a:br>
              <a:rPr lang="en-US" sz="2000" dirty="0">
                <a:solidFill>
                  <a:schemeClr val="accent6"/>
                </a:solidFill>
              </a:rPr>
            </a:br>
            <a:r>
              <a:rPr lang="en-US" sz="2000" dirty="0" err="1">
                <a:solidFill>
                  <a:schemeClr val="bg1"/>
                </a:solidFill>
              </a:rPr>
              <a:t>gpgkey</a:t>
            </a:r>
            <a:r>
              <a:rPr lang="en-US" sz="2000" dirty="0">
                <a:solidFill>
                  <a:schemeClr val="bg1"/>
                </a:solidFill>
              </a:rPr>
              <a:t>=file:///etc/pki/rpm-gpg/RPM-GPG-KEY-CentOS-7</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a:t>
            </a:r>
            <a:r>
              <a:rPr lang="en-US" sz="2000" dirty="0" smtClean="0">
                <a:solidFill>
                  <a:schemeClr val="bg1"/>
                </a:solidFill>
              </a:rPr>
              <a:t>GPG key </a:t>
            </a:r>
            <a:r>
              <a:rPr lang="en-US" sz="2000" dirty="0" smtClean="0">
                <a:solidFill>
                  <a:schemeClr val="accent6"/>
                </a:solidFill>
              </a:rPr>
              <a:t>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pki</a:t>
            </a:r>
            <a:r>
              <a:rPr lang="en-US" sz="2000" dirty="0" smtClean="0">
                <a:solidFill>
                  <a:schemeClr val="bg1"/>
                </a:solidFill>
              </a:rPr>
              <a:t>/rpm-</a:t>
            </a:r>
            <a:r>
              <a:rPr lang="en-US" sz="2000" dirty="0" err="1" smtClean="0">
                <a:solidFill>
                  <a:schemeClr val="bg1"/>
                </a:solidFill>
              </a:rPr>
              <a:t>gpg</a:t>
            </a:r>
            <a:r>
              <a:rPr lang="en-US" sz="2000" dirty="0" smtClean="0">
                <a:solidFill>
                  <a:schemeClr val="bg1"/>
                </a:solidFill>
              </a:rPr>
              <a:t> </a:t>
            </a:r>
            <a:r>
              <a:rPr lang="en-US" sz="2000" dirty="0" smtClean="0">
                <a:solidFill>
                  <a:schemeClr val="accent6"/>
                </a:solidFill>
              </a:rPr>
              <a:t>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yum provides /</a:t>
            </a:r>
            <a:r>
              <a:rPr lang="en-US" sz="2000" dirty="0" err="1" smtClean="0">
                <a:solidFill>
                  <a:schemeClr val="bg1"/>
                </a:solidFill>
              </a:rPr>
              <a:t>var</a:t>
            </a:r>
            <a:r>
              <a:rPr lang="en-US" sz="2000" dirty="0" smtClean="0">
                <a:solidFill>
                  <a:schemeClr val="bg1"/>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a:t>
            </a:r>
            <a:r>
              <a:rPr lang="en-US" sz="2000" dirty="0" smtClean="0">
                <a:solidFill>
                  <a:schemeClr val="bg1"/>
                </a:solidFill>
              </a:rPr>
              <a:t>. file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vim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go to the end lines.</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yum history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yum list kernel </a:t>
            </a:r>
            <a:r>
              <a:rPr lang="en-US" sz="2000" dirty="0" smtClean="0">
                <a:solidFill>
                  <a:schemeClr val="accent6"/>
                </a:solidFill>
              </a:rPr>
              <a:t>(list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bg1"/>
                </a:solidFill>
              </a:rPr>
              <a:t>uname</a:t>
            </a:r>
            <a:r>
              <a:rPr lang="en-US" sz="2000" dirty="0" smtClean="0">
                <a:solidFill>
                  <a:schemeClr val="accent6"/>
                </a:solidFill>
              </a:rPr>
              <a:t> command. </a:t>
            </a:r>
            <a:r>
              <a:rPr lang="en-US" sz="2000" dirty="0" err="1" smtClean="0">
                <a:solidFill>
                  <a:schemeClr val="bg1"/>
                </a:solidFill>
              </a:rPr>
              <a:t>uname</a:t>
            </a:r>
            <a:r>
              <a:rPr lang="en-US" sz="2000" dirty="0" smtClean="0">
                <a:solidFill>
                  <a:schemeClr val="bg1"/>
                </a:solidFill>
              </a:rPr>
              <a:t> -r</a:t>
            </a:r>
            <a:endParaRPr lang="en-US" sz="2000" dirty="0">
              <a:solidFill>
                <a:schemeClr val="bg1"/>
              </a:solidFill>
            </a:endParaRPr>
          </a:p>
        </p:txBody>
      </p:sp>
    </p:spTree>
    <p:extLst>
      <p:ext uri="{BB962C8B-B14F-4D97-AF65-F5344CB8AC3E}">
        <p14:creationId xmlns:p14="http://schemas.microsoft.com/office/powerpoint/2010/main" val="130925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yum </a:t>
            </a:r>
            <a:r>
              <a:rPr lang="en-US" sz="1800" dirty="0" err="1" smtClean="0">
                <a:solidFill>
                  <a:schemeClr val="bg1"/>
                </a:solidFill>
              </a:rPr>
              <a:t>repolist</a:t>
            </a:r>
            <a:r>
              <a:rPr lang="en-US" sz="1800" dirty="0" smtClean="0">
                <a:solidFill>
                  <a:schemeClr val="bg1"/>
                </a:solidFill>
              </a:rPr>
              <a:t> </a:t>
            </a:r>
            <a:r>
              <a:rPr lang="en-US" sz="1800" dirty="0" smtClean="0">
                <a:solidFill>
                  <a:schemeClr val="bg1"/>
                </a:solidFill>
              </a:rPr>
              <a:t>all</a:t>
            </a:r>
            <a:r>
              <a:rPr lang="en-US" sz="1800" dirty="0" smtClean="0">
                <a:solidFill>
                  <a:schemeClr val="accent6"/>
                </a:solidFill>
              </a:rPr>
              <a:t>;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t>
            </a:r>
            <a:r>
              <a:rPr lang="en-US" sz="1800" dirty="0" smtClean="0">
                <a:solidFill>
                  <a:schemeClr val="bg1"/>
                </a:solidFill>
              </a:rPr>
              <a:t>grep –r enabled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a:t>
            </a:r>
            <a:r>
              <a:rPr lang="en-US" sz="1800" dirty="0" smtClean="0">
                <a:solidFill>
                  <a:schemeClr val="bg1"/>
                </a:solidFill>
              </a:rPr>
              <a:t>yum-</a:t>
            </a:r>
            <a:r>
              <a:rPr lang="en-US" sz="1800" dirty="0" err="1" smtClean="0">
                <a:solidFill>
                  <a:schemeClr val="bg1"/>
                </a:solidFill>
              </a:rPr>
              <a:t>config</a:t>
            </a:r>
            <a:r>
              <a:rPr lang="en-US" sz="1800" dirty="0" smtClean="0">
                <a:solidFill>
                  <a:schemeClr val="bg1"/>
                </a:solidFill>
              </a:rPr>
              <a:t>-manager</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a:t>
            </a:r>
            <a:r>
              <a:rPr lang="en-US" sz="1800" dirty="0">
                <a:solidFill>
                  <a:schemeClr val="bg1"/>
                </a:solidFill>
              </a:rPr>
              <a:t>yum-</a:t>
            </a:r>
            <a:r>
              <a:rPr lang="en-US" sz="1800" dirty="0" err="1">
                <a:solidFill>
                  <a:schemeClr val="bg1"/>
                </a:solidFill>
              </a:rPr>
              <a:t>config</a:t>
            </a:r>
            <a:r>
              <a:rPr lang="en-US" sz="1800" dirty="0">
                <a:solidFill>
                  <a:schemeClr val="bg1"/>
                </a:solidFill>
              </a:rPr>
              <a:t>-manager --add-repo="https://dl.fedoraproject.org/pub/</a:t>
            </a:r>
            <a:r>
              <a:rPr lang="en-US" sz="1800" dirty="0" err="1">
                <a:solidFill>
                  <a:schemeClr val="bg1"/>
                </a:solidFill>
              </a:rPr>
              <a:t>epel</a:t>
            </a:r>
            <a:r>
              <a:rPr lang="en-US" sz="1800" dirty="0">
                <a:solidFill>
                  <a:schemeClr val="bg1"/>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bg1"/>
                </a:solidFill>
              </a:rPr>
              <a:t>cron</a:t>
            </a:r>
            <a:r>
              <a:rPr lang="en-US" sz="2000" dirty="0" smtClean="0">
                <a:solidFill>
                  <a:schemeClr val="accent6"/>
                </a:solidFill>
              </a:rPr>
              <a:t>’ service is used as a generic service to run processes automatically at specific times. It is started by </a:t>
            </a:r>
            <a:r>
              <a:rPr lang="en-US" sz="2000" dirty="0" smtClean="0">
                <a:solidFill>
                  <a:schemeClr val="bg1"/>
                </a:solidFill>
              </a:rPr>
              <a:t>default</a:t>
            </a:r>
            <a:r>
              <a:rPr lang="en-US" sz="2000" dirty="0" smtClean="0">
                <a:solidFill>
                  <a:schemeClr val="accent6"/>
                </a:solidFill>
              </a:rPr>
              <a: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bg1"/>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1"/>
                </a:solidFill>
              </a:rPr>
              <a:t>man </a:t>
            </a:r>
            <a:r>
              <a:rPr lang="en-US" sz="2000" dirty="0" err="1" smtClean="0">
                <a:solidFill>
                  <a:schemeClr val="bg1"/>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a:t>
            </a:r>
            <a:r>
              <a:rPr lang="en-US" sz="2000" dirty="0" smtClean="0">
                <a:solidFill>
                  <a:schemeClr val="bg1"/>
                </a:solidFill>
              </a:rPr>
              <a:t>systemctl status </a:t>
            </a:r>
            <a:r>
              <a:rPr lang="en-US" sz="2000" dirty="0" err="1" smtClean="0">
                <a:solidFill>
                  <a:schemeClr val="bg1"/>
                </a:solidFill>
              </a:rPr>
              <a:t>crond</a:t>
            </a:r>
            <a:r>
              <a:rPr lang="en-US" sz="2000" dirty="0" smtClean="0">
                <a:solidFill>
                  <a:schemeClr val="bg1"/>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ls –l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a:t>
            </a:r>
            <a:r>
              <a:rPr lang="en-US" sz="2000" dirty="0" smtClean="0">
                <a:solidFill>
                  <a:schemeClr val="bg1"/>
                </a:solidFill>
              </a:rPr>
              <a:t>*</a:t>
            </a:r>
            <a:br>
              <a:rPr lang="en-US" sz="2000" dirty="0" smtClean="0">
                <a:solidFill>
                  <a:schemeClr val="bg1"/>
                </a:solidFill>
              </a:rPr>
            </a:br>
            <a:r>
              <a:rPr lang="en-US" sz="2000" dirty="0" smtClean="0">
                <a:solidFill>
                  <a:schemeClr val="accent6"/>
                </a:solidFill>
              </a:rPr>
              <a:t>4.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cron.hourly</a:t>
            </a:r>
            <a:r>
              <a:rPr lang="en-US" sz="2000" dirty="0" smtClean="0">
                <a:solidFill>
                  <a:schemeClr val="accent6"/>
                </a:solidFill>
              </a:rPr>
              <a:t>, </a:t>
            </a:r>
            <a:r>
              <a:rPr lang="en-US" sz="2000" dirty="0" err="1" smtClean="0">
                <a:solidFill>
                  <a:schemeClr val="bg1"/>
                </a:solidFill>
              </a:rPr>
              <a:t>cron.daily</a:t>
            </a:r>
            <a:r>
              <a:rPr lang="en-US" sz="2000" dirty="0" smtClean="0">
                <a:solidFill>
                  <a:schemeClr val="accent6"/>
                </a:solidFill>
              </a:rPr>
              <a:t>, </a:t>
            </a:r>
            <a:r>
              <a:rPr lang="en-US" sz="2000" dirty="0" err="1" smtClean="0">
                <a:solidFill>
                  <a:schemeClr val="bg1"/>
                </a:solidFill>
              </a:rPr>
              <a:t>cron.weekly</a:t>
            </a:r>
            <a:r>
              <a:rPr lang="en-US" sz="2000" dirty="0" smtClean="0">
                <a:solidFill>
                  <a:schemeClr val="accent6"/>
                </a:solidFill>
              </a:rPr>
              <a:t> and </a:t>
            </a:r>
            <a:r>
              <a:rPr lang="en-US" sz="2000" dirty="0" err="1" smtClean="0">
                <a:solidFill>
                  <a:schemeClr val="bg1"/>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chemeClr val="bg1"/>
                </a:solidFill>
              </a:rPr>
              <a:t>crontab</a:t>
            </a:r>
            <a:r>
              <a:rPr lang="en-US" sz="2000" dirty="0" smtClean="0">
                <a:solidFill>
                  <a:schemeClr val="bg1"/>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note edit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crontab</a:t>
            </a:r>
            <a:r>
              <a:rPr lang="en-US" sz="2000" dirty="0" smtClean="0">
                <a:solidFill>
                  <a:schemeClr val="bg1"/>
                </a:solidFill>
              </a:rPr>
              <a:t> </a:t>
            </a:r>
            <a:r>
              <a:rPr lang="en-US" sz="2000" dirty="0" smtClean="0">
                <a:solidFill>
                  <a:schemeClr val="accent6"/>
                </a:solidFill>
              </a:rPr>
              <a:t>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bg1"/>
                </a:solidFill>
              </a:rPr>
              <a:t>cron</a:t>
            </a:r>
            <a:r>
              <a:rPr lang="en-US" sz="2400" dirty="0" smtClean="0">
                <a:solidFill>
                  <a:schemeClr val="accent6"/>
                </a:solidFill>
              </a:rPr>
              <a:t> uses the </a:t>
            </a:r>
            <a:r>
              <a:rPr lang="en-US" sz="2400" dirty="0" err="1" smtClean="0">
                <a:solidFill>
                  <a:schemeClr val="bg1"/>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bg1"/>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a:xfrm>
            <a:off x="1524000" y="3962400"/>
            <a:ext cx="6553200" cy="2209800"/>
          </a:xfrm>
        </p:spPr>
        <p:txBody>
          <a:bodyPr>
            <a:normAutofit/>
          </a:bodyPr>
          <a:lstStyle/>
          <a:p>
            <a:endParaRPr lang="en-US" dirty="0" smtClean="0"/>
          </a:p>
          <a:p>
            <a:r>
              <a:rPr lang="en-US" dirty="0" smtClean="0">
                <a:solidFill>
                  <a:srgbClr val="FF0000"/>
                </a:solidFill>
              </a:rPr>
              <a:t>Exercises:</a:t>
            </a:r>
          </a:p>
          <a:p>
            <a:r>
              <a:rPr lang="en-US" sz="2000" dirty="0" smtClean="0">
                <a:solidFill>
                  <a:schemeClr val="bg1"/>
                </a:solidFill>
              </a:rPr>
              <a:t>man </a:t>
            </a:r>
            <a:r>
              <a:rPr lang="en-US" sz="2000" dirty="0" err="1" smtClean="0">
                <a:solidFill>
                  <a:schemeClr val="bg1"/>
                </a:solidFill>
              </a:rPr>
              <a:t>anacron</a:t>
            </a:r>
            <a:endParaRPr lang="en-US" sz="2000" dirty="0">
              <a:solidFill>
                <a:schemeClr val="bg1"/>
              </a:solidFill>
            </a:endParaRPr>
          </a:p>
          <a:p>
            <a:r>
              <a:rPr lang="en-US" sz="2000" dirty="0" smtClean="0">
                <a:solidFill>
                  <a:schemeClr val="bg1"/>
                </a:solidFill>
              </a:rPr>
              <a:t>cat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anacrontab</a:t>
            </a:r>
            <a:endParaRPr lang="en-US" sz="2000" dirty="0">
              <a:solidFill>
                <a:schemeClr val="bg1"/>
              </a:solidFill>
            </a:endParaRPr>
          </a:p>
        </p:txBody>
      </p:sp>
    </p:spTree>
    <p:extLst>
      <p:ext uri="{BB962C8B-B14F-4D97-AF65-F5344CB8AC3E}">
        <p14:creationId xmlns:p14="http://schemas.microsoft.com/office/powerpoint/2010/main" val="84490683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2435</TotalTime>
  <Words>257</Words>
  <Application>Microsoft Macintosh PowerPoint</Application>
  <PresentationFormat>On-screen Show (4:3)</PresentationFormat>
  <Paragraphs>48</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Arial</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 s is provided in the RPM format(Red Hat Package Manager). This is a specific format used to archive the package and provide package metadata as well.                 </vt:lpstr>
      <vt:lpstr>RPM package files are named using a combination of the package name – version – release.architecture</vt:lpstr>
      <vt:lpstr>          Updates and Patches  If a package is newly added to a system, only the latest version of that package is needed, not every version since the first release. For systems that need updating, the old version of the package is actually removed and the new version is installed. Configuration files are usually retained during an upgrade.  In most cases, only one version of a package may be installed at a time. Typically, the RPM installation process will not allow files to be overwritten. If a package is built so that there are no conflicting filenames, then multiple versions may be installed. This is the case for the kernel package.  Exercises: 1.  yum list kernel 2. yum check-update | grep kernel 3. yum update 4. yum list kernel </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 6. yum repolist</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yum repolist;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4. ls –l /etc/cron* 4. cat /etc/crontab  Cron files in /etc/cron.d Scripts in /etc/cron.hourly, cron.daily, cron.weekly and cron.monthly User-specific files =&gt; crontab -e  As good Linux admins, we do note edit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Explain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each Thursday.  4. Google ‘at’, what is the difference between at and cron.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713</cp:revision>
  <dcterms:created xsi:type="dcterms:W3CDTF">2015-03-24T20:13:30Z</dcterms:created>
  <dcterms:modified xsi:type="dcterms:W3CDTF">2017-05-16T12:23:36Z</dcterms:modified>
</cp:coreProperties>
</file>