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66" r:id="rId4"/>
    <p:sldId id="258" r:id="rId5"/>
    <p:sldId id="257" r:id="rId6"/>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2" autoAdjust="0"/>
    <p:restoredTop sz="94660"/>
  </p:normalViewPr>
  <p:slideViewPr>
    <p:cSldViewPr>
      <p:cViewPr>
        <p:scale>
          <a:sx n="33" d="100"/>
          <a:sy n="33" d="100"/>
        </p:scale>
        <p:origin x="2892" y="12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6.12.2016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6.12.2016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6.12.2016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6.12.2016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6.12.2016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6.12.2016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6.12.2016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6.12.2016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6.12.2016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6.12.2016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6.12.2016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6.12.2016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88532"/>
            <a:ext cx="7772400" cy="1470025"/>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On Linux, every file and every directory has two owners: a user and a group. These owners are set when a file or a directory is created. On creation, the user who creates the file becomes the user owner, and the primary group of that user becomes the group owner.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Displaying ownership: ls –l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2200" dirty="0" smtClean="0">
                <a:solidFill>
                  <a:schemeClr val="bg1"/>
                </a:solidFill>
              </a:rPr>
              <a:t>Exercises: </a:t>
            </a:r>
            <a:br>
              <a:rPr lang="en-US" sz="2200" dirty="0" smtClean="0">
                <a:solidFill>
                  <a:schemeClr val="bg1"/>
                </a:solidFill>
              </a:rPr>
            </a:br>
            <a:r>
              <a:rPr lang="en-US" sz="2200" dirty="0" smtClean="0">
                <a:solidFill>
                  <a:schemeClr val="bg1"/>
                </a:solidFill>
              </a:rPr>
              <a:t>1. Create a file in your home directory.</a:t>
            </a:r>
            <a:br>
              <a:rPr lang="en-US" sz="2200" dirty="0" smtClean="0">
                <a:solidFill>
                  <a:schemeClr val="bg1"/>
                </a:solidFill>
              </a:rPr>
            </a:br>
            <a:r>
              <a:rPr lang="en-US" sz="2200" dirty="0" smtClean="0">
                <a:solidFill>
                  <a:schemeClr val="bg1"/>
                </a:solidFill>
              </a:rPr>
              <a:t>2. List it’s permissions.</a:t>
            </a:r>
            <a:r>
              <a:rPr lang="en-US" sz="2200" dirty="0">
                <a:solidFill>
                  <a:schemeClr val="bg1"/>
                </a:solidFill>
              </a:rPr>
              <a:t/>
            </a:r>
            <a:br>
              <a:rPr lang="en-US" sz="2200" dirty="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4. </a:t>
            </a:r>
            <a:r>
              <a:rPr lang="en-US" sz="2200" dirty="0">
                <a:solidFill>
                  <a:schemeClr val="bg1"/>
                </a:solidFill>
              </a:rPr>
              <a:t>Do you think it’s safe to let the root user to log in inside a server from remote ( SSH ) ? </a:t>
            </a: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
        <p:nvSpPr>
          <p:cNvPr id="5" name="TextBox 4"/>
          <p:cNvSpPr txBox="1"/>
          <p:nvPr/>
        </p:nvSpPr>
        <p:spPr>
          <a:xfrm>
            <a:off x="3124200" y="838200"/>
            <a:ext cx="6705600" cy="1200329"/>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Permissions</a:t>
            </a: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657600"/>
            <a:ext cx="6553200" cy="2533904"/>
          </a:xfrm>
          <a:prstGeom prst="rect">
            <a:avLst/>
          </a:prstGeom>
        </p:spPr>
      </p:pic>
      <p:sp>
        <p:nvSpPr>
          <p:cNvPr id="7" name="TextBox 6"/>
          <p:cNvSpPr txBox="1"/>
          <p:nvPr/>
        </p:nvSpPr>
        <p:spPr>
          <a:xfrm>
            <a:off x="1066800" y="838200"/>
            <a:ext cx="6705600" cy="2585323"/>
          </a:xfrm>
          <a:prstGeom prst="rect">
            <a:avLst/>
          </a:prstGeom>
          <a:noFill/>
        </p:spPr>
        <p:txBody>
          <a:bodyPr wrap="square" rtlCol="0">
            <a:spAutoFit/>
          </a:bodyPr>
          <a:lstStyle/>
          <a:p>
            <a:r>
              <a:rPr lang="en-US" dirty="0" smtClean="0">
                <a:solidFill>
                  <a:schemeClr val="accent6"/>
                </a:solidFill>
              </a:rPr>
              <a:t>For directory: read =&gt; list the content of it, write =&gt; creating files, exec =&gt; go inside the directory.</a:t>
            </a:r>
          </a:p>
          <a:p>
            <a:endParaRPr lang="en-US" dirty="0" smtClean="0">
              <a:solidFill>
                <a:schemeClr val="accent6"/>
              </a:solidFill>
            </a:endParaRPr>
          </a:p>
          <a:p>
            <a:r>
              <a:rPr lang="en-US" dirty="0" smtClean="0">
                <a:solidFill>
                  <a:schemeClr val="accent6"/>
                </a:solidFill>
              </a:rPr>
              <a:t>For files: read =&gt; open a file, write =&gt; change content of a file, execute: run a program file.</a:t>
            </a:r>
          </a:p>
          <a:p>
            <a:endParaRPr lang="en-US" dirty="0">
              <a:solidFill>
                <a:schemeClr val="accent6"/>
              </a:solidFill>
            </a:endParaRPr>
          </a:p>
          <a:p>
            <a:r>
              <a:rPr lang="en-US" dirty="0" smtClean="0">
                <a:solidFill>
                  <a:schemeClr val="accent6"/>
                </a:solidFill>
              </a:rPr>
              <a:t>Each permission has a decimal value: read = 4, write = 2, exec = 1</a:t>
            </a:r>
          </a:p>
          <a:p>
            <a:endParaRPr lang="en-US" dirty="0">
              <a:solidFill>
                <a:schemeClr val="accent6"/>
              </a:solidFill>
            </a:endParaRPr>
          </a:p>
          <a:p>
            <a:r>
              <a:rPr lang="en-US" dirty="0" smtClean="0">
                <a:solidFill>
                  <a:schemeClr val="accent6"/>
                </a:solidFill>
              </a:rPr>
              <a:t>You could modify the permissions with the sum of those values.</a:t>
            </a:r>
          </a:p>
        </p:txBody>
      </p:sp>
    </p:spTree>
    <p:extLst>
      <p:ext uri="{BB962C8B-B14F-4D97-AF65-F5344CB8AC3E}">
        <p14:creationId xmlns:p14="http://schemas.microsoft.com/office/powerpoint/2010/main" val="1643390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85800"/>
            <a:ext cx="8229600" cy="2438400"/>
          </a:xfrm>
        </p:spPr>
        <p:txBody>
          <a:bodyPr>
            <a:normAutofit fontScale="90000"/>
          </a:bodyPr>
          <a:lstStyle/>
          <a:p>
            <a:r>
              <a:rPr lang="en-US" dirty="0">
                <a:solidFill>
                  <a:schemeClr val="accent1"/>
                </a:solidFill>
              </a:rPr>
              <a:t/>
            </a:r>
            <a:br>
              <a:rPr lang="en-US" dirty="0">
                <a:solidFill>
                  <a:schemeClr val="accent1"/>
                </a:solidFill>
              </a:rPr>
            </a:br>
            <a:r>
              <a:rPr lang="en-US" dirty="0" smtClean="0">
                <a:solidFill>
                  <a:schemeClr val="accent1"/>
                </a:solidFill>
              </a:rPr>
              <a:t/>
            </a:r>
            <a:br>
              <a:rPr lang="en-US" dirty="0" smtClean="0">
                <a:solidFill>
                  <a:schemeClr val="accent1"/>
                </a:solidFill>
              </a:rPr>
            </a:br>
            <a:r>
              <a:rPr lang="en-US" dirty="0" smtClean="0">
                <a:solidFill>
                  <a:schemeClr val="accent1"/>
                </a:solidFill>
              </a:rPr>
              <a:t/>
            </a:r>
            <a:br>
              <a:rPr lang="en-US" dirty="0" smtClean="0">
                <a:solidFill>
                  <a:schemeClr val="accent1"/>
                </a:solidFill>
              </a:rPr>
            </a:br>
            <a:r>
              <a:rPr lang="en-US" dirty="0">
                <a:solidFill>
                  <a:schemeClr val="accent1"/>
                </a:solidFill>
              </a:rPr>
              <a:t/>
            </a:r>
            <a:br>
              <a:rPr lang="en-US" dirty="0">
                <a:solidFill>
                  <a:schemeClr val="accent1"/>
                </a:solidFill>
              </a:rPr>
            </a:br>
            <a:r>
              <a:rPr lang="en-US" dirty="0" smtClean="0">
                <a:solidFill>
                  <a:schemeClr val="accent1"/>
                </a:solidFill>
              </a:rPr>
              <a:t/>
            </a:r>
            <a:br>
              <a:rPr lang="en-US" dirty="0" smtClean="0">
                <a:solidFill>
                  <a:schemeClr val="accent1"/>
                </a:solidFill>
              </a:rPr>
            </a:br>
            <a:r>
              <a:rPr lang="en-US" dirty="0" smtClean="0">
                <a:solidFill>
                  <a:schemeClr val="accent1"/>
                </a:solidFill>
              </a:rPr>
              <a:t/>
            </a:r>
            <a:br>
              <a:rPr lang="en-US" dirty="0" smtClean="0">
                <a:solidFill>
                  <a:schemeClr val="accent1"/>
                </a:solidFill>
              </a:rPr>
            </a:br>
            <a:r>
              <a:rPr lang="en-US" sz="2200" dirty="0" smtClean="0">
                <a:solidFill>
                  <a:schemeClr val="accent1"/>
                </a:solidFill>
              </a:rPr>
              <a:t>Special permissions</a:t>
            </a:r>
            <a:br>
              <a:rPr lang="en-US" sz="2200" dirty="0" smtClean="0">
                <a:solidFill>
                  <a:schemeClr val="accent1"/>
                </a:solidFill>
              </a:rPr>
            </a:br>
            <a:r>
              <a:rPr lang="en-US" sz="2200" dirty="0" smtClean="0">
                <a:solidFill>
                  <a:schemeClr val="accent6"/>
                </a:solidFill>
              </a:rPr>
              <a:t>SUID/Set User Id  =&gt; a program is executed with the file owner’s permissions. Decimal value: 4.</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SGID/Set Group Id =&gt; files created in the directory inherit it’s group id.</a:t>
            </a:r>
            <a:br>
              <a:rPr lang="en-US" sz="2200" dirty="0" smtClean="0">
                <a:solidFill>
                  <a:schemeClr val="accent6"/>
                </a:solidFill>
              </a:rPr>
            </a:br>
            <a:r>
              <a:rPr lang="en-US" sz="2200" dirty="0" smtClean="0">
                <a:solidFill>
                  <a:schemeClr val="accent6"/>
                </a:solidFill>
              </a:rPr>
              <a:t>Decimal value: 2.</a:t>
            </a:r>
            <a:br>
              <a:rPr lang="en-US" sz="2200" dirty="0" smtClean="0">
                <a:solidFill>
                  <a:schemeClr val="accent6"/>
                </a:solidFill>
              </a:rPr>
            </a:br>
            <a:r>
              <a:rPr lang="en-US" sz="2200" dirty="0" smtClean="0">
                <a:solidFill>
                  <a:schemeClr val="accent6"/>
                </a:solidFill>
              </a:rPr>
              <a:t>Sticky bit =&gt; any user can create files, but only the owner of the file can delete it.</a:t>
            </a:r>
            <a:br>
              <a:rPr lang="en-US" sz="2200" dirty="0" smtClean="0">
                <a:solidFill>
                  <a:schemeClr val="accent6"/>
                </a:solidFill>
              </a:rPr>
            </a:br>
            <a:r>
              <a:rPr lang="en-US" sz="2200" dirty="0" smtClean="0">
                <a:solidFill>
                  <a:schemeClr val="accent6"/>
                </a:solidFill>
              </a:rPr>
              <a:t>Decimal value: 1.</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rgbClr val="FF0000"/>
                </a:solidFill>
              </a:rPr>
              <a:t>Exercises:</a:t>
            </a:r>
            <a:r>
              <a:rPr lang="en-US" sz="2200" dirty="0" smtClean="0">
                <a:solidFill>
                  <a:schemeClr val="bg1"/>
                </a:solidFill>
              </a:rPr>
              <a:t/>
            </a:r>
            <a:br>
              <a:rPr lang="en-US" sz="2200" dirty="0" smtClean="0">
                <a:solidFill>
                  <a:schemeClr val="bg1"/>
                </a:solidFill>
              </a:rPr>
            </a:br>
            <a:r>
              <a:rPr lang="en-US" sz="2200" dirty="0" smtClean="0">
                <a:solidFill>
                  <a:schemeClr val="bg1"/>
                </a:solidFill>
              </a:rPr>
              <a:t>1. Create a file and list its permissions, what is their value in decimal ? </a:t>
            </a:r>
            <a:br>
              <a:rPr lang="en-US" sz="2200" dirty="0" smtClean="0">
                <a:solidFill>
                  <a:schemeClr val="bg1"/>
                </a:solidFill>
              </a:rPr>
            </a:br>
            <a:r>
              <a:rPr lang="en-US" sz="2200" dirty="0" smtClean="0">
                <a:solidFill>
                  <a:schemeClr val="bg1"/>
                </a:solidFill>
              </a:rPr>
              <a:t>2. Modify the permission using ‘</a:t>
            </a:r>
            <a:r>
              <a:rPr lang="en-US" sz="2200" dirty="0" err="1" smtClean="0">
                <a:solidFill>
                  <a:schemeClr val="bg1"/>
                </a:solidFill>
              </a:rPr>
              <a:t>chmod</a:t>
            </a:r>
            <a:r>
              <a:rPr lang="en-US" sz="2200" dirty="0" smtClean="0">
                <a:solidFill>
                  <a:schemeClr val="bg1"/>
                </a:solidFill>
              </a:rPr>
              <a:t>’, read the manual page first.</a:t>
            </a:r>
            <a:br>
              <a:rPr lang="en-US" sz="2200" dirty="0" smtClean="0">
                <a:solidFill>
                  <a:schemeClr val="bg1"/>
                </a:solidFill>
              </a:rPr>
            </a:br>
            <a:r>
              <a:rPr lang="en-US" sz="2200" dirty="0" smtClean="0">
                <a:solidFill>
                  <a:schemeClr val="bg1"/>
                </a:solidFill>
              </a:rPr>
              <a:t>3. List the permission on ‘/</a:t>
            </a:r>
            <a:r>
              <a:rPr lang="en-US" sz="2200" dirty="0" err="1" smtClean="0">
                <a:solidFill>
                  <a:schemeClr val="bg1"/>
                </a:solidFill>
              </a:rPr>
              <a:t>tmp</a:t>
            </a:r>
            <a:r>
              <a:rPr lang="en-US" sz="2200" dirty="0" smtClean="0">
                <a:solidFill>
                  <a:schemeClr val="bg1"/>
                </a:solidFill>
              </a:rPr>
              <a:t>/’ directory, do you see something different ? </a:t>
            </a:r>
            <a:br>
              <a:rPr lang="en-US" sz="2200" dirty="0" smtClean="0">
                <a:solidFill>
                  <a:schemeClr val="bg1"/>
                </a:solidFill>
              </a:rPr>
            </a:br>
            <a:r>
              <a:rPr lang="en-US" sz="2200" dirty="0" smtClean="0">
                <a:solidFill>
                  <a:schemeClr val="bg1"/>
                </a:solidFill>
              </a:rPr>
              <a:t>4. Create two local users john and </a:t>
            </a:r>
            <a:r>
              <a:rPr lang="en-US" sz="2200" dirty="0" err="1" smtClean="0">
                <a:solidFill>
                  <a:schemeClr val="bg1"/>
                </a:solidFill>
              </a:rPr>
              <a:t>url</a:t>
            </a:r>
            <a:r>
              <a:rPr lang="en-US" sz="2200" dirty="0" smtClean="0">
                <a:solidFill>
                  <a:schemeClr val="bg1"/>
                </a:solidFill>
              </a:rPr>
              <a:t>, </a:t>
            </a:r>
            <a:r>
              <a:rPr lang="en-US" sz="2200" dirty="0" err="1" smtClean="0">
                <a:solidFill>
                  <a:schemeClr val="bg1"/>
                </a:solidFill>
              </a:rPr>
              <a:t>su</a:t>
            </a:r>
            <a:r>
              <a:rPr lang="en-US" sz="2200" dirty="0" smtClean="0">
                <a:solidFill>
                  <a:schemeClr val="bg1"/>
                </a:solidFill>
              </a:rPr>
              <a:t> to each one of them and add a file in /</a:t>
            </a:r>
            <a:r>
              <a:rPr lang="en-US" sz="2200" dirty="0" err="1" smtClean="0">
                <a:solidFill>
                  <a:schemeClr val="bg1"/>
                </a:solidFill>
              </a:rPr>
              <a:t>tmp</a:t>
            </a:r>
            <a:r>
              <a:rPr lang="en-US" sz="2200" dirty="0" smtClean="0">
                <a:solidFill>
                  <a:schemeClr val="bg1"/>
                </a:solidFill>
              </a:rPr>
              <a:t>, </a:t>
            </a:r>
            <a:r>
              <a:rPr lang="en-US" sz="2200" dirty="0" err="1" smtClean="0">
                <a:solidFill>
                  <a:schemeClr val="bg1"/>
                </a:solidFill>
              </a:rPr>
              <a:t>su</a:t>
            </a:r>
            <a:r>
              <a:rPr lang="en-US" sz="2200" dirty="0" smtClean="0">
                <a:solidFill>
                  <a:schemeClr val="bg1"/>
                </a:solidFill>
              </a:rPr>
              <a:t> to </a:t>
            </a:r>
            <a:r>
              <a:rPr lang="en-US" sz="2200" dirty="0" err="1" smtClean="0">
                <a:solidFill>
                  <a:schemeClr val="bg1"/>
                </a:solidFill>
              </a:rPr>
              <a:t>to</a:t>
            </a:r>
            <a:r>
              <a:rPr lang="en-US" sz="2200" dirty="0" smtClean="0">
                <a:solidFill>
                  <a:schemeClr val="bg1"/>
                </a:solidFill>
              </a:rPr>
              <a:t> other one and try to delete it.</a:t>
            </a:r>
            <a:br>
              <a:rPr lang="en-US" sz="2200" dirty="0" smtClean="0">
                <a:solidFill>
                  <a:schemeClr val="bg1"/>
                </a:solidFill>
              </a:rPr>
            </a:br>
            <a:r>
              <a:rPr lang="en-US" sz="2200" dirty="0" smtClean="0">
                <a:solidFill>
                  <a:schemeClr val="bg1"/>
                </a:solidFill>
              </a:rPr>
              <a:t>5. Think about a valid case for using SGID.</a:t>
            </a:r>
            <a:br>
              <a:rPr lang="en-US" sz="2200" dirty="0" smtClean="0">
                <a:solidFill>
                  <a:schemeClr val="bg1"/>
                </a:solidFill>
              </a:rPr>
            </a:br>
            <a:r>
              <a:rPr lang="en-US" sz="2200" dirty="0" smtClean="0">
                <a:solidFill>
                  <a:schemeClr val="bg1"/>
                </a:solidFill>
              </a:rPr>
              <a:t>6. Apply the advanced permissions on a newly created directory of your choice, use sticky bit and group collaboration. List the permissions first and test them. </a:t>
            </a:r>
            <a:endParaRPr lang="en-US" sz="2200" dirty="0">
              <a:solidFill>
                <a:schemeClr val="bg1"/>
              </a:solidFill>
            </a:endParaRPr>
          </a:p>
        </p:txBody>
      </p:sp>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2296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When creating a new file, some default permissions are set. These permissions are determined by the </a:t>
            </a:r>
            <a:r>
              <a:rPr lang="en-US" sz="3100" dirty="0" err="1" smtClean="0">
                <a:solidFill>
                  <a:schemeClr val="accent6"/>
                </a:solidFill>
              </a:rPr>
              <a:t>umask</a:t>
            </a:r>
            <a:r>
              <a:rPr lang="en-US" sz="3100" dirty="0" smtClean="0">
                <a:solidFill>
                  <a:schemeClr val="accent6"/>
                </a:solidFill>
              </a:rPr>
              <a:t> setting.</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In the mask, a numeric value is used that is subtracted from the maximum permissions that can be set automatically to a file, the max for file is 666, for directory is 777.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2700" dirty="0">
                <a:solidFill>
                  <a:srgbClr val="FF0000"/>
                </a:solidFill>
              </a:rPr>
              <a:t>Exercises:</a:t>
            </a:r>
            <a:r>
              <a:rPr lang="en-US" sz="2700" dirty="0">
                <a:solidFill>
                  <a:schemeClr val="bg1"/>
                </a:solidFill>
              </a:rPr>
              <a:t/>
            </a:r>
            <a:br>
              <a:rPr lang="en-US" sz="2700" dirty="0">
                <a:solidFill>
                  <a:schemeClr val="bg1"/>
                </a:solidFill>
              </a:rPr>
            </a:br>
            <a:r>
              <a:rPr lang="en-US" sz="2700" dirty="0">
                <a:solidFill>
                  <a:schemeClr val="bg1"/>
                </a:solidFill>
              </a:rPr>
              <a:t>1. Why do you think the max for a file is 666 ?</a:t>
            </a:r>
            <a:br>
              <a:rPr lang="en-US" sz="2700" dirty="0">
                <a:solidFill>
                  <a:schemeClr val="bg1"/>
                </a:solidFill>
              </a:rPr>
            </a:br>
            <a:r>
              <a:rPr lang="en-US" sz="2700" dirty="0">
                <a:solidFill>
                  <a:schemeClr val="bg1"/>
                </a:solidFill>
              </a:rPr>
              <a:t>2. Get the default </a:t>
            </a:r>
            <a:r>
              <a:rPr lang="en-US" sz="2700" dirty="0" err="1">
                <a:solidFill>
                  <a:schemeClr val="bg1"/>
                </a:solidFill>
              </a:rPr>
              <a:t>umask</a:t>
            </a:r>
            <a:r>
              <a:rPr lang="en-US" sz="2700" dirty="0">
                <a:solidFill>
                  <a:schemeClr val="bg1"/>
                </a:solidFill>
              </a:rPr>
              <a:t> value.</a:t>
            </a:r>
            <a:br>
              <a:rPr lang="en-US" sz="2700" dirty="0">
                <a:solidFill>
                  <a:schemeClr val="bg1"/>
                </a:solidFill>
              </a:rPr>
            </a:br>
            <a:r>
              <a:rPr lang="en-US" sz="2700" dirty="0">
                <a:solidFill>
                  <a:schemeClr val="bg1"/>
                </a:solidFill>
              </a:rPr>
              <a:t>3. Change it to something else.</a:t>
            </a:r>
            <a:br>
              <a:rPr lang="en-US" sz="2700" dirty="0">
                <a:solidFill>
                  <a:schemeClr val="bg1"/>
                </a:solidFill>
              </a:rPr>
            </a:br>
            <a:r>
              <a:rPr lang="en-US" sz="2700" dirty="0">
                <a:solidFill>
                  <a:schemeClr val="bg1"/>
                </a:solidFill>
              </a:rPr>
              <a:t>4. Revert it back to default.</a:t>
            </a:r>
            <a:br>
              <a:rPr lang="en-US" sz="2700" dirty="0">
                <a:solidFill>
                  <a:schemeClr val="bg1"/>
                </a:solidFill>
              </a:rPr>
            </a:br>
            <a:endParaRPr lang="bg-BG" sz="2700" dirty="0">
              <a:solidFill>
                <a:schemeClr val="bg1"/>
              </a:solidFill>
            </a:endParaRPr>
          </a:p>
        </p:txBody>
      </p:sp>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ACL ( Access Control Lists ) =&gt; a way to add user-extended permissions.</a:t>
            </a: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err="1" smtClean="0">
                <a:solidFill>
                  <a:schemeClr val="bg1"/>
                </a:solidFill>
              </a:rPr>
              <a:t>getfacl</a:t>
            </a:r>
            <a:r>
              <a:rPr lang="en-US" sz="2400" dirty="0" smtClean="0">
                <a:solidFill>
                  <a:schemeClr val="bg1"/>
                </a:solidFill>
              </a:rPr>
              <a:t> /</a:t>
            </a:r>
            <a:r>
              <a:rPr lang="en-US" sz="2400" dirty="0" err="1" smtClean="0">
                <a:solidFill>
                  <a:schemeClr val="bg1"/>
                </a:solidFill>
              </a:rPr>
              <a:t>tmp</a:t>
            </a:r>
            <a:r>
              <a:rPr lang="en-US" sz="2400" dirty="0" smtClean="0">
                <a:solidFill>
                  <a:schemeClr val="bg1"/>
                </a:solidFill>
              </a:rPr>
              <a:t>/</a:t>
            </a:r>
            <a:r>
              <a:rPr lang="en-US" sz="2400" dirty="0" err="1" smtClean="0">
                <a:solidFill>
                  <a:schemeClr val="bg1"/>
                </a:solidFill>
              </a:rPr>
              <a:t>gosho</a:t>
            </a:r>
            <a:r>
              <a:rPr lang="en-US" sz="2400" dirty="0" smtClean="0">
                <a:solidFill>
                  <a:schemeClr val="bg1"/>
                </a:solidFill>
              </a:rPr>
              <a:t/>
            </a:r>
            <a:br>
              <a:rPr lang="en-US" sz="2400" dirty="0" smtClean="0">
                <a:solidFill>
                  <a:schemeClr val="bg1"/>
                </a:solidFill>
              </a:rPr>
            </a:br>
            <a:r>
              <a:rPr lang="en-US" sz="2400" dirty="0" err="1" smtClean="0">
                <a:solidFill>
                  <a:schemeClr val="bg1"/>
                </a:solidFill>
              </a:rPr>
              <a:t>setfacl</a:t>
            </a:r>
            <a:r>
              <a:rPr lang="en-US" sz="2400" dirty="0" smtClean="0">
                <a:solidFill>
                  <a:schemeClr val="bg1"/>
                </a:solidFill>
              </a:rPr>
              <a:t> /</a:t>
            </a:r>
            <a:r>
              <a:rPr lang="en-US" sz="2400" dirty="0" err="1" smtClean="0">
                <a:solidFill>
                  <a:schemeClr val="bg1"/>
                </a:solidFill>
              </a:rPr>
              <a:t>tmp</a:t>
            </a:r>
            <a:r>
              <a:rPr lang="en-US" sz="2400" dirty="0" smtClean="0">
                <a:solidFill>
                  <a:schemeClr val="bg1"/>
                </a:solidFill>
              </a:rPr>
              <a:t>/</a:t>
            </a:r>
            <a:r>
              <a:rPr lang="en-US" sz="2400" dirty="0" err="1" smtClean="0">
                <a:solidFill>
                  <a:schemeClr val="bg1"/>
                </a:solidFill>
              </a:rPr>
              <a:t>gosho</a:t>
            </a: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With ACL you can enable inheritance by working with default ACL.</a:t>
            </a:r>
            <a:br>
              <a:rPr lang="en-US" sz="2400" dirty="0" smtClean="0">
                <a:solidFill>
                  <a:schemeClr val="accent6"/>
                </a:solidFill>
              </a:rPr>
            </a:br>
            <a:r>
              <a:rPr lang="en-US" sz="2400" dirty="0" err="1">
                <a:solidFill>
                  <a:schemeClr val="bg1"/>
                </a:solidFill>
              </a:rPr>
              <a:t>s</a:t>
            </a:r>
            <a:r>
              <a:rPr lang="en-US" sz="2400" dirty="0" err="1" smtClean="0">
                <a:solidFill>
                  <a:schemeClr val="bg1"/>
                </a:solidFill>
              </a:rPr>
              <a:t>etfacl</a:t>
            </a:r>
            <a:r>
              <a:rPr lang="en-US" sz="2400" dirty="0" smtClean="0">
                <a:solidFill>
                  <a:schemeClr val="bg1"/>
                </a:solidFill>
              </a:rPr>
              <a:t> –m d:</a:t>
            </a:r>
            <a:br>
              <a:rPr lang="en-US" sz="2400" dirty="0" smtClean="0">
                <a:solidFill>
                  <a:schemeClr val="bg1"/>
                </a:solidFill>
              </a:rPr>
            </a:br>
            <a:r>
              <a:rPr lang="en-US" sz="2400" dirty="0">
                <a:solidFill>
                  <a:schemeClr val="accent6"/>
                </a:solidFill>
              </a:rPr>
              <a:t/>
            </a:r>
            <a:br>
              <a:rPr lang="en-US" sz="2400" dirty="0">
                <a:solidFill>
                  <a:schemeClr val="accent6"/>
                </a:solidFill>
              </a:rPr>
            </a:br>
            <a:r>
              <a:rPr lang="en-US" sz="2000" dirty="0">
                <a:solidFill>
                  <a:srgbClr val="FF0000"/>
                </a:solidFill>
              </a:rPr>
              <a:t>Homework:</a:t>
            </a:r>
            <a:r>
              <a:rPr lang="en-US" sz="2000" dirty="0">
                <a:solidFill>
                  <a:schemeClr val="bg1"/>
                </a:solidFill>
              </a:rPr>
              <a:t/>
            </a:r>
            <a:br>
              <a:rPr lang="en-US" sz="2000" dirty="0">
                <a:solidFill>
                  <a:schemeClr val="bg1"/>
                </a:solidFill>
              </a:rPr>
            </a:br>
            <a:r>
              <a:rPr lang="en-US" sz="2000" dirty="0">
                <a:solidFill>
                  <a:schemeClr val="bg1"/>
                </a:solidFill>
              </a:rPr>
              <a:t>1. Set up a shared group environment. Create two directories: /data/account and /data/sales. Make the group sales owner of the directory sales, and make the group account owner of the directory account.</a:t>
            </a:r>
            <a:br>
              <a:rPr lang="en-US" sz="2000" dirty="0">
                <a:solidFill>
                  <a:schemeClr val="bg1"/>
                </a:solidFill>
              </a:rPr>
            </a:br>
            <a:r>
              <a:rPr lang="en-US" sz="2000" dirty="0">
                <a:solidFill>
                  <a:schemeClr val="bg1"/>
                </a:solidFill>
              </a:rPr>
              <a:t>2. Ensure that users are only allowed to remove files of which they are the owner. </a:t>
            </a:r>
            <a:br>
              <a:rPr lang="en-US" sz="2000" dirty="0">
                <a:solidFill>
                  <a:schemeClr val="bg1"/>
                </a:solidFill>
              </a:rPr>
            </a:br>
            <a:r>
              <a:rPr lang="en-US" sz="2000" dirty="0">
                <a:solidFill>
                  <a:schemeClr val="bg1"/>
                </a:solidFill>
              </a:rPr>
              <a:t>3. Make the groups to be able to execute files.</a:t>
            </a:r>
            <a:br>
              <a:rPr lang="en-US" sz="2000" dirty="0">
                <a:solidFill>
                  <a:schemeClr val="bg1"/>
                </a:solidFill>
              </a:rPr>
            </a:br>
            <a:r>
              <a:rPr lang="en-US" sz="2000" dirty="0">
                <a:solidFill>
                  <a:schemeClr val="bg1"/>
                </a:solidFill>
              </a:rPr>
              <a:t>4. Create simple bash files ( google search ) and try to run them</a:t>
            </a:r>
            <a:br>
              <a:rPr lang="en-US" sz="2000" dirty="0">
                <a:solidFill>
                  <a:schemeClr val="bg1"/>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Tree>
    <p:extLst>
      <p:ext uri="{BB962C8B-B14F-4D97-AF65-F5344CB8AC3E}">
        <p14:creationId xmlns:p14="http://schemas.microsoft.com/office/powerpoint/2010/main" val="42607899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1525</TotalTime>
  <Words>78</Words>
  <Application>Microsoft Office PowerPoint</Application>
  <PresentationFormat>On-screen Show (4:3)</PresentationFormat>
  <Paragraphs>12</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             On Linux, every file and every directory has two owners: a user and a group. These owners are set when a file or a directory is created. On creation, the user who creates the file becomes the user owner, and the primary group of that user becomes the group owner.   Displaying ownership: ls –l   Exercises:  1. Create a file in your home directory. 2. List it’s permissions.  4. Do you think it’s safe to let the root user to log in inside a server from remote ( SSH ) ?   </vt:lpstr>
      <vt:lpstr>PowerPoint Presentation</vt:lpstr>
      <vt:lpstr>      Special permissions SUID/Set User Id  =&gt; a program is executed with the file owner’s permissions. Decimal value: 4.  SGID/Set Group Id =&gt; files created in the directory inherit it’s group id. Decimal value: 2. Sticky bit =&gt; any user can create files, but only the owner of the file can delete it. Decimal value: 1.  Exercises: 1. Create a file and list its permissions, what is their value in decimal ?  2. Modify the permission using ‘chmod’, read the manual page first. 3. List the permission on ‘/tmp/’ directory, do you see something different ?  4. Create two local users john and url, su to each one of them and add a file in /tmp, su to to other one and try to delete it. 5. Think about a valid case for using SGID. 6. Apply the advanced permissions on a newly created directory of your choice, use sticky bit and group collaboration. List the permissions first and test them. </vt:lpstr>
      <vt:lpstr>            When creating a new file, some default permissions are set. These permissions are determined by the umask setting.  In the mask, a numeric value is used that is subtracted from the maximum permissions that can be set automatically to a file, the max for file is 666, for directory is 777.   Exercises: 1. Why do you think the max for a file is 666 ? 2. Get the default umask value. 3. Change it to something else. 4. Revert it back to default. </vt:lpstr>
      <vt:lpstr>                              ACL ( Access Control Lists ) =&gt; a way to add user-extended permissions.  getfacl /tmp/gosho setfacl /tmp/gosho  With ACL you can enable inheritance by working with default ACL. setfacl –m d:  Homework: 1. Set up a shared group environment. Create two directories: /data/account and /data/sales. Make the group sales owner of the directory sales, and make the group account owner of the directory account. 2. Ensure that users are only allowed to remove files of which they are the owner.  3. Make the groups to be able to execute files. 4. Create simple bash files ( google search ) and try to run them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Belichev, Iliya</cp:lastModifiedBy>
  <cp:revision>381</cp:revision>
  <dcterms:created xsi:type="dcterms:W3CDTF">2015-03-24T20:13:30Z</dcterms:created>
  <dcterms:modified xsi:type="dcterms:W3CDTF">2016-12-06T17:01:23Z</dcterms:modified>
</cp:coreProperties>
</file>