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5" r:id="rId2"/>
    <p:sldId id="295" r:id="rId3"/>
    <p:sldId id="294" r:id="rId4"/>
    <p:sldId id="296" r:id="rId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ichev, Iliya" initials="BI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83" autoAdjust="0"/>
    <p:restoredTop sz="92269" autoAdjust="0"/>
  </p:normalViewPr>
  <p:slideViewPr>
    <p:cSldViewPr>
      <p:cViewPr>
        <p:scale>
          <a:sx n="146" d="100"/>
          <a:sy n="146" d="100"/>
        </p:scale>
        <p:origin x="848" y="-5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61919-8521-4274-BB91-998CD62CEE44}" type="datetimeFigureOut">
              <a:rPr lang="en-US" smtClean="0"/>
              <a:t>6/1/17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BCF9D-D7FD-459D-AAE8-97A01589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8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BCF9D-D7FD-459D-AAE8-97A0158967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1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1.06.17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1.06.17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1.06.17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1.06.17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1.06.17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1.06.17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1.06.17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1.06.17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1.06.17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1.06.17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1.06.17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1.06.17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sible.com/modules_by_category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What is Configuration </a:t>
            </a:r>
            <a:r>
              <a:rPr lang="en-US" sz="2000" dirty="0">
                <a:solidFill>
                  <a:schemeClr val="accent6"/>
                </a:solidFill>
              </a:rPr>
              <a:t>management </a:t>
            </a:r>
            <a:r>
              <a:rPr lang="en-US" sz="2000" dirty="0" smtClean="0">
                <a:solidFill>
                  <a:schemeClr val="accent6"/>
                </a:solidFill>
              </a:rPr>
              <a:t>?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Wikipedia =&gt;  </a:t>
            </a:r>
            <a:r>
              <a:rPr lang="en-US" sz="2000" dirty="0">
                <a:solidFill>
                  <a:schemeClr val="accent6"/>
                </a:solidFill>
              </a:rPr>
              <a:t>Configuration management (CM) is a systems engineering process for establishing and maintaining consistency of a product's performance, functional, and physical attributes with its requirements, design, and operational information throughout its </a:t>
            </a:r>
            <a:r>
              <a:rPr lang="en-US" sz="2000" dirty="0" smtClean="0">
                <a:solidFill>
                  <a:schemeClr val="accent6"/>
                </a:solidFill>
              </a:rPr>
              <a:t>life.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In our context</a:t>
            </a:r>
            <a:r>
              <a:rPr lang="bg-BG" sz="2000" dirty="0" smtClean="0">
                <a:solidFill>
                  <a:schemeClr val="accent6"/>
                </a:solidFill>
              </a:rPr>
              <a:t>, </a:t>
            </a:r>
            <a:r>
              <a:rPr lang="en-US" sz="2000" dirty="0" smtClean="0">
                <a:solidFill>
                  <a:schemeClr val="accent6"/>
                </a:solidFill>
              </a:rPr>
              <a:t>managing a set of servers from one central location using a tool called </a:t>
            </a:r>
            <a:r>
              <a:rPr lang="en-US" sz="2000" dirty="0" err="1" smtClean="0">
                <a:solidFill>
                  <a:schemeClr val="accent6"/>
                </a:solidFill>
              </a:rPr>
              <a:t>Ansible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 </a:t>
            </a:r>
            <a:b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</a:br>
            <a:r>
              <a:rPr lang="en-US" sz="2000" dirty="0">
                <a:solidFill>
                  <a:schemeClr val="accent6"/>
                </a:solidFill>
                <a:sym typeface="Wingdings" panose="05000000000000000000" pitchFamily="2" charset="2"/>
              </a:rPr>
              <a:t/>
            </a:r>
            <a:br>
              <a:rPr lang="en-US" sz="2000" dirty="0">
                <a:solidFill>
                  <a:schemeClr val="accent6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Exercises:</a:t>
            </a: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/>
            </a:r>
            <a:b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1.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yum info </a:t>
            </a:r>
            <a:r>
              <a:rPr lang="en-US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ansible</a:t>
            </a: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/>
            </a:r>
            <a:b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2.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yum –y install </a:t>
            </a:r>
            <a:r>
              <a:rPr lang="en-US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ansible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3.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man </a:t>
            </a:r>
            <a:r>
              <a:rPr lang="en-US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ansible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> </a:t>
            </a:r>
            <a:endParaRPr lang="en-US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59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2590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Running a live command on all nodes</a:t>
            </a: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Exercises:</a:t>
            </a: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err="1" smtClean="0">
                <a:solidFill>
                  <a:schemeClr val="bg1"/>
                </a:solidFill>
              </a:rPr>
              <a:t>ansible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all -a "/bin/echo </a:t>
            </a:r>
            <a:r>
              <a:rPr lang="en-US" sz="2000" dirty="0" smtClean="0">
                <a:solidFill>
                  <a:schemeClr val="bg1"/>
                </a:solidFill>
              </a:rPr>
              <a:t>hello“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err="1" smtClean="0">
                <a:solidFill>
                  <a:schemeClr val="bg1"/>
                </a:solidFill>
              </a:rPr>
              <a:t>ansible</a:t>
            </a:r>
            <a:r>
              <a:rPr lang="en-US" sz="2000" dirty="0" smtClean="0">
                <a:solidFill>
                  <a:schemeClr val="bg1"/>
                </a:solidFill>
              </a:rPr>
              <a:t> all -a “</a:t>
            </a:r>
            <a:r>
              <a:rPr lang="en-US" sz="2000" dirty="0" err="1" smtClean="0">
                <a:solidFill>
                  <a:schemeClr val="bg1"/>
                </a:solidFill>
              </a:rPr>
              <a:t>df</a:t>
            </a:r>
            <a:r>
              <a:rPr lang="en-US" sz="2000" dirty="0" smtClean="0">
                <a:solidFill>
                  <a:schemeClr val="bg1"/>
                </a:solidFill>
              </a:rPr>
              <a:t> –</a:t>
            </a:r>
            <a:r>
              <a:rPr lang="en-US" sz="2000" dirty="0" err="1" smtClean="0">
                <a:solidFill>
                  <a:schemeClr val="bg1"/>
                </a:solidFill>
              </a:rPr>
              <a:t>hT</a:t>
            </a:r>
            <a:r>
              <a:rPr lang="en-US" sz="2000" dirty="0" smtClean="0">
                <a:solidFill>
                  <a:schemeClr val="bg1"/>
                </a:solidFill>
              </a:rPr>
              <a:t> | </a:t>
            </a:r>
            <a:r>
              <a:rPr lang="en-US" sz="2000" dirty="0" err="1" smtClean="0">
                <a:solidFill>
                  <a:schemeClr val="bg1"/>
                </a:solidFill>
              </a:rPr>
              <a:t>grep</a:t>
            </a:r>
            <a:r>
              <a:rPr lang="en-US" sz="2000" dirty="0" smtClean="0">
                <a:solidFill>
                  <a:schemeClr val="bg1"/>
                </a:solidFill>
              </a:rPr>
              <a:t> –v </a:t>
            </a:r>
            <a:r>
              <a:rPr lang="en-US" sz="2000" dirty="0" err="1" smtClean="0">
                <a:solidFill>
                  <a:schemeClr val="bg1"/>
                </a:solidFill>
              </a:rPr>
              <a:t>tmfs</a:t>
            </a:r>
            <a:r>
              <a:rPr lang="en-US" sz="2000" dirty="0" smtClean="0">
                <a:solidFill>
                  <a:schemeClr val="bg1"/>
                </a:solidFill>
              </a:rPr>
              <a:t>”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Did you see, we could get information about our nodes without loosing time to login and check, so great ! 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>There is a large catalog of </a:t>
            </a:r>
            <a:r>
              <a:rPr lang="en-US" sz="2000" dirty="0">
                <a:solidFill>
                  <a:schemeClr val="accent6"/>
                </a:solidFill>
                <a:hlinkClick r:id="rId2"/>
              </a:rPr>
              <a:t>modules</a:t>
            </a:r>
            <a:r>
              <a:rPr lang="en-US" sz="2000" dirty="0">
                <a:solidFill>
                  <a:schemeClr val="accent6"/>
                </a:solidFill>
              </a:rPr>
              <a:t> available for </a:t>
            </a:r>
            <a:r>
              <a:rPr lang="en-US" sz="2000" dirty="0" err="1">
                <a:solidFill>
                  <a:schemeClr val="accent6"/>
                </a:solidFill>
              </a:rPr>
              <a:t>Ansible</a:t>
            </a:r>
            <a:r>
              <a:rPr lang="en-US" sz="2000" dirty="0">
                <a:solidFill>
                  <a:schemeClr val="accent6"/>
                </a:solidFill>
              </a:rPr>
              <a:t> out of the </a:t>
            </a:r>
            <a:r>
              <a:rPr lang="en-US" sz="2000" dirty="0" smtClean="0">
                <a:solidFill>
                  <a:schemeClr val="accent6"/>
                </a:solidFill>
              </a:rPr>
              <a:t>box =&gt; 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users, groups, packages, ACLs, files, firewall rules, </a:t>
            </a:r>
            <a:r>
              <a:rPr lang="en-US" sz="2000" dirty="0" err="1" smtClean="0">
                <a:solidFill>
                  <a:schemeClr val="accent6"/>
                </a:solidFill>
              </a:rPr>
              <a:t>mysql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and </a:t>
            </a:r>
            <a:r>
              <a:rPr lang="en-US" sz="2000" dirty="0" err="1">
                <a:solidFill>
                  <a:schemeClr val="accent6"/>
                </a:solidFill>
              </a:rPr>
              <a:t>postgresql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smtClean="0">
                <a:solidFill>
                  <a:schemeClr val="accent6"/>
                </a:solidFill>
              </a:rPr>
              <a:t>databases, </a:t>
            </a:r>
            <a:r>
              <a:rPr lang="en-US" sz="2000" dirty="0" err="1" smtClean="0">
                <a:solidFill>
                  <a:schemeClr val="accent6"/>
                </a:solidFill>
              </a:rPr>
              <a:t>docker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images</a:t>
            </a:r>
            <a:r>
              <a:rPr lang="en-US" sz="1800" dirty="0">
                <a:solidFill>
                  <a:schemeClr val="accent6"/>
                </a:solidFill>
              </a:rPr>
              <a:t/>
            </a:r>
            <a:br>
              <a:rPr lang="en-US" sz="1800" dirty="0">
                <a:solidFill>
                  <a:schemeClr val="accent6"/>
                </a:solidFill>
              </a:rPr>
            </a:b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741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846138"/>
            <a:ext cx="8839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depends on SSH access to the servers you are managing. </a:t>
            </a:r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works best when you have SSH public key authentication configured so that you don’t have to use passwords to access your hosts.</a:t>
            </a:r>
          </a:p>
          <a:p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uses an inventory file to determine what hosts to work against. In its simplest form, an inventory file is just a text file containing a list of host names or IP addresses - one on each line. </a:t>
            </a:r>
          </a:p>
          <a:p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smtClean="0">
                <a:solidFill>
                  <a:schemeClr val="accent6"/>
                </a:solidFill>
              </a:rPr>
              <a:t>The default location is 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etc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bg1"/>
                </a:solidFill>
              </a:rPr>
              <a:t>/hosts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accent6"/>
                </a:solidFill>
              </a:rPr>
              <a:t>Ansible</a:t>
            </a:r>
            <a:r>
              <a:rPr lang="en-US" dirty="0">
                <a:solidFill>
                  <a:schemeClr val="accent6"/>
                </a:solidFill>
              </a:rPr>
              <a:t> will attempt to remote connect to the machines using your current user name, just like SSH would. To override the remote user name, just use the ‘</a:t>
            </a:r>
            <a:r>
              <a:rPr lang="en-US" dirty="0">
                <a:solidFill>
                  <a:schemeClr val="bg1"/>
                </a:solidFill>
              </a:rPr>
              <a:t>-u</a:t>
            </a:r>
            <a:r>
              <a:rPr lang="en-US" dirty="0">
                <a:solidFill>
                  <a:schemeClr val="accent6"/>
                </a:solidFill>
              </a:rPr>
              <a:t>’ parameter.</a:t>
            </a:r>
            <a:endParaRPr lang="en-US" dirty="0" smtClean="0">
              <a:solidFill>
                <a:schemeClr val="accent6"/>
              </a:solidFill>
            </a:endParaRPr>
          </a:p>
          <a:p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Exercises: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	1. add ‘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’ user to the </a:t>
            </a:r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server as </a:t>
            </a:r>
            <a:r>
              <a:rPr lang="en-US" dirty="0" err="1" smtClean="0">
                <a:solidFill>
                  <a:schemeClr val="bg1"/>
                </a:solidFill>
              </a:rPr>
              <a:t>sudo</a:t>
            </a:r>
            <a:r>
              <a:rPr lang="en-US" dirty="0" smtClean="0">
                <a:solidFill>
                  <a:schemeClr val="accent6"/>
                </a:solidFill>
              </a:rPr>
              <a:t>. Generate </a:t>
            </a:r>
            <a:r>
              <a:rPr lang="en-US" dirty="0" err="1" smtClean="0">
                <a:solidFill>
                  <a:schemeClr val="bg1"/>
                </a:solidFill>
              </a:rPr>
              <a:t>ssh</a:t>
            </a:r>
            <a:r>
              <a:rPr lang="en-US" dirty="0" smtClean="0">
                <a:solidFill>
                  <a:schemeClr val="bg1"/>
                </a:solidFill>
              </a:rPr>
              <a:t>-keys</a:t>
            </a:r>
            <a:r>
              <a:rPr lang="en-US" dirty="0" smtClean="0">
                <a:solidFill>
                  <a:schemeClr val="accent6"/>
                </a:solidFill>
              </a:rPr>
              <a:t> for him, set its password to ‘</a:t>
            </a:r>
            <a:r>
              <a:rPr lang="en-US" dirty="0" err="1" smtClean="0">
                <a:solidFill>
                  <a:schemeClr val="bg1"/>
                </a:solidFill>
              </a:rPr>
              <a:t>linuxacademy</a:t>
            </a:r>
            <a:r>
              <a:rPr lang="en-US" dirty="0" smtClean="0">
                <a:solidFill>
                  <a:schemeClr val="accent6"/>
                </a:solidFill>
              </a:rPr>
              <a:t>’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	2. add ‘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’ user to the </a:t>
            </a:r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slave node. Repeat the password.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	3. 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bg1"/>
                </a:solidFill>
              </a:rPr>
              <a:t> all –m ping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4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all -m ping -u </a:t>
            </a:r>
            <a:r>
              <a:rPr lang="en-US" dirty="0" err="1">
                <a:solidFill>
                  <a:schemeClr val="bg1"/>
                </a:solidFill>
              </a:rPr>
              <a:t>ansible</a:t>
            </a:r>
            <a:r>
              <a:rPr lang="en-US" dirty="0">
                <a:solidFill>
                  <a:schemeClr val="bg1"/>
                </a:solidFill>
              </a:rPr>
              <a:t> --ask-pass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5. Google search about </a:t>
            </a:r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modules.</a:t>
            </a:r>
          </a:p>
          <a:p>
            <a:r>
              <a:rPr lang="en-US" dirty="0">
                <a:solidFill>
                  <a:schemeClr val="accent6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6. Discussion between 3 and 4.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 smtClean="0"/>
              <a:t>- </a:t>
            </a:r>
            <a:r>
              <a:rPr lang="en-US" dirty="0"/>
              <a:t>one on each line. For example:</a:t>
            </a:r>
          </a:p>
        </p:txBody>
      </p:sp>
    </p:spTree>
    <p:extLst>
      <p:ext uri="{BB962C8B-B14F-4D97-AF65-F5344CB8AC3E}">
        <p14:creationId xmlns:p14="http://schemas.microsoft.com/office/powerpoint/2010/main" val="18952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Playbooks </a:t>
            </a:r>
            <a:r>
              <a:rPr lang="en-US" sz="2200" dirty="0">
                <a:solidFill>
                  <a:schemeClr val="accent6"/>
                </a:solidFill>
              </a:rPr>
              <a:t>allow you to organize your configuration and management tasks in simple, human-readable files. Each playbook contains a list of tasks </a:t>
            </a:r>
            <a:r>
              <a:rPr lang="en-US" sz="2200" dirty="0" smtClean="0">
                <a:solidFill>
                  <a:schemeClr val="accent6"/>
                </a:solidFill>
              </a:rPr>
              <a:t>and </a:t>
            </a:r>
            <a:r>
              <a:rPr lang="en-US" sz="2200" dirty="0">
                <a:solidFill>
                  <a:schemeClr val="accent6"/>
                </a:solidFill>
              </a:rPr>
              <a:t>are defined in a </a:t>
            </a:r>
            <a:r>
              <a:rPr lang="en-US" sz="2200" dirty="0" smtClean="0">
                <a:solidFill>
                  <a:schemeClr val="bg1"/>
                </a:solidFill>
              </a:rPr>
              <a:t>YAML</a:t>
            </a:r>
            <a:r>
              <a:rPr lang="en-US" sz="2200" dirty="0" smtClean="0">
                <a:solidFill>
                  <a:schemeClr val="accent6"/>
                </a:solidFill>
              </a:rPr>
              <a:t>.  </a:t>
            </a: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When </a:t>
            </a:r>
            <a:r>
              <a:rPr lang="en-US" sz="2200" dirty="0" err="1" smtClean="0">
                <a:solidFill>
                  <a:schemeClr val="accent6"/>
                </a:solidFill>
              </a:rPr>
              <a:t>ansible</a:t>
            </a:r>
            <a:r>
              <a:rPr lang="en-US" sz="2200" dirty="0" smtClean="0">
                <a:solidFill>
                  <a:schemeClr val="accent6"/>
                </a:solidFill>
              </a:rPr>
              <a:t>-playbook is executed with </a:t>
            </a:r>
            <a:r>
              <a:rPr lang="en-US" sz="2200" dirty="0" smtClean="0">
                <a:solidFill>
                  <a:schemeClr val="bg1"/>
                </a:solidFill>
              </a:rPr>
              <a:t>–check </a:t>
            </a:r>
            <a:r>
              <a:rPr lang="en-US" sz="2200" dirty="0" smtClean="0">
                <a:solidFill>
                  <a:schemeClr val="accent6"/>
                </a:solidFill>
              </a:rPr>
              <a:t>it will not make any changes on remote system. It will report what changes the would have made rather than making them.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rgbClr val="FF0000"/>
                </a:solidFill>
              </a:rPr>
              <a:t>Exercises:</a:t>
            </a: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1. Follow the playbook in the </a:t>
            </a:r>
            <a:r>
              <a:rPr lang="en-US" sz="2200" dirty="0" err="1" smtClean="0">
                <a:solidFill>
                  <a:schemeClr val="accent6"/>
                </a:solidFill>
              </a:rPr>
              <a:t>github</a:t>
            </a:r>
            <a:r>
              <a:rPr lang="en-US" sz="2200" dirty="0" smtClean="0">
                <a:solidFill>
                  <a:schemeClr val="accent6"/>
                </a:solidFill>
              </a:rPr>
              <a:t> repo and try to run it under our node.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dirty="0" smtClean="0"/>
              <a:t>file</a:t>
            </a:r>
            <a:r>
              <a:rPr lang="en-US" dirty="0"/>
              <a:t>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43600" y="5715000"/>
            <a:ext cx="2743200" cy="411163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97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3299</TotalTime>
  <Words>121</Words>
  <Application>Microsoft Macintosh PowerPoint</Application>
  <PresentationFormat>On-screen Show (4:3)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Wingdings</vt:lpstr>
      <vt:lpstr>Arial</vt:lpstr>
      <vt:lpstr>Office Theme</vt:lpstr>
      <vt:lpstr>                     What is Configuration management ?  Wikipedia =&gt;  Configuration management (CM) is a systems engineering process for establishing and maintaining consistency of a product's performance, functional, and physical attributes with its requirements, design, and operational information throughout its life.  In our context, managing a set of servers from one central location using a tool called Ansible    Exercises: 1. yum info ansible 2. yum –y install ansible 3. man ansible   </vt:lpstr>
      <vt:lpstr>    Running a live command on all nodes Exercises: ansible all -a "/bin/echo hello“ ansible all -a “df –hT | grep –v tmfs”  Did you see, we could get information about our nodes without loosing time to login and check, so great !   There is a large catalog of modules available for Ansible out of the box =&gt;  users, groups, packages, ACLs, files, firewall rules, mysql and postgresql databases, docker images </vt:lpstr>
      <vt:lpstr>                                     </vt:lpstr>
      <vt:lpstr>         Playbooks allow you to organize your configuration and management tasks in simple, human-readable files. Each playbook contains a list of tasks and are defined in a YAML.    When ansible-playbook is executed with –check it will not make any changes on remote system. It will report what changes the would have made rather than making them.  Exercises: 1. Follow the playbook in the github repo and try to run it under our node. file.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Iliya Belichev (c)</cp:lastModifiedBy>
  <cp:revision>999</cp:revision>
  <dcterms:created xsi:type="dcterms:W3CDTF">2015-03-24T20:13:30Z</dcterms:created>
  <dcterms:modified xsi:type="dcterms:W3CDTF">2017-06-01T10:54:27Z</dcterms:modified>
</cp:coreProperties>
</file>