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8.gif" ContentType="image/gif"/>
  <Override PartName="/ppt/media/image6.png" ContentType="image/png"/>
  <Override PartName="/ppt/media/image5.png" ContentType="image/png"/>
  <Override PartName="/ppt/media/image12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2960" y="100044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HTML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  <a:ea typeface="DejaVu Sans"/>
              </a:rPr>
              <a:t>Основата за един сайт.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4" name="TextShape 3"/>
          <p:cNvSpPr txBox="1"/>
          <p:nvPr/>
        </p:nvSpPr>
        <p:spPr>
          <a:xfrm>
            <a:off x="3017520" y="2214000"/>
            <a:ext cx="3108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HyperText Markup Language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70200" y="100800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Най-използвани елементи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2651760" y="2834640"/>
            <a:ext cx="3771000" cy="34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Подредени листове </a:t>
            </a:r>
            <a:r>
              <a:rPr lang="en-US" sz="2400">
                <a:latin typeface="Arial"/>
              </a:rPr>
              <a:t>
</a:t>
            </a:r>
            <a:r>
              <a:rPr b="1" lang="en-US" sz="1600">
                <a:latin typeface="Arial"/>
              </a:rPr>
              <a:t>&lt;OL&gt;, &lt;LI&gt;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Неподредени листове</a:t>
            </a:r>
            <a:r>
              <a:rPr lang="en-US" sz="2400">
                <a:latin typeface="Arial"/>
              </a:rPr>
              <a:t>
</a:t>
            </a:r>
            <a:r>
              <a:rPr lang="en-US" sz="1600">
                <a:latin typeface="Arial"/>
              </a:rPr>
              <a:t>&lt;UL&gt;, &lt;LI&gt;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Дефиниционни листове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&lt;DL&gt;, &lt;DT&gt;, &lt;DD&gt;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Текстово поле</a:t>
            </a:r>
            <a:r>
              <a:rPr lang="en-US" sz="2400">
                <a:latin typeface="Arial"/>
              </a:rPr>
              <a:t>
</a:t>
            </a:r>
            <a:r>
              <a:rPr lang="en-US" sz="1600">
                <a:latin typeface="Arial"/>
              </a:rPr>
              <a:t>&lt;TEXTAREA&gt;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69120" y="110700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Най-използвани елементи</a:t>
            </a:r>
            <a:endParaRPr/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2651760" y="2743200"/>
            <a:ext cx="4297680" cy="372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69120" y="110700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HTML таблици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2650680" y="2933640"/>
            <a:ext cx="5425920" cy="273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Части на таблицата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Редове и колони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Атрибути за таблица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Избягвайте да използвате таблици </a:t>
            </a:r>
            <a:r>
              <a:rPr lang="en-US" sz="2400">
                <a:latin typeface="Arial"/>
              </a:rPr>
              <a:t>
</a:t>
            </a:r>
            <a:r>
              <a:rPr lang="en-US" sz="2400">
                <a:latin typeface="Arial"/>
              </a:rPr>
              <a:t>за структура на страницата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07280" y="7696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HTML таблици Демо</a:t>
            </a:r>
            <a:endParaRPr/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1530360" y="2601000"/>
            <a:ext cx="6136920" cy="306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1597680" y="2103120"/>
            <a:ext cx="6849720" cy="4224240"/>
          </a:xfrm>
          <a:prstGeom prst="rect">
            <a:avLst/>
          </a:prstGeom>
          <a:ln>
            <a:noFill/>
          </a:ln>
        </p:spPr>
      </p:pic>
      <p:sp>
        <p:nvSpPr>
          <p:cNvPr id="99" name="TextShape 1"/>
          <p:cNvSpPr txBox="1"/>
          <p:nvPr/>
        </p:nvSpPr>
        <p:spPr>
          <a:xfrm>
            <a:off x="919440" y="822960"/>
            <a:ext cx="7858800" cy="139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f79646"/>
                </a:solidFill>
                <a:latin typeface="Calibri"/>
                <a:ea typeface="DejaVu Sans"/>
              </a:rPr>
              <a:t>Семантична структура на HTML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домашна работа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731520" y="1875240"/>
            <a:ext cx="76186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3"/>
          <p:cNvSpPr txBox="1"/>
          <p:nvPr/>
        </p:nvSpPr>
        <p:spPr>
          <a:xfrm>
            <a:off x="974880" y="2203920"/>
            <a:ext cx="7620480" cy="439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Заглавие съдържащо името ви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Ваша снимка по избор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Кратко описание/история с подзаглавие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Подреден списък с нещата, които обичате да правите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Линкове към любимите ви страници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Място за попълване на коментари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92280" y="70812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HTML5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585720" y="1897560"/>
            <a:ext cx="76186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3"/>
          <p:cNvSpPr txBox="1"/>
          <p:nvPr/>
        </p:nvSpPr>
        <p:spPr>
          <a:xfrm>
            <a:off x="1340640" y="1737360"/>
            <a:ext cx="7620480" cy="439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HTML5  разполага с тагове за най-често използваните части на сайта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&lt;HEADER&gt;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&lt;NAV&gt;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&lt;SECTION&gt;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&lt;ASIDE&gt;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&lt;ARTICLE&gt;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&lt;FOOTER&gt;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Пълен списък : </a:t>
            </a:r>
            <a:r>
              <a:rPr lang="en-US" sz="2400">
                <a:latin typeface="Arial"/>
              </a:rPr>
              <a:t>HTML5 тагове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92280" y="70812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HTML5 Демо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585720" y="1897560"/>
            <a:ext cx="76186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1695600" y="1828800"/>
            <a:ext cx="6076800" cy="44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50080" y="68724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трябва да запомним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963360" y="1947600"/>
            <a:ext cx="76186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3"/>
          <p:cNvSpPr txBox="1"/>
          <p:nvPr/>
        </p:nvSpPr>
        <p:spPr>
          <a:xfrm>
            <a:off x="1718280" y="1787400"/>
            <a:ext cx="7620480" cy="439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HTML изгражда структурата на една страница. Той не отговаря за дизайна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Браузърите работят с невалиден HTML. Ние не трябва да го допускаме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Винаги мислете за семантиката за частите на сайта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Валидирайте HTML-а си </a:t>
            </a:r>
            <a:r>
              <a:rPr lang="en-US" sz="2400">
                <a:latin typeface="Arial"/>
              </a:rPr>
              <a:t>Online Validator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6858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762120" y="1676520"/>
            <a:ext cx="761868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7760" cy="241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58520" y="102024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Съдържание на една страница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1675800" y="3200400"/>
            <a:ext cx="6462360" cy="141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Структурно съдържание: HTML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Стилизиране на съдържание: CSS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Взаимодействие с потребителя: JavaScript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910080" y="11242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HTML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3108960" y="3291840"/>
            <a:ext cx="3316680" cy="190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Как е възникнал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За какво служи ( UI 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Структура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Помощни програми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97120" y="116100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172960" y="2743200"/>
            <a:ext cx="5599440" cy="288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97120" y="139932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Най-важното за HTML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1371600" y="3402360"/>
            <a:ext cx="6639120" cy="190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Определя структурата и съдържанието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Поддържа основния UI: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Текст, Изобрежения, Аудио, Видео, Линкове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Бутони, Форми, Списъци, Таблици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05680" y="16660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HTML термини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2949840" y="3461760"/>
            <a:ext cx="3268080" cy="239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Тагове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Атрибути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Елементи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Коментари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Специални символи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05680" y="16660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Структура на HTML документ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3515400" y="3585240"/>
            <a:ext cx="1513800" cy="190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Doctype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HTML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HEAD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BODY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24400" y="29206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Демо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92000" y="90900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Най-използвани елементи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1920240" y="2377440"/>
            <a:ext cx="5870880" cy="439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Форматиране на текст: </a:t>
            </a:r>
            <a:r>
              <a:rPr lang="en-US" sz="2400">
                <a:latin typeface="Arial"/>
              </a:rPr>
              <a:t>
</a:t>
            </a:r>
            <a:r>
              <a:rPr b="1" lang="en-US" sz="1600">
                <a:latin typeface="Arial"/>
              </a:rPr>
              <a:t>&lt;B&gt;, &lt;i&gt;, &lt;U&gt;, &lt;SUP&gt;, &lt;SUB&gt;, &lt;STRONG&gt;, &lt;EM&gt;, &lt;PRE&gt;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Линкове</a:t>
            </a:r>
            <a:r>
              <a:rPr lang="en-US" sz="2400">
                <a:latin typeface="Arial"/>
              </a:rPr>
              <a:t>
</a:t>
            </a:r>
            <a:r>
              <a:rPr lang="en-US" sz="1600">
                <a:latin typeface="Arial"/>
              </a:rPr>
              <a:t>&lt;A&gt;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Картинки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&lt;IMG&gt;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Заглавия</a:t>
            </a:r>
            <a:r>
              <a:rPr lang="en-US" sz="2400">
                <a:latin typeface="Arial"/>
              </a:rPr>
              <a:t>
</a:t>
            </a:r>
            <a:r>
              <a:rPr lang="en-US" sz="1600">
                <a:latin typeface="Arial"/>
              </a:rPr>
              <a:t>&lt;H1&gt;, &lt;H2&gt;, &lt;H3&gt;, &lt;H4&gt;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Параграфи</a:t>
            </a:r>
            <a:r>
              <a:rPr lang="en-US" sz="2400">
                <a:latin typeface="Arial"/>
              </a:rPr>
              <a:t>
</a:t>
            </a:r>
            <a:r>
              <a:rPr lang="en-US" sz="1600">
                <a:latin typeface="Arial"/>
              </a:rPr>
              <a:t>&lt;P&gt;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Секции</a:t>
            </a:r>
            <a:r>
              <a:rPr lang="en-US" sz="2400">
                <a:latin typeface="Arial"/>
              </a:rPr>
              <a:t>
</a:t>
            </a:r>
            <a:r>
              <a:rPr lang="en-US" sz="1600">
                <a:latin typeface="Arial"/>
              </a:rPr>
              <a:t>&lt;DIV&gt;, &lt;SPAN&gt;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