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731520" y="2560320"/>
            <a:ext cx="7767720" cy="14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Въведение в MySQL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0160" y="5446080"/>
            <a:ext cx="6396120" cy="174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31520" y="2555280"/>
            <a:ext cx="7767720" cy="14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31520" y="2555280"/>
            <a:ext cx="7767720" cy="14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82880" y="118872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Въвеждане на информация в таблици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585720" y="1897560"/>
            <a:ext cx="761544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640080" y="3017520"/>
            <a:ext cx="8319240" cy="200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Въвеждането на информация става чрез командата insert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Можем да въвеждаме множество колони едновременно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Ако при въвеждане се нарушава заложено правило на таблицата заявката не се изпълнява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31520" y="2555280"/>
            <a:ext cx="7767720" cy="14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31520" y="2555280"/>
            <a:ext cx="7767720" cy="14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67560" y="118872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Промяна на информацията в таблица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94280" y="2354760"/>
            <a:ext cx="761544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3"/>
          <p:cNvSpPr/>
          <p:nvPr/>
        </p:nvSpPr>
        <p:spPr>
          <a:xfrm>
            <a:off x="185760" y="3200400"/>
            <a:ext cx="859248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Промяната на информацията става с командата update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Промяната не трябва да нарушава правило на таблицата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Възможна е употребата на клауза where която да оказва точно кои елементи ще се променят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31520" y="2555280"/>
            <a:ext cx="7767720" cy="14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31520" y="2555280"/>
            <a:ext cx="7767720" cy="14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67560" y="118872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Селектиране на данни от таблица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494280" y="2354760"/>
            <a:ext cx="761544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185760" y="3200400"/>
            <a:ext cx="859248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За извеждане на информация от таблица се използва командата select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Select може да се използва с where клауза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Операцията select може да върне множество резултати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31520" y="2555280"/>
            <a:ext cx="7767720" cy="14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917640" y="779400"/>
            <a:ext cx="7767720" cy="14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Същност на базите данни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373320" y="2306880"/>
            <a:ext cx="8136000" cy="454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База данни означава количество информация организирана по начин по който компютърен език или програма може лесно да управлява тези данни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Управляват информацията по-ефективно от програмен код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Има много видове бази данни като най-разпространената за работа с php е mysql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31520" y="2555280"/>
            <a:ext cx="7767720" cy="14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67560" y="118872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Възможности на WHERE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494280" y="2354760"/>
            <a:ext cx="761544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"/>
          <p:cNvSpPr/>
          <p:nvPr/>
        </p:nvSpPr>
        <p:spPr>
          <a:xfrm>
            <a:off x="185760" y="3200400"/>
            <a:ext cx="859248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Може да включваме логическо </a:t>
            </a:r>
            <a:r>
              <a:rPr b="1" lang="en-US" sz="2800" strike="noStrike">
                <a:solidFill>
                  <a:srgbClr val="ffffff"/>
                </a:solidFill>
                <a:latin typeface="Arial"/>
                <a:ea typeface="DejaVu Sans"/>
              </a:rPr>
              <a:t>и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 в where клаузата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Може да включваме логическо </a:t>
            </a:r>
            <a:r>
              <a:rPr b="1" lang="en-US" sz="2800" strike="noStrike">
                <a:solidFill>
                  <a:srgbClr val="ffffff"/>
                </a:solidFill>
                <a:latin typeface="Arial"/>
                <a:ea typeface="DejaVu Sans"/>
              </a:rPr>
              <a:t>или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 в where клаузата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Може да включваме логическо </a:t>
            </a:r>
            <a:r>
              <a:rPr b="1" lang="en-US" sz="2800" strike="noStrike">
                <a:solidFill>
                  <a:srgbClr val="ffffff"/>
                </a:solidFill>
                <a:latin typeface="Arial"/>
                <a:ea typeface="DejaVu Sans"/>
              </a:rPr>
              <a:t>не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 в where калузата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31520" y="2555280"/>
            <a:ext cx="7767720" cy="14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31520" y="2555280"/>
            <a:ext cx="7767720" cy="14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67560" y="118872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Използване на </a:t>
            </a:r>
            <a:r>
              <a:rPr b="1"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LIKE </a:t>
            </a: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 </a:t>
            </a:r>
            <a:r>
              <a:rPr b="1"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WHERE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494280" y="2354760"/>
            <a:ext cx="761544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"/>
          <p:cNvSpPr/>
          <p:nvPr/>
        </p:nvSpPr>
        <p:spPr>
          <a:xfrm>
            <a:off x="185760" y="3200400"/>
            <a:ext cx="859248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ffffff"/>
                </a:solidFill>
                <a:latin typeface="Arial"/>
                <a:ea typeface="DejaVu Sans"/>
              </a:rPr>
              <a:t>Koгато работим с бази данни често ни се налага да проверим дали текст съдържа определена дума или поредица от символи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ffffff"/>
                </a:solidFill>
                <a:latin typeface="Arial"/>
                <a:ea typeface="DejaVu Sans"/>
              </a:rPr>
              <a:t>Проверката дали текст съдържа поредица от символи става с помощта на like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ffffff"/>
                </a:solidFill>
                <a:latin typeface="Arial"/>
                <a:ea typeface="DejaVu Sans"/>
              </a:rPr>
              <a:t>Когато съставяме where клауза с Like Може да проверим дали даден текст започва, завършва или съдържа определена поредица от символи с помощта на символа %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31520" y="2555280"/>
            <a:ext cx="7767720" cy="14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31520" y="2555280"/>
            <a:ext cx="7767720" cy="14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67560" y="118872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Подреждане на резултатите в заявка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94280" y="2354760"/>
            <a:ext cx="761544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>
            <a:off x="185760" y="3200400"/>
            <a:ext cx="859248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ffffff"/>
                </a:solidFill>
                <a:latin typeface="Arial"/>
                <a:ea typeface="DejaVu Sans"/>
              </a:rPr>
              <a:t>Подреждането на данните става по определена колона с помощта на order by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ffffff"/>
                </a:solidFill>
                <a:latin typeface="Arial"/>
                <a:ea typeface="DejaVu Sans"/>
              </a:rPr>
              <a:t>Резултатите могат да се подредят както в низходящ така и възходящ ред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ffffff"/>
                </a:solidFill>
                <a:latin typeface="Arial"/>
                <a:ea typeface="DejaVu Sans"/>
              </a:rPr>
              <a:t>Order by заема място след where  в заявката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31520" y="2555280"/>
            <a:ext cx="7767720" cy="14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731520" y="2555280"/>
            <a:ext cx="7767720" cy="14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14400" y="760320"/>
            <a:ext cx="7767720" cy="14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Видове бази данни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2560320" y="2743200"/>
            <a:ext cx="4480560" cy="454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Йерархични (дървета)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Мрежови (графи)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Релационни (таблица)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Обектно ориентирани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61520" y="43884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 за домашно 1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588240" y="1604880"/>
            <a:ext cx="761544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276840" y="1536120"/>
            <a:ext cx="859248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Създайте 3 таблици за магазин за автомобили на старо както следва: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1) </a:t>
            </a:r>
            <a:r>
              <a:rPr b="1" lang="en-US" sz="2400" strike="noStrike">
                <a:solidFill>
                  <a:srgbClr val="66ff00"/>
                </a:solidFill>
                <a:latin typeface="Arial"/>
                <a:ea typeface="DejaVu Sans"/>
              </a:rPr>
              <a:t>brands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 с колони: </a:t>
            </a:r>
            <a:r>
              <a:rPr lang="en-US" sz="2400" strike="noStrike">
                <a:solidFill>
                  <a:srgbClr val="99ffff"/>
                </a:solidFill>
                <a:latin typeface="Arial"/>
                <a:ea typeface="DejaVu Sans"/>
              </a:rPr>
              <a:t>brand_id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, </a:t>
            </a:r>
            <a:r>
              <a:rPr lang="en-US" sz="2400" strike="noStrike">
                <a:solidFill>
                  <a:srgbClr val="99ffff"/>
                </a:solidFill>
                <a:latin typeface="Arial"/>
                <a:ea typeface="DejaVu Sans"/>
              </a:rPr>
              <a:t>name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2) </a:t>
            </a:r>
            <a:r>
              <a:rPr b="1" lang="en-US" sz="2400" strike="noStrike">
                <a:solidFill>
                  <a:srgbClr val="66ff00"/>
                </a:solidFill>
                <a:latin typeface="Arial"/>
                <a:ea typeface="DejaVu Sans"/>
              </a:rPr>
              <a:t>regions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 с колони: </a:t>
            </a:r>
            <a:r>
              <a:rPr lang="en-US" sz="2400" strike="noStrike">
                <a:solidFill>
                  <a:srgbClr val="99ffff"/>
                </a:solidFill>
                <a:latin typeface="Arial"/>
                <a:ea typeface="DejaVu Sans"/>
              </a:rPr>
              <a:t>region_id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, </a:t>
            </a:r>
            <a:r>
              <a:rPr lang="en-US" sz="2400" strike="noStrike">
                <a:solidFill>
                  <a:srgbClr val="99ffff"/>
                </a:solidFill>
                <a:latin typeface="Arial"/>
                <a:ea typeface="DejaVu Sans"/>
              </a:rPr>
              <a:t>name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, </a:t>
            </a:r>
            <a:r>
              <a:rPr lang="en-US" sz="2400" strike="noStrike">
                <a:solidFill>
                  <a:srgbClr val="99ffff"/>
                </a:solidFill>
                <a:latin typeface="Arial"/>
                <a:ea typeface="DejaVu Sans"/>
              </a:rPr>
              <a:t>country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3) </a:t>
            </a:r>
            <a:r>
              <a:rPr b="1" lang="en-US" sz="2400" strike="noStrike">
                <a:solidFill>
                  <a:srgbClr val="66ff00"/>
                </a:solidFill>
                <a:latin typeface="Arial"/>
                <a:ea typeface="DejaVu Sans"/>
              </a:rPr>
              <a:t>cars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 с колони: </a:t>
            </a:r>
            <a:r>
              <a:rPr lang="en-US" sz="2400" strike="noStrike">
                <a:solidFill>
                  <a:srgbClr val="99ffff"/>
                </a:solidFill>
                <a:latin typeface="Arial"/>
                <a:ea typeface="DejaVu Sans"/>
              </a:rPr>
              <a:t>car_id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, </a:t>
            </a:r>
            <a:r>
              <a:rPr lang="en-US" sz="2400" strike="noStrike">
                <a:solidFill>
                  <a:srgbClr val="99ffff"/>
                </a:solidFill>
                <a:latin typeface="Arial"/>
                <a:ea typeface="DejaVu Sans"/>
              </a:rPr>
              <a:t>color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, </a:t>
            </a:r>
            <a:r>
              <a:rPr lang="en-US" sz="2400" strike="noStrike">
                <a:solidFill>
                  <a:srgbClr val="99ffff"/>
                </a:solidFill>
                <a:latin typeface="Arial"/>
                <a:ea typeface="DejaVu Sans"/>
              </a:rPr>
              <a:t>year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, </a:t>
            </a:r>
            <a:r>
              <a:rPr lang="en-US" sz="2400" strike="noStrike">
                <a:solidFill>
                  <a:srgbClr val="99ffff"/>
                </a:solidFill>
                <a:latin typeface="Arial"/>
                <a:ea typeface="DejaVu Sans"/>
              </a:rPr>
              <a:t>brand_id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, </a:t>
            </a:r>
            <a:r>
              <a:rPr lang="en-US" sz="2400" strike="noStrike">
                <a:solidFill>
                  <a:srgbClr val="99ffff"/>
                </a:solidFill>
                <a:latin typeface="Arial"/>
                <a:ea typeface="DejaVu Sans"/>
              </a:rPr>
              <a:t>region_id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Създайте нужните връзки между таблиците.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Въведете по 3 елемента във всяка таблица с помощта на заявка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Променете 2 от тях с помощта на заявка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61880" y="100584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 за домашно 2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588600" y="2171880"/>
            <a:ext cx="761544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548640" y="3017520"/>
            <a:ext cx="840960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Използвайте базата данни </a:t>
            </a:r>
            <a:r>
              <a:rPr lang="en-US" sz="2400" strike="noStrike">
                <a:solidFill>
                  <a:srgbClr val="66ff00"/>
                </a:solidFill>
                <a:latin typeface="Arial"/>
                <a:ea typeface="DejaVu Sans"/>
              </a:rPr>
              <a:t>world.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Направете заявка която извежда всички страни които се намират в Азия или Южна Америка и имат площ по-малка от 13000 км.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111840" y="246888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762120" y="1676520"/>
            <a:ext cx="761544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8" name="Picture 3" descr=""/>
          <p:cNvPicPr/>
          <p:nvPr/>
        </p:nvPicPr>
        <p:blipFill>
          <a:blip r:embed="rId1"/>
          <a:stretch/>
        </p:blipFill>
        <p:spPr>
          <a:xfrm>
            <a:off x="6727680" y="3984480"/>
            <a:ext cx="2414520" cy="241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10080" y="1124280"/>
            <a:ext cx="7767720" cy="14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MySQL бази данни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57200" y="2377440"/>
            <a:ext cx="8229240" cy="53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Релационна база данни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Данните се съхраняват в таблици като могат да имат връзки помежду си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Стандартизиран език за работа с бази данни sql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За създаване на бази и таблици и както за изпълнение на заявки използваме Phpmyadmin вграден в XAMPP, WAMP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31520" y="2555280"/>
            <a:ext cx="7767720" cy="14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69120" y="1107000"/>
            <a:ext cx="7767720" cy="14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Създаване на бази и таблици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2926080"/>
            <a:ext cx="8226720" cy="27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Характерно за таблиците в mysql е да имат primary key идентификатор, който се използва за id (ключ, уникална за елемента стойност)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Връзките между таблиците се извършват с помощта на foreign key (ключ към друга таблица)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Колоните в дадена таблица имат тип в зависимост от данните които съхраняват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Таблици могат да се създават както с програмен код така и с помощта на phpmyadmi (Или друг вид софтуер за работа с бази данни)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31520" y="2555280"/>
            <a:ext cx="7767720" cy="14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31520" y="2555280"/>
            <a:ext cx="7767720" cy="14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43320" y="914400"/>
            <a:ext cx="82249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Редактиране на структурата на таблица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536760" y="2103840"/>
            <a:ext cx="761544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926280" y="2492280"/>
            <a:ext cx="7617240" cy="439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Редакцията става чрез командата alter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При редакция на таблица не трябва да поставяме правило на което някои от редовете на таблицата не отговарят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Често пъти редакцията на таблица е съпроводено с промяна на редовете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Пълна информация за редакция на структурата на таблици в mysql може да видите тук: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http://dev.mysql.com/doc/refman/5.1/en/alter-table-examples.html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3489</TotalTime>
  <Application>LibreOffice/4.4.2.2$Linux_X86_64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cp:lastModifiedBy>mraiur </cp:lastModifiedBy>
  <dcterms:modified xsi:type="dcterms:W3CDTF">2015-05-20T02:15:24Z</dcterms:modified>
  <cp:revision>41</cp:revision>
</cp:coreProperties>
</file>