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2.jpeg" ContentType="image/jpeg"/>
  <Override PartName="/ppt/media/image11.jpeg" ContentType="image/jpeg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Основи на тестовия процес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Тест план, дизайн, изпълнение и анализ ...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анализ и дизайн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2. Уточняване на тестовите условия: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Какво ще се тества?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Избират се компоненти които могат да се верифицират с един или повече тестове.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Дизайн на тест кейс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3. В зависимост от нивото на конкретност, тест кейсовете могад да се делят на: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Логически – първо се дефинират тези.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Няма конкретни входни/изходни данни.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Конкретни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Имат конкретни входни/изходни данни.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Дизайн на тест кейс 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4. Предусловието (precondition) трябва да бъде описано: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Предварително настроена тестова среда.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Предварително създадени тестови данни </a:t>
            </a: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288000" y="3660480"/>
            <a:ext cx="7870680" cy="15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5. Очакван резултат: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Изходни данни.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Други последствия.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Имплементация на тест кейси 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Тестовите условия и логически тестове се трансформират в конкретни тест кейси.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Създаване тест сюити (test suite) за по-добра организация на тестовете.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Изпълнение на тест кейси 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Изпълняване на тестовите сценарии.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Сравняване на Наблюдавания резултат с Очаквания резултат.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Повторно изпълнение на провалените тестове – с цел да се провери дали проблема е оправен.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Exit Criteria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Съвкупност от общи и специфични изисквания при които можем да приемем процеса на тестване за приключен.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Използва се репортване на проблеми и за плануване края на тестването.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Exit Criteria - пример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Всички съобщения за грешка са проверени.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Всички по-сериозни проблеми са оправени.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Всички по-важни компоненти са внимателно изтестване.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 др.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Заключителни дейности 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Придобитият опит по време на тестването трябва да бъде анализиран и достъпен за бъдещи проекти: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Постигнати резултати.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Неочаквани събития.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Уверяваме се че откритите проблеми са оправени.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Уверяваме се че клиента е доволен.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762120" y="167652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040" cy="24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домашно: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Напишете достатъчно тест-кейси за верифицирането на “Posts” функционалноста на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http://qa.soft-intellect.com/test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Напишете тестовете в PM системата: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http://qa.soft-intellect.com/qdpm/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Основи на тестовия процес 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3600360" y="1800000"/>
            <a:ext cx="1079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Начало</a:t>
            </a:r>
            <a:endParaRPr/>
          </a:p>
        </p:txBody>
      </p:sp>
      <p:sp>
        <p:nvSpPr>
          <p:cNvPr id="11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sp>
      <p:sp>
        <p:nvSpPr>
          <p:cNvPr id="114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sp>
      <p:sp>
        <p:nvSpPr>
          <p:cNvPr id="115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sp>
      <p:sp>
        <p:nvSpPr>
          <p:cNvPr id="116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sp>
      <p:sp>
        <p:nvSpPr>
          <p:cNvPr id="117" name="CustomShape 8"/>
          <p:cNvSpPr/>
          <p:nvPr/>
        </p:nvSpPr>
        <p:spPr>
          <a:xfrm>
            <a:off x="2376360" y="2304000"/>
            <a:ext cx="3671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Тест планинг и контрол</a:t>
            </a:r>
            <a:endParaRPr/>
          </a:p>
        </p:txBody>
      </p:sp>
      <p:sp>
        <p:nvSpPr>
          <p:cNvPr id="118" name="CustomShape 9"/>
          <p:cNvSpPr/>
          <p:nvPr/>
        </p:nvSpPr>
        <p:spPr>
          <a:xfrm>
            <a:off x="2376360" y="2952000"/>
            <a:ext cx="3671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Тест анализ и дизайн</a:t>
            </a:r>
            <a:endParaRPr/>
          </a:p>
        </p:txBody>
      </p:sp>
      <p:sp>
        <p:nvSpPr>
          <p:cNvPr id="119" name="CustomShape 10"/>
          <p:cNvSpPr/>
          <p:nvPr/>
        </p:nvSpPr>
        <p:spPr>
          <a:xfrm>
            <a:off x="2376360" y="3600000"/>
            <a:ext cx="3671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Изпълнение на тестовете</a:t>
            </a:r>
            <a:endParaRPr/>
          </a:p>
        </p:txBody>
      </p:sp>
      <p:sp>
        <p:nvSpPr>
          <p:cNvPr id="120" name="CustomShape 11"/>
          <p:cNvSpPr/>
          <p:nvPr/>
        </p:nvSpPr>
        <p:spPr>
          <a:xfrm>
            <a:off x="2376360" y="4248000"/>
            <a:ext cx="3671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Exit-criteria и репортване</a:t>
            </a:r>
            <a:endParaRPr/>
          </a:p>
        </p:txBody>
      </p:sp>
      <p:sp>
        <p:nvSpPr>
          <p:cNvPr id="121" name="CustomShape 12"/>
          <p:cNvSpPr/>
          <p:nvPr/>
        </p:nvSpPr>
        <p:spPr>
          <a:xfrm>
            <a:off x="2376360" y="4896000"/>
            <a:ext cx="3671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Заключителни дейности</a:t>
            </a:r>
            <a:endParaRPr/>
          </a:p>
        </p:txBody>
      </p:sp>
      <p:sp>
        <p:nvSpPr>
          <p:cNvPr id="122" name="CustomShape 13"/>
          <p:cNvSpPr/>
          <p:nvPr/>
        </p:nvSpPr>
        <p:spPr>
          <a:xfrm>
            <a:off x="3600360" y="5544000"/>
            <a:ext cx="1079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Край</a:t>
            </a:r>
            <a:endParaRPr/>
          </a:p>
        </p:txBody>
      </p:sp>
      <p:sp>
        <p:nvSpPr>
          <p:cNvPr id="123" name="Line 14"/>
          <p:cNvSpPr/>
          <p:nvPr/>
        </p:nvSpPr>
        <p:spPr>
          <a:xfrm>
            <a:off x="4176360" y="2124000"/>
            <a:ext cx="2880" cy="2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4" name="Line 15"/>
          <p:cNvSpPr/>
          <p:nvPr/>
        </p:nvSpPr>
        <p:spPr>
          <a:xfrm>
            <a:off x="4176360" y="2736000"/>
            <a:ext cx="2880" cy="2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5" name="Line 16"/>
          <p:cNvSpPr/>
          <p:nvPr/>
        </p:nvSpPr>
        <p:spPr>
          <a:xfrm>
            <a:off x="4176360" y="3384000"/>
            <a:ext cx="2880" cy="2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6" name="Line 17"/>
          <p:cNvSpPr/>
          <p:nvPr/>
        </p:nvSpPr>
        <p:spPr>
          <a:xfrm>
            <a:off x="4173480" y="4032000"/>
            <a:ext cx="2880" cy="2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7" name="Line 18"/>
          <p:cNvSpPr/>
          <p:nvPr/>
        </p:nvSpPr>
        <p:spPr>
          <a:xfrm>
            <a:off x="4176360" y="4680000"/>
            <a:ext cx="2880" cy="2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8" name="Line 19"/>
          <p:cNvSpPr/>
          <p:nvPr/>
        </p:nvSpPr>
        <p:spPr>
          <a:xfrm>
            <a:off x="4176360" y="5328000"/>
            <a:ext cx="2880" cy="2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9" name="Line 20"/>
          <p:cNvSpPr/>
          <p:nvPr/>
        </p:nvSpPr>
        <p:spPr>
          <a:xfrm flipV="1">
            <a:off x="2124360" y="2514240"/>
            <a:ext cx="252000" cy="57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0" name="Line 21"/>
          <p:cNvSpPr/>
          <p:nvPr/>
        </p:nvSpPr>
        <p:spPr>
          <a:xfrm flipV="1">
            <a:off x="2124360" y="3162240"/>
            <a:ext cx="252000" cy="57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1" name="Line 22"/>
          <p:cNvSpPr/>
          <p:nvPr/>
        </p:nvSpPr>
        <p:spPr>
          <a:xfrm flipH="1">
            <a:off x="6048360" y="3153600"/>
            <a:ext cx="251280" cy="144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2" name="Line 23"/>
          <p:cNvSpPr/>
          <p:nvPr/>
        </p:nvSpPr>
        <p:spPr>
          <a:xfrm flipH="1">
            <a:off x="6048360" y="3801600"/>
            <a:ext cx="251280" cy="144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3" name="Line 24"/>
          <p:cNvSpPr/>
          <p:nvPr/>
        </p:nvSpPr>
        <p:spPr>
          <a:xfrm flipH="1">
            <a:off x="1584000" y="5112000"/>
            <a:ext cx="79236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4" name="Line 25"/>
          <p:cNvSpPr/>
          <p:nvPr/>
        </p:nvSpPr>
        <p:spPr>
          <a:xfrm flipV="1">
            <a:off x="1584000" y="2520000"/>
            <a:ext cx="0" cy="259200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5" name="Line 26"/>
          <p:cNvSpPr/>
          <p:nvPr/>
        </p:nvSpPr>
        <p:spPr>
          <a:xfrm flipH="1">
            <a:off x="1584000" y="2520000"/>
            <a:ext cx="54036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6" name="Line 27"/>
          <p:cNvSpPr/>
          <p:nvPr/>
        </p:nvSpPr>
        <p:spPr>
          <a:xfrm>
            <a:off x="2124360" y="3168000"/>
            <a:ext cx="0" cy="194400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7" name="Line 28"/>
          <p:cNvSpPr/>
          <p:nvPr/>
        </p:nvSpPr>
        <p:spPr>
          <a:xfrm>
            <a:off x="6048000" y="4464000"/>
            <a:ext cx="57600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8" name="Line 29"/>
          <p:cNvSpPr/>
          <p:nvPr/>
        </p:nvSpPr>
        <p:spPr>
          <a:xfrm>
            <a:off x="6299640" y="3801600"/>
            <a:ext cx="0" cy="66240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9" name="Line 30"/>
          <p:cNvSpPr/>
          <p:nvPr/>
        </p:nvSpPr>
        <p:spPr>
          <a:xfrm flipV="1">
            <a:off x="6624000" y="3168000"/>
            <a:ext cx="0" cy="129600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40" name="Line 31"/>
          <p:cNvSpPr/>
          <p:nvPr/>
        </p:nvSpPr>
        <p:spPr>
          <a:xfrm>
            <a:off x="6299640" y="3153600"/>
            <a:ext cx="324360" cy="0"/>
          </a:xfrm>
          <a:prstGeom prst="line">
            <a:avLst/>
          </a:prstGeom>
          <a:ln>
            <a:solidFill>
              <a:srgbClr val="ffffff"/>
            </a:solidFill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планинг и контрол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Започва в началото на производствения процес на софтуера.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Трябва постоянно да се обновява и допълва.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536000" y="3672000"/>
            <a:ext cx="3610080" cy="24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Плануване на ресурсите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Необходими ресурси: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Кои служители ще бъдат включени, за какво и кога?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Колко време е нужно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Кои инструменти и устройства, ще се използват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контрол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Следене на тестовите дейности.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Сравняване с плана.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Репортване на разликите с плана.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Ъпдейтване на тест плана.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приоритизация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Приоритизацията гарантира че по-важните части от софтуера ще бъдат тествани преди останалите.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Времето често не е достатъчно за пълно тестване на целия продукт.</a:t>
            </a: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5301000" y="4377240"/>
            <a:ext cx="2619000" cy="174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план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Официален документ, който описва целия тестов процес: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Списък с задачи които трябва да се изпълнят.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Функционалности които трябва да се тестват, тест стратегия, график, acceptance criteria.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IEEE 829-2008 - Standard for Software Test Documentation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404960" y="3024000"/>
            <a:ext cx="4019040" cy="3400200"/>
          </a:xfrm>
          <a:prstGeom prst="rect">
            <a:avLst/>
          </a:prstGeom>
          <a:ln>
            <a:noFill/>
          </a:ln>
        </p:spPr>
      </p:pic>
      <p:sp>
        <p:nvSpPr>
          <p:cNvPr id="156" name="TextShape 3"/>
          <p:cNvSpPr txBox="1"/>
          <p:nvPr/>
        </p:nvSpPr>
        <p:spPr>
          <a:xfrm>
            <a:off x="720000" y="2016000"/>
            <a:ext cx="6912000" cy="108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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Потърсете “test plan template” в google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анализ и дизайн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1. Ревю на документацията: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Всички документи, от които може да се извлече информация за изискванията за компонент или система.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