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8"/>
  </p:notesMasterIdLst>
  <p:sldIdLst>
    <p:sldId id="360" r:id="rId5"/>
    <p:sldId id="361" r:id="rId6"/>
    <p:sldId id="362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7094"/>
    <a:srgbClr val="095295"/>
    <a:srgbClr val="D8750D"/>
    <a:srgbClr val="90B5D2"/>
    <a:srgbClr val="209D03"/>
    <a:srgbClr val="3BCB01"/>
    <a:srgbClr val="2D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64456" autoAdjust="0"/>
  </p:normalViewPr>
  <p:slideViewPr>
    <p:cSldViewPr>
      <p:cViewPr varScale="1">
        <p:scale>
          <a:sx n="62" d="100"/>
          <a:sy n="62" d="100"/>
        </p:scale>
        <p:origin x="2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#1: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suppliers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CREATE TABLE suppliers( </a:t>
            </a:r>
          </a:p>
          <a:p>
            <a:r>
              <a:rPr lang="en-US" dirty="0" err="1">
                <a:effectLst/>
              </a:rPr>
              <a:t>supplier_id</a:t>
            </a:r>
            <a:r>
              <a:rPr lang="en-US" dirty="0">
                <a:effectLst/>
              </a:rPr>
              <a:t> number(10) NOT NULL,  </a:t>
            </a:r>
          </a:p>
          <a:p>
            <a:r>
              <a:rPr lang="en-US" dirty="0" err="1">
                <a:effectLst/>
              </a:rPr>
              <a:t>supplier_name</a:t>
            </a:r>
            <a:r>
              <a:rPr lang="en-US" dirty="0">
                <a:effectLst/>
              </a:rPr>
              <a:t> varchar2(50) NOT NULL, </a:t>
            </a:r>
          </a:p>
          <a:p>
            <a:r>
              <a:rPr lang="en-US" dirty="0">
                <a:effectLst/>
              </a:rPr>
              <a:t>address varchar2(50),  </a:t>
            </a:r>
          </a:p>
          <a:p>
            <a:r>
              <a:rPr lang="en-US" dirty="0">
                <a:effectLst/>
              </a:rPr>
              <a:t>city varchar2(50),  </a:t>
            </a:r>
          </a:p>
          <a:p>
            <a:r>
              <a:rPr lang="en-US" dirty="0">
                <a:effectLst/>
              </a:rPr>
              <a:t>state varchar2(25),  </a:t>
            </a:r>
          </a:p>
          <a:p>
            <a:r>
              <a:rPr lang="en-US" dirty="0" err="1">
                <a:effectLst/>
              </a:rPr>
              <a:t>zip_code</a:t>
            </a:r>
            <a:r>
              <a:rPr lang="en-US" dirty="0">
                <a:effectLst/>
              </a:rPr>
              <a:t> varchar2(10));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#2: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CREATE TABLE customers( </a:t>
            </a:r>
          </a:p>
          <a:p>
            <a:r>
              <a:rPr lang="en-US" dirty="0" err="1">
                <a:effectLst/>
              </a:rPr>
              <a:t>customer_id</a:t>
            </a:r>
            <a:r>
              <a:rPr lang="en-US" dirty="0">
                <a:effectLst/>
              </a:rPr>
              <a:t> number(10) NOT NULL,  </a:t>
            </a:r>
          </a:p>
          <a:p>
            <a:r>
              <a:rPr lang="en-US" dirty="0" err="1">
                <a:effectLst/>
              </a:rPr>
              <a:t>customer_name</a:t>
            </a:r>
            <a:r>
              <a:rPr lang="en-US" dirty="0">
                <a:effectLst/>
              </a:rPr>
              <a:t> varchar2(50) NOT NULL,  </a:t>
            </a:r>
          </a:p>
          <a:p>
            <a:r>
              <a:rPr lang="en-US" dirty="0">
                <a:effectLst/>
              </a:rPr>
              <a:t>address varchar2(50),  </a:t>
            </a:r>
          </a:p>
          <a:p>
            <a:r>
              <a:rPr lang="en-US" dirty="0">
                <a:effectLst/>
              </a:rPr>
              <a:t>city varchar2(50),  </a:t>
            </a:r>
          </a:p>
          <a:p>
            <a:r>
              <a:rPr lang="en-US" dirty="0">
                <a:effectLst/>
              </a:rPr>
              <a:t>state varchar2(25), </a:t>
            </a:r>
          </a:p>
          <a:p>
            <a:r>
              <a:rPr lang="en-US" dirty="0" err="1">
                <a:effectLst/>
              </a:rPr>
              <a:t>zip_code</a:t>
            </a:r>
            <a:r>
              <a:rPr lang="en-US" dirty="0">
                <a:effectLst/>
              </a:rPr>
              <a:t> varchar2(10),  </a:t>
            </a:r>
          </a:p>
          <a:p>
            <a:r>
              <a:rPr lang="en-US" dirty="0">
                <a:effectLst/>
              </a:rPr>
              <a:t>CONSTRAINT customers_pk PRIMARY KEY (customer_id));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Solution for Practice Exercise #3:</a:t>
            </a:r>
          </a:p>
          <a:p>
            <a:endParaRPr lang="en-US" b="1" dirty="0"/>
          </a:p>
          <a:p>
            <a:r>
              <a:rPr lang="en-US" dirty="0"/>
              <a:t>The Oracle CREATE TABLE statement for the </a:t>
            </a:r>
            <a:r>
              <a:rPr lang="en-US" i="1" dirty="0"/>
              <a:t>employees</a:t>
            </a:r>
            <a:r>
              <a:rPr lang="en-US" dirty="0"/>
              <a:t> table is:</a:t>
            </a:r>
          </a:p>
          <a:p>
            <a:endParaRPr lang="en-US" dirty="0"/>
          </a:p>
          <a:p>
            <a:r>
              <a:rPr lang="en-US" dirty="0"/>
              <a:t>CREATE TABLE employees ( </a:t>
            </a:r>
          </a:p>
          <a:p>
            <a:r>
              <a:rPr lang="en-US" dirty="0" err="1"/>
              <a:t>employee_number</a:t>
            </a:r>
            <a:r>
              <a:rPr lang="en-US" dirty="0"/>
              <a:t> number(10) NOT NULL, </a:t>
            </a:r>
          </a:p>
          <a:p>
            <a:r>
              <a:rPr lang="en-US" dirty="0" err="1"/>
              <a:t>employee_name</a:t>
            </a:r>
            <a:r>
              <a:rPr lang="en-US" dirty="0"/>
              <a:t> varchar2(50) NOT NULL, </a:t>
            </a:r>
          </a:p>
          <a:p>
            <a:r>
              <a:rPr lang="en-US" dirty="0" err="1"/>
              <a:t>department_id</a:t>
            </a:r>
            <a:r>
              <a:rPr lang="en-US" dirty="0"/>
              <a:t> number(10), </a:t>
            </a:r>
          </a:p>
          <a:p>
            <a:r>
              <a:rPr lang="en-US" dirty="0"/>
              <a:t>salary number(6), </a:t>
            </a:r>
          </a:p>
          <a:p>
            <a:r>
              <a:rPr lang="en-US" dirty="0"/>
              <a:t>CONSTRAINT employees_pk PRIMARY KEY (employee_number</a:t>
            </a:r>
            <a:r>
              <a:rPr lang="en-US"/>
              <a:t>), </a:t>
            </a:r>
          </a:p>
          <a:p>
            <a:r>
              <a:rPr lang="en-US"/>
              <a:t>CONSTRAINT </a:t>
            </a:r>
            <a:r>
              <a:rPr lang="en-US" dirty="0"/>
              <a:t>fk_departments FOREIGN KEY (department_id) REFERENCES departments(department_id)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04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93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6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62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6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15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2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40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352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82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8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9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9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1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4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4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primary_key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check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Oracle table called suppliers that stores supplier ID, name, and address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112"/>
              </p:ext>
            </p:extLst>
          </p:nvPr>
        </p:nvGraphicFramePr>
        <p:xfrm>
          <a:off x="1371600" y="2682151"/>
          <a:ext cx="601980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check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Oracle table called customers that stores customer ID, name, and address information.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this time, the customer ID should be the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primary key</a:t>
            </a:r>
            <a:r>
              <a:rPr lang="en-US" sz="2000" dirty="0">
                <a:solidFill>
                  <a:schemeClr val="bg1"/>
                </a:solidFill>
              </a:rPr>
              <a:t> for the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8737"/>
              </p:ext>
            </p:extLst>
          </p:nvPr>
        </p:nvGraphicFramePr>
        <p:xfrm>
          <a:off x="1219200" y="3048000"/>
          <a:ext cx="601980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0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Based on the departments table below, create an Oracle table called employees that stores employee number, employee name, department, and salary information.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primary key for the employees table should be the employee number. Create a foreign key on the employees table that references the departments table based on the department_id field.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CREATE TABLE departments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 department_id number(10)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department_name varchar2(50)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CONSTRAINT departments_pk PRIMARY KEY (department_id)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3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9C2D19CB1EB4EB957C296FF889379" ma:contentTypeVersion="46" ma:contentTypeDescription="Create a new document." ma:contentTypeScope="" ma:versionID="d76e7b19da747d2797abee5bd65afe53">
  <xsd:schema xmlns:xsd="http://www.w3.org/2001/XMLSchema" xmlns:xs="http://www.w3.org/2001/XMLSchema" xmlns:p="http://schemas.microsoft.com/office/2006/metadata/properties" xmlns:ns2="05686ec9-621b-4d4e-b044-e44970800757" targetNamespace="http://schemas.microsoft.com/office/2006/metadata/properties" ma:root="true" ma:fieldsID="6706f00be75213024a94f9e90a3ca398" ns2:_="">
    <xsd:import namespace="05686ec9-621b-4d4e-b044-e44970800757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6ec9-621b-4d4e-b044-e44970800757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request xmlns="05686ec9-621b-4d4e-b044-e44970800757" xsi:nil="true"/>
    <_x0043_M4 xmlns="05686ec9-621b-4d4e-b044-e44970800757" xsi:nil="true"/>
    <ViewCount xmlns="05686ec9-621b-4d4e-b044-e44970800757">2</ViewCount>
    <Rating1 xmlns="05686ec9-621b-4d4e-b044-e44970800757" xsi:nil="true"/>
    <_x0043_M5 xmlns="05686ec9-621b-4d4e-b044-e44970800757" xsi:nil="true"/>
    <Rating2 xmlns="05686ec9-621b-4d4e-b044-e44970800757" xsi:nil="true"/>
    <ClientSupplied xmlns="05686ec9-621b-4d4e-b044-e44970800757" xsi:nil="true"/>
    <_x0043_M6 xmlns="05686ec9-621b-4d4e-b044-e44970800757" xsi:nil="true"/>
    <Rating3 xmlns="05686ec9-621b-4d4e-b044-e44970800757" xsi:nil="true"/>
    <_x0043_M7 xmlns="05686ec9-621b-4d4e-b044-e44970800757" xsi:nil="true"/>
    <CheckedOutPath xmlns="05686ec9-621b-4d4e-b044-e44970800757" xsi:nil="true"/>
    <ApprovalStatus xmlns="05686ec9-621b-4d4e-b044-e44970800757" xsi:nil="true"/>
    <MBID xmlns="05686ec9-621b-4d4e-b044-e44970800757" xsi:nil="true"/>
    <AssociateID xmlns="05686ec9-621b-4d4e-b044-e44970800757" xsi:nil="true"/>
    <ProjectID xmlns="05686ec9-621b-4d4e-b044-e44970800757" xsi:nil="true"/>
    <Releases xmlns="05686ec9-621b-4d4e-b044-e44970800757" xsi:nil="true"/>
    <UnmappedDocuments xmlns="05686ec9-621b-4d4e-b044-e44970800757" xsi:nil="true"/>
    <Comments xmlns="05686ec9-621b-4d4e-b044-e44970800757" xsi:nil="true"/>
    <Phase xmlns="05686ec9-621b-4d4e-b044-e44970800757" xsi:nil="true"/>
    <_x0043_M8 xmlns="05686ec9-621b-4d4e-b044-e44970800757" xsi:nil="true"/>
    <_x0043_M9 xmlns="05686ec9-621b-4d4e-b044-e44970800757" xsi:nil="true"/>
    <CreatedTime xmlns="05686ec9-621b-4d4e-b044-e44970800757" xsi:nil="true"/>
    <Activities xmlns="05686ec9-621b-4d4e-b044-e44970800757" xsi:nil="true"/>
    <CopySource xmlns="05686ec9-621b-4d4e-b044-e44970800757" xsi:nil="true"/>
    <SubProjectID xmlns="05686ec9-621b-4d4e-b044-e44970800757" xsi:nil="true"/>
    <Functional_x0020_Module3 xmlns="05686ec9-621b-4d4e-b044-e44970800757" xsi:nil="true"/>
    <CopyToPath xmlns="05686ec9-621b-4d4e-b044-e44970800757" xsi:nil="true"/>
    <BaselinedVersions xmlns="05686ec9-621b-4d4e-b044-e44970800757" xsi:nil="true"/>
    <_x0043_M10 xmlns="05686ec9-621b-4d4e-b044-e44970800757" xsi:nil="true"/>
    <Functional_x0020_Modules xmlns="05686ec9-621b-4d4e-b044-e44970800757" xsi:nil="true"/>
    <Functional_x0020_Module2 xmlns="05686ec9-621b-4d4e-b044-e44970800757" xsi:nil="true"/>
    <ArtifactStatus xmlns="05686ec9-621b-4d4e-b044-e44970800757" xsi:nil="true"/>
    <ReasonforRejection xmlns="05686ec9-621b-4d4e-b044-e44970800757" xsi:nil="true"/>
    <FolderPath xmlns="05686ec9-621b-4d4e-b044-e44970800757" xsi:nil="true"/>
    <Rating4 xmlns="05686ec9-621b-4d4e-b044-e44970800757" xsi:nil="true"/>
    <Rating5 xmlns="05686ec9-621b-4d4e-b044-e44970800757" xsi:nil="true"/>
    <_x0043_M1 xmlns="05686ec9-621b-4d4e-b044-e44970800757" xsi:nil="true"/>
    <Role xmlns="05686ec9-621b-4d4e-b044-e44970800757" xsi:nil="true"/>
    <Processes xmlns="05686ec9-621b-4d4e-b044-e44970800757" xsi:nil="true"/>
    <LatestDownloads xmlns="05686ec9-621b-4d4e-b044-e44970800757" xsi:nil="true"/>
    <FolderId xmlns="05686ec9-621b-4d4e-b044-e44970800757" xsi:nil="true"/>
    <_x0043_M2 xmlns="05686ec9-621b-4d4e-b044-e44970800757" xsi:nil="true"/>
    <AccountID xmlns="05686ec9-621b-4d4e-b044-e44970800757" xsi:nil="true"/>
    <Tags xmlns="05686ec9-621b-4d4e-b044-e44970800757" xsi:nil="true"/>
    <AverageRating xmlns="05686ec9-621b-4d4e-b044-e44970800757" xsi:nil="true"/>
    <_x0043_M3 xmlns="05686ec9-621b-4d4e-b044-e44970800757" xsi:nil="true"/>
  </documentManagement>
</p:properties>
</file>

<file path=customXml/itemProps1.xml><?xml version="1.0" encoding="utf-8"?>
<ds:datastoreItem xmlns:ds="http://schemas.openxmlformats.org/officeDocument/2006/customXml" ds:itemID="{2234CEAD-830E-4C8A-B349-0A0A2A68D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6ec9-621b-4d4e-b044-e44970800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987515-83F9-4DCD-B34D-E5941B4F570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C84B07D-06BE-44C9-9968-498A0A3848E1}">
  <ds:schemaRefs>
    <ds:schemaRef ds:uri="http://schemas.microsoft.com/office/2006/metadata/properties"/>
    <ds:schemaRef ds:uri="http://schemas.microsoft.com/office/infopath/2007/PartnerControls"/>
    <ds:schemaRef ds:uri="05686ec9-621b-4d4e-b044-e449708007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430</Words>
  <Application>Microsoft Macintosh PowerPoint</Application>
  <PresentationFormat>On-screen Show (4:3)</PresentationFormat>
  <Paragraphs>86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Academy LCD Compliant Template</vt:lpstr>
      <vt:lpstr>Practice check</vt:lpstr>
      <vt:lpstr>Practice check</vt:lpstr>
      <vt:lpstr>Practice check</vt:lpstr>
    </vt:vector>
  </TitlesOfParts>
  <Manager/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Gaffney, Michael (Cognizant)</cp:lastModifiedBy>
  <cp:revision>324</cp:revision>
  <dcterms:created xsi:type="dcterms:W3CDTF">2006-08-07T10:58:16Z</dcterms:created>
  <dcterms:modified xsi:type="dcterms:W3CDTF">2020-09-23T18:12:32Z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0x0101007B39C2D19CB1EB4EB957C296FF889379</vt:lpwstr>
  </property>
</Properties>
</file>