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4"/>
  </p:notesMasterIdLst>
  <p:sldIdLst>
    <p:sldId id="256" r:id="rId2"/>
    <p:sldId id="435" r:id="rId3"/>
    <p:sldId id="436" r:id="rId4"/>
    <p:sldId id="434" r:id="rId5"/>
    <p:sldId id="260" r:id="rId6"/>
    <p:sldId id="400" r:id="rId7"/>
    <p:sldId id="257" r:id="rId8"/>
    <p:sldId id="432" r:id="rId9"/>
    <p:sldId id="373" r:id="rId10"/>
    <p:sldId id="374" r:id="rId11"/>
    <p:sldId id="43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0FD86-7D35-44A4-895B-D12F9B7C4823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A19E-431D-4468-A21D-E47902BB47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9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60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9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03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1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79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6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7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8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7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5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56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9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6D8E-81D9-4866-8F30-48F613DD84C6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A0262-36AB-4B4B-AAED-0ECE5767F5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1090" y="2404534"/>
            <a:ext cx="6900258" cy="1646302"/>
          </a:xfrm>
        </p:spPr>
        <p:txBody>
          <a:bodyPr>
            <a:normAutofit/>
          </a:bodyPr>
          <a:lstStyle/>
          <a:p>
            <a:r>
              <a:rPr lang="it-IT" sz="9600" dirty="0"/>
              <a:t>Base di dati</a:t>
            </a:r>
          </a:p>
        </p:txBody>
      </p:sp>
    </p:spTree>
    <p:extLst>
      <p:ext uri="{BB962C8B-B14F-4D97-AF65-F5344CB8AC3E}">
        <p14:creationId xmlns:p14="http://schemas.microsoft.com/office/powerpoint/2010/main" val="300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modelli per la rappresentazione dei dati</a:t>
            </a:r>
            <a:br>
              <a:rPr lang="it-IT" dirty="0"/>
            </a:br>
            <a:r>
              <a:rPr lang="it-IT" dirty="0"/>
              <a:t>Modelli LOGICI</a:t>
            </a:r>
          </a:p>
        </p:txBody>
      </p:sp>
      <p:sp>
        <p:nvSpPr>
          <p:cNvPr id="5" name="Rettangolo 4"/>
          <p:cNvSpPr/>
          <p:nvPr/>
        </p:nvSpPr>
        <p:spPr>
          <a:xfrm>
            <a:off x="1130692" y="2545831"/>
            <a:ext cx="6980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03030"/>
                </a:solidFill>
                <a:latin typeface="+mj-lt"/>
              </a:rPr>
              <a:t>Modello relazionale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 (</a:t>
            </a:r>
            <a:r>
              <a:rPr lang="it-IT" b="1" dirty="0">
                <a:solidFill>
                  <a:srgbClr val="303030"/>
                </a:solidFill>
                <a:latin typeface="+mj-lt"/>
              </a:rPr>
              <a:t>RDBMS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, </a:t>
            </a:r>
            <a:r>
              <a:rPr lang="it-IT" i="1" dirty="0">
                <a:solidFill>
                  <a:srgbClr val="303030"/>
                </a:solidFill>
                <a:latin typeface="+mj-lt"/>
              </a:rPr>
              <a:t>Sistema di gestione di database relazionali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) in cui i dati sono registrati in tabelle a due dimensioni (linee e colonne). La manipolazione di questi dati si fa secondo la teoria matematica delle relazioni:</a:t>
            </a:r>
            <a:endParaRPr lang="it-IT" dirty="0">
              <a:latin typeface="+mj-lt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96" y="2651266"/>
            <a:ext cx="1718983" cy="1094894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8828C84-AF09-48E8-9C60-4913208C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80" y="3946236"/>
            <a:ext cx="42195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7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modelli per la rappresentazione dei dati</a:t>
            </a:r>
            <a:br>
              <a:rPr lang="it-IT" dirty="0"/>
            </a:br>
            <a:r>
              <a:rPr lang="it-IT" dirty="0"/>
              <a:t>Modelli LOGICI</a:t>
            </a:r>
          </a:p>
        </p:txBody>
      </p:sp>
      <p:sp>
        <p:nvSpPr>
          <p:cNvPr id="6" name="Rettangolo 5"/>
          <p:cNvSpPr/>
          <p:nvPr/>
        </p:nvSpPr>
        <p:spPr>
          <a:xfrm>
            <a:off x="1152699" y="1728813"/>
            <a:ext cx="7008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03030"/>
                </a:solidFill>
                <a:latin typeface="+mj-lt"/>
              </a:rPr>
              <a:t>Modello oggetto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 (</a:t>
            </a:r>
            <a:r>
              <a:rPr lang="it-IT" b="1" dirty="0">
                <a:solidFill>
                  <a:srgbClr val="303030"/>
                </a:solidFill>
                <a:latin typeface="+mj-lt"/>
              </a:rPr>
              <a:t>ODBMS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, </a:t>
            </a:r>
            <a:r>
              <a:rPr lang="it-IT" i="1" dirty="0">
                <a:solidFill>
                  <a:srgbClr val="303030"/>
                </a:solidFill>
                <a:latin typeface="+mj-lt"/>
              </a:rPr>
              <a:t>Sistema di gestione di database oggetto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) in cui i dati sono registrati sotto forma di oggetti, cioè di strutture chiamate </a:t>
            </a:r>
            <a:r>
              <a:rPr lang="it-IT" i="1" dirty="0">
                <a:solidFill>
                  <a:srgbClr val="303030"/>
                </a:solidFill>
                <a:latin typeface="+mj-lt"/>
              </a:rPr>
              <a:t>classi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 che presentano dei dati membri. I campi sono delle istanze di queste classi:</a:t>
            </a:r>
            <a:endParaRPr lang="it-IT" dirty="0">
              <a:latin typeface="+mj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5" y="1658479"/>
            <a:ext cx="1571625" cy="1047750"/>
          </a:xfrm>
          <a:prstGeom prst="rect">
            <a:avLst/>
          </a:prstGeom>
        </p:spPr>
      </p:pic>
      <p:pic>
        <p:nvPicPr>
          <p:cNvPr id="6146" name="Picture 2" descr="Getting Started with Python and MongoDB | MongoDB">
            <a:extLst>
              <a:ext uri="{FF2B5EF4-FFF2-40B4-BE49-F238E27FC236}">
                <a16:creationId xmlns:a16="http://schemas.microsoft.com/office/drawing/2014/main" id="{4B773839-78B0-4353-9D8A-C6705206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99" y="2999476"/>
            <a:ext cx="6867818" cy="36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5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436691"/>
            <a:ext cx="10058400" cy="1984157"/>
          </a:xfrm>
        </p:spPr>
        <p:txBody>
          <a:bodyPr/>
          <a:lstStyle/>
          <a:p>
            <a:r>
              <a:rPr lang="it-IT" dirty="0"/>
              <a:t>I modelli per la rappresentazione dei dati</a:t>
            </a:r>
            <a:br>
              <a:rPr lang="it-IT" dirty="0"/>
            </a:br>
            <a:r>
              <a:rPr lang="it-IT" dirty="0"/>
              <a:t>Modello Concettuale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8750" t="37358" r="69333" b="22640"/>
          <a:stretch/>
        </p:blipFill>
        <p:spPr>
          <a:xfrm>
            <a:off x="1170431" y="1955800"/>
            <a:ext cx="7455223" cy="41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608B858-1691-4C6A-BF92-3039A8FE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9" y="1001932"/>
            <a:ext cx="8793017" cy="3846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98986-108A-4F33-8548-C1A44316EAF1}"/>
              </a:ext>
            </a:extLst>
          </p:cNvPr>
          <p:cNvSpPr txBox="1"/>
          <p:nvPr/>
        </p:nvSpPr>
        <p:spPr>
          <a:xfrm>
            <a:off x="1214382" y="5209737"/>
            <a:ext cx="805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Cosa si intende di un database: si tratta di uno strumento che consente </a:t>
            </a:r>
          </a:p>
          <a:p>
            <a:pPr algn="ctr"/>
            <a:r>
              <a:rPr lang="it-IT" b="1" dirty="0"/>
              <a:t>di gestire e immagazzinare i dati di un determinato progetto.</a:t>
            </a:r>
          </a:p>
        </p:txBody>
      </p:sp>
    </p:spTree>
    <p:extLst>
      <p:ext uri="{BB962C8B-B14F-4D97-AF65-F5344CB8AC3E}">
        <p14:creationId xmlns:p14="http://schemas.microsoft.com/office/powerpoint/2010/main" val="249802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36C3206-96B6-41FF-A190-8C02C10A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0" y="291668"/>
            <a:ext cx="7458075" cy="559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ché NoSQL come MongoDB è così utilizzato? Quali sono i vantaggi e gli  svantaggi rispetto a SQL? - Quora">
            <a:extLst>
              <a:ext uri="{FF2B5EF4-FFF2-40B4-BE49-F238E27FC236}">
                <a16:creationId xmlns:a16="http://schemas.microsoft.com/office/drawing/2014/main" id="{DAA7057E-4165-47B2-9643-E013F6BA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3" y="1503606"/>
            <a:ext cx="8285019" cy="3360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807720"/>
            <a:ext cx="10058400" cy="929640"/>
          </a:xfrm>
        </p:spPr>
        <p:txBody>
          <a:bodyPr/>
          <a:lstStyle/>
          <a:p>
            <a:r>
              <a:rPr lang="it-IT" dirty="0"/>
              <a:t>I modelli per la rappresentazione dei dati</a:t>
            </a:r>
          </a:p>
        </p:txBody>
      </p:sp>
      <p:pic>
        <p:nvPicPr>
          <p:cNvPr id="1026" name="Picture 2" descr="Modelli di da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43" y="1737360"/>
            <a:ext cx="4328931" cy="446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51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modelli per la rappresentazione dei dati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• </a:t>
            </a:r>
            <a:r>
              <a:rPr lang="it-IT" b="1" dirty="0"/>
              <a:t>modelli concettuali</a:t>
            </a:r>
            <a:r>
              <a:rPr lang="it-IT" dirty="0"/>
              <a:t>: permettono di rappresentare i dati in modo indipendente da ogni sistema </a:t>
            </a:r>
          </a:p>
          <a:p>
            <a:pPr marL="0" indent="0">
              <a:buNone/>
            </a:pPr>
            <a:r>
              <a:rPr lang="it-IT" dirty="0"/>
              <a:t>	• cercano di descrivere i concetti del mondo reale </a:t>
            </a:r>
          </a:p>
          <a:p>
            <a:pPr marL="0" indent="0">
              <a:buNone/>
            </a:pPr>
            <a:r>
              <a:rPr lang="it-IT" dirty="0"/>
              <a:t>	• sono utilizzati nelle fasi preliminari di progettazione il più noto è il modello 	   </a:t>
            </a:r>
            <a:br>
              <a:rPr lang="it-IT" dirty="0"/>
            </a:br>
            <a:r>
              <a:rPr lang="it-IT" dirty="0"/>
              <a:t>	</a:t>
            </a:r>
            <a:r>
              <a:rPr lang="it-IT" dirty="0" err="1"/>
              <a:t>Entity</a:t>
            </a:r>
            <a:r>
              <a:rPr lang="it-IT" dirty="0"/>
              <a:t> 	</a:t>
            </a:r>
            <a:r>
              <a:rPr lang="it-IT" dirty="0" err="1"/>
              <a:t>Relationship</a:t>
            </a:r>
            <a:r>
              <a:rPr lang="it-IT" dirty="0"/>
              <a:t>  (E/R)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• </a:t>
            </a:r>
            <a:r>
              <a:rPr lang="it-IT" b="1" dirty="0"/>
              <a:t>modelli logici</a:t>
            </a:r>
            <a:r>
              <a:rPr lang="it-IT" dirty="0"/>
              <a:t>: utilizzati nei DBMS esistenti per l’organizzazione dei dati </a:t>
            </a:r>
          </a:p>
          <a:p>
            <a:pPr marL="0" indent="0">
              <a:buNone/>
            </a:pPr>
            <a:r>
              <a:rPr lang="it-IT" dirty="0"/>
              <a:t>	• utilizzati dai programmi </a:t>
            </a:r>
          </a:p>
          <a:p>
            <a:pPr marL="0" indent="0">
              <a:buNone/>
            </a:pPr>
            <a:r>
              <a:rPr lang="it-IT" dirty="0"/>
              <a:t>	• indipendenti dalle strutture fisiche esempi: relazionale, reticolare,  gerarchico, a 	oggetti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7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DBMS – DB </a:t>
            </a:r>
            <a:r>
              <a:rPr lang="it-IT" dirty="0" err="1"/>
              <a:t>Managment</a:t>
            </a:r>
            <a:r>
              <a:rPr lang="it-IT" dirty="0"/>
              <a:t> System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Data base Management System (DBMS) è un sistema software per la gestione di basi dati; esso si occupa dell'aggiornamento, della manutenzione e della consultazione di un insieme di registrazioni contenute in un supporto di memoria di massa. </a:t>
            </a:r>
          </a:p>
          <a:p>
            <a:pPr marL="0" indent="0">
              <a:buNone/>
            </a:pPr>
            <a:r>
              <a:rPr lang="it-IT" dirty="0"/>
              <a:t>Il DBMS, pertanto, è un insieme di programmi, che sono rivolti alla gestione di dati memorizzati in archivi. </a:t>
            </a:r>
          </a:p>
          <a:p>
            <a:pPr marL="0" indent="0">
              <a:buNone/>
            </a:pPr>
            <a:r>
              <a:rPr lang="it-IT" dirty="0"/>
              <a:t>Ovviamente, tra Data Base e DBMS esiste una forte interazione, per cui spesso si tende a considerarli due parti distinte di un unico oggetto: il DBMS rappresenta la parte attiva, il Data Base quella passiva, sulla quale il DBMS opera.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28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modelli per la rappresentazione dei dati</a:t>
            </a:r>
            <a:br>
              <a:rPr lang="it-IT" dirty="0"/>
            </a:br>
            <a:r>
              <a:rPr lang="it-IT" dirty="0"/>
              <a:t>Modelli LOGICI</a:t>
            </a:r>
          </a:p>
        </p:txBody>
      </p:sp>
      <p:sp>
        <p:nvSpPr>
          <p:cNvPr id="5" name="Rettangolo 4"/>
          <p:cNvSpPr/>
          <p:nvPr/>
        </p:nvSpPr>
        <p:spPr>
          <a:xfrm>
            <a:off x="1097280" y="2721124"/>
            <a:ext cx="7008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03030"/>
                </a:solidFill>
                <a:latin typeface="+mj-lt"/>
              </a:rPr>
              <a:t>Modello gerarchico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 in cui i dati sono classificati gerarchicamente, secondo un'arborescenza discendente. Questo modello utilizza dei puntatori tra le diverse registrazioni. Si tratta del primo modello di DBMS:</a:t>
            </a:r>
            <a:endParaRPr lang="it-IT" dirty="0">
              <a:latin typeface="+mj-l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96" y="2776829"/>
            <a:ext cx="1724211" cy="1020802"/>
          </a:xfrm>
          <a:prstGeom prst="rect">
            <a:avLst/>
          </a:prstGeom>
        </p:spPr>
      </p:pic>
      <p:pic>
        <p:nvPicPr>
          <p:cNvPr id="1026" name="Picture 2" descr="Modelli di Database (superiori) - Wikiversità">
            <a:extLst>
              <a:ext uri="{FF2B5EF4-FFF2-40B4-BE49-F238E27FC236}">
                <a16:creationId xmlns:a16="http://schemas.microsoft.com/office/drawing/2014/main" id="{274D8A3B-66DB-4E7A-B2C4-3F932613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59" y="3797631"/>
            <a:ext cx="4546023" cy="28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2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modelli per la rappresentazione dei dati</a:t>
            </a:r>
            <a:br>
              <a:rPr lang="it-IT" dirty="0"/>
            </a:br>
            <a:r>
              <a:rPr lang="it-IT" dirty="0"/>
              <a:t>Modelli LOGICI</a:t>
            </a:r>
          </a:p>
        </p:txBody>
      </p:sp>
      <p:sp>
        <p:nvSpPr>
          <p:cNvPr id="6" name="Rettangolo 5"/>
          <p:cNvSpPr/>
          <p:nvPr/>
        </p:nvSpPr>
        <p:spPr>
          <a:xfrm>
            <a:off x="1232292" y="2505670"/>
            <a:ext cx="6980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03030"/>
                </a:solidFill>
                <a:latin typeface="+mj-lt"/>
              </a:rPr>
              <a:t>Modello reticolare</a:t>
            </a:r>
            <a:r>
              <a:rPr lang="it-IT" dirty="0">
                <a:solidFill>
                  <a:srgbClr val="303030"/>
                </a:solidFill>
                <a:latin typeface="+mj-lt"/>
              </a:rPr>
              <a:t> che, come il modello gerarchico, usa dei puntatori verso le registrazioni. Tuttavia la struttura non è più necessariamente arborescente in senso discendente:</a:t>
            </a:r>
            <a:endParaRPr lang="it-IT" dirty="0">
              <a:latin typeface="+mj-lt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943" y="2456934"/>
            <a:ext cx="1724211" cy="1020802"/>
          </a:xfrm>
          <a:prstGeom prst="rect">
            <a:avLst/>
          </a:prstGeom>
        </p:spPr>
      </p:pic>
      <p:pic>
        <p:nvPicPr>
          <p:cNvPr id="2050" name="Picture 2" descr="Reticolare">
            <a:extLst>
              <a:ext uri="{FF2B5EF4-FFF2-40B4-BE49-F238E27FC236}">
                <a16:creationId xmlns:a16="http://schemas.microsoft.com/office/drawing/2014/main" id="{303B1B26-FEF3-4A5C-B456-1037D1F5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20" y="3477736"/>
            <a:ext cx="5459989" cy="23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88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440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Base di dati</vt:lpstr>
      <vt:lpstr>PowerPoint Presentation</vt:lpstr>
      <vt:lpstr>PowerPoint Presentation</vt:lpstr>
      <vt:lpstr>PowerPoint Presentation</vt:lpstr>
      <vt:lpstr>I modelli per la rappresentazione dei dati</vt:lpstr>
      <vt:lpstr>I modelli per la rappresentazione dei dati</vt:lpstr>
      <vt:lpstr>Il DBMS – DB Managment System</vt:lpstr>
      <vt:lpstr>I modelli per la rappresentazione dei dati Modelli LOGICI</vt:lpstr>
      <vt:lpstr>I modelli per la rappresentazione dei dati Modelli LOGICI</vt:lpstr>
      <vt:lpstr>I modelli per la rappresentazione dei dati Modelli LOGICI</vt:lpstr>
      <vt:lpstr>I modelli per la rappresentazione dei dati Modelli LOGICI</vt:lpstr>
      <vt:lpstr>I modelli per la rappresentazione dei dati Modello Concettuale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Bonanno Daria</dc:creator>
  <cp:lastModifiedBy>Oussama Mekni - oussama.mekni@studio.unibo.it</cp:lastModifiedBy>
  <cp:revision>143</cp:revision>
  <dcterms:created xsi:type="dcterms:W3CDTF">2019-10-24T10:42:44Z</dcterms:created>
  <dcterms:modified xsi:type="dcterms:W3CDTF">2021-10-17T18:40:51Z</dcterms:modified>
</cp:coreProperties>
</file>