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x26hOyg/kr5Ss5p+Zl4i8EhCa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8d6c3ff5f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8d6c3ff5f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78d6c3ff5f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8d6c3ff5f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8d6c3ff5f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78d6c3ff5f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8d6c3ff5f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8d6c3ff5f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78d6c3ff5f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8d6c3ff5f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8d6c3ff5f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78d6c3ff5f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8d6c3ff5f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8d6c3ff5f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78d6c3ff5f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8d6c3ff5f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8d6c3ff5f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78d6c3ff5f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8d6c3ff5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8d6c3ff5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78d6c3ff5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8d6c3ff5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8d6c3ff5f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78d6c3ff5f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8d6c3ff5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8d6c3ff5f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78d6c3ff5f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8d6c3ff5f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8d6c3ff5f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78d6c3ff5f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8d6c3ff5f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8d6c3ff5f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78d6c3ff5f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8d6c3ff5f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8d6c3ff5f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78d6c3ff5f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8d6c3ff5f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8d6c3ff5f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78d6c3ff5f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8d6c3ff5f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8d6c3ff5f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78d6c3ff5f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6" name="Shape 26"/>
        <p:cNvGrpSpPr/>
        <p:nvPr/>
      </p:nvGrpSpPr>
      <p:grpSpPr>
        <a:xfrm>
          <a:off x="0" y="0"/>
          <a:ext cx="0" cy="0"/>
          <a:chOff x="0" y="0"/>
          <a:chExt cx="0" cy="0"/>
        </a:xfrm>
      </p:grpSpPr>
      <p:grpSp>
        <p:nvGrpSpPr>
          <p:cNvPr id="27" name="Google Shape;27;p35"/>
          <p:cNvGrpSpPr/>
          <p:nvPr/>
        </p:nvGrpSpPr>
        <p:grpSpPr>
          <a:xfrm>
            <a:off x="0" y="-8467"/>
            <a:ext cx="12192000" cy="6866467"/>
            <a:chOff x="0" y="-8467"/>
            <a:chExt cx="12192000" cy="6866467"/>
          </a:xfrm>
        </p:grpSpPr>
        <p:sp>
          <p:nvSpPr>
            <p:cNvPr id="28" name="Google Shape;28;p35"/>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019"/>
              </a:schemeClr>
            </a:solidFill>
            <a:ln>
              <a:noFill/>
            </a:ln>
          </p:spPr>
        </p:sp>
        <p:cxnSp>
          <p:nvCxnSpPr>
            <p:cNvPr id="29" name="Google Shape;29;p35"/>
            <p:cNvCxnSpPr/>
            <p:nvPr/>
          </p:nvCxnSpPr>
          <p:spPr>
            <a:xfrm>
              <a:off x="9371012" y="0"/>
              <a:ext cx="1219200" cy="6858000"/>
            </a:xfrm>
            <a:prstGeom prst="straightConnector1">
              <a:avLst/>
            </a:prstGeom>
            <a:noFill/>
            <a:ln cap="flat" cmpd="sng" w="9525">
              <a:solidFill>
                <a:schemeClr val="accent1">
                  <a:alpha val="69019"/>
                </a:schemeClr>
              </a:solidFill>
              <a:prstDash val="solid"/>
              <a:round/>
              <a:headEnd len="sm" w="sm" type="none"/>
              <a:tailEnd len="sm" w="sm" type="none"/>
            </a:ln>
          </p:spPr>
        </p:cxnSp>
        <p:cxnSp>
          <p:nvCxnSpPr>
            <p:cNvPr id="30" name="Google Shape;30;p35"/>
            <p:cNvCxnSpPr/>
            <p:nvPr/>
          </p:nvCxnSpPr>
          <p:spPr>
            <a:xfrm flipH="1">
              <a:off x="7425267" y="3681413"/>
              <a:ext cx="4763558" cy="3176587"/>
            </a:xfrm>
            <a:prstGeom prst="straightConnector1">
              <a:avLst/>
            </a:prstGeom>
            <a:noFill/>
            <a:ln cap="flat" cmpd="sng" w="9525">
              <a:solidFill>
                <a:schemeClr val="accent1">
                  <a:alpha val="69019"/>
                </a:schemeClr>
              </a:solidFill>
              <a:prstDash val="solid"/>
              <a:round/>
              <a:headEnd len="sm" w="sm" type="none"/>
              <a:tailEnd len="sm" w="sm" type="none"/>
            </a:ln>
          </p:spPr>
        </p:cxnSp>
        <p:sp>
          <p:nvSpPr>
            <p:cNvPr id="31" name="Google Shape;31;p3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901"/>
              </a:schemeClr>
            </a:solidFill>
            <a:ln>
              <a:noFill/>
            </a:ln>
          </p:spPr>
        </p:sp>
        <p:sp>
          <p:nvSpPr>
            <p:cNvPr id="32" name="Google Shape;32;p3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35"/>
            <p:cNvSpPr/>
            <p:nvPr/>
          </p:nvSpPr>
          <p:spPr>
            <a:xfrm>
              <a:off x="8932333" y="3048000"/>
              <a:ext cx="3259667" cy="3810000"/>
            </a:xfrm>
            <a:prstGeom prst="triangle">
              <a:avLst>
                <a:gd fmla="val 100000" name="adj"/>
              </a:avLst>
            </a:prstGeom>
            <a:solidFill>
              <a:srgbClr val="0B5394">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9019"/>
              </a:srgbClr>
            </a:solidFill>
            <a:ln>
              <a:noFill/>
            </a:ln>
          </p:spPr>
        </p:sp>
        <p:sp>
          <p:nvSpPr>
            <p:cNvPr id="35" name="Google Shape;35;p3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019"/>
              </a:schemeClr>
            </a:solidFill>
            <a:ln>
              <a:noFill/>
            </a:ln>
          </p:spPr>
        </p:sp>
        <p:sp>
          <p:nvSpPr>
            <p:cNvPr id="36" name="Google Shape;36;p3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37" name="Google Shape;37;p35"/>
            <p:cNvSpPr/>
            <p:nvPr/>
          </p:nvSpPr>
          <p:spPr>
            <a:xfrm>
              <a:off x="10371666" y="3589867"/>
              <a:ext cx="1817159" cy="3268133"/>
            </a:xfrm>
            <a:prstGeom prst="triangle">
              <a:avLst>
                <a:gd fmla="val 100000" name="adj"/>
              </a:avLst>
            </a:prstGeom>
            <a:solidFill>
              <a:srgbClr val="0B5394">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3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0" name="Google Shape;40;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4" name="Shape 94"/>
        <p:cNvGrpSpPr/>
        <p:nvPr/>
      </p:nvGrpSpPr>
      <p:grpSpPr>
        <a:xfrm>
          <a:off x="0" y="0"/>
          <a:ext cx="0" cy="0"/>
          <a:chOff x="0" y="0"/>
          <a:chExt cx="0" cy="0"/>
        </a:xfrm>
      </p:grpSpPr>
      <p:sp>
        <p:nvSpPr>
          <p:cNvPr id="95" name="Google Shape;95;p4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0" name="Shape 100"/>
        <p:cNvGrpSpPr/>
        <p:nvPr/>
      </p:nvGrpSpPr>
      <p:grpSpPr>
        <a:xfrm>
          <a:off x="0" y="0"/>
          <a:ext cx="0" cy="0"/>
          <a:chOff x="0" y="0"/>
          <a:chExt cx="0" cy="0"/>
        </a:xfrm>
      </p:grpSpPr>
      <p:sp>
        <p:nvSpPr>
          <p:cNvPr id="101" name="Google Shape;101;p4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4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
        <p:nvSpPr>
          <p:cNvPr id="107" name="Google Shape;107;p4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56A9F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4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56A9F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Google Shape;110;p4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Google Shape;116;p4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4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
        <p:nvSpPr>
          <p:cNvPr id="122" name="Google Shape;122;p4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56A9F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4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56A9F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4" name="Shape 124"/>
        <p:cNvGrpSpPr/>
        <p:nvPr/>
      </p:nvGrpSpPr>
      <p:grpSpPr>
        <a:xfrm>
          <a:off x="0" y="0"/>
          <a:ext cx="0" cy="0"/>
          <a:chOff x="0" y="0"/>
          <a:chExt cx="0" cy="0"/>
        </a:xfrm>
      </p:grpSpPr>
      <p:sp>
        <p:nvSpPr>
          <p:cNvPr id="125" name="Google Shape;125;p4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4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4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9"/>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5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6" name="Google Shape;46;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3" name="Shape 53"/>
        <p:cNvGrpSpPr/>
        <p:nvPr/>
      </p:nvGrpSpPr>
      <p:grpSpPr>
        <a:xfrm>
          <a:off x="0" y="0"/>
          <a:ext cx="0" cy="0"/>
          <a:chOff x="0" y="0"/>
          <a:chExt cx="0" cy="0"/>
        </a:xfrm>
      </p:grpSpPr>
      <p:sp>
        <p:nvSpPr>
          <p:cNvPr id="54" name="Google Shape;54;p3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6" name="Google Shape;56;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Google Shape;60;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2" name="Google Shape;62;p3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3" name="Google Shape;63;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6" name="Shape 66"/>
        <p:cNvGrpSpPr/>
        <p:nvPr/>
      </p:nvGrpSpPr>
      <p:grpSpPr>
        <a:xfrm>
          <a:off x="0" y="0"/>
          <a:ext cx="0" cy="0"/>
          <a:chOff x="0" y="0"/>
          <a:chExt cx="0" cy="0"/>
        </a:xfrm>
      </p:grpSpPr>
      <p:sp>
        <p:nvSpPr>
          <p:cNvPr id="67" name="Google Shape;67;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9" name="Google Shape;69;p4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0" name="Google Shape;70;p4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1" name="Google Shape;71;p4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2" name="Google Shape;72;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4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4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4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3"/>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4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
        <p:nvSpPr>
          <p:cNvPr id="93" name="Google Shape;93;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34"/>
          <p:cNvGrpSpPr/>
          <p:nvPr/>
        </p:nvGrpSpPr>
        <p:grpSpPr>
          <a:xfrm>
            <a:off x="0" y="-8467"/>
            <a:ext cx="12192000" cy="6866467"/>
            <a:chOff x="0" y="-8467"/>
            <a:chExt cx="12192000" cy="6866467"/>
          </a:xfrm>
        </p:grpSpPr>
        <p:cxnSp>
          <p:nvCxnSpPr>
            <p:cNvPr id="11" name="Google Shape;11;p34"/>
            <p:cNvCxnSpPr/>
            <p:nvPr/>
          </p:nvCxnSpPr>
          <p:spPr>
            <a:xfrm>
              <a:off x="9371012" y="0"/>
              <a:ext cx="1219200" cy="6858000"/>
            </a:xfrm>
            <a:prstGeom prst="straightConnector1">
              <a:avLst/>
            </a:prstGeom>
            <a:noFill/>
            <a:ln cap="flat" cmpd="sng" w="9525">
              <a:solidFill>
                <a:schemeClr val="accent1">
                  <a:alpha val="69019"/>
                </a:schemeClr>
              </a:solidFill>
              <a:prstDash val="solid"/>
              <a:round/>
              <a:headEnd len="sm" w="sm" type="none"/>
              <a:tailEnd len="sm" w="sm" type="none"/>
            </a:ln>
          </p:spPr>
        </p:cxnSp>
        <p:cxnSp>
          <p:nvCxnSpPr>
            <p:cNvPr id="12" name="Google Shape;12;p34"/>
            <p:cNvCxnSpPr/>
            <p:nvPr/>
          </p:nvCxnSpPr>
          <p:spPr>
            <a:xfrm flipH="1">
              <a:off x="7425267" y="3681413"/>
              <a:ext cx="4763558" cy="3176587"/>
            </a:xfrm>
            <a:prstGeom prst="straightConnector1">
              <a:avLst/>
            </a:prstGeom>
            <a:noFill/>
            <a:ln cap="flat" cmpd="sng" w="9525">
              <a:solidFill>
                <a:schemeClr val="accent1">
                  <a:alpha val="69019"/>
                </a:schemeClr>
              </a:solidFill>
              <a:prstDash val="solid"/>
              <a:round/>
              <a:headEnd len="sm" w="sm" type="none"/>
              <a:tailEnd len="sm" w="sm" type="none"/>
            </a:ln>
          </p:spPr>
        </p:cxnSp>
        <p:sp>
          <p:nvSpPr>
            <p:cNvPr id="13" name="Google Shape;13;p3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901"/>
              </a:schemeClr>
            </a:solidFill>
            <a:ln>
              <a:noFill/>
            </a:ln>
          </p:spPr>
        </p:sp>
        <p:sp>
          <p:nvSpPr>
            <p:cNvPr id="14" name="Google Shape;14;p3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34"/>
            <p:cNvSpPr/>
            <p:nvPr/>
          </p:nvSpPr>
          <p:spPr>
            <a:xfrm>
              <a:off x="8932333" y="3048000"/>
              <a:ext cx="3259667" cy="3810000"/>
            </a:xfrm>
            <a:prstGeom prst="triangle">
              <a:avLst>
                <a:gd fmla="val 100000" name="adj"/>
              </a:avLst>
            </a:prstGeom>
            <a:solidFill>
              <a:srgbClr val="0B5394">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9019"/>
              </a:srgbClr>
            </a:solidFill>
            <a:ln>
              <a:noFill/>
            </a:ln>
          </p:spPr>
        </p:sp>
        <p:sp>
          <p:nvSpPr>
            <p:cNvPr id="17" name="Google Shape;17;p3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019"/>
              </a:schemeClr>
            </a:solidFill>
            <a:ln>
              <a:noFill/>
            </a:ln>
          </p:spPr>
        </p:sp>
        <p:sp>
          <p:nvSpPr>
            <p:cNvPr id="18" name="Google Shape;18;p3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19" name="Google Shape;19;p34"/>
            <p:cNvSpPr/>
            <p:nvPr/>
          </p:nvSpPr>
          <p:spPr>
            <a:xfrm>
              <a:off x="10371666" y="3589867"/>
              <a:ext cx="1817159" cy="3268133"/>
            </a:xfrm>
            <a:prstGeom prst="triangle">
              <a:avLst>
                <a:gd fmla="val 100000" name="adj"/>
              </a:avLst>
            </a:prstGeom>
            <a:solidFill>
              <a:srgbClr val="0B5394">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4"/>
            <p:cNvSpPr/>
            <p:nvPr/>
          </p:nvSpPr>
          <p:spPr>
            <a:xfrm>
              <a:off x="0" y="4013200"/>
              <a:ext cx="448733" cy="2844800"/>
            </a:xfrm>
            <a:prstGeom prst="triangle">
              <a:avLst>
                <a:gd fmla="val 0" name="adj"/>
              </a:avLst>
            </a:prstGeom>
            <a:solidFill>
              <a:schemeClr val="accent1">
                <a:alpha val="6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3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7" name="Shape 147"/>
        <p:cNvGrpSpPr/>
        <p:nvPr/>
      </p:nvGrpSpPr>
      <p:grpSpPr>
        <a:xfrm>
          <a:off x="0" y="0"/>
          <a:ext cx="0" cy="0"/>
          <a:chOff x="0" y="0"/>
          <a:chExt cx="0" cy="0"/>
        </a:xfrm>
      </p:grpSpPr>
      <p:sp>
        <p:nvSpPr>
          <p:cNvPr id="148" name="Google Shape;148;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5400"/>
              <a:buFont typeface="Trebuchet MS"/>
              <a:buNone/>
            </a:pPr>
            <a:r>
              <a:rPr lang="it-IT"/>
              <a:t>I Trigger</a:t>
            </a:r>
            <a:endParaRPr/>
          </a:p>
        </p:txBody>
      </p:sp>
      <p:pic>
        <p:nvPicPr>
          <p:cNvPr id="149" name="Google Shape;149;p1"/>
          <p:cNvPicPr preferRelativeResize="0"/>
          <p:nvPr/>
        </p:nvPicPr>
        <p:blipFill rotWithShape="1">
          <a:blip r:embed="rId3">
            <a:alphaModFix/>
          </a:blip>
          <a:srcRect b="0" l="0" r="0" t="0"/>
          <a:stretch/>
        </p:blipFill>
        <p:spPr>
          <a:xfrm>
            <a:off x="10661958" y="6224631"/>
            <a:ext cx="1448104"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g78d6c3ff5f_0_66"/>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Triggers e transazioni</a:t>
            </a:r>
            <a:endParaRPr/>
          </a:p>
        </p:txBody>
      </p:sp>
      <p:sp>
        <p:nvSpPr>
          <p:cNvPr id="214" name="Google Shape;214;g78d6c3ff5f_0_66"/>
          <p:cNvSpPr txBox="1"/>
          <p:nvPr>
            <p:ph idx="1" type="body"/>
          </p:nvPr>
        </p:nvSpPr>
        <p:spPr>
          <a:xfrm>
            <a:off x="677325" y="2160601"/>
            <a:ext cx="8596800" cy="4332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Il codice TSQL che includiamo all’interno di un trigger è implicitamente inserito nel contesto di una transazione, quindi utilizzando l’istruzione ROLLABACK TRAN all’interno del trigger le modifiche apportate ai dati contenuti nella tabella verrano rifiutate.</a:t>
            </a:r>
            <a:br>
              <a:rPr lang="it-IT"/>
            </a:br>
            <a:br>
              <a:rPr lang="it-IT"/>
            </a:br>
            <a:r>
              <a:rPr lang="it-IT"/>
              <a:t>Se la tabella su cui è posto il trigger è coinvolta all’interno di una transazione di cui fanno parte altre tabelle il rollback della transazione allinterno del codice del trigger porterà anche al fallimento della transazione principale in cui sono coinvolte tutte le tabelle.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it-IT"/>
              <a:t>Un esempio: supponiamo di avere due tabelle, T1, T2 e di porre sulla tabella T2 un trigger con il compito di impedire l’inserimento dei caratteri ‘–‘ nella colonna valore.</a:t>
            </a:r>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78d6c3ff5f_0_75"/>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78d6c3ff5f_0_75"/>
          <p:cNvSpPr txBox="1"/>
          <p:nvPr/>
        </p:nvSpPr>
        <p:spPr>
          <a:xfrm>
            <a:off x="677325" y="2220525"/>
            <a:ext cx="8867700" cy="40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800">
                <a:solidFill>
                  <a:schemeClr val="accent1"/>
                </a:solidFill>
                <a:latin typeface="Trebuchet MS"/>
                <a:ea typeface="Trebuchet MS"/>
                <a:cs typeface="Trebuchet MS"/>
                <a:sym typeface="Trebuchet MS"/>
              </a:rPr>
              <a:t>Use tempdb GO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CREATE TRIGGER TR_UPD_test ON t2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FOR INSERT, UPDATE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AS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IF EXISTS(SELECT 1 FROM inserted WHERE valore=’–‘)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BEGIN ROLLBACK TRAN </a:t>
            </a:r>
            <a:br>
              <a:rPr lang="it-IT" sz="1800">
                <a:solidFill>
                  <a:schemeClr val="accent1"/>
                </a:solidFill>
                <a:latin typeface="Trebuchet MS"/>
                <a:ea typeface="Trebuchet MS"/>
                <a:cs typeface="Trebuchet MS"/>
                <a:sym typeface="Trebuchet MS"/>
              </a:rPr>
            </a:br>
            <a:r>
              <a:rPr lang="it-IT" sz="1800">
                <a:solidFill>
                  <a:srgbClr val="38761D"/>
                </a:solidFill>
                <a:latin typeface="Trebuchet MS"/>
                <a:ea typeface="Trebuchet MS"/>
                <a:cs typeface="Trebuchet MS"/>
                <a:sym typeface="Trebuchet MS"/>
              </a:rPr>
              <a:t>/* quella implicita del trigger */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PRINT ‘Errore il valore — non è permesso!!!’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END GO</a:t>
            </a:r>
            <a:endParaRPr sz="1800">
              <a:solidFill>
                <a:srgbClr val="38761D"/>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78d6c3ff5f_0_83"/>
          <p:cNvSpPr txBox="1"/>
          <p:nvPr>
            <p:ph idx="1" type="body"/>
          </p:nvPr>
        </p:nvSpPr>
        <p:spPr>
          <a:xfrm>
            <a:off x="677325" y="560392"/>
            <a:ext cx="8596800" cy="1077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Creiamo ora una transazione che conivolga diverse operazioni di aggiormento su entrambe le tabelle T1 e T2.</a:t>
            </a:r>
            <a:endParaRPr/>
          </a:p>
        </p:txBody>
      </p:sp>
      <p:sp>
        <p:nvSpPr>
          <p:cNvPr id="228" name="Google Shape;228;g78d6c3ff5f_0_83"/>
          <p:cNvSpPr txBox="1"/>
          <p:nvPr/>
        </p:nvSpPr>
        <p:spPr>
          <a:xfrm>
            <a:off x="677325" y="1915725"/>
            <a:ext cx="8867700" cy="40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800">
                <a:solidFill>
                  <a:schemeClr val="accent1"/>
                </a:solidFill>
                <a:latin typeface="Trebuchet MS"/>
                <a:ea typeface="Trebuchet MS"/>
                <a:cs typeface="Trebuchet MS"/>
                <a:sym typeface="Trebuchet MS"/>
              </a:rPr>
              <a:t>BEGIN TRAN </a:t>
            </a:r>
            <a:r>
              <a:rPr lang="it-IT" sz="1800">
                <a:solidFill>
                  <a:srgbClr val="38761D"/>
                </a:solidFill>
                <a:latin typeface="Trebuchet MS"/>
                <a:ea typeface="Trebuchet MS"/>
                <a:cs typeface="Trebuchet MS"/>
                <a:sym typeface="Trebuchet MS"/>
              </a:rPr>
              <a:t>/* Transazione principale */ </a:t>
            </a:r>
            <a:br>
              <a:rPr lang="it-IT" sz="1800">
                <a:solidFill>
                  <a:srgbClr val="38761D"/>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UPDATE T1 SET valore = ‘do’ WHERE pkid = 1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UPDATE T1 SET valore = ‘re’ WHERE pkid = 1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UPDATE T2 SET valore = ‘–‘ WHERE pkid = 1 </a:t>
            </a:r>
            <a:br>
              <a:rPr lang="it-IT" sz="1800">
                <a:solidFill>
                  <a:schemeClr val="accent1"/>
                </a:solidFill>
                <a:latin typeface="Trebuchet MS"/>
                <a:ea typeface="Trebuchet MS"/>
                <a:cs typeface="Trebuchet MS"/>
                <a:sym typeface="Trebuchet MS"/>
              </a:rPr>
            </a:br>
            <a:r>
              <a:rPr lang="it-IT" sz="1800">
                <a:solidFill>
                  <a:srgbClr val="38761D"/>
                </a:solidFill>
                <a:latin typeface="Trebuchet MS"/>
                <a:ea typeface="Trebuchet MS"/>
                <a:cs typeface="Trebuchet MS"/>
                <a:sym typeface="Trebuchet MS"/>
              </a:rPr>
              <a:t>/* Errore tutta la transazione principale fallisce perché il carattere — non può essere inserito */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UPDATE T2 SET valore = ‘tu’ WHERE pkid = 2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UPDATE T2 SET valore = ‘su’ WHERE pkid = 3 </a:t>
            </a:r>
            <a:br>
              <a:rPr lang="it-IT" sz="1800">
                <a:solidFill>
                  <a:schemeClr val="accent1"/>
                </a:solidFill>
                <a:latin typeface="Trebuchet MS"/>
                <a:ea typeface="Trebuchet MS"/>
                <a:cs typeface="Trebuchet MS"/>
                <a:sym typeface="Trebuchet MS"/>
              </a:rPr>
            </a:b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IF @@ERROR = 0 COMMIT TRAN ELSE ROLLBACK TRAN GO</a:t>
            </a:r>
            <a:endParaRPr sz="1800">
              <a:solidFill>
                <a:srgbClr val="38761D"/>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78d6c3ff5f_0_92"/>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78d6c3ff5f_0_92"/>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Nel momento in cui tentiamo di modificare la colonna valore della tabella T2 con il carattere ‘–‘ tutte le operazione di update sulle tabelle che fanno parte della transazione principale verranno rifiutate in seguito all’esecuzione dell’istruzione ROLLBACK TRAN all’interno del trigger TR_UPD_test.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g78d6c3ff5f_0_99"/>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Quando devono essere utilizzati</a:t>
            </a:r>
            <a:endParaRPr/>
          </a:p>
        </p:txBody>
      </p:sp>
      <p:sp>
        <p:nvSpPr>
          <p:cNvPr id="242" name="Google Shape;242;g78d6c3ff5f_0_99"/>
          <p:cNvSpPr txBox="1"/>
          <p:nvPr>
            <p:ph idx="1" type="body"/>
          </p:nvPr>
        </p:nvSpPr>
        <p:spPr>
          <a:xfrm>
            <a:off x="677325" y="1551002"/>
            <a:ext cx="8596800" cy="45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Utilizzare i triggers per risolvere problemi di progettazione è molto comodo, ma dobbiamo porre attenzione perché un trigger aggiunge un carico di extra-lavoro a SQL Server. In effetti tramite un trigger possiamo attivare operazioni anche molto complesse (cancellazioni a catena, sfruttamento di cursori, invocazione di stored procedure locali o remote, ecc… ) per cui dobbiamo capire fino a che punto il suo utilizzo è ritenuto indispensabile. Generalmente per i punti indicati prima i trigger sono un male necessario,ma a volte possiamo farne a meno optando per soluzioni come default, vincoli, colonne calcolate, jobs per schedulare azioni ricorsive, stored procedure per gestire operazioni di inserimento, modifica e cancellazione con conseguente gestione degli eventi associati, ecc… Inoltre è buona regola tenere conto del numero di righe che vengono coinvolte dall’azione del trigger, finchè si lavora con tabelle con poche centinaia di righe l’uso di trigger non sconvolge le prestazioni del sistema, ma se pensiamo a tabelle con milioni di righe pensiamoci bene prima di piazzarci sopra dei triggers!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78d6c3ff5f_0_107"/>
          <p:cNvSpPr txBox="1"/>
          <p:nvPr>
            <p:ph type="title"/>
          </p:nvPr>
        </p:nvSpPr>
        <p:spPr>
          <a:xfrm>
            <a:off x="677325" y="609600"/>
            <a:ext cx="8596800" cy="87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Creare eliminare e modificare i trigger</a:t>
            </a:r>
            <a:endParaRPr/>
          </a:p>
        </p:txBody>
      </p:sp>
      <p:sp>
        <p:nvSpPr>
          <p:cNvPr id="249" name="Google Shape;249;g78d6c3ff5f_0_107"/>
          <p:cNvSpPr txBox="1"/>
          <p:nvPr>
            <p:ph idx="1" type="body"/>
          </p:nvPr>
        </p:nvSpPr>
        <p:spPr>
          <a:xfrm>
            <a:off x="677325" y="1322425"/>
            <a:ext cx="8596800" cy="5176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L’eliminazione di un trigger può avvenire in due modi:</a:t>
            </a:r>
            <a:br>
              <a:rPr lang="it-IT"/>
            </a:br>
            <a:endParaRPr/>
          </a:p>
          <a:p>
            <a:pPr indent="-320040" lvl="0" marL="457200" rtl="0" algn="l">
              <a:spcBef>
                <a:spcPts val="1000"/>
              </a:spcBef>
              <a:spcAft>
                <a:spcPts val="0"/>
              </a:spcAft>
              <a:buSzPts val="1440"/>
              <a:buChar char="►"/>
            </a:pPr>
            <a:r>
              <a:rPr lang="it-IT"/>
              <a:t>eliminando la tabella a cui è associato</a:t>
            </a:r>
            <a:br>
              <a:rPr lang="it-IT"/>
            </a:br>
            <a:endParaRPr/>
          </a:p>
          <a:p>
            <a:pPr indent="-320040" lvl="0" marL="457200" rtl="0" algn="l">
              <a:spcBef>
                <a:spcPts val="0"/>
              </a:spcBef>
              <a:spcAft>
                <a:spcPts val="0"/>
              </a:spcAft>
              <a:buSzPts val="1440"/>
              <a:buChar char="►"/>
            </a:pPr>
            <a:r>
              <a:rPr lang="it-IT"/>
              <a:t>attraverso l’pposita istruzione :</a:t>
            </a:r>
            <a:br>
              <a:rPr lang="it-IT"/>
            </a:br>
            <a:r>
              <a:rPr lang="it-IT">
                <a:solidFill>
                  <a:schemeClr val="accent1"/>
                </a:solidFill>
              </a:rPr>
              <a:t>DROP TRIGGER {trigger_name} [,..n]</a:t>
            </a:r>
            <a:endParaRPr>
              <a:solidFill>
                <a:schemeClr val="accent1"/>
              </a:solidFill>
            </a:endParaRPr>
          </a:p>
          <a:p>
            <a:pPr indent="0" lvl="0" marL="0" rtl="0" algn="l">
              <a:spcBef>
                <a:spcPts val="1000"/>
              </a:spcBef>
              <a:spcAft>
                <a:spcPts val="0"/>
              </a:spcAft>
              <a:buNone/>
            </a:pPr>
            <a:r>
              <a:t/>
            </a:r>
            <a:endParaRPr/>
          </a:p>
          <a:p>
            <a:pPr indent="0" lvl="0" marL="0" rtl="0" algn="l">
              <a:spcBef>
                <a:spcPts val="1000"/>
              </a:spcBef>
              <a:spcAft>
                <a:spcPts val="0"/>
              </a:spcAft>
              <a:buNone/>
            </a:pPr>
            <a:r>
              <a:rPr lang="it-IT"/>
              <a:t>Come possiamo vedere in base alla notazione ,..n possiamo elencare un certo numero di trigger da eliminare. Ogni volta che eliminiamo un trigger SQL Server cancella le tracce della sua esistenza dalle tabelle di sitema sysobjects e syscomments.</a:t>
            </a:r>
            <a:br>
              <a:rPr lang="it-IT"/>
            </a:br>
            <a:br>
              <a:rPr lang="it-IT"/>
            </a:br>
            <a:r>
              <a:rPr lang="it-IT"/>
              <a:t>Per cambiare il contenuto di un trigger possiamo usare l’istruzione: </a:t>
            </a:r>
            <a:br>
              <a:rPr lang="it-IT"/>
            </a:br>
            <a:endParaRPr/>
          </a:p>
          <a:p>
            <a:pPr indent="-320040" lvl="0" marL="457200" rtl="0" algn="l">
              <a:spcBef>
                <a:spcPts val="1000"/>
              </a:spcBef>
              <a:spcAft>
                <a:spcPts val="0"/>
              </a:spcAft>
              <a:buSzPts val="1440"/>
              <a:buChar char="►"/>
            </a:pPr>
            <a:r>
              <a:rPr lang="it-IT">
                <a:solidFill>
                  <a:schemeClr val="accent1"/>
                </a:solidFill>
              </a:rPr>
              <a:t>ALTER TRIGGER </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g78d6c3ff5f_0_0"/>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78d6c3ff5f_0_0"/>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I trigger sono degli oggetti di SQL Sever molto simili alle stored procedures, una sorta di procedura particolare che si attiva automaticamente dopo un determinato evento. </a:t>
            </a:r>
            <a:endParaRPr/>
          </a:p>
          <a:p>
            <a:pPr indent="0" lvl="0" marL="0" rtl="0" algn="l">
              <a:spcBef>
                <a:spcPts val="1000"/>
              </a:spcBef>
              <a:spcAft>
                <a:spcPts val="0"/>
              </a:spcAft>
              <a:buNone/>
            </a:pPr>
            <a:r>
              <a:rPr lang="it-IT"/>
              <a:t>Gli eventi per i quali si attiva un trigger sono l’esecuzione di una istruzione INSERT / UPDATE / DELETE su una tabella di SQL Server. </a:t>
            </a:r>
            <a:endParaRPr/>
          </a:p>
          <a:p>
            <a:pPr indent="0" lvl="0" marL="0" rtl="0" algn="l">
              <a:spcBef>
                <a:spcPts val="1000"/>
              </a:spcBef>
              <a:spcAft>
                <a:spcPts val="0"/>
              </a:spcAft>
              <a:buNone/>
            </a:pPr>
            <a:r>
              <a:rPr lang="it-IT"/>
              <a:t>Il trigger viene ancorato ad una tabella e qualora si verifichi un evento tra quelli descritti prima si attiva eseguendo il codice T-SQL contenuto al suo interno, in questa parte il trigger è del tutto simile ad una stored procedure.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78d6c3ff5f_0_8"/>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78d6c3ff5f_0_8"/>
          <p:cNvSpPr txBox="1"/>
          <p:nvPr>
            <p:ph idx="1" type="body"/>
          </p:nvPr>
        </p:nvSpPr>
        <p:spPr>
          <a:xfrm>
            <a:off x="677324" y="2160600"/>
            <a:ext cx="96660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I trigger sono utilizzati per diversi scopi nella progettazione di un database, e principalmente:</a:t>
            </a:r>
            <a:br>
              <a:rPr lang="it-IT"/>
            </a:br>
            <a:endParaRPr/>
          </a:p>
          <a:p>
            <a:pPr indent="-320040" lvl="0" marL="457200" rtl="0" algn="l">
              <a:spcBef>
                <a:spcPts val="1000"/>
              </a:spcBef>
              <a:spcAft>
                <a:spcPts val="0"/>
              </a:spcAft>
              <a:buSzPts val="1440"/>
              <a:buAutoNum type="arabicPeriod"/>
            </a:pPr>
            <a:r>
              <a:rPr lang="it-IT"/>
              <a:t>per mantenere l’integrità referenziale tra le varie tabelle</a:t>
            </a:r>
            <a:endParaRPr/>
          </a:p>
          <a:p>
            <a:pPr indent="-320040" lvl="0" marL="457200" rtl="0" algn="l">
              <a:spcBef>
                <a:spcPts val="0"/>
              </a:spcBef>
              <a:spcAft>
                <a:spcPts val="0"/>
              </a:spcAft>
              <a:buSzPts val="1440"/>
              <a:buAutoNum type="arabicPeriod"/>
            </a:pPr>
            <a:r>
              <a:rPr lang="it-IT"/>
              <a:t>per mantenere l’integrità dei dati della singola tabella</a:t>
            </a:r>
            <a:endParaRPr/>
          </a:p>
          <a:p>
            <a:pPr indent="-320040" lvl="0" marL="457200" rtl="0" algn="l">
              <a:spcBef>
                <a:spcPts val="0"/>
              </a:spcBef>
              <a:spcAft>
                <a:spcPts val="0"/>
              </a:spcAft>
              <a:buSzPts val="1440"/>
              <a:buAutoNum type="arabicPeriod"/>
            </a:pPr>
            <a:r>
              <a:rPr lang="it-IT"/>
              <a:t>per monitorare i campi di una tabella ed eventualmente generare eventi ad hoc</a:t>
            </a:r>
            <a:endParaRPr/>
          </a:p>
          <a:p>
            <a:pPr indent="-320040" lvl="0" marL="457200" rtl="0" algn="l">
              <a:spcBef>
                <a:spcPts val="0"/>
              </a:spcBef>
              <a:spcAft>
                <a:spcPts val="0"/>
              </a:spcAft>
              <a:buSzPts val="1440"/>
              <a:buAutoNum type="arabicPeriod"/>
            </a:pPr>
            <a:r>
              <a:rPr lang="it-IT"/>
              <a:t>per creare tabelle di auditing per i record che che vengono modificati o eliminati</a:t>
            </a:r>
            <a:br>
              <a:rPr lang="it-IT"/>
            </a:br>
            <a:endParaRPr/>
          </a:p>
          <a:p>
            <a:pPr indent="0" lvl="0" marL="0" rtl="0" algn="l">
              <a:spcBef>
                <a:spcPts val="1000"/>
              </a:spcBef>
              <a:spcAft>
                <a:spcPts val="0"/>
              </a:spcAft>
              <a:buClr>
                <a:schemeClr val="dk1"/>
              </a:buClr>
              <a:buSzPts val="1100"/>
              <a:buFont typeface="Arial"/>
              <a:buNone/>
            </a:pPr>
            <a:r>
              <a:rPr lang="it-IT"/>
              <a:t>I trigger possono essere attivati solo su tabelle e non su viste </a:t>
            </a:r>
            <a:br>
              <a:rPr lang="it-IT"/>
            </a:br>
            <a:r>
              <a:rPr lang="it-IT"/>
              <a:t>(questo fino alla versione 7.0 di SQL Server).</a:t>
            </a:r>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78d6c3ff5f_0_16"/>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Cosa sono i trigger in SQL</a:t>
            </a:r>
            <a:endParaRPr/>
          </a:p>
        </p:txBody>
      </p:sp>
      <p:sp>
        <p:nvSpPr>
          <p:cNvPr id="170" name="Google Shape;170;g78d6c3ff5f_0_16"/>
          <p:cNvSpPr txBox="1"/>
          <p:nvPr>
            <p:ph idx="1" type="body"/>
          </p:nvPr>
        </p:nvSpPr>
        <p:spPr>
          <a:xfrm>
            <a:off x="677325" y="1627193"/>
            <a:ext cx="8596800" cy="1563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Concentriamoci ora su come si scrive e su come lavora un trigger, più sotto troverete anche la sintassi dettagliata e precisa su come crearli, eliminarli e modificarli. Un semplice esempio di trigger potrebbe essere questo</a:t>
            </a:r>
            <a:endParaRPr/>
          </a:p>
        </p:txBody>
      </p:sp>
      <p:sp>
        <p:nvSpPr>
          <p:cNvPr id="171" name="Google Shape;171;g78d6c3ff5f_0_16"/>
          <p:cNvSpPr txBox="1"/>
          <p:nvPr/>
        </p:nvSpPr>
        <p:spPr>
          <a:xfrm>
            <a:off x="677325" y="3091825"/>
            <a:ext cx="8867700" cy="19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800">
                <a:solidFill>
                  <a:schemeClr val="accent1"/>
                </a:solidFill>
                <a:latin typeface="Trebuchet MS"/>
                <a:ea typeface="Trebuchet MS"/>
                <a:cs typeface="Trebuchet MS"/>
                <a:sym typeface="Trebuchet MS"/>
              </a:rPr>
              <a:t>CREATE TRIGGER TR_DEL_Employees ON Employees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FOR DELETE 				</a:t>
            </a:r>
            <a:r>
              <a:rPr lang="it-IT" sz="1800">
                <a:solidFill>
                  <a:srgbClr val="38761D"/>
                </a:solidFill>
                <a:latin typeface="Trebuchet MS"/>
                <a:ea typeface="Trebuchet MS"/>
                <a:cs typeface="Trebuchet MS"/>
                <a:sym typeface="Trebuchet MS"/>
              </a:rPr>
              <a:t>/* , INSERT, UPDATE più azioni contemporaneamente */</a:t>
            </a:r>
            <a:r>
              <a:rPr lang="it-IT" sz="1800">
                <a:solidFill>
                  <a:schemeClr val="accent1"/>
                </a:solidFill>
                <a:latin typeface="Trebuchet MS"/>
                <a:ea typeface="Trebuchet MS"/>
                <a:cs typeface="Trebuchet MS"/>
                <a:sym typeface="Trebuchet MS"/>
              </a:rPr>
              <a:t>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AS INSERT CrologiaImpiegati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SELECT EmployeeID, FirstName, LastName, ‘Eliminato’ AS Azione FROM deleted</a:t>
            </a:r>
            <a:endParaRPr sz="1800">
              <a:solidFill>
                <a:schemeClr val="accen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g78d6c3ff5f_0_26"/>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78d6c3ff5f_0_26"/>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Create trigger è l’istruzione che fisicamente crea il trigger TR_DEL_Employees, la parola chiave ON invece ci dice invece la tabella sulla quale viene ancorato mentre la parola chiave FOR indica a quali eventi viene associato. In questo caso il trigger si attiverà per ogni DELETE riguardante la tabella Employees. Possiamo anche specificare più operazioni per cui attivare il triggere oltre a DELETE anche INSERT ed UPDATE. Quando attivato un trigger lavora su due tabelle particolari chiamate inserted e deleted. Difatti abbiamo visto che la SELECT inclusa nel trigger TR_DEL_Employees pesca le informazioni necessarie dalla tabella deleted. E’ facile intuire che nel caso di una operazione di DELETE la tabella deleted conterrà le righe che sono state appena eliminate al contrario con una INSERT la tabella inserted conterrà le righe appena inserite, ma con una UPDATE? In questa caso entrambe le tabelle contengono valori, perchè la deleted conterrà i dati prima della modifica (le vecchie righe) mentre la inserted conterrà i dati dopo la modifica (le nuove righe).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g78d6c3ff5f_0_33"/>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Come funziona il trigger in SQL</a:t>
            </a:r>
            <a:endParaRPr/>
          </a:p>
        </p:txBody>
      </p:sp>
      <p:sp>
        <p:nvSpPr>
          <p:cNvPr id="185" name="Google Shape;185;g78d6c3ff5f_0_33"/>
          <p:cNvSpPr txBox="1"/>
          <p:nvPr>
            <p:ph idx="1" type="body"/>
          </p:nvPr>
        </p:nvSpPr>
        <p:spPr>
          <a:xfrm>
            <a:off x="677334" y="1398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Per capire meglio il funzionamento vediamo un esempio:</a:t>
            </a:r>
            <a:br>
              <a:rPr lang="it-IT"/>
            </a:br>
            <a:endParaRPr/>
          </a:p>
        </p:txBody>
      </p:sp>
      <p:sp>
        <p:nvSpPr>
          <p:cNvPr id="186" name="Google Shape;186;g78d6c3ff5f_0_33"/>
          <p:cNvSpPr txBox="1"/>
          <p:nvPr/>
        </p:nvSpPr>
        <p:spPr>
          <a:xfrm>
            <a:off x="677325" y="2220525"/>
            <a:ext cx="8867700" cy="40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800">
                <a:solidFill>
                  <a:schemeClr val="accent1"/>
                </a:solidFill>
                <a:latin typeface="Trebuchet MS"/>
                <a:ea typeface="Trebuchet MS"/>
                <a:cs typeface="Trebuchet MS"/>
                <a:sym typeface="Trebuchet MS"/>
              </a:rPr>
              <a:t>Use Northwind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GO CREATE TRIGGER TR_UPD_Employees ON Employees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FOR UPDATE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AS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DECLARE @LastName NVARCHAR(20)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SELECT @LastName = LastName FROM deleted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PRINT ‘Prima: ‘ + @LastName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SELECT @LastName = LastName FROM inserted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PRINT ‘Dopo: ‘ + @LastName GO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BEGIN TRAN SET NOCOUNT ON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UPDATE dbo.Employees SET LastName = ‘Rossi’ WHERE EmployeeID = 1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ROLLBACK </a:t>
            </a:r>
            <a:r>
              <a:rPr lang="it-IT" sz="1800">
                <a:solidFill>
                  <a:srgbClr val="38761D"/>
                </a:solidFill>
                <a:latin typeface="Trebuchet MS"/>
                <a:ea typeface="Trebuchet MS"/>
                <a:cs typeface="Trebuchet MS"/>
                <a:sym typeface="Trebuchet MS"/>
              </a:rPr>
              <a:t>/* Cancello la modifica appena fatta */</a:t>
            </a:r>
            <a:endParaRPr sz="1800">
              <a:solidFill>
                <a:srgbClr val="38761D"/>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g78d6c3ff5f_0_43"/>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78d6c3ff5f_0_43"/>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Il risultato prodotto nella finestra in basso del QA dovrebbe essere: Prima: Davolio Dopo: Rossi</a:t>
            </a:r>
            <a:br>
              <a:rPr lang="it-IT"/>
            </a:br>
            <a:endParaRPr/>
          </a:p>
          <a:p>
            <a:pPr indent="0" lvl="0" marL="0" rtl="0" algn="l">
              <a:spcBef>
                <a:spcPts val="1000"/>
              </a:spcBef>
              <a:spcAft>
                <a:spcPts val="0"/>
              </a:spcAft>
              <a:buNone/>
            </a:pPr>
            <a:r>
              <a:rPr lang="it-IT"/>
              <a:t>Il contenuto in termini di numero di righe delle tabelle deleted e inserted ovviamente varierà in funzione del numero di righe che sono coinvolte nelle operazioni di aggiornamento dei dati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78d6c3ff5f_0_5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78d6c3ff5f_0_51"/>
          <p:cNvSpPr txBox="1"/>
          <p:nvPr/>
        </p:nvSpPr>
        <p:spPr>
          <a:xfrm>
            <a:off x="677325" y="2220525"/>
            <a:ext cx="8867700" cy="40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800">
                <a:solidFill>
                  <a:schemeClr val="accent1"/>
                </a:solidFill>
                <a:latin typeface="Trebuchet MS"/>
                <a:ea typeface="Trebuchet MS"/>
                <a:cs typeface="Trebuchet MS"/>
                <a:sym typeface="Trebuchet MS"/>
              </a:rPr>
              <a:t>Use Northwind GO </a:t>
            </a:r>
            <a:br>
              <a:rPr lang="it-IT" sz="1800">
                <a:solidFill>
                  <a:schemeClr val="accent1"/>
                </a:solidFill>
                <a:latin typeface="Trebuchet MS"/>
                <a:ea typeface="Trebuchet MS"/>
                <a:cs typeface="Trebuchet MS"/>
                <a:sym typeface="Trebuchet MS"/>
              </a:rPr>
            </a:br>
            <a:r>
              <a:rPr lang="it-IT" sz="1800">
                <a:solidFill>
                  <a:srgbClr val="38761D"/>
                </a:solidFill>
                <a:latin typeface="Trebuchet MS"/>
                <a:ea typeface="Trebuchet MS"/>
                <a:cs typeface="Trebuchet MS"/>
                <a:sym typeface="Trebuchet MS"/>
              </a:rPr>
              <a:t>/* Cambio il contenuto del trigger precedente */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ALTER TRIGGER TR_UPD_Employees ON Employees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FOR UPDATE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AS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DECLARE @conta INT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SELECT @conta = COUNT(*) FROM deleted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PRINT ‘Righe in deleted: ‘ + CAST(@conta AS VARCHAR)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SELECT @conta = COUNT(*) FROM inserted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PRINT ‘Righe in inserted: ‘ + CAST(@conta AS VARCHAR)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GO SET NOCOUNT ON </a:t>
            </a:r>
            <a:br>
              <a:rPr lang="it-IT" sz="1800">
                <a:solidFill>
                  <a:schemeClr val="accent1"/>
                </a:solidFill>
                <a:latin typeface="Trebuchet MS"/>
                <a:ea typeface="Trebuchet MS"/>
                <a:cs typeface="Trebuchet MS"/>
                <a:sym typeface="Trebuchet MS"/>
              </a:rPr>
            </a:br>
            <a:r>
              <a:rPr lang="it-IT" sz="1800">
                <a:solidFill>
                  <a:schemeClr val="accent1"/>
                </a:solidFill>
                <a:latin typeface="Trebuchet MS"/>
                <a:ea typeface="Trebuchet MS"/>
                <a:cs typeface="Trebuchet MS"/>
                <a:sym typeface="Trebuchet MS"/>
              </a:rPr>
              <a:t>UPDATE dbo.Employees SET LastName = LastName</a:t>
            </a:r>
            <a:endParaRPr sz="1800">
              <a:solidFill>
                <a:srgbClr val="38761D"/>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g78d6c3ff5f_0_59"/>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78d6c3ff5f_0_59"/>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Il risultato prodotto nella finestra in basso del QA dovrebbe essere: Righe in deleted: 9 Righe in inserted: 9</a:t>
            </a:r>
            <a:endParaRPr/>
          </a:p>
          <a:p>
            <a:pPr indent="0" lvl="0" marL="0" rtl="0" algn="l">
              <a:spcBef>
                <a:spcPts val="1000"/>
              </a:spcBef>
              <a:spcAft>
                <a:spcPts val="0"/>
              </a:spcAft>
              <a:buClr>
                <a:schemeClr val="dk1"/>
              </a:buClr>
              <a:buSzPts val="1100"/>
              <a:buFont typeface="Arial"/>
              <a:buNone/>
            </a:pPr>
            <a:r>
              <a:rPr lang="it-IT"/>
              <a:t>Inoltre dobbiamo ricordare che il contenuto delle colonne con un tipo dato ntext, text ed image non vengono conderati dai triggers perché le tabelle inserted e deleted non supportano colonne con simili tipi di dato. Per poter gestire queste colonne ci dobbiamo affidare alle stored procedure!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it-IT"/>
              <a:t>Nota Bene: Possiamo ancorare più triggers ad una tabella, ma ricordiamoci che non possiamo controllare l’ordine nel quale questi triggers verranno eseguiti, per comodità pensiamo che i trigger si attivino contemporaneamente.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2016-10-04T08:03:39Z</dcterms:created>
  <dc:creator>Daniel Maran</dc:creator>
</cp:coreProperties>
</file>