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p2fsZe+lhdinXQM6hCi+88hTS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33A0EB-A281-4A73-8BE5-0105111BC7C0}">
  <a:tblStyle styleId="{5633A0EB-A281-4A73-8BE5-0105111BC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24b8dc6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24b8dc6f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6b24b8dc6f_0_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24b8dc6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24b8dc6f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6b24b8dc6f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24b8dc6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24b8dc6f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b24b8dc6f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24b8dc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24b8dc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b24b8dc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24b8dc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24b8dc6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b24b8dc6f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24b8dc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24b8dc6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b24b8dc6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24b8dc6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24b8dc6f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b24b8dc6f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24b8dc6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24b8dc6f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b24b8dc6f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24b8dc6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24b8dc6f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b24b8dc6f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24b8dc6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24b8dc6f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b24b8dc6f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24b8dc6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24b8dc6f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b24b8dc6f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5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3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3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3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7" name="Google Shape;107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t-IT" sz="8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t-IT" sz="8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2" name="Google Shape;122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t-IT" sz="8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t-IT" sz="8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3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3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3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/>
              <a:t>Le Viste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24b8dc6f_0_1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Aggiornabilità di viste</a:t>
            </a:r>
            <a:endParaRPr/>
          </a:p>
        </p:txBody>
      </p:sp>
      <p:sp>
        <p:nvSpPr>
          <p:cNvPr id="229" name="Google Shape;229;g6b24b8dc6f_0_145"/>
          <p:cNvSpPr txBox="1">
            <a:spLocks noGrp="1"/>
          </p:cNvSpPr>
          <p:nvPr>
            <p:ph type="body" idx="1"/>
          </p:nvPr>
        </p:nvSpPr>
        <p:spPr>
          <a:xfrm>
            <a:off x="677325" y="1246203"/>
            <a:ext cx="8596800" cy="49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Una vista è di fatto una funzione che calcola un risultato y a partire da un’istanza di database r, </a:t>
            </a:r>
            <a:r>
              <a:rPr lang="it-IT" dirty="0">
                <a:solidFill>
                  <a:srgbClr val="FF0000"/>
                </a:solidFill>
              </a:rPr>
              <a:t>y = V( r) </a:t>
            </a:r>
            <a:br>
              <a:rPr lang="it-IT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L’aggiornamento di una vista, che trasforma y in y’, può essere eseguito solo se è univocamente definita la nuova istanza r’ tale che y’ = V(r’), e questo corrisponde a dire che </a:t>
            </a:r>
            <a:r>
              <a:rPr lang="it-IT" dirty="0">
                <a:solidFill>
                  <a:srgbClr val="FF0000"/>
                </a:solidFill>
              </a:rPr>
              <a:t>la vista è “invertibile”, ossia r’ = V‐1(y’) </a:t>
            </a:r>
            <a:br>
              <a:rPr lang="it-IT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Data la complessità del problema, di fatto </a:t>
            </a:r>
            <a:r>
              <a:rPr lang="it-IT" dirty="0">
                <a:solidFill>
                  <a:schemeClr val="accent1"/>
                </a:solidFill>
              </a:rPr>
              <a:t>ogni DBMS pone dei limiti su quelle che sono le viste aggiornabili </a:t>
            </a:r>
            <a:br>
              <a:rPr lang="it-IT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Le </a:t>
            </a:r>
            <a:r>
              <a:rPr lang="it-IT" dirty="0">
                <a:solidFill>
                  <a:schemeClr val="accent1"/>
                </a:solidFill>
              </a:rPr>
              <a:t>più comuni restrizioni</a:t>
            </a:r>
            <a:r>
              <a:rPr lang="it-IT" dirty="0"/>
              <a:t> riguardano la non aggiornabilità di viste in cui la query di definizione contiene: </a:t>
            </a:r>
            <a:br>
              <a:rPr lang="it-IT" dirty="0"/>
            </a:b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GROUP BY 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Funzioni aggregate 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DISTINCT 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join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24b8dc6f_0_1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Aggiornabilità di viste</a:t>
            </a:r>
            <a:endParaRPr/>
          </a:p>
        </p:txBody>
      </p:sp>
      <p:sp>
        <p:nvSpPr>
          <p:cNvPr id="236" name="Google Shape;236;g6b24b8dc6f_0_153"/>
          <p:cNvSpPr txBox="1">
            <a:spLocks noGrp="1"/>
          </p:cNvSpPr>
          <p:nvPr>
            <p:ph type="body" idx="1"/>
          </p:nvPr>
        </p:nvSpPr>
        <p:spPr>
          <a:xfrm>
            <a:off x="677325" y="1246203"/>
            <a:ext cx="8596800" cy="49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/>
              <a:t>La query di definizione non che deve contenere, ad es., dei join ha importanti conseguenze. Ad esempio, la seguente vista non è aggiornabile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CREATE VIEW ImpBO(CodImp,Nome,Sede,Ruolo,Stipendio) </a:t>
            </a:r>
            <a:br>
              <a:rPr lang="it-IT" dirty="0"/>
            </a:br>
            <a:r>
              <a:rPr lang="it-IT" dirty="0"/>
              <a:t>AS SELECT I.* </a:t>
            </a:r>
            <a:br>
              <a:rPr lang="it-IT" dirty="0"/>
            </a:br>
            <a:r>
              <a:rPr lang="it-IT" dirty="0"/>
              <a:t>FROM Imp I </a:t>
            </a:r>
            <a:br>
              <a:rPr lang="it-IT" dirty="0"/>
            </a:br>
            <a:r>
              <a:rPr lang="it-IT" dirty="0"/>
              <a:t>JOIN Sedi S ON (I.Sede = S.Sede) </a:t>
            </a:r>
            <a:br>
              <a:rPr lang="it-IT" dirty="0"/>
            </a:br>
            <a:r>
              <a:rPr lang="it-IT" dirty="0"/>
              <a:t>WHERE S.Citta = ‘Bologna’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/>
              <a:t>mentre lo è questa, di fatto equivalente alla prima </a:t>
            </a:r>
            <a:endParaRPr dirty="0"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CREATE VIEW ImpBO(CodImp,Nome,Sede,Ruolo,Stipendio) </a:t>
            </a:r>
            <a:br>
              <a:rPr lang="it-IT" dirty="0"/>
            </a:br>
            <a:r>
              <a:rPr lang="it-IT" dirty="0"/>
              <a:t>AS SELECT I.* </a:t>
            </a:r>
            <a:br>
              <a:rPr lang="it-IT" dirty="0"/>
            </a:br>
            <a:r>
              <a:rPr lang="it-IT" dirty="0"/>
              <a:t>FROM Imp I </a:t>
            </a:r>
            <a:br>
              <a:rPr lang="it-IT" dirty="0"/>
            </a:br>
            <a:r>
              <a:rPr lang="it-IT" dirty="0"/>
              <a:t>WHERE I.Sede IN (SELECT S.Sede FROM Sedi S WHERE S.Citta = ‘Bologna’)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24b8dc6f_0_1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Riassumiamo</a:t>
            </a:r>
            <a:endParaRPr/>
          </a:p>
        </p:txBody>
      </p:sp>
      <p:sp>
        <p:nvSpPr>
          <p:cNvPr id="243" name="Google Shape;243;g6b24b8dc6f_0_16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400"/>
              <a:t>Le viste sono tabelle virtuali, interrogabili come le altre, ma soggette a limiti per ciò che riguarda gli aggiornamenti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24b8dc6f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Uso delle viste </a:t>
            </a:r>
            <a:endParaRPr/>
          </a:p>
        </p:txBody>
      </p:sp>
      <p:sp>
        <p:nvSpPr>
          <p:cNvPr id="156" name="Google Shape;156;g6b24b8dc6f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Le viste possono essere create a vari scopi, tra i quali si ricordano i seguenti: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Permettere agli utenti di avere una visione personalizzata del DB, e che in parte astragga dalla struttura logica del DB stesso 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Far fronte a modifiche dello schema logico che comporterebbero una ricompilazione dei programmi applicativi 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Semplificare la scrittura di query complesse </a:t>
            </a:r>
            <a:br>
              <a:rPr lang="it-IT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Inoltre le viste possono essere usate come meccanismo per il controllo degli accessi, fornendo ad ogni classe di utenti gli opportuni privilegi </a:t>
            </a:r>
            <a:br>
              <a:rPr lang="it-IT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Si noti che nella definizione di una vista si possono referenziare anche altre viste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24b8dc6f_0_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Database di esempio</a:t>
            </a:r>
            <a:endParaRPr/>
          </a:p>
        </p:txBody>
      </p:sp>
      <p:graphicFrame>
        <p:nvGraphicFramePr>
          <p:cNvPr id="163" name="Google Shape;163;g6b24b8dc6f_0_17"/>
          <p:cNvGraphicFramePr/>
          <p:nvPr/>
        </p:nvGraphicFramePr>
        <p:xfrm>
          <a:off x="677325" y="1767925"/>
          <a:ext cx="5436925" cy="356589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CodImp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Ruolo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Stipendio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Rossi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Analista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Verdi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Sistemista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Bianchi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Programmatore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Gialli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Programmatore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Neri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Analista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2500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E006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Grigi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Sistemista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Violetti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Programmatore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E008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Aranci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Programmatore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" name="Google Shape;164;g6b24b8dc6f_0_17"/>
          <p:cNvSpPr txBox="1"/>
          <p:nvPr/>
        </p:nvSpPr>
        <p:spPr>
          <a:xfrm>
            <a:off x="677325" y="1367725"/>
            <a:ext cx="36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Imp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5" name="Google Shape;165;g6b24b8dc6f_0_17"/>
          <p:cNvGraphicFramePr/>
          <p:nvPr/>
        </p:nvGraphicFramePr>
        <p:xfrm>
          <a:off x="6621850" y="1767925"/>
          <a:ext cx="34038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Respondabile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Citta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Biondi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Milano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Mori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Bologna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Fulvi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Milano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Google Shape;166;g6b24b8dc6f_0_17"/>
          <p:cNvSpPr txBox="1"/>
          <p:nvPr/>
        </p:nvSpPr>
        <p:spPr>
          <a:xfrm>
            <a:off x="6621850" y="1367725"/>
            <a:ext cx="36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Sedi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7" name="Google Shape;167;g6b24b8dc6f_0_17"/>
          <p:cNvGraphicFramePr/>
          <p:nvPr/>
        </p:nvGraphicFramePr>
        <p:xfrm>
          <a:off x="6621850" y="4130125"/>
          <a:ext cx="25147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Citta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Milano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Bologna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Bologna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g6b24b8dc6f_0_17"/>
          <p:cNvSpPr txBox="1"/>
          <p:nvPr/>
        </p:nvSpPr>
        <p:spPr>
          <a:xfrm>
            <a:off x="6621850" y="3729925"/>
            <a:ext cx="36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Prog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24b8dc6f_0_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Definizione di viste</a:t>
            </a:r>
            <a:endParaRPr/>
          </a:p>
        </p:txBody>
      </p:sp>
      <p:sp>
        <p:nvSpPr>
          <p:cNvPr id="175" name="Google Shape;175;g6b24b8dc6f_0_8"/>
          <p:cNvSpPr txBox="1">
            <a:spLocks noGrp="1"/>
          </p:cNvSpPr>
          <p:nvPr>
            <p:ph type="body" idx="1"/>
          </p:nvPr>
        </p:nvSpPr>
        <p:spPr>
          <a:xfrm>
            <a:off x="677325" y="1192550"/>
            <a:ext cx="8596800" cy="15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Mediante l’istruzione </a:t>
            </a:r>
            <a:r>
              <a:rPr lang="it-IT">
                <a:solidFill>
                  <a:srgbClr val="FF0000"/>
                </a:solidFill>
              </a:rPr>
              <a:t>CREATE VIEW</a:t>
            </a:r>
            <a:r>
              <a:rPr lang="it-IT"/>
              <a:t> si definisce una vista, ovvero una </a:t>
            </a:r>
            <a:r>
              <a:rPr lang="it-IT">
                <a:solidFill>
                  <a:schemeClr val="accent1"/>
                </a:solidFill>
              </a:rPr>
              <a:t>“tabella virtuale”</a:t>
            </a:r>
            <a:r>
              <a:rPr lang="it-IT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Le tuple della vista sono il </a:t>
            </a:r>
            <a:r>
              <a:rPr lang="it-IT">
                <a:solidFill>
                  <a:schemeClr val="accent1"/>
                </a:solidFill>
              </a:rPr>
              <a:t>risultato di una query</a:t>
            </a:r>
            <a:r>
              <a:rPr lang="it-IT"/>
              <a:t> che viene valutata dinamicamente ogni volta che si fa riferimento alla vista</a:t>
            </a:r>
            <a:endParaRPr/>
          </a:p>
        </p:txBody>
      </p:sp>
      <p:graphicFrame>
        <p:nvGraphicFramePr>
          <p:cNvPr id="176" name="Google Shape;176;g6b24b8dc6f_0_8"/>
          <p:cNvGraphicFramePr/>
          <p:nvPr/>
        </p:nvGraphicFramePr>
        <p:xfrm>
          <a:off x="6337025" y="2973575"/>
          <a:ext cx="2036975" cy="198105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CodProg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177;g6b24b8dc6f_0_8"/>
          <p:cNvSpPr txBox="1"/>
          <p:nvPr/>
        </p:nvSpPr>
        <p:spPr>
          <a:xfrm>
            <a:off x="6337025" y="2573375"/>
            <a:ext cx="36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ProgSedi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g6b24b8dc6f_0_8"/>
          <p:cNvSpPr txBox="1"/>
          <p:nvPr/>
        </p:nvSpPr>
        <p:spPr>
          <a:xfrm>
            <a:off x="1361925" y="2971663"/>
            <a:ext cx="5387700" cy="2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VIEW</a:t>
            </a: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ProgSedi(CodProg,CodSede) </a:t>
            </a:r>
            <a:b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		</a:t>
            </a: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P.CodProg,S.Sede </a:t>
            </a:r>
            <a:b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FROM Prog P, Sedi S </a:t>
            </a:r>
            <a:b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WHERE P.Citta = S.Citta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6b24b8dc6f_0_8"/>
          <p:cNvSpPr txBox="1"/>
          <p:nvPr/>
        </p:nvSpPr>
        <p:spPr>
          <a:xfrm>
            <a:off x="1361925" y="5188200"/>
            <a:ext cx="31311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* </a:t>
            </a:r>
            <a:b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ProgSedi </a:t>
            </a:r>
            <a:b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it-IT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WHERE CodProg = ‘P01’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0" name="Google Shape;180;g6b24b8dc6f_0_8"/>
          <p:cNvGraphicFramePr/>
          <p:nvPr/>
        </p:nvGraphicFramePr>
        <p:xfrm>
          <a:off x="4083700" y="5063850"/>
          <a:ext cx="20369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CodProg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24b8dc6f_0_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Indipendenza logica tramite VIEW</a:t>
            </a:r>
            <a:endParaRPr/>
          </a:p>
        </p:txBody>
      </p:sp>
      <p:sp>
        <p:nvSpPr>
          <p:cNvPr id="187" name="Google Shape;187;g6b24b8dc6f_0_91"/>
          <p:cNvSpPr txBox="1">
            <a:spLocks noGrp="1"/>
          </p:cNvSpPr>
          <p:nvPr>
            <p:ph type="body" idx="1"/>
          </p:nvPr>
        </p:nvSpPr>
        <p:spPr>
          <a:xfrm>
            <a:off x="677325" y="1398603"/>
            <a:ext cx="8596800" cy="491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A titolo esemplificativo si consideri un DB che contiene la tabella</a:t>
            </a:r>
            <a:br>
              <a:rPr lang="it-IT"/>
            </a:br>
            <a:r>
              <a:rPr lang="it-IT"/>
              <a:t>	</a:t>
            </a:r>
            <a:r>
              <a:rPr lang="it-IT">
                <a:solidFill>
                  <a:srgbClr val="FF0000"/>
                </a:solidFill>
              </a:rPr>
              <a:t>EsamiSIT(Matr,Cognome,Nome,DataProva,Voto)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/>
              <a:t>Per evitare di ripetere i dati anagrafici, si decide di modificare lo schema del DB sostituendo alla tabella EsamiSIT le due seguenti:</a:t>
            </a:r>
            <a:br>
              <a:rPr lang="it-IT"/>
            </a:br>
            <a:r>
              <a:rPr lang="it-IT"/>
              <a:t>	</a:t>
            </a:r>
            <a:r>
              <a:rPr lang="it-IT">
                <a:solidFill>
                  <a:schemeClr val="accent1"/>
                </a:solidFill>
              </a:rPr>
              <a:t>StudentiSIT(Matr,Cognome,Nome) ProveSIT(Matr,DataProva,Voto)</a:t>
            </a:r>
            <a:r>
              <a:rPr lang="it-IT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/>
              <a:t>È possibile ripristinare la “visione originale” in questo modo: </a:t>
            </a:r>
            <a:br>
              <a:rPr lang="it-IT"/>
            </a:br>
            <a:br>
              <a:rPr lang="it-IT"/>
            </a:br>
            <a:r>
              <a:rPr lang="it-IT"/>
              <a:t>	CREATE VIEW </a:t>
            </a:r>
            <a:r>
              <a:rPr lang="it-IT">
                <a:solidFill>
                  <a:srgbClr val="FF0000"/>
                </a:solidFill>
              </a:rPr>
              <a:t>EsamiSIT(Matr,Cognome,Nome,DataProva,Voto)</a:t>
            </a:r>
            <a:r>
              <a:rPr lang="it-IT"/>
              <a:t> </a:t>
            </a:r>
            <a:br>
              <a:rPr lang="it-IT"/>
            </a:br>
            <a:r>
              <a:rPr lang="it-IT"/>
              <a:t>	AS 	SELECT S.*,P.DataProva,P.Voto </a:t>
            </a:r>
            <a:br>
              <a:rPr lang="it-IT"/>
            </a:br>
            <a:r>
              <a:rPr lang="it-IT"/>
              <a:t>		FROM StudentiSIT S, ProveSIT P </a:t>
            </a:r>
            <a:br>
              <a:rPr lang="it-IT"/>
            </a:br>
            <a:r>
              <a:rPr lang="it-IT"/>
              <a:t>		WHERE S.Matr = P.Matr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24b8dc6f_0_9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Query complesse che usano VIEW (1)</a:t>
            </a:r>
            <a:endParaRPr/>
          </a:p>
        </p:txBody>
      </p:sp>
      <p:sp>
        <p:nvSpPr>
          <p:cNvPr id="194" name="Google Shape;194;g6b24b8dc6f_0_99"/>
          <p:cNvSpPr txBox="1">
            <a:spLocks noGrp="1"/>
          </p:cNvSpPr>
          <p:nvPr>
            <p:ph type="body" idx="1"/>
          </p:nvPr>
        </p:nvSpPr>
        <p:spPr>
          <a:xfrm>
            <a:off x="677334" y="1488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Un “classico” esempio di uso delle viste si ha nella scrittura di </a:t>
            </a:r>
            <a:r>
              <a:rPr lang="it-IT">
                <a:solidFill>
                  <a:schemeClr val="accent1"/>
                </a:solidFill>
              </a:rPr>
              <a:t>query di raggruppamento in cui si vogliono confrontare i risultati della funzione aggregata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0000"/>
                </a:solidFill>
              </a:rPr>
              <a:t>La sede che ha il massimo numero di impiegati</a:t>
            </a:r>
            <a:br>
              <a:rPr lang="it-IT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La soluzione senza viste è: </a:t>
            </a:r>
            <a:br>
              <a:rPr lang="it-IT"/>
            </a:br>
            <a:br>
              <a:rPr lang="it-IT"/>
            </a:br>
            <a:r>
              <a:rPr lang="it-IT"/>
              <a:t>		SELECT I.Sede </a:t>
            </a:r>
            <a:br>
              <a:rPr lang="it-IT"/>
            </a:br>
            <a:r>
              <a:rPr lang="it-IT"/>
              <a:t>		FROM Imp I </a:t>
            </a:r>
            <a:br>
              <a:rPr lang="it-IT"/>
            </a:br>
            <a:r>
              <a:rPr lang="it-IT"/>
              <a:t>		GROUP BY I.Sede </a:t>
            </a:r>
            <a:br>
              <a:rPr lang="it-IT"/>
            </a:br>
            <a:r>
              <a:rPr lang="it-IT"/>
              <a:t>		HAVING COUNT(*) &gt;= ALL (	SELECT COUNT(*) </a:t>
            </a:r>
            <a:br>
              <a:rPr lang="it-IT"/>
            </a:br>
            <a:r>
              <a:rPr lang="it-IT"/>
              <a:t>								FROM Imp I1 </a:t>
            </a:r>
            <a:br>
              <a:rPr lang="it-IT"/>
            </a:br>
            <a:r>
              <a:rPr lang="it-IT"/>
              <a:t>								GROUP BY I1.Sede)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24b8dc6f_0_10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Query complesse che usano VIEW (2)</a:t>
            </a:r>
            <a:endParaRPr/>
          </a:p>
        </p:txBody>
      </p:sp>
      <p:sp>
        <p:nvSpPr>
          <p:cNvPr id="201" name="Google Shape;201;g6b24b8dc6f_0_108"/>
          <p:cNvSpPr txBox="1">
            <a:spLocks noGrp="1"/>
          </p:cNvSpPr>
          <p:nvPr>
            <p:ph type="body" idx="1"/>
          </p:nvPr>
        </p:nvSpPr>
        <p:spPr>
          <a:xfrm>
            <a:off x="677325" y="1488602"/>
            <a:ext cx="8596800" cy="44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La soluzione con viste è:  </a:t>
            </a:r>
            <a:br>
              <a:rPr lang="it-IT"/>
            </a:b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CREATE VIEW NumImp(Sede,Nimp) </a:t>
            </a:r>
            <a:br>
              <a:rPr lang="it-IT"/>
            </a:br>
            <a:r>
              <a:rPr lang="it-IT"/>
              <a:t>AS 	SELECT Sede, COUNT(*) </a:t>
            </a:r>
            <a:br>
              <a:rPr lang="it-IT"/>
            </a:br>
            <a:r>
              <a:rPr lang="it-IT"/>
              <a:t>	FROM Imp </a:t>
            </a:r>
            <a:br>
              <a:rPr lang="it-IT"/>
            </a:br>
            <a:r>
              <a:rPr lang="it-IT"/>
              <a:t>	GROUP BY Sede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lang="it-IT"/>
            </a:br>
            <a:r>
              <a:rPr lang="it-IT"/>
              <a:t>SELECT Sede </a:t>
            </a:r>
            <a:br>
              <a:rPr lang="it-IT"/>
            </a:br>
            <a:r>
              <a:rPr lang="it-IT"/>
              <a:t>FROM NumImp </a:t>
            </a:r>
            <a:br>
              <a:rPr lang="it-IT"/>
            </a:br>
            <a:r>
              <a:rPr lang="it-IT"/>
              <a:t>WHERE Nimp = (SELECT MAX(NImp) FROM NumImp)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che permette di trovare “il MAX dei COUNT(*)”, cosa che, si ricorda, non si può fare direttamente scrivendo MAX(COUNT(*))</a:t>
            </a:r>
            <a:endParaRPr/>
          </a:p>
        </p:txBody>
      </p:sp>
      <p:graphicFrame>
        <p:nvGraphicFramePr>
          <p:cNvPr id="202" name="Google Shape;202;g6b24b8dc6f_0_108"/>
          <p:cNvGraphicFramePr/>
          <p:nvPr/>
        </p:nvGraphicFramePr>
        <p:xfrm>
          <a:off x="6388450" y="2197000"/>
          <a:ext cx="20369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NImp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g6b24b8dc6f_0_108"/>
          <p:cNvSpPr txBox="1"/>
          <p:nvPr/>
        </p:nvSpPr>
        <p:spPr>
          <a:xfrm>
            <a:off x="6388450" y="1796800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NumImp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4b8dc6f_0_1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Query complesse che usano VIEW (3) </a:t>
            </a:r>
            <a:endParaRPr/>
          </a:p>
        </p:txBody>
      </p:sp>
      <p:sp>
        <p:nvSpPr>
          <p:cNvPr id="210" name="Google Shape;210;g6b24b8dc6f_0_119"/>
          <p:cNvSpPr txBox="1">
            <a:spLocks noGrp="1"/>
          </p:cNvSpPr>
          <p:nvPr>
            <p:ph type="body" idx="1"/>
          </p:nvPr>
        </p:nvSpPr>
        <p:spPr>
          <a:xfrm>
            <a:off x="677325" y="1107600"/>
            <a:ext cx="8596800" cy="56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/>
              <a:t>Con le viste è inoltre possibile risolvere query che richiedono </a:t>
            </a:r>
            <a:r>
              <a:rPr lang="it-IT" dirty="0">
                <a:solidFill>
                  <a:schemeClr val="accent1"/>
                </a:solidFill>
              </a:rPr>
              <a:t>“piu’ passi di raggruppamento”</a:t>
            </a:r>
            <a:r>
              <a:rPr lang="it-IT" dirty="0"/>
              <a:t>, ad es: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0000"/>
                </a:solidFill>
              </a:rPr>
              <a:t>Per ogni valore di stipendio medio,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numero delle sedi che pagano tale stipendio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/>
              <a:t>Occorre aggregare prima per sede, poi per valore di stipendio medio: </a:t>
            </a:r>
            <a:br>
              <a:rPr lang="it-IT" dirty="0"/>
            </a:br>
            <a:endParaRPr dirty="0"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SCREATE VIEW StipSedi(Sede,AvgStip) </a:t>
            </a:r>
            <a:br>
              <a:rPr lang="it-IT" dirty="0"/>
            </a:br>
            <a:r>
              <a:rPr lang="it-IT" dirty="0"/>
              <a:t>AS SELECT Sede, AVG(Stipendio) </a:t>
            </a:r>
            <a:br>
              <a:rPr lang="it-IT" dirty="0"/>
            </a:br>
            <a:r>
              <a:rPr lang="it-IT" dirty="0"/>
              <a:t>FROM Imp </a:t>
            </a:r>
            <a:br>
              <a:rPr lang="it-IT" dirty="0"/>
            </a:br>
            <a:r>
              <a:rPr lang="it-IT" dirty="0"/>
              <a:t>GROUP BY Sede 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dirty="0"/>
              <a:t>SELECT AvgStip, COUNT(*) AS NumSedi </a:t>
            </a:r>
            <a:br>
              <a:rPr lang="it-IT" dirty="0"/>
            </a:br>
            <a:r>
              <a:rPr lang="it-IT" dirty="0"/>
              <a:t>FROM StipSedi </a:t>
            </a:r>
            <a:br>
              <a:rPr lang="it-IT" dirty="0"/>
            </a:br>
            <a:r>
              <a:rPr lang="it-IT" dirty="0"/>
              <a:t>GROUP BY AvgStip</a:t>
            </a:r>
            <a:endParaRPr dirty="0"/>
          </a:p>
        </p:txBody>
      </p:sp>
      <p:graphicFrame>
        <p:nvGraphicFramePr>
          <p:cNvPr id="211" name="Google Shape;211;g6b24b8dc6f_0_119"/>
          <p:cNvGraphicFramePr/>
          <p:nvPr/>
        </p:nvGraphicFramePr>
        <p:xfrm>
          <a:off x="6544600" y="3358125"/>
          <a:ext cx="20369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AvgStip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1275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1733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g6b24b8dc6f_0_119"/>
          <p:cNvSpPr txBox="1"/>
          <p:nvPr/>
        </p:nvSpPr>
        <p:spPr>
          <a:xfrm>
            <a:off x="6544600" y="2957925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StipSedi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3" name="Google Shape;213;g6b24b8dc6f_0_119"/>
          <p:cNvGraphicFramePr/>
          <p:nvPr/>
        </p:nvGraphicFramePr>
        <p:xfrm>
          <a:off x="6544600" y="5186925"/>
          <a:ext cx="2037000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AvgStip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NumSedi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1275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1733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24b8dc6f_0_1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Aggiornamento di viste</a:t>
            </a:r>
            <a:endParaRPr/>
          </a:p>
        </p:txBody>
      </p:sp>
      <p:sp>
        <p:nvSpPr>
          <p:cNvPr id="220" name="Google Shape;220;g6b24b8dc6f_0_134"/>
          <p:cNvSpPr txBox="1">
            <a:spLocks noGrp="1"/>
          </p:cNvSpPr>
          <p:nvPr>
            <p:ph type="body" idx="1"/>
          </p:nvPr>
        </p:nvSpPr>
        <p:spPr>
          <a:xfrm>
            <a:off x="677325" y="1551003"/>
            <a:ext cx="8596800" cy="48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Le viste possono essere utilizzate per le interrogazioni come se fossero tabelle del DB, </a:t>
            </a:r>
            <a:r>
              <a:rPr lang="it-IT">
                <a:solidFill>
                  <a:srgbClr val="FF0000"/>
                </a:solidFill>
              </a:rPr>
              <a:t>ma per le operazioni di aggiornamento ci sono dei limiti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CREATE VIEW NumImp(Sede,NImp) </a:t>
            </a:r>
            <a:br>
              <a:rPr lang="it-IT"/>
            </a:br>
            <a:r>
              <a:rPr lang="it-IT"/>
              <a:t>AS SELECT Sede,COUNT(*) </a:t>
            </a:r>
            <a:br>
              <a:rPr lang="it-IT"/>
            </a:br>
            <a:r>
              <a:rPr lang="it-IT"/>
              <a:t>FROM Imp </a:t>
            </a:r>
            <a:br>
              <a:rPr lang="it-IT"/>
            </a:br>
            <a:r>
              <a:rPr lang="it-IT"/>
              <a:t>GROUP BY Sede </a:t>
            </a:r>
            <a:br>
              <a:rPr lang="it-IT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UPDATE NumImp SET NImp = NImp + 1 </a:t>
            </a:r>
            <a:br>
              <a:rPr lang="it-IT"/>
            </a:br>
            <a:r>
              <a:rPr lang="it-IT"/>
              <a:t>WHERE Sede = ‘S03’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>
                <a:solidFill>
                  <a:srgbClr val="FF0000"/>
                </a:solidFill>
              </a:rPr>
              <a:t>Cosa significa? Non si può fare!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221" name="Google Shape;221;g6b24b8dc6f_0_134"/>
          <p:cNvGraphicFramePr/>
          <p:nvPr/>
        </p:nvGraphicFramePr>
        <p:xfrm>
          <a:off x="6388450" y="3138575"/>
          <a:ext cx="2036975" cy="1584840"/>
        </p:xfrm>
        <a:graphic>
          <a:graphicData uri="http://schemas.openxmlformats.org/drawingml/2006/table">
            <a:tbl>
              <a:tblPr>
                <a:noFill/>
                <a:tableStyleId>{5633A0EB-A281-4A73-8BE5-0105111BC7C0}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Sede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NImp</a:t>
                      </a:r>
                      <a:endParaRPr b="1" i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S02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S03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Google Shape;222;g6b24b8dc6f_0_134"/>
          <p:cNvSpPr txBox="1"/>
          <p:nvPr/>
        </p:nvSpPr>
        <p:spPr>
          <a:xfrm>
            <a:off x="6388450" y="2738375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Trebuchet MS"/>
                <a:ea typeface="Trebuchet MS"/>
                <a:cs typeface="Trebuchet MS"/>
                <a:sym typeface="Trebuchet MS"/>
              </a:rPr>
              <a:t>NumImp</a:t>
            </a:r>
            <a:endParaRPr sz="1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Widescreen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Trebuchet MS</vt:lpstr>
      <vt:lpstr>Facet</vt:lpstr>
      <vt:lpstr>Le Viste</vt:lpstr>
      <vt:lpstr>Uso delle viste </vt:lpstr>
      <vt:lpstr>Database di esempio</vt:lpstr>
      <vt:lpstr>Definizione di viste</vt:lpstr>
      <vt:lpstr>Indipendenza logica tramite VIEW</vt:lpstr>
      <vt:lpstr>Query complesse che usano VIEW (1)</vt:lpstr>
      <vt:lpstr>Query complesse che usano VIEW (2)</vt:lpstr>
      <vt:lpstr>Query complesse che usano VIEW (3) </vt:lpstr>
      <vt:lpstr>Aggiornamento di viste</vt:lpstr>
      <vt:lpstr>Aggiornabilità di viste</vt:lpstr>
      <vt:lpstr>Aggiornabilità di viste</vt:lpstr>
      <vt:lpstr>Riassumiamo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Viste</dc:title>
  <dc:creator>Daniel Maran</dc:creator>
  <cp:lastModifiedBy>Viola Francesco</cp:lastModifiedBy>
  <cp:revision>1</cp:revision>
  <dcterms:created xsi:type="dcterms:W3CDTF">2016-10-04T08:03:39Z</dcterms:created>
  <dcterms:modified xsi:type="dcterms:W3CDTF">2019-12-19T08:10:13Z</dcterms:modified>
</cp:coreProperties>
</file>