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tCKaMfJpYaYTfzMm49fcHLYyf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A172D72-904F-47A5-A30B-D416817A90B0}">
  <a:tblStyle styleId="{4A172D72-904F-47A5-A30B-D416817A90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565c42b40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565c42b40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7565c42b40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565c42b5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565c42b5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7565c42b5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565c42b5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565c42b5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7565c42b50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565c42b5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565c42b50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7565c42b50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565c42b5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565c42b50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7565c42b50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565c42b50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565c42b50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7565c42b50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565c42b4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565c42b4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7565c42b4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565c42b40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565c42b40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7565c42b40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565c42b40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565c42b40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7565c42b40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565c42b40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65c42b40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7565c42b40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565c42b4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565c42b40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7565c42b40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565c42b40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565c42b40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7565c42b40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565c42b40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565c42b40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7565c42b40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565c42b40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565c42b40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7565c42b40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6" name="Shape 26"/>
        <p:cNvGrpSpPr/>
        <p:nvPr/>
      </p:nvGrpSpPr>
      <p:grpSpPr>
        <a:xfrm>
          <a:off x="0" y="0"/>
          <a:ext cx="0" cy="0"/>
          <a:chOff x="0" y="0"/>
          <a:chExt cx="0" cy="0"/>
        </a:xfrm>
      </p:grpSpPr>
      <p:grpSp>
        <p:nvGrpSpPr>
          <p:cNvPr id="27" name="Google Shape;27;p35"/>
          <p:cNvGrpSpPr/>
          <p:nvPr/>
        </p:nvGrpSpPr>
        <p:grpSpPr>
          <a:xfrm>
            <a:off x="0" y="-8467"/>
            <a:ext cx="12192000" cy="6866467"/>
            <a:chOff x="0" y="-8467"/>
            <a:chExt cx="12192000" cy="6866467"/>
          </a:xfrm>
        </p:grpSpPr>
        <p:sp>
          <p:nvSpPr>
            <p:cNvPr id="28" name="Google Shape;28;p35"/>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8627"/>
              </a:schemeClr>
            </a:solidFill>
            <a:ln>
              <a:noFill/>
            </a:ln>
          </p:spPr>
        </p:sp>
        <p:cxnSp>
          <p:nvCxnSpPr>
            <p:cNvPr id="29" name="Google Shape;29;p35"/>
            <p:cNvCxnSpPr/>
            <p:nvPr/>
          </p:nvCxnSpPr>
          <p:spPr>
            <a:xfrm>
              <a:off x="9371012" y="0"/>
              <a:ext cx="1219200" cy="6858000"/>
            </a:xfrm>
            <a:prstGeom prst="straightConnector1">
              <a:avLst/>
            </a:prstGeom>
            <a:noFill/>
            <a:ln cap="flat" cmpd="sng" w="9525">
              <a:solidFill>
                <a:schemeClr val="accent1">
                  <a:alpha val="68627"/>
                </a:schemeClr>
              </a:solidFill>
              <a:prstDash val="solid"/>
              <a:round/>
              <a:headEnd len="sm" w="sm" type="none"/>
              <a:tailEnd len="sm" w="sm" type="none"/>
            </a:ln>
          </p:spPr>
        </p:cxnSp>
        <p:cxnSp>
          <p:nvCxnSpPr>
            <p:cNvPr id="30" name="Google Shape;30;p35"/>
            <p:cNvCxnSpPr/>
            <p:nvPr/>
          </p:nvCxnSpPr>
          <p:spPr>
            <a:xfrm flipH="1">
              <a:off x="7425267" y="3681413"/>
              <a:ext cx="4763558" cy="3176587"/>
            </a:xfrm>
            <a:prstGeom prst="straightConnector1">
              <a:avLst/>
            </a:prstGeom>
            <a:noFill/>
            <a:ln cap="flat" cmpd="sng" w="9525">
              <a:solidFill>
                <a:schemeClr val="accent1">
                  <a:alpha val="68627"/>
                </a:schemeClr>
              </a:solidFill>
              <a:prstDash val="solid"/>
              <a:round/>
              <a:headEnd len="sm" w="sm" type="none"/>
              <a:tailEnd len="sm" w="sm" type="none"/>
            </a:ln>
          </p:spPr>
        </p:cxnSp>
        <p:sp>
          <p:nvSpPr>
            <p:cNvPr id="31" name="Google Shape;31;p3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4509"/>
              </a:schemeClr>
            </a:solidFill>
            <a:ln>
              <a:noFill/>
            </a:ln>
          </p:spPr>
        </p:sp>
        <p:sp>
          <p:nvSpPr>
            <p:cNvPr id="32" name="Google Shape;32;p3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35"/>
            <p:cNvSpPr/>
            <p:nvPr/>
          </p:nvSpPr>
          <p:spPr>
            <a:xfrm>
              <a:off x="8932333" y="3048000"/>
              <a:ext cx="3259667" cy="3810000"/>
            </a:xfrm>
            <a:prstGeom prst="triangle">
              <a:avLst>
                <a:gd fmla="val 100000" name="adj"/>
              </a:avLst>
            </a:prstGeom>
            <a:solidFill>
              <a:srgbClr val="0B5394">
                <a:alpha val="6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5394">
                <a:alpha val="48627"/>
              </a:srgbClr>
            </a:solidFill>
            <a:ln>
              <a:noFill/>
            </a:ln>
          </p:spPr>
        </p:sp>
        <p:sp>
          <p:nvSpPr>
            <p:cNvPr id="35" name="Google Shape;35;p3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8627"/>
              </a:schemeClr>
            </a:solidFill>
            <a:ln>
              <a:noFill/>
            </a:ln>
          </p:spPr>
        </p:sp>
        <p:sp>
          <p:nvSpPr>
            <p:cNvPr id="36" name="Google Shape;36;p3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37" name="Google Shape;37;p35"/>
            <p:cNvSpPr/>
            <p:nvPr/>
          </p:nvSpPr>
          <p:spPr>
            <a:xfrm>
              <a:off x="10371666" y="3589867"/>
              <a:ext cx="1817159" cy="3268133"/>
            </a:xfrm>
            <a:prstGeom prst="triangle">
              <a:avLst>
                <a:gd fmla="val 100000" name="adj"/>
              </a:avLst>
            </a:prstGeom>
            <a:solidFill>
              <a:srgbClr val="0B5394">
                <a:alpha val="6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3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0" name="Google Shape;40;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4" name="Shape 94"/>
        <p:cNvGrpSpPr/>
        <p:nvPr/>
      </p:nvGrpSpPr>
      <p:grpSpPr>
        <a:xfrm>
          <a:off x="0" y="0"/>
          <a:ext cx="0" cy="0"/>
          <a:chOff x="0" y="0"/>
          <a:chExt cx="0" cy="0"/>
        </a:xfrm>
      </p:grpSpPr>
      <p:sp>
        <p:nvSpPr>
          <p:cNvPr id="95" name="Google Shape;95;p4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0" name="Shape 100"/>
        <p:cNvGrpSpPr/>
        <p:nvPr/>
      </p:nvGrpSpPr>
      <p:grpSpPr>
        <a:xfrm>
          <a:off x="0" y="0"/>
          <a:ext cx="0" cy="0"/>
          <a:chOff x="0" y="0"/>
          <a:chExt cx="0" cy="0"/>
        </a:xfrm>
      </p:grpSpPr>
      <p:sp>
        <p:nvSpPr>
          <p:cNvPr id="101" name="Google Shape;101;p4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4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
        <p:nvSpPr>
          <p:cNvPr id="107" name="Google Shape;107;p4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rgbClr val="56A9F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4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rgbClr val="56A9F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Google Shape;110;p4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Google Shape;116;p4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4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
        <p:nvSpPr>
          <p:cNvPr id="122" name="Google Shape;122;p4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rgbClr val="56A9F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4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rgbClr val="56A9F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4" name="Shape 124"/>
        <p:cNvGrpSpPr/>
        <p:nvPr/>
      </p:nvGrpSpPr>
      <p:grpSpPr>
        <a:xfrm>
          <a:off x="0" y="0"/>
          <a:ext cx="0" cy="0"/>
          <a:chOff x="0" y="0"/>
          <a:chExt cx="0" cy="0"/>
        </a:xfrm>
      </p:grpSpPr>
      <p:sp>
        <p:nvSpPr>
          <p:cNvPr id="125" name="Google Shape;125;p4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4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4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9"/>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5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6" name="Google Shape;46;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3" name="Shape 53"/>
        <p:cNvGrpSpPr/>
        <p:nvPr/>
      </p:nvGrpSpPr>
      <p:grpSpPr>
        <a:xfrm>
          <a:off x="0" y="0"/>
          <a:ext cx="0" cy="0"/>
          <a:chOff x="0" y="0"/>
          <a:chExt cx="0" cy="0"/>
        </a:xfrm>
      </p:grpSpPr>
      <p:sp>
        <p:nvSpPr>
          <p:cNvPr id="54" name="Google Shape;54;p3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6" name="Google Shape;56;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Google Shape;60;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2" name="Google Shape;62;p3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3" name="Google Shape;63;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6" name="Shape 66"/>
        <p:cNvGrpSpPr/>
        <p:nvPr/>
      </p:nvGrpSpPr>
      <p:grpSpPr>
        <a:xfrm>
          <a:off x="0" y="0"/>
          <a:ext cx="0" cy="0"/>
          <a:chOff x="0" y="0"/>
          <a:chExt cx="0" cy="0"/>
        </a:xfrm>
      </p:grpSpPr>
      <p:sp>
        <p:nvSpPr>
          <p:cNvPr id="67" name="Google Shape;67;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9" name="Google Shape;69;p4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0" name="Google Shape;70;p4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1" name="Google Shape;71;p4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2" name="Google Shape;72;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4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4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4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3"/>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4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
        <p:nvSpPr>
          <p:cNvPr id="93" name="Google Shape;93;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34"/>
          <p:cNvGrpSpPr/>
          <p:nvPr/>
        </p:nvGrpSpPr>
        <p:grpSpPr>
          <a:xfrm>
            <a:off x="0" y="-8467"/>
            <a:ext cx="12192000" cy="6866467"/>
            <a:chOff x="0" y="-8467"/>
            <a:chExt cx="12192000" cy="6866467"/>
          </a:xfrm>
        </p:grpSpPr>
        <p:cxnSp>
          <p:nvCxnSpPr>
            <p:cNvPr id="11" name="Google Shape;11;p34"/>
            <p:cNvCxnSpPr/>
            <p:nvPr/>
          </p:nvCxnSpPr>
          <p:spPr>
            <a:xfrm>
              <a:off x="9371012" y="0"/>
              <a:ext cx="1219200" cy="6858000"/>
            </a:xfrm>
            <a:prstGeom prst="straightConnector1">
              <a:avLst/>
            </a:prstGeom>
            <a:noFill/>
            <a:ln cap="flat" cmpd="sng" w="9525">
              <a:solidFill>
                <a:schemeClr val="accent1">
                  <a:alpha val="68627"/>
                </a:schemeClr>
              </a:solidFill>
              <a:prstDash val="solid"/>
              <a:round/>
              <a:headEnd len="sm" w="sm" type="none"/>
              <a:tailEnd len="sm" w="sm" type="none"/>
            </a:ln>
          </p:spPr>
        </p:cxnSp>
        <p:cxnSp>
          <p:nvCxnSpPr>
            <p:cNvPr id="12" name="Google Shape;12;p34"/>
            <p:cNvCxnSpPr/>
            <p:nvPr/>
          </p:nvCxnSpPr>
          <p:spPr>
            <a:xfrm flipH="1">
              <a:off x="7425267" y="3681413"/>
              <a:ext cx="4763558" cy="3176587"/>
            </a:xfrm>
            <a:prstGeom prst="straightConnector1">
              <a:avLst/>
            </a:prstGeom>
            <a:noFill/>
            <a:ln cap="flat" cmpd="sng" w="9525">
              <a:solidFill>
                <a:schemeClr val="accent1">
                  <a:alpha val="68627"/>
                </a:schemeClr>
              </a:solidFill>
              <a:prstDash val="solid"/>
              <a:round/>
              <a:headEnd len="sm" w="sm" type="none"/>
              <a:tailEnd len="sm" w="sm" type="none"/>
            </a:ln>
          </p:spPr>
        </p:cxnSp>
        <p:sp>
          <p:nvSpPr>
            <p:cNvPr id="13" name="Google Shape;13;p3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4509"/>
              </a:schemeClr>
            </a:solidFill>
            <a:ln>
              <a:noFill/>
            </a:ln>
          </p:spPr>
        </p:sp>
        <p:sp>
          <p:nvSpPr>
            <p:cNvPr id="14" name="Google Shape;14;p3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34"/>
            <p:cNvSpPr/>
            <p:nvPr/>
          </p:nvSpPr>
          <p:spPr>
            <a:xfrm>
              <a:off x="8932333" y="3048000"/>
              <a:ext cx="3259667" cy="3810000"/>
            </a:xfrm>
            <a:prstGeom prst="triangle">
              <a:avLst>
                <a:gd fmla="val 100000" name="adj"/>
              </a:avLst>
            </a:prstGeom>
            <a:solidFill>
              <a:srgbClr val="0B5394">
                <a:alpha val="6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5394">
                <a:alpha val="48627"/>
              </a:srgbClr>
            </a:solidFill>
            <a:ln>
              <a:noFill/>
            </a:ln>
          </p:spPr>
        </p:sp>
        <p:sp>
          <p:nvSpPr>
            <p:cNvPr id="17" name="Google Shape;17;p3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8627"/>
              </a:schemeClr>
            </a:solidFill>
            <a:ln>
              <a:noFill/>
            </a:ln>
          </p:spPr>
        </p:sp>
        <p:sp>
          <p:nvSpPr>
            <p:cNvPr id="18" name="Google Shape;18;p3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19" name="Google Shape;19;p34"/>
            <p:cNvSpPr/>
            <p:nvPr/>
          </p:nvSpPr>
          <p:spPr>
            <a:xfrm>
              <a:off x="10371666" y="3589867"/>
              <a:ext cx="1817159" cy="3268133"/>
            </a:xfrm>
            <a:prstGeom prst="triangle">
              <a:avLst>
                <a:gd fmla="val 100000" name="adj"/>
              </a:avLst>
            </a:prstGeom>
            <a:solidFill>
              <a:srgbClr val="0B5394">
                <a:alpha val="6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4"/>
            <p:cNvSpPr/>
            <p:nvPr/>
          </p:nvSpPr>
          <p:spPr>
            <a:xfrm>
              <a:off x="0" y="4013200"/>
              <a:ext cx="448733" cy="2844800"/>
            </a:xfrm>
            <a:prstGeom prst="triangle">
              <a:avLst>
                <a:gd fmla="val 0" name="adj"/>
              </a:avLst>
            </a:prstGeom>
            <a:solidFill>
              <a:schemeClr val="accent1">
                <a:alpha val="6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3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0F6FC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7" name="Shape 147"/>
        <p:cNvGrpSpPr/>
        <p:nvPr/>
      </p:nvGrpSpPr>
      <p:grpSpPr>
        <a:xfrm>
          <a:off x="0" y="0"/>
          <a:ext cx="0" cy="0"/>
          <a:chOff x="0" y="0"/>
          <a:chExt cx="0" cy="0"/>
        </a:xfrm>
      </p:grpSpPr>
      <p:sp>
        <p:nvSpPr>
          <p:cNvPr id="148" name="Google Shape;148;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5400"/>
              <a:buFont typeface="Trebuchet MS"/>
              <a:buNone/>
            </a:pPr>
            <a:r>
              <a:rPr lang="it-IT"/>
              <a:t>Le Stored Procedure</a:t>
            </a:r>
            <a:endParaRPr/>
          </a:p>
        </p:txBody>
      </p:sp>
      <p:pic>
        <p:nvPicPr>
          <p:cNvPr id="149" name="Google Shape;149;p1"/>
          <p:cNvPicPr preferRelativeResize="0"/>
          <p:nvPr/>
        </p:nvPicPr>
        <p:blipFill rotWithShape="1">
          <a:blip r:embed="rId3">
            <a:alphaModFix/>
          </a:blip>
          <a:srcRect b="0" l="0" r="0" t="0"/>
          <a:stretch/>
        </p:blipFill>
        <p:spPr>
          <a:xfrm>
            <a:off x="10661958" y="6224631"/>
            <a:ext cx="1448104"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g7565c42b40_0_70"/>
          <p:cNvSpPr txBox="1"/>
          <p:nvPr>
            <p:ph idx="1" type="body"/>
          </p:nvPr>
        </p:nvSpPr>
        <p:spPr>
          <a:xfrm>
            <a:off x="677325" y="532930"/>
            <a:ext cx="8596800" cy="5508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it-IT"/>
              <a:t>Per creare correttamente una stored procedure, è necessario assicurarsi che siano soddisfatti diversi criteri:</a:t>
            </a:r>
            <a:br>
              <a:rPr lang="it-IT"/>
            </a:br>
            <a:br>
              <a:rPr lang="it-IT"/>
            </a:br>
            <a:endParaRPr/>
          </a:p>
          <a:p>
            <a:pPr indent="-320040" lvl="0" marL="457200" rtl="0" algn="l">
              <a:spcBef>
                <a:spcPts val="1000"/>
              </a:spcBef>
              <a:spcAft>
                <a:spcPts val="0"/>
              </a:spcAft>
              <a:buSzPts val="1440"/>
              <a:buChar char="►"/>
            </a:pPr>
            <a:r>
              <a:rPr lang="it-IT"/>
              <a:t>Il comando CREATE PROCEDURE statement dev’essere l’unico statement nel batch.</a:t>
            </a:r>
            <a:endParaRPr/>
          </a:p>
          <a:p>
            <a:pPr indent="-320040" lvl="0" marL="457200" rtl="0" algn="l">
              <a:spcBef>
                <a:spcPts val="0"/>
              </a:spcBef>
              <a:spcAft>
                <a:spcPts val="0"/>
              </a:spcAft>
              <a:buSzPts val="1440"/>
              <a:buChar char="►"/>
            </a:pPr>
            <a:r>
              <a:rPr lang="it-IT"/>
              <a:t>Devi avere i permessi CREATE PROCEDURE sul database.</a:t>
            </a:r>
            <a:endParaRPr/>
          </a:p>
          <a:p>
            <a:pPr indent="-320040" lvl="0" marL="457200" rtl="0" algn="l">
              <a:spcBef>
                <a:spcPts val="0"/>
              </a:spcBef>
              <a:spcAft>
                <a:spcPts val="0"/>
              </a:spcAft>
              <a:buSzPts val="1440"/>
              <a:buChar char="►"/>
            </a:pPr>
            <a:r>
              <a:rPr lang="it-IT"/>
              <a:t>Devi avere i permessi </a:t>
            </a:r>
            <a:r>
              <a:rPr lang="it-IT"/>
              <a:t>ALTER sullo schema in cui verrà creata la stored procedure.</a:t>
            </a:r>
            <a:endParaRPr/>
          </a:p>
          <a:p>
            <a:pPr indent="-320040" lvl="0" marL="457200" rtl="0" algn="l">
              <a:spcBef>
                <a:spcPts val="0"/>
              </a:spcBef>
              <a:spcAft>
                <a:spcPts val="0"/>
              </a:spcAft>
              <a:buSzPts val="1440"/>
              <a:buChar char="►"/>
            </a:pPr>
            <a:r>
              <a:rPr lang="it-IT"/>
              <a:t>Il nome della stored procedure deve seguire le regole di SQL Server per la denominazione degli identificativi.</a:t>
            </a:r>
            <a:endParaRPr/>
          </a:p>
          <a:p>
            <a:pPr indent="-320040" lvl="0" marL="457200" rtl="0" algn="l">
              <a:spcBef>
                <a:spcPts val="0"/>
              </a:spcBef>
              <a:spcAft>
                <a:spcPts val="0"/>
              </a:spcAft>
              <a:buSzPts val="1440"/>
              <a:buChar char="►"/>
            </a:pPr>
            <a:r>
              <a:rPr lang="it-IT"/>
              <a:t>È possibile creare una stored procedure solo nel database corrente.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g7565c42b50_0_0"/>
          <p:cNvSpPr txBox="1"/>
          <p:nvPr>
            <p:ph type="title"/>
          </p:nvPr>
        </p:nvSpPr>
        <p:spPr>
          <a:xfrm>
            <a:off x="677324" y="609600"/>
            <a:ext cx="95325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it-IT"/>
              <a:t>ALTER per modificare Stored Procedure</a:t>
            </a:r>
            <a:endParaRPr/>
          </a:p>
          <a:p>
            <a:pPr indent="0" lvl="0" marL="0" rtl="0" algn="l">
              <a:spcBef>
                <a:spcPts val="0"/>
              </a:spcBef>
              <a:spcAft>
                <a:spcPts val="0"/>
              </a:spcAft>
              <a:buNone/>
            </a:pPr>
            <a:r>
              <a:t/>
            </a:r>
            <a:endParaRPr/>
          </a:p>
        </p:txBody>
      </p:sp>
      <p:sp>
        <p:nvSpPr>
          <p:cNvPr id="219" name="Google Shape;219;g7565c42b50_0_0"/>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È possibile modificare una </a:t>
            </a:r>
            <a:r>
              <a:rPr lang="it-IT"/>
              <a:t>stored procedure</a:t>
            </a:r>
            <a:r>
              <a:rPr lang="it-IT"/>
              <a:t> esistente in due modi. </a:t>
            </a:r>
            <a:br>
              <a:rPr lang="it-IT"/>
            </a:br>
            <a:r>
              <a:rPr lang="it-IT"/>
              <a:t>L'opzione meno desiderabile è eliminare la </a:t>
            </a:r>
            <a:r>
              <a:rPr lang="it-IT"/>
              <a:t>stored procedure</a:t>
            </a:r>
            <a:r>
              <a:rPr lang="it-IT"/>
              <a:t> e quindi creare una nuova </a:t>
            </a:r>
            <a:r>
              <a:rPr lang="it-IT"/>
              <a:t>stored procedure</a:t>
            </a:r>
            <a:r>
              <a:rPr lang="it-IT"/>
              <a:t> con il nome di quella appena eliminata. Uno svantaggio significativo di tale approccio è che anche tutte le autorizzazioni per la </a:t>
            </a:r>
            <a:r>
              <a:rPr lang="it-IT"/>
              <a:t>stored procedure</a:t>
            </a:r>
            <a:r>
              <a:rPr lang="it-IT"/>
              <a:t> vengono eliminate e devono essere ricreate da zero.</a:t>
            </a:r>
            <a:endParaRPr/>
          </a:p>
          <a:p>
            <a:pPr indent="0" lvl="0" marL="0" rtl="0" algn="l">
              <a:spcBef>
                <a:spcPts val="1000"/>
              </a:spcBef>
              <a:spcAft>
                <a:spcPts val="0"/>
              </a:spcAft>
              <a:buNone/>
            </a:pPr>
            <a:r>
              <a:rPr lang="it-IT"/>
              <a:t>Per eliminare la stored procedure chiamata </a:t>
            </a:r>
            <a:r>
              <a:rPr lang="it-IT"/>
              <a:t>spGetCustomers</a:t>
            </a:r>
            <a:r>
              <a:rPr lang="it-IT"/>
              <a:t>, scrivere</a:t>
            </a:r>
            <a:endParaRPr/>
          </a:p>
          <a:p>
            <a:pPr indent="0" lvl="0" marL="0" rtl="0" algn="ctr">
              <a:spcBef>
                <a:spcPts val="1000"/>
              </a:spcBef>
              <a:spcAft>
                <a:spcPts val="0"/>
              </a:spcAft>
              <a:buNone/>
            </a:pPr>
            <a:r>
              <a:rPr lang="it-IT" sz="2000">
                <a:solidFill>
                  <a:schemeClr val="accent1"/>
                </a:solidFill>
              </a:rPr>
              <a:t>DROP spGetCustomers</a:t>
            </a:r>
            <a:endParaRPr sz="2000">
              <a:solidFill>
                <a:schemeClr val="accent1"/>
              </a:solidFill>
            </a:endParaRPr>
          </a:p>
          <a:p>
            <a:pPr indent="0" lvl="0" marL="0" rtl="0" algn="l">
              <a:spcBef>
                <a:spcPts val="1000"/>
              </a:spcBef>
              <a:spcAft>
                <a:spcPts val="0"/>
              </a:spcAft>
              <a:buNone/>
            </a:pPr>
            <a:r>
              <a:rPr lang="it-IT"/>
              <a:t>Puoi creare una nuova</a:t>
            </a:r>
            <a:r>
              <a:rPr lang="it-IT"/>
              <a:t> stored procedure, spGetCustomers, con una definizione diversa. </a:t>
            </a:r>
            <a:endParaRPr/>
          </a:p>
          <a:p>
            <a:pPr indent="0" lvl="0" marL="0" rtl="0" algn="ctr">
              <a:spcBef>
                <a:spcPts val="1000"/>
              </a:spcBef>
              <a:spcAft>
                <a:spcPts val="0"/>
              </a:spcAft>
              <a:buNone/>
            </a:pPr>
            <a:r>
              <a:t/>
            </a:r>
            <a:endParaRPr sz="200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g7565c42b50_0_10"/>
          <p:cNvSpPr txBox="1"/>
          <p:nvPr>
            <p:ph idx="1" type="body"/>
          </p:nvPr>
        </p:nvSpPr>
        <p:spPr>
          <a:xfrm>
            <a:off x="677325" y="477804"/>
            <a:ext cx="8596800" cy="1134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L’altra opzione</a:t>
            </a:r>
            <a:r>
              <a:rPr lang="it-IT"/>
              <a:t> è l’utilizzo del comando ALTER PROCEDURE. </a:t>
            </a:r>
            <a:br>
              <a:rPr lang="it-IT"/>
            </a:br>
            <a:r>
              <a:rPr lang="it-IT"/>
              <a:t>Per esempio, per aggiungere la colonna  PostalCode alle informazioni dei clienti, utilizzare la seguente dichiarazione per modificare la procedura:</a:t>
            </a:r>
            <a:endParaRPr/>
          </a:p>
          <a:p>
            <a:pPr indent="0" lvl="0" marL="0" rtl="0" algn="l">
              <a:spcBef>
                <a:spcPts val="1000"/>
              </a:spcBef>
              <a:spcAft>
                <a:spcPts val="0"/>
              </a:spcAft>
              <a:buNone/>
            </a:pPr>
            <a:r>
              <a:t/>
            </a:r>
            <a:endParaRPr/>
          </a:p>
        </p:txBody>
      </p:sp>
      <p:sp>
        <p:nvSpPr>
          <p:cNvPr id="226" name="Google Shape;226;g7565c42b50_0_10"/>
          <p:cNvSpPr txBox="1"/>
          <p:nvPr/>
        </p:nvSpPr>
        <p:spPr>
          <a:xfrm>
            <a:off x="2318800" y="2251550"/>
            <a:ext cx="6745500" cy="150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it-IT" sz="1800">
                <a:solidFill>
                  <a:schemeClr val="accent1"/>
                </a:solidFill>
                <a:latin typeface="Trebuchet MS"/>
                <a:ea typeface="Trebuchet MS"/>
                <a:cs typeface="Trebuchet MS"/>
                <a:sym typeface="Trebuchet MS"/>
              </a:rPr>
              <a:t>ALTER PROCEDURE spGetCustomers</a:t>
            </a:r>
            <a:endParaRPr sz="18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800">
                <a:solidFill>
                  <a:schemeClr val="accent1"/>
                </a:solidFill>
                <a:latin typeface="Trebuchet MS"/>
                <a:ea typeface="Trebuchet MS"/>
                <a:cs typeface="Trebuchet MS"/>
                <a:sym typeface="Trebuchet MS"/>
              </a:rPr>
              <a:t>AS</a:t>
            </a:r>
            <a:endParaRPr sz="18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800">
                <a:solidFill>
                  <a:schemeClr val="accent1"/>
                </a:solidFill>
                <a:latin typeface="Trebuchet MS"/>
                <a:ea typeface="Trebuchet MS"/>
                <a:cs typeface="Trebuchet MS"/>
                <a:sym typeface="Trebuchet MS"/>
              </a:rPr>
              <a:t>SELECT CompanyName, City, Region, Country, PostalCode</a:t>
            </a:r>
            <a:endParaRPr sz="18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800">
                <a:solidFill>
                  <a:schemeClr val="accent1"/>
                </a:solidFill>
                <a:latin typeface="Trebuchet MS"/>
                <a:ea typeface="Trebuchet MS"/>
                <a:cs typeface="Trebuchet MS"/>
                <a:sym typeface="Trebuchet MS"/>
              </a:rPr>
              <a:t>FROM Northwind.dbo.Customers</a:t>
            </a:r>
            <a:endParaRPr sz="18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18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accent1"/>
              </a:solidFill>
              <a:latin typeface="Trebuchet MS"/>
              <a:ea typeface="Trebuchet MS"/>
              <a:cs typeface="Trebuchet MS"/>
              <a:sym typeface="Trebuchet MS"/>
            </a:endParaRPr>
          </a:p>
        </p:txBody>
      </p:sp>
      <p:sp>
        <p:nvSpPr>
          <p:cNvPr id="227" name="Google Shape;227;g7565c42b50_0_10"/>
          <p:cNvSpPr txBox="1"/>
          <p:nvPr>
            <p:ph idx="1" type="body"/>
          </p:nvPr>
        </p:nvSpPr>
        <p:spPr>
          <a:xfrm>
            <a:off x="677325" y="3755151"/>
            <a:ext cx="8596800" cy="2864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Per eseguire la</a:t>
            </a:r>
            <a:r>
              <a:rPr lang="it-IT"/>
              <a:t> stored procedure, scrivere il seguente codice:</a:t>
            </a:r>
            <a:endParaRPr/>
          </a:p>
          <a:p>
            <a:pPr indent="0" lvl="0" marL="0" rtl="0" algn="ctr">
              <a:spcBef>
                <a:spcPts val="1000"/>
              </a:spcBef>
              <a:spcAft>
                <a:spcPts val="0"/>
              </a:spcAft>
              <a:buNone/>
            </a:pPr>
            <a:r>
              <a:rPr lang="it-IT" sz="2000">
                <a:solidFill>
                  <a:schemeClr val="accent1"/>
                </a:solidFill>
              </a:rPr>
              <a:t>EXECUTE spGetCustomers</a:t>
            </a:r>
            <a:endParaRPr sz="2000">
              <a:solidFill>
                <a:schemeClr val="accent1"/>
              </a:solidFill>
            </a:endParaRPr>
          </a:p>
          <a:p>
            <a:pPr indent="0" lvl="0" marL="0" rtl="0" algn="ctr">
              <a:spcBef>
                <a:spcPts val="1000"/>
              </a:spcBef>
              <a:spcAft>
                <a:spcPts val="0"/>
              </a:spcAft>
              <a:buNone/>
            </a:pPr>
            <a:r>
              <a:t/>
            </a:r>
            <a:endParaRPr sz="2000">
              <a:solidFill>
                <a:schemeClr val="accent1"/>
              </a:solidFill>
            </a:endParaRPr>
          </a:p>
          <a:p>
            <a:pPr indent="0" lvl="0" marL="0" rtl="0" algn="l">
              <a:spcBef>
                <a:spcPts val="1000"/>
              </a:spcBef>
              <a:spcAft>
                <a:spcPts val="0"/>
              </a:spcAft>
              <a:buClr>
                <a:schemeClr val="dk1"/>
              </a:buClr>
              <a:buSzPts val="1100"/>
              <a:buFont typeface="Arial"/>
              <a:buNone/>
            </a:pPr>
            <a:r>
              <a:rPr lang="it-IT">
                <a:solidFill>
                  <a:srgbClr val="3F3F3F"/>
                </a:solidFill>
              </a:rPr>
              <a:t>Nell'esempio precedente, ho apportato solo una piccola modifica all'istruzione Transact-SQL nella definizione della procedura. </a:t>
            </a:r>
            <a:br>
              <a:rPr lang="it-IT">
                <a:solidFill>
                  <a:srgbClr val="3F3F3F"/>
                </a:solidFill>
              </a:rPr>
            </a:br>
            <a:r>
              <a:rPr lang="it-IT">
                <a:solidFill>
                  <a:srgbClr val="3F3F3F"/>
                </a:solidFill>
              </a:rPr>
              <a:t>Puoi apportare qualsiasi modifica arbitraria che desideri in quel codice, tenendo conto dei vincoli su Transact-SQL che puoi utilizzare in una  stored procedure.</a:t>
            </a:r>
            <a:endParaRPr>
              <a:solidFill>
                <a:srgbClr val="3F3F3F"/>
              </a:solidFill>
            </a:endParaRPr>
          </a:p>
          <a:p>
            <a:pPr indent="0" lvl="0" marL="0" rtl="0" algn="ctr">
              <a:spcBef>
                <a:spcPts val="1000"/>
              </a:spcBef>
              <a:spcAft>
                <a:spcPts val="0"/>
              </a:spcAft>
              <a:buNone/>
            </a:pPr>
            <a:r>
              <a:t/>
            </a:r>
            <a:endParaRPr sz="20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g7565c42b50_0_24"/>
          <p:cNvSpPr txBox="1"/>
          <p:nvPr>
            <p:ph type="title"/>
          </p:nvPr>
        </p:nvSpPr>
        <p:spPr>
          <a:xfrm>
            <a:off x="677324" y="609600"/>
            <a:ext cx="94905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Utilizzo di parametri nelle</a:t>
            </a:r>
            <a:r>
              <a:rPr lang="it-IT"/>
              <a:t> Stored Procedures</a:t>
            </a:r>
            <a:endParaRPr/>
          </a:p>
        </p:txBody>
      </p:sp>
      <p:sp>
        <p:nvSpPr>
          <p:cNvPr id="234" name="Google Shape;234;g7565c42b50_0_24"/>
          <p:cNvSpPr txBox="1"/>
          <p:nvPr>
            <p:ph idx="1" type="body"/>
          </p:nvPr>
        </p:nvSpPr>
        <p:spPr>
          <a:xfrm>
            <a:off x="677325" y="1170000"/>
            <a:ext cx="9153900" cy="1850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it-IT"/>
              <a:t>Le s</a:t>
            </a:r>
            <a:r>
              <a:rPr lang="it-IT"/>
              <a:t>tored procedures che non hanno parametri possono essere utili. Tuttavia, l'aggiunta di parametri a una procedura memorizzata rende la procedura memorizzata molto più flessibile.</a:t>
            </a:r>
            <a:endParaRPr/>
          </a:p>
          <a:p>
            <a:pPr indent="0" lvl="0" marL="0" rtl="0" algn="l">
              <a:spcBef>
                <a:spcPts val="1000"/>
              </a:spcBef>
              <a:spcAft>
                <a:spcPts val="0"/>
              </a:spcAft>
              <a:buClr>
                <a:schemeClr val="dk1"/>
              </a:buClr>
              <a:buSzPts val="1100"/>
              <a:buFont typeface="Arial"/>
              <a:buNone/>
            </a:pPr>
            <a:r>
              <a:rPr lang="it-IT"/>
              <a:t>La seguente stored procedure senza parametri recupera i dati della carta di credito per il 2007 per la società di carte di credito Vista dal database AdventureWorks_new:</a:t>
            </a:r>
            <a:endParaRPr/>
          </a:p>
          <a:p>
            <a:pPr indent="0" lvl="0" marL="0" rtl="0" algn="l">
              <a:spcBef>
                <a:spcPts val="1000"/>
              </a:spcBef>
              <a:spcAft>
                <a:spcPts val="0"/>
              </a:spcAft>
              <a:buNone/>
            </a:pPr>
            <a:r>
              <a:t/>
            </a:r>
            <a:endParaRPr/>
          </a:p>
        </p:txBody>
      </p:sp>
      <p:sp>
        <p:nvSpPr>
          <p:cNvPr id="235" name="Google Shape;235;g7565c42b50_0_24"/>
          <p:cNvSpPr txBox="1"/>
          <p:nvPr/>
        </p:nvSpPr>
        <p:spPr>
          <a:xfrm>
            <a:off x="677325" y="3244950"/>
            <a:ext cx="9975000" cy="368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USE AdventureWorks_new</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GO</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CREATE PROCEDURE VistaIn2007</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AS</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SELECT 	Person.Contact.LastName, Person.Contact.MiddleName, Person.Contact.FirstName,</a:t>
            </a:r>
            <a:endParaRPr sz="1600">
              <a:solidFill>
                <a:schemeClr val="accent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Sales.CreditCard.CardType, Sales.CreditCard.CardNumber, Sales.CreditCard.ExpYear,</a:t>
            </a:r>
            <a:endParaRPr sz="1600">
              <a:solidFill>
                <a:schemeClr val="accent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Sales.CreditCard.ExpMonth</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FROM Person.Contact </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INNER JOIN Sales.ContactCreditCard ON Person.Contact.ContactID = Sales.ContactCreditCard.ContactID </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INNER JOIN Sales.CreditCard ON Sales.ContactCreditCard.CreditCardID = Sales.CreditCard.CreditCardID</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WHERE 	(Sales.CreditCard.ExpYear = 2007) </a:t>
            </a:r>
            <a:endParaRPr sz="1600">
              <a:solidFill>
                <a:schemeClr val="accent1"/>
              </a:solidFill>
              <a:latin typeface="Trebuchet MS"/>
              <a:ea typeface="Trebuchet MS"/>
              <a:cs typeface="Trebuchet MS"/>
              <a:sym typeface="Trebuchet MS"/>
            </a:endParaRPr>
          </a:p>
          <a:p>
            <a:pPr indent="45720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AND 	(Sales.CreditCard.CardType = N’Vista’)</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ORDER BY Sales.CreditCard.ExpYear, Sales.CreditCard.ExpMonth</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accent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g7565c42b50_0_34"/>
          <p:cNvSpPr txBox="1"/>
          <p:nvPr>
            <p:ph idx="1" type="body"/>
          </p:nvPr>
        </p:nvSpPr>
        <p:spPr>
          <a:xfrm>
            <a:off x="677325" y="379454"/>
            <a:ext cx="8596800" cy="81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it-IT"/>
              <a:t>Questa</a:t>
            </a:r>
            <a:r>
              <a:rPr lang="it-IT"/>
              <a:t> stored procedure è utile, ma può essere resa molto più flessibile aggiungendo i parametri @Year e @CardType, come nell’esempio seguente:</a:t>
            </a:r>
            <a:endParaRPr/>
          </a:p>
          <a:p>
            <a:pPr indent="0" lvl="0" marL="0" rtl="0" algn="l">
              <a:spcBef>
                <a:spcPts val="1000"/>
              </a:spcBef>
              <a:spcAft>
                <a:spcPts val="0"/>
              </a:spcAft>
              <a:buNone/>
            </a:pPr>
            <a:r>
              <a:t/>
            </a:r>
            <a:endParaRPr/>
          </a:p>
        </p:txBody>
      </p:sp>
      <p:sp>
        <p:nvSpPr>
          <p:cNvPr id="242" name="Google Shape;242;g7565c42b50_0_34"/>
          <p:cNvSpPr txBox="1"/>
          <p:nvPr/>
        </p:nvSpPr>
        <p:spPr>
          <a:xfrm>
            <a:off x="677325" y="1537950"/>
            <a:ext cx="9975000" cy="36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CREATE PROCEDURE CardByYearAndType</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rgbClr val="FF0000"/>
                </a:solidFill>
                <a:latin typeface="Trebuchet MS"/>
                <a:ea typeface="Trebuchet MS"/>
                <a:cs typeface="Trebuchet MS"/>
                <a:sym typeface="Trebuchet MS"/>
              </a:rPr>
              <a:t>@Year int,</a:t>
            </a:r>
            <a:endParaRPr sz="1600">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rgbClr val="FF0000"/>
                </a:solidFill>
                <a:latin typeface="Trebuchet MS"/>
                <a:ea typeface="Trebuchet MS"/>
                <a:cs typeface="Trebuchet MS"/>
                <a:sym typeface="Trebuchet MS"/>
              </a:rPr>
              <a:t>@CardType varchar(10)</a:t>
            </a:r>
            <a:endParaRPr sz="1600">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AS</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SELECT 	Person.Contact.LastName, Person.Contact.MiddleName, Person.Contact.FirstName,</a:t>
            </a:r>
            <a:endParaRPr sz="1600">
              <a:solidFill>
                <a:schemeClr val="accent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Sales.CreditCard.CardType, Sales.CreditCard.CardNumber, Sales.CreditCard.ExpYear,</a:t>
            </a:r>
            <a:endParaRPr sz="1600">
              <a:solidFill>
                <a:schemeClr val="accent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Sales.CreditCard.ExpMonth</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FROM Person.Contact </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INNER JOIN Sales.ContactCreditCard ON Person.Contact.ContactID = Sales.ContactCreditCard.ContactID </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INNER JOIN Sales.CreditCard ON Sales.ContactCreditCard.CreditCardID = Sales.CreditCard.CreditCardID</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WHERE 	(Sales.CreditCard.ExpYear = </a:t>
            </a:r>
            <a:r>
              <a:rPr lang="it-IT" sz="1600">
                <a:solidFill>
                  <a:srgbClr val="FF0000"/>
                </a:solidFill>
                <a:latin typeface="Trebuchet MS"/>
                <a:ea typeface="Trebuchet MS"/>
                <a:cs typeface="Trebuchet MS"/>
                <a:sym typeface="Trebuchet MS"/>
              </a:rPr>
              <a:t>@Year</a:t>
            </a:r>
            <a:r>
              <a:rPr lang="it-IT" sz="1600">
                <a:solidFill>
                  <a:schemeClr val="accent1"/>
                </a:solidFill>
                <a:latin typeface="Trebuchet MS"/>
                <a:ea typeface="Trebuchet MS"/>
                <a:cs typeface="Trebuchet MS"/>
                <a:sym typeface="Trebuchet MS"/>
              </a:rPr>
              <a:t>) </a:t>
            </a:r>
            <a:endParaRPr sz="1600">
              <a:solidFill>
                <a:schemeClr val="accent1"/>
              </a:solidFill>
              <a:latin typeface="Trebuchet MS"/>
              <a:ea typeface="Trebuchet MS"/>
              <a:cs typeface="Trebuchet MS"/>
              <a:sym typeface="Trebuchet MS"/>
            </a:endParaRPr>
          </a:p>
          <a:p>
            <a:pPr indent="45720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AND 	(Sales.CreditCard.CardType = </a:t>
            </a:r>
            <a:r>
              <a:rPr lang="it-IT" sz="1600">
                <a:solidFill>
                  <a:srgbClr val="FF0000"/>
                </a:solidFill>
                <a:latin typeface="Trebuchet MS"/>
                <a:ea typeface="Trebuchet MS"/>
                <a:cs typeface="Trebuchet MS"/>
                <a:sym typeface="Trebuchet MS"/>
              </a:rPr>
              <a:t>@CardType</a:t>
            </a:r>
            <a:r>
              <a:rPr lang="it-IT" sz="1600">
                <a:solidFill>
                  <a:schemeClr val="accent1"/>
                </a:solidFill>
                <a:latin typeface="Trebuchet MS"/>
                <a:ea typeface="Trebuchet MS"/>
                <a:cs typeface="Trebuchet MS"/>
                <a:sym typeface="Trebuchet MS"/>
              </a:rPr>
              <a:t>)</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600">
                <a:solidFill>
                  <a:schemeClr val="accent1"/>
                </a:solidFill>
                <a:latin typeface="Trebuchet MS"/>
                <a:ea typeface="Trebuchet MS"/>
                <a:cs typeface="Trebuchet MS"/>
                <a:sym typeface="Trebuchet MS"/>
              </a:rPr>
              <a:t>ORDER BY Sales.CreditCard.ExpYear, Sales.CreditCard.ExpMonth</a:t>
            </a:r>
            <a:endParaRPr sz="16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accent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7565c42b50_0_48"/>
          <p:cNvSpPr txBox="1"/>
          <p:nvPr>
            <p:ph idx="1" type="body"/>
          </p:nvPr>
        </p:nvSpPr>
        <p:spPr>
          <a:xfrm>
            <a:off x="677325" y="365380"/>
            <a:ext cx="8596800" cy="567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The CardByYearAndType stored procedure è molto più flessibile della precedente VistaIn2007 stored procedure. È possibile sostituire i valori con i parametri durante l'esecuzione della </a:t>
            </a:r>
            <a:r>
              <a:rPr lang="it-IT"/>
              <a:t>stored procedure</a:t>
            </a:r>
            <a:r>
              <a:rPr lang="it-IT"/>
              <a:t>. </a:t>
            </a:r>
            <a:endParaRPr/>
          </a:p>
          <a:p>
            <a:pPr indent="0" lvl="0" marL="0" rtl="0" algn="l">
              <a:spcBef>
                <a:spcPts val="1000"/>
              </a:spcBef>
              <a:spcAft>
                <a:spcPts val="0"/>
              </a:spcAft>
              <a:buClr>
                <a:schemeClr val="dk1"/>
              </a:buClr>
              <a:buSzPts val="1100"/>
              <a:buFont typeface="Arial"/>
              <a:buNone/>
            </a:pPr>
            <a:r>
              <a:rPr lang="it-IT"/>
              <a:t>Il seguente comando esegue la stored procedure in modo che vengano restituite le schede Vista in scadenza nel 2008:</a:t>
            </a:r>
            <a:endParaRPr/>
          </a:p>
          <a:p>
            <a:pPr indent="0" lvl="0" marL="0" rtl="0" algn="ctr">
              <a:spcBef>
                <a:spcPts val="1000"/>
              </a:spcBef>
              <a:spcAft>
                <a:spcPts val="0"/>
              </a:spcAft>
              <a:buClr>
                <a:schemeClr val="dk1"/>
              </a:buClr>
              <a:buSzPts val="1100"/>
              <a:buFont typeface="Arial"/>
              <a:buNone/>
            </a:pPr>
            <a:r>
              <a:rPr lang="it-IT" sz="2000">
                <a:solidFill>
                  <a:schemeClr val="accent1"/>
                </a:solidFill>
              </a:rPr>
              <a:t>EXEC CardByYearAndType @Year = 2008, @CardType = ‘Vista’</a:t>
            </a:r>
            <a:endParaRPr sz="2000">
              <a:solidFill>
                <a:schemeClr val="accent1"/>
              </a:solidFill>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it-IT"/>
              <a:t>Le stored procedures con parametri offrono protezione dagli attacchi SQL injection. </a:t>
            </a:r>
            <a:br>
              <a:rPr lang="it-IT"/>
            </a:br>
            <a:r>
              <a:rPr lang="it-IT"/>
              <a:t>Se il valore immesso da un utente contiene codice Transact-SQL dannoso, è altamente improbabile che sia un valore valido per un parametro per la stored procedure. Pertanto, si verifica un errore e il codice dannoso non viene eseguito su SQL Server.</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g7565c42b40_0_1"/>
          <p:cNvSpPr txBox="1"/>
          <p:nvPr>
            <p:ph idx="1" type="body"/>
          </p:nvPr>
        </p:nvSpPr>
        <p:spPr>
          <a:xfrm>
            <a:off x="677325" y="1472100"/>
            <a:ext cx="9350100" cy="4035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it-IT"/>
              <a:t>Le </a:t>
            </a:r>
            <a:r>
              <a:rPr lang="it-IT"/>
              <a:t>Stored procedures consentono di creare routines che possono essere eseguite in SQL Server. </a:t>
            </a:r>
            <a:endParaRPr/>
          </a:p>
          <a:p>
            <a:pPr indent="0" lvl="0" marL="0" rtl="0" algn="l">
              <a:spcBef>
                <a:spcPts val="1000"/>
              </a:spcBef>
              <a:spcAft>
                <a:spcPts val="0"/>
              </a:spcAft>
              <a:buClr>
                <a:schemeClr val="dk1"/>
              </a:buClr>
              <a:buSzPts val="1100"/>
              <a:buFont typeface="Arial"/>
              <a:buNone/>
            </a:pPr>
            <a:r>
              <a:rPr lang="it-IT"/>
              <a:t>Le Stored procedures consentono inoltre di eseguire attività correlate all'amministrazione di un database SQL Server e possono fornire un modo più sicuro di eseguire Transact-SQL in risposta all'utente, per esempio, una Web application. </a:t>
            </a:r>
            <a:br>
              <a:rPr lang="it-IT"/>
            </a:br>
            <a:r>
              <a:rPr lang="it-IT"/>
              <a:t>E’ possibile scrivere stored procedures in linguaggio Transact-SQL e .NET.</a:t>
            </a:r>
            <a:endParaRPr/>
          </a:p>
          <a:p>
            <a:pPr indent="0" lvl="0" marL="0" rtl="0" algn="l">
              <a:spcBef>
                <a:spcPts val="1000"/>
              </a:spcBef>
              <a:spcAft>
                <a:spcPts val="0"/>
              </a:spcAft>
              <a:buNone/>
            </a:pPr>
            <a:r>
              <a:rPr lang="it-IT"/>
              <a:t>Una vista, per esempio, può essere chiamata come SELECT riutilizzabile.</a:t>
            </a:r>
            <a:br>
              <a:rPr lang="it-IT"/>
            </a:br>
            <a:r>
              <a:rPr lang="it-IT"/>
              <a:t>Una stored procedure, come la vista, è una porzione di codice nominata che può essere eseguita in SQL server.</a:t>
            </a:r>
            <a:endParaRPr/>
          </a:p>
          <a:p>
            <a:pPr indent="0" lvl="0" marL="0" rtl="0" algn="l">
              <a:spcBef>
                <a:spcPts val="1000"/>
              </a:spcBef>
              <a:spcAft>
                <a:spcPts val="0"/>
              </a:spcAft>
              <a:buNone/>
            </a:pPr>
            <a:r>
              <a:rPr lang="it-IT"/>
              <a:t>Tuttavia, una stored procedure è più flessibile perchè può contenere qualsiasi Transact-SQL statements, oppure può essere scritta in linguaggio .NET, come Visual Basic .NET.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g7565c42b40_0_9"/>
          <p:cNvSpPr txBox="1"/>
          <p:nvPr>
            <p:ph type="title"/>
          </p:nvPr>
        </p:nvSpPr>
        <p:spPr>
          <a:xfrm>
            <a:off x="677324" y="609600"/>
            <a:ext cx="9370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Cosa bisogna sapere delle</a:t>
            </a:r>
            <a:r>
              <a:rPr lang="it-IT"/>
              <a:t> Stored Procedures</a:t>
            </a:r>
            <a:endParaRPr/>
          </a:p>
        </p:txBody>
      </p:sp>
      <p:sp>
        <p:nvSpPr>
          <p:cNvPr id="162" name="Google Shape;162;g7565c42b40_0_9"/>
          <p:cNvSpPr txBox="1"/>
          <p:nvPr>
            <p:ph idx="1" type="body"/>
          </p:nvPr>
        </p:nvSpPr>
        <p:spPr>
          <a:xfrm>
            <a:off x="677325" y="1779601"/>
            <a:ext cx="8596800" cy="4209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it-IT"/>
              <a:t>Una stored procedure è una routine che consente di riutilizzare un modulo di codice in un contesto di SQL Server. Qualunque cosa tu possa fare con Transact-SQL o con un linguaggio .NET, puoi usarla in una </a:t>
            </a:r>
            <a:r>
              <a:rPr lang="it-IT"/>
              <a:t>stored procedure</a:t>
            </a:r>
            <a:r>
              <a:rPr lang="it-IT"/>
              <a:t>. </a:t>
            </a:r>
            <a:br>
              <a:rPr lang="it-IT"/>
            </a:br>
            <a:endParaRPr/>
          </a:p>
          <a:p>
            <a:pPr indent="0" lvl="0" marL="0" rtl="0" algn="l">
              <a:spcBef>
                <a:spcPts val="1000"/>
              </a:spcBef>
              <a:spcAft>
                <a:spcPts val="0"/>
              </a:spcAft>
              <a:buClr>
                <a:schemeClr val="dk1"/>
              </a:buClr>
              <a:buSzPts val="1100"/>
              <a:buFont typeface="Arial"/>
              <a:buNone/>
            </a:pPr>
            <a:r>
              <a:rPr lang="it-IT"/>
              <a:t>Una </a:t>
            </a:r>
            <a:r>
              <a:rPr lang="it-IT"/>
              <a:t>stored procedure può:</a:t>
            </a:r>
            <a:endParaRPr/>
          </a:p>
          <a:p>
            <a:pPr indent="-320040" lvl="0" marL="457200" rtl="0" algn="l">
              <a:spcBef>
                <a:spcPts val="1000"/>
              </a:spcBef>
              <a:spcAft>
                <a:spcPts val="0"/>
              </a:spcAft>
              <a:buSzPts val="1440"/>
              <a:buChar char="►"/>
            </a:pPr>
            <a:r>
              <a:rPr lang="it-IT"/>
              <a:t>Accettare parametri in input.</a:t>
            </a:r>
            <a:endParaRPr/>
          </a:p>
          <a:p>
            <a:pPr indent="-320040" lvl="0" marL="457200" rtl="0" algn="l">
              <a:spcBef>
                <a:spcPts val="0"/>
              </a:spcBef>
              <a:spcAft>
                <a:spcPts val="0"/>
              </a:spcAft>
              <a:buSzPts val="1440"/>
              <a:buChar char="►"/>
            </a:pPr>
            <a:r>
              <a:rPr lang="it-IT"/>
              <a:t>Restituire uno o più parametri in uscita.</a:t>
            </a:r>
            <a:endParaRPr/>
          </a:p>
          <a:p>
            <a:pPr indent="-320040" lvl="0" marL="457200" rtl="0" algn="l">
              <a:spcBef>
                <a:spcPts val="0"/>
              </a:spcBef>
              <a:spcAft>
                <a:spcPts val="0"/>
              </a:spcAft>
              <a:buSzPts val="1440"/>
              <a:buChar char="►"/>
            </a:pPr>
            <a:r>
              <a:rPr lang="it-IT"/>
              <a:t>Eseguire/chiamare altre </a:t>
            </a:r>
            <a:r>
              <a:rPr lang="it-IT"/>
              <a:t>stored procedure</a:t>
            </a:r>
            <a:r>
              <a:rPr lang="it-IT"/>
              <a:t>.</a:t>
            </a:r>
            <a:endParaRPr/>
          </a:p>
          <a:p>
            <a:pPr indent="-320040" lvl="0" marL="457200" rtl="0" algn="l">
              <a:spcBef>
                <a:spcPts val="0"/>
              </a:spcBef>
              <a:spcAft>
                <a:spcPts val="0"/>
              </a:spcAft>
              <a:buSzPts val="1440"/>
              <a:buChar char="►"/>
            </a:pPr>
            <a:r>
              <a:rPr lang="it-IT"/>
              <a:t>Eseguire operazioni in un database.</a:t>
            </a:r>
            <a:endParaRPr/>
          </a:p>
          <a:p>
            <a:pPr indent="-320040" lvl="0" marL="457200" rtl="0" algn="l">
              <a:spcBef>
                <a:spcPts val="0"/>
              </a:spcBef>
              <a:spcAft>
                <a:spcPts val="0"/>
              </a:spcAft>
              <a:buSzPts val="1440"/>
              <a:buChar char="►"/>
            </a:pPr>
            <a:r>
              <a:rPr lang="it-IT"/>
              <a:t>Restituisce un valore di stato al chiamante per indicare se l'operazione ha avuto esito positivo.</a:t>
            </a:r>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7565c42b40_0_18"/>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Transact.SQL stored procedures</a:t>
            </a:r>
            <a:endParaRPr/>
          </a:p>
        </p:txBody>
      </p:sp>
      <p:sp>
        <p:nvSpPr>
          <p:cNvPr id="169" name="Google Shape;169;g7565c42b40_0_18"/>
          <p:cNvSpPr txBox="1"/>
          <p:nvPr>
            <p:ph idx="1" type="body"/>
          </p:nvPr>
        </p:nvSpPr>
        <p:spPr>
          <a:xfrm>
            <a:off x="677325" y="1474803"/>
            <a:ext cx="8596800" cy="5018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it-IT"/>
              <a:t>Transact-SQL stored procedures sono enormemente flessibili. </a:t>
            </a:r>
            <a:br>
              <a:rPr lang="it-IT"/>
            </a:br>
            <a:r>
              <a:rPr lang="it-IT"/>
              <a:t>Puoi usare una Transact-SQL stored procedure, per esempio, per inserire una riga in una tabella oppure per eseguire una SELECT. </a:t>
            </a:r>
            <a:br>
              <a:rPr lang="it-IT"/>
            </a:br>
            <a:r>
              <a:rPr lang="it-IT"/>
              <a:t>Puoi usare più Transact-SQL in una stored procedure, ma non puoi utilizzare i seguenti command:</a:t>
            </a:r>
            <a:endParaRPr/>
          </a:p>
          <a:p>
            <a:pPr indent="0" lvl="0" marL="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graphicFrame>
        <p:nvGraphicFramePr>
          <p:cNvPr id="170" name="Google Shape;170;g7565c42b40_0_18"/>
          <p:cNvGraphicFramePr/>
          <p:nvPr/>
        </p:nvGraphicFramePr>
        <p:xfrm>
          <a:off x="735100" y="3238500"/>
          <a:ext cx="3000000" cy="3000000"/>
        </p:xfrm>
        <a:graphic>
          <a:graphicData uri="http://schemas.openxmlformats.org/drawingml/2006/table">
            <a:tbl>
              <a:tblPr>
                <a:noFill/>
                <a:tableStyleId>{4A172D72-904F-47A5-A30B-D416817A90B0}</a:tableStyleId>
              </a:tblPr>
              <a:tblGrid>
                <a:gridCol w="3954675"/>
                <a:gridCol w="4656425"/>
              </a:tblGrid>
              <a:tr h="3192925">
                <a:tc>
                  <a:txBody>
                    <a:bodyPr/>
                    <a:lstStyle/>
                    <a:p>
                      <a:pPr indent="-320040" lvl="0" marL="457200" rtl="0" algn="l">
                        <a:spcBef>
                          <a:spcPts val="100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CREATE AGGREGATE</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CREATE DEFAULT</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CREATE FUNCTION</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ALTER FUNCTION</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CREATE PROCEDURE</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ALTER PROCEDURE</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CREATE RULE</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CREATE SCHEMA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20040" lvl="0" marL="457200" rtl="0" algn="l">
                        <a:spcBef>
                          <a:spcPts val="100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CREATE TRIGGER</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ALTER TRIGGER</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CREATE VIEW</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ALTER VIEW</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SET PARSEONLY</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SET SHOWPLAN_ALL</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SET SHOWPLAN_TEXT</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SET SHOWPLAN_XML</a:t>
                      </a:r>
                      <a:endParaRPr sz="1800">
                        <a:solidFill>
                          <a:srgbClr val="3F3F3F"/>
                        </a:solidFill>
                        <a:latin typeface="Trebuchet MS"/>
                        <a:ea typeface="Trebuchet MS"/>
                        <a:cs typeface="Trebuchet MS"/>
                        <a:sym typeface="Trebuchet MS"/>
                      </a:endParaRPr>
                    </a:p>
                    <a:p>
                      <a:pPr indent="-320040" lvl="0" marL="457200" rtl="0" algn="l">
                        <a:spcBef>
                          <a:spcPts val="0"/>
                        </a:spcBef>
                        <a:spcAft>
                          <a:spcPts val="0"/>
                        </a:spcAft>
                        <a:buClr>
                          <a:schemeClr val="accent1"/>
                        </a:buClr>
                        <a:buSzPts val="1440"/>
                        <a:buFont typeface="Noto Sans Symbols"/>
                        <a:buChar char="►"/>
                      </a:pPr>
                      <a:r>
                        <a:rPr lang="it-IT" sz="1800">
                          <a:solidFill>
                            <a:srgbClr val="3F3F3F"/>
                          </a:solidFill>
                          <a:latin typeface="Trebuchet MS"/>
                          <a:ea typeface="Trebuchet MS"/>
                          <a:cs typeface="Trebuchet MS"/>
                          <a:sym typeface="Trebuchet MS"/>
                        </a:rPr>
                        <a:t>USE databaseName</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7565c42b40_0_27"/>
          <p:cNvSpPr txBox="1"/>
          <p:nvPr>
            <p:ph idx="1" type="body"/>
          </p:nvPr>
        </p:nvSpPr>
        <p:spPr>
          <a:xfrm>
            <a:off x="677325" y="490855"/>
            <a:ext cx="8596800" cy="55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Per utilizzare un oggetto database in una </a:t>
            </a:r>
            <a:r>
              <a:rPr lang="it-IT"/>
              <a:t>stored procedure</a:t>
            </a:r>
            <a:r>
              <a:rPr lang="it-IT"/>
              <a:t>, è necessario crearlo (presupponendo che non esista già) nella </a:t>
            </a:r>
            <a:r>
              <a:rPr lang="it-IT"/>
              <a:t>stored procedure</a:t>
            </a:r>
            <a:r>
              <a:rPr lang="it-IT"/>
              <a:t> prima di utilizzarlo. Altri fattori  da tenere a mente sono</a:t>
            </a:r>
            <a:endParaRPr/>
          </a:p>
          <a:p>
            <a:pPr indent="-320040" lvl="0" marL="457200" rtl="0" algn="l">
              <a:spcBef>
                <a:spcPts val="1000"/>
              </a:spcBef>
              <a:spcAft>
                <a:spcPts val="0"/>
              </a:spcAft>
              <a:buSzPts val="1440"/>
              <a:buChar char="►"/>
            </a:pPr>
            <a:r>
              <a:rPr lang="it-IT"/>
              <a:t>Se crei una tabella temporanea in una stored procedure, essa viene cancellata quando termina l’esecuzione della stored procedure.</a:t>
            </a:r>
            <a:endParaRPr/>
          </a:p>
          <a:p>
            <a:pPr indent="-320040" lvl="0" marL="457200" rtl="0" algn="l">
              <a:spcBef>
                <a:spcPts val="0"/>
              </a:spcBef>
              <a:spcAft>
                <a:spcPts val="0"/>
              </a:spcAft>
              <a:buSzPts val="1440"/>
              <a:buChar char="►"/>
            </a:pPr>
            <a:r>
              <a:rPr lang="it-IT"/>
              <a:t>Se una stored procedure chiama un’altra stored procedure, la stored procedure chiamata può accedere agli oggetti creati nella stored procedure chiamante.</a:t>
            </a:r>
            <a:endParaRPr/>
          </a:p>
          <a:p>
            <a:pPr indent="-320040" lvl="0" marL="457200" rtl="0" algn="l">
              <a:spcBef>
                <a:spcPts val="0"/>
              </a:spcBef>
              <a:spcAft>
                <a:spcPts val="0"/>
              </a:spcAft>
              <a:buSzPts val="1440"/>
              <a:buChar char="►"/>
            </a:pPr>
            <a:r>
              <a:rPr lang="it-IT"/>
              <a:t>Se si esegue una remote stored procedure, non può essere eseguita come transaction, quindi non si potrà fare rollback. </a:t>
            </a:r>
            <a:endParaRPr/>
          </a:p>
          <a:p>
            <a:pPr indent="-320040" lvl="0" marL="457200" rtl="0" algn="l">
              <a:spcBef>
                <a:spcPts val="0"/>
              </a:spcBef>
              <a:spcAft>
                <a:spcPts val="0"/>
              </a:spcAft>
              <a:buSzPts val="1440"/>
              <a:buChar char="►"/>
            </a:pPr>
            <a:r>
              <a:rPr lang="it-IT"/>
              <a:t>Il numero massimo di parametri per una stored procedure è 2100. </a:t>
            </a:r>
            <a:endParaRPr/>
          </a:p>
          <a:p>
            <a:pPr indent="-320040" lvl="0" marL="457200" rtl="0" algn="l">
              <a:spcBef>
                <a:spcPts val="0"/>
              </a:spcBef>
              <a:spcAft>
                <a:spcPts val="0"/>
              </a:spcAft>
              <a:buSzPts val="1440"/>
              <a:buChar char="►"/>
            </a:pPr>
            <a:r>
              <a:rPr lang="it-IT"/>
              <a:t>La memoria disponibile è l’unico limite al numero massimo di variabili locali utilizzate un una stored procedure.</a:t>
            </a:r>
            <a:endParaRPr/>
          </a:p>
          <a:p>
            <a:pPr indent="-320040" lvl="0" marL="457200" rtl="0" algn="l">
              <a:spcBef>
                <a:spcPts val="0"/>
              </a:spcBef>
              <a:spcAft>
                <a:spcPts val="0"/>
              </a:spcAft>
              <a:buSzPts val="1440"/>
              <a:buChar char="►"/>
            </a:pPr>
            <a:r>
              <a:rPr lang="it-IT"/>
              <a:t>La grandezza massima di una stored procedure è 128MB.</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7565c42b40_0_34"/>
          <p:cNvSpPr txBox="1"/>
          <p:nvPr>
            <p:ph idx="1" type="body"/>
          </p:nvPr>
        </p:nvSpPr>
        <p:spPr>
          <a:xfrm>
            <a:off x="677325" y="420730"/>
            <a:ext cx="8596800" cy="562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it-IT"/>
              <a:t>Per eseguire una</a:t>
            </a:r>
            <a:r>
              <a:rPr lang="it-IT"/>
              <a:t> stored procedure, bisogna usare il comando EXECUTE. </a:t>
            </a:r>
            <a:br>
              <a:rPr lang="it-IT"/>
            </a:br>
            <a:r>
              <a:rPr lang="it-IT"/>
              <a:t>Per eseguire una stored procedure chiamata spGetCustomers, si usa questo comando:</a:t>
            </a:r>
            <a:endParaRPr/>
          </a:p>
          <a:p>
            <a:pPr indent="0" lvl="0" marL="0" rtl="0" algn="ctr">
              <a:spcBef>
                <a:spcPts val="1000"/>
              </a:spcBef>
              <a:spcAft>
                <a:spcPts val="0"/>
              </a:spcAft>
              <a:buClr>
                <a:schemeClr val="dk1"/>
              </a:buClr>
              <a:buSzPts val="1100"/>
              <a:buFont typeface="Arial"/>
              <a:buNone/>
            </a:pPr>
            <a:r>
              <a:rPr lang="it-IT" sz="2000">
                <a:solidFill>
                  <a:schemeClr val="accent1"/>
                </a:solidFill>
              </a:rPr>
              <a:t>EXECUTE spGetCustomers</a:t>
            </a:r>
            <a:endParaRPr sz="2000">
              <a:solidFill>
                <a:schemeClr val="accent1"/>
              </a:solidFill>
            </a:endParaRPr>
          </a:p>
          <a:p>
            <a:pPr indent="0" lvl="0" marL="0" rtl="0" algn="l">
              <a:spcBef>
                <a:spcPts val="1000"/>
              </a:spcBef>
              <a:spcAft>
                <a:spcPts val="0"/>
              </a:spcAft>
              <a:buNone/>
            </a:pPr>
            <a:r>
              <a:rPr lang="it-IT"/>
              <a:t>Si può usare EXEC come abbreviazione di EXECUTE, quindi scrivendo</a:t>
            </a:r>
            <a:endParaRPr/>
          </a:p>
          <a:p>
            <a:pPr indent="0" lvl="0" marL="0" rtl="0" algn="ctr">
              <a:spcBef>
                <a:spcPts val="1000"/>
              </a:spcBef>
              <a:spcAft>
                <a:spcPts val="0"/>
              </a:spcAft>
              <a:buClr>
                <a:schemeClr val="dk1"/>
              </a:buClr>
              <a:buSzPts val="1100"/>
              <a:buFont typeface="Arial"/>
              <a:buNone/>
            </a:pPr>
            <a:r>
              <a:rPr lang="it-IT" sz="2000">
                <a:solidFill>
                  <a:schemeClr val="accent1"/>
                </a:solidFill>
              </a:rPr>
              <a:t>EXEC spGetCustomers</a:t>
            </a:r>
            <a:endParaRPr/>
          </a:p>
          <a:p>
            <a:pPr indent="0" lvl="0" marL="0" rtl="0" algn="l">
              <a:spcBef>
                <a:spcPts val="1000"/>
              </a:spcBef>
              <a:spcAft>
                <a:spcPts val="0"/>
              </a:spcAft>
              <a:buNone/>
            </a:pPr>
            <a:r>
              <a:rPr lang="it-IT"/>
              <a:t>viene eseguita la stored procedure chiamata </a:t>
            </a:r>
            <a:r>
              <a:rPr lang="it-IT"/>
              <a:t>spGetCustomers</a:t>
            </a:r>
            <a:r>
              <a:rPr lang="it-IT"/>
              <a: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br>
              <a:rPr lang="it-IT"/>
            </a:br>
            <a:r>
              <a:rPr lang="it-IT"/>
              <a:t>Le Functions sono un altro tipo di codice di routine che possono essere eseguite in SQL Server.</a:t>
            </a:r>
            <a:br>
              <a:rPr lang="it-IT"/>
            </a:br>
            <a:r>
              <a:rPr lang="it-IT"/>
              <a:t>Una stored procedure differisce da una function in questi aspetti:</a:t>
            </a:r>
            <a:endParaRPr/>
          </a:p>
          <a:p>
            <a:pPr indent="-320040" lvl="0" marL="457200" rtl="0" algn="l">
              <a:spcBef>
                <a:spcPts val="1000"/>
              </a:spcBef>
              <a:spcAft>
                <a:spcPts val="0"/>
              </a:spcAft>
              <a:buSzPts val="1440"/>
              <a:buChar char="►"/>
            </a:pPr>
            <a:r>
              <a:rPr lang="it-IT"/>
              <a:t>le Stored procedure non restituiscono il valore al posto del loro nome.</a:t>
            </a:r>
            <a:endParaRPr/>
          </a:p>
          <a:p>
            <a:pPr indent="-320040" lvl="0" marL="457200" rtl="0" algn="l">
              <a:spcBef>
                <a:spcPts val="0"/>
              </a:spcBef>
              <a:spcAft>
                <a:spcPts val="0"/>
              </a:spcAft>
              <a:buSzPts val="1440"/>
              <a:buChar char="►"/>
            </a:pPr>
            <a:r>
              <a:rPr lang="it-IT"/>
              <a:t>le Stored procedure non possono essere utilizzate direttamente un una espressione.</a:t>
            </a:r>
            <a:endParaRPr/>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g7565c42b40_0_4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Perchè usare le</a:t>
            </a:r>
            <a:r>
              <a:rPr lang="it-IT"/>
              <a:t> Stored Procedure?</a:t>
            </a:r>
            <a:endParaRPr/>
          </a:p>
        </p:txBody>
      </p:sp>
      <p:sp>
        <p:nvSpPr>
          <p:cNvPr id="189" name="Google Shape;189;g7565c42b40_0_41"/>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it-IT"/>
              <a:t>Una</a:t>
            </a:r>
            <a:r>
              <a:rPr lang="it-IT"/>
              <a:t> procedure consente di salvare un pezzo di codice Transact-SQL per il riutilizzo. Modularizzare il codice in questo modo è efficiente e aiuta nella manutenzione del codice.</a:t>
            </a:r>
            <a:endParaRPr/>
          </a:p>
          <a:p>
            <a:pPr indent="0" lvl="0" marL="0" rtl="0" algn="l">
              <a:spcBef>
                <a:spcPts val="1000"/>
              </a:spcBef>
              <a:spcAft>
                <a:spcPts val="0"/>
              </a:spcAft>
              <a:buClr>
                <a:schemeClr val="dk1"/>
              </a:buClr>
              <a:buSzPts val="1100"/>
              <a:buFont typeface="Arial"/>
              <a:buNone/>
            </a:pPr>
            <a:r>
              <a:rPr lang="it-IT"/>
              <a:t>Una stored procedure offre i seguenti vantaggi:</a:t>
            </a:r>
            <a:endParaRPr/>
          </a:p>
          <a:p>
            <a:pPr indent="-320040" lvl="0" marL="457200" rtl="0" algn="l">
              <a:spcBef>
                <a:spcPts val="1000"/>
              </a:spcBef>
              <a:spcAft>
                <a:spcPts val="0"/>
              </a:spcAft>
              <a:buSzPts val="1440"/>
              <a:buChar char="►"/>
            </a:pPr>
            <a:r>
              <a:rPr lang="it-IT"/>
              <a:t>le Stored procedure sono registrate sul server.</a:t>
            </a:r>
            <a:endParaRPr/>
          </a:p>
          <a:p>
            <a:pPr indent="-320040" lvl="0" marL="457200" rtl="0" algn="l">
              <a:spcBef>
                <a:spcPts val="0"/>
              </a:spcBef>
              <a:spcAft>
                <a:spcPts val="0"/>
              </a:spcAft>
              <a:buSzPts val="1440"/>
              <a:buChar char="►"/>
            </a:pPr>
            <a:r>
              <a:rPr lang="it-IT"/>
              <a:t>al</a:t>
            </a:r>
            <a:r>
              <a:rPr lang="it-IT"/>
              <a:t>le </a:t>
            </a:r>
            <a:r>
              <a:rPr lang="it-IT"/>
              <a:t>Stored procedure si possono assegnare delle autorizzazioni.</a:t>
            </a:r>
            <a:endParaRPr/>
          </a:p>
          <a:p>
            <a:pPr indent="-320040" lvl="0" marL="457200" rtl="0" algn="l">
              <a:spcBef>
                <a:spcPts val="0"/>
              </a:spcBef>
              <a:spcAft>
                <a:spcPts val="0"/>
              </a:spcAft>
              <a:buSzPts val="1440"/>
              <a:buChar char="►"/>
            </a:pPr>
            <a:r>
              <a:rPr lang="it-IT"/>
              <a:t>al</a:t>
            </a:r>
            <a:r>
              <a:rPr lang="it-IT"/>
              <a:t>le </a:t>
            </a:r>
            <a:r>
              <a:rPr lang="it-IT"/>
              <a:t>Stored procedure </a:t>
            </a:r>
            <a:r>
              <a:rPr lang="it-IT"/>
              <a:t>si possono assegnare dei certificati</a:t>
            </a:r>
            <a:r>
              <a:rPr lang="it-IT"/>
              <a:t>.</a:t>
            </a:r>
            <a:endParaRPr/>
          </a:p>
          <a:p>
            <a:pPr indent="-320040" lvl="0" marL="457200" rtl="0" algn="l">
              <a:spcBef>
                <a:spcPts val="0"/>
              </a:spcBef>
              <a:spcAft>
                <a:spcPts val="0"/>
              </a:spcAft>
              <a:buSzPts val="1440"/>
              <a:buChar char="►"/>
            </a:pPr>
            <a:r>
              <a:rPr lang="it-IT"/>
              <a:t>le </a:t>
            </a:r>
            <a:r>
              <a:rPr lang="it-IT"/>
              <a:t>Stored procedure possono ridurre il traffico di rete.</a:t>
            </a:r>
            <a:endParaRPr/>
          </a:p>
          <a:p>
            <a:pPr indent="-320040" lvl="0" marL="457200" rtl="0" algn="l">
              <a:spcBef>
                <a:spcPts val="0"/>
              </a:spcBef>
              <a:spcAft>
                <a:spcPts val="0"/>
              </a:spcAft>
              <a:buSzPts val="1440"/>
              <a:buChar char="►"/>
            </a:pPr>
            <a:r>
              <a:rPr lang="it-IT"/>
              <a:t>la manutenzione delle </a:t>
            </a:r>
            <a:r>
              <a:rPr lang="it-IT"/>
              <a:t>stored procedure è più efficiente perchè tutti i cambiamenti devono essere fatti sul server, piuttosto che distribuendo il  codice aggiornato su più macchine client</a:t>
            </a:r>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g7565c42b40_0_49"/>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7565c42b40_0_49"/>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it-IT"/>
              <a:t>È possibile assegnare autorizzazioni su una stored procedure senza concedere a tale utente autorizzazioni sugli oggetti su cui agisce la stored procedure (a seconda di come i dati si trovano all'interno della stored procedure). Pertanto, hai uno stretto controllo di sicurezza su ciò che gli utenti possono fare nel database. Le stored procedure con parametri offrono protezione dagli attacchi di SQL injection. </a:t>
            </a:r>
            <a:br>
              <a:rPr lang="it-IT"/>
            </a:br>
            <a:r>
              <a:rPr lang="it-IT"/>
              <a:t>Un attacco di SQL injection si verifica quando un utente finale sostituisce codice dannoso con codice Transact-SQL dinamico.</a:t>
            </a:r>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g7565c42b40_0_56"/>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Creare una</a:t>
            </a:r>
            <a:r>
              <a:rPr lang="it-IT"/>
              <a:t> Stored Procedure</a:t>
            </a:r>
            <a:endParaRPr/>
          </a:p>
        </p:txBody>
      </p:sp>
      <p:sp>
        <p:nvSpPr>
          <p:cNvPr id="203" name="Google Shape;203;g7565c42b40_0_56"/>
          <p:cNvSpPr txBox="1"/>
          <p:nvPr>
            <p:ph idx="1" type="body"/>
          </p:nvPr>
        </p:nvSpPr>
        <p:spPr>
          <a:xfrm>
            <a:off x="677325" y="2160591"/>
            <a:ext cx="8596800" cy="852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it-IT"/>
              <a:t>Si può creare una stored procedure utilizzando il comando</a:t>
            </a:r>
            <a:r>
              <a:rPr lang="it-IT"/>
              <a:t> CREATE PROCEDURE come nell’esempio seguente:</a:t>
            </a:r>
            <a:endParaRPr/>
          </a:p>
          <a:p>
            <a:pPr indent="0" lvl="0" marL="0" rtl="0" algn="l">
              <a:spcBef>
                <a:spcPts val="1000"/>
              </a:spcBef>
              <a:spcAft>
                <a:spcPts val="0"/>
              </a:spcAft>
              <a:buNone/>
            </a:pPr>
            <a:r>
              <a:t/>
            </a:r>
            <a:endParaRPr/>
          </a:p>
        </p:txBody>
      </p:sp>
      <p:sp>
        <p:nvSpPr>
          <p:cNvPr id="204" name="Google Shape;204;g7565c42b40_0_56"/>
          <p:cNvSpPr txBox="1"/>
          <p:nvPr/>
        </p:nvSpPr>
        <p:spPr>
          <a:xfrm>
            <a:off x="2318800" y="3013550"/>
            <a:ext cx="6745500" cy="150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it-IT" sz="1800">
                <a:solidFill>
                  <a:schemeClr val="accent1"/>
                </a:solidFill>
                <a:latin typeface="Trebuchet MS"/>
                <a:ea typeface="Trebuchet MS"/>
                <a:cs typeface="Trebuchet MS"/>
                <a:sym typeface="Trebuchet MS"/>
              </a:rPr>
              <a:t>CREATE PROCEDURE &lt;stored_procedure_name&gt;</a:t>
            </a:r>
            <a:endParaRPr sz="18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800">
                <a:solidFill>
                  <a:schemeClr val="accent1"/>
                </a:solidFill>
                <a:latin typeface="Trebuchet MS"/>
                <a:ea typeface="Trebuchet MS"/>
                <a:cs typeface="Trebuchet MS"/>
                <a:sym typeface="Trebuchet MS"/>
              </a:rPr>
              <a:t>AS</a:t>
            </a:r>
            <a:endParaRPr sz="18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800">
                <a:solidFill>
                  <a:schemeClr val="accent1"/>
                </a:solidFill>
                <a:latin typeface="Trebuchet MS"/>
                <a:ea typeface="Trebuchet MS"/>
                <a:cs typeface="Trebuchet MS"/>
                <a:sym typeface="Trebuchet MS"/>
              </a:rPr>
              <a:t>&lt;Transact-SQL statement(s)&gt;</a:t>
            </a:r>
            <a:endParaRPr sz="18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accent1"/>
              </a:solidFill>
              <a:latin typeface="Trebuchet MS"/>
              <a:ea typeface="Trebuchet MS"/>
              <a:cs typeface="Trebuchet MS"/>
              <a:sym typeface="Trebuchet MS"/>
            </a:endParaRPr>
          </a:p>
        </p:txBody>
      </p:sp>
      <p:sp>
        <p:nvSpPr>
          <p:cNvPr id="205" name="Google Shape;205;g7565c42b40_0_56"/>
          <p:cNvSpPr txBox="1"/>
          <p:nvPr>
            <p:ph idx="1" type="body"/>
          </p:nvPr>
        </p:nvSpPr>
        <p:spPr>
          <a:xfrm>
            <a:off x="677325" y="4141791"/>
            <a:ext cx="8596800" cy="85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Si può usare</a:t>
            </a:r>
            <a:r>
              <a:rPr lang="it-IT"/>
              <a:t> PROC come abbreviazione di PROCEDURE, come: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06" name="Google Shape;206;g7565c42b40_0_56"/>
          <p:cNvSpPr txBox="1"/>
          <p:nvPr/>
        </p:nvSpPr>
        <p:spPr>
          <a:xfrm>
            <a:off x="2318800" y="4613750"/>
            <a:ext cx="6745500" cy="150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it-IT" sz="1800">
                <a:solidFill>
                  <a:schemeClr val="accent1"/>
                </a:solidFill>
                <a:latin typeface="Trebuchet MS"/>
                <a:ea typeface="Trebuchet MS"/>
                <a:cs typeface="Trebuchet MS"/>
                <a:sym typeface="Trebuchet MS"/>
              </a:rPr>
              <a:t>CREATE </a:t>
            </a:r>
            <a:r>
              <a:rPr lang="it-IT" sz="1800">
                <a:solidFill>
                  <a:schemeClr val="accent1"/>
                </a:solidFill>
                <a:latin typeface="Trebuchet MS"/>
                <a:ea typeface="Trebuchet MS"/>
                <a:cs typeface="Trebuchet MS"/>
                <a:sym typeface="Trebuchet MS"/>
              </a:rPr>
              <a:t>PROC </a:t>
            </a:r>
            <a:r>
              <a:rPr lang="it-IT" sz="1800">
                <a:solidFill>
                  <a:schemeClr val="accent1"/>
                </a:solidFill>
                <a:latin typeface="Trebuchet MS"/>
                <a:ea typeface="Trebuchet MS"/>
                <a:cs typeface="Trebuchet MS"/>
                <a:sym typeface="Trebuchet MS"/>
              </a:rPr>
              <a:t>&lt;stored_procedure_name&gt;</a:t>
            </a:r>
            <a:endParaRPr sz="18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800">
                <a:solidFill>
                  <a:schemeClr val="accent1"/>
                </a:solidFill>
                <a:latin typeface="Trebuchet MS"/>
                <a:ea typeface="Trebuchet MS"/>
                <a:cs typeface="Trebuchet MS"/>
                <a:sym typeface="Trebuchet MS"/>
              </a:rPr>
              <a:t>AS</a:t>
            </a:r>
            <a:endParaRPr sz="18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it-IT" sz="1800">
                <a:solidFill>
                  <a:schemeClr val="accent1"/>
                </a:solidFill>
                <a:latin typeface="Trebuchet MS"/>
                <a:ea typeface="Trebuchet MS"/>
                <a:cs typeface="Trebuchet MS"/>
                <a:sym typeface="Trebuchet MS"/>
              </a:rPr>
              <a:t>&lt;Transact-SQL statement(s)&gt;</a:t>
            </a:r>
            <a:endParaRPr sz="18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accen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2016-10-04T08:03:39Z</dcterms:created>
  <dc:creator>Daniel Maran</dc:creator>
</cp:coreProperties>
</file>