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9Sro2npMAOAsk7lb7wiGUV5Tb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D8472F-EAF7-4966-8A46-B8448B5FE302}">
  <a:tblStyle styleId="{0FD8472F-EAF7-4966-8A46-B8448B5FE3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5e809e64f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5e809e64f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75e809e64f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ca59287e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ca59287e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6ca59287e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a59287e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ca59287e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6ca59287ed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5e809e64f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5e809e64f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75e809e64f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e809e64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e809e64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5e809e64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e809e64f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e809e64f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5e809e64f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e809e64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e809e64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75e809e64f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e809e64f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e809e64f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5e809e64f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e809e64f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e809e64f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75e809e64f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e809e64f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e809e64f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5e809e64f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e809e64f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5e809e64f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5e809e64f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66abc421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b66abc421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7b66abc421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35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7843"/>
              </a:schemeClr>
            </a:solidFill>
            <a:ln>
              <a:noFill/>
            </a:ln>
          </p:spPr>
        </p:sp>
        <p:cxnSp>
          <p:nvCxnSpPr>
            <p:cNvPr id="29" name="Google Shape;29;p3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3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3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3725"/>
              </a:schemeClr>
            </a:solidFill>
            <a:ln>
              <a:noFill/>
            </a:ln>
          </p:spPr>
        </p:sp>
        <p:sp>
          <p:nvSpPr>
            <p:cNvPr id="32" name="Google Shape;32;p3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3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B5394">
                <a:alpha val="6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7843"/>
              </a:srgbClr>
            </a:solidFill>
            <a:ln>
              <a:noFill/>
            </a:ln>
          </p:spPr>
        </p:sp>
        <p:sp>
          <p:nvSpPr>
            <p:cNvPr id="35" name="Google Shape;35;p3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7843"/>
              </a:schemeClr>
            </a:solidFill>
            <a:ln>
              <a:noFill/>
            </a:ln>
          </p:spPr>
        </p:sp>
        <p:sp>
          <p:nvSpPr>
            <p:cNvPr id="36" name="Google Shape;36;p3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3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B5394">
                <a:alpha val="6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3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4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7" name="Google Shape;107;p4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it-IT" sz="8000" u="none" cap="none" strike="noStrik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it-IT" sz="8000" u="none" cap="none" strike="noStrik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4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2" name="Google Shape;122;p4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it-IT" sz="8000" u="none" cap="none" strike="noStrik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it-IT" sz="8000" u="none" cap="none" strike="noStrik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4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4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4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3" name="Google Shape;93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3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3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3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3725"/>
              </a:schemeClr>
            </a:solidFill>
            <a:ln>
              <a:noFill/>
            </a:ln>
          </p:spPr>
        </p:sp>
        <p:sp>
          <p:nvSpPr>
            <p:cNvPr id="14" name="Google Shape;14;p3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3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B5394">
                <a:alpha val="6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7843"/>
              </a:srgbClr>
            </a:solidFill>
            <a:ln>
              <a:noFill/>
            </a:ln>
          </p:spPr>
        </p:sp>
        <p:sp>
          <p:nvSpPr>
            <p:cNvPr id="17" name="Google Shape;17;p3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7843"/>
              </a:schemeClr>
            </a:solidFill>
            <a:ln>
              <a:noFill/>
            </a:ln>
          </p:spPr>
        </p:sp>
        <p:sp>
          <p:nvSpPr>
            <p:cNvPr id="18" name="Google Shape;18;p3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3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B5394">
                <a:alpha val="6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784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it-IT"/>
              <a:t>Normalizzazione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1958" y="6224631"/>
            <a:ext cx="1448104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1507075" y="4050822"/>
            <a:ext cx="77670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it-IT"/>
              <a:t>normalizzazione o decomposizione del database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5e809e64f_0_1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Terza forma normale (3NF) </a:t>
            </a:r>
            <a:endParaRPr/>
          </a:p>
        </p:txBody>
      </p:sp>
      <p:sp>
        <p:nvSpPr>
          <p:cNvPr id="225" name="Google Shape;225;g75e809e64f_0_117"/>
          <p:cNvSpPr txBox="1"/>
          <p:nvPr>
            <p:ph idx="1" type="body"/>
          </p:nvPr>
        </p:nvSpPr>
        <p:spPr>
          <a:xfrm>
            <a:off x="677334" y="17033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Richiede che non esistano dipendenze transitive tra campi nelle tabelle dei dati: 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una dipendenza transitiva si presenta quando un campo che non è la chiave primaria della tabella agisce come se fosse unʼaltra chiave primaria per parte o tutti i campi del record.  </a:t>
            </a:r>
            <a:br>
              <a:rPr lang="it-IT" sz="2000"/>
            </a:br>
            <a:br>
              <a:rPr lang="it-IT" sz="2000"/>
            </a:br>
            <a:r>
              <a:rPr lang="it-IT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Nella maggior parte dei casi riprogettare il database in modo da verificare la 2NF determina che anche la 3NF sia verificata.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ca59287ed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Terza forma normale (3NF) </a:t>
            </a:r>
            <a:endParaRPr/>
          </a:p>
        </p:txBody>
      </p:sp>
      <p:sp>
        <p:nvSpPr>
          <p:cNvPr id="232" name="Google Shape;232;g6ca59287ed_0_0"/>
          <p:cNvSpPr txBox="1"/>
          <p:nvPr>
            <p:ph idx="1" type="body"/>
          </p:nvPr>
        </p:nvSpPr>
        <p:spPr>
          <a:xfrm>
            <a:off x="220125" y="11967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La seguente tabella “Impiegato” non rispetta la 3NF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g6ca59287ed_0_0"/>
          <p:cNvGraphicFramePr/>
          <p:nvPr/>
        </p:nvGraphicFramePr>
        <p:xfrm>
          <a:off x="601125" y="19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{0FD8472F-EAF7-4966-8A46-B8448B5FE302}</a:tableStyleId>
              </a:tblPr>
              <a:tblGrid>
                <a:gridCol w="2093900"/>
                <a:gridCol w="2093900"/>
                <a:gridCol w="2093900"/>
                <a:gridCol w="2093900"/>
              </a:tblGrid>
              <a:tr h="27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u="sng">
                          <a:solidFill>
                            <a:srgbClr val="FFFFFF"/>
                          </a:solidFill>
                        </a:rPr>
                        <a:t>CodImpiegato</a:t>
                      </a:r>
                      <a:endParaRPr b="1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Nome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Reparto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TelefonoReparto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g6ca59287ed_0_0"/>
          <p:cNvSpPr txBox="1"/>
          <p:nvPr>
            <p:ph idx="1" type="body"/>
          </p:nvPr>
        </p:nvSpPr>
        <p:spPr>
          <a:xfrm>
            <a:off x="677325" y="2829100"/>
            <a:ext cx="8596800" cy="24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/>
              <a:t>La chiave primaria è CodImpiegato. Quali sono i problemi: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telefono del Reparto ripetuto per ogni Impiegato di quel Reparto (ridondanza)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se il telefono cambia, occorre modificare molte righe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con errori di aggiornamento, si avrebbero telefoni differenti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se un Reparto non ha impiegati, non si può conoscere il suo telefono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ca59287ed_0_1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Terza forma normale (3NF) </a:t>
            </a:r>
            <a:endParaRPr/>
          </a:p>
        </p:txBody>
      </p:sp>
      <p:sp>
        <p:nvSpPr>
          <p:cNvPr id="241" name="Google Shape;241;g6ca59287ed_0_10"/>
          <p:cNvSpPr txBox="1"/>
          <p:nvPr>
            <p:ph idx="1" type="body"/>
          </p:nvPr>
        </p:nvSpPr>
        <p:spPr>
          <a:xfrm>
            <a:off x="220125" y="11967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Soluzione: due entità diverse Impiegato, Reparto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g6ca59287ed_0_10"/>
          <p:cNvGraphicFramePr/>
          <p:nvPr/>
        </p:nvGraphicFramePr>
        <p:xfrm>
          <a:off x="677325" y="26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{0FD8472F-EAF7-4966-8A46-B8448B5FE302}</a:tableStyleId>
              </a:tblPr>
              <a:tblGrid>
                <a:gridCol w="1546950"/>
                <a:gridCol w="1546950"/>
                <a:gridCol w="1546950"/>
              </a:tblGrid>
              <a:tr h="27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u="sng">
                          <a:solidFill>
                            <a:srgbClr val="FFFFFF"/>
                          </a:solidFill>
                        </a:rPr>
                        <a:t>CodImpiegato</a:t>
                      </a:r>
                      <a:endParaRPr b="1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Nome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Reparto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g6ca59287ed_0_10"/>
          <p:cNvSpPr txBox="1"/>
          <p:nvPr>
            <p:ph idx="1" type="body"/>
          </p:nvPr>
        </p:nvSpPr>
        <p:spPr>
          <a:xfrm>
            <a:off x="677325" y="2071775"/>
            <a:ext cx="1426500" cy="6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000"/>
              <a:t>Impiegato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244" name="Google Shape;244;g6ca59287ed_0_10"/>
          <p:cNvGraphicFramePr/>
          <p:nvPr/>
        </p:nvGraphicFramePr>
        <p:xfrm>
          <a:off x="677325" y="425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{0FD8472F-EAF7-4966-8A46-B8448B5FE302}</a:tableStyleId>
              </a:tblPr>
              <a:tblGrid>
                <a:gridCol w="1809900"/>
                <a:gridCol w="1809900"/>
              </a:tblGrid>
              <a:tr h="27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u="sng">
                          <a:solidFill>
                            <a:srgbClr val="FFFFFF"/>
                          </a:solidFill>
                        </a:rPr>
                        <a:t>Reparto</a:t>
                      </a:r>
                      <a:endParaRPr b="1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TelefonoReparto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5" name="Google Shape;245;g6ca59287ed_0_10"/>
          <p:cNvSpPr txBox="1"/>
          <p:nvPr>
            <p:ph idx="1" type="body"/>
          </p:nvPr>
        </p:nvSpPr>
        <p:spPr>
          <a:xfrm>
            <a:off x="677325" y="3731500"/>
            <a:ext cx="1426500" cy="6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000"/>
              <a:t>Reparto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e809e64f_0_1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Normalizzazione</a:t>
            </a:r>
            <a:endParaRPr/>
          </a:p>
        </p:txBody>
      </p:sp>
      <p:sp>
        <p:nvSpPr>
          <p:cNvPr id="252" name="Google Shape;252;g75e809e64f_0_12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Riassumendo è possibile dire che i processi di base per verificare la 1NF, 2NF e 3NF, si possono tutti ricondurre ad un unico criterio:  </a:t>
            </a:r>
            <a:br>
              <a:rPr lang="it-IT" sz="2000"/>
            </a:b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garantire che entità logiche distinte siano memorizzate in tabelle differenti.  </a:t>
            </a:r>
            <a:br>
              <a:rPr lang="it-IT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Come si è visto è possibile arrivare ad una buona progettazione semplicemente seguendo alcune regole di base.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e809e64f_0_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Normalizzazione</a:t>
            </a:r>
            <a:endParaRPr/>
          </a:p>
        </p:txBody>
      </p:sp>
      <p:sp>
        <p:nvSpPr>
          <p:cNvPr id="157" name="Google Shape;157;g75e809e64f_0_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In qualunque libro che affronti il progetto di database dal punto di vista teorico viene sempre riservata una certa enfasi al problema della normalizzazione o decomposizione del database. </a:t>
            </a:r>
            <a:br>
              <a:rPr lang="it-IT" sz="2000"/>
            </a:br>
            <a:r>
              <a:rPr lang="it-IT" sz="2000"/>
              <a:t> </a:t>
            </a:r>
            <a:endParaRPr sz="2000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t-IT" sz="2000"/>
              <a:t>In sostanza, la normalizzazione è un modo di analizzare e migliorare la stabilità ed integrità di un insieme di dati relazionali. </a:t>
            </a:r>
            <a:r>
              <a:rPr lang="it-IT"/>
              <a:t> </a:t>
            </a:r>
            <a:br>
              <a:rPr lang="it-IT"/>
            </a:b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it-IT" sz="1800"/>
              <a:t>Previene la possibilità di inconsistenze nei dati conseguenza di una cattiva progettazione.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e809e64f_0_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Processo di </a:t>
            </a:r>
            <a:r>
              <a:rPr lang="it-IT"/>
              <a:t>Normalizzazione</a:t>
            </a:r>
            <a:endParaRPr/>
          </a:p>
        </p:txBody>
      </p:sp>
      <p:sp>
        <p:nvSpPr>
          <p:cNvPr id="164" name="Google Shape;164;g75e809e64f_0_23"/>
          <p:cNvSpPr/>
          <p:nvPr/>
        </p:nvSpPr>
        <p:spPr>
          <a:xfrm>
            <a:off x="953675" y="2813750"/>
            <a:ext cx="3590400" cy="799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No dipendenze transitive tra campi</a:t>
            </a:r>
            <a:endParaRPr b="1"/>
          </a:p>
        </p:txBody>
      </p:sp>
      <p:sp>
        <p:nvSpPr>
          <p:cNvPr id="165" name="Google Shape;165;g75e809e64f_0_23"/>
          <p:cNvSpPr/>
          <p:nvPr/>
        </p:nvSpPr>
        <p:spPr>
          <a:xfrm>
            <a:off x="617100" y="3849675"/>
            <a:ext cx="4347600" cy="799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Per chiavi composite, i campi non chiave devono essere funzionalmente dipendenti dalla chiave composita (non da sue parti)</a:t>
            </a:r>
            <a:endParaRPr b="1"/>
          </a:p>
        </p:txBody>
      </p:sp>
      <p:sp>
        <p:nvSpPr>
          <p:cNvPr id="166" name="Google Shape;166;g75e809e64f_0_23"/>
          <p:cNvSpPr/>
          <p:nvPr/>
        </p:nvSpPr>
        <p:spPr>
          <a:xfrm>
            <a:off x="368800" y="4885600"/>
            <a:ext cx="4901700" cy="799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Ogni campo deve essere unico</a:t>
            </a:r>
            <a:endParaRPr b="1"/>
          </a:p>
        </p:txBody>
      </p:sp>
      <p:sp>
        <p:nvSpPr>
          <p:cNvPr id="167" name="Google Shape;167;g75e809e64f_0_23"/>
          <p:cNvSpPr txBox="1"/>
          <p:nvPr/>
        </p:nvSpPr>
        <p:spPr>
          <a:xfrm>
            <a:off x="5832125" y="2790900"/>
            <a:ext cx="37662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 database deve passare attraverso le normalizzazioni in sequenza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 database in 3NF deve soddisfare anche i requisiti della 1NF e 2NF. </a:t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g75e809e64f_0_23"/>
          <p:cNvSpPr txBox="1"/>
          <p:nvPr/>
        </p:nvSpPr>
        <p:spPr>
          <a:xfrm>
            <a:off x="4510150" y="2948400"/>
            <a:ext cx="685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b="1" lang="it-IT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NF</a:t>
            </a:r>
            <a:endParaRPr b="1" sz="2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g75e809e64f_0_23"/>
          <p:cNvSpPr txBox="1"/>
          <p:nvPr/>
        </p:nvSpPr>
        <p:spPr>
          <a:xfrm>
            <a:off x="4967350" y="4015200"/>
            <a:ext cx="685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1" lang="it-IT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NF</a:t>
            </a:r>
            <a:endParaRPr b="1" sz="2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g75e809e64f_0_23"/>
          <p:cNvSpPr txBox="1"/>
          <p:nvPr/>
        </p:nvSpPr>
        <p:spPr>
          <a:xfrm>
            <a:off x="5272150" y="5082000"/>
            <a:ext cx="685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1" lang="it-IT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NF</a:t>
            </a:r>
            <a:endParaRPr b="1" sz="2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g75e809e64f_0_23"/>
          <p:cNvSpPr txBox="1"/>
          <p:nvPr>
            <p:ph idx="1" type="body"/>
          </p:nvPr>
        </p:nvSpPr>
        <p:spPr>
          <a:xfrm>
            <a:off x="220125" y="11205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Il processo di normalizzazione è composto da più passi, ognuno dei quali rappresenta una forma normale (NF).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e809e64f_0_4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Prima forma normale (1NF)</a:t>
            </a:r>
            <a:endParaRPr/>
          </a:p>
        </p:txBody>
      </p:sp>
      <p:sp>
        <p:nvSpPr>
          <p:cNvPr id="178" name="Google Shape;178;g75e809e64f_0_45"/>
          <p:cNvSpPr txBox="1"/>
          <p:nvPr>
            <p:ph idx="1" type="body"/>
          </p:nvPr>
        </p:nvSpPr>
        <p:spPr>
          <a:xfrm>
            <a:off x="677325" y="1779600"/>
            <a:ext cx="92100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Si dice che una base dati è in 1NF (prima forma normale) se per ogni relazione/tabella contenuta nella base dati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 Ciascun attributo è definito su un dominio con valori atomici (indivisibili)</a:t>
            </a:r>
            <a:br>
              <a:rPr lang="it-IT" sz="2000"/>
            </a:b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Ogni attributo contiene un singolo valore da quel dominio.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e809e64f_0_53"/>
          <p:cNvSpPr txBox="1"/>
          <p:nvPr>
            <p:ph type="title"/>
          </p:nvPr>
        </p:nvSpPr>
        <p:spPr>
          <a:xfrm>
            <a:off x="601134" y="4572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Prima forma normale (1NF)</a:t>
            </a:r>
            <a:endParaRPr/>
          </a:p>
        </p:txBody>
      </p:sp>
      <p:sp>
        <p:nvSpPr>
          <p:cNvPr id="185" name="Google Shape;185;g75e809e64f_0_53"/>
          <p:cNvSpPr txBox="1"/>
          <p:nvPr>
            <p:ph idx="1" type="body"/>
          </p:nvPr>
        </p:nvSpPr>
        <p:spPr>
          <a:xfrm>
            <a:off x="220125" y="11205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 seguente esempio non rispetta la 1NF perché  l'attributo Voto non è definito su un dominio con valori atomici: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186;g75e809e64f_0_53"/>
          <p:cNvGraphicFramePr/>
          <p:nvPr/>
        </p:nvGraphicFramePr>
        <p:xfrm>
          <a:off x="677325" y="287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{0FD8472F-EAF7-4966-8A46-B8448B5FE302}</a:tableStyleId>
              </a:tblPr>
              <a:tblGrid>
                <a:gridCol w="1856500"/>
                <a:gridCol w="1856500"/>
                <a:gridCol w="1856500"/>
                <a:gridCol w="1856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Matricola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Studente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Materia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Voto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0000-000-01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Pietro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Basi di Dati	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1 sem, B ; 2 sem, F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0000-000-02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Pietro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Basi di Dati	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1 sem, A ; 2 sem, 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0000-000-03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Sara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Basi di Dati	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1 sem, B ; 2 sem, 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e809e64f_0_67"/>
          <p:cNvSpPr txBox="1"/>
          <p:nvPr>
            <p:ph type="title"/>
          </p:nvPr>
        </p:nvSpPr>
        <p:spPr>
          <a:xfrm>
            <a:off x="601134" y="4572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Prima forma normale (1NF)</a:t>
            </a:r>
            <a:endParaRPr/>
          </a:p>
        </p:txBody>
      </p:sp>
      <p:sp>
        <p:nvSpPr>
          <p:cNvPr id="193" name="Google Shape;193;g75e809e64f_0_67"/>
          <p:cNvSpPr txBox="1"/>
          <p:nvPr>
            <p:ph idx="1" type="body"/>
          </p:nvPr>
        </p:nvSpPr>
        <p:spPr>
          <a:xfrm>
            <a:off x="220125" y="10443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È necessario ristrutturare la relazione come segue: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g75e809e64f_0_67"/>
          <p:cNvGraphicFramePr/>
          <p:nvPr/>
        </p:nvGraphicFramePr>
        <p:xfrm>
          <a:off x="601125" y="19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{0FD8472F-EAF7-4966-8A46-B8448B5FE302}</a:tableStyleId>
              </a:tblPr>
              <a:tblGrid>
                <a:gridCol w="1624875"/>
                <a:gridCol w="1624875"/>
                <a:gridCol w="1624875"/>
                <a:gridCol w="1624875"/>
                <a:gridCol w="1624875"/>
              </a:tblGrid>
              <a:tr h="27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Matricola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Studente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Materia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Semestre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Voto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0000-000-01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Pietro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Basi di Dati	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0000-000-01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Pietro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Basi di Dati	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0000-000-02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Pietro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Basi di Dati	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0000-000-02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Pietro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Basi di Dati	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0000-000-03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Sara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Basi di Dati	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0000-000-03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Sara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Basi di Dati	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e809e64f_0_7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Seconda forma normale (2NF) </a:t>
            </a:r>
            <a:endParaRPr/>
          </a:p>
        </p:txBody>
      </p:sp>
      <p:sp>
        <p:nvSpPr>
          <p:cNvPr id="201" name="Google Shape;201;g75e809e64f_0_74"/>
          <p:cNvSpPr txBox="1"/>
          <p:nvPr>
            <p:ph idx="1" type="body"/>
          </p:nvPr>
        </p:nvSpPr>
        <p:spPr>
          <a:xfrm>
            <a:off x="677334" y="17622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Una base dati è invece in 2NF (seconda forma normale) quando è in 1NF 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per ogni relazione, tutti gli attributi non-chiave dipendono funzionalmente dall'intera chiave composta (ovvero la relazione non ha attributi che dipendono funzionalmente da una parte della chiave).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e809e64f_0_8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Seconda forma normale (2NF) </a:t>
            </a:r>
            <a:endParaRPr/>
          </a:p>
        </p:txBody>
      </p:sp>
      <p:sp>
        <p:nvSpPr>
          <p:cNvPr id="208" name="Google Shape;208;g75e809e64f_0_82"/>
          <p:cNvSpPr txBox="1"/>
          <p:nvPr>
            <p:ph idx="1" type="body"/>
          </p:nvPr>
        </p:nvSpPr>
        <p:spPr>
          <a:xfrm>
            <a:off x="220125" y="11967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Come esempio supponiamo di avere una tabella con gli esami sostenuti dagli studenti universitari per diversi corsi di laurea. I campi di interesse potrebbero quindi essere i seguenti: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75e809e64f_0_82"/>
          <p:cNvSpPr txBox="1"/>
          <p:nvPr>
            <p:ph idx="1" type="body"/>
          </p:nvPr>
        </p:nvSpPr>
        <p:spPr>
          <a:xfrm>
            <a:off x="677325" y="2295696"/>
            <a:ext cx="8596800" cy="250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"Codice corso</a:t>
            </a:r>
            <a:r>
              <a:rPr lang="it-IT" sz="2000"/>
              <a:t> di laurea</a:t>
            </a:r>
            <a:r>
              <a:rPr lang="it-IT" sz="2000"/>
              <a:t>"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"Codice esame"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"Matricola studente"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"Voto conseguito"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"Data superamento"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b66abc421_0_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Seconda forma normale (2NF) </a:t>
            </a:r>
            <a:endParaRPr/>
          </a:p>
        </p:txBody>
      </p:sp>
      <p:sp>
        <p:nvSpPr>
          <p:cNvPr id="216" name="Google Shape;216;g7b66abc421_0_23"/>
          <p:cNvSpPr txBox="1"/>
          <p:nvPr>
            <p:ph idx="1" type="body"/>
          </p:nvPr>
        </p:nvSpPr>
        <p:spPr>
          <a:xfrm>
            <a:off x="220125" y="11967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La tabella avrà quindi la seguente intestazione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g7b66abc421_0_23"/>
          <p:cNvGraphicFramePr/>
          <p:nvPr/>
        </p:nvGraphicFramePr>
        <p:xfrm>
          <a:off x="601125" y="19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{0FD8472F-EAF7-4966-8A46-B8448B5FE302}</a:tableStyleId>
              </a:tblPr>
              <a:tblGrid>
                <a:gridCol w="1624875"/>
                <a:gridCol w="1624875"/>
                <a:gridCol w="1624875"/>
                <a:gridCol w="1624875"/>
                <a:gridCol w="1624875"/>
              </a:tblGrid>
              <a:tr h="27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u="sng">
                          <a:solidFill>
                            <a:srgbClr val="FFFFFF"/>
                          </a:solidFill>
                        </a:rPr>
                        <a:t>CodCorso</a:t>
                      </a:r>
                      <a:endParaRPr b="1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u="sng">
                          <a:solidFill>
                            <a:srgbClr val="FFFFFF"/>
                          </a:solidFill>
                        </a:rPr>
                        <a:t>CodEsame</a:t>
                      </a:r>
                      <a:endParaRPr b="1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u="sng">
                          <a:solidFill>
                            <a:srgbClr val="FFFFFF"/>
                          </a:solidFill>
                        </a:rPr>
                        <a:t>CodStudente</a:t>
                      </a:r>
                      <a:endParaRPr b="1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Voto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FFFFFF"/>
                          </a:solidFill>
                        </a:rPr>
                        <a:t>Data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g7b66abc421_0_23"/>
          <p:cNvSpPr txBox="1"/>
          <p:nvPr>
            <p:ph idx="1" type="body"/>
          </p:nvPr>
        </p:nvSpPr>
        <p:spPr>
          <a:xfrm>
            <a:off x="677325" y="2829098"/>
            <a:ext cx="8596800" cy="307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/>
              <a:t>La chiave è rappresentata dalla tripla evidenziata, ossia da: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"Codice corso di laurea"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"Codice esame"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it-IT" sz="2000"/>
              <a:t>"Matricola studente"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/>
              <a:t>Essa infatti risulta essere l'insieme di chiavi minimale per poter identificare in modo univoco le tuple (i record) della tabella.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2016-10-04T08:03:39Z</dcterms:created>
  <dc:creator>Daniel Maran</dc:creator>
</cp:coreProperties>
</file>