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latSoTm6zZOLXlNC4wD3wG5KI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viewProps" Target="viewProps.xml"/><Relationship Id="rId3" Type="http://schemas.openxmlformats.org/officeDocument/2006/relationships/slide" Target="slides/slide2.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5"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t-I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it-IT"/>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576a7a238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576a7a23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7576a7a23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it-IT"/>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576a7a238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576a7a238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7576a7a238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35"/>
          <p:cNvGrpSpPr/>
          <p:nvPr/>
        </p:nvGrpSpPr>
        <p:grpSpPr>
          <a:xfrm>
            <a:off x="0" y="-8467"/>
            <a:ext cx="12192000" cy="6866467"/>
            <a:chOff x="0" y="-8467"/>
            <a:chExt cx="12192000" cy="6866467"/>
          </a:xfrm>
        </p:grpSpPr>
        <p:sp>
          <p:nvSpPr>
            <p:cNvPr id="28" name="Google Shape;28;p35"/>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8235"/>
              </a:schemeClr>
            </a:solidFill>
            <a:ln>
              <a:noFill/>
            </a:ln>
          </p:spPr>
        </p:sp>
        <p:cxnSp>
          <p:nvCxnSpPr>
            <p:cNvPr id="29" name="Google Shape;29;p35"/>
            <p:cNvCxnSpPr/>
            <p:nvPr/>
          </p:nvCxnSpPr>
          <p:spPr>
            <a:xfrm>
              <a:off x="9371012" y="0"/>
              <a:ext cx="1219200" cy="6858000"/>
            </a:xfrm>
            <a:prstGeom prst="straightConnector1">
              <a:avLst/>
            </a:prstGeom>
            <a:noFill/>
            <a:ln w="9525" cap="flat" cmpd="sng">
              <a:solidFill>
                <a:schemeClr val="accent1">
                  <a:alpha val="68235"/>
                </a:schemeClr>
              </a:solidFill>
              <a:prstDash val="solid"/>
              <a:round/>
              <a:headEnd type="none" w="sm" len="sm"/>
              <a:tailEnd type="none" w="sm" len="sm"/>
            </a:ln>
          </p:spPr>
        </p:cxnSp>
        <p:cxnSp>
          <p:nvCxnSpPr>
            <p:cNvPr id="30" name="Google Shape;30;p35"/>
            <p:cNvCxnSpPr/>
            <p:nvPr/>
          </p:nvCxnSpPr>
          <p:spPr>
            <a:xfrm flipH="1">
              <a:off x="7425267" y="3681413"/>
              <a:ext cx="4763558" cy="3176587"/>
            </a:xfrm>
            <a:prstGeom prst="straightConnector1">
              <a:avLst/>
            </a:prstGeom>
            <a:noFill/>
            <a:ln w="9525" cap="flat" cmpd="sng">
              <a:solidFill>
                <a:schemeClr val="accent1">
                  <a:alpha val="68235"/>
                </a:schemeClr>
              </a:solidFill>
              <a:prstDash val="solid"/>
              <a:round/>
              <a:headEnd type="none" w="sm" len="sm"/>
              <a:tailEnd type="none" w="sm" len="sm"/>
            </a:ln>
          </p:spPr>
        </p:cxnSp>
        <p:sp>
          <p:nvSpPr>
            <p:cNvPr id="31" name="Google Shape;31;p3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4117"/>
              </a:schemeClr>
            </a:solidFill>
            <a:ln>
              <a:noFill/>
            </a:ln>
          </p:spPr>
        </p:sp>
        <p:sp>
          <p:nvSpPr>
            <p:cNvPr id="32" name="Google Shape;32;p3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35"/>
            <p:cNvSpPr/>
            <p:nvPr/>
          </p:nvSpPr>
          <p:spPr>
            <a:xfrm>
              <a:off x="8932333" y="3048000"/>
              <a:ext cx="3259667" cy="3810000"/>
            </a:xfrm>
            <a:prstGeom prst="triangle">
              <a:avLst>
                <a:gd name="adj" fmla="val 100000"/>
              </a:avLst>
            </a:prstGeom>
            <a:solidFill>
              <a:srgbClr val="0B5394">
                <a:alpha val="6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0B5394">
                <a:alpha val="48235"/>
              </a:srgbClr>
            </a:solidFill>
            <a:ln>
              <a:noFill/>
            </a:ln>
          </p:spPr>
        </p:sp>
        <p:sp>
          <p:nvSpPr>
            <p:cNvPr id="35" name="Google Shape;35;p3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8235"/>
              </a:schemeClr>
            </a:solidFill>
            <a:ln>
              <a:noFill/>
            </a:ln>
          </p:spPr>
        </p:sp>
        <p:sp>
          <p:nvSpPr>
            <p:cNvPr id="36" name="Google Shape;36;p3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37" name="Google Shape;37;p35"/>
            <p:cNvSpPr/>
            <p:nvPr/>
          </p:nvSpPr>
          <p:spPr>
            <a:xfrm>
              <a:off x="10371666" y="3589867"/>
              <a:ext cx="1817159" cy="3268133"/>
            </a:xfrm>
            <a:prstGeom prst="triangle">
              <a:avLst>
                <a:gd name="adj" fmla="val 100000"/>
              </a:avLst>
            </a:prstGeom>
            <a:solidFill>
              <a:srgbClr val="0B5394">
                <a:alpha val="6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 name="Google Shape;38;p35"/>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5"/>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40" name="Google Shape;40;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44"/>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4"/>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7" name="Google Shape;97;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4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5"/>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3" name="Google Shape;103;p45"/>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4" name="Google Shape;104;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
        <p:nvSpPr>
          <p:cNvPr id="107" name="Google Shape;107;p4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it-IT" sz="8000" b="0" i="0" u="none" strike="noStrike" cap="none">
                <a:solidFill>
                  <a:srgbClr val="56A9F3"/>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8" name="Google Shape;108;p4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it-IT" sz="8000" b="0" i="0" u="none" strike="noStrike" cap="none">
                <a:solidFill>
                  <a:srgbClr val="56A9F3"/>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6"/>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6"/>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2" name="Google Shape;112;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8" name="Google Shape;118;p4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9" name="Google Shape;119;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
        <p:nvSpPr>
          <p:cNvPr id="122" name="Google Shape;122;p4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it-IT" sz="8000" b="0" i="0" u="none" strike="noStrike" cap="none">
                <a:solidFill>
                  <a:srgbClr val="56A9F3"/>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3" name="Google Shape;123;p4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it-IT" sz="8000" b="0" i="0" u="none" strike="noStrike" cap="none">
                <a:solidFill>
                  <a:srgbClr val="56A9F3"/>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8"/>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7" name="Google Shape;127;p4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8" name="Google Shape;128;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50"/>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0"/>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6" name="Google Shape;46;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3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56" name="Google Shape;56;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3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2" name="Google Shape;62;p3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3" name="Google Shape;63;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9" name="Google Shape;69;p4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0" name="Google Shape;70;p4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71" name="Google Shape;71;p4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2" name="Google Shape;7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4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42"/>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2"/>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83" name="Google Shape;83;p42"/>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4" name="Google Shape;84;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43"/>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3"/>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43"/>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
        <p:nvSpPr>
          <p:cNvPr id="93" name="Google Shape;93;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4"/>
          <p:cNvGrpSpPr/>
          <p:nvPr/>
        </p:nvGrpSpPr>
        <p:grpSpPr>
          <a:xfrm>
            <a:off x="0" y="-8467"/>
            <a:ext cx="12192000" cy="6866467"/>
            <a:chOff x="0" y="-8467"/>
            <a:chExt cx="12192000" cy="6866467"/>
          </a:xfrm>
        </p:grpSpPr>
        <p:cxnSp>
          <p:nvCxnSpPr>
            <p:cNvPr id="11" name="Google Shape;11;p34"/>
            <p:cNvCxnSpPr/>
            <p:nvPr/>
          </p:nvCxnSpPr>
          <p:spPr>
            <a:xfrm>
              <a:off x="9371012" y="0"/>
              <a:ext cx="1219200" cy="6858000"/>
            </a:xfrm>
            <a:prstGeom prst="straightConnector1">
              <a:avLst/>
            </a:prstGeom>
            <a:noFill/>
            <a:ln w="9525" cap="flat" cmpd="sng">
              <a:solidFill>
                <a:schemeClr val="accent1">
                  <a:alpha val="68235"/>
                </a:schemeClr>
              </a:solidFill>
              <a:prstDash val="solid"/>
              <a:round/>
              <a:headEnd type="none" w="sm" len="sm"/>
              <a:tailEnd type="none" w="sm" len="sm"/>
            </a:ln>
          </p:spPr>
        </p:cxnSp>
        <p:cxnSp>
          <p:nvCxnSpPr>
            <p:cNvPr id="12" name="Google Shape;12;p34"/>
            <p:cNvCxnSpPr/>
            <p:nvPr/>
          </p:nvCxnSpPr>
          <p:spPr>
            <a:xfrm flipH="1">
              <a:off x="7425267" y="3681413"/>
              <a:ext cx="4763558" cy="3176587"/>
            </a:xfrm>
            <a:prstGeom prst="straightConnector1">
              <a:avLst/>
            </a:prstGeom>
            <a:noFill/>
            <a:ln w="9525" cap="flat" cmpd="sng">
              <a:solidFill>
                <a:schemeClr val="accent1">
                  <a:alpha val="68235"/>
                </a:schemeClr>
              </a:solidFill>
              <a:prstDash val="solid"/>
              <a:round/>
              <a:headEnd type="none" w="sm" len="sm"/>
              <a:tailEnd type="none" w="sm" len="sm"/>
            </a:ln>
          </p:spPr>
        </p:cxnSp>
        <p:sp>
          <p:nvSpPr>
            <p:cNvPr id="13" name="Google Shape;13;p3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4117"/>
              </a:schemeClr>
            </a:solidFill>
            <a:ln>
              <a:noFill/>
            </a:ln>
          </p:spPr>
        </p:sp>
        <p:sp>
          <p:nvSpPr>
            <p:cNvPr id="14" name="Google Shape;14;p3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4"/>
            <p:cNvSpPr/>
            <p:nvPr/>
          </p:nvSpPr>
          <p:spPr>
            <a:xfrm>
              <a:off x="8932333" y="3048000"/>
              <a:ext cx="3259667" cy="3810000"/>
            </a:xfrm>
            <a:prstGeom prst="triangle">
              <a:avLst>
                <a:gd name="adj" fmla="val 100000"/>
              </a:avLst>
            </a:prstGeom>
            <a:solidFill>
              <a:srgbClr val="0B5394">
                <a:alpha val="6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0B5394">
                <a:alpha val="48235"/>
              </a:srgbClr>
            </a:solidFill>
            <a:ln>
              <a:noFill/>
            </a:ln>
          </p:spPr>
        </p:sp>
        <p:sp>
          <p:nvSpPr>
            <p:cNvPr id="17" name="Google Shape;17;p3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8235"/>
              </a:schemeClr>
            </a:solidFill>
            <a:ln>
              <a:noFill/>
            </a:ln>
          </p:spPr>
        </p:sp>
        <p:sp>
          <p:nvSpPr>
            <p:cNvPr id="18" name="Google Shape;18;p3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9" name="Google Shape;19;p34"/>
            <p:cNvSpPr/>
            <p:nvPr/>
          </p:nvSpPr>
          <p:spPr>
            <a:xfrm>
              <a:off x="10371666" y="3589867"/>
              <a:ext cx="1817159" cy="3268133"/>
            </a:xfrm>
            <a:prstGeom prst="triangle">
              <a:avLst>
                <a:gd name="adj" fmla="val 100000"/>
              </a:avLst>
            </a:prstGeom>
            <a:solidFill>
              <a:srgbClr val="0B5394">
                <a:alpha val="6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4"/>
            <p:cNvSpPr/>
            <p:nvPr/>
          </p:nvSpPr>
          <p:spPr>
            <a:xfrm>
              <a:off x="0" y="4013200"/>
              <a:ext cx="448733" cy="2844800"/>
            </a:xfrm>
            <a:prstGeom prst="triangle">
              <a:avLst>
                <a:gd name="adj" fmla="val 0"/>
              </a:avLst>
            </a:prstGeom>
            <a:solidFill>
              <a:schemeClr val="accent1">
                <a:alpha val="6823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2" name="Google Shape;22;p3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0F6FC6"/>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it-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accent1"/>
              </a:buClr>
              <a:buSzPts val="5400"/>
              <a:buFont typeface="Trebuchet MS"/>
              <a:buNone/>
            </a:pPr>
            <a:r>
              <a:rPr lang="it-IT"/>
              <a:t>Concetti ACID</a:t>
            </a:r>
            <a:endParaRPr/>
          </a:p>
        </p:txBody>
      </p:sp>
      <p:pic>
        <p:nvPicPr>
          <p:cNvPr id="149" name="Google Shape;149;p1"/>
          <p:cNvPicPr preferRelativeResize="0"/>
          <p:nvPr/>
        </p:nvPicPr>
        <p:blipFill rotWithShape="1">
          <a:blip r:embed="rId3">
            <a:alphaModFix/>
          </a:blip>
          <a:srcRect/>
          <a:stretch/>
        </p:blipFill>
        <p:spPr>
          <a:xfrm>
            <a:off x="10661958" y="6224631"/>
            <a:ext cx="1448104" cy="569400"/>
          </a:xfrm>
          <a:prstGeom prst="rect">
            <a:avLst/>
          </a:prstGeom>
          <a:noFill/>
          <a:ln>
            <a:noFill/>
          </a:ln>
        </p:spPr>
      </p:pic>
      <p:sp>
        <p:nvSpPr>
          <p:cNvPr id="150" name="Google Shape;150;p1"/>
          <p:cNvSpPr txBox="1">
            <a:spLocks noGrp="1"/>
          </p:cNvSpPr>
          <p:nvPr>
            <p:ph type="subTitle" idx="1"/>
          </p:nvPr>
        </p:nvSpPr>
        <p:spPr>
          <a:xfrm>
            <a:off x="1507075" y="4050822"/>
            <a:ext cx="7767000" cy="1467000"/>
          </a:xfrm>
          <a:prstGeom prst="rect">
            <a:avLst/>
          </a:prstGeom>
        </p:spPr>
        <p:txBody>
          <a:bodyPr spcFirstLastPara="1" wrap="square" lIns="91425" tIns="45700" rIns="91425" bIns="45700" anchor="t" anchorCtr="0">
            <a:noAutofit/>
          </a:bodyPr>
          <a:lstStyle/>
          <a:p>
            <a:pPr marL="0" lvl="0" indent="0" algn="r" rtl="0">
              <a:spcBef>
                <a:spcPts val="1000"/>
              </a:spcBef>
              <a:spcAft>
                <a:spcPts val="0"/>
              </a:spcAft>
              <a:buNone/>
            </a:pPr>
            <a:r>
              <a:rPr lang="it-IT"/>
              <a:t>Nell'ambito dei database, ACID deriva dall'acronimo inglese </a:t>
            </a:r>
            <a:br>
              <a:rPr lang="it-IT"/>
            </a:br>
            <a:r>
              <a:rPr lang="it-IT"/>
              <a:t>Atomicity, Consistency, Isolation, e Durability </a:t>
            </a:r>
            <a:br>
              <a:rPr lang="it-IT"/>
            </a:br>
            <a:r>
              <a:rPr lang="it-IT"/>
              <a:t>(Atomicità, Coerenza, Isolamento e Durabilità) </a:t>
            </a:r>
            <a:br>
              <a:rPr lang="it-IT"/>
            </a:br>
            <a:r>
              <a:rPr lang="it-IT"/>
              <a:t>ed indica le proprietà logiche che devono avere le transazioni.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576a7a238_0_1"/>
          <p:cNvSpPr txBox="1">
            <a:spLocks noGrp="1"/>
          </p:cNvSpPr>
          <p:nvPr>
            <p:ph type="body" idx="1"/>
          </p:nvPr>
        </p:nvSpPr>
        <p:spPr>
          <a:xfrm>
            <a:off x="677325" y="433875"/>
            <a:ext cx="8596800" cy="5996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it-IT" dirty="0"/>
              <a:t>Affinché le transazioni operino in modo corretto sui dati è necessario che i meccanismi che le implementano soddisfino queste quattro proprietà:</a:t>
            </a:r>
            <a:br>
              <a:rPr lang="it-IT" dirty="0"/>
            </a:br>
            <a:endParaRPr dirty="0"/>
          </a:p>
          <a:p>
            <a:pPr marL="457200" lvl="0" indent="-330200" algn="l" rtl="0">
              <a:spcBef>
                <a:spcPts val="1000"/>
              </a:spcBef>
              <a:spcAft>
                <a:spcPts val="0"/>
              </a:spcAft>
              <a:buSzPts val="1600"/>
              <a:buChar char="►"/>
            </a:pPr>
            <a:r>
              <a:rPr lang="it-IT" sz="1600" b="1" dirty="0">
                <a:solidFill>
                  <a:schemeClr val="accent6"/>
                </a:solidFill>
              </a:rPr>
              <a:t>atomicità o elementarità</a:t>
            </a:r>
            <a:r>
              <a:rPr lang="it-IT" sz="1600" dirty="0"/>
              <a:t>: il processo deve essere suddivisibile in un numero finito di unità indivisibili, chiamate transazioni. L'esecuzione di una transazione perciò deve essere per definizione o totale o nulla, e non sono ammesse esecuzioni parziali</a:t>
            </a:r>
            <a:r>
              <a:rPr lang="it-IT" sz="1600"/>
              <a:t>; </a:t>
            </a:r>
            <a:br>
              <a:rPr lang="it-IT" sz="1600" dirty="0"/>
            </a:br>
            <a:endParaRPr sz="1600" dirty="0"/>
          </a:p>
          <a:p>
            <a:pPr marL="457200" lvl="0" indent="-330200" algn="l" rtl="0">
              <a:spcBef>
                <a:spcPts val="0"/>
              </a:spcBef>
              <a:spcAft>
                <a:spcPts val="0"/>
              </a:spcAft>
              <a:buSzPts val="1600"/>
              <a:buChar char="►"/>
            </a:pPr>
            <a:r>
              <a:rPr lang="it-IT" sz="1600" b="1" dirty="0">
                <a:solidFill>
                  <a:schemeClr val="accent6"/>
                </a:solidFill>
              </a:rPr>
              <a:t>coerenza</a:t>
            </a:r>
            <a:r>
              <a:rPr lang="it-IT" sz="1600" dirty="0"/>
              <a:t>: il database rispetta i vincoli di integrità, sia a inizio che a fine transazione. Non devono verificarsi contraddizioni (incoerenza dei dati ) tra i dati archiviati nel DB;</a:t>
            </a:r>
            <a:br>
              <a:rPr lang="it-IT" sz="1600" dirty="0"/>
            </a:br>
            <a:endParaRPr sz="1600" dirty="0"/>
          </a:p>
          <a:p>
            <a:pPr marL="457200" lvl="0" indent="-330200" algn="l" rtl="0">
              <a:spcBef>
                <a:spcPts val="0"/>
              </a:spcBef>
              <a:spcAft>
                <a:spcPts val="0"/>
              </a:spcAft>
              <a:buSzPts val="1600"/>
              <a:buChar char="►"/>
            </a:pPr>
            <a:r>
              <a:rPr lang="it-IT" sz="1600" b="1" dirty="0">
                <a:solidFill>
                  <a:schemeClr val="accent6"/>
                </a:solidFill>
              </a:rPr>
              <a:t>isolamento</a:t>
            </a:r>
            <a:r>
              <a:rPr lang="it-IT" sz="1600" dirty="0"/>
              <a:t>: ogni transazione deve essere eseguita in modo isolato e indipendente dalle altre transazioni, l'eventuale fallimento di una transazione non deve interferire con le altre transazioni in esecuzione;</a:t>
            </a:r>
            <a:br>
              <a:rPr lang="it-IT" sz="1600" dirty="0"/>
            </a:br>
            <a:endParaRPr sz="1600" dirty="0"/>
          </a:p>
          <a:p>
            <a:pPr marL="457200" lvl="0" indent="-330200" algn="l" rtl="0">
              <a:spcBef>
                <a:spcPts val="0"/>
              </a:spcBef>
              <a:spcAft>
                <a:spcPts val="0"/>
              </a:spcAft>
              <a:buSzPts val="1600"/>
              <a:buChar char="►"/>
            </a:pPr>
            <a:r>
              <a:rPr lang="it-IT" sz="1600" b="1" dirty="0">
                <a:solidFill>
                  <a:schemeClr val="accent6"/>
                </a:solidFill>
              </a:rPr>
              <a:t>durabilità</a:t>
            </a:r>
            <a:r>
              <a:rPr lang="it-IT" sz="1600" dirty="0"/>
              <a:t>: detta anche persistenza, si riferisce al fatto che una volta che una transazione abbia richiesto un commit work, i cambiamenti apportati non dovranno essere più persi. Per evitare che nel lasso di tempo fra il momento in cui la base di dati si impegna a scrivere le modifiche e quello in cui li scrive effettivamente si verifichino perdite di dati dovuti a malfunzionamenti, vengono tenuti dei registri di log dove sono annotate tutte le operazioni sul DB.</a:t>
            </a:r>
            <a:endParaRPr sz="1600" dirty="0"/>
          </a:p>
          <a:p>
            <a:pPr marL="0" lvl="0" indent="0" algn="l" rtl="0">
              <a:spcBef>
                <a:spcPts val="10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7576a7a238_0_13"/>
          <p:cNvSpPr txBox="1">
            <a:spLocks noGrp="1"/>
          </p:cNvSpPr>
          <p:nvPr>
            <p:ph type="body" idx="1"/>
          </p:nvPr>
        </p:nvSpPr>
        <p:spPr>
          <a:xfrm>
            <a:off x="677325" y="433875"/>
            <a:ext cx="8596800" cy="59964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it-IT"/>
              <a:t>Nei sistemi di DBMS le transazioni vengono processate dal transaction processing. Una query (ovvero un'interrogazione alla base di dati) ed altre azioni vengono raggruppate in una transazione che deve essere eseguita atomicamente, isolatamente dalle altre e comportando eventualmente una modifica permanente del database. </a:t>
            </a:r>
            <a:br>
              <a:rPr lang="it-IT"/>
            </a:br>
            <a:br>
              <a:rPr lang="it-IT"/>
            </a:br>
            <a:r>
              <a:rPr lang="it-IT"/>
              <a:t>Tale comportamento è assicurato dal</a:t>
            </a:r>
            <a:br>
              <a:rPr lang="it-IT"/>
            </a:br>
            <a:endParaRPr/>
          </a:p>
          <a:p>
            <a:pPr marL="457200" lvl="0" indent="-330200" algn="l" rtl="0">
              <a:spcBef>
                <a:spcPts val="1000"/>
              </a:spcBef>
              <a:spcAft>
                <a:spcPts val="0"/>
              </a:spcAft>
              <a:buSzPts val="1600"/>
              <a:buChar char="►"/>
            </a:pPr>
            <a:r>
              <a:rPr lang="it-IT" b="1">
                <a:solidFill>
                  <a:schemeClr val="accent1"/>
                </a:solidFill>
              </a:rPr>
              <a:t>Concurrency Control Manager</a:t>
            </a:r>
            <a:r>
              <a:rPr lang="it-IT"/>
              <a:t> o</a:t>
            </a:r>
            <a:r>
              <a:rPr lang="it-IT" b="1">
                <a:solidFill>
                  <a:schemeClr val="accent1"/>
                </a:solidFill>
              </a:rPr>
              <a:t> WorkSpace Privato</a:t>
            </a:r>
            <a:r>
              <a:rPr lang="it-IT"/>
              <a:t> che garantisce l'</a:t>
            </a:r>
            <a:r>
              <a:rPr lang="it-IT">
                <a:solidFill>
                  <a:schemeClr val="accent6"/>
                </a:solidFill>
              </a:rPr>
              <a:t>atomicità</a:t>
            </a:r>
            <a:r>
              <a:rPr lang="it-IT"/>
              <a:t> e </a:t>
            </a:r>
            <a:r>
              <a:rPr lang="it-IT">
                <a:solidFill>
                  <a:schemeClr val="accent6"/>
                </a:solidFill>
              </a:rPr>
              <a:t>isolamento</a:t>
            </a:r>
            <a:br>
              <a:rPr lang="it-IT"/>
            </a:br>
            <a:endParaRPr/>
          </a:p>
          <a:p>
            <a:pPr marL="457200" lvl="0" indent="-330200" algn="l" rtl="0">
              <a:spcBef>
                <a:spcPts val="0"/>
              </a:spcBef>
              <a:spcAft>
                <a:spcPts val="0"/>
              </a:spcAft>
              <a:buSzPts val="1600"/>
              <a:buChar char="►"/>
            </a:pPr>
            <a:r>
              <a:rPr lang="it-IT" b="1">
                <a:solidFill>
                  <a:schemeClr val="accent1"/>
                </a:solidFill>
              </a:rPr>
              <a:t>Logging / Recovery Manager</a:t>
            </a:r>
            <a:r>
              <a:rPr lang="it-IT"/>
              <a:t> che garantisce la </a:t>
            </a:r>
            <a:r>
              <a:rPr lang="it-IT">
                <a:solidFill>
                  <a:schemeClr val="accent6"/>
                </a:solidFill>
              </a:rPr>
              <a:t>durabilità </a:t>
            </a:r>
            <a:r>
              <a:rPr lang="it-IT"/>
              <a:t>e </a:t>
            </a:r>
            <a:r>
              <a:rPr lang="it-IT">
                <a:solidFill>
                  <a:schemeClr val="accent6"/>
                </a:solidFill>
              </a:rPr>
              <a:t>coerenza</a:t>
            </a:r>
            <a:r>
              <a:rPr lang="it-IT"/>
              <a:t>.</a:t>
            </a:r>
            <a:endParaRPr/>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Face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339</Words>
  <Application>Microsoft Office PowerPoint</Application>
  <PresentationFormat>Widescreen</PresentationFormat>
  <Paragraphs>13</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Noto Sans Symbols</vt:lpstr>
      <vt:lpstr>Trebuchet MS</vt:lpstr>
      <vt:lpstr>Facet</vt:lpstr>
      <vt:lpstr>Concetti ACID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Concetti ACID</dc:title>
  <dc:creator>Daniel Maran</dc:creator>
  <cp:lastModifiedBy>Viola Francesco</cp:lastModifiedBy>
  <cp:revision>3</cp:revision>
  <dcterms:created xsi:type="dcterms:W3CDTF">2016-10-04T08:03:39Z</dcterms:created>
  <dcterms:modified xsi:type="dcterms:W3CDTF">2019-12-19T13:20:21Z</dcterms:modified>
</cp:coreProperties>
</file>