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7" r:id="rId10"/>
    <p:sldId id="338" r:id="rId11"/>
    <p:sldId id="339" r:id="rId12"/>
    <p:sldId id="340" r:id="rId13"/>
    <p:sldId id="342" r:id="rId14"/>
    <p:sldId id="341" r:id="rId15"/>
    <p:sldId id="343" r:id="rId16"/>
    <p:sldId id="345" r:id="rId17"/>
    <p:sldId id="346" r:id="rId18"/>
    <p:sldId id="344" r:id="rId19"/>
    <p:sldId id="347" r:id="rId20"/>
    <p:sldId id="349" r:id="rId21"/>
    <p:sldId id="350" r:id="rId22"/>
    <p:sldId id="348" r:id="rId23"/>
    <p:sldId id="352" r:id="rId24"/>
    <p:sldId id="351" r:id="rId25"/>
    <p:sldId id="353" r:id="rId26"/>
    <p:sldId id="354" r:id="rId27"/>
    <p:sldId id="356" r:id="rId28"/>
    <p:sldId id="276" r:id="rId29"/>
    <p:sldId id="355" r:id="rId30"/>
    <p:sldId id="357" r:id="rId31"/>
    <p:sldId id="358" r:id="rId32"/>
    <p:sldId id="264" r:id="rId33"/>
    <p:sldId id="271" r:id="rId34"/>
    <p:sldId id="359" r:id="rId35"/>
    <p:sldId id="266" r:id="rId36"/>
    <p:sldId id="360" r:id="rId37"/>
    <p:sldId id="267" r:id="rId38"/>
    <p:sldId id="268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364" autoAdjust="0"/>
  </p:normalViewPr>
  <p:slideViewPr>
    <p:cSldViewPr>
      <p:cViewPr varScale="1">
        <p:scale>
          <a:sx n="97" d="100"/>
          <a:sy n="97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3AEA-2F60-4BE9-8AC1-87C966DE69F6}" type="doc">
      <dgm:prSet loTypeId="urn:microsoft.com/office/officeart/2005/8/layout/funnel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9984DB-7FFB-4337-A146-EF59DFB92DC1}">
      <dgm:prSet phldrT="[Text]"/>
      <dgm:spPr/>
      <dgm:t>
        <a:bodyPr/>
        <a:lstStyle/>
        <a:p>
          <a:r>
            <a:rPr lang="en-US" dirty="0" smtClean="0"/>
            <a:t>Object1</a:t>
          </a:r>
          <a:endParaRPr lang="en-US" dirty="0"/>
        </a:p>
      </dgm:t>
    </dgm:pt>
    <dgm:pt modelId="{3D8DB247-F832-424C-8D24-2D4405F610CF}" type="parTrans" cxnId="{BC130964-780C-4F24-910B-F135A7CAD82E}">
      <dgm:prSet/>
      <dgm:spPr/>
      <dgm:t>
        <a:bodyPr/>
        <a:lstStyle/>
        <a:p>
          <a:endParaRPr lang="en-US"/>
        </a:p>
      </dgm:t>
    </dgm:pt>
    <dgm:pt modelId="{B52D8369-ACE4-4709-BF7F-03B39D242F85}" type="sibTrans" cxnId="{BC130964-780C-4F24-910B-F135A7CAD82E}">
      <dgm:prSet/>
      <dgm:spPr/>
      <dgm:t>
        <a:bodyPr/>
        <a:lstStyle/>
        <a:p>
          <a:endParaRPr lang="en-US"/>
        </a:p>
      </dgm:t>
    </dgm:pt>
    <dgm:pt modelId="{BD0C32F4-5B7C-444E-9E5B-741C966A9090}">
      <dgm:prSet phldrT="[Text]"/>
      <dgm:spPr/>
      <dgm:t>
        <a:bodyPr/>
        <a:lstStyle/>
        <a:p>
          <a:r>
            <a:rPr lang="en-US" dirty="0" smtClean="0"/>
            <a:t>Object2</a:t>
          </a:r>
          <a:endParaRPr lang="en-US" dirty="0"/>
        </a:p>
      </dgm:t>
    </dgm:pt>
    <dgm:pt modelId="{C095CA84-43AE-49CC-AE77-699ACA5BC790}" type="parTrans" cxnId="{CAA14F7D-83D4-48A6-B3D7-692C79707616}">
      <dgm:prSet/>
      <dgm:spPr/>
      <dgm:t>
        <a:bodyPr/>
        <a:lstStyle/>
        <a:p>
          <a:endParaRPr lang="en-US"/>
        </a:p>
      </dgm:t>
    </dgm:pt>
    <dgm:pt modelId="{561A46B6-5405-46A7-88B5-4421BE49BFDB}" type="sibTrans" cxnId="{CAA14F7D-83D4-48A6-B3D7-692C79707616}">
      <dgm:prSet/>
      <dgm:spPr/>
      <dgm:t>
        <a:bodyPr/>
        <a:lstStyle/>
        <a:p>
          <a:endParaRPr lang="en-US"/>
        </a:p>
      </dgm:t>
    </dgm:pt>
    <dgm:pt modelId="{488A6F26-EA5B-4EC0-874B-DB351C009BA5}">
      <dgm:prSet phldrT="[Text]"/>
      <dgm:spPr/>
      <dgm:t>
        <a:bodyPr/>
        <a:lstStyle/>
        <a:p>
          <a:r>
            <a:rPr lang="en-US" dirty="0" smtClean="0"/>
            <a:t>Object3</a:t>
          </a:r>
          <a:endParaRPr lang="en-US" dirty="0"/>
        </a:p>
      </dgm:t>
    </dgm:pt>
    <dgm:pt modelId="{A06C20F2-58A9-42BB-8697-8C15DE22CA06}" type="parTrans" cxnId="{A1997FFC-194C-4E3B-93B2-65C269F61EF4}">
      <dgm:prSet/>
      <dgm:spPr/>
      <dgm:t>
        <a:bodyPr/>
        <a:lstStyle/>
        <a:p>
          <a:endParaRPr lang="en-US"/>
        </a:p>
      </dgm:t>
    </dgm:pt>
    <dgm:pt modelId="{A10AF9BB-E714-4D11-AF1B-10B19308E01B}" type="sibTrans" cxnId="{A1997FFC-194C-4E3B-93B2-65C269F61EF4}">
      <dgm:prSet/>
      <dgm:spPr/>
      <dgm:t>
        <a:bodyPr/>
        <a:lstStyle/>
        <a:p>
          <a:endParaRPr lang="en-US"/>
        </a:p>
      </dgm:t>
    </dgm:pt>
    <dgm:pt modelId="{2BCAC36D-4F6D-4A20-A44A-922324446A8A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B1B29E63-DB61-4CED-AFB3-C9C6D181CC4E}" type="parTrans" cxnId="{7D9A58FD-E9A0-461F-84F3-F9BABEACE5E6}">
      <dgm:prSet/>
      <dgm:spPr/>
      <dgm:t>
        <a:bodyPr/>
        <a:lstStyle/>
        <a:p>
          <a:endParaRPr lang="en-US"/>
        </a:p>
      </dgm:t>
    </dgm:pt>
    <dgm:pt modelId="{53F82463-DF20-4036-B9DC-11560A6283E4}" type="sibTrans" cxnId="{7D9A58FD-E9A0-461F-84F3-F9BABEACE5E6}">
      <dgm:prSet/>
      <dgm:spPr/>
      <dgm:t>
        <a:bodyPr/>
        <a:lstStyle/>
        <a:p>
          <a:endParaRPr lang="en-US"/>
        </a:p>
      </dgm:t>
    </dgm:pt>
    <dgm:pt modelId="{0F8B5577-C528-426F-8487-72309ACF6206}" type="pres">
      <dgm:prSet presAssocID="{09BE3AEA-2F60-4BE9-8AC1-87C966DE69F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CA82C6-8EE9-4B7D-AF9B-B8F9A1FF20CE}" type="pres">
      <dgm:prSet presAssocID="{09BE3AEA-2F60-4BE9-8AC1-87C966DE69F6}" presName="ellipse" presStyleLbl="trBgShp" presStyleIdx="0" presStyleCnt="1"/>
      <dgm:spPr/>
    </dgm:pt>
    <dgm:pt modelId="{D029F2A8-A90C-40A8-86B4-6C68F6461B45}" type="pres">
      <dgm:prSet presAssocID="{09BE3AEA-2F60-4BE9-8AC1-87C966DE69F6}" presName="arrow1" presStyleLbl="fgShp" presStyleIdx="0" presStyleCnt="1"/>
      <dgm:spPr/>
    </dgm:pt>
    <dgm:pt modelId="{0261D9AC-2067-411D-907C-7DC43070E80C}" type="pres">
      <dgm:prSet presAssocID="{09BE3AEA-2F60-4BE9-8AC1-87C966DE69F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284EB-4155-4601-BC20-58F80E1878B0}" type="pres">
      <dgm:prSet presAssocID="{BD0C32F4-5B7C-444E-9E5B-741C966A909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F36F6-7435-401D-9D99-80FEB0522089}" type="pres">
      <dgm:prSet presAssocID="{488A6F26-EA5B-4EC0-874B-DB351C009BA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AA406-C79E-4118-829C-A7BCDAFB377C}" type="pres">
      <dgm:prSet presAssocID="{2BCAC36D-4F6D-4A20-A44A-922324446A8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91BB8-8A28-4FFA-BD93-758B54FD4684}" type="pres">
      <dgm:prSet presAssocID="{09BE3AEA-2F60-4BE9-8AC1-87C966DE69F6}" presName="funnel" presStyleLbl="trAlignAcc1" presStyleIdx="0" presStyleCnt="1"/>
      <dgm:spPr/>
    </dgm:pt>
  </dgm:ptLst>
  <dgm:cxnLst>
    <dgm:cxn modelId="{394AA9C6-4B80-47F1-841B-D4C3F9F232E6}" type="presOf" srcId="{2BCAC36D-4F6D-4A20-A44A-922324446A8A}" destId="{0261D9AC-2067-411D-907C-7DC43070E80C}" srcOrd="0" destOrd="0" presId="urn:microsoft.com/office/officeart/2005/8/layout/funnel1"/>
    <dgm:cxn modelId="{FE727FF1-03B5-4A62-81BD-6A1F69B7F7DC}" type="presOf" srcId="{09BE3AEA-2F60-4BE9-8AC1-87C966DE69F6}" destId="{0F8B5577-C528-426F-8487-72309ACF6206}" srcOrd="0" destOrd="0" presId="urn:microsoft.com/office/officeart/2005/8/layout/funnel1"/>
    <dgm:cxn modelId="{34F4D989-A3DC-4BC4-AB70-2CDFCFAB1B27}" type="presOf" srcId="{BD0C32F4-5B7C-444E-9E5B-741C966A9090}" destId="{74DF36F6-7435-401D-9D99-80FEB0522089}" srcOrd="0" destOrd="0" presId="urn:microsoft.com/office/officeart/2005/8/layout/funnel1"/>
    <dgm:cxn modelId="{A1997FFC-194C-4E3B-93B2-65C269F61EF4}" srcId="{09BE3AEA-2F60-4BE9-8AC1-87C966DE69F6}" destId="{488A6F26-EA5B-4EC0-874B-DB351C009BA5}" srcOrd="2" destOrd="0" parTransId="{A06C20F2-58A9-42BB-8697-8C15DE22CA06}" sibTransId="{A10AF9BB-E714-4D11-AF1B-10B19308E01B}"/>
    <dgm:cxn modelId="{CAA14F7D-83D4-48A6-B3D7-692C79707616}" srcId="{09BE3AEA-2F60-4BE9-8AC1-87C966DE69F6}" destId="{BD0C32F4-5B7C-444E-9E5B-741C966A9090}" srcOrd="1" destOrd="0" parTransId="{C095CA84-43AE-49CC-AE77-699ACA5BC790}" sibTransId="{561A46B6-5405-46A7-88B5-4421BE49BFDB}"/>
    <dgm:cxn modelId="{B9159354-CB10-4C8C-9585-1901D8A463AA}" type="presOf" srcId="{AB9984DB-7FFB-4337-A146-EF59DFB92DC1}" destId="{B50AA406-C79E-4118-829C-A7BCDAFB377C}" srcOrd="0" destOrd="0" presId="urn:microsoft.com/office/officeart/2005/8/layout/funnel1"/>
    <dgm:cxn modelId="{BC130964-780C-4F24-910B-F135A7CAD82E}" srcId="{09BE3AEA-2F60-4BE9-8AC1-87C966DE69F6}" destId="{AB9984DB-7FFB-4337-A146-EF59DFB92DC1}" srcOrd="0" destOrd="0" parTransId="{3D8DB247-F832-424C-8D24-2D4405F610CF}" sibTransId="{B52D8369-ACE4-4709-BF7F-03B39D242F85}"/>
    <dgm:cxn modelId="{72E3ABF9-9C67-4D4C-A75E-25C0B45F2738}" type="presOf" srcId="{488A6F26-EA5B-4EC0-874B-DB351C009BA5}" destId="{454284EB-4155-4601-BC20-58F80E1878B0}" srcOrd="0" destOrd="0" presId="urn:microsoft.com/office/officeart/2005/8/layout/funnel1"/>
    <dgm:cxn modelId="{7D9A58FD-E9A0-461F-84F3-F9BABEACE5E6}" srcId="{09BE3AEA-2F60-4BE9-8AC1-87C966DE69F6}" destId="{2BCAC36D-4F6D-4A20-A44A-922324446A8A}" srcOrd="3" destOrd="0" parTransId="{B1B29E63-DB61-4CED-AFB3-C9C6D181CC4E}" sibTransId="{53F82463-DF20-4036-B9DC-11560A6283E4}"/>
    <dgm:cxn modelId="{E9AD9045-8B6F-4D86-B4D5-515370AE0B4F}" type="presParOf" srcId="{0F8B5577-C528-426F-8487-72309ACF6206}" destId="{89CA82C6-8EE9-4B7D-AF9B-B8F9A1FF20CE}" srcOrd="0" destOrd="0" presId="urn:microsoft.com/office/officeart/2005/8/layout/funnel1"/>
    <dgm:cxn modelId="{6522E809-DF92-4EE6-B1E6-7A92E4429DC2}" type="presParOf" srcId="{0F8B5577-C528-426F-8487-72309ACF6206}" destId="{D029F2A8-A90C-40A8-86B4-6C68F6461B45}" srcOrd="1" destOrd="0" presId="urn:microsoft.com/office/officeart/2005/8/layout/funnel1"/>
    <dgm:cxn modelId="{69101630-09DE-4003-BDFE-1E2485682699}" type="presParOf" srcId="{0F8B5577-C528-426F-8487-72309ACF6206}" destId="{0261D9AC-2067-411D-907C-7DC43070E80C}" srcOrd="2" destOrd="0" presId="urn:microsoft.com/office/officeart/2005/8/layout/funnel1"/>
    <dgm:cxn modelId="{9FA178B4-D5B1-433E-9749-246E27E53D6A}" type="presParOf" srcId="{0F8B5577-C528-426F-8487-72309ACF6206}" destId="{454284EB-4155-4601-BC20-58F80E1878B0}" srcOrd="3" destOrd="0" presId="urn:microsoft.com/office/officeart/2005/8/layout/funnel1"/>
    <dgm:cxn modelId="{A7098A37-8DDF-49F1-B696-94BCE8ADABB7}" type="presParOf" srcId="{0F8B5577-C528-426F-8487-72309ACF6206}" destId="{74DF36F6-7435-401D-9D99-80FEB0522089}" srcOrd="4" destOrd="0" presId="urn:microsoft.com/office/officeart/2005/8/layout/funnel1"/>
    <dgm:cxn modelId="{8CA68802-0456-40C7-BF01-1954A3F17113}" type="presParOf" srcId="{0F8B5577-C528-426F-8487-72309ACF6206}" destId="{B50AA406-C79E-4118-829C-A7BCDAFB377C}" srcOrd="5" destOrd="0" presId="urn:microsoft.com/office/officeart/2005/8/layout/funnel1"/>
    <dgm:cxn modelId="{5A79BFF4-08B7-4A15-8486-E3BF4BEE57FA}" type="presParOf" srcId="{0F8B5577-C528-426F-8487-72309ACF6206}" destId="{27591BB8-8A28-4FFA-BD93-758B54FD468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11/layout/Tab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/>
        </a:p>
      </dgm:t>
    </dgm:pt>
    <dgm:pt modelId="{2761C384-5794-4B3E-BABD-07DD155C0531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95EE1CB1-4B9C-45D1-A063-071E720A4F98}" type="parTrans" cxnId="{1E96F6ED-BC1C-454D-AE79-C552264CB78B}">
      <dgm:prSet/>
      <dgm:spPr/>
      <dgm:t>
        <a:bodyPr/>
        <a:lstStyle/>
        <a:p>
          <a:endParaRPr lang="en-US"/>
        </a:p>
      </dgm:t>
    </dgm:pt>
    <dgm:pt modelId="{46145C5D-5E68-4FA2-A4B6-36EE6604104B}" type="sibTrans" cxnId="{1E96F6ED-BC1C-454D-AE79-C552264CB78B}">
      <dgm:prSet/>
      <dgm:spPr/>
      <dgm:t>
        <a:bodyPr/>
        <a:lstStyle/>
        <a:p>
          <a:endParaRPr lang="en-US"/>
        </a:p>
      </dgm:t>
    </dgm:pt>
    <dgm:pt modelId="{F5ABB2ED-785A-4D9A-8C7D-0313DEFC8289}">
      <dgm:prSet phldrT="[Text]"/>
      <dgm:spPr/>
      <dgm:t>
        <a:bodyPr/>
        <a:lstStyle/>
        <a:p>
          <a:r>
            <a:rPr lang="en-US" b="0" i="0" dirty="0" smtClean="0"/>
            <a:t>It provides a clear modular structure.</a:t>
          </a:r>
          <a:endParaRPr lang="en-US" b="0" i="0" dirty="0"/>
        </a:p>
      </dgm:t>
    </dgm:pt>
    <dgm:pt modelId="{DB3B1C68-1191-41C9-9F8A-9E6DF636EA62}" type="parTrans" cxnId="{593F82EC-9A5E-4103-B69A-676E07DB8E9A}">
      <dgm:prSet/>
      <dgm:spPr/>
      <dgm:t>
        <a:bodyPr/>
        <a:lstStyle/>
        <a:p>
          <a:endParaRPr lang="en-US"/>
        </a:p>
      </dgm:t>
    </dgm:pt>
    <dgm:pt modelId="{88C76B39-538A-4E2B-BC4B-4CEFBBF3CDC8}" type="sibTrans" cxnId="{593F82EC-9A5E-4103-B69A-676E07DB8E9A}">
      <dgm:prSet/>
      <dgm:spPr/>
      <dgm:t>
        <a:bodyPr/>
        <a:lstStyle/>
        <a:p>
          <a:endParaRPr lang="en-US"/>
        </a:p>
      </dgm:t>
    </dgm:pt>
    <dgm:pt modelId="{C83159BE-F26B-4E38-9965-3513643EF3DE}">
      <dgm:prSet phldrT="[Text]"/>
      <dgm:spPr/>
      <dgm:t>
        <a:bodyPr/>
        <a:lstStyle/>
        <a:p>
          <a:r>
            <a:rPr lang="en-US" b="0" i="0" dirty="0" smtClean="0"/>
            <a:t>Objects can also be reused within an across applications.</a:t>
          </a:r>
          <a:endParaRPr lang="en-US" b="0" i="0" dirty="0"/>
        </a:p>
      </dgm:t>
    </dgm:pt>
    <dgm:pt modelId="{75FD8863-4E45-4E31-B054-7AD3F9770677}" type="parTrans" cxnId="{F75611B7-7CC2-4BD9-9F85-5903FFE59B7A}">
      <dgm:prSet/>
      <dgm:spPr/>
      <dgm:t>
        <a:bodyPr/>
        <a:lstStyle/>
        <a:p>
          <a:endParaRPr lang="en-US"/>
        </a:p>
      </dgm:t>
    </dgm:pt>
    <dgm:pt modelId="{2786BDB5-2E47-42D2-AF98-FF9387827E69}" type="sibTrans" cxnId="{F75611B7-7CC2-4BD9-9F85-5903FFE59B7A}">
      <dgm:prSet/>
      <dgm:spPr/>
      <dgm:t>
        <a:bodyPr/>
        <a:lstStyle/>
        <a:p>
          <a:endParaRPr lang="en-US"/>
        </a:p>
      </dgm:t>
    </dgm:pt>
    <dgm:pt modelId="{9EE2239A-F3B6-47DF-883B-A551F5A43671}">
      <dgm:prSet phldrT="[Text]"/>
      <dgm:spPr/>
      <dgm:t>
        <a:bodyPr/>
        <a:lstStyle/>
        <a:p>
          <a:r>
            <a:rPr lang="en-US" b="0" i="0" dirty="0" smtClean="0"/>
            <a:t>It makes software easier to maintain.</a:t>
          </a:r>
          <a:endParaRPr lang="en-US" b="0" i="0" dirty="0"/>
        </a:p>
      </dgm:t>
    </dgm:pt>
    <dgm:pt modelId="{BCCCCDA3-68A0-43FB-84F6-75AA8EF73DBB}" type="parTrans" cxnId="{10A4FE31-438C-430D-8326-676E25F9EEF1}">
      <dgm:prSet/>
      <dgm:spPr/>
      <dgm:t>
        <a:bodyPr/>
        <a:lstStyle/>
        <a:p>
          <a:endParaRPr lang="en-US"/>
        </a:p>
      </dgm:t>
    </dgm:pt>
    <dgm:pt modelId="{B3AE473E-1372-47A8-8801-372C69B583EA}" type="sibTrans" cxnId="{10A4FE31-438C-430D-8326-676E25F9EEF1}">
      <dgm:prSet/>
      <dgm:spPr/>
      <dgm:t>
        <a:bodyPr/>
        <a:lstStyle/>
        <a:p>
          <a:endParaRPr lang="en-US"/>
        </a:p>
      </dgm:t>
    </dgm:pt>
    <dgm:pt modelId="{4509AE69-810E-48B7-8561-E1A34865AB24}">
      <dgm:prSet phldrT="[Text]"/>
      <dgm:spPr/>
      <dgm:t>
        <a:bodyPr/>
        <a:lstStyle/>
        <a:p>
          <a:r>
            <a:rPr lang="en-US" b="0" i="0" dirty="0" smtClean="0"/>
            <a:t>Reusability also enables faster development.</a:t>
          </a:r>
          <a:endParaRPr lang="en-US" b="0" i="0" dirty="0"/>
        </a:p>
      </dgm:t>
    </dgm:pt>
    <dgm:pt modelId="{93A1514B-6BB2-428E-8501-DE1D84C5AA90}" type="parTrans" cxnId="{4F0481C4-7FD2-41E9-A7E5-28FF5B3711B6}">
      <dgm:prSet/>
      <dgm:spPr/>
      <dgm:t>
        <a:bodyPr/>
        <a:lstStyle/>
        <a:p>
          <a:endParaRPr lang="en-US"/>
        </a:p>
      </dgm:t>
    </dgm:pt>
    <dgm:pt modelId="{BBF4C946-2A54-410E-9197-985BB3468C69}" type="sibTrans" cxnId="{4F0481C4-7FD2-41E9-A7E5-28FF5B3711B6}">
      <dgm:prSet/>
      <dgm:spPr/>
      <dgm:t>
        <a:bodyPr/>
        <a:lstStyle/>
        <a:p>
          <a:endParaRPr lang="en-US"/>
        </a:p>
      </dgm:t>
    </dgm:pt>
    <dgm:pt modelId="{B6B96704-5859-4266-8C4D-13701F24D590}">
      <dgm:prSet phldrT="[Text]"/>
      <dgm:spPr/>
      <dgm:t>
        <a:bodyPr/>
        <a:lstStyle/>
        <a:p>
          <a:r>
            <a:rPr lang="en-US" b="0" i="0" dirty="0" smtClean="0"/>
            <a:t>The software components can be easily adapted and modified by the programmers.</a:t>
          </a:r>
          <a:endParaRPr lang="en-US" b="0" i="0" dirty="0"/>
        </a:p>
      </dgm:t>
    </dgm:pt>
    <dgm:pt modelId="{D0207B0D-36A6-47BB-9E36-785717D9A8F4}" type="parTrans" cxnId="{D7C34CC1-0FDC-4214-9C81-C9772611B48A}">
      <dgm:prSet/>
      <dgm:spPr/>
      <dgm:t>
        <a:bodyPr/>
        <a:lstStyle/>
        <a:p>
          <a:endParaRPr lang="en-US"/>
        </a:p>
      </dgm:t>
    </dgm:pt>
    <dgm:pt modelId="{A6505514-D13B-4EB4-A3F4-60C30FFBA1C7}" type="sibTrans" cxnId="{D7C34CC1-0FDC-4214-9C81-C9772611B48A}">
      <dgm:prSet/>
      <dgm:spPr/>
      <dgm:t>
        <a:bodyPr/>
        <a:lstStyle/>
        <a:p>
          <a:endParaRPr lang="en-US"/>
        </a:p>
      </dgm:t>
    </dgm:pt>
    <dgm:pt modelId="{6DB36BD6-D707-4655-B470-F0CEA5F38B8A}">
      <dgm:prSet phldrT="[Text]"/>
      <dgm:spPr/>
      <dgm:t>
        <a:bodyPr/>
        <a:lstStyle/>
        <a:p>
          <a:r>
            <a:rPr lang="en-US" b="0" i="0" dirty="0" smtClean="0"/>
            <a:t>It implements real life scenario.</a:t>
          </a:r>
          <a:endParaRPr lang="en-US" b="0" i="0" dirty="0"/>
        </a:p>
      </dgm:t>
    </dgm:pt>
    <dgm:pt modelId="{D8FEABAB-B62B-47AD-859A-78207DF534C7}" type="parTrans" cxnId="{6AF72541-02EB-4DE9-AE29-6A8918B08F30}">
      <dgm:prSet/>
      <dgm:spPr/>
      <dgm:t>
        <a:bodyPr/>
        <a:lstStyle/>
        <a:p>
          <a:endParaRPr lang="en-US"/>
        </a:p>
      </dgm:t>
    </dgm:pt>
    <dgm:pt modelId="{D34E532E-B361-487E-B79C-485C963BC8AC}" type="sibTrans" cxnId="{6AF72541-02EB-4DE9-AE29-6A8918B08F30}">
      <dgm:prSet/>
      <dgm:spPr/>
      <dgm:t>
        <a:bodyPr/>
        <a:lstStyle/>
        <a:p>
          <a:endParaRPr lang="en-US"/>
        </a:p>
      </dgm:t>
    </dgm:pt>
    <dgm:pt modelId="{30D54825-25E6-4CCD-9948-28843BD51318}">
      <dgm:prSet phldrT="[Text]"/>
      <dgm:spPr/>
      <dgm:t>
        <a:bodyPr/>
        <a:lstStyle/>
        <a:p>
          <a:r>
            <a:rPr lang="en-US" b="0" i="0" dirty="0" smtClean="0"/>
            <a:t>The productivity of programmers increases.</a:t>
          </a:r>
          <a:endParaRPr lang="en-US" b="0" i="0" dirty="0"/>
        </a:p>
      </dgm:t>
    </dgm:pt>
    <dgm:pt modelId="{167CE6EA-FF06-4514-A7B1-2831CEC61EE6}" type="parTrans" cxnId="{8F2C988F-E003-4082-884E-4D9B5DCA7104}">
      <dgm:prSet/>
      <dgm:spPr/>
      <dgm:t>
        <a:bodyPr/>
        <a:lstStyle/>
        <a:p>
          <a:endParaRPr lang="en-US"/>
        </a:p>
      </dgm:t>
    </dgm:pt>
    <dgm:pt modelId="{B699D73C-2452-4390-BF4B-642FE6D3A350}" type="sibTrans" cxnId="{8F2C988F-E003-4082-884E-4D9B5DCA7104}">
      <dgm:prSet/>
      <dgm:spPr/>
      <dgm:t>
        <a:bodyPr/>
        <a:lstStyle/>
        <a:p>
          <a:endParaRPr lang="en-US"/>
        </a:p>
      </dgm:t>
    </dgm:pt>
    <dgm:pt modelId="{87273F8E-A427-4A2E-A8B4-EC8B592444F1}">
      <dgm:prSet phldrT="[Text]"/>
      <dgm:spPr/>
      <dgm:t>
        <a:bodyPr/>
        <a:lstStyle/>
        <a:p>
          <a:r>
            <a:rPr lang="en-US" b="0" i="0" dirty="0" smtClean="0"/>
            <a:t>Data is safe and secure with data abstraction.</a:t>
          </a:r>
          <a:endParaRPr lang="en-US" b="0" i="0" dirty="0"/>
        </a:p>
      </dgm:t>
    </dgm:pt>
    <dgm:pt modelId="{91FC7025-7C54-4F94-B972-F5FEEF112765}" type="parTrans" cxnId="{EE2771DE-6C91-486E-8591-DD6D048B5E4C}">
      <dgm:prSet/>
      <dgm:spPr/>
      <dgm:t>
        <a:bodyPr/>
        <a:lstStyle/>
        <a:p>
          <a:endParaRPr lang="en-US"/>
        </a:p>
      </dgm:t>
    </dgm:pt>
    <dgm:pt modelId="{6BC7032F-006A-4EEF-9110-3DFDC56190D1}" type="sibTrans" cxnId="{EE2771DE-6C91-486E-8591-DD6D048B5E4C}">
      <dgm:prSet/>
      <dgm:spPr/>
      <dgm:t>
        <a:bodyPr/>
        <a:lstStyle/>
        <a:p>
          <a:endParaRPr lang="en-US"/>
        </a:p>
      </dgm:t>
    </dgm:pt>
    <dgm:pt modelId="{88A4544D-52E6-416A-B3DF-FFE4F6CD79FD}" type="pres">
      <dgm:prSet presAssocID="{AC985C21-42C9-429C-956A-4C084AB5547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75AA4FF-8CB7-4405-AE38-E3708572E747}" type="pres">
      <dgm:prSet presAssocID="{BE874725-5F49-46EE-8DD1-F97FE0C83CEA}" presName="composite" presStyleCnt="0"/>
      <dgm:spPr/>
    </dgm:pt>
    <dgm:pt modelId="{DCDCC7AF-C182-42EC-87B9-86024B8E8CCB}" type="pres">
      <dgm:prSet presAssocID="{BE874725-5F49-46EE-8DD1-F97FE0C83CEA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EA72B-471B-47A6-B323-5C0E7C8CC150}" type="pres">
      <dgm:prSet presAssocID="{BE874725-5F49-46EE-8DD1-F97FE0C83CEA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7C8E7-8455-4702-BB7E-78DF9FD2E832}" type="pres">
      <dgm:prSet presAssocID="{BE874725-5F49-46EE-8DD1-F97FE0C83CEA}" presName="Accent" presStyleLbl="parChTrans1D1" presStyleIdx="0" presStyleCnt="1"/>
      <dgm:spPr/>
    </dgm:pt>
    <dgm:pt modelId="{7E7F2E31-0F1C-4CC2-9784-5F4FDAE5FB90}" type="pres">
      <dgm:prSet presAssocID="{BE874725-5F49-46EE-8DD1-F97FE0C83CEA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72541-02EB-4DE9-AE29-6A8918B08F30}" srcId="{BE874725-5F49-46EE-8DD1-F97FE0C83CEA}" destId="{6DB36BD6-D707-4655-B470-F0CEA5F38B8A}" srcOrd="7" destOrd="0" parTransId="{D8FEABAB-B62B-47AD-859A-78207DF534C7}" sibTransId="{D34E532E-B361-487E-B79C-485C963BC8AC}"/>
    <dgm:cxn modelId="{D7C34CC1-0FDC-4214-9C81-C9772611B48A}" srcId="{BE874725-5F49-46EE-8DD1-F97FE0C83CEA}" destId="{B6B96704-5859-4266-8C4D-13701F24D590}" srcOrd="6" destOrd="0" parTransId="{D0207B0D-36A6-47BB-9E36-785717D9A8F4}" sibTransId="{A6505514-D13B-4EB4-A3F4-60C30FFBA1C7}"/>
    <dgm:cxn modelId="{EE887994-05F0-4491-8BC9-45A2F1CBF5B1}" type="presOf" srcId="{BE874725-5F49-46EE-8DD1-F97FE0C83CEA}" destId="{7EEEA72B-471B-47A6-B323-5C0E7C8CC150}" srcOrd="0" destOrd="0" presId="urn:microsoft.com/office/officeart/2011/layout/TabList"/>
    <dgm:cxn modelId="{4F0481C4-7FD2-41E9-A7E5-28FF5B3711B6}" srcId="{BE874725-5F49-46EE-8DD1-F97FE0C83CEA}" destId="{4509AE69-810E-48B7-8561-E1A34865AB24}" srcOrd="5" destOrd="0" parTransId="{93A1514B-6BB2-428E-8501-DE1D84C5AA90}" sibTransId="{BBF4C946-2A54-410E-9197-985BB3468C69}"/>
    <dgm:cxn modelId="{EE2771DE-6C91-486E-8591-DD6D048B5E4C}" srcId="{BE874725-5F49-46EE-8DD1-F97FE0C83CEA}" destId="{87273F8E-A427-4A2E-A8B4-EC8B592444F1}" srcOrd="3" destOrd="0" parTransId="{91FC7025-7C54-4F94-B972-F5FEEF112765}" sibTransId="{6BC7032F-006A-4EEF-9110-3DFDC56190D1}"/>
    <dgm:cxn modelId="{813F4CAC-27EE-4218-A33A-9EF313FB8745}" type="presOf" srcId="{4509AE69-810E-48B7-8561-E1A34865AB24}" destId="{7E7F2E31-0F1C-4CC2-9784-5F4FDAE5FB90}" srcOrd="0" destOrd="4" presId="urn:microsoft.com/office/officeart/2011/layout/TabList"/>
    <dgm:cxn modelId="{AA477751-8501-4083-AB8A-911FD70DCE08}" type="presOf" srcId="{AC985C21-42C9-429C-956A-4C084AB5547A}" destId="{88A4544D-52E6-416A-B3DF-FFE4F6CD79FD}" srcOrd="0" destOrd="0" presId="urn:microsoft.com/office/officeart/2011/layout/TabList"/>
    <dgm:cxn modelId="{1E96F6ED-BC1C-454D-AE79-C552264CB78B}" srcId="{BE874725-5F49-46EE-8DD1-F97FE0C83CEA}" destId="{2761C384-5794-4B3E-BABD-07DD155C0531}" srcOrd="0" destOrd="0" parTransId="{95EE1CB1-4B9C-45D1-A063-071E720A4F98}" sibTransId="{46145C5D-5E68-4FA2-A4B6-36EE6604104B}"/>
    <dgm:cxn modelId="{D6A796F6-7F64-4601-8E4B-3FD1B47420E0}" type="presOf" srcId="{9EE2239A-F3B6-47DF-883B-A551F5A43671}" destId="{7E7F2E31-0F1C-4CC2-9784-5F4FDAE5FB90}" srcOrd="0" destOrd="3" presId="urn:microsoft.com/office/officeart/2011/layout/TabList"/>
    <dgm:cxn modelId="{B95CCED4-A4C8-481A-8346-E02C85CA6B2F}" type="presOf" srcId="{87273F8E-A427-4A2E-A8B4-EC8B592444F1}" destId="{7E7F2E31-0F1C-4CC2-9784-5F4FDAE5FB90}" srcOrd="0" destOrd="2" presId="urn:microsoft.com/office/officeart/2011/layout/TabList"/>
    <dgm:cxn modelId="{F75611B7-7CC2-4BD9-9F85-5903FFE59B7A}" srcId="{BE874725-5F49-46EE-8DD1-F97FE0C83CEA}" destId="{C83159BE-F26B-4E38-9965-3513643EF3DE}" srcOrd="2" destOrd="0" parTransId="{75FD8863-4E45-4E31-B054-7AD3F9770677}" sibTransId="{2786BDB5-2E47-42D2-AF98-FF9387827E69}"/>
    <dgm:cxn modelId="{10A4FE31-438C-430D-8326-676E25F9EEF1}" srcId="{BE874725-5F49-46EE-8DD1-F97FE0C83CEA}" destId="{9EE2239A-F3B6-47DF-883B-A551F5A43671}" srcOrd="4" destOrd="0" parTransId="{BCCCCDA3-68A0-43FB-84F6-75AA8EF73DBB}" sibTransId="{B3AE473E-1372-47A8-8801-372C69B583EA}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EFF50C28-4B59-4F69-BCCA-EFE9075DD21A}" type="presOf" srcId="{F5ABB2ED-785A-4D9A-8C7D-0313DEFC8289}" destId="{7E7F2E31-0F1C-4CC2-9784-5F4FDAE5FB90}" srcOrd="0" destOrd="0" presId="urn:microsoft.com/office/officeart/2011/layout/TabList"/>
    <dgm:cxn modelId="{BC8E724D-66A9-4A6E-B152-78E4AD7EE3B0}" type="presOf" srcId="{C83159BE-F26B-4E38-9965-3513643EF3DE}" destId="{7E7F2E31-0F1C-4CC2-9784-5F4FDAE5FB90}" srcOrd="0" destOrd="1" presId="urn:microsoft.com/office/officeart/2011/layout/TabList"/>
    <dgm:cxn modelId="{6910C6D6-3C85-4375-9416-1ED07DDD43D3}" type="presOf" srcId="{30D54825-25E6-4CCD-9948-28843BD51318}" destId="{7E7F2E31-0F1C-4CC2-9784-5F4FDAE5FB90}" srcOrd="0" destOrd="7" presId="urn:microsoft.com/office/officeart/2011/layout/TabList"/>
    <dgm:cxn modelId="{8F2C988F-E003-4082-884E-4D9B5DCA7104}" srcId="{BE874725-5F49-46EE-8DD1-F97FE0C83CEA}" destId="{30D54825-25E6-4CCD-9948-28843BD51318}" srcOrd="8" destOrd="0" parTransId="{167CE6EA-FF06-4514-A7B1-2831CEC61EE6}" sibTransId="{B699D73C-2452-4390-BF4B-642FE6D3A350}"/>
    <dgm:cxn modelId="{593F82EC-9A5E-4103-B69A-676E07DB8E9A}" srcId="{BE874725-5F49-46EE-8DD1-F97FE0C83CEA}" destId="{F5ABB2ED-785A-4D9A-8C7D-0313DEFC8289}" srcOrd="1" destOrd="0" parTransId="{DB3B1C68-1191-41C9-9F8A-9E6DF636EA62}" sibTransId="{88C76B39-538A-4E2B-BC4B-4CEFBBF3CDC8}"/>
    <dgm:cxn modelId="{6B42C74D-689F-468D-87DF-006650136509}" type="presOf" srcId="{B6B96704-5859-4266-8C4D-13701F24D590}" destId="{7E7F2E31-0F1C-4CC2-9784-5F4FDAE5FB90}" srcOrd="0" destOrd="5" presId="urn:microsoft.com/office/officeart/2011/layout/TabList"/>
    <dgm:cxn modelId="{08543580-C7BE-4569-B8F3-F274E6816E24}" type="presOf" srcId="{2761C384-5794-4B3E-BABD-07DD155C0531}" destId="{DCDCC7AF-C182-42EC-87B9-86024B8E8CCB}" srcOrd="0" destOrd="0" presId="urn:microsoft.com/office/officeart/2011/layout/TabList"/>
    <dgm:cxn modelId="{BDFE2C42-8770-4473-9376-F6FA946222DD}" type="presOf" srcId="{6DB36BD6-D707-4655-B470-F0CEA5F38B8A}" destId="{7E7F2E31-0F1C-4CC2-9784-5F4FDAE5FB90}" srcOrd="0" destOrd="6" presId="urn:microsoft.com/office/officeart/2011/layout/TabList"/>
    <dgm:cxn modelId="{CD9EF3ED-9642-4355-B47C-5AE724DBA262}" type="presParOf" srcId="{88A4544D-52E6-416A-B3DF-FFE4F6CD79FD}" destId="{775AA4FF-8CB7-4405-AE38-E3708572E747}" srcOrd="0" destOrd="0" presId="urn:microsoft.com/office/officeart/2011/layout/TabList"/>
    <dgm:cxn modelId="{F16C3BCD-DEBD-47EE-B98B-7C3771A61DAD}" type="presParOf" srcId="{775AA4FF-8CB7-4405-AE38-E3708572E747}" destId="{DCDCC7AF-C182-42EC-87B9-86024B8E8CCB}" srcOrd="0" destOrd="0" presId="urn:microsoft.com/office/officeart/2011/layout/TabList"/>
    <dgm:cxn modelId="{E5716BB1-B98C-4367-8D06-3BCDFDCD8354}" type="presParOf" srcId="{775AA4FF-8CB7-4405-AE38-E3708572E747}" destId="{7EEEA72B-471B-47A6-B323-5C0E7C8CC150}" srcOrd="1" destOrd="0" presId="urn:microsoft.com/office/officeart/2011/layout/TabList"/>
    <dgm:cxn modelId="{8719C69D-E05F-4B2F-9035-0198583304AE}" type="presParOf" srcId="{775AA4FF-8CB7-4405-AE38-E3708572E747}" destId="{5A17C8E7-8455-4702-BB7E-78DF9FD2E832}" srcOrd="2" destOrd="0" presId="urn:microsoft.com/office/officeart/2011/layout/TabList"/>
    <dgm:cxn modelId="{C766B415-5B5C-4F65-B361-476DC1281D48}" type="presParOf" srcId="{88A4544D-52E6-416A-B3DF-FFE4F6CD79FD}" destId="{7E7F2E31-0F1C-4CC2-9784-5F4FDAE5FB90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ED2F9F-442D-4FB7-AC58-75D181246BE8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471A0B-6A8D-45F9-8452-604E41D68666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36F14463-4BFC-4DFC-9F2E-83D992DC8E51}" type="parTrans" cxnId="{5289DBB0-AD66-4D48-B55E-E5347AA31F72}">
      <dgm:prSet/>
      <dgm:spPr/>
      <dgm:t>
        <a:bodyPr/>
        <a:lstStyle/>
        <a:p>
          <a:endParaRPr lang="en-US"/>
        </a:p>
      </dgm:t>
    </dgm:pt>
    <dgm:pt modelId="{CB29C95A-2054-48D1-B241-568A1A12000F}" type="sibTrans" cxnId="{5289DBB0-AD66-4D48-B55E-E5347AA31F72}">
      <dgm:prSet/>
      <dgm:spPr/>
      <dgm:t>
        <a:bodyPr/>
        <a:lstStyle/>
        <a:p>
          <a:endParaRPr lang="en-US"/>
        </a:p>
      </dgm:t>
    </dgm:pt>
    <dgm:pt modelId="{76911394-A941-489B-A6AC-4B699879629F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539CDF49-E83A-4805-932B-246E6C7DB47A}" type="parTrans" cxnId="{943958D6-AB4A-4D7F-BB91-D1F2E708B576}">
      <dgm:prSet/>
      <dgm:spPr/>
      <dgm:t>
        <a:bodyPr/>
        <a:lstStyle/>
        <a:p>
          <a:endParaRPr lang="en-US"/>
        </a:p>
      </dgm:t>
    </dgm:pt>
    <dgm:pt modelId="{6C9F3F9A-767A-412B-AC92-448BFDFAC2C5}" type="sibTrans" cxnId="{943958D6-AB4A-4D7F-BB91-D1F2E708B576}">
      <dgm:prSet/>
      <dgm:spPr/>
      <dgm:t>
        <a:bodyPr/>
        <a:lstStyle/>
        <a:p>
          <a:endParaRPr lang="en-US"/>
        </a:p>
      </dgm:t>
    </dgm:pt>
    <dgm:pt modelId="{A98705C8-FAC6-4CF7-A004-D65051BDBBE7}">
      <dgm:prSet phldrT="[Text]"/>
      <dgm:spPr/>
      <dgm:t>
        <a:bodyPr/>
        <a:lstStyle/>
        <a:p>
          <a:r>
            <a:rPr lang="en-US" dirty="0" smtClean="0"/>
            <a:t>Polymorphism</a:t>
          </a:r>
          <a:endParaRPr lang="en-US" dirty="0"/>
        </a:p>
      </dgm:t>
    </dgm:pt>
    <dgm:pt modelId="{7F1F42A9-4F95-4D1C-A2C9-A1CD290D12F8}" type="parTrans" cxnId="{AB1F9393-0DC5-4DF8-A9DF-FF0B8E4E59D2}">
      <dgm:prSet/>
      <dgm:spPr/>
      <dgm:t>
        <a:bodyPr/>
        <a:lstStyle/>
        <a:p>
          <a:endParaRPr lang="en-US"/>
        </a:p>
      </dgm:t>
    </dgm:pt>
    <dgm:pt modelId="{2338D566-4559-4929-BE59-016FA4CAC362}" type="sibTrans" cxnId="{AB1F9393-0DC5-4DF8-A9DF-FF0B8E4E59D2}">
      <dgm:prSet/>
      <dgm:spPr/>
      <dgm:t>
        <a:bodyPr/>
        <a:lstStyle/>
        <a:p>
          <a:endParaRPr lang="en-US"/>
        </a:p>
      </dgm:t>
    </dgm:pt>
    <dgm:pt modelId="{7D009C6C-7598-4422-817B-5EC7AE77C058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9453EA1B-BED2-428E-91A7-B416BDF28E5A}" type="parTrans" cxnId="{B48737FE-4D9F-4AE9-9755-20E8F87D9FC5}">
      <dgm:prSet/>
      <dgm:spPr/>
      <dgm:t>
        <a:bodyPr/>
        <a:lstStyle/>
        <a:p>
          <a:endParaRPr lang="en-US"/>
        </a:p>
      </dgm:t>
    </dgm:pt>
    <dgm:pt modelId="{B4E6A710-66A0-4EFB-93B7-AB33A5DBDBB2}" type="sibTrans" cxnId="{B48737FE-4D9F-4AE9-9755-20E8F87D9FC5}">
      <dgm:prSet/>
      <dgm:spPr/>
      <dgm:t>
        <a:bodyPr/>
        <a:lstStyle/>
        <a:p>
          <a:endParaRPr lang="en-US"/>
        </a:p>
      </dgm:t>
    </dgm:pt>
    <dgm:pt modelId="{00E744F6-14EC-4554-947A-4E869D717654}">
      <dgm:prSet phldrT="[Text]"/>
      <dgm:spPr/>
      <dgm:t>
        <a:bodyPr/>
        <a:lstStyle/>
        <a:p>
          <a:r>
            <a:rPr lang="en-US" smtClean="0"/>
            <a:t>Data </a:t>
          </a:r>
          <a:r>
            <a:rPr lang="en-US" dirty="0" smtClean="0"/>
            <a:t>Abstraction</a:t>
          </a:r>
          <a:endParaRPr lang="en-US" dirty="0"/>
        </a:p>
      </dgm:t>
    </dgm:pt>
    <dgm:pt modelId="{AD77BF83-30B4-48BD-988C-AF8EB3354249}" type="parTrans" cxnId="{487A580A-39E5-48EF-B805-4B70BEC16744}">
      <dgm:prSet/>
      <dgm:spPr/>
      <dgm:t>
        <a:bodyPr/>
        <a:lstStyle/>
        <a:p>
          <a:endParaRPr lang="en-US"/>
        </a:p>
      </dgm:t>
    </dgm:pt>
    <dgm:pt modelId="{B653B105-D838-4BCA-A69F-19FCAD04F5E1}" type="sibTrans" cxnId="{487A580A-39E5-48EF-B805-4B70BEC16744}">
      <dgm:prSet/>
      <dgm:spPr/>
      <dgm:t>
        <a:bodyPr/>
        <a:lstStyle/>
        <a:p>
          <a:endParaRPr lang="en-US"/>
        </a:p>
      </dgm:t>
    </dgm:pt>
    <dgm:pt modelId="{2F80D015-2805-435E-BDC5-0AB27DAF2E09}" type="pres">
      <dgm:prSet presAssocID="{6DED2F9F-442D-4FB7-AC58-75D181246B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781CB1-F5A1-40EC-B8C6-FBD8BBEF53B4}" type="pres">
      <dgm:prSet presAssocID="{F8471A0B-6A8D-45F9-8452-604E41D68666}" presName="centerShape" presStyleLbl="node0" presStyleIdx="0" presStyleCnt="1"/>
      <dgm:spPr/>
      <dgm:t>
        <a:bodyPr/>
        <a:lstStyle/>
        <a:p>
          <a:endParaRPr lang="en-US"/>
        </a:p>
      </dgm:t>
    </dgm:pt>
    <dgm:pt modelId="{AD84B42B-3227-481F-A31C-64B877CD64EC}" type="pres">
      <dgm:prSet presAssocID="{00E744F6-14EC-4554-947A-4E869D71765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5101E-288D-4580-9634-9CC1CCA35FFE}" type="pres">
      <dgm:prSet presAssocID="{00E744F6-14EC-4554-947A-4E869D717654}" presName="dummy" presStyleCnt="0"/>
      <dgm:spPr/>
    </dgm:pt>
    <dgm:pt modelId="{8B32B420-A77B-40B4-9833-363C9DF6AB10}" type="pres">
      <dgm:prSet presAssocID="{B653B105-D838-4BCA-A69F-19FCAD04F5E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BCC194-3275-43B4-9AFC-757FE63A516A}" type="pres">
      <dgm:prSet presAssocID="{76911394-A941-489B-A6AC-4B69987962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22E86-030A-40F9-8FA2-BD402ABE2562}" type="pres">
      <dgm:prSet presAssocID="{76911394-A941-489B-A6AC-4B699879629F}" presName="dummy" presStyleCnt="0"/>
      <dgm:spPr/>
    </dgm:pt>
    <dgm:pt modelId="{26DA77E8-BBCD-416B-A3AB-6B294F722663}" type="pres">
      <dgm:prSet presAssocID="{6C9F3F9A-767A-412B-AC92-448BFDFAC2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76714D7-7F18-47B0-9097-C09A8A8D9EE9}" type="pres">
      <dgm:prSet presAssocID="{A98705C8-FAC6-4CF7-A004-D65051BDBB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A54B4-30FD-40F2-95F2-889660C15D1D}" type="pres">
      <dgm:prSet presAssocID="{A98705C8-FAC6-4CF7-A004-D65051BDBBE7}" presName="dummy" presStyleCnt="0"/>
      <dgm:spPr/>
    </dgm:pt>
    <dgm:pt modelId="{B3DA097A-ED99-461A-9514-553D906558A1}" type="pres">
      <dgm:prSet presAssocID="{2338D566-4559-4929-BE59-016FA4CAC36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99C967-9A5C-425D-8355-9C1B0BC050E5}" type="pres">
      <dgm:prSet presAssocID="{7D009C6C-7598-4422-817B-5EC7AE77C0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848BE-2916-459D-B41D-B5286F364383}" type="pres">
      <dgm:prSet presAssocID="{7D009C6C-7598-4422-817B-5EC7AE77C058}" presName="dummy" presStyleCnt="0"/>
      <dgm:spPr/>
    </dgm:pt>
    <dgm:pt modelId="{5728C335-02FE-4994-B282-D8114F2B26B5}" type="pres">
      <dgm:prSet presAssocID="{B4E6A710-66A0-4EFB-93B7-AB33A5DBDBB2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87A580A-39E5-48EF-B805-4B70BEC16744}" srcId="{F8471A0B-6A8D-45F9-8452-604E41D68666}" destId="{00E744F6-14EC-4554-947A-4E869D717654}" srcOrd="0" destOrd="0" parTransId="{AD77BF83-30B4-48BD-988C-AF8EB3354249}" sibTransId="{B653B105-D838-4BCA-A69F-19FCAD04F5E1}"/>
    <dgm:cxn modelId="{7442212F-AD7B-44F4-BC68-8E1D7F744594}" type="presOf" srcId="{00E744F6-14EC-4554-947A-4E869D717654}" destId="{AD84B42B-3227-481F-A31C-64B877CD64EC}" srcOrd="0" destOrd="0" presId="urn:microsoft.com/office/officeart/2005/8/layout/radial6"/>
    <dgm:cxn modelId="{55FB0D09-E286-4EE8-996A-795D5F9A64BB}" type="presOf" srcId="{76911394-A941-489B-A6AC-4B699879629F}" destId="{1CBCC194-3275-43B4-9AFC-757FE63A516A}" srcOrd="0" destOrd="0" presId="urn:microsoft.com/office/officeart/2005/8/layout/radial6"/>
    <dgm:cxn modelId="{186A3F1D-F528-4167-91E4-2659F3B97E88}" type="presOf" srcId="{B653B105-D838-4BCA-A69F-19FCAD04F5E1}" destId="{8B32B420-A77B-40B4-9833-363C9DF6AB10}" srcOrd="0" destOrd="0" presId="urn:microsoft.com/office/officeart/2005/8/layout/radial6"/>
    <dgm:cxn modelId="{354AD8DF-7008-4D33-8DA1-BD42B5C3BA53}" type="presOf" srcId="{6DED2F9F-442D-4FB7-AC58-75D181246BE8}" destId="{2F80D015-2805-435E-BDC5-0AB27DAF2E09}" srcOrd="0" destOrd="0" presId="urn:microsoft.com/office/officeart/2005/8/layout/radial6"/>
    <dgm:cxn modelId="{DCD5CE7F-2484-457C-BB7F-A6508F0C526C}" type="presOf" srcId="{7D009C6C-7598-4422-817B-5EC7AE77C058}" destId="{FB99C967-9A5C-425D-8355-9C1B0BC050E5}" srcOrd="0" destOrd="0" presId="urn:microsoft.com/office/officeart/2005/8/layout/radial6"/>
    <dgm:cxn modelId="{7EEE591E-64A0-4E94-9B46-BA3CBAD8FA68}" type="presOf" srcId="{6C9F3F9A-767A-412B-AC92-448BFDFAC2C5}" destId="{26DA77E8-BBCD-416B-A3AB-6B294F722663}" srcOrd="0" destOrd="0" presId="urn:microsoft.com/office/officeart/2005/8/layout/radial6"/>
    <dgm:cxn modelId="{5289DBB0-AD66-4D48-B55E-E5347AA31F72}" srcId="{6DED2F9F-442D-4FB7-AC58-75D181246BE8}" destId="{F8471A0B-6A8D-45F9-8452-604E41D68666}" srcOrd="0" destOrd="0" parTransId="{36F14463-4BFC-4DFC-9F2E-83D992DC8E51}" sibTransId="{CB29C95A-2054-48D1-B241-568A1A12000F}"/>
    <dgm:cxn modelId="{B48737FE-4D9F-4AE9-9755-20E8F87D9FC5}" srcId="{F8471A0B-6A8D-45F9-8452-604E41D68666}" destId="{7D009C6C-7598-4422-817B-5EC7AE77C058}" srcOrd="3" destOrd="0" parTransId="{9453EA1B-BED2-428E-91A7-B416BDF28E5A}" sibTransId="{B4E6A710-66A0-4EFB-93B7-AB33A5DBDBB2}"/>
    <dgm:cxn modelId="{A85D0A42-F518-487A-8728-B4305F349866}" type="presOf" srcId="{B4E6A710-66A0-4EFB-93B7-AB33A5DBDBB2}" destId="{5728C335-02FE-4994-B282-D8114F2B26B5}" srcOrd="0" destOrd="0" presId="urn:microsoft.com/office/officeart/2005/8/layout/radial6"/>
    <dgm:cxn modelId="{7DD0ED6E-F3C9-45A2-9B30-B228C2DE8C72}" type="presOf" srcId="{F8471A0B-6A8D-45F9-8452-604E41D68666}" destId="{B3781CB1-F5A1-40EC-B8C6-FBD8BBEF53B4}" srcOrd="0" destOrd="0" presId="urn:microsoft.com/office/officeart/2005/8/layout/radial6"/>
    <dgm:cxn modelId="{AB1F9393-0DC5-4DF8-A9DF-FF0B8E4E59D2}" srcId="{F8471A0B-6A8D-45F9-8452-604E41D68666}" destId="{A98705C8-FAC6-4CF7-A004-D65051BDBBE7}" srcOrd="2" destOrd="0" parTransId="{7F1F42A9-4F95-4D1C-A2C9-A1CD290D12F8}" sibTransId="{2338D566-4559-4929-BE59-016FA4CAC362}"/>
    <dgm:cxn modelId="{943958D6-AB4A-4D7F-BB91-D1F2E708B576}" srcId="{F8471A0B-6A8D-45F9-8452-604E41D68666}" destId="{76911394-A941-489B-A6AC-4B699879629F}" srcOrd="1" destOrd="0" parTransId="{539CDF49-E83A-4805-932B-246E6C7DB47A}" sibTransId="{6C9F3F9A-767A-412B-AC92-448BFDFAC2C5}"/>
    <dgm:cxn modelId="{00A3574A-2DD7-4FC3-863D-28669B5BFB26}" type="presOf" srcId="{2338D566-4559-4929-BE59-016FA4CAC362}" destId="{B3DA097A-ED99-461A-9514-553D906558A1}" srcOrd="0" destOrd="0" presId="urn:microsoft.com/office/officeart/2005/8/layout/radial6"/>
    <dgm:cxn modelId="{1EECFEE3-1607-4A11-BDE5-E8EEB24EB58B}" type="presOf" srcId="{A98705C8-FAC6-4CF7-A004-D65051BDBBE7}" destId="{B76714D7-7F18-47B0-9097-C09A8A8D9EE9}" srcOrd="0" destOrd="0" presId="urn:microsoft.com/office/officeart/2005/8/layout/radial6"/>
    <dgm:cxn modelId="{8F44410B-DF1D-4645-83B6-D375DDED1C97}" type="presParOf" srcId="{2F80D015-2805-435E-BDC5-0AB27DAF2E09}" destId="{B3781CB1-F5A1-40EC-B8C6-FBD8BBEF53B4}" srcOrd="0" destOrd="0" presId="urn:microsoft.com/office/officeart/2005/8/layout/radial6"/>
    <dgm:cxn modelId="{923446D2-F5C2-46CC-95B4-1294F4E03924}" type="presParOf" srcId="{2F80D015-2805-435E-BDC5-0AB27DAF2E09}" destId="{AD84B42B-3227-481F-A31C-64B877CD64EC}" srcOrd="1" destOrd="0" presId="urn:microsoft.com/office/officeart/2005/8/layout/radial6"/>
    <dgm:cxn modelId="{EDA27951-E1F7-41F1-9F4E-E7DBDBD28EFB}" type="presParOf" srcId="{2F80D015-2805-435E-BDC5-0AB27DAF2E09}" destId="{3185101E-288D-4580-9634-9CC1CCA35FFE}" srcOrd="2" destOrd="0" presId="urn:microsoft.com/office/officeart/2005/8/layout/radial6"/>
    <dgm:cxn modelId="{206FCB69-5303-4A17-9180-CAEAA0EA27EB}" type="presParOf" srcId="{2F80D015-2805-435E-BDC5-0AB27DAF2E09}" destId="{8B32B420-A77B-40B4-9833-363C9DF6AB10}" srcOrd="3" destOrd="0" presId="urn:microsoft.com/office/officeart/2005/8/layout/radial6"/>
    <dgm:cxn modelId="{553602FA-B674-4FDA-8A29-B7FA1CEDD811}" type="presParOf" srcId="{2F80D015-2805-435E-BDC5-0AB27DAF2E09}" destId="{1CBCC194-3275-43B4-9AFC-757FE63A516A}" srcOrd="4" destOrd="0" presId="urn:microsoft.com/office/officeart/2005/8/layout/radial6"/>
    <dgm:cxn modelId="{6061BD07-86A7-4B31-AC31-A6F655355A21}" type="presParOf" srcId="{2F80D015-2805-435E-BDC5-0AB27DAF2E09}" destId="{01A22E86-030A-40F9-8FA2-BD402ABE2562}" srcOrd="5" destOrd="0" presId="urn:microsoft.com/office/officeart/2005/8/layout/radial6"/>
    <dgm:cxn modelId="{DFF4EA39-DB0F-4DD9-BDC3-1592F59D428A}" type="presParOf" srcId="{2F80D015-2805-435E-BDC5-0AB27DAF2E09}" destId="{26DA77E8-BBCD-416B-A3AB-6B294F722663}" srcOrd="6" destOrd="0" presId="urn:microsoft.com/office/officeart/2005/8/layout/radial6"/>
    <dgm:cxn modelId="{8269B58D-381D-4D9C-A855-1D90724DB753}" type="presParOf" srcId="{2F80D015-2805-435E-BDC5-0AB27DAF2E09}" destId="{B76714D7-7F18-47B0-9097-C09A8A8D9EE9}" srcOrd="7" destOrd="0" presId="urn:microsoft.com/office/officeart/2005/8/layout/radial6"/>
    <dgm:cxn modelId="{138DBE1C-C146-4710-8A55-9E9354C5C99D}" type="presParOf" srcId="{2F80D015-2805-435E-BDC5-0AB27DAF2E09}" destId="{48DA54B4-30FD-40F2-95F2-889660C15D1D}" srcOrd="8" destOrd="0" presId="urn:microsoft.com/office/officeart/2005/8/layout/radial6"/>
    <dgm:cxn modelId="{51C3789E-DDF2-4F3F-A7E2-90064F5210ED}" type="presParOf" srcId="{2F80D015-2805-435E-BDC5-0AB27DAF2E09}" destId="{B3DA097A-ED99-461A-9514-553D906558A1}" srcOrd="9" destOrd="0" presId="urn:microsoft.com/office/officeart/2005/8/layout/radial6"/>
    <dgm:cxn modelId="{832FE34C-ED8F-475D-8186-9733995E87D5}" type="presParOf" srcId="{2F80D015-2805-435E-BDC5-0AB27DAF2E09}" destId="{FB99C967-9A5C-425D-8355-9C1B0BC050E5}" srcOrd="10" destOrd="0" presId="urn:microsoft.com/office/officeart/2005/8/layout/radial6"/>
    <dgm:cxn modelId="{F748A551-7030-416F-BB92-05156D1AA067}" type="presParOf" srcId="{2F80D015-2805-435E-BDC5-0AB27DAF2E09}" destId="{E64848BE-2916-459D-B41D-B5286F364383}" srcOrd="11" destOrd="0" presId="urn:microsoft.com/office/officeart/2005/8/layout/radial6"/>
    <dgm:cxn modelId="{47BA6814-8975-4578-8FF6-DC480B2DB815}" type="presParOf" srcId="{2F80D015-2805-435E-BDC5-0AB27DAF2E09}" destId="{5728C335-02FE-4994-B282-D8114F2B26B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8A29B1-0DC1-46E8-B782-C78B30030BFB}" type="doc">
      <dgm:prSet loTypeId="urn:microsoft.com/office/officeart/2005/8/layout/equation1" loCatId="process" qsTypeId="urn:microsoft.com/office/officeart/2005/8/quickstyle/simple5" qsCatId="simple" csTypeId="urn:microsoft.com/office/officeart/2005/8/colors/colorful5" csCatId="colorful" phldr="1"/>
      <dgm:spPr/>
    </dgm:pt>
    <dgm:pt modelId="{2AAC1AA1-A5C0-417A-A3CA-D9AECC6E4762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Data Encapsulation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BBCDBBF7-5676-4502-BA66-AECB8BD3EF74}" type="parTrans" cxnId="{AA308819-363F-4555-8D3E-E45BEB8608A6}">
      <dgm:prSet/>
      <dgm:spPr/>
      <dgm:t>
        <a:bodyPr/>
        <a:lstStyle/>
        <a:p>
          <a:pPr algn="ctr"/>
          <a:endParaRPr lang="en-US"/>
        </a:p>
      </dgm:t>
    </dgm:pt>
    <dgm:pt modelId="{C9FFF357-EDC3-4CB0-ADC1-F4FF98F39DFD}" type="sibTrans" cxnId="{AA308819-363F-4555-8D3E-E45BEB8608A6}">
      <dgm:prSet/>
      <dgm:spPr/>
      <dgm:t>
        <a:bodyPr/>
        <a:lstStyle/>
        <a:p>
          <a:pPr algn="ctr"/>
          <a:endParaRPr lang="en-US"/>
        </a:p>
      </dgm:t>
    </dgm:pt>
    <dgm:pt modelId="{CB6C0C13-87C9-4CA1-ACFA-E37FDC23069C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Data Hiding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52C13687-630E-4F75-9928-5A0F82EBCF9C}" type="parTrans" cxnId="{2F468C85-62A1-4B2C-806E-7CDC5DF7E049}">
      <dgm:prSet/>
      <dgm:spPr/>
      <dgm:t>
        <a:bodyPr/>
        <a:lstStyle/>
        <a:p>
          <a:pPr algn="ctr"/>
          <a:endParaRPr lang="en-US"/>
        </a:p>
      </dgm:t>
    </dgm:pt>
    <dgm:pt modelId="{E89F9660-B3B5-43DA-B88F-FAE49CABFD95}" type="sibTrans" cxnId="{2F468C85-62A1-4B2C-806E-7CDC5DF7E049}">
      <dgm:prSet/>
      <dgm:spPr/>
      <dgm:t>
        <a:bodyPr/>
        <a:lstStyle/>
        <a:p>
          <a:pPr algn="ctr"/>
          <a:endParaRPr lang="en-US"/>
        </a:p>
      </dgm:t>
    </dgm:pt>
    <dgm:pt modelId="{36D89544-D8A0-4C6B-A5C7-F0089F33F434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Data Abstraction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EB585438-CD05-4EA5-AAF8-0282F03EA339}" type="parTrans" cxnId="{AAB71958-4608-4F82-8607-33687583318F}">
      <dgm:prSet/>
      <dgm:spPr/>
      <dgm:t>
        <a:bodyPr/>
        <a:lstStyle/>
        <a:p>
          <a:pPr algn="ctr"/>
          <a:endParaRPr lang="en-US"/>
        </a:p>
      </dgm:t>
    </dgm:pt>
    <dgm:pt modelId="{55221336-B65D-4F64-87AE-A2585D4675A2}" type="sibTrans" cxnId="{AAB71958-4608-4F82-8607-33687583318F}">
      <dgm:prSet/>
      <dgm:spPr/>
      <dgm:t>
        <a:bodyPr/>
        <a:lstStyle/>
        <a:p>
          <a:pPr algn="ctr"/>
          <a:endParaRPr lang="en-US"/>
        </a:p>
      </dgm:t>
    </dgm:pt>
    <dgm:pt modelId="{57AF7768-5686-4F81-89B5-0C669CD2369C}" type="pres">
      <dgm:prSet presAssocID="{DD8A29B1-0DC1-46E8-B782-C78B30030BFB}" presName="linearFlow" presStyleCnt="0">
        <dgm:presLayoutVars>
          <dgm:dir/>
          <dgm:resizeHandles val="exact"/>
        </dgm:presLayoutVars>
      </dgm:prSet>
      <dgm:spPr/>
    </dgm:pt>
    <dgm:pt modelId="{1A195BFC-9FE3-4095-8F6B-25D1059761B1}" type="pres">
      <dgm:prSet presAssocID="{2AAC1AA1-A5C0-417A-A3CA-D9AECC6E47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28580-DE3B-4FCC-AE80-EE617B301731}" type="pres">
      <dgm:prSet presAssocID="{C9FFF357-EDC3-4CB0-ADC1-F4FF98F39DFD}" presName="spacerL" presStyleCnt="0"/>
      <dgm:spPr/>
    </dgm:pt>
    <dgm:pt modelId="{9B0911FB-6887-4975-9D3C-70C94ADC63E3}" type="pres">
      <dgm:prSet presAssocID="{C9FFF357-EDC3-4CB0-ADC1-F4FF98F39D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CDDC681-6EF9-4848-B593-7F4054359086}" type="pres">
      <dgm:prSet presAssocID="{C9FFF357-EDC3-4CB0-ADC1-F4FF98F39DFD}" presName="spacerR" presStyleCnt="0"/>
      <dgm:spPr/>
    </dgm:pt>
    <dgm:pt modelId="{15DE8C8D-3070-43AE-9AFF-EF2CB0D9CAC5}" type="pres">
      <dgm:prSet presAssocID="{CB6C0C13-87C9-4CA1-ACFA-E37FDC23069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B6183-1533-490D-B1E9-1A5379B1FCBE}" type="pres">
      <dgm:prSet presAssocID="{E89F9660-B3B5-43DA-B88F-FAE49CABFD95}" presName="spacerL" presStyleCnt="0"/>
      <dgm:spPr/>
    </dgm:pt>
    <dgm:pt modelId="{F894C335-7BC1-4FC8-9A06-FBB3B38C8570}" type="pres">
      <dgm:prSet presAssocID="{E89F9660-B3B5-43DA-B88F-FAE49CABFD9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334A68F-1B81-4CBE-BD98-4446FA7C5FE8}" type="pres">
      <dgm:prSet presAssocID="{E89F9660-B3B5-43DA-B88F-FAE49CABFD95}" presName="spacerR" presStyleCnt="0"/>
      <dgm:spPr/>
    </dgm:pt>
    <dgm:pt modelId="{61B67E30-29F0-494C-8973-CBE190B1B8E9}" type="pres">
      <dgm:prSet presAssocID="{36D89544-D8A0-4C6B-A5C7-F0089F33F4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58EDA-9D0C-4650-AD56-170D566ADEEA}" type="presOf" srcId="{DD8A29B1-0DC1-46E8-B782-C78B30030BFB}" destId="{57AF7768-5686-4F81-89B5-0C669CD2369C}" srcOrd="0" destOrd="0" presId="urn:microsoft.com/office/officeart/2005/8/layout/equation1"/>
    <dgm:cxn modelId="{AA308819-363F-4555-8D3E-E45BEB8608A6}" srcId="{DD8A29B1-0DC1-46E8-B782-C78B30030BFB}" destId="{2AAC1AA1-A5C0-417A-A3CA-D9AECC6E4762}" srcOrd="0" destOrd="0" parTransId="{BBCDBBF7-5676-4502-BA66-AECB8BD3EF74}" sibTransId="{C9FFF357-EDC3-4CB0-ADC1-F4FF98F39DFD}"/>
    <dgm:cxn modelId="{2F468C85-62A1-4B2C-806E-7CDC5DF7E049}" srcId="{DD8A29B1-0DC1-46E8-B782-C78B30030BFB}" destId="{CB6C0C13-87C9-4CA1-ACFA-E37FDC23069C}" srcOrd="1" destOrd="0" parTransId="{52C13687-630E-4F75-9928-5A0F82EBCF9C}" sibTransId="{E89F9660-B3B5-43DA-B88F-FAE49CABFD95}"/>
    <dgm:cxn modelId="{34116919-89A5-4735-A309-1B9E24094B7D}" type="presOf" srcId="{CB6C0C13-87C9-4CA1-ACFA-E37FDC23069C}" destId="{15DE8C8D-3070-43AE-9AFF-EF2CB0D9CAC5}" srcOrd="0" destOrd="0" presId="urn:microsoft.com/office/officeart/2005/8/layout/equation1"/>
    <dgm:cxn modelId="{37C3A655-5593-4438-A780-1CA69AABBB72}" type="presOf" srcId="{C9FFF357-EDC3-4CB0-ADC1-F4FF98F39DFD}" destId="{9B0911FB-6887-4975-9D3C-70C94ADC63E3}" srcOrd="0" destOrd="0" presId="urn:microsoft.com/office/officeart/2005/8/layout/equation1"/>
    <dgm:cxn modelId="{80F1F360-9B7F-4E59-8B05-07862CDD3116}" type="presOf" srcId="{E89F9660-B3B5-43DA-B88F-FAE49CABFD95}" destId="{F894C335-7BC1-4FC8-9A06-FBB3B38C8570}" srcOrd="0" destOrd="0" presId="urn:microsoft.com/office/officeart/2005/8/layout/equation1"/>
    <dgm:cxn modelId="{6B5C0B99-20C4-4922-B41B-061EB5DD0F5B}" type="presOf" srcId="{36D89544-D8A0-4C6B-A5C7-F0089F33F434}" destId="{61B67E30-29F0-494C-8973-CBE190B1B8E9}" srcOrd="0" destOrd="0" presId="urn:microsoft.com/office/officeart/2005/8/layout/equation1"/>
    <dgm:cxn modelId="{AAB71958-4608-4F82-8607-33687583318F}" srcId="{DD8A29B1-0DC1-46E8-B782-C78B30030BFB}" destId="{36D89544-D8A0-4C6B-A5C7-F0089F33F434}" srcOrd="2" destOrd="0" parTransId="{EB585438-CD05-4EA5-AAF8-0282F03EA339}" sibTransId="{55221336-B65D-4F64-87AE-A2585D4675A2}"/>
    <dgm:cxn modelId="{79A01577-4F32-4B26-937F-B33B7FC58FE3}" type="presOf" srcId="{2AAC1AA1-A5C0-417A-A3CA-D9AECC6E4762}" destId="{1A195BFC-9FE3-4095-8F6B-25D1059761B1}" srcOrd="0" destOrd="0" presId="urn:microsoft.com/office/officeart/2005/8/layout/equation1"/>
    <dgm:cxn modelId="{5D809996-C819-456E-A359-3B2863AE9EB4}" type="presParOf" srcId="{57AF7768-5686-4F81-89B5-0C669CD2369C}" destId="{1A195BFC-9FE3-4095-8F6B-25D1059761B1}" srcOrd="0" destOrd="0" presId="urn:microsoft.com/office/officeart/2005/8/layout/equation1"/>
    <dgm:cxn modelId="{D778CD01-B2C3-4136-BA5B-5221C2FE1005}" type="presParOf" srcId="{57AF7768-5686-4F81-89B5-0C669CD2369C}" destId="{2D728580-DE3B-4FCC-AE80-EE617B301731}" srcOrd="1" destOrd="0" presId="urn:microsoft.com/office/officeart/2005/8/layout/equation1"/>
    <dgm:cxn modelId="{AFAD0CC7-34E7-4111-A8FA-0342E56B6783}" type="presParOf" srcId="{57AF7768-5686-4F81-89B5-0C669CD2369C}" destId="{9B0911FB-6887-4975-9D3C-70C94ADC63E3}" srcOrd="2" destOrd="0" presId="urn:microsoft.com/office/officeart/2005/8/layout/equation1"/>
    <dgm:cxn modelId="{4CECAEDB-9FBA-4290-B61C-216229FD8A1B}" type="presParOf" srcId="{57AF7768-5686-4F81-89B5-0C669CD2369C}" destId="{5CDDC681-6EF9-4848-B593-7F4054359086}" srcOrd="3" destOrd="0" presId="urn:microsoft.com/office/officeart/2005/8/layout/equation1"/>
    <dgm:cxn modelId="{523CC327-E628-4762-9C64-1DF1C753201C}" type="presParOf" srcId="{57AF7768-5686-4F81-89B5-0C669CD2369C}" destId="{15DE8C8D-3070-43AE-9AFF-EF2CB0D9CAC5}" srcOrd="4" destOrd="0" presId="urn:microsoft.com/office/officeart/2005/8/layout/equation1"/>
    <dgm:cxn modelId="{B5104ECD-0E73-4CE6-8119-0965E114C628}" type="presParOf" srcId="{57AF7768-5686-4F81-89B5-0C669CD2369C}" destId="{809B6183-1533-490D-B1E9-1A5379B1FCBE}" srcOrd="5" destOrd="0" presId="urn:microsoft.com/office/officeart/2005/8/layout/equation1"/>
    <dgm:cxn modelId="{7AF94624-5A11-435A-91DC-AC65C95221DA}" type="presParOf" srcId="{57AF7768-5686-4F81-89B5-0C669CD2369C}" destId="{F894C335-7BC1-4FC8-9A06-FBB3B38C8570}" srcOrd="6" destOrd="0" presId="urn:microsoft.com/office/officeart/2005/8/layout/equation1"/>
    <dgm:cxn modelId="{C91E9F66-206B-4202-B965-02E25FCB3BEA}" type="presParOf" srcId="{57AF7768-5686-4F81-89B5-0C669CD2369C}" destId="{5334A68F-1B81-4CBE-BD98-4446FA7C5FE8}" srcOrd="7" destOrd="0" presId="urn:microsoft.com/office/officeart/2005/8/layout/equation1"/>
    <dgm:cxn modelId="{39B81261-93EF-4901-9833-77B917E421EA}" type="presParOf" srcId="{57AF7768-5686-4F81-89B5-0C669CD2369C}" destId="{61B67E30-29F0-494C-8973-CBE190B1B8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A82C6-8EE9-4B7D-AF9B-B8F9A1FF20CE}">
      <dsp:nvSpPr>
        <dsp:cNvPr id="0" name=""/>
        <dsp:cNvSpPr/>
      </dsp:nvSpPr>
      <dsp:spPr>
        <a:xfrm>
          <a:off x="1359548" y="131048"/>
          <a:ext cx="2600801" cy="903224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9F2A8-A90C-40A8-86B4-6C68F6461B45}">
      <dsp:nvSpPr>
        <dsp:cNvPr id="0" name=""/>
        <dsp:cNvSpPr/>
      </dsp:nvSpPr>
      <dsp:spPr>
        <a:xfrm>
          <a:off x="2411965" y="2342737"/>
          <a:ext cx="504031" cy="322580"/>
        </a:xfrm>
        <a:prstGeom prst="down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261D9AC-2067-411D-907C-7DC43070E80C}">
      <dsp:nvSpPr>
        <dsp:cNvPr id="0" name=""/>
        <dsp:cNvSpPr/>
      </dsp:nvSpPr>
      <dsp:spPr>
        <a:xfrm>
          <a:off x="1454306" y="2600801"/>
          <a:ext cx="2419350" cy="60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</a:t>
          </a:r>
          <a:endParaRPr lang="en-US" sz="2200" kern="1200" dirty="0"/>
        </a:p>
      </dsp:txBody>
      <dsp:txXfrm>
        <a:off x="1454306" y="2600801"/>
        <a:ext cx="2419350" cy="604837"/>
      </dsp:txXfrm>
    </dsp:sp>
    <dsp:sp modelId="{454284EB-4155-4601-BC20-58F80E1878B0}">
      <dsp:nvSpPr>
        <dsp:cNvPr id="0" name=""/>
        <dsp:cNvSpPr/>
      </dsp:nvSpPr>
      <dsp:spPr>
        <a:xfrm>
          <a:off x="2305111" y="1104030"/>
          <a:ext cx="907256" cy="9072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Object3</a:t>
          </a:r>
          <a:endParaRPr lang="en-US" sz="1300" kern="1200" dirty="0"/>
        </a:p>
      </dsp:txBody>
      <dsp:txXfrm>
        <a:off x="2437976" y="1236895"/>
        <a:ext cx="641526" cy="641526"/>
      </dsp:txXfrm>
    </dsp:sp>
    <dsp:sp modelId="{74DF36F6-7435-401D-9D99-80FEB0522089}">
      <dsp:nvSpPr>
        <dsp:cNvPr id="0" name=""/>
        <dsp:cNvSpPr/>
      </dsp:nvSpPr>
      <dsp:spPr>
        <a:xfrm>
          <a:off x="1655918" y="423386"/>
          <a:ext cx="907256" cy="907256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Object2</a:t>
          </a:r>
          <a:endParaRPr lang="en-US" sz="1300" kern="1200" dirty="0"/>
        </a:p>
      </dsp:txBody>
      <dsp:txXfrm>
        <a:off x="1788783" y="556251"/>
        <a:ext cx="641526" cy="641526"/>
      </dsp:txXfrm>
    </dsp:sp>
    <dsp:sp modelId="{B50AA406-C79E-4118-829C-A7BCDAFB377C}">
      <dsp:nvSpPr>
        <dsp:cNvPr id="0" name=""/>
        <dsp:cNvSpPr/>
      </dsp:nvSpPr>
      <dsp:spPr>
        <a:xfrm>
          <a:off x="2583336" y="204031"/>
          <a:ext cx="907256" cy="907256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Object1</a:t>
          </a:r>
          <a:endParaRPr lang="en-US" sz="1300" kern="1200" dirty="0"/>
        </a:p>
      </dsp:txBody>
      <dsp:txXfrm>
        <a:off x="2716201" y="336896"/>
        <a:ext cx="641526" cy="641526"/>
      </dsp:txXfrm>
    </dsp:sp>
    <dsp:sp modelId="{27591BB8-8A28-4FFA-BD93-758B54FD4684}">
      <dsp:nvSpPr>
        <dsp:cNvPr id="0" name=""/>
        <dsp:cNvSpPr/>
      </dsp:nvSpPr>
      <dsp:spPr>
        <a:xfrm>
          <a:off x="1252693" y="20161"/>
          <a:ext cx="2822575" cy="22580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7C8E7-8455-4702-BB7E-78DF9FD2E832}">
      <dsp:nvSpPr>
        <dsp:cNvPr id="0" name=""/>
        <dsp:cNvSpPr/>
      </dsp:nvSpPr>
      <dsp:spPr>
        <a:xfrm>
          <a:off x="0" y="1283863"/>
          <a:ext cx="8382000" cy="0"/>
        </a:xfrm>
        <a:prstGeom prst="line">
          <a:avLst/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CC7AF-C182-42EC-87B9-86024B8E8CCB}">
      <dsp:nvSpPr>
        <dsp:cNvPr id="0" name=""/>
        <dsp:cNvSpPr/>
      </dsp:nvSpPr>
      <dsp:spPr>
        <a:xfrm>
          <a:off x="2179319" y="0"/>
          <a:ext cx="6202680" cy="1283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Benefits</a:t>
          </a:r>
          <a:endParaRPr lang="en-US" sz="6400" kern="1200" dirty="0"/>
        </a:p>
      </dsp:txBody>
      <dsp:txXfrm>
        <a:off x="2179319" y="0"/>
        <a:ext cx="6202680" cy="1283863"/>
      </dsp:txXfrm>
    </dsp:sp>
    <dsp:sp modelId="{7EEEA72B-471B-47A6-B323-5C0E7C8CC150}">
      <dsp:nvSpPr>
        <dsp:cNvPr id="0" name=""/>
        <dsp:cNvSpPr/>
      </dsp:nvSpPr>
      <dsp:spPr>
        <a:xfrm>
          <a:off x="0" y="0"/>
          <a:ext cx="2179320" cy="12838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OOP</a:t>
          </a:r>
          <a:endParaRPr lang="en-US" sz="6400" kern="1200" dirty="0"/>
        </a:p>
      </dsp:txBody>
      <dsp:txXfrm>
        <a:off x="62684" y="62684"/>
        <a:ext cx="2053952" cy="1221179"/>
      </dsp:txXfrm>
    </dsp:sp>
    <dsp:sp modelId="{7E7F2E31-0F1C-4CC2-9784-5F4FDAE5FB90}">
      <dsp:nvSpPr>
        <dsp:cNvPr id="0" name=""/>
        <dsp:cNvSpPr/>
      </dsp:nvSpPr>
      <dsp:spPr>
        <a:xfrm>
          <a:off x="0" y="1283863"/>
          <a:ext cx="8382000" cy="2568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provides a clear modular structure.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Objects can also be reused within an across applications.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Data is safe and secure with data abstraction.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makes software easier to maintain.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Reusability also enables faster development.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The software components can be easily adapted and modified by the programmers.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implements real life scenario.</a:t>
          </a:r>
          <a:endParaRPr lang="en-US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The productivity of programmers increases.</a:t>
          </a:r>
          <a:endParaRPr lang="en-US" sz="1800" b="0" i="0" kern="1200" dirty="0"/>
        </a:p>
      </dsp:txBody>
      <dsp:txXfrm>
        <a:off x="0" y="1283863"/>
        <a:ext cx="8382000" cy="2568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8C335-02FE-4994-B282-D8114F2B26B5}">
      <dsp:nvSpPr>
        <dsp:cNvPr id="0" name=""/>
        <dsp:cNvSpPr/>
      </dsp:nvSpPr>
      <dsp:spPr>
        <a:xfrm>
          <a:off x="1086385" y="428056"/>
          <a:ext cx="2856429" cy="2856429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A097A-ED99-461A-9514-553D906558A1}">
      <dsp:nvSpPr>
        <dsp:cNvPr id="0" name=""/>
        <dsp:cNvSpPr/>
      </dsp:nvSpPr>
      <dsp:spPr>
        <a:xfrm>
          <a:off x="1086385" y="428056"/>
          <a:ext cx="2856429" cy="2856429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5">
            <a:hueOff val="-3283045"/>
            <a:satOff val="20050"/>
            <a:lumOff val="108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77E8-BBCD-416B-A3AB-6B294F722663}">
      <dsp:nvSpPr>
        <dsp:cNvPr id="0" name=""/>
        <dsp:cNvSpPr/>
      </dsp:nvSpPr>
      <dsp:spPr>
        <a:xfrm>
          <a:off x="1086385" y="428056"/>
          <a:ext cx="2856429" cy="2856429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5">
            <a:hueOff val="-1641523"/>
            <a:satOff val="10025"/>
            <a:lumOff val="54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2B420-A77B-40B4-9833-363C9DF6AB10}">
      <dsp:nvSpPr>
        <dsp:cNvPr id="0" name=""/>
        <dsp:cNvSpPr/>
      </dsp:nvSpPr>
      <dsp:spPr>
        <a:xfrm>
          <a:off x="1086385" y="428056"/>
          <a:ext cx="2856429" cy="2856429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81CB1-F5A1-40EC-B8C6-FBD8BBEF53B4}">
      <dsp:nvSpPr>
        <dsp:cNvPr id="0" name=""/>
        <dsp:cNvSpPr/>
      </dsp:nvSpPr>
      <dsp:spPr>
        <a:xfrm>
          <a:off x="1857709" y="1199380"/>
          <a:ext cx="1313780" cy="1313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OOP</a:t>
          </a:r>
          <a:endParaRPr lang="en-US" sz="3000" kern="1200" dirty="0"/>
        </a:p>
      </dsp:txBody>
      <dsp:txXfrm>
        <a:off x="2050108" y="1391779"/>
        <a:ext cx="928982" cy="928982"/>
      </dsp:txXfrm>
    </dsp:sp>
    <dsp:sp modelId="{AD84B42B-3227-481F-A31C-64B877CD64EC}">
      <dsp:nvSpPr>
        <dsp:cNvPr id="0" name=""/>
        <dsp:cNvSpPr/>
      </dsp:nvSpPr>
      <dsp:spPr>
        <a:xfrm>
          <a:off x="2054776" y="1340"/>
          <a:ext cx="919646" cy="9196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Data </a:t>
          </a:r>
          <a:r>
            <a:rPr lang="en-US" sz="700" kern="1200" dirty="0" smtClean="0"/>
            <a:t>Abstraction</a:t>
          </a:r>
          <a:endParaRPr lang="en-US" sz="700" kern="1200" dirty="0"/>
        </a:p>
      </dsp:txBody>
      <dsp:txXfrm>
        <a:off x="2189455" y="136019"/>
        <a:ext cx="650288" cy="650288"/>
      </dsp:txXfrm>
    </dsp:sp>
    <dsp:sp modelId="{1CBCC194-3275-43B4-9AFC-757FE63A516A}">
      <dsp:nvSpPr>
        <dsp:cNvPr id="0" name=""/>
        <dsp:cNvSpPr/>
      </dsp:nvSpPr>
      <dsp:spPr>
        <a:xfrm>
          <a:off x="3449884" y="1396447"/>
          <a:ext cx="919646" cy="919646"/>
        </a:xfrm>
        <a:prstGeom prst="ellipse">
          <a:avLst/>
        </a:prstGeom>
        <a:solidFill>
          <a:schemeClr val="accent5">
            <a:hueOff val="-1641523"/>
            <a:satOff val="10025"/>
            <a:lumOff val="54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Encapsulation</a:t>
          </a:r>
          <a:endParaRPr lang="en-US" sz="700" kern="1200" dirty="0"/>
        </a:p>
      </dsp:txBody>
      <dsp:txXfrm>
        <a:off x="3584563" y="1531126"/>
        <a:ext cx="650288" cy="650288"/>
      </dsp:txXfrm>
    </dsp:sp>
    <dsp:sp modelId="{B76714D7-7F18-47B0-9097-C09A8A8D9EE9}">
      <dsp:nvSpPr>
        <dsp:cNvPr id="0" name=""/>
        <dsp:cNvSpPr/>
      </dsp:nvSpPr>
      <dsp:spPr>
        <a:xfrm>
          <a:off x="2054776" y="2791555"/>
          <a:ext cx="919646" cy="919646"/>
        </a:xfrm>
        <a:prstGeom prst="ellipse">
          <a:avLst/>
        </a:prstGeom>
        <a:solidFill>
          <a:schemeClr val="accent5">
            <a:hueOff val="-3283045"/>
            <a:satOff val="20050"/>
            <a:lumOff val="108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Polymorphism</a:t>
          </a:r>
          <a:endParaRPr lang="en-US" sz="700" kern="1200" dirty="0"/>
        </a:p>
      </dsp:txBody>
      <dsp:txXfrm>
        <a:off x="2189455" y="2926234"/>
        <a:ext cx="650288" cy="650288"/>
      </dsp:txXfrm>
    </dsp:sp>
    <dsp:sp modelId="{FB99C967-9A5C-425D-8355-9C1B0BC050E5}">
      <dsp:nvSpPr>
        <dsp:cNvPr id="0" name=""/>
        <dsp:cNvSpPr/>
      </dsp:nvSpPr>
      <dsp:spPr>
        <a:xfrm>
          <a:off x="659669" y="1396447"/>
          <a:ext cx="919646" cy="919646"/>
        </a:xfrm>
        <a:prstGeom prst="ellipse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Inheritance</a:t>
          </a:r>
          <a:endParaRPr lang="en-US" sz="700" kern="1200" dirty="0"/>
        </a:p>
      </dsp:txBody>
      <dsp:txXfrm>
        <a:off x="794348" y="1531126"/>
        <a:ext cx="650288" cy="650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95BFC-9FE3-4095-8F6B-25D1059761B1}">
      <dsp:nvSpPr>
        <dsp:cNvPr id="0" name=""/>
        <dsp:cNvSpPr/>
      </dsp:nvSpPr>
      <dsp:spPr>
        <a:xfrm>
          <a:off x="328012" y="509"/>
          <a:ext cx="964180" cy="96418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6">
                  <a:lumMod val="50000"/>
                </a:schemeClr>
              </a:solidFill>
            </a:rPr>
            <a:t>Data Encapsulation</a:t>
          </a:r>
          <a:endParaRPr lang="en-US" sz="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69213" y="141710"/>
        <a:ext cx="681778" cy="681778"/>
      </dsp:txXfrm>
    </dsp:sp>
    <dsp:sp modelId="{9B0911FB-6887-4975-9D3C-70C94ADC63E3}">
      <dsp:nvSpPr>
        <dsp:cNvPr id="0" name=""/>
        <dsp:cNvSpPr/>
      </dsp:nvSpPr>
      <dsp:spPr>
        <a:xfrm>
          <a:off x="1370484" y="202987"/>
          <a:ext cx="559224" cy="559224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4609" y="416834"/>
        <a:ext cx="410974" cy="131530"/>
      </dsp:txXfrm>
    </dsp:sp>
    <dsp:sp modelId="{15DE8C8D-3070-43AE-9AFF-EF2CB0D9CAC5}">
      <dsp:nvSpPr>
        <dsp:cNvPr id="0" name=""/>
        <dsp:cNvSpPr/>
      </dsp:nvSpPr>
      <dsp:spPr>
        <a:xfrm>
          <a:off x="2008000" y="509"/>
          <a:ext cx="964180" cy="964180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6">
                  <a:lumMod val="50000"/>
                </a:schemeClr>
              </a:solidFill>
            </a:rPr>
            <a:t>Data Hiding</a:t>
          </a:r>
          <a:endParaRPr lang="en-US" sz="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149201" y="141710"/>
        <a:ext cx="681778" cy="681778"/>
      </dsp:txXfrm>
    </dsp:sp>
    <dsp:sp modelId="{F894C335-7BC1-4FC8-9A06-FBB3B38C8570}">
      <dsp:nvSpPr>
        <dsp:cNvPr id="0" name=""/>
        <dsp:cNvSpPr/>
      </dsp:nvSpPr>
      <dsp:spPr>
        <a:xfrm>
          <a:off x="3050472" y="202987"/>
          <a:ext cx="559224" cy="559224"/>
        </a:xfrm>
        <a:prstGeom prst="mathEqual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24597" y="318187"/>
        <a:ext cx="410974" cy="328824"/>
      </dsp:txXfrm>
    </dsp:sp>
    <dsp:sp modelId="{61B67E30-29F0-494C-8973-CBE190B1B8E9}">
      <dsp:nvSpPr>
        <dsp:cNvPr id="0" name=""/>
        <dsp:cNvSpPr/>
      </dsp:nvSpPr>
      <dsp:spPr>
        <a:xfrm>
          <a:off x="3687988" y="509"/>
          <a:ext cx="964180" cy="964180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6">
                  <a:lumMod val="50000"/>
                </a:schemeClr>
              </a:solidFill>
            </a:rPr>
            <a:t>Data Abstraction</a:t>
          </a:r>
          <a:endParaRPr lang="en-US" sz="8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829189" y="141710"/>
        <a:ext cx="681778" cy="681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2.bin"/><Relationship Id="rId2" Type="http://schemas.openxmlformats.org/officeDocument/2006/relationships/tags" Target="../tags/tag4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7.png"/><Relationship Id="rId2" Type="http://schemas.openxmlformats.org/officeDocument/2006/relationships/tags" Target="../tags/tag4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4.bin"/><Relationship Id="rId2" Type="http://schemas.openxmlformats.org/officeDocument/2006/relationships/tags" Target="../tags/tag5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6.xml"/><Relationship Id="rId4" Type="http://schemas.openxmlformats.org/officeDocument/2006/relationships/hyperlink" Target="https://www.youtube.com/watch?v=ZDa-Z5JzLYM&amp;list=PL-osiE80TeTsqhIuOqKhwlXsIBIdSeYt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7.xml"/><Relationship Id="rId4" Type="http://schemas.openxmlformats.org/officeDocument/2006/relationships/image" Target="../media/image4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4" Type="http://schemas.openxmlformats.org/officeDocument/2006/relationships/hyperlink" Target="http://en.wikipedia.org/wiki/Programming_paradig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Python Programming Language</a:t>
            </a:r>
          </a:p>
          <a:p>
            <a:endParaRPr lang="en-US" dirty="0"/>
          </a:p>
          <a:p>
            <a:r>
              <a:rPr lang="en-US" dirty="0" smtClean="0"/>
              <a:t>Day 4 | Duration: 2 Hours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Class &amp; Object in 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1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Classes are used to create new user-defined data structures that contain arbitrary information about something</a:t>
            </a:r>
            <a:r>
              <a:rPr lang="en-US" dirty="0" smtClean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just provides </a:t>
            </a:r>
            <a:r>
              <a:rPr lang="en-US" dirty="0" smtClean="0"/>
              <a:t>structure, it is </a:t>
            </a:r>
            <a:r>
              <a:rPr lang="en-US" dirty="0"/>
              <a:t>a blueprint for how something should be defined, but it doesn’t actually provide any real content </a:t>
            </a:r>
            <a:r>
              <a:rPr lang="en-US" dirty="0" smtClean="0"/>
              <a:t>itself.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 </a:t>
            </a:r>
            <a:r>
              <a:rPr lang="en-US" i="1" dirty="0"/>
              <a:t>class</a:t>
            </a:r>
            <a:r>
              <a:rPr lang="en-US" dirty="0"/>
              <a:t> statement creates a new class </a:t>
            </a:r>
            <a:r>
              <a:rPr lang="en-US" dirty="0" smtClean="0"/>
              <a:t>definition in Python.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 </a:t>
            </a:r>
            <a:r>
              <a:rPr lang="en-US" dirty="0" smtClean="0"/>
              <a:t>class</a:t>
            </a:r>
            <a:r>
              <a:rPr lang="en-US" dirty="0"/>
              <a:t> consists of all the component statements defining class members, data attributes and </a:t>
            </a:r>
            <a:r>
              <a:rPr lang="en-US" dirty="0" smtClean="0"/>
              <a:t>functions.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9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F0"/>
                </a:solidFill>
              </a:rPr>
              <a:t>o</a:t>
            </a:r>
            <a:r>
              <a:rPr lang="en-US" sz="2000" dirty="0" smtClean="0">
                <a:solidFill>
                  <a:srgbClr val="00B0F0"/>
                </a:solidFill>
              </a:rPr>
              <a:t>bject</a:t>
            </a:r>
            <a:r>
              <a:rPr lang="en-US" sz="2000" dirty="0" smtClean="0"/>
              <a:t> or </a:t>
            </a:r>
            <a:r>
              <a:rPr lang="en-US" sz="2000" i="1" dirty="0" smtClean="0"/>
              <a:t>instance</a:t>
            </a:r>
            <a:r>
              <a:rPr lang="en-US" sz="2000" dirty="0"/>
              <a:t> is a copy of the class with </a:t>
            </a:r>
            <a:r>
              <a:rPr lang="en-US" sz="2000" i="1" dirty="0"/>
              <a:t>actual</a:t>
            </a:r>
            <a:r>
              <a:rPr lang="en-US" sz="2000" dirty="0"/>
              <a:t> </a:t>
            </a:r>
            <a:r>
              <a:rPr lang="en-US" sz="2000" dirty="0" smtClean="0"/>
              <a:t>values &amp; functionalities, and we can create as many object we want from a class, which is called </a:t>
            </a:r>
            <a:r>
              <a:rPr lang="en-US" sz="2000" dirty="0" smtClean="0">
                <a:solidFill>
                  <a:srgbClr val="00B0F0"/>
                </a:solidFill>
              </a:rPr>
              <a:t>Instantiation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522116"/>
            <a:ext cx="1905000" cy="1447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6294" y="26614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lass User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240" y="317011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Attribute: </a:t>
            </a:r>
            <a:r>
              <a:rPr lang="en-US" sz="1400" i="1" dirty="0" smtClean="0">
                <a:solidFill>
                  <a:schemeClr val="accent4"/>
                </a:solidFill>
              </a:rPr>
              <a:t>name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240" y="3588916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Method: </a:t>
            </a:r>
            <a:r>
              <a:rPr lang="en-US" sz="1400" i="1" dirty="0" err="1" smtClean="0">
                <a:solidFill>
                  <a:schemeClr val="accent4"/>
                </a:solidFill>
              </a:rPr>
              <a:t>sayHello</a:t>
            </a:r>
            <a:r>
              <a:rPr lang="en-US" sz="1400" i="1" dirty="0" smtClean="0">
                <a:solidFill>
                  <a:schemeClr val="accent4"/>
                </a:solidFill>
              </a:rPr>
              <a:t>()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5800" y="3143535"/>
            <a:ext cx="190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5800" y="3540369"/>
            <a:ext cx="190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9600" y="2751281"/>
            <a:ext cx="1905000" cy="7504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1929" y="277786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David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8001" y="318814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accent4"/>
                </a:solidFill>
              </a:rPr>
              <a:t>sayHello</a:t>
            </a:r>
            <a:r>
              <a:rPr lang="en-US" sz="1400" i="1" dirty="0" smtClean="0">
                <a:solidFill>
                  <a:schemeClr val="accent4"/>
                </a:solidFill>
              </a:rPr>
              <a:t>()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19600" y="3148116"/>
            <a:ext cx="1905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19600" y="4003714"/>
            <a:ext cx="1905000" cy="7397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0933" y="405159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Bill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8000" y="444172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accent4"/>
                </a:solidFill>
              </a:rPr>
              <a:t>sayHello</a:t>
            </a:r>
            <a:r>
              <a:rPr lang="en-US" sz="1400" i="1" dirty="0" smtClean="0">
                <a:solidFill>
                  <a:schemeClr val="accent4"/>
                </a:solidFill>
              </a:rPr>
              <a:t>()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19600" y="4400548"/>
            <a:ext cx="1905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19600" y="1599918"/>
            <a:ext cx="1905000" cy="7397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163570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James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8002" y="203321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accent4"/>
                </a:solidFill>
              </a:rPr>
              <a:t>sayHello</a:t>
            </a:r>
            <a:r>
              <a:rPr lang="en-US" sz="1400" i="1" dirty="0" smtClean="0">
                <a:solidFill>
                  <a:schemeClr val="accent4"/>
                </a:solidFill>
              </a:rPr>
              <a:t>()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419600" y="1996752"/>
            <a:ext cx="1905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24200" y="1969787"/>
            <a:ext cx="1219200" cy="552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24200" y="3143535"/>
            <a:ext cx="1181889" cy="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24200" y="3896693"/>
            <a:ext cx="1247508" cy="50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16200000">
            <a:off x="2093616" y="3051832"/>
            <a:ext cx="15279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Instantiation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Curved Down Arrow 52"/>
          <p:cNvSpPr/>
          <p:nvPr/>
        </p:nvSpPr>
        <p:spPr>
          <a:xfrm rot="5400000">
            <a:off x="6101040" y="2334973"/>
            <a:ext cx="1404178" cy="964975"/>
          </a:xfrm>
          <a:prstGeom prst="curvedDownArrow">
            <a:avLst>
              <a:gd name="adj1" fmla="val 8952"/>
              <a:gd name="adj2" fmla="val 50000"/>
              <a:gd name="adj3" fmla="val 1379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 rot="5400000">
            <a:off x="6110795" y="3570966"/>
            <a:ext cx="1404178" cy="964975"/>
          </a:xfrm>
          <a:prstGeom prst="curvedDownArrow">
            <a:avLst>
              <a:gd name="adj1" fmla="val 8952"/>
              <a:gd name="adj2" fmla="val 50000"/>
              <a:gd name="adj3" fmla="val 1379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6535527" y="3139336"/>
            <a:ext cx="25418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Passing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Curved Connector 56"/>
          <p:cNvCxnSpPr>
            <a:stCxn id="40" idx="1"/>
            <a:endCxn id="41" idx="1"/>
          </p:cNvCxnSpPr>
          <p:nvPr/>
        </p:nvCxnSpPr>
        <p:spPr>
          <a:xfrm rot="10800000" flipV="1">
            <a:off x="4848002" y="1789592"/>
            <a:ext cx="104998" cy="397513"/>
          </a:xfrm>
          <a:prstGeom prst="curvedConnector3">
            <a:avLst>
              <a:gd name="adj1" fmla="val 36454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 flipV="1">
            <a:off x="4814379" y="2944778"/>
            <a:ext cx="104998" cy="397513"/>
          </a:xfrm>
          <a:prstGeom prst="curvedConnector3">
            <a:avLst>
              <a:gd name="adj1" fmla="val 36454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0800000" flipV="1">
            <a:off x="4842204" y="4222380"/>
            <a:ext cx="104998" cy="397513"/>
          </a:xfrm>
          <a:prstGeom prst="curvedConnector3">
            <a:avLst>
              <a:gd name="adj1" fmla="val 36454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27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Creating a very basic class &amp; object of it in Python:</a:t>
            </a:r>
          </a:p>
          <a:p>
            <a:endParaRPr lang="en-US" sz="2400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7" y="1366837"/>
            <a:ext cx="3390900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15" y="1366837"/>
            <a:ext cx="4181475" cy="1295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1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Few important built-in class methods:</a:t>
            </a:r>
          </a:p>
          <a:p>
            <a:endParaRPr lang="en-US" sz="2000" dirty="0"/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__</a:t>
            </a:r>
            <a:r>
              <a:rPr lang="en-US" sz="2000" dirty="0" err="1" smtClean="0">
                <a:solidFill>
                  <a:srgbClr val="00B0F0"/>
                </a:solidFill>
              </a:rPr>
              <a:t>init</a:t>
            </a:r>
            <a:r>
              <a:rPr lang="en-US" sz="2000" dirty="0" smtClean="0">
                <a:solidFill>
                  <a:srgbClr val="00B0F0"/>
                </a:solidFill>
              </a:rPr>
              <a:t>__()</a:t>
            </a:r>
            <a:r>
              <a:rPr lang="en-US" sz="2000" dirty="0" smtClean="0">
                <a:solidFill>
                  <a:schemeClr val="bg1"/>
                </a:solidFill>
              </a:rPr>
              <a:t>: This is called the </a:t>
            </a:r>
            <a:r>
              <a:rPr lang="en-US" sz="2000" dirty="0" smtClean="0">
                <a:solidFill>
                  <a:srgbClr val="00B0F0"/>
                </a:solidFill>
              </a:rPr>
              <a:t>constructor</a:t>
            </a:r>
            <a:r>
              <a:rPr lang="en-US" sz="2000" dirty="0" smtClean="0">
                <a:solidFill>
                  <a:schemeClr val="bg1"/>
                </a:solidFill>
              </a:rPr>
              <a:t> function. A constructor is called </a:t>
            </a:r>
            <a:r>
              <a:rPr lang="en-US" sz="2000" dirty="0"/>
              <a:t>whenever an object is created. </a:t>
            </a:r>
            <a:r>
              <a:rPr lang="en-US" sz="2000" dirty="0" smtClean="0"/>
              <a:t>It helps </a:t>
            </a:r>
            <a:r>
              <a:rPr lang="en-US" sz="2000" dirty="0"/>
              <a:t>to assign initial values to objects of your class right after they have been created</a:t>
            </a:r>
            <a:r>
              <a:rPr lang="en-US" sz="2000" dirty="0" smtClean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__del__()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/>
              <a:t>This is a </a:t>
            </a:r>
            <a:r>
              <a:rPr lang="en-US" sz="2000" dirty="0">
                <a:solidFill>
                  <a:srgbClr val="00B0F0"/>
                </a:solidFill>
              </a:rPr>
              <a:t>destructor</a:t>
            </a:r>
            <a:r>
              <a:rPr lang="en-US" sz="2000" dirty="0"/>
              <a:t> function. A destructor function is called whenever an object is deleted/destroyed. </a:t>
            </a:r>
            <a:r>
              <a:rPr lang="en-US" sz="2000" dirty="0" smtClean="0"/>
              <a:t>We </a:t>
            </a:r>
            <a:r>
              <a:rPr lang="en-US" sz="2000" dirty="0"/>
              <a:t>can delete an object using ‘</a:t>
            </a:r>
            <a:r>
              <a:rPr lang="en-US" sz="19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en-US" sz="2000" dirty="0" smtClean="0"/>
              <a:t>’ command. Objects </a:t>
            </a:r>
            <a:r>
              <a:rPr lang="en-US" sz="2000" dirty="0"/>
              <a:t>are also automatically deleted when the program terminates, or the object goes out of </a:t>
            </a:r>
            <a:r>
              <a:rPr lang="en-US" sz="2000" dirty="0" smtClean="0"/>
              <a:t>scope. The </a:t>
            </a:r>
            <a:r>
              <a:rPr lang="en-US" sz="2000" dirty="0"/>
              <a:t>destructor can be used to perform some cleanup activities before an object is </a:t>
            </a:r>
            <a:r>
              <a:rPr lang="en-US" sz="2000" dirty="0" smtClean="0"/>
              <a:t>destroyed, </a:t>
            </a:r>
            <a:r>
              <a:rPr lang="en-US" sz="2000" dirty="0"/>
              <a:t>like freeing up resources, closing file pointers, etc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__</a:t>
            </a:r>
            <a:r>
              <a:rPr lang="en-US" sz="2000" dirty="0" err="1" smtClean="0">
                <a:solidFill>
                  <a:srgbClr val="00B0F0"/>
                </a:solidFill>
              </a:rPr>
              <a:t>str</a:t>
            </a:r>
            <a:r>
              <a:rPr lang="en-US" sz="2000" dirty="0" smtClean="0">
                <a:solidFill>
                  <a:srgbClr val="00B0F0"/>
                </a:solidFill>
              </a:rPr>
              <a:t>__()	</a:t>
            </a:r>
            <a:r>
              <a:rPr lang="en-US" sz="2000" dirty="0" smtClean="0">
                <a:solidFill>
                  <a:schemeClr val="bg1"/>
                </a:solidFill>
              </a:rPr>
              <a:t>: This method returns whatever we want an object to display if we print the object itself, or </a:t>
            </a:r>
            <a:r>
              <a:rPr lang="en-US" sz="2000" dirty="0" smtClean="0"/>
              <a:t>explicitly </a:t>
            </a:r>
            <a:r>
              <a:rPr lang="en-US" sz="2000" dirty="0"/>
              <a:t>convert an object into a </a:t>
            </a:r>
            <a:r>
              <a:rPr lang="en-US" sz="2000" dirty="0" smtClean="0"/>
              <a:t>string.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7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703140"/>
            <a:ext cx="3677342" cy="4052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703140"/>
            <a:ext cx="2438400" cy="164779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572000" y="3278257"/>
            <a:ext cx="4191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Even if we are not using </a:t>
            </a:r>
            <a:r>
              <a:rPr lang="en-US" i="1" dirty="0" smtClean="0">
                <a:solidFill>
                  <a:schemeClr val="bg1"/>
                </a:solidFill>
              </a:rPr>
              <a:t>del</a:t>
            </a:r>
            <a:r>
              <a:rPr lang="en-US" dirty="0" smtClean="0">
                <a:solidFill>
                  <a:schemeClr val="bg1"/>
                </a:solidFill>
              </a:rPr>
              <a:t> keyword to delete an object, the </a:t>
            </a:r>
            <a:r>
              <a:rPr lang="en-US" i="1" dirty="0" smtClean="0">
                <a:solidFill>
                  <a:schemeClr val="bg1"/>
                </a:solidFill>
              </a:rPr>
              <a:t>__del__() </a:t>
            </a:r>
            <a:r>
              <a:rPr lang="en-US" dirty="0" smtClean="0">
                <a:solidFill>
                  <a:schemeClr val="bg1"/>
                </a:solidFill>
              </a:rPr>
              <a:t>method is automatically called when the object goes out of scope.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1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703140"/>
            <a:ext cx="4242802" cy="4054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56" y="2775273"/>
            <a:ext cx="2675944" cy="196418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856" y="703140"/>
            <a:ext cx="2675945" cy="2030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37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Few important built-in class attributes:</a:t>
            </a:r>
          </a:p>
          <a:p>
            <a:endParaRPr lang="en-US" sz="19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>
                <a:solidFill>
                  <a:srgbClr val="00B0F0"/>
                </a:solidFill>
              </a:rPr>
              <a:t>dict</a:t>
            </a: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>
                <a:solidFill>
                  <a:schemeClr val="bg1"/>
                </a:solidFill>
              </a:rPr>
              <a:t>: Dictionary containing the </a:t>
            </a:r>
            <a:r>
              <a:rPr lang="en-US" sz="1900" dirty="0" smtClean="0">
                <a:solidFill>
                  <a:schemeClr val="bg1"/>
                </a:solidFill>
              </a:rPr>
              <a:t>class’s </a:t>
            </a:r>
            <a:r>
              <a:rPr lang="en-US" sz="1900" dirty="0">
                <a:solidFill>
                  <a:schemeClr val="bg1"/>
                </a:solidFill>
              </a:rPr>
              <a:t>namespace</a:t>
            </a:r>
            <a:r>
              <a:rPr lang="en-US" sz="19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>
                <a:solidFill>
                  <a:srgbClr val="00B0F0"/>
                </a:solidFill>
              </a:rPr>
              <a:t>__doc__</a:t>
            </a:r>
            <a:r>
              <a:rPr lang="en-US" sz="1900" dirty="0" smtClean="0"/>
              <a:t>: Class </a:t>
            </a:r>
            <a:r>
              <a:rPr lang="en-US" sz="1900" dirty="0"/>
              <a:t>documentation string or none, if </a:t>
            </a:r>
            <a:r>
              <a:rPr lang="en-US" sz="1900" dirty="0" smtClean="0"/>
              <a:t>not defined.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>
                <a:solidFill>
                  <a:srgbClr val="00B0F0"/>
                </a:solidFill>
              </a:rPr>
              <a:t>name</a:t>
            </a: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/>
              <a:t>:</a:t>
            </a:r>
            <a:r>
              <a:rPr lang="en-US" sz="1900" dirty="0" smtClean="0"/>
              <a:t> Returns the name of the Class.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>
                <a:solidFill>
                  <a:srgbClr val="00B0F0"/>
                </a:solidFill>
              </a:rPr>
              <a:t>module</a:t>
            </a: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/>
              <a:t>:</a:t>
            </a:r>
            <a:r>
              <a:rPr lang="en-US" sz="1900" dirty="0" smtClean="0"/>
              <a:t> Returns the module </a:t>
            </a:r>
            <a:r>
              <a:rPr lang="en-US" sz="1900" dirty="0"/>
              <a:t>name in which the class is defined. This attribute </a:t>
            </a:r>
            <a:r>
              <a:rPr lang="en-US" sz="1900" dirty="0" smtClean="0"/>
              <a:t>returns “__</a:t>
            </a:r>
            <a:r>
              <a:rPr lang="en-US" sz="1900" dirty="0"/>
              <a:t>main</a:t>
            </a:r>
            <a:r>
              <a:rPr lang="en-US" sz="1900" dirty="0" smtClean="0"/>
              <a:t>__” </a:t>
            </a:r>
            <a:r>
              <a:rPr lang="en-US" sz="1900" dirty="0"/>
              <a:t>in interactive </a:t>
            </a:r>
            <a:r>
              <a:rPr lang="en-US" sz="1900" dirty="0" smtClean="0"/>
              <a:t>mode (shell).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>
                <a:solidFill>
                  <a:srgbClr val="00B0F0"/>
                </a:solidFill>
              </a:rPr>
              <a:t>bases</a:t>
            </a:r>
            <a:r>
              <a:rPr lang="en-US" sz="1900" dirty="0" smtClean="0">
                <a:solidFill>
                  <a:srgbClr val="00B0F0"/>
                </a:solidFill>
              </a:rPr>
              <a:t>__</a:t>
            </a:r>
            <a:r>
              <a:rPr lang="en-US" sz="1900" dirty="0"/>
              <a:t>:</a:t>
            </a:r>
            <a:r>
              <a:rPr lang="en-US" sz="1900" dirty="0" smtClean="0"/>
              <a:t> </a:t>
            </a:r>
            <a:r>
              <a:rPr lang="en-US" sz="1900" dirty="0"/>
              <a:t>A </a:t>
            </a:r>
            <a:r>
              <a:rPr lang="en-US" sz="1900" dirty="0" smtClean="0"/>
              <a:t>tuple </a:t>
            </a:r>
            <a:r>
              <a:rPr lang="en-US" sz="1900" dirty="0"/>
              <a:t>containing the base classes, in the order of their occurrence in the base class list</a:t>
            </a:r>
            <a:r>
              <a:rPr lang="en-US" sz="19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1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Python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21" y="713587"/>
            <a:ext cx="2658644" cy="1290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21" y="2094734"/>
            <a:ext cx="3048295" cy="26633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713587"/>
            <a:ext cx="4242802" cy="4044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3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1763660"/>
            <a:ext cx="8382004" cy="294168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Encapsulation</a:t>
            </a:r>
            <a:r>
              <a:rPr lang="en-US" sz="2000" dirty="0" smtClean="0"/>
              <a:t> </a:t>
            </a:r>
            <a:r>
              <a:rPr lang="en-US" sz="2000" dirty="0"/>
              <a:t>is seen as the bundling of data with the methods that operate on that </a:t>
            </a:r>
            <a:r>
              <a:rPr lang="en-US" sz="2000" dirty="0" smtClean="0"/>
              <a:t>data.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Data </a:t>
            </a:r>
            <a:r>
              <a:rPr lang="en-US" sz="2000" dirty="0">
                <a:solidFill>
                  <a:srgbClr val="00B0F0"/>
                </a:solidFill>
              </a:rPr>
              <a:t>H</a:t>
            </a:r>
            <a:r>
              <a:rPr lang="en-US" sz="2000" dirty="0" smtClean="0">
                <a:solidFill>
                  <a:srgbClr val="00B0F0"/>
                </a:solidFill>
              </a:rPr>
              <a:t>iding </a:t>
            </a:r>
            <a:r>
              <a:rPr lang="en-US" sz="2000" dirty="0"/>
              <a:t>on the other hand is the principle that some internal information or data is </a:t>
            </a:r>
            <a:r>
              <a:rPr lang="en-US" sz="2000" dirty="0" smtClean="0"/>
              <a:t>“hidden”, </a:t>
            </a:r>
            <a:r>
              <a:rPr lang="en-US" sz="2000" dirty="0"/>
              <a:t>so that it </a:t>
            </a:r>
            <a:r>
              <a:rPr lang="en-US" sz="2000" dirty="0" smtClean="0"/>
              <a:t>can’t </a:t>
            </a:r>
            <a:r>
              <a:rPr lang="en-US" sz="2000" dirty="0"/>
              <a:t>be </a:t>
            </a:r>
            <a:r>
              <a:rPr lang="en-US" sz="2000" dirty="0" smtClean="0"/>
              <a:t>changed.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/>
              <a:t>Data </a:t>
            </a:r>
            <a:r>
              <a:rPr lang="en-US" sz="2000" dirty="0"/>
              <a:t>encapsulation via methods </a:t>
            </a:r>
            <a:r>
              <a:rPr lang="en-US" sz="2000" dirty="0" smtClean="0"/>
              <a:t>doesn’t </a:t>
            </a:r>
            <a:r>
              <a:rPr lang="en-US" sz="2000" dirty="0"/>
              <a:t>necessarily mean that the data is hidden. You might be capable of accessing and seeing the data anyway, but using the methods is recommended. </a:t>
            </a:r>
            <a:endParaRPr lang="en-US" sz="2000" dirty="0" smtClean="0"/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>
                <a:solidFill>
                  <a:srgbClr val="00B0F0"/>
                </a:solidFill>
              </a:rPr>
              <a:t>Data Abstraction </a:t>
            </a:r>
            <a:r>
              <a:rPr lang="en-US" sz="2000" dirty="0"/>
              <a:t>is present</a:t>
            </a:r>
            <a:r>
              <a:rPr lang="en-US" sz="2000" dirty="0" smtClean="0"/>
              <a:t>, </a:t>
            </a:r>
            <a:r>
              <a:rPr lang="en-US" sz="2000" dirty="0"/>
              <a:t>if both data hiding </a:t>
            </a:r>
            <a:r>
              <a:rPr lang="en-US" sz="2000" dirty="0" smtClean="0"/>
              <a:t>&amp; </a:t>
            </a:r>
            <a:r>
              <a:rPr lang="en-US" sz="2000" dirty="0"/>
              <a:t>data encapsulation is used.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</a:t>
            </a:r>
            <a:r>
              <a:rPr lang="en-US" dirty="0" smtClean="0"/>
              <a:t>Python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4682077"/>
              </p:ext>
            </p:extLst>
          </p:nvPr>
        </p:nvGraphicFramePr>
        <p:xfrm>
          <a:off x="2078079" y="798460"/>
          <a:ext cx="4980181" cy="9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346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i="1" dirty="0" smtClean="0">
                <a:solidFill>
                  <a:schemeClr val="accent6"/>
                </a:solidFill>
              </a:rPr>
              <a:t>“There </a:t>
            </a:r>
            <a:r>
              <a:rPr lang="en-US" sz="2400" i="1" dirty="0">
                <a:solidFill>
                  <a:schemeClr val="accent6"/>
                </a:solidFill>
              </a:rPr>
              <a:t>should be </a:t>
            </a:r>
            <a:r>
              <a:rPr lang="en-US" sz="2400" i="1" dirty="0" smtClean="0">
                <a:solidFill>
                  <a:schemeClr val="accent6"/>
                </a:solidFill>
              </a:rPr>
              <a:t>one- </a:t>
            </a:r>
            <a:r>
              <a:rPr lang="en-US" sz="2400" i="1" dirty="0">
                <a:solidFill>
                  <a:schemeClr val="accent6"/>
                </a:solidFill>
              </a:rPr>
              <a:t>and preferably only </a:t>
            </a:r>
            <a:r>
              <a:rPr lang="en-US" sz="2400" i="1" dirty="0" smtClean="0">
                <a:solidFill>
                  <a:schemeClr val="accent6"/>
                </a:solidFill>
              </a:rPr>
              <a:t>one- obvious </a:t>
            </a:r>
            <a:r>
              <a:rPr lang="en-US" sz="2400" i="1" dirty="0">
                <a:solidFill>
                  <a:schemeClr val="accent6"/>
                </a:solidFill>
              </a:rPr>
              <a:t>way to </a:t>
            </a:r>
            <a:r>
              <a:rPr lang="en-US" sz="2400" i="1" dirty="0" smtClean="0">
                <a:solidFill>
                  <a:schemeClr val="accent6"/>
                </a:solidFill>
              </a:rPr>
              <a:t>do it.”</a:t>
            </a:r>
          </a:p>
          <a:p>
            <a:pPr algn="r"/>
            <a:r>
              <a:rPr lang="en-US" sz="1400" i="1" dirty="0" smtClean="0"/>
              <a:t>- The Zen of Python (</a:t>
            </a:r>
            <a:r>
              <a:rPr lang="en-US" sz="1400" i="1" dirty="0"/>
              <a:t>by Tim Peters</a:t>
            </a:r>
            <a:r>
              <a:rPr lang="en-US" sz="1400" i="1" dirty="0" smtClean="0"/>
              <a:t>)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9009769"/>
              </p:ext>
            </p:extLst>
          </p:nvPr>
        </p:nvGraphicFramePr>
        <p:xfrm>
          <a:off x="405017" y="1657350"/>
          <a:ext cx="5327963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703140"/>
            <a:ext cx="8382004" cy="4002209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894485"/>
            <a:ext cx="2666999" cy="1503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200" y="89535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are able to access as well as modify the instance attributes directly by the 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.&lt;attribute&gt; </a:t>
            </a:r>
            <a:r>
              <a:rPr lang="en-US" dirty="0" smtClean="0">
                <a:solidFill>
                  <a:schemeClr val="bg1"/>
                </a:solidFill>
              </a:rPr>
              <a:t>notation.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2" y="895350"/>
            <a:ext cx="1980870" cy="150167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437535" y="264635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sz="1600" dirty="0">
                <a:solidFill>
                  <a:schemeClr val="bg1"/>
                </a:solidFill>
              </a:rPr>
              <a:t>Python uses a special naming scheme for attributes to control the accessibility of the </a:t>
            </a:r>
            <a:r>
              <a:rPr lang="en-US" sz="1600" dirty="0" smtClean="0">
                <a:solidFill>
                  <a:schemeClr val="bg1"/>
                </a:solidFill>
              </a:rPr>
              <a:t>attributes.</a:t>
            </a:r>
          </a:p>
          <a:p>
            <a:pPr marL="285750" indent="-285750">
              <a:buBlip>
                <a:blip r:embed="rId5"/>
              </a:buBlip>
            </a:pPr>
            <a:r>
              <a:rPr lang="en-US" sz="1600" dirty="0" smtClean="0">
                <a:solidFill>
                  <a:schemeClr val="bg1"/>
                </a:solidFill>
              </a:rPr>
              <a:t>We </a:t>
            </a:r>
            <a:r>
              <a:rPr lang="en-US" sz="1600" dirty="0">
                <a:solidFill>
                  <a:schemeClr val="bg1"/>
                </a:solidFill>
              </a:rPr>
              <a:t>can prefix an attribute name with a leading underscore </a:t>
            </a:r>
            <a:r>
              <a:rPr lang="en-US" sz="1600" dirty="0" smtClean="0">
                <a:solidFill>
                  <a:schemeClr val="bg1"/>
                </a:solidFill>
              </a:rPr>
              <a:t>“_”. </a:t>
            </a:r>
            <a:r>
              <a:rPr lang="en-US" sz="1600" dirty="0">
                <a:solidFill>
                  <a:schemeClr val="bg1"/>
                </a:solidFill>
              </a:rPr>
              <a:t>This marks the attribute as protected. It tells users of the class not to use this attribute unless, somebody writes a </a:t>
            </a:r>
            <a:r>
              <a:rPr lang="en-US" sz="1600" dirty="0" smtClean="0">
                <a:solidFill>
                  <a:schemeClr val="bg1"/>
                </a:solidFill>
              </a:rPr>
              <a:t>subclass.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-US" sz="1600" dirty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e </a:t>
            </a:r>
            <a:r>
              <a:rPr lang="en-US" sz="1600" dirty="0">
                <a:solidFill>
                  <a:schemeClr val="bg1"/>
                </a:solidFill>
              </a:rPr>
              <a:t>can prefix an attribute name with two leading underscores </a:t>
            </a:r>
            <a:r>
              <a:rPr lang="en-US" sz="1600" dirty="0" smtClean="0">
                <a:solidFill>
                  <a:schemeClr val="bg1"/>
                </a:solidFill>
              </a:rPr>
              <a:t>“__”. </a:t>
            </a:r>
            <a:r>
              <a:rPr lang="en-US" sz="1600" dirty="0">
                <a:solidFill>
                  <a:schemeClr val="bg1"/>
                </a:solidFill>
              </a:rPr>
              <a:t>The attribute is now inaccessible and invisible from outside. </a:t>
            </a:r>
            <a:r>
              <a:rPr lang="en-US" sz="1600" dirty="0" smtClean="0">
                <a:solidFill>
                  <a:schemeClr val="bg1"/>
                </a:solidFill>
              </a:rPr>
              <a:t>It’s </a:t>
            </a:r>
            <a:r>
              <a:rPr lang="en-US" sz="1600" dirty="0">
                <a:solidFill>
                  <a:schemeClr val="bg1"/>
                </a:solidFill>
              </a:rPr>
              <a:t>neither possible to read nor write to those attributes except inside of the class definition itself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703140"/>
            <a:ext cx="8382004" cy="4002209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 in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0" y="713587"/>
            <a:ext cx="4242802" cy="4054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718503"/>
            <a:ext cx="3122758" cy="805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787" y="1591469"/>
            <a:ext cx="2698371" cy="146208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309" y="3319108"/>
            <a:ext cx="3127337" cy="757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261" y="4139888"/>
            <a:ext cx="3439385" cy="6286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4994394" y="2285144"/>
            <a:ext cx="798801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56007"/>
              </p:ext>
            </p:extLst>
          </p:nvPr>
        </p:nvGraphicFramePr>
        <p:xfrm>
          <a:off x="5060419" y="2566437"/>
          <a:ext cx="666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ckager Shell Object" showAsIcon="1" r:id="rId9" imgW="838800" imgH="437760" progId="Package">
                  <p:embed/>
                </p:oleObj>
              </mc:Choice>
              <mc:Fallback>
                <p:oleObj name="Packager Shell Object" showAsIcon="1" r:id="rId9" imgW="838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0419" y="2566437"/>
                        <a:ext cx="6667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0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5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1900" dirty="0">
                <a:solidFill>
                  <a:srgbClr val="00B0F0"/>
                </a:solidFill>
              </a:rPr>
              <a:t>Inheritance</a:t>
            </a:r>
            <a:r>
              <a:rPr lang="en-US" sz="1900" dirty="0"/>
              <a:t> is the process by which one class takes on the attributes and methods of </a:t>
            </a:r>
            <a:r>
              <a:rPr lang="en-US" sz="1900" dirty="0" smtClean="0"/>
              <a:t>another.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/>
              <a:t>Newly </a:t>
            </a:r>
            <a:r>
              <a:rPr lang="en-US" sz="1900" dirty="0"/>
              <a:t>formed classes are called </a:t>
            </a:r>
            <a:r>
              <a:rPr lang="en-US" sz="1900" i="1" dirty="0" smtClean="0"/>
              <a:t>Child </a:t>
            </a:r>
            <a:r>
              <a:rPr lang="en-US" sz="1900" i="1" dirty="0"/>
              <a:t>C</a:t>
            </a:r>
            <a:r>
              <a:rPr lang="en-US" sz="1900" i="1" dirty="0" smtClean="0"/>
              <a:t>lasses </a:t>
            </a:r>
            <a:r>
              <a:rPr lang="en-US" sz="1900" dirty="0" smtClean="0"/>
              <a:t>(Sub Class or Derived Class), </a:t>
            </a:r>
            <a:r>
              <a:rPr lang="en-US" sz="1900" dirty="0"/>
              <a:t>and the classes that </a:t>
            </a:r>
            <a:r>
              <a:rPr lang="en-US" sz="1900" i="1" dirty="0" smtClean="0"/>
              <a:t>Child </a:t>
            </a:r>
            <a:r>
              <a:rPr lang="en-US" sz="1900" i="1" dirty="0"/>
              <a:t>C</a:t>
            </a:r>
            <a:r>
              <a:rPr lang="en-US" sz="1900" i="1" dirty="0" smtClean="0"/>
              <a:t>lasses </a:t>
            </a:r>
            <a:r>
              <a:rPr lang="en-US" sz="1900" dirty="0"/>
              <a:t>are derived from are called parent </a:t>
            </a:r>
            <a:r>
              <a:rPr lang="en-US" sz="1900" dirty="0" smtClean="0"/>
              <a:t>classes (Base Class).</a:t>
            </a:r>
            <a:endParaRPr lang="en-US" sz="1900" dirty="0"/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/>
              <a:t>Child </a:t>
            </a:r>
            <a:r>
              <a:rPr lang="en-US" sz="1900" dirty="0"/>
              <a:t>classes </a:t>
            </a:r>
            <a:r>
              <a:rPr lang="en-US" sz="1900" dirty="0">
                <a:solidFill>
                  <a:srgbClr val="00B0F0"/>
                </a:solidFill>
              </a:rPr>
              <a:t>override</a:t>
            </a:r>
            <a:r>
              <a:rPr lang="en-US" sz="1900" dirty="0"/>
              <a:t> or </a:t>
            </a:r>
            <a:r>
              <a:rPr lang="en-US" sz="1900" dirty="0">
                <a:solidFill>
                  <a:srgbClr val="00B0F0"/>
                </a:solidFill>
              </a:rPr>
              <a:t>extend</a:t>
            </a:r>
            <a:r>
              <a:rPr lang="en-US" sz="1900" dirty="0"/>
              <a:t> the functionality (e.g., attributes and </a:t>
            </a:r>
            <a:r>
              <a:rPr lang="en-US" sz="1900" dirty="0" smtClean="0"/>
              <a:t>methods) </a:t>
            </a:r>
            <a:r>
              <a:rPr lang="en-US" sz="1900" dirty="0"/>
              <a:t>of parent classes. In other words, child classes inherit all of the </a:t>
            </a:r>
            <a:r>
              <a:rPr lang="en-US" sz="1900" dirty="0" smtClean="0"/>
              <a:t>parent’s </a:t>
            </a:r>
            <a:r>
              <a:rPr lang="en-US" sz="1900" dirty="0"/>
              <a:t>attributes and behaviors but can also specify different behavior to follow. </a:t>
            </a:r>
            <a:endParaRPr lang="en-US" sz="19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1900" dirty="0" smtClean="0"/>
              <a:t>The </a:t>
            </a:r>
            <a:r>
              <a:rPr lang="en-US" sz="1900" dirty="0"/>
              <a:t>most </a:t>
            </a:r>
            <a:r>
              <a:rPr lang="en-US" sz="1900" dirty="0">
                <a:solidFill>
                  <a:srgbClr val="00B0F0"/>
                </a:solidFill>
              </a:rPr>
              <a:t>basic type of class is an object</a:t>
            </a:r>
            <a:r>
              <a:rPr lang="en-US" sz="1900" dirty="0"/>
              <a:t>, which generally all other classes inherit as their </a:t>
            </a:r>
            <a:r>
              <a:rPr lang="en-US" sz="1900" dirty="0" smtClean="0"/>
              <a:t>Parent.</a:t>
            </a:r>
          </a:p>
          <a:p>
            <a:endParaRPr lang="en-US" sz="1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6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703140"/>
            <a:ext cx="8382004" cy="4002209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0" y="755987"/>
            <a:ext cx="3903417" cy="4013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399" y="755987"/>
            <a:ext cx="3770604" cy="1633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069" y="2442372"/>
            <a:ext cx="2541933" cy="14247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5019037" y="3128337"/>
            <a:ext cx="798801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05512"/>
              </p:ext>
            </p:extLst>
          </p:nvPr>
        </p:nvGraphicFramePr>
        <p:xfrm>
          <a:off x="5090618" y="3374221"/>
          <a:ext cx="6556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Packager Shell Object" showAsIcon="1" r:id="rId7" imgW="822600" imgH="437760" progId="Package">
                  <p:embed/>
                </p:oleObj>
              </mc:Choice>
              <mc:Fallback>
                <p:oleObj name="Packager Shell Object" showAsIcon="1" r:id="rId7" imgW="8226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0618" y="3374221"/>
                        <a:ext cx="655637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520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pPr fontAlgn="base"/>
            <a:r>
              <a:rPr lang="en-US" sz="1400" dirty="0" smtClean="0"/>
              <a:t>Types of Inheritance:</a:t>
            </a:r>
          </a:p>
          <a:p>
            <a:pPr fontAlgn="base"/>
            <a:endParaRPr lang="en-US" sz="500" dirty="0" smtClean="0"/>
          </a:p>
          <a:p>
            <a:pPr marL="457200" indent="-457200" fontAlgn="base">
              <a:buBlip>
                <a:blip r:embed="rId3"/>
              </a:buBlip>
            </a:pPr>
            <a:r>
              <a:rPr lang="en-US" sz="1400" dirty="0" smtClean="0">
                <a:solidFill>
                  <a:srgbClr val="00B0F0"/>
                </a:solidFill>
              </a:rPr>
              <a:t>Single </a:t>
            </a:r>
            <a:r>
              <a:rPr lang="en-US" sz="1400" dirty="0">
                <a:solidFill>
                  <a:srgbClr val="00B0F0"/>
                </a:solidFill>
              </a:rPr>
              <a:t>inheritance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child class inherits from only one parent </a:t>
            </a:r>
            <a:r>
              <a:rPr lang="en-US" sz="1400" dirty="0" smtClean="0"/>
              <a:t>class.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1400" dirty="0" smtClean="0">
                <a:solidFill>
                  <a:srgbClr val="00B0F0"/>
                </a:solidFill>
              </a:rPr>
              <a:t>Multilevel </a:t>
            </a:r>
            <a:r>
              <a:rPr lang="en-US" sz="1400" dirty="0">
                <a:solidFill>
                  <a:srgbClr val="00B0F0"/>
                </a:solidFill>
              </a:rPr>
              <a:t>inheritance</a:t>
            </a:r>
            <a:r>
              <a:rPr lang="en-US" sz="1400" dirty="0"/>
              <a:t>: </a:t>
            </a:r>
            <a:r>
              <a:rPr lang="en-US" sz="1400" dirty="0" smtClean="0"/>
              <a:t>A parent class has </a:t>
            </a:r>
            <a:r>
              <a:rPr lang="en-US" sz="1400" dirty="0"/>
              <a:t>child and grand child relationship</a:t>
            </a:r>
            <a:r>
              <a:rPr lang="en-US" sz="1400" dirty="0" smtClean="0"/>
              <a:t>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1400" dirty="0" smtClean="0">
                <a:solidFill>
                  <a:srgbClr val="00B0F0"/>
                </a:solidFill>
              </a:rPr>
              <a:t>Hierarchical inheritance</a:t>
            </a:r>
            <a:r>
              <a:rPr lang="en-US" sz="1400" dirty="0" smtClean="0"/>
              <a:t>:</a:t>
            </a:r>
            <a:r>
              <a:rPr lang="en-US" sz="1400" dirty="0"/>
              <a:t> More than one derived classes are created from a single base</a:t>
            </a:r>
            <a:r>
              <a:rPr lang="en-US" sz="1400" dirty="0" smtClean="0"/>
              <a:t>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1400" dirty="0">
                <a:solidFill>
                  <a:srgbClr val="00B0F0"/>
                </a:solidFill>
              </a:rPr>
              <a:t>Multiple inheritance</a:t>
            </a:r>
            <a:r>
              <a:rPr lang="en-US" sz="1400" dirty="0"/>
              <a:t>: A child class inherits from multiple parent classes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0" y="2495550"/>
            <a:ext cx="5999739" cy="2022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7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pPr fontAlgn="base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78" y="755987"/>
            <a:ext cx="1936217" cy="1204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55987"/>
            <a:ext cx="3911079" cy="4002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685774" y="4042885"/>
            <a:ext cx="3975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The super class’s attributes were not initialized, we have to explicitly call the </a:t>
            </a:r>
            <a:r>
              <a:rPr lang="en-US" sz="1400" i="1" dirty="0" smtClean="0">
                <a:solidFill>
                  <a:schemeClr val="bg1"/>
                </a:solidFill>
              </a:rPr>
              <a:t>__</a:t>
            </a:r>
            <a:r>
              <a:rPr lang="en-US" sz="1400" i="1" dirty="0" err="1" smtClean="0">
                <a:solidFill>
                  <a:schemeClr val="bg1"/>
                </a:solidFill>
              </a:rPr>
              <a:t>init</a:t>
            </a:r>
            <a:r>
              <a:rPr lang="en-US" sz="1400" i="1" dirty="0" smtClean="0">
                <a:solidFill>
                  <a:schemeClr val="bg1"/>
                </a:solidFill>
              </a:rPr>
              <a:t>__()</a:t>
            </a:r>
            <a:r>
              <a:rPr lang="en-US" sz="1400" dirty="0" smtClean="0">
                <a:solidFill>
                  <a:schemeClr val="bg1"/>
                </a:solidFill>
              </a:rPr>
              <a:t> of the super classes from their respective sub classes.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078" y="2098843"/>
            <a:ext cx="3075439" cy="159618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7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pPr fontAlgn="base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55987"/>
            <a:ext cx="3911079" cy="4002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750269" y="3842830"/>
            <a:ext cx="39758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It is </a:t>
            </a:r>
            <a:r>
              <a:rPr lang="en-US" sz="1100" dirty="0" smtClean="0">
                <a:solidFill>
                  <a:srgbClr val="00B0F0"/>
                </a:solidFill>
              </a:rPr>
              <a:t>Method Resolution </a:t>
            </a:r>
            <a:r>
              <a:rPr lang="en-US" sz="1100" dirty="0">
                <a:solidFill>
                  <a:srgbClr val="00B0F0"/>
                </a:solidFill>
              </a:rPr>
              <a:t>O</a:t>
            </a:r>
            <a:r>
              <a:rPr lang="en-US" sz="1100" dirty="0" smtClean="0">
                <a:solidFill>
                  <a:srgbClr val="00B0F0"/>
                </a:solidFill>
              </a:rPr>
              <a:t>rder </a:t>
            </a:r>
            <a:r>
              <a:rPr lang="en-US" sz="1100" dirty="0" smtClean="0">
                <a:solidFill>
                  <a:schemeClr val="bg1"/>
                </a:solidFill>
              </a:rPr>
              <a:t>(MRO), which helps </a:t>
            </a:r>
            <a:r>
              <a:rPr lang="en-US" sz="1100" dirty="0" smtClean="0">
                <a:solidFill>
                  <a:srgbClr val="00B0F0"/>
                </a:solidFill>
              </a:rPr>
              <a:t>super() </a:t>
            </a:r>
            <a:r>
              <a:rPr lang="en-US" sz="1100" dirty="0" smtClean="0">
                <a:solidFill>
                  <a:schemeClr val="bg1"/>
                </a:solidFill>
              </a:rPr>
              <a:t>functions to </a:t>
            </a:r>
            <a:r>
              <a:rPr lang="en-US" sz="1100" dirty="0">
                <a:solidFill>
                  <a:schemeClr val="bg1"/>
                </a:solidFill>
              </a:rPr>
              <a:t>makes its </a:t>
            </a:r>
            <a:r>
              <a:rPr lang="en-US" sz="1100" dirty="0" smtClean="0">
                <a:solidFill>
                  <a:schemeClr val="bg1"/>
                </a:solidFill>
              </a:rPr>
              <a:t>decision that which </a:t>
            </a:r>
            <a:r>
              <a:rPr lang="en-US" sz="1100" dirty="0">
                <a:solidFill>
                  <a:schemeClr val="bg1"/>
                </a:solidFill>
              </a:rPr>
              <a:t>class has to be used. It is based on the </a:t>
            </a:r>
            <a:r>
              <a:rPr lang="en-US" sz="1100" dirty="0" smtClean="0">
                <a:solidFill>
                  <a:schemeClr val="bg1"/>
                </a:solidFill>
              </a:rPr>
              <a:t>“C3 </a:t>
            </a:r>
            <a:r>
              <a:rPr lang="en-US" sz="1100" dirty="0">
                <a:solidFill>
                  <a:schemeClr val="bg1"/>
                </a:solidFill>
              </a:rPr>
              <a:t>S</a:t>
            </a:r>
            <a:r>
              <a:rPr lang="en-US" sz="1100" dirty="0" smtClean="0">
                <a:solidFill>
                  <a:schemeClr val="bg1"/>
                </a:solidFill>
              </a:rPr>
              <a:t>uperclass </a:t>
            </a:r>
            <a:r>
              <a:rPr lang="en-US" sz="1100" dirty="0">
                <a:solidFill>
                  <a:schemeClr val="bg1"/>
                </a:solidFill>
              </a:rPr>
              <a:t>L</a:t>
            </a:r>
            <a:r>
              <a:rPr lang="en-US" sz="1100" dirty="0" smtClean="0">
                <a:solidFill>
                  <a:schemeClr val="bg1"/>
                </a:solidFill>
              </a:rPr>
              <a:t>inearization” </a:t>
            </a:r>
            <a:r>
              <a:rPr lang="en-US" sz="1100" dirty="0">
                <a:solidFill>
                  <a:schemeClr val="bg1"/>
                </a:solidFill>
              </a:rPr>
              <a:t>algorithm. This is called a </a:t>
            </a:r>
            <a:r>
              <a:rPr lang="en-US" sz="1100" dirty="0" smtClean="0">
                <a:solidFill>
                  <a:schemeClr val="bg1"/>
                </a:solidFill>
              </a:rPr>
              <a:t>linearization, </a:t>
            </a:r>
            <a:r>
              <a:rPr lang="en-US" sz="1100" dirty="0">
                <a:solidFill>
                  <a:schemeClr val="bg1"/>
                </a:solidFill>
              </a:rPr>
              <a:t>because the tree structure is broken down into a linear order.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8" y="762745"/>
            <a:ext cx="3911079" cy="399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078" y="762745"/>
            <a:ext cx="2974322" cy="1248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078" y="2131987"/>
            <a:ext cx="3507722" cy="149241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7868301" y="703140"/>
            <a:ext cx="798801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26420"/>
              </p:ext>
            </p:extLst>
          </p:nvPr>
        </p:nvGraphicFramePr>
        <p:xfrm>
          <a:off x="7999413" y="921567"/>
          <a:ext cx="533400" cy="41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Packager Shell Object" showAsIcon="1" r:id="rId8" imgW="667800" imgH="437760" progId="Package">
                  <p:embed/>
                </p:oleObj>
              </mc:Choice>
              <mc:Fallback>
                <p:oleObj name="Packager Shell Object" showAsIcon="1" r:id="rId8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9413" y="921567"/>
                        <a:ext cx="533400" cy="41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298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419601" cy="392817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Operator </a:t>
            </a:r>
            <a:r>
              <a:rPr lang="en-US" sz="2400" dirty="0" smtClean="0">
                <a:solidFill>
                  <a:srgbClr val="00B0F0"/>
                </a:solidFill>
              </a:rPr>
              <a:t>Overloading </a:t>
            </a:r>
            <a:r>
              <a:rPr lang="en-US" sz="2400" dirty="0"/>
              <a:t>is used to allow us to perform +, -, *, /, etc. operations between two objects.</a:t>
            </a:r>
          </a:p>
          <a:p>
            <a:r>
              <a:rPr lang="en-US" sz="2400" dirty="0"/>
              <a:t>We need to define the behavior regarding what the result should be when two objects are added, subtracted, multiplied, divide,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68755"/>
            <a:ext cx="3684918" cy="36974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32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We will understand what is the OOP and how it has been implemented in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We will </a:t>
            </a:r>
            <a:r>
              <a:rPr lang="en-US" sz="2600" dirty="0"/>
              <a:t>learn to know the four major principles of object-orientation and the way Python deals with </a:t>
            </a:r>
            <a:r>
              <a:rPr lang="en-US" sz="2600" dirty="0" smtClean="0"/>
              <a:t>them, i.e. Encapsulation, Data-Abstraction, Polymorphism &amp; Inheritance.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To learn how to write object oriented programs using Python.</a:t>
            </a:r>
          </a:p>
          <a:p>
            <a:pPr marL="457200" indent="-457200" fontAlgn="base">
              <a:buBlip>
                <a:blip r:embed="rId3"/>
              </a:buBlip>
            </a:pPr>
            <a:endParaRPr lang="en-US" dirty="0" smtClean="0"/>
          </a:p>
          <a:p>
            <a:pPr marL="457200" indent="-457200" fontAlgn="base">
              <a:buBlip>
                <a:blip r:embed="rId3"/>
              </a:buBlip>
            </a:pPr>
            <a:endParaRPr lang="en-US" sz="2600" dirty="0" smtClean="0"/>
          </a:p>
          <a:p>
            <a:pPr marL="457200" indent="-457200" fontAlgn="base">
              <a:buBlip>
                <a:blip r:embed="rId3"/>
              </a:buBlip>
            </a:pP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853372"/>
            <a:ext cx="4024646" cy="377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797" y="853371"/>
            <a:ext cx="2913129" cy="1909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797" y="3090862"/>
            <a:ext cx="2374486" cy="153828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7698951" y="3052682"/>
            <a:ext cx="798801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53756"/>
              </p:ext>
            </p:extLst>
          </p:nvPr>
        </p:nvGraphicFramePr>
        <p:xfrm>
          <a:off x="7698951" y="3237626"/>
          <a:ext cx="801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ackager Shell Object" showAsIcon="1" r:id="rId7" imgW="1018080" imgH="437760" progId="Package">
                  <p:embed/>
                </p:oleObj>
              </mc:Choice>
              <mc:Fallback>
                <p:oleObj name="Packager Shell Object" showAsIcon="1" r:id="rId7" imgW="10180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8951" y="3237626"/>
                        <a:ext cx="801688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808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48" y="853372"/>
            <a:ext cx="3857625" cy="273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22" y="853372"/>
            <a:ext cx="2476500" cy="1752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4518522" y="2752469"/>
            <a:ext cx="4244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can’t use same name (based on different argument length or order) to define multiple functions unlike C++ or Java, as the latest version of a function will override the previous one’s definition.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253" y="3720842"/>
            <a:ext cx="396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implicitly </a:t>
            </a:r>
            <a:r>
              <a:rPr lang="en-US" dirty="0">
                <a:solidFill>
                  <a:srgbClr val="00B0F0"/>
                </a:solidFill>
              </a:rPr>
              <a:t>polymorphic</a:t>
            </a:r>
            <a:r>
              <a:rPr lang="en-US" dirty="0">
                <a:solidFill>
                  <a:schemeClr val="bg1"/>
                </a:solidFill>
              </a:rPr>
              <a:t>. We can call this </a:t>
            </a:r>
            <a:r>
              <a:rPr lang="en-US" dirty="0" smtClean="0">
                <a:solidFill>
                  <a:schemeClr val="bg1"/>
                </a:solidFill>
              </a:rPr>
              <a:t>above </a:t>
            </a:r>
            <a:r>
              <a:rPr lang="en-US" dirty="0">
                <a:solidFill>
                  <a:schemeClr val="bg1"/>
                </a:solidFill>
              </a:rPr>
              <a:t>function with various </a:t>
            </a:r>
            <a:r>
              <a:rPr lang="en-US" dirty="0" smtClean="0">
                <a:solidFill>
                  <a:schemeClr val="bg1"/>
                </a:solidFill>
              </a:rPr>
              <a:t>types.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2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8759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Define a class named Shape and its subclass Square. The Square class has an </a:t>
            </a:r>
            <a:r>
              <a:rPr lang="en-US" sz="2400" dirty="0" smtClean="0"/>
              <a:t>__</a:t>
            </a:r>
            <a:r>
              <a:rPr lang="en-US" sz="2400" dirty="0" err="1" smtClean="0"/>
              <a:t>init</a:t>
            </a:r>
            <a:r>
              <a:rPr lang="en-US" sz="2400" dirty="0" smtClean="0"/>
              <a:t>__() </a:t>
            </a:r>
            <a:r>
              <a:rPr lang="en-US" sz="2400" dirty="0"/>
              <a:t>function which takes a length as argument. Both classes have a area function which can print the area of the shape where </a:t>
            </a:r>
            <a:r>
              <a:rPr lang="en-US" sz="2400" dirty="0" smtClean="0"/>
              <a:t>Shape’s </a:t>
            </a:r>
            <a:r>
              <a:rPr lang="en-US" sz="2400" dirty="0"/>
              <a:t>area is 0 by default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Define two named as Employee which inherits the class Project. Build some methods set all the attribute values, to show employee's information. Save all employee details in a file, use “|” as delimiter. Load the file in start to fetch existing employee’s information.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Class is user defined prototype for an object &amp; </a:t>
            </a:r>
            <a:r>
              <a:rPr lang="en-US" sz="2400" dirty="0"/>
              <a:t>o</a:t>
            </a:r>
            <a:r>
              <a:rPr lang="en-US" sz="2400" dirty="0" smtClean="0"/>
              <a:t>bjects are unique instance of the data structure defined within the class.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Object has data (attributes) &amp; behavior (methods).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Python follows OOP concept &amp; implements Encapsulation, Data Abstraction, Inheritance, Polymorphism (Overloading).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We can define a class using </a:t>
            </a:r>
            <a:r>
              <a:rPr lang="en-US" sz="2400" i="1" dirty="0" smtClean="0"/>
              <a:t>class &lt;</a:t>
            </a:r>
            <a:r>
              <a:rPr lang="en-US" sz="2400" i="1" dirty="0" err="1" smtClean="0"/>
              <a:t>classname</a:t>
            </a:r>
            <a:r>
              <a:rPr lang="en-US" sz="2400" i="1" dirty="0" smtClean="0"/>
              <a:t>&gt; </a:t>
            </a:r>
            <a:r>
              <a:rPr lang="en-US" sz="2400" dirty="0" smtClean="0"/>
              <a:t>syntax.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__</a:t>
            </a:r>
            <a:r>
              <a:rPr lang="en-US" sz="2400" dirty="0" err="1" smtClean="0"/>
              <a:t>init</a:t>
            </a:r>
            <a:r>
              <a:rPr lang="en-US" sz="2400" dirty="0" smtClean="0"/>
              <a:t>__() is constructor &amp; __del__() is destructor both get invoked automatically when we are creating an object, or when an object is getting out of scope respectively.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Inheritance </a:t>
            </a:r>
            <a:r>
              <a:rPr lang="en-US" sz="2400" dirty="0"/>
              <a:t>is the process by which one class takes on the attributes and methods of </a:t>
            </a:r>
            <a:r>
              <a:rPr lang="en-US" sz="2400" dirty="0" smtClean="0"/>
              <a:t>another.</a:t>
            </a:r>
          </a:p>
          <a:p>
            <a:pPr marL="457200" indent="-457200">
              <a:buBlip>
                <a:blip r:embed="rId3"/>
              </a:buBlip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Python supports single, multiple, multi-level &amp; hierarchical inheritance.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Prefixing a instance attribute by “__” make it private and not accessible directly from outside the class.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Python also supports the operator overloading and there are respective function which are invoked automatically when we use the corresponding operators to perform some operation.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on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 smtClean="0"/>
              <a:t>We have learnt the benefits of OOP.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 smtClean="0"/>
              <a:t>Now we know what is OOP &amp; how it has been implemented in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 smtClean="0"/>
              <a:t>We have gone through the concepts of </a:t>
            </a:r>
            <a:r>
              <a:rPr lang="en-US" dirty="0"/>
              <a:t>Encapsulation, Data-Abstraction, Polymorphism &amp; </a:t>
            </a:r>
            <a:r>
              <a:rPr lang="en-US" dirty="0" smtClean="0"/>
              <a:t>Inheritance. We also learnt how Python deals with these.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 smtClean="0"/>
              <a:t>We can now start writing object oriented programs.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https://docs.python.org/3/tutorial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www.youtube.com/watch?v=ZDa-Z5JzLYM&amp;list=PL-osiE80TeTsqhIuOqKhwlXsIBIdSeYtc</a:t>
            </a:r>
            <a:endParaRPr lang="en-US" sz="2400" dirty="0" smtClean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4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This is.. 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i="1" dirty="0" smtClean="0"/>
              <a:t>Pythnoic</a:t>
            </a:r>
            <a:r>
              <a:rPr lang="en-US" dirty="0" smtClean="0"/>
              <a:t>’… the way it talks. Are you following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55" y="1671066"/>
            <a:ext cx="4034630" cy="264940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 smtClean="0"/>
              <a:t>Indranil Paul (424241)</a:t>
            </a:r>
          </a:p>
          <a:p>
            <a:r>
              <a:rPr lang="en-US" sz="1400" dirty="0" smtClean="0"/>
              <a:t>Python Developer</a:t>
            </a:r>
          </a:p>
          <a:p>
            <a:r>
              <a:rPr lang="en-US" sz="1400" dirty="0" smtClean="0"/>
              <a:t>Banking &amp; Financial Services | WMC Account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 Oriented Programming?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15510962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 smtClean="0"/>
              <a:t>Object </a:t>
            </a:r>
            <a:r>
              <a:rPr lang="en-US" sz="2600" dirty="0"/>
              <a:t>Oriented Programming using </a:t>
            </a:r>
            <a:r>
              <a:rPr lang="en-US" sz="2600" dirty="0" smtClean="0"/>
              <a:t>Python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Overview of OOP in Python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Class &amp; Object in Python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Inheritance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Overloading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Overview of OOP in 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/>
              <a:t>Object-oriented </a:t>
            </a:r>
            <a:r>
              <a:rPr lang="en-US" dirty="0"/>
              <a:t>Programming, or </a:t>
            </a:r>
            <a:r>
              <a:rPr lang="en-US" i="1" dirty="0"/>
              <a:t>OOP</a:t>
            </a:r>
            <a:r>
              <a:rPr lang="en-US" dirty="0"/>
              <a:t> for short, is a </a:t>
            </a:r>
            <a:r>
              <a:rPr lang="en-US" dirty="0">
                <a:hlinkClick r:id="rId4"/>
              </a:rPr>
              <a:t>programming paradigm</a:t>
            </a:r>
            <a:r>
              <a:rPr lang="en-US" dirty="0"/>
              <a:t> which provides a means of structuring programs so that properties and behaviors are bundled into individual 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OOP models </a:t>
            </a:r>
            <a:r>
              <a:rPr lang="en-US" dirty="0">
                <a:solidFill>
                  <a:srgbClr val="00B0F0"/>
                </a:solidFill>
              </a:rPr>
              <a:t>real-world</a:t>
            </a:r>
            <a:r>
              <a:rPr lang="en-US" dirty="0"/>
              <a:t> entities as software objects, which have some data associated with them and can perform certain </a:t>
            </a:r>
            <a:r>
              <a:rPr lang="en-US" dirty="0" smtClean="0"/>
              <a:t>functions.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concept of OOP in Python focuses on creating reusable code. This concept is also known as </a:t>
            </a:r>
            <a:r>
              <a:rPr lang="en-US" dirty="0">
                <a:solidFill>
                  <a:srgbClr val="00B0F0"/>
                </a:solidFill>
              </a:rPr>
              <a:t>DRY</a:t>
            </a:r>
            <a:r>
              <a:rPr lang="en-US" dirty="0"/>
              <a:t> (Don't Repeat Yourself).</a:t>
            </a:r>
            <a:endParaRPr lang="en-US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OOP in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OOP in Python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5484313"/>
              </p:ext>
            </p:extLst>
          </p:nvPr>
        </p:nvGraphicFramePr>
        <p:xfrm>
          <a:off x="-152400" y="853372"/>
          <a:ext cx="5029200" cy="371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กราฟฟิกเวคเตอร์ฟรี: เอเชีย, การ์ตูน, เด็ก - ภาพฟรีที่ ...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86" y="1635059"/>
            <a:ext cx="916724" cy="744839"/>
          </a:xfrm>
          <a:prstGeom prst="rect">
            <a:avLst/>
          </a:prstGeom>
        </p:spPr>
      </p:pic>
      <p:pic>
        <p:nvPicPr>
          <p:cNvPr id="13" name="Picture 12" descr="Boy Cartoon Comic Characters · Free vector graphic on Pixaba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29" y="3044519"/>
            <a:ext cx="1013001" cy="802487"/>
          </a:xfrm>
          <a:prstGeom prst="rect">
            <a:avLst/>
          </a:prstGeom>
        </p:spPr>
      </p:pic>
      <p:pic>
        <p:nvPicPr>
          <p:cNvPr id="14" name="Picture 13" descr="Clipart - Students with backpacks (#1)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96" y="3515907"/>
            <a:ext cx="914400" cy="794265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6221052" y="1874436"/>
            <a:ext cx="576077" cy="20774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8818964">
            <a:off x="6461465" y="2683178"/>
            <a:ext cx="626570" cy="270596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7576062" y="2898464"/>
            <a:ext cx="256868" cy="5205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610527" y="847504"/>
            <a:ext cx="1451722" cy="685800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Class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Down Arrow 31"/>
          <p:cNvSpPr/>
          <p:nvPr/>
        </p:nvSpPr>
        <p:spPr>
          <a:xfrm rot="13645094">
            <a:off x="2966150" y="1312796"/>
            <a:ext cx="497620" cy="111756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6705600" y="1267704"/>
            <a:ext cx="1883832" cy="1685046"/>
          </a:xfrm>
          <a:prstGeom prst="cloud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Cambria Math" panose="02040503050406030204" pitchFamily="18" charset="0"/>
              </a:rPr>
              <a:t>Class Student</a:t>
            </a:r>
            <a:endParaRPr lang="en-US" sz="1400" b="1" dirty="0">
              <a:solidFill>
                <a:srgbClr val="002060"/>
              </a:solidFill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: A </a:t>
            </a:r>
            <a:r>
              <a:rPr lang="en-US" dirty="0"/>
              <a:t>user-defined prototype for an object that defines a set of attributes </a:t>
            </a:r>
            <a:r>
              <a:rPr lang="en-US" dirty="0" smtClean="0"/>
              <a:t>&amp; methods that </a:t>
            </a:r>
            <a:r>
              <a:rPr lang="en-US" dirty="0"/>
              <a:t>characterize any object of the </a:t>
            </a:r>
            <a:r>
              <a:rPr lang="en-US" dirty="0" smtClean="0"/>
              <a:t>class.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B0F0"/>
                </a:solidFill>
              </a:rPr>
              <a:t>Object</a:t>
            </a:r>
            <a:r>
              <a:rPr lang="en-US" dirty="0" smtClean="0"/>
              <a:t>: A </a:t>
            </a:r>
            <a:r>
              <a:rPr lang="en-US" dirty="0"/>
              <a:t>unique </a:t>
            </a:r>
            <a:r>
              <a:rPr lang="en-US" i="1" dirty="0"/>
              <a:t>instance</a:t>
            </a:r>
            <a:r>
              <a:rPr lang="en-US" dirty="0"/>
              <a:t> of a data structure that is defined by its class. An object comprises both </a:t>
            </a:r>
            <a:r>
              <a:rPr lang="en-US" i="1" dirty="0"/>
              <a:t>data member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i="1" dirty="0"/>
              <a:t>method</a:t>
            </a:r>
            <a:r>
              <a:rPr lang="en-US" dirty="0"/>
              <a:t>s</a:t>
            </a:r>
            <a:r>
              <a:rPr lang="en-US" dirty="0" smtClean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>
                <a:solidFill>
                  <a:srgbClr val="00B0F0"/>
                </a:solidFill>
              </a:rPr>
              <a:t>Data Member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i="1" dirty="0"/>
              <a:t>class variable </a:t>
            </a:r>
            <a:r>
              <a:rPr lang="en-US" dirty="0"/>
              <a:t>or </a:t>
            </a:r>
            <a:r>
              <a:rPr lang="en-US" i="1" dirty="0"/>
              <a:t>instance variable </a:t>
            </a:r>
            <a:r>
              <a:rPr lang="en-US" dirty="0"/>
              <a:t>that holds data associated with a class and its objects.</a:t>
            </a:r>
            <a:endParaRPr lang="en-US" dirty="0" smtClean="0"/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B0F0"/>
                </a:solidFill>
              </a:rPr>
              <a:t>Class Variable</a:t>
            </a:r>
            <a:r>
              <a:rPr lang="en-US" dirty="0" smtClean="0"/>
              <a:t>: A </a:t>
            </a:r>
            <a:r>
              <a:rPr lang="en-US" dirty="0"/>
              <a:t>variable that is shared by all </a:t>
            </a:r>
            <a:r>
              <a:rPr lang="en-US" dirty="0" smtClean="0"/>
              <a:t>instances (</a:t>
            </a:r>
            <a:r>
              <a:rPr lang="en-US" i="1" dirty="0" smtClean="0"/>
              <a:t>object</a:t>
            </a:r>
            <a:r>
              <a:rPr lang="en-US" dirty="0" smtClean="0"/>
              <a:t>) </a:t>
            </a:r>
            <a:r>
              <a:rPr lang="en-US" dirty="0"/>
              <a:t>of a </a:t>
            </a:r>
            <a:r>
              <a:rPr lang="en-US" dirty="0" smtClean="0"/>
              <a:t>class.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B0F0"/>
                </a:solidFill>
              </a:rPr>
              <a:t>Instance Variable</a:t>
            </a:r>
            <a:r>
              <a:rPr lang="en-US" dirty="0" smtClean="0"/>
              <a:t>: </a:t>
            </a:r>
            <a:r>
              <a:rPr lang="en-US" dirty="0"/>
              <a:t>A variable that is defined inside a </a:t>
            </a:r>
            <a:r>
              <a:rPr lang="en-US" i="1" dirty="0"/>
              <a:t>method</a:t>
            </a:r>
            <a:r>
              <a:rPr lang="en-US" dirty="0"/>
              <a:t> and belongs only to the current </a:t>
            </a:r>
            <a:r>
              <a:rPr lang="en-US" dirty="0" smtClean="0"/>
              <a:t>instance (</a:t>
            </a:r>
            <a:r>
              <a:rPr lang="en-US" i="1" dirty="0" smtClean="0"/>
              <a:t>object</a:t>
            </a:r>
            <a:r>
              <a:rPr lang="en-US" dirty="0" smtClean="0"/>
              <a:t>) </a:t>
            </a:r>
            <a:r>
              <a:rPr lang="en-US" dirty="0"/>
              <a:t>of a </a:t>
            </a:r>
            <a:r>
              <a:rPr lang="en-US" dirty="0" smtClean="0"/>
              <a:t>class.	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>
                <a:solidFill>
                  <a:srgbClr val="00B0F0"/>
                </a:solidFill>
              </a:rPr>
              <a:t>Method</a:t>
            </a:r>
            <a:r>
              <a:rPr lang="en-US" dirty="0" smtClean="0"/>
              <a:t>: A function that is defined in a class.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OOP in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2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23731</TotalTime>
  <Words>1622</Words>
  <Application>Microsoft Office PowerPoint</Application>
  <PresentationFormat>On-screen Show (16:9)</PresentationFormat>
  <Paragraphs>172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Cambria Math</vt:lpstr>
      <vt:lpstr>Comic Sans MS</vt:lpstr>
      <vt:lpstr>Courier New</vt:lpstr>
      <vt:lpstr>Wingdings</vt:lpstr>
      <vt:lpstr>Wingdings 2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Object Oriented Programming? </vt:lpstr>
      <vt:lpstr>Topics to Cover</vt:lpstr>
      <vt:lpstr>PowerPoint Presentation</vt:lpstr>
      <vt:lpstr>Overview of OOP in Python</vt:lpstr>
      <vt:lpstr>Overview of OOP in Python</vt:lpstr>
      <vt:lpstr>Overview of OOP in Python</vt:lpstr>
      <vt:lpstr>PowerPoint Presentation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Class &amp; Object in Python</vt:lpstr>
      <vt:lpstr>PowerPoint Presentation</vt:lpstr>
      <vt:lpstr>Inheritance</vt:lpstr>
      <vt:lpstr>Inheritance</vt:lpstr>
      <vt:lpstr>Inheritance</vt:lpstr>
      <vt:lpstr>Inheritance</vt:lpstr>
      <vt:lpstr>Inheritance</vt:lpstr>
      <vt:lpstr>PowerPoint Presentation</vt:lpstr>
      <vt:lpstr>Overloading</vt:lpstr>
      <vt:lpstr>Overloading</vt:lpstr>
      <vt:lpstr>Overloading</vt:lpstr>
      <vt:lpstr>Activities</vt:lpstr>
      <vt:lpstr>Summary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Paul, Indranil (Cognizant)</cp:lastModifiedBy>
  <cp:revision>887</cp:revision>
  <dcterms:created xsi:type="dcterms:W3CDTF">2017-03-29T15:02:08Z</dcterms:created>
  <dcterms:modified xsi:type="dcterms:W3CDTF">2019-02-25T04:48:50Z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