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2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94674"/>
  </p:normalViewPr>
  <p:slideViewPr>
    <p:cSldViewPr snapToGrid="0" snapToObjects="1">
      <p:cViewPr varScale="1">
        <p:scale>
          <a:sx n="98" d="100"/>
          <a:sy n="98" d="100"/>
        </p:scale>
        <p:origin x="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46" name="PlaceHolder 2"/>
          <p:cNvSpPr>
            <a:spLocks noGrp="1"/>
          </p:cNvSpPr>
          <p:nvPr>
            <p:ph type="body"/>
          </p:nvPr>
        </p:nvSpPr>
        <p:spPr>
          <a:xfrm>
            <a:off x="777240" y="4777560"/>
            <a:ext cx="6217560" cy="4525920"/>
          </a:xfrm>
          <a:prstGeom prst="rect">
            <a:avLst/>
          </a:prstGeom>
        </p:spPr>
        <p:txBody>
          <a:bodyPr lIns="0" tIns="0" rIns="0" bIns="0"/>
          <a:lstStyle/>
          <a:p>
            <a:r>
              <a:rPr lang="en-CA" sz="2000" b="0" strike="noStrike" spc="-1">
                <a:latin typeface="Arial"/>
              </a:rPr>
              <a:t>Click to edit the notes format</a:t>
            </a:r>
          </a:p>
        </p:txBody>
      </p:sp>
      <p:sp>
        <p:nvSpPr>
          <p:cNvPr id="247" name="PlaceHolder 3"/>
          <p:cNvSpPr>
            <a:spLocks noGrp="1"/>
          </p:cNvSpPr>
          <p:nvPr>
            <p:ph type="hdr"/>
          </p:nvPr>
        </p:nvSpPr>
        <p:spPr>
          <a:xfrm>
            <a:off x="0" y="0"/>
            <a:ext cx="3372840" cy="502560"/>
          </a:xfrm>
          <a:prstGeom prst="rect">
            <a:avLst/>
          </a:prstGeom>
        </p:spPr>
        <p:txBody>
          <a:bodyPr lIns="0" tIns="0" rIns="0" bIns="0"/>
          <a:lstStyle/>
          <a:p>
            <a:r>
              <a:rPr lang="en-CA" sz="1400" b="0" strike="noStrike" spc="-1">
                <a:latin typeface="Times New Roman"/>
              </a:rPr>
              <a:t>&lt;header&gt;</a:t>
            </a:r>
          </a:p>
        </p:txBody>
      </p:sp>
      <p:sp>
        <p:nvSpPr>
          <p:cNvPr id="248" name="PlaceHolder 4"/>
          <p:cNvSpPr>
            <a:spLocks noGrp="1"/>
          </p:cNvSpPr>
          <p:nvPr>
            <p:ph type="dt"/>
          </p:nvPr>
        </p:nvSpPr>
        <p:spPr>
          <a:xfrm>
            <a:off x="4399200" y="0"/>
            <a:ext cx="3372840" cy="502560"/>
          </a:xfrm>
          <a:prstGeom prst="rect">
            <a:avLst/>
          </a:prstGeom>
        </p:spPr>
        <p:txBody>
          <a:bodyPr lIns="0" tIns="0" rIns="0" bIns="0"/>
          <a:lstStyle/>
          <a:p>
            <a:pPr algn="r"/>
            <a:r>
              <a:rPr lang="en-CA" sz="1400" b="0" strike="noStrike" spc="-1">
                <a:latin typeface="Times New Roman"/>
              </a:rPr>
              <a:t>&lt;date/time&gt;</a:t>
            </a:r>
          </a:p>
        </p:txBody>
      </p:sp>
      <p:sp>
        <p:nvSpPr>
          <p:cNvPr id="249" name="PlaceHolder 5"/>
          <p:cNvSpPr>
            <a:spLocks noGrp="1"/>
          </p:cNvSpPr>
          <p:nvPr>
            <p:ph type="ftr"/>
          </p:nvPr>
        </p:nvSpPr>
        <p:spPr>
          <a:xfrm>
            <a:off x="0" y="9555480"/>
            <a:ext cx="3372840" cy="502560"/>
          </a:xfrm>
          <a:prstGeom prst="rect">
            <a:avLst/>
          </a:prstGeom>
        </p:spPr>
        <p:txBody>
          <a:bodyPr lIns="0" tIns="0" rIns="0" bIns="0" anchor="b"/>
          <a:lstStyle/>
          <a:p>
            <a:r>
              <a:rPr lang="en-CA" sz="1400" b="0" strike="noStrike" spc="-1">
                <a:latin typeface="Times New Roman"/>
              </a:rPr>
              <a:t>&lt;footer&gt;</a:t>
            </a:r>
          </a:p>
        </p:txBody>
      </p:sp>
      <p:sp>
        <p:nvSpPr>
          <p:cNvPr id="250" name="PlaceHolder 6"/>
          <p:cNvSpPr>
            <a:spLocks noGrp="1"/>
          </p:cNvSpPr>
          <p:nvPr>
            <p:ph type="sldNum"/>
          </p:nvPr>
        </p:nvSpPr>
        <p:spPr>
          <a:xfrm>
            <a:off x="4399200" y="9555480"/>
            <a:ext cx="3372840" cy="502560"/>
          </a:xfrm>
          <a:prstGeom prst="rect">
            <a:avLst/>
          </a:prstGeom>
        </p:spPr>
        <p:txBody>
          <a:bodyPr lIns="0" tIns="0" rIns="0" bIns="0" anchor="b"/>
          <a:lstStyle/>
          <a:p>
            <a:pPr algn="r"/>
            <a:fld id="{E7AA5079-8731-4610-97CC-E2E3F3A90E8C}" type="slidenum">
              <a:rPr lang="en-CA" sz="1400" b="0" strike="noStrike" spc="-1">
                <a:latin typeface="Times New Roman"/>
              </a:rPr>
              <a:t>‹#›</a:t>
            </a:fld>
            <a:endParaRPr lang="en-CA"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685800" y="1143000"/>
            <a:ext cx="5486400" cy="3086100"/>
          </a:xfrm>
          <a:prstGeom prst="rect">
            <a:avLst/>
          </a:prstGeom>
        </p:spPr>
      </p:sp>
      <p:sp>
        <p:nvSpPr>
          <p:cNvPr id="350" name="PlaceHolder 2"/>
          <p:cNvSpPr>
            <a:spLocks noGrp="1"/>
          </p:cNvSpPr>
          <p:nvPr>
            <p:ph type="body"/>
          </p:nvPr>
        </p:nvSpPr>
        <p:spPr>
          <a:xfrm>
            <a:off x="685800" y="4400640"/>
            <a:ext cx="5485680" cy="3600000"/>
          </a:xfrm>
          <a:prstGeom prst="rect">
            <a:avLst/>
          </a:prstGeom>
        </p:spPr>
        <p:txBody>
          <a:bodyPr lIns="0" tIns="0" rIns="0" bIns="0"/>
          <a:lstStyle/>
          <a:p>
            <a:endParaRPr lang="en-CA" sz="2000" b="0" strike="noStrike" spc="-1">
              <a:latin typeface="Arial"/>
            </a:endParaRPr>
          </a:p>
        </p:txBody>
      </p:sp>
      <p:sp>
        <p:nvSpPr>
          <p:cNvPr id="3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4690BF6-7097-4CEA-B533-769CD71D537D}" type="slidenum">
              <a:rPr lang="en-CA" sz="1200" b="0" strike="noStrike" spc="-1">
                <a:solidFill>
                  <a:srgbClr val="000000"/>
                </a:solidFill>
                <a:latin typeface="Calibri"/>
                <a:ea typeface="Calibri"/>
              </a:rPr>
              <a:t>2</a:t>
            </a:fld>
            <a:endParaRPr lang="en-CA"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2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5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1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CA"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4.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7"/>
          <p:cNvPicPr/>
          <p:nvPr/>
        </p:nvPicPr>
        <p:blipFill>
          <a:blip r:embed="rId14"/>
          <a:stretch/>
        </p:blipFill>
        <p:spPr>
          <a:xfrm>
            <a:off x="7029360" y="772920"/>
            <a:ext cx="4636080" cy="875880"/>
          </a:xfrm>
          <a:prstGeom prst="rect">
            <a:avLst/>
          </a:prstGeom>
          <a:ln>
            <a:noFill/>
          </a:ln>
        </p:spPr>
      </p:pic>
      <p:pic>
        <p:nvPicPr>
          <p:cNvPr id="5" name="Picture 8"/>
          <p:cNvPicPr/>
          <p:nvPr/>
        </p:nvPicPr>
        <p:blipFill>
          <a:blip r:embed="rId15"/>
          <a:stretch/>
        </p:blipFill>
        <p:spPr>
          <a:xfrm>
            <a:off x="0" y="0"/>
            <a:ext cx="12191400" cy="6857280"/>
          </a:xfrm>
          <a:prstGeom prst="rect">
            <a:avLst/>
          </a:prstGeom>
          <a:ln>
            <a:noFill/>
          </a:ln>
        </p:spPr>
      </p:pic>
      <p:sp>
        <p:nvSpPr>
          <p:cNvPr id="2" name="PlaceHolder 1"/>
          <p:cNvSpPr>
            <a:spLocks noGrp="1"/>
          </p:cNvSpPr>
          <p:nvPr>
            <p:ph type="title"/>
          </p:nvPr>
        </p:nvSpPr>
        <p:spPr>
          <a:xfrm>
            <a:off x="838080" y="365040"/>
            <a:ext cx="10514880" cy="68040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 name="Picture 7"/>
          <p:cNvPicPr/>
          <p:nvPr/>
        </p:nvPicPr>
        <p:blipFill>
          <a:blip r:embed="rId14"/>
          <a:stretch/>
        </p:blipFill>
        <p:spPr>
          <a:xfrm>
            <a:off x="0" y="0"/>
            <a:ext cx="12191400" cy="6857280"/>
          </a:xfrm>
          <a:prstGeom prst="rect">
            <a:avLst/>
          </a:prstGeom>
          <a:ln>
            <a:noFill/>
          </a:ln>
        </p:spPr>
      </p:pic>
      <p:pic>
        <p:nvPicPr>
          <p:cNvPr id="41" name="Picture 6"/>
          <p:cNvPicPr/>
          <p:nvPr/>
        </p:nvPicPr>
        <p:blipFill>
          <a:blip r:embed="rId15"/>
          <a:stretch/>
        </p:blipFill>
        <p:spPr>
          <a:xfrm>
            <a:off x="194040" y="6251400"/>
            <a:ext cx="2312640" cy="43668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Picture 8"/>
          <p:cNvPicPr/>
          <p:nvPr/>
        </p:nvPicPr>
        <p:blipFill>
          <a:blip r:embed="rId14"/>
          <a:stretch/>
        </p:blipFill>
        <p:spPr>
          <a:xfrm>
            <a:off x="0" y="0"/>
            <a:ext cx="12191400" cy="6857280"/>
          </a:xfrm>
          <a:prstGeom prst="rect">
            <a:avLst/>
          </a:prstGeom>
          <a:ln>
            <a:noFill/>
          </a:ln>
        </p:spPr>
      </p:pic>
      <p:pic>
        <p:nvPicPr>
          <p:cNvPr id="81" name="Picture 7"/>
          <p:cNvPicPr/>
          <p:nvPr/>
        </p:nvPicPr>
        <p:blipFill>
          <a:blip r:embed="rId15"/>
          <a:stretch/>
        </p:blipFill>
        <p:spPr>
          <a:xfrm>
            <a:off x="194040" y="6251400"/>
            <a:ext cx="2312640" cy="436680"/>
          </a:xfrm>
          <a:prstGeom prst="rect">
            <a:avLst/>
          </a:prstGeom>
          <a:ln>
            <a:noFill/>
          </a:ln>
        </p:spPr>
      </p:pic>
      <p:sp>
        <p:nvSpPr>
          <p:cNvPr id="82" name="PlaceHolder 1"/>
          <p:cNvSpPr>
            <a:spLocks noGrp="1"/>
          </p:cNvSpPr>
          <p:nvPr>
            <p:ph type="title"/>
          </p:nvPr>
        </p:nvSpPr>
        <p:spPr>
          <a:xfrm>
            <a:off x="838080" y="365040"/>
            <a:ext cx="10514880" cy="68040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83" name="PlaceHolder 2"/>
          <p:cNvSpPr>
            <a:spLocks noGrp="1"/>
          </p:cNvSpPr>
          <p:nvPr>
            <p:ph type="body"/>
          </p:nvPr>
        </p:nvSpPr>
        <p:spPr>
          <a:xfrm>
            <a:off x="838080" y="1197360"/>
            <a:ext cx="5130720" cy="4979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84" name="PlaceHolder 3"/>
          <p:cNvSpPr>
            <a:spLocks noGrp="1"/>
          </p:cNvSpPr>
          <p:nvPr>
            <p:ph type="body"/>
          </p:nvPr>
        </p:nvSpPr>
        <p:spPr>
          <a:xfrm>
            <a:off x="6226200" y="1197360"/>
            <a:ext cx="5130720" cy="4979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1" name="Picture 7"/>
          <p:cNvPicPr/>
          <p:nvPr/>
        </p:nvPicPr>
        <p:blipFill>
          <a:blip r:embed="rId14"/>
          <a:stretch/>
        </p:blipFill>
        <p:spPr>
          <a:xfrm>
            <a:off x="0" y="0"/>
            <a:ext cx="12191400" cy="6857280"/>
          </a:xfrm>
          <a:prstGeom prst="rect">
            <a:avLst/>
          </a:prstGeom>
          <a:ln>
            <a:noFill/>
          </a:ln>
        </p:spPr>
      </p:pic>
      <p:pic>
        <p:nvPicPr>
          <p:cNvPr id="122" name="Picture 6"/>
          <p:cNvPicPr/>
          <p:nvPr/>
        </p:nvPicPr>
        <p:blipFill>
          <a:blip r:embed="rId15"/>
          <a:stretch/>
        </p:blipFill>
        <p:spPr>
          <a:xfrm>
            <a:off x="194040" y="6251400"/>
            <a:ext cx="2312640" cy="436680"/>
          </a:xfrm>
          <a:prstGeom prst="rect">
            <a:avLst/>
          </a:prstGeom>
          <a:ln>
            <a:noFill/>
          </a:ln>
        </p:spPr>
      </p:pic>
      <p:sp>
        <p:nvSpPr>
          <p:cNvPr id="123" name="PlaceHolder 1"/>
          <p:cNvSpPr>
            <a:spLocks noGrp="1"/>
          </p:cNvSpPr>
          <p:nvPr>
            <p:ph type="title"/>
          </p:nvPr>
        </p:nvSpPr>
        <p:spPr>
          <a:xfrm>
            <a:off x="838080" y="365040"/>
            <a:ext cx="10514880" cy="68040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124" name="PlaceHolder 2"/>
          <p:cNvSpPr>
            <a:spLocks noGrp="1"/>
          </p:cNvSpPr>
          <p:nvPr>
            <p:ph type="body"/>
          </p:nvPr>
        </p:nvSpPr>
        <p:spPr>
          <a:xfrm>
            <a:off x="838080" y="1197360"/>
            <a:ext cx="5130720" cy="4979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125" name="PlaceHolder 3"/>
          <p:cNvSpPr>
            <a:spLocks noGrp="1"/>
          </p:cNvSpPr>
          <p:nvPr>
            <p:ph type="body"/>
          </p:nvPr>
        </p:nvSpPr>
        <p:spPr>
          <a:xfrm>
            <a:off x="6226200" y="1197360"/>
            <a:ext cx="5130720" cy="49791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2" name="Picture 8"/>
          <p:cNvPicPr/>
          <p:nvPr/>
        </p:nvPicPr>
        <p:blipFill>
          <a:blip r:embed="rId14"/>
          <a:stretch/>
        </p:blipFill>
        <p:spPr>
          <a:xfrm>
            <a:off x="0" y="0"/>
            <a:ext cx="12191400" cy="6857280"/>
          </a:xfrm>
          <a:prstGeom prst="rect">
            <a:avLst/>
          </a:prstGeom>
          <a:ln>
            <a:noFill/>
          </a:ln>
        </p:spPr>
      </p:pic>
      <p:pic>
        <p:nvPicPr>
          <p:cNvPr id="163" name="Picture 7"/>
          <p:cNvPicPr/>
          <p:nvPr/>
        </p:nvPicPr>
        <p:blipFill>
          <a:blip r:embed="rId15"/>
          <a:stretch/>
        </p:blipFill>
        <p:spPr>
          <a:xfrm>
            <a:off x="194040" y="6251400"/>
            <a:ext cx="2312640" cy="436680"/>
          </a:xfrm>
          <a:prstGeom prst="rect">
            <a:avLst/>
          </a:prstGeom>
          <a:ln>
            <a:noFill/>
          </a:ln>
        </p:spPr>
      </p:pic>
      <p:sp>
        <p:nvSpPr>
          <p:cNvPr id="164" name="PlaceHolder 1"/>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6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2" name="Picture 7"/>
          <p:cNvPicPr/>
          <p:nvPr/>
        </p:nvPicPr>
        <p:blipFill>
          <a:blip r:embed="rId14"/>
          <a:stretch/>
        </p:blipFill>
        <p:spPr>
          <a:xfrm>
            <a:off x="0" y="0"/>
            <a:ext cx="12191760" cy="6857640"/>
          </a:xfrm>
          <a:prstGeom prst="rect">
            <a:avLst/>
          </a:prstGeom>
          <a:ln>
            <a:noFill/>
          </a:ln>
        </p:spPr>
      </p:pic>
      <p:pic>
        <p:nvPicPr>
          <p:cNvPr id="203" name="Picture 8"/>
          <p:cNvPicPr/>
          <p:nvPr/>
        </p:nvPicPr>
        <p:blipFill>
          <a:blip r:embed="rId15"/>
          <a:stretch/>
        </p:blipFill>
        <p:spPr>
          <a:xfrm>
            <a:off x="194040" y="6250320"/>
            <a:ext cx="2313000" cy="437040"/>
          </a:xfrm>
          <a:prstGeom prst="rect">
            <a:avLst/>
          </a:prstGeom>
          <a:ln>
            <a:noFill/>
          </a:ln>
        </p:spPr>
      </p:pic>
      <p:sp>
        <p:nvSpPr>
          <p:cNvPr id="204" name="PlaceHolder 1"/>
          <p:cNvSpPr>
            <a:spLocks noGrp="1"/>
          </p:cNvSpPr>
          <p:nvPr>
            <p:ph type="title"/>
          </p:nvPr>
        </p:nvSpPr>
        <p:spPr>
          <a:xfrm>
            <a:off x="838080" y="365040"/>
            <a:ext cx="10515240" cy="680760"/>
          </a:xfrm>
          <a:prstGeom prst="rect">
            <a:avLst/>
          </a:prstGeom>
        </p:spPr>
        <p:txBody>
          <a:bodyPr anchor="ctr"/>
          <a:lstStyle/>
          <a:p>
            <a:pPr>
              <a:lnSpc>
                <a:spcPct val="90000"/>
              </a:lnSpc>
            </a:pPr>
            <a:r>
              <a:rPr lang="en-US" sz="4400" b="0" strike="noStrike" spc="-1">
                <a:solidFill>
                  <a:srgbClr val="2EB6CF"/>
                </a:solidFill>
                <a:latin typeface="Arial"/>
              </a:rPr>
              <a:t>Click to edit Master title style</a:t>
            </a:r>
            <a:endParaRPr lang="en-US" sz="4400" b="0" strike="noStrike" spc="-1">
              <a:solidFill>
                <a:srgbClr val="000000"/>
              </a:solidFill>
              <a:latin typeface="Calibri"/>
            </a:endParaRPr>
          </a:p>
        </p:txBody>
      </p:sp>
      <p:sp>
        <p:nvSpPr>
          <p:cNvPr id="205" name="PlaceHolder 2"/>
          <p:cNvSpPr>
            <a:spLocks noGrp="1"/>
          </p:cNvSpPr>
          <p:nvPr>
            <p:ph type="body"/>
          </p:nvPr>
        </p:nvSpPr>
        <p:spPr>
          <a:xfrm>
            <a:off x="838080" y="1197360"/>
            <a:ext cx="10515240" cy="4979520"/>
          </a:xfrm>
          <a:prstGeom prst="rect">
            <a:avLst/>
          </a:prstGeom>
        </p:spPr>
        <p:txBody>
          <a:bodyPr/>
          <a:lstStyle/>
          <a:p>
            <a:pPr marL="228600" indent="-228240">
              <a:lnSpc>
                <a:spcPct val="100000"/>
              </a:lnSpc>
              <a:spcBef>
                <a:spcPts val="1001"/>
              </a:spcBef>
              <a:buClr>
                <a:srgbClr val="2EB6CF"/>
              </a:buClr>
              <a:buFont typeface="Wingdings" charset="2"/>
              <a:buChar char=""/>
            </a:pPr>
            <a:r>
              <a:rPr lang="en-US" sz="2800" b="0" strike="noStrike" spc="-1">
                <a:solidFill>
                  <a:srgbClr val="808080"/>
                </a:solidFill>
                <a:latin typeface="Arial"/>
              </a:rPr>
              <a:t>Edit Master text styles</a:t>
            </a:r>
          </a:p>
          <a:p>
            <a:pPr marL="685800" lvl="1" indent="-228240">
              <a:lnSpc>
                <a:spcPct val="100000"/>
              </a:lnSpc>
              <a:spcBef>
                <a:spcPts val="499"/>
              </a:spcBef>
              <a:buClr>
                <a:srgbClr val="B49823"/>
              </a:buClr>
              <a:buFont typeface="Arial"/>
              <a:buChar char="•"/>
            </a:pPr>
            <a:r>
              <a:rPr lang="en-US" sz="2400" b="0" strike="noStrike" spc="-1">
                <a:solidFill>
                  <a:srgbClr val="808080"/>
                </a:solidFill>
                <a:latin typeface="Arial"/>
              </a:rPr>
              <a:t>Second level</a:t>
            </a:r>
          </a:p>
          <a:p>
            <a:pPr marL="1143000" lvl="2" indent="-228240">
              <a:lnSpc>
                <a:spcPct val="100000"/>
              </a:lnSpc>
              <a:spcBef>
                <a:spcPts val="499"/>
              </a:spcBef>
              <a:buClr>
                <a:srgbClr val="2EB6CF"/>
              </a:buClr>
              <a:buFont typeface="Wingdings" charset="2"/>
              <a:buChar char=""/>
            </a:pPr>
            <a:r>
              <a:rPr lang="en-US" sz="2000" b="0" strike="noStrike" spc="-1">
                <a:solidFill>
                  <a:srgbClr val="808080"/>
                </a:solidFill>
                <a:latin typeface="Arial"/>
              </a:rPr>
              <a:t>Third level</a:t>
            </a:r>
          </a:p>
          <a:p>
            <a:pPr marL="1714680" lvl="3" indent="-342720">
              <a:lnSpc>
                <a:spcPct val="100000"/>
              </a:lnSpc>
              <a:spcBef>
                <a:spcPts val="499"/>
              </a:spcBef>
              <a:buClr>
                <a:srgbClr val="B49823"/>
              </a:buClr>
              <a:buFont typeface="Arial"/>
              <a:buChar char="•"/>
            </a:pPr>
            <a:r>
              <a:rPr lang="en-US" sz="1800" b="0" strike="noStrike" spc="-1">
                <a:solidFill>
                  <a:srgbClr val="808080"/>
                </a:solidFill>
                <a:latin typeface="Arial"/>
              </a:rPr>
              <a:t>Fourth level</a:t>
            </a:r>
          </a:p>
          <a:p>
            <a:pPr marL="2171880" lvl="4" indent="-342720">
              <a:lnSpc>
                <a:spcPct val="100000"/>
              </a:lnSpc>
              <a:spcBef>
                <a:spcPts val="499"/>
              </a:spcBef>
              <a:buClr>
                <a:srgbClr val="2EB6CF"/>
              </a:buClr>
              <a:buFont typeface="Wingdings" charset="2"/>
              <a:buChar char=""/>
            </a:pPr>
            <a:r>
              <a:rPr lang="en-US" sz="1800" b="0" strike="noStrike" spc="-1">
                <a:solidFill>
                  <a:srgbClr val="808080"/>
                </a:solidFill>
                <a:latin typeface="Arial"/>
              </a:rPr>
              <a:t>Fifth level</a:t>
            </a:r>
          </a:p>
        </p:txBody>
      </p:sp>
      <p:sp>
        <p:nvSpPr>
          <p:cNvPr id="206" name="PlaceHolder 3"/>
          <p:cNvSpPr>
            <a:spLocks noGrp="1"/>
          </p:cNvSpPr>
          <p:nvPr>
            <p:ph type="dt"/>
          </p:nvPr>
        </p:nvSpPr>
        <p:spPr>
          <a:xfrm>
            <a:off x="9848880" y="6356520"/>
            <a:ext cx="821520" cy="364680"/>
          </a:xfrm>
          <a:prstGeom prst="rect">
            <a:avLst/>
          </a:prstGeom>
        </p:spPr>
        <p:txBody>
          <a:bodyPr anchor="ctr"/>
          <a:lstStyle/>
          <a:p>
            <a:pPr>
              <a:lnSpc>
                <a:spcPct val="100000"/>
              </a:lnSpc>
            </a:pPr>
            <a:fld id="{7D80F798-EE39-4925-BFDB-9E44575CCD1E}" type="datetime">
              <a:rPr lang="en-CA" sz="1200" b="0" strike="noStrike" spc="-1">
                <a:solidFill>
                  <a:srgbClr val="8B8B8B"/>
                </a:solidFill>
                <a:latin typeface="Calibri"/>
              </a:rPr>
              <a:t>2018-08-24</a:t>
            </a:fld>
            <a:endParaRPr lang="en-CA" sz="1200" b="0" strike="noStrike" spc="-1">
              <a:latin typeface="Times New Roman"/>
            </a:endParaRPr>
          </a:p>
        </p:txBody>
      </p:sp>
      <p:sp>
        <p:nvSpPr>
          <p:cNvPr id="207" name="PlaceHolder 4"/>
          <p:cNvSpPr>
            <a:spLocks noGrp="1"/>
          </p:cNvSpPr>
          <p:nvPr>
            <p:ph type="ftr"/>
          </p:nvPr>
        </p:nvSpPr>
        <p:spPr>
          <a:xfrm>
            <a:off x="5663160" y="6356520"/>
            <a:ext cx="4114440" cy="364680"/>
          </a:xfrm>
          <a:prstGeom prst="rect">
            <a:avLst/>
          </a:prstGeom>
        </p:spPr>
        <p:txBody>
          <a:bodyPr anchor="ctr"/>
          <a:lstStyle/>
          <a:p>
            <a:endParaRPr lang="en-CA" sz="2400" b="0" strike="noStrike" spc="-1">
              <a:latin typeface="Times New Roman"/>
            </a:endParaRPr>
          </a:p>
        </p:txBody>
      </p:sp>
      <p:sp>
        <p:nvSpPr>
          <p:cNvPr id="208" name="PlaceHolder 5"/>
          <p:cNvSpPr>
            <a:spLocks noGrp="1"/>
          </p:cNvSpPr>
          <p:nvPr>
            <p:ph type="sldNum"/>
          </p:nvPr>
        </p:nvSpPr>
        <p:spPr>
          <a:xfrm>
            <a:off x="10742040" y="6356520"/>
            <a:ext cx="611280" cy="364680"/>
          </a:xfrm>
          <a:prstGeom prst="rect">
            <a:avLst/>
          </a:prstGeom>
        </p:spPr>
        <p:txBody>
          <a:bodyPr anchor="ctr"/>
          <a:lstStyle/>
          <a:p>
            <a:pPr algn="r">
              <a:lnSpc>
                <a:spcPct val="100000"/>
              </a:lnSpc>
            </a:pPr>
            <a:fld id="{F1C7E00B-5859-46E3-8C7F-90E351DAAEF0}" type="slidenum">
              <a:rPr lang="en-CA" sz="1200" b="0" strike="noStrike" spc="-1">
                <a:solidFill>
                  <a:srgbClr val="8B8B8B"/>
                </a:solidFill>
                <a:latin typeface="Calibri"/>
              </a:rPr>
              <a:t>‹#›</a:t>
            </a:fld>
            <a:endParaRPr lang="en-CA"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mailto:tac-private@lists.aswf.io" TargetMode="External"/><Relationship Id="rId2" Type="http://schemas.openxmlformats.org/officeDocument/2006/relationships/hyperlink" Target="mailto:tac@lists.aswf.io" TargetMode="Externa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cademySoftwareFoundation/ci-management" TargetMode="External"/><Relationship Id="rId2" Type="http://schemas.openxmlformats.org/officeDocument/2006/relationships/hyperlink" Target="https://docs.releng.linuxfoundation.org/" TargetMode="External"/><Relationship Id="rId1" Type="http://schemas.openxmlformats.org/officeDocument/2006/relationships/slideLayout" Target="../slideLayouts/slideLayout61.xml"/><Relationship Id="rId4" Type="http://schemas.openxmlformats.org/officeDocument/2006/relationships/hyperlink" Target="https://jira.aswf.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document/d/1Dff0iXigSGj-11-nbmriQhtU73ey8TUqjnHIMcgTw40/edit" TargetMode="Externa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mailto:matt.kuhlenschmidt@epicgames.com" TargetMode="External"/><Relationship Id="rId2" Type="http://schemas.openxmlformats.org/officeDocument/2006/relationships/hyperlink" Target="mailto:gordon.bradley@autodesk.com" TargetMode="External"/><Relationship Id="rId1" Type="http://schemas.openxmlformats.org/officeDocument/2006/relationships/slideLayout" Target="../slideLayouts/slideLayout13.xml"/><Relationship Id="rId6" Type="http://schemas.openxmlformats.org/officeDocument/2006/relationships/hyperlink" Target="mailto:smay@pixar.com" TargetMode="External"/><Relationship Id="rId5" Type="http://schemas.openxmlformats.org/officeDocument/2006/relationships/hyperlink" Target="mailto:james.l.jeffers@intel.com" TargetMode="External"/><Relationship Id="rId4" Type="http://schemas.openxmlformats.org/officeDocument/2006/relationships/hyperlink" Target="mailto:bill.ballew@dreamwork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hyperlink" Target="https://civs.cs.cornell.edu/" TargetMode="External"/><Relationship Id="rId2" Type="http://schemas.openxmlformats.org/officeDocument/2006/relationships/hyperlink" Target="mailto:jmertic@linuxfoundation.or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 name="CustomShape 1"/>
          <p:cNvSpPr/>
          <p:nvPr/>
        </p:nvSpPr>
        <p:spPr>
          <a:xfrm>
            <a:off x="383400" y="283320"/>
            <a:ext cx="6195960" cy="187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90000"/>
              </a:lnSpc>
            </a:pPr>
            <a:r>
              <a:rPr lang="en-CA" sz="6000" b="0" strike="noStrike" spc="-1">
                <a:solidFill>
                  <a:srgbClr val="2EB6CF"/>
                </a:solidFill>
                <a:latin typeface="Arial"/>
                <a:ea typeface="DejaVu Sans"/>
              </a:rPr>
              <a:t>TAC Meeting</a:t>
            </a:r>
            <a:endParaRPr lang="en-CA" sz="6000" b="0" strike="noStrike" spc="-1">
              <a:latin typeface="Arial"/>
            </a:endParaRPr>
          </a:p>
        </p:txBody>
      </p:sp>
      <p:sp>
        <p:nvSpPr>
          <p:cNvPr id="252" name="CustomShape 2"/>
          <p:cNvSpPr/>
          <p:nvPr/>
        </p:nvSpPr>
        <p:spPr>
          <a:xfrm>
            <a:off x="383400" y="2272680"/>
            <a:ext cx="6195960" cy="71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1001"/>
              </a:spcBef>
            </a:pPr>
            <a:r>
              <a:rPr lang="en-CA" sz="2400" b="0" strike="noStrike" spc="-1">
                <a:solidFill>
                  <a:srgbClr val="808080"/>
                </a:solidFill>
                <a:latin typeface="Arial"/>
                <a:ea typeface="DejaVu Sans"/>
              </a:rPr>
              <a:t>August 22, 2018</a:t>
            </a:r>
            <a:endParaRPr lang="en-CA"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ASWF Technical Collaboration tools</a:t>
            </a:r>
            <a:endParaRPr lang="en-CA" sz="4400" b="0" strike="noStrike" spc="-1">
              <a:latin typeface="Arial"/>
            </a:endParaRPr>
          </a:p>
        </p:txBody>
      </p:sp>
      <p:sp>
        <p:nvSpPr>
          <p:cNvPr id="275" name="CustomShape 2"/>
          <p:cNvSpPr/>
          <p:nvPr/>
        </p:nvSpPr>
        <p:spPr>
          <a:xfrm>
            <a:off x="83808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ASWF GitHub organization</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tac </a:t>
            </a:r>
            <a:endParaRPr lang="en-CA" sz="2400" b="0" strike="noStrike" spc="-1">
              <a:latin typeface="Arial"/>
            </a:endParaRPr>
          </a:p>
          <a:p>
            <a:pPr marL="1143000" lvl="2" indent="-227880">
              <a:lnSpc>
                <a:spcPct val="100000"/>
              </a:lnSpc>
              <a:spcBef>
                <a:spcPts val="499"/>
              </a:spcBef>
              <a:buClr>
                <a:srgbClr val="2EB6CF"/>
              </a:buClr>
              <a:buFont typeface="Wingdings" charset="2"/>
              <a:buChar char=""/>
            </a:pPr>
            <a:r>
              <a:rPr lang="en-CA" sz="2000" b="0" strike="noStrike" spc="-1">
                <a:solidFill>
                  <a:srgbClr val="808080"/>
                </a:solidFill>
                <a:latin typeface="Arial"/>
                <a:ea typeface="DejaVu Sans"/>
              </a:rPr>
              <a:t>Hosts all TAC proposal/lifecycle documents and meeting notes</a:t>
            </a:r>
            <a:endParaRPr lang="en-CA" sz="2000" b="0" strike="noStrike" spc="-1">
              <a:latin typeface="Arial"/>
            </a:endParaRPr>
          </a:p>
          <a:p>
            <a:pPr marL="1143000" lvl="2" indent="-227880">
              <a:lnSpc>
                <a:spcPct val="100000"/>
              </a:lnSpc>
              <a:spcBef>
                <a:spcPts val="499"/>
              </a:spcBef>
              <a:buClr>
                <a:srgbClr val="2EB6CF"/>
              </a:buClr>
              <a:buFont typeface="Wingdings" charset="2"/>
              <a:buChar char=""/>
            </a:pPr>
            <a:r>
              <a:rPr lang="en-CA" sz="2000" b="0" strike="noStrike" spc="-1">
                <a:solidFill>
                  <a:srgbClr val="808080"/>
                </a:solidFill>
                <a:latin typeface="Arial"/>
                <a:ea typeface="DejaVu Sans"/>
              </a:rPr>
              <a:t>Will use for project proposal management ( via pull request )</a:t>
            </a:r>
            <a:endParaRPr lang="en-CA" sz="20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Other repos added over time for accepted top level projects</a:t>
            </a:r>
            <a:endParaRPr lang="en-CA" sz="2400" b="0" strike="noStrike" spc="-1">
              <a:latin typeface="Arial"/>
            </a:endParaRPr>
          </a:p>
          <a:p>
            <a:pPr>
              <a:lnSpc>
                <a:spcPct val="100000"/>
              </a:lnSpc>
            </a:pPr>
            <a:endParaRPr lang="en-CA" sz="2400" b="0" strike="noStrike" spc="-1">
              <a:latin typeface="Arial"/>
            </a:endParaRPr>
          </a:p>
        </p:txBody>
      </p:sp>
      <p:sp>
        <p:nvSpPr>
          <p:cNvPr id="276" name="CustomShape 3"/>
          <p:cNvSpPr/>
          <p:nvPr/>
        </p:nvSpPr>
        <p:spPr>
          <a:xfrm>
            <a:off x="617220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Mailing Lists</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u="sng" strike="noStrike" spc="-1">
                <a:solidFill>
                  <a:srgbClr val="0563C1"/>
                </a:solidFill>
                <a:uFillTx/>
                <a:latin typeface="Arial"/>
                <a:ea typeface="DejaVu Sans"/>
                <a:hlinkClick r:id="rId2"/>
              </a:rPr>
              <a:t>tac@lists.aswf.io</a:t>
            </a:r>
            <a:r>
              <a:rPr lang="en-CA" sz="2400" b="0" strike="noStrike" spc="-1">
                <a:solidFill>
                  <a:srgbClr val="808080"/>
                </a:solidFill>
                <a:latin typeface="Arial"/>
                <a:ea typeface="DejaVu Sans"/>
              </a:rPr>
              <a:t> – general technical discussion list</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u="sng" strike="noStrike" spc="-1">
                <a:solidFill>
                  <a:srgbClr val="0563C1"/>
                </a:solidFill>
                <a:uFillTx/>
                <a:latin typeface="Arial"/>
                <a:ea typeface="DejaVu Sans"/>
                <a:hlinkClick r:id="rId3"/>
              </a:rPr>
              <a:t>tac-private@lists.aswf.io</a:t>
            </a:r>
            <a:r>
              <a:rPr lang="en-CA" sz="2400" b="0" strike="noStrike" spc="-1">
                <a:solidFill>
                  <a:srgbClr val="808080"/>
                </a:solidFill>
                <a:latin typeface="Arial"/>
                <a:ea typeface="DejaVu Sans"/>
              </a:rPr>
              <a:t> – private discussion list for TAC voting members ( typically used for voting and sensitive discussions )</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DISCUSSION - Any other mailing lists that should be setup now?</a:t>
            </a:r>
            <a:endParaRPr lang="en-CA"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Build/CI environment</a:t>
            </a:r>
            <a:endParaRPr lang="en-CA" sz="4400" b="0" strike="noStrike" spc="-1">
              <a:latin typeface="Arial"/>
            </a:endParaRPr>
          </a:p>
        </p:txBody>
      </p:sp>
      <p:sp>
        <p:nvSpPr>
          <p:cNvPr id="278" name="CustomShape 2"/>
          <p:cNvSpPr/>
          <p:nvPr/>
        </p:nvSpPr>
        <p:spPr>
          <a:xfrm>
            <a:off x="201240" y="1036080"/>
            <a:ext cx="1923840" cy="4693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79" name="CustomShape 3"/>
          <p:cNvSpPr/>
          <p:nvPr/>
        </p:nvSpPr>
        <p:spPr>
          <a:xfrm>
            <a:off x="3770280" y="3508560"/>
            <a:ext cx="1307160" cy="27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CA" sz="1200" b="0" i="1" strike="noStrike" spc="-1">
                <a:solidFill>
                  <a:srgbClr val="2EB6CF"/>
                </a:solidFill>
                <a:latin typeface="Arial"/>
                <a:ea typeface="DejaVu Sans"/>
              </a:rPr>
              <a:t>SUBMIT PATCH</a:t>
            </a:r>
            <a:endParaRPr lang="en-CA" sz="1200" b="0" strike="noStrike" spc="-1">
              <a:latin typeface="Arial"/>
            </a:endParaRPr>
          </a:p>
        </p:txBody>
      </p:sp>
      <p:sp>
        <p:nvSpPr>
          <p:cNvPr id="280" name="CustomShape 4"/>
          <p:cNvSpPr/>
          <p:nvPr/>
        </p:nvSpPr>
        <p:spPr>
          <a:xfrm>
            <a:off x="261720" y="1113840"/>
            <a:ext cx="1945800" cy="227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00"/>
              </a:spcBef>
            </a:pPr>
            <a:r>
              <a:rPr lang="en-CA" sz="1200" b="1" strike="noStrike" spc="-1">
                <a:solidFill>
                  <a:srgbClr val="B49823"/>
                </a:solidFill>
                <a:latin typeface="Arial"/>
                <a:ea typeface="DejaVu Sans"/>
              </a:rPr>
              <a:t>LEGEND</a:t>
            </a:r>
            <a:endParaRPr lang="en-CA" sz="1200" b="0" strike="noStrike" spc="-1">
              <a:latin typeface="Arial"/>
            </a:endParaRPr>
          </a:p>
          <a:p>
            <a:pPr marL="173160" indent="-172440">
              <a:lnSpc>
                <a:spcPct val="100000"/>
              </a:lnSpc>
              <a:spcBef>
                <a:spcPts val="400"/>
              </a:spcBef>
              <a:buClr>
                <a:srgbClr val="2EB6CF"/>
              </a:buClr>
              <a:buFont typeface="Calibri Light"/>
              <a:buAutoNum type="arabicPeriod"/>
            </a:pPr>
            <a:r>
              <a:rPr lang="en-CA" sz="1200" b="0" strike="noStrike" spc="-1">
                <a:solidFill>
                  <a:srgbClr val="808080"/>
                </a:solidFill>
                <a:latin typeface="Arial"/>
                <a:ea typeface="DejaVu Sans"/>
              </a:rPr>
              <a:t>Establish Cloud deployments</a:t>
            </a:r>
            <a:endParaRPr lang="en-CA" sz="1200" b="0" strike="noStrike" spc="-1">
              <a:latin typeface="Arial"/>
            </a:endParaRPr>
          </a:p>
          <a:p>
            <a:pPr marL="173160" indent="-172440">
              <a:lnSpc>
                <a:spcPct val="100000"/>
              </a:lnSpc>
              <a:spcBef>
                <a:spcPts val="400"/>
              </a:spcBef>
              <a:buClr>
                <a:srgbClr val="2EB6CF"/>
              </a:buClr>
              <a:buFont typeface="Calibri Light"/>
              <a:buAutoNum type="arabicPeriod"/>
            </a:pPr>
            <a:r>
              <a:rPr lang="en-CA" sz="1200" b="0" strike="noStrike" spc="-1">
                <a:solidFill>
                  <a:srgbClr val="808080"/>
                </a:solidFill>
                <a:latin typeface="Arial"/>
                <a:ea typeface="DejaVu Sans"/>
              </a:rPr>
              <a:t>Deploy SCM systems</a:t>
            </a:r>
            <a:endParaRPr lang="en-CA" sz="1200" b="0" strike="noStrike" spc="-1">
              <a:latin typeface="Arial"/>
            </a:endParaRPr>
          </a:p>
          <a:p>
            <a:pPr marL="173160" indent="-172440">
              <a:lnSpc>
                <a:spcPct val="100000"/>
              </a:lnSpc>
              <a:spcBef>
                <a:spcPts val="400"/>
              </a:spcBef>
              <a:buClr>
                <a:srgbClr val="2EB6CF"/>
              </a:buClr>
              <a:buFont typeface="Calibri Light"/>
              <a:buAutoNum type="arabicPeriod"/>
            </a:pPr>
            <a:r>
              <a:rPr lang="en-CA" sz="1200" b="0" strike="noStrike" spc="-1">
                <a:solidFill>
                  <a:srgbClr val="808080"/>
                </a:solidFill>
                <a:latin typeface="Arial"/>
                <a:ea typeface="DejaVu Sans"/>
              </a:rPr>
              <a:t>Setup issue tracking, identity &amp; access</a:t>
            </a:r>
            <a:endParaRPr lang="en-CA" sz="1200" b="0" strike="noStrike" spc="-1">
              <a:latin typeface="Arial"/>
            </a:endParaRPr>
          </a:p>
          <a:p>
            <a:pPr marL="173160" indent="-172440">
              <a:lnSpc>
                <a:spcPct val="100000"/>
              </a:lnSpc>
              <a:spcBef>
                <a:spcPts val="400"/>
              </a:spcBef>
              <a:buClr>
                <a:srgbClr val="2EB6CF"/>
              </a:buClr>
              <a:buFont typeface="Calibri Light"/>
              <a:buAutoNum type="arabicPeriod"/>
            </a:pPr>
            <a:r>
              <a:rPr lang="en-CA" sz="1200" b="0" strike="noStrike" spc="-1">
                <a:solidFill>
                  <a:srgbClr val="808080"/>
                </a:solidFill>
                <a:latin typeface="Arial"/>
                <a:ea typeface="DejaVu Sans"/>
              </a:rPr>
              <a:t>Setup wiki, mailing lists, support queues </a:t>
            </a:r>
            <a:endParaRPr lang="en-CA" sz="1200" b="0" strike="noStrike" spc="-1">
              <a:latin typeface="Arial"/>
            </a:endParaRPr>
          </a:p>
          <a:p>
            <a:pPr marL="173160" indent="-172440">
              <a:lnSpc>
                <a:spcPct val="100000"/>
              </a:lnSpc>
              <a:spcBef>
                <a:spcPts val="400"/>
              </a:spcBef>
              <a:buClr>
                <a:srgbClr val="2EB6CF"/>
              </a:buClr>
              <a:buFont typeface="Calibri Light"/>
              <a:buAutoNum type="arabicPeriod"/>
            </a:pPr>
            <a:r>
              <a:rPr lang="en-CA" sz="1200" b="0" strike="noStrike" spc="-1">
                <a:solidFill>
                  <a:srgbClr val="808080"/>
                </a:solidFill>
                <a:latin typeface="Arial"/>
                <a:ea typeface="DejaVu Sans"/>
              </a:rPr>
              <a:t>Onboard Motion Picture Team</a:t>
            </a:r>
            <a:endParaRPr lang="en-CA" sz="1200" b="0" strike="noStrike" spc="-1">
              <a:latin typeface="Arial"/>
            </a:endParaRPr>
          </a:p>
        </p:txBody>
      </p:sp>
      <p:pic>
        <p:nvPicPr>
          <p:cNvPr id="281" name="Picture 9"/>
          <p:cNvPicPr/>
          <p:nvPr/>
        </p:nvPicPr>
        <p:blipFill>
          <a:blip r:embed="rId2"/>
          <a:stretch/>
        </p:blipFill>
        <p:spPr>
          <a:xfrm>
            <a:off x="5086440" y="4626360"/>
            <a:ext cx="1905480" cy="249120"/>
          </a:xfrm>
          <a:prstGeom prst="rect">
            <a:avLst/>
          </a:prstGeom>
          <a:ln>
            <a:noFill/>
          </a:ln>
        </p:spPr>
      </p:pic>
      <p:sp>
        <p:nvSpPr>
          <p:cNvPr id="282" name="CustomShape 5"/>
          <p:cNvSpPr/>
          <p:nvPr/>
        </p:nvSpPr>
        <p:spPr>
          <a:xfrm>
            <a:off x="2990520" y="1063440"/>
            <a:ext cx="5965200" cy="680400"/>
          </a:xfrm>
          <a:prstGeom prst="roundRect">
            <a:avLst>
              <a:gd name="adj" fmla="val 16667"/>
            </a:avLst>
          </a:prstGeom>
          <a:noFill/>
          <a:ln>
            <a:solidFill>
              <a:srgbClr val="2EB6CF"/>
            </a:solidFill>
            <a:round/>
          </a:ln>
        </p:spPr>
        <p:style>
          <a:lnRef idx="2">
            <a:schemeClr val="accent1">
              <a:shade val="50000"/>
            </a:schemeClr>
          </a:lnRef>
          <a:fillRef idx="1">
            <a:schemeClr val="accent1"/>
          </a:fillRef>
          <a:effectRef idx="0">
            <a:schemeClr val="accent1"/>
          </a:effectRef>
          <a:fontRef idx="minor"/>
        </p:style>
      </p:sp>
      <p:pic>
        <p:nvPicPr>
          <p:cNvPr id="283" name="Picture 5"/>
          <p:cNvPicPr/>
          <p:nvPr/>
        </p:nvPicPr>
        <p:blipFill>
          <a:blip r:embed="rId3"/>
          <a:stretch/>
        </p:blipFill>
        <p:spPr>
          <a:xfrm>
            <a:off x="3212640" y="1308960"/>
            <a:ext cx="1688400" cy="212400"/>
          </a:xfrm>
          <a:prstGeom prst="rect">
            <a:avLst/>
          </a:prstGeom>
          <a:ln>
            <a:noFill/>
          </a:ln>
        </p:spPr>
      </p:pic>
      <p:pic>
        <p:nvPicPr>
          <p:cNvPr id="284" name="Picture 7"/>
          <p:cNvPicPr/>
          <p:nvPr/>
        </p:nvPicPr>
        <p:blipFill>
          <a:blip r:embed="rId4"/>
          <a:stretch/>
        </p:blipFill>
        <p:spPr>
          <a:xfrm>
            <a:off x="5045760" y="1289160"/>
            <a:ext cx="2328120" cy="252000"/>
          </a:xfrm>
          <a:prstGeom prst="rect">
            <a:avLst/>
          </a:prstGeom>
          <a:ln>
            <a:noFill/>
          </a:ln>
        </p:spPr>
      </p:pic>
      <p:pic>
        <p:nvPicPr>
          <p:cNvPr id="285" name="Picture 11"/>
          <p:cNvPicPr/>
          <p:nvPr/>
        </p:nvPicPr>
        <p:blipFill>
          <a:blip r:embed="rId5"/>
          <a:stretch/>
        </p:blipFill>
        <p:spPr>
          <a:xfrm>
            <a:off x="7434720" y="1224720"/>
            <a:ext cx="1417320" cy="380520"/>
          </a:xfrm>
          <a:prstGeom prst="rect">
            <a:avLst/>
          </a:prstGeom>
          <a:ln>
            <a:noFill/>
          </a:ln>
        </p:spPr>
      </p:pic>
      <p:pic>
        <p:nvPicPr>
          <p:cNvPr id="286" name="Picture 16"/>
          <p:cNvPicPr/>
          <p:nvPr/>
        </p:nvPicPr>
        <p:blipFill>
          <a:blip r:embed="rId6"/>
          <a:stretch/>
        </p:blipFill>
        <p:spPr>
          <a:xfrm>
            <a:off x="5519520" y="3197880"/>
            <a:ext cx="986040" cy="411120"/>
          </a:xfrm>
          <a:prstGeom prst="rect">
            <a:avLst/>
          </a:prstGeom>
          <a:ln>
            <a:noFill/>
          </a:ln>
        </p:spPr>
      </p:pic>
      <p:sp>
        <p:nvSpPr>
          <p:cNvPr id="287" name="CustomShape 6"/>
          <p:cNvSpPr/>
          <p:nvPr/>
        </p:nvSpPr>
        <p:spPr>
          <a:xfrm>
            <a:off x="5025240" y="3048840"/>
            <a:ext cx="2052720" cy="680400"/>
          </a:xfrm>
          <a:prstGeom prst="roundRect">
            <a:avLst>
              <a:gd name="adj" fmla="val 16667"/>
            </a:avLst>
          </a:prstGeom>
          <a:noFill/>
          <a:ln>
            <a:solidFill>
              <a:srgbClr val="2EB6CF"/>
            </a:solidFill>
            <a:round/>
          </a:ln>
        </p:spPr>
        <p:style>
          <a:lnRef idx="2">
            <a:schemeClr val="accent1">
              <a:shade val="50000"/>
            </a:schemeClr>
          </a:lnRef>
          <a:fillRef idx="1">
            <a:schemeClr val="accent1"/>
          </a:fillRef>
          <a:effectRef idx="0">
            <a:schemeClr val="accent1"/>
          </a:effectRef>
          <a:fontRef idx="minor"/>
        </p:style>
      </p:sp>
      <p:sp>
        <p:nvSpPr>
          <p:cNvPr id="288" name="CustomShape 7"/>
          <p:cNvSpPr/>
          <p:nvPr/>
        </p:nvSpPr>
        <p:spPr>
          <a:xfrm>
            <a:off x="5393160" y="2741400"/>
            <a:ext cx="12916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1200" b="0" i="1" strike="noStrike" spc="-1">
                <a:solidFill>
                  <a:srgbClr val="2EB6CF"/>
                </a:solidFill>
                <a:latin typeface="Arial"/>
                <a:ea typeface="DejaVu Sans"/>
              </a:rPr>
              <a:t>SCM SYSTEMS</a:t>
            </a:r>
            <a:endParaRPr lang="en-CA" sz="1200" b="0" strike="noStrike" spc="-1">
              <a:latin typeface="Arial"/>
            </a:endParaRPr>
          </a:p>
        </p:txBody>
      </p:sp>
      <p:sp>
        <p:nvSpPr>
          <p:cNvPr id="289" name="CustomShape 8"/>
          <p:cNvSpPr/>
          <p:nvPr/>
        </p:nvSpPr>
        <p:spPr>
          <a:xfrm>
            <a:off x="5025240" y="4400280"/>
            <a:ext cx="2052720" cy="680400"/>
          </a:xfrm>
          <a:prstGeom prst="roundRect">
            <a:avLst>
              <a:gd name="adj" fmla="val 16667"/>
            </a:avLst>
          </a:prstGeom>
          <a:noFill/>
          <a:ln>
            <a:solidFill>
              <a:srgbClr val="2EB6CF"/>
            </a:solidFill>
            <a:round/>
          </a:ln>
        </p:spPr>
        <p:style>
          <a:lnRef idx="2">
            <a:schemeClr val="accent1">
              <a:shade val="50000"/>
            </a:schemeClr>
          </a:lnRef>
          <a:fillRef idx="1">
            <a:schemeClr val="accent1"/>
          </a:fillRef>
          <a:effectRef idx="0">
            <a:schemeClr val="accent1"/>
          </a:effectRef>
          <a:fontRef idx="minor"/>
        </p:style>
      </p:sp>
      <p:sp>
        <p:nvSpPr>
          <p:cNvPr id="290" name="CustomShape 9"/>
          <p:cNvSpPr/>
          <p:nvPr/>
        </p:nvSpPr>
        <p:spPr>
          <a:xfrm flipV="1">
            <a:off x="6051960" y="3729240"/>
            <a:ext cx="360" cy="66960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291" name="CustomShape 10"/>
          <p:cNvSpPr/>
          <p:nvPr/>
        </p:nvSpPr>
        <p:spPr>
          <a:xfrm>
            <a:off x="8228880" y="3048840"/>
            <a:ext cx="2052720" cy="680400"/>
          </a:xfrm>
          <a:prstGeom prst="roundRect">
            <a:avLst>
              <a:gd name="adj" fmla="val 16667"/>
            </a:avLst>
          </a:prstGeom>
          <a:noFill/>
          <a:ln>
            <a:solidFill>
              <a:srgbClr val="2EB6CF"/>
            </a:solidFill>
            <a:round/>
          </a:ln>
        </p:spPr>
        <p:style>
          <a:lnRef idx="2">
            <a:schemeClr val="accent1">
              <a:shade val="50000"/>
            </a:schemeClr>
          </a:lnRef>
          <a:fillRef idx="1">
            <a:schemeClr val="accent1"/>
          </a:fillRef>
          <a:effectRef idx="0">
            <a:schemeClr val="accent1"/>
          </a:effectRef>
          <a:fontRef idx="minor"/>
        </p:style>
      </p:sp>
      <p:sp>
        <p:nvSpPr>
          <p:cNvPr id="292" name="CustomShape 11"/>
          <p:cNvSpPr/>
          <p:nvPr/>
        </p:nvSpPr>
        <p:spPr>
          <a:xfrm>
            <a:off x="8228880" y="4400280"/>
            <a:ext cx="2052720" cy="680400"/>
          </a:xfrm>
          <a:prstGeom prst="roundRect">
            <a:avLst>
              <a:gd name="adj" fmla="val 16667"/>
            </a:avLst>
          </a:prstGeom>
          <a:noFill/>
          <a:ln>
            <a:solidFill>
              <a:srgbClr val="2EB6CF"/>
            </a:solidFill>
            <a:round/>
          </a:ln>
        </p:spPr>
        <p:style>
          <a:lnRef idx="2">
            <a:schemeClr val="accent1">
              <a:shade val="50000"/>
            </a:schemeClr>
          </a:lnRef>
          <a:fillRef idx="1">
            <a:schemeClr val="accent1"/>
          </a:fillRef>
          <a:effectRef idx="0">
            <a:schemeClr val="accent1"/>
          </a:effectRef>
          <a:fontRef idx="minor"/>
        </p:style>
      </p:sp>
      <p:pic>
        <p:nvPicPr>
          <p:cNvPr id="293" name="Picture 31"/>
          <p:cNvPicPr/>
          <p:nvPr/>
        </p:nvPicPr>
        <p:blipFill>
          <a:blip r:embed="rId7"/>
          <a:stretch/>
        </p:blipFill>
        <p:spPr>
          <a:xfrm>
            <a:off x="8395920" y="3118320"/>
            <a:ext cx="1685160" cy="541440"/>
          </a:xfrm>
          <a:prstGeom prst="rect">
            <a:avLst/>
          </a:prstGeom>
          <a:ln>
            <a:noFill/>
          </a:ln>
        </p:spPr>
      </p:pic>
      <p:pic>
        <p:nvPicPr>
          <p:cNvPr id="294" name="Picture 33"/>
          <p:cNvPicPr/>
          <p:nvPr/>
        </p:nvPicPr>
        <p:blipFill>
          <a:blip r:embed="rId8"/>
          <a:stretch/>
        </p:blipFill>
        <p:spPr>
          <a:xfrm>
            <a:off x="8489160" y="4544280"/>
            <a:ext cx="1461600" cy="392400"/>
          </a:xfrm>
          <a:prstGeom prst="rect">
            <a:avLst/>
          </a:prstGeom>
          <a:ln>
            <a:noFill/>
          </a:ln>
        </p:spPr>
      </p:pic>
      <p:sp>
        <p:nvSpPr>
          <p:cNvPr id="295" name="CustomShape 12"/>
          <p:cNvSpPr/>
          <p:nvPr/>
        </p:nvSpPr>
        <p:spPr>
          <a:xfrm flipH="1">
            <a:off x="9254160" y="3729960"/>
            <a:ext cx="360" cy="66960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headEnd type="triangle" w="med" len="med"/>
            <a:tailEnd type="triangle" w="med" len="med"/>
          </a:ln>
        </p:spPr>
        <p:style>
          <a:lnRef idx="1">
            <a:schemeClr val="accent1"/>
          </a:lnRef>
          <a:fillRef idx="0">
            <a:schemeClr val="accent1"/>
          </a:fillRef>
          <a:effectRef idx="0">
            <a:schemeClr val="accent1"/>
          </a:effectRef>
          <a:fontRef idx="minor"/>
        </p:style>
      </p:sp>
      <p:pic>
        <p:nvPicPr>
          <p:cNvPr id="296" name="Picture 41"/>
          <p:cNvPicPr/>
          <p:nvPr/>
        </p:nvPicPr>
        <p:blipFill>
          <a:blip r:embed="rId9"/>
          <a:stretch/>
        </p:blipFill>
        <p:spPr>
          <a:xfrm>
            <a:off x="8267760" y="1964520"/>
            <a:ext cx="2085840" cy="552240"/>
          </a:xfrm>
          <a:prstGeom prst="rect">
            <a:avLst/>
          </a:prstGeom>
          <a:ln>
            <a:noFill/>
          </a:ln>
        </p:spPr>
      </p:pic>
      <p:sp>
        <p:nvSpPr>
          <p:cNvPr id="297" name="CustomShape 13"/>
          <p:cNvSpPr/>
          <p:nvPr/>
        </p:nvSpPr>
        <p:spPr>
          <a:xfrm>
            <a:off x="10967040" y="2595600"/>
            <a:ext cx="913680" cy="425520"/>
          </a:xfrm>
          <a:prstGeom prst="roundRect">
            <a:avLst>
              <a:gd name="adj" fmla="val 16667"/>
            </a:avLst>
          </a:prstGeom>
          <a:solidFill>
            <a:schemeClr val="bg1">
              <a:lumMod val="75000"/>
            </a:schemeClr>
          </a:solidFill>
          <a:ln>
            <a:solidFill>
              <a:schemeClr val="tx1">
                <a:lumMod val="50000"/>
                <a:lumOff val="50000"/>
              </a:schemeClr>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298" name="CustomShape 14"/>
          <p:cNvSpPr/>
          <p:nvPr/>
        </p:nvSpPr>
        <p:spPr>
          <a:xfrm>
            <a:off x="10967040" y="3184200"/>
            <a:ext cx="913680" cy="425520"/>
          </a:xfrm>
          <a:prstGeom prst="roundRect">
            <a:avLst>
              <a:gd name="adj" fmla="val 16667"/>
            </a:avLst>
          </a:prstGeom>
          <a:solidFill>
            <a:schemeClr val="bg1">
              <a:lumMod val="75000"/>
            </a:schemeClr>
          </a:solidFill>
          <a:ln>
            <a:solidFill>
              <a:schemeClr val="tx1">
                <a:lumMod val="50000"/>
                <a:lumOff val="50000"/>
              </a:schemeClr>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299" name="CustomShape 15"/>
          <p:cNvSpPr/>
          <p:nvPr/>
        </p:nvSpPr>
        <p:spPr>
          <a:xfrm>
            <a:off x="10967040" y="3740400"/>
            <a:ext cx="913680" cy="425520"/>
          </a:xfrm>
          <a:prstGeom prst="roundRect">
            <a:avLst>
              <a:gd name="adj" fmla="val 16667"/>
            </a:avLst>
          </a:prstGeom>
          <a:noFill/>
          <a:ln>
            <a:solidFill>
              <a:schemeClr val="tx1">
                <a:lumMod val="50000"/>
                <a:lumOff val="50000"/>
              </a:schemeClr>
            </a:solidFill>
            <a:custDash>
              <a:ds d="400000" sp="300000"/>
            </a:custDash>
            <a:round/>
          </a:ln>
        </p:spPr>
        <p:style>
          <a:lnRef idx="2">
            <a:schemeClr val="accent1">
              <a:shade val="50000"/>
            </a:schemeClr>
          </a:lnRef>
          <a:fillRef idx="1">
            <a:schemeClr val="accent1"/>
          </a:fillRef>
          <a:effectRef idx="0">
            <a:schemeClr val="accent1"/>
          </a:effectRef>
          <a:fontRef idx="minor"/>
        </p:style>
      </p:sp>
      <p:sp>
        <p:nvSpPr>
          <p:cNvPr id="300" name="CustomShape 16"/>
          <p:cNvSpPr/>
          <p:nvPr/>
        </p:nvSpPr>
        <p:spPr>
          <a:xfrm>
            <a:off x="10951560" y="2337480"/>
            <a:ext cx="944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1200" b="0" i="1" strike="noStrike" spc="-1">
                <a:solidFill>
                  <a:srgbClr val="2EB6CF"/>
                </a:solidFill>
                <a:latin typeface="Arial"/>
                <a:ea typeface="DejaVu Sans"/>
              </a:rPr>
              <a:t>BUILDERS</a:t>
            </a:r>
            <a:endParaRPr lang="en-CA" sz="1200" b="0" strike="noStrike" spc="-1">
              <a:latin typeface="Arial"/>
            </a:endParaRPr>
          </a:p>
        </p:txBody>
      </p:sp>
      <p:sp>
        <p:nvSpPr>
          <p:cNvPr id="301" name="CustomShape 17"/>
          <p:cNvSpPr/>
          <p:nvPr/>
        </p:nvSpPr>
        <p:spPr>
          <a:xfrm flipV="1">
            <a:off x="10282320" y="2808000"/>
            <a:ext cx="684360" cy="57996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02" name="CustomShape 18"/>
          <p:cNvSpPr/>
          <p:nvPr/>
        </p:nvSpPr>
        <p:spPr>
          <a:xfrm>
            <a:off x="10282320" y="3389400"/>
            <a:ext cx="684360" cy="720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03" name="CustomShape 19"/>
          <p:cNvSpPr/>
          <p:nvPr/>
        </p:nvSpPr>
        <p:spPr>
          <a:xfrm>
            <a:off x="10282320" y="3389400"/>
            <a:ext cx="684360" cy="56340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04" name="CustomShape 20"/>
          <p:cNvSpPr/>
          <p:nvPr/>
        </p:nvSpPr>
        <p:spPr>
          <a:xfrm>
            <a:off x="8228880" y="1925640"/>
            <a:ext cx="2052720" cy="680400"/>
          </a:xfrm>
          <a:prstGeom prst="roundRect">
            <a:avLst>
              <a:gd name="adj" fmla="val 16667"/>
            </a:avLst>
          </a:prstGeom>
          <a:noFill/>
          <a:ln>
            <a:solidFill>
              <a:srgbClr val="2EB6CF"/>
            </a:solidFill>
            <a:round/>
          </a:ln>
        </p:spPr>
        <p:style>
          <a:lnRef idx="2">
            <a:schemeClr val="accent1">
              <a:shade val="50000"/>
            </a:schemeClr>
          </a:lnRef>
          <a:fillRef idx="1">
            <a:schemeClr val="accent1"/>
          </a:fillRef>
          <a:effectRef idx="0">
            <a:schemeClr val="accent1"/>
          </a:effectRef>
          <a:fontRef idx="minor"/>
        </p:style>
      </p:sp>
      <p:sp>
        <p:nvSpPr>
          <p:cNvPr id="305" name="CustomShape 21"/>
          <p:cNvSpPr/>
          <p:nvPr/>
        </p:nvSpPr>
        <p:spPr>
          <a:xfrm flipH="1" flipV="1">
            <a:off x="9254160" y="2606040"/>
            <a:ext cx="360" cy="44100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06" name="CustomShape 22"/>
          <p:cNvSpPr/>
          <p:nvPr/>
        </p:nvSpPr>
        <p:spPr>
          <a:xfrm>
            <a:off x="7587720" y="3852000"/>
            <a:ext cx="3150720" cy="41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200" b="0" i="1" strike="noStrike" spc="-1">
                <a:solidFill>
                  <a:srgbClr val="2EB6CF"/>
                </a:solidFill>
                <a:latin typeface="Arial"/>
                <a:ea typeface="DejaVu Sans"/>
              </a:rPr>
              <a:t>PUBLISH/USE/STORE ARTIFACTS</a:t>
            </a:r>
            <a:endParaRPr lang="en-CA" sz="1200" b="0" strike="noStrike" spc="-1">
              <a:latin typeface="Arial"/>
            </a:endParaRPr>
          </a:p>
          <a:p>
            <a:pPr algn="ctr">
              <a:lnSpc>
                <a:spcPct val="100000"/>
              </a:lnSpc>
            </a:pPr>
            <a:r>
              <a:rPr lang="en-CA" sz="1200" b="0" i="1" strike="noStrike" spc="-1">
                <a:solidFill>
                  <a:srgbClr val="2EB6CF"/>
                </a:solidFill>
                <a:latin typeface="Arial"/>
                <a:ea typeface="DejaVu Sans"/>
              </a:rPr>
              <a:t>&amp; FETCH DEPENDENCIES</a:t>
            </a:r>
            <a:endParaRPr lang="en-CA" sz="1200" b="0" strike="noStrike" spc="-1">
              <a:latin typeface="Arial"/>
            </a:endParaRPr>
          </a:p>
        </p:txBody>
      </p:sp>
      <p:sp>
        <p:nvSpPr>
          <p:cNvPr id="307" name="CustomShape 23"/>
          <p:cNvSpPr/>
          <p:nvPr/>
        </p:nvSpPr>
        <p:spPr>
          <a:xfrm>
            <a:off x="5070600" y="3868200"/>
            <a:ext cx="1993320" cy="41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200" b="0" i="1" strike="noStrike" spc="-1">
                <a:solidFill>
                  <a:srgbClr val="2EB6CF"/>
                </a:solidFill>
                <a:latin typeface="Arial"/>
                <a:ea typeface="DejaVu Sans"/>
              </a:rPr>
              <a:t>LINKING OF COMMITS </a:t>
            </a:r>
            <a:endParaRPr lang="en-CA" sz="1200" b="0" strike="noStrike" spc="-1">
              <a:latin typeface="Arial"/>
            </a:endParaRPr>
          </a:p>
          <a:p>
            <a:pPr algn="ctr">
              <a:lnSpc>
                <a:spcPct val="100000"/>
              </a:lnSpc>
            </a:pPr>
            <a:r>
              <a:rPr lang="en-CA" sz="1200" b="0" i="1" strike="noStrike" spc="-1">
                <a:solidFill>
                  <a:srgbClr val="2EB6CF"/>
                </a:solidFill>
                <a:latin typeface="Arial"/>
                <a:ea typeface="DejaVu Sans"/>
              </a:rPr>
              <a:t>&amp; JIRA ISSUES</a:t>
            </a:r>
            <a:endParaRPr lang="en-CA" sz="1200" b="0" strike="noStrike" spc="-1">
              <a:latin typeface="Arial"/>
            </a:endParaRPr>
          </a:p>
        </p:txBody>
      </p:sp>
      <p:sp>
        <p:nvSpPr>
          <p:cNvPr id="308" name="CustomShape 24"/>
          <p:cNvSpPr/>
          <p:nvPr/>
        </p:nvSpPr>
        <p:spPr>
          <a:xfrm>
            <a:off x="8375760" y="2767320"/>
            <a:ext cx="1575000" cy="160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200" b="0" i="1" strike="noStrike" spc="-1">
                <a:solidFill>
                  <a:srgbClr val="2EB6CF"/>
                </a:solidFill>
                <a:latin typeface="Arial"/>
                <a:ea typeface="DejaVu Sans"/>
              </a:rPr>
              <a:t>STATIC ANALYSIS</a:t>
            </a:r>
            <a:endParaRPr lang="en-CA" sz="1200" b="0" strike="noStrike" spc="-1">
              <a:latin typeface="Arial"/>
            </a:endParaRPr>
          </a:p>
        </p:txBody>
      </p:sp>
      <p:sp>
        <p:nvSpPr>
          <p:cNvPr id="309" name="CustomShape 25"/>
          <p:cNvSpPr/>
          <p:nvPr/>
        </p:nvSpPr>
        <p:spPr>
          <a:xfrm>
            <a:off x="7086600" y="3211920"/>
            <a:ext cx="1144080" cy="36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10" name="CustomShape 26"/>
          <p:cNvSpPr/>
          <p:nvPr/>
        </p:nvSpPr>
        <p:spPr>
          <a:xfrm flipH="1">
            <a:off x="7085880" y="3549240"/>
            <a:ext cx="1144080" cy="36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11" name="CustomShape 27"/>
          <p:cNvSpPr/>
          <p:nvPr/>
        </p:nvSpPr>
        <p:spPr>
          <a:xfrm>
            <a:off x="7020720" y="2964960"/>
            <a:ext cx="12232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200" b="0" i="1" strike="noStrike" spc="-1">
                <a:solidFill>
                  <a:srgbClr val="2EB6CF"/>
                </a:solidFill>
                <a:latin typeface="Arial"/>
                <a:ea typeface="DejaVu Sans"/>
              </a:rPr>
              <a:t>CODE MERGE</a:t>
            </a:r>
            <a:endParaRPr lang="en-CA" sz="1200" b="0" strike="noStrike" spc="-1">
              <a:latin typeface="Arial"/>
            </a:endParaRPr>
          </a:p>
        </p:txBody>
      </p:sp>
      <p:sp>
        <p:nvSpPr>
          <p:cNvPr id="312" name="CustomShape 28"/>
          <p:cNvSpPr/>
          <p:nvPr/>
        </p:nvSpPr>
        <p:spPr>
          <a:xfrm>
            <a:off x="7158240" y="3512880"/>
            <a:ext cx="10036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200" b="0" i="1" strike="noStrike" spc="-1">
                <a:solidFill>
                  <a:srgbClr val="2EB6CF"/>
                </a:solidFill>
                <a:latin typeface="Arial"/>
                <a:ea typeface="DejaVu Sans"/>
              </a:rPr>
              <a:t>FEEDBACK</a:t>
            </a:r>
            <a:endParaRPr lang="en-CA" sz="1200" b="0" strike="noStrike" spc="-1">
              <a:latin typeface="Arial"/>
            </a:endParaRPr>
          </a:p>
        </p:txBody>
      </p:sp>
      <p:pic>
        <p:nvPicPr>
          <p:cNvPr id="313" name="Shape 234"/>
          <p:cNvPicPr/>
          <p:nvPr/>
        </p:nvPicPr>
        <p:blipFill>
          <a:blip r:embed="rId10"/>
          <a:stretch/>
        </p:blipFill>
        <p:spPr>
          <a:xfrm>
            <a:off x="3566520" y="2673720"/>
            <a:ext cx="316080" cy="531720"/>
          </a:xfrm>
          <a:prstGeom prst="rect">
            <a:avLst/>
          </a:prstGeom>
          <a:ln>
            <a:noFill/>
          </a:ln>
        </p:spPr>
      </p:pic>
      <p:sp>
        <p:nvSpPr>
          <p:cNvPr id="314" name="CustomShape 29"/>
          <p:cNvSpPr/>
          <p:nvPr/>
        </p:nvSpPr>
        <p:spPr>
          <a:xfrm>
            <a:off x="2161440" y="2750040"/>
            <a:ext cx="1294920" cy="45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200" b="0" i="1" strike="noStrike" spc="-1">
                <a:solidFill>
                  <a:srgbClr val="2EB6CF"/>
                </a:solidFill>
                <a:latin typeface="Arial"/>
                <a:ea typeface="DejaVu Sans"/>
              </a:rPr>
              <a:t>CONTRIBUTOR</a:t>
            </a:r>
            <a:endParaRPr lang="en-CA" sz="1200" b="0" strike="noStrike" spc="-1">
              <a:latin typeface="Arial"/>
            </a:endParaRPr>
          </a:p>
          <a:p>
            <a:pPr algn="ctr">
              <a:lnSpc>
                <a:spcPct val="100000"/>
              </a:lnSpc>
            </a:pPr>
            <a:r>
              <a:rPr lang="en-CA" sz="1200" b="0" i="1" strike="noStrike" spc="-1">
                <a:solidFill>
                  <a:srgbClr val="2EB6CF"/>
                </a:solidFill>
                <a:latin typeface="Arial"/>
                <a:ea typeface="DejaVu Sans"/>
              </a:rPr>
              <a:t>“A”</a:t>
            </a:r>
            <a:endParaRPr lang="en-CA" sz="1200" b="0" strike="noStrike" spc="-1">
              <a:latin typeface="Arial"/>
            </a:endParaRPr>
          </a:p>
        </p:txBody>
      </p:sp>
      <p:pic>
        <p:nvPicPr>
          <p:cNvPr id="315" name="Shape 234"/>
          <p:cNvPicPr/>
          <p:nvPr/>
        </p:nvPicPr>
        <p:blipFill>
          <a:blip r:embed="rId11"/>
          <a:stretch/>
        </p:blipFill>
        <p:spPr>
          <a:xfrm>
            <a:off x="3562200" y="3406320"/>
            <a:ext cx="316080" cy="531720"/>
          </a:xfrm>
          <a:prstGeom prst="rect">
            <a:avLst/>
          </a:prstGeom>
          <a:ln>
            <a:noFill/>
          </a:ln>
        </p:spPr>
      </p:pic>
      <p:sp>
        <p:nvSpPr>
          <p:cNvPr id="316" name="CustomShape 30"/>
          <p:cNvSpPr/>
          <p:nvPr/>
        </p:nvSpPr>
        <p:spPr>
          <a:xfrm>
            <a:off x="2155680" y="3471480"/>
            <a:ext cx="1294920" cy="45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200" b="0" i="1" strike="noStrike" spc="-1">
                <a:solidFill>
                  <a:srgbClr val="2EB6CF"/>
                </a:solidFill>
                <a:latin typeface="Arial"/>
                <a:ea typeface="DejaVu Sans"/>
              </a:rPr>
              <a:t>CONTRIBUTOR</a:t>
            </a:r>
            <a:endParaRPr lang="en-CA" sz="1200" b="0" strike="noStrike" spc="-1">
              <a:latin typeface="Arial"/>
            </a:endParaRPr>
          </a:p>
          <a:p>
            <a:pPr algn="ctr">
              <a:lnSpc>
                <a:spcPct val="100000"/>
              </a:lnSpc>
            </a:pPr>
            <a:r>
              <a:rPr lang="en-CA" sz="1200" b="0" i="1" strike="noStrike" spc="-1">
                <a:solidFill>
                  <a:srgbClr val="2EB6CF"/>
                </a:solidFill>
                <a:latin typeface="Arial"/>
                <a:ea typeface="DejaVu Sans"/>
              </a:rPr>
              <a:t>“B”</a:t>
            </a:r>
            <a:endParaRPr lang="en-CA" sz="1200" b="0" strike="noStrike" spc="-1">
              <a:latin typeface="Arial"/>
            </a:endParaRPr>
          </a:p>
        </p:txBody>
      </p:sp>
      <p:pic>
        <p:nvPicPr>
          <p:cNvPr id="317" name="Shape 234"/>
          <p:cNvPicPr/>
          <p:nvPr/>
        </p:nvPicPr>
        <p:blipFill>
          <a:blip r:embed="rId12"/>
          <a:stretch/>
        </p:blipFill>
        <p:spPr>
          <a:xfrm>
            <a:off x="3561480" y="4175280"/>
            <a:ext cx="316080" cy="531720"/>
          </a:xfrm>
          <a:prstGeom prst="rect">
            <a:avLst/>
          </a:prstGeom>
          <a:ln>
            <a:noFill/>
          </a:ln>
        </p:spPr>
      </p:pic>
      <p:sp>
        <p:nvSpPr>
          <p:cNvPr id="318" name="CustomShape 31"/>
          <p:cNvSpPr/>
          <p:nvPr/>
        </p:nvSpPr>
        <p:spPr>
          <a:xfrm>
            <a:off x="2144520" y="4218480"/>
            <a:ext cx="1294920" cy="455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CA" sz="1200" b="0" i="1" strike="noStrike" spc="-1">
                <a:solidFill>
                  <a:srgbClr val="2EB6CF"/>
                </a:solidFill>
                <a:latin typeface="Arial"/>
                <a:ea typeface="DejaVu Sans"/>
              </a:rPr>
              <a:t>CONTRIBUTOR</a:t>
            </a:r>
            <a:endParaRPr lang="en-CA" sz="1200" b="0" strike="noStrike" spc="-1">
              <a:latin typeface="Arial"/>
            </a:endParaRPr>
          </a:p>
          <a:p>
            <a:pPr algn="ctr">
              <a:lnSpc>
                <a:spcPct val="100000"/>
              </a:lnSpc>
            </a:pPr>
            <a:r>
              <a:rPr lang="en-CA" sz="1200" b="0" i="1" strike="noStrike" spc="-1">
                <a:solidFill>
                  <a:srgbClr val="2EB6CF"/>
                </a:solidFill>
                <a:latin typeface="Arial"/>
                <a:ea typeface="DejaVu Sans"/>
              </a:rPr>
              <a:t>“N”</a:t>
            </a:r>
            <a:endParaRPr lang="en-CA" sz="1200" b="0" strike="noStrike" spc="-1">
              <a:latin typeface="Arial"/>
            </a:endParaRPr>
          </a:p>
        </p:txBody>
      </p:sp>
      <p:sp>
        <p:nvSpPr>
          <p:cNvPr id="319" name="CustomShape 32"/>
          <p:cNvSpPr/>
          <p:nvPr/>
        </p:nvSpPr>
        <p:spPr>
          <a:xfrm>
            <a:off x="3881880" y="3540240"/>
            <a:ext cx="1141920" cy="36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20" name="CustomShape 33"/>
          <p:cNvSpPr/>
          <p:nvPr/>
        </p:nvSpPr>
        <p:spPr>
          <a:xfrm>
            <a:off x="3881880" y="3164760"/>
            <a:ext cx="1132560" cy="360"/>
          </a:xfrm>
          <a:custGeom>
            <a:avLst/>
            <a:gdLst/>
            <a:ahLst/>
            <a:cxnLst/>
            <a:rect l="l" t="t" r="r" b="b"/>
            <a:pathLst>
              <a:path w="21600" h="21600">
                <a:moveTo>
                  <a:pt x="0" y="0"/>
                </a:moveTo>
                <a:lnTo>
                  <a:pt x="21600" y="21600"/>
                </a:lnTo>
              </a:path>
            </a:pathLst>
          </a:custGeom>
          <a:noFill/>
          <a:ln w="3240">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21" name="CustomShape 34"/>
          <p:cNvSpPr/>
          <p:nvPr/>
        </p:nvSpPr>
        <p:spPr>
          <a:xfrm>
            <a:off x="3810240" y="2940120"/>
            <a:ext cx="119736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1200" b="0" i="1" strike="noStrike" spc="-1">
                <a:solidFill>
                  <a:srgbClr val="2EB6CF"/>
                </a:solidFill>
                <a:latin typeface="Arial"/>
                <a:ea typeface="DejaVu Sans"/>
              </a:rPr>
              <a:t>GIT COMMITS</a:t>
            </a:r>
            <a:endParaRPr lang="en-CA" sz="1200" b="0" strike="noStrike" spc="-1">
              <a:latin typeface="Arial"/>
            </a:endParaRPr>
          </a:p>
        </p:txBody>
      </p:sp>
      <p:sp>
        <p:nvSpPr>
          <p:cNvPr id="322" name="CustomShape 35"/>
          <p:cNvSpPr/>
          <p:nvPr/>
        </p:nvSpPr>
        <p:spPr>
          <a:xfrm>
            <a:off x="8774280" y="971640"/>
            <a:ext cx="276120" cy="276120"/>
          </a:xfrm>
          <a:prstGeom prst="ellipse">
            <a:avLst/>
          </a:prstGeom>
          <a:solidFill>
            <a:srgbClr val="B4982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400" b="0" strike="noStrike" spc="-1">
                <a:solidFill>
                  <a:srgbClr val="FFFFFF"/>
                </a:solidFill>
                <a:latin typeface="Arial"/>
                <a:ea typeface="DejaVu Sans"/>
              </a:rPr>
              <a:t>4</a:t>
            </a:r>
            <a:endParaRPr lang="en-CA" sz="1400" b="0" strike="noStrike" spc="-1">
              <a:latin typeface="Arial"/>
            </a:endParaRPr>
          </a:p>
        </p:txBody>
      </p:sp>
      <p:sp>
        <p:nvSpPr>
          <p:cNvPr id="323" name="CustomShape 36"/>
          <p:cNvSpPr/>
          <p:nvPr/>
        </p:nvSpPr>
        <p:spPr>
          <a:xfrm>
            <a:off x="6810840" y="2819160"/>
            <a:ext cx="276120" cy="276120"/>
          </a:xfrm>
          <a:prstGeom prst="ellipse">
            <a:avLst/>
          </a:prstGeom>
          <a:solidFill>
            <a:srgbClr val="B4982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400" b="0" strike="noStrike" spc="-1">
                <a:solidFill>
                  <a:srgbClr val="FFFFFF"/>
                </a:solidFill>
                <a:latin typeface="Arial"/>
                <a:ea typeface="DejaVu Sans"/>
              </a:rPr>
              <a:t>2</a:t>
            </a:r>
            <a:endParaRPr lang="en-CA" sz="1400" b="0" strike="noStrike" spc="-1">
              <a:latin typeface="Arial"/>
            </a:endParaRPr>
          </a:p>
        </p:txBody>
      </p:sp>
      <p:sp>
        <p:nvSpPr>
          <p:cNvPr id="324" name="CustomShape 37"/>
          <p:cNvSpPr/>
          <p:nvPr/>
        </p:nvSpPr>
        <p:spPr>
          <a:xfrm>
            <a:off x="6867720" y="4200840"/>
            <a:ext cx="276120" cy="276120"/>
          </a:xfrm>
          <a:prstGeom prst="ellipse">
            <a:avLst/>
          </a:prstGeom>
          <a:solidFill>
            <a:srgbClr val="B4982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400" b="0" strike="noStrike" spc="-1">
                <a:solidFill>
                  <a:srgbClr val="FFFFFF"/>
                </a:solidFill>
                <a:latin typeface="Arial"/>
                <a:ea typeface="DejaVu Sans"/>
              </a:rPr>
              <a:t>3</a:t>
            </a:r>
            <a:endParaRPr lang="en-CA" sz="1400" b="0" strike="noStrike" spc="-1">
              <a:latin typeface="Arial"/>
            </a:endParaRPr>
          </a:p>
        </p:txBody>
      </p:sp>
      <p:sp>
        <p:nvSpPr>
          <p:cNvPr id="325" name="CustomShape 38"/>
          <p:cNvSpPr/>
          <p:nvPr/>
        </p:nvSpPr>
        <p:spPr>
          <a:xfrm rot="5400000" flipH="1">
            <a:off x="6300000" y="2126520"/>
            <a:ext cx="372960" cy="5535360"/>
          </a:xfrm>
          <a:prstGeom prst="bentConnector3">
            <a:avLst>
              <a:gd name="adj1" fmla="val -61176"/>
            </a:avLst>
          </a:prstGeom>
          <a:noFill/>
          <a:ln>
            <a:solidFill>
              <a:schemeClr val="tx1">
                <a:lumMod val="50000"/>
                <a:lumOff val="50000"/>
              </a:schemeClr>
            </a:solidFill>
            <a:round/>
            <a:tailEnd type="triangle" w="med" len="med"/>
          </a:ln>
        </p:spPr>
        <p:style>
          <a:lnRef idx="1">
            <a:schemeClr val="accent1"/>
          </a:lnRef>
          <a:fillRef idx="0">
            <a:schemeClr val="accent1"/>
          </a:fillRef>
          <a:effectRef idx="0">
            <a:schemeClr val="accent1"/>
          </a:effectRef>
          <a:fontRef idx="minor"/>
        </p:style>
      </p:sp>
      <p:sp>
        <p:nvSpPr>
          <p:cNvPr id="326" name="CustomShape 39"/>
          <p:cNvSpPr/>
          <p:nvPr/>
        </p:nvSpPr>
        <p:spPr>
          <a:xfrm>
            <a:off x="3852000" y="5288760"/>
            <a:ext cx="4900680" cy="2725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CA" sz="1200" b="0" i="1" strike="noStrike" spc="-1">
                <a:solidFill>
                  <a:srgbClr val="2EB6CF"/>
                </a:solidFill>
                <a:latin typeface="Arial"/>
                <a:ea typeface="DejaVu Sans"/>
              </a:rPr>
              <a:t>REFERENCE DOWNLOADS: MAJOR LIBRARY &amp; TOOL VERSIONS</a:t>
            </a:r>
            <a:endParaRPr lang="en-CA" sz="1200" b="0" strike="noStrike" spc="-1">
              <a:latin typeface="Arial"/>
            </a:endParaRPr>
          </a:p>
        </p:txBody>
      </p:sp>
      <p:sp>
        <p:nvSpPr>
          <p:cNvPr id="327" name="CustomShape 40"/>
          <p:cNvSpPr/>
          <p:nvPr/>
        </p:nvSpPr>
        <p:spPr>
          <a:xfrm>
            <a:off x="2623320" y="5631840"/>
            <a:ext cx="7290720" cy="680400"/>
          </a:xfrm>
          <a:prstGeom prst="roundRect">
            <a:avLst>
              <a:gd name="adj" fmla="val 16667"/>
            </a:avLst>
          </a:prstGeom>
          <a:noFill/>
          <a:ln>
            <a:solidFill>
              <a:srgbClr val="2EB6CF"/>
            </a:solidFill>
            <a:round/>
          </a:ln>
        </p:spPr>
        <p:style>
          <a:lnRef idx="2">
            <a:schemeClr val="accent1">
              <a:shade val="50000"/>
            </a:schemeClr>
          </a:lnRef>
          <a:fillRef idx="1">
            <a:schemeClr val="accent1"/>
          </a:fillRef>
          <a:effectRef idx="0">
            <a:schemeClr val="accent1"/>
          </a:effectRef>
          <a:fontRef idx="minor"/>
        </p:style>
      </p:sp>
      <p:sp>
        <p:nvSpPr>
          <p:cNvPr id="328" name="CustomShape 41"/>
          <p:cNvSpPr/>
          <p:nvPr/>
        </p:nvSpPr>
        <p:spPr>
          <a:xfrm>
            <a:off x="9775800" y="5523840"/>
            <a:ext cx="276120" cy="276120"/>
          </a:xfrm>
          <a:prstGeom prst="ellipse">
            <a:avLst/>
          </a:prstGeom>
          <a:solidFill>
            <a:srgbClr val="B4982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400" b="0" strike="noStrike" spc="-1">
                <a:solidFill>
                  <a:srgbClr val="FFFFFF"/>
                </a:solidFill>
                <a:latin typeface="Arial"/>
                <a:ea typeface="DejaVu Sans"/>
              </a:rPr>
              <a:t>1</a:t>
            </a:r>
            <a:endParaRPr lang="en-CA" sz="1400" b="0" strike="noStrike" spc="-1">
              <a:latin typeface="Arial"/>
            </a:endParaRPr>
          </a:p>
        </p:txBody>
      </p:sp>
      <p:sp>
        <p:nvSpPr>
          <p:cNvPr id="329" name="CustomShape 42"/>
          <p:cNvSpPr/>
          <p:nvPr/>
        </p:nvSpPr>
        <p:spPr>
          <a:xfrm>
            <a:off x="418320" y="3252240"/>
            <a:ext cx="1767240" cy="284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32500" lnSpcReduction="20000"/>
          </a:bodyPr>
          <a:lstStyle/>
          <a:p>
            <a:pPr marL="114480" indent="-113760">
              <a:lnSpc>
                <a:spcPct val="120000"/>
              </a:lnSpc>
              <a:spcBef>
                <a:spcPts val="400"/>
              </a:spcBef>
              <a:buClr>
                <a:srgbClr val="2EB6CF"/>
              </a:buClr>
              <a:buFont typeface="Wingdings" charset="2"/>
              <a:buChar char=""/>
            </a:pPr>
            <a:r>
              <a:rPr lang="en-CA" sz="2800" b="0" strike="noStrike" spc="-1">
                <a:solidFill>
                  <a:srgbClr val="808080"/>
                </a:solidFill>
                <a:latin typeface="Arial"/>
                <a:ea typeface="DejaVu Sans"/>
              </a:rPr>
              <a:t>Dedicated technical engineering team for “create” and “run” operations</a:t>
            </a:r>
            <a:endParaRPr lang="en-CA" sz="2800" b="0" strike="noStrike" spc="-1">
              <a:latin typeface="Arial"/>
            </a:endParaRPr>
          </a:p>
          <a:p>
            <a:pPr marL="114480" indent="-113760">
              <a:lnSpc>
                <a:spcPct val="120000"/>
              </a:lnSpc>
              <a:spcBef>
                <a:spcPts val="400"/>
              </a:spcBef>
              <a:buClr>
                <a:srgbClr val="2EB6CF"/>
              </a:buClr>
              <a:buFont typeface="Wingdings" charset="2"/>
              <a:buChar char=""/>
            </a:pPr>
            <a:r>
              <a:rPr lang="en-CA" sz="2800" b="0" strike="noStrike" spc="-1">
                <a:solidFill>
                  <a:srgbClr val="808080"/>
                </a:solidFill>
                <a:latin typeface="Arial"/>
                <a:ea typeface="DejaVu Sans"/>
              </a:rPr>
              <a:t>Assistance with best practices for open source community engagement</a:t>
            </a:r>
            <a:endParaRPr lang="en-CA" sz="2800" b="0" strike="noStrike" spc="-1">
              <a:latin typeface="Arial"/>
            </a:endParaRPr>
          </a:p>
          <a:p>
            <a:pPr marL="114480" indent="-113760">
              <a:lnSpc>
                <a:spcPct val="120000"/>
              </a:lnSpc>
              <a:spcBef>
                <a:spcPts val="400"/>
              </a:spcBef>
              <a:buClr>
                <a:srgbClr val="2EB6CF"/>
              </a:buClr>
              <a:buFont typeface="Wingdings" charset="2"/>
              <a:buChar char=""/>
            </a:pPr>
            <a:r>
              <a:rPr lang="en-CA" sz="2800" b="0" strike="noStrike" spc="-1">
                <a:solidFill>
                  <a:srgbClr val="808080"/>
                </a:solidFill>
                <a:latin typeface="Arial"/>
                <a:ea typeface="DejaVu Sans"/>
              </a:rPr>
              <a:t>Testing and validating deployments</a:t>
            </a:r>
            <a:endParaRPr lang="en-CA" sz="2800" b="0" strike="noStrike" spc="-1">
              <a:latin typeface="Arial"/>
            </a:endParaRPr>
          </a:p>
          <a:p>
            <a:pPr marL="114480" indent="-113760">
              <a:lnSpc>
                <a:spcPct val="120000"/>
              </a:lnSpc>
              <a:spcBef>
                <a:spcPts val="400"/>
              </a:spcBef>
              <a:buClr>
                <a:srgbClr val="2EB6CF"/>
              </a:buClr>
              <a:buFont typeface="Wingdings" charset="2"/>
              <a:buChar char=""/>
            </a:pPr>
            <a:r>
              <a:rPr lang="en-CA" sz="2800" b="0" strike="noStrike" spc="-1">
                <a:solidFill>
                  <a:srgbClr val="808080"/>
                </a:solidFill>
                <a:latin typeface="Arial"/>
                <a:ea typeface="DejaVu Sans"/>
              </a:rPr>
              <a:t>Ongoing help desk support</a:t>
            </a:r>
            <a:endParaRPr lang="en-CA" sz="2800" b="0" strike="noStrike" spc="-1">
              <a:latin typeface="Arial"/>
            </a:endParaRPr>
          </a:p>
          <a:p>
            <a:pPr marL="114480" indent="-113760">
              <a:lnSpc>
                <a:spcPct val="120000"/>
              </a:lnSpc>
              <a:spcBef>
                <a:spcPts val="400"/>
              </a:spcBef>
              <a:buClr>
                <a:srgbClr val="2EB6CF"/>
              </a:buClr>
              <a:buFont typeface="Wingdings" charset="2"/>
              <a:buChar char=""/>
            </a:pPr>
            <a:r>
              <a:rPr lang="en-CA" sz="2800" b="0" strike="noStrike" spc="-1">
                <a:solidFill>
                  <a:srgbClr val="808080"/>
                </a:solidFill>
                <a:latin typeface="Arial"/>
                <a:ea typeface="DejaVu Sans"/>
              </a:rPr>
              <a:t>24/7 infra monitoring &amp; escalation</a:t>
            </a:r>
            <a:endParaRPr lang="en-CA" sz="2800" b="0" strike="noStrike" spc="-1">
              <a:latin typeface="Arial"/>
            </a:endParaRPr>
          </a:p>
          <a:p>
            <a:pPr marL="114480" indent="-113760">
              <a:lnSpc>
                <a:spcPct val="120000"/>
              </a:lnSpc>
              <a:spcBef>
                <a:spcPts val="400"/>
              </a:spcBef>
              <a:buClr>
                <a:srgbClr val="2EB6CF"/>
              </a:buClr>
              <a:buFont typeface="Wingdings" charset="2"/>
              <a:buChar char=""/>
            </a:pPr>
            <a:r>
              <a:rPr lang="en-CA" sz="2800" b="0" strike="noStrike" spc="-1">
                <a:solidFill>
                  <a:srgbClr val="808080"/>
                </a:solidFill>
                <a:latin typeface="Arial"/>
                <a:ea typeface="DejaVu Sans"/>
              </a:rPr>
              <a:t>E-signature based automated CLA system that can be configured per project</a:t>
            </a:r>
            <a:endParaRPr lang="en-CA" sz="2800" b="0" strike="noStrike" spc="-1">
              <a:latin typeface="Arial"/>
            </a:endParaRPr>
          </a:p>
        </p:txBody>
      </p:sp>
      <p:sp>
        <p:nvSpPr>
          <p:cNvPr id="330" name="CustomShape 43"/>
          <p:cNvSpPr/>
          <p:nvPr/>
        </p:nvSpPr>
        <p:spPr>
          <a:xfrm>
            <a:off x="1639800" y="2914200"/>
            <a:ext cx="276120" cy="276120"/>
          </a:xfrm>
          <a:prstGeom prst="ellipse">
            <a:avLst/>
          </a:prstGeom>
          <a:solidFill>
            <a:srgbClr val="B4982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CA" sz="1400" b="0" strike="noStrike" spc="-1">
                <a:solidFill>
                  <a:srgbClr val="FFFFFF"/>
                </a:solidFill>
                <a:latin typeface="Arial"/>
                <a:ea typeface="DejaVu Sans"/>
              </a:rPr>
              <a:t>5</a:t>
            </a:r>
            <a:endParaRPr lang="en-CA" sz="1400" b="0" strike="noStrike" spc="-1">
              <a:latin typeface="Arial"/>
            </a:endParaRPr>
          </a:p>
        </p:txBody>
      </p:sp>
      <p:pic>
        <p:nvPicPr>
          <p:cNvPr id="331" name="Picture 137"/>
          <p:cNvPicPr/>
          <p:nvPr/>
        </p:nvPicPr>
        <p:blipFill>
          <a:blip r:embed="rId13"/>
          <a:stretch/>
        </p:blipFill>
        <p:spPr>
          <a:xfrm>
            <a:off x="2492640" y="5541120"/>
            <a:ext cx="1393920" cy="716400"/>
          </a:xfrm>
          <a:prstGeom prst="rect">
            <a:avLst/>
          </a:prstGeom>
          <a:ln>
            <a:noFill/>
          </a:ln>
        </p:spPr>
      </p:pic>
      <p:pic>
        <p:nvPicPr>
          <p:cNvPr id="332" name="Picture 139"/>
          <p:cNvPicPr/>
          <p:nvPr/>
        </p:nvPicPr>
        <p:blipFill>
          <a:blip r:embed="rId14"/>
          <a:stretch/>
        </p:blipFill>
        <p:spPr>
          <a:xfrm>
            <a:off x="4748760" y="5672880"/>
            <a:ext cx="1170720" cy="585000"/>
          </a:xfrm>
          <a:prstGeom prst="rect">
            <a:avLst/>
          </a:prstGeom>
          <a:ln>
            <a:noFill/>
          </a:ln>
        </p:spPr>
      </p:pic>
      <p:pic>
        <p:nvPicPr>
          <p:cNvPr id="333" name="Picture 141"/>
          <p:cNvPicPr/>
          <p:nvPr/>
        </p:nvPicPr>
        <p:blipFill>
          <a:blip r:embed="rId15"/>
          <a:stretch/>
        </p:blipFill>
        <p:spPr>
          <a:xfrm>
            <a:off x="6052320" y="5760000"/>
            <a:ext cx="1064520" cy="411120"/>
          </a:xfrm>
          <a:prstGeom prst="rect">
            <a:avLst/>
          </a:prstGeom>
          <a:ln>
            <a:noFill/>
          </a:ln>
        </p:spPr>
      </p:pic>
      <p:pic>
        <p:nvPicPr>
          <p:cNvPr id="334" name="Picture 143"/>
          <p:cNvPicPr/>
          <p:nvPr/>
        </p:nvPicPr>
        <p:blipFill>
          <a:blip r:embed="rId16"/>
          <a:stretch/>
        </p:blipFill>
        <p:spPr>
          <a:xfrm>
            <a:off x="7249320" y="5800320"/>
            <a:ext cx="1109880" cy="330120"/>
          </a:xfrm>
          <a:prstGeom prst="rect">
            <a:avLst/>
          </a:prstGeom>
          <a:ln>
            <a:noFill/>
          </a:ln>
        </p:spPr>
      </p:pic>
      <p:pic>
        <p:nvPicPr>
          <p:cNvPr id="335" name="Graphic 145"/>
          <p:cNvPicPr/>
          <p:nvPr/>
        </p:nvPicPr>
        <p:blipFill>
          <a:blip r:embed="rId17"/>
          <a:stretch/>
        </p:blipFill>
        <p:spPr>
          <a:xfrm>
            <a:off x="8557920" y="5841360"/>
            <a:ext cx="1161000" cy="248400"/>
          </a:xfrm>
          <a:prstGeom prst="rect">
            <a:avLst/>
          </a:prstGeom>
          <a:ln>
            <a:noFill/>
          </a:ln>
        </p:spPr>
      </p:pic>
      <p:pic>
        <p:nvPicPr>
          <p:cNvPr id="336" name="Picture 147"/>
          <p:cNvPicPr/>
          <p:nvPr/>
        </p:nvPicPr>
        <p:blipFill>
          <a:blip r:embed="rId18"/>
          <a:stretch/>
        </p:blipFill>
        <p:spPr>
          <a:xfrm>
            <a:off x="3885840" y="5643720"/>
            <a:ext cx="641520" cy="641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1"/>
          <p:cNvSpPr txBox="1"/>
          <p:nvPr/>
        </p:nvSpPr>
        <p:spPr>
          <a:xfrm>
            <a:off x="838080" y="365040"/>
            <a:ext cx="10515240" cy="680760"/>
          </a:xfrm>
          <a:prstGeom prst="rect">
            <a:avLst/>
          </a:prstGeom>
          <a:noFill/>
          <a:ln>
            <a:noFill/>
          </a:ln>
        </p:spPr>
        <p:txBody>
          <a:bodyPr anchor="ctr">
            <a:normAutofit lnSpcReduction="10000"/>
          </a:bodyPr>
          <a:lstStyle/>
          <a:p>
            <a:pPr>
              <a:lnSpc>
                <a:spcPct val="90000"/>
              </a:lnSpc>
            </a:pPr>
            <a:r>
              <a:rPr lang="en-US" sz="4400" b="0" strike="noStrike" spc="-1">
                <a:solidFill>
                  <a:srgbClr val="2EB6CF"/>
                </a:solidFill>
                <a:latin typeface="Arial"/>
              </a:rPr>
              <a:t>Build/CI links</a:t>
            </a:r>
            <a:endParaRPr lang="en-US" sz="4400" b="0" strike="noStrike" spc="-1">
              <a:solidFill>
                <a:srgbClr val="000000"/>
              </a:solidFill>
              <a:latin typeface="Calibri"/>
            </a:endParaRPr>
          </a:p>
        </p:txBody>
      </p:sp>
      <p:sp>
        <p:nvSpPr>
          <p:cNvPr id="338" name="TextShape 2"/>
          <p:cNvSpPr txBox="1"/>
          <p:nvPr/>
        </p:nvSpPr>
        <p:spPr>
          <a:xfrm>
            <a:off x="838080" y="1197360"/>
            <a:ext cx="10515240" cy="4979520"/>
          </a:xfrm>
          <a:prstGeom prst="rect">
            <a:avLst/>
          </a:prstGeom>
          <a:noFill/>
          <a:ln>
            <a:noFill/>
          </a:ln>
        </p:spPr>
        <p:txBody>
          <a:bodyPr/>
          <a:lstStyle/>
          <a:p>
            <a:pPr marL="228600" indent="-228240">
              <a:lnSpc>
                <a:spcPct val="100000"/>
              </a:lnSpc>
              <a:spcBef>
                <a:spcPts val="1001"/>
              </a:spcBef>
              <a:buClr>
                <a:srgbClr val="2EB6CF"/>
              </a:buClr>
              <a:buFont typeface="Wingdings" charset="2"/>
              <a:buChar char=""/>
            </a:pPr>
            <a:r>
              <a:rPr lang="en-US" sz="2800" b="0" strike="noStrike" spc="-1" dirty="0">
                <a:solidFill>
                  <a:srgbClr val="808080"/>
                </a:solidFill>
                <a:latin typeface="Arial"/>
              </a:rPr>
              <a:t>Infrastructure Documentation</a:t>
            </a:r>
          </a:p>
          <a:p>
            <a:pPr marL="685800" lvl="1" indent="-228240">
              <a:lnSpc>
                <a:spcPct val="100000"/>
              </a:lnSpc>
              <a:spcBef>
                <a:spcPts val="499"/>
              </a:spcBef>
              <a:buClr>
                <a:srgbClr val="B49823"/>
              </a:buClr>
              <a:buFont typeface="Arial"/>
              <a:buChar char="•"/>
            </a:pPr>
            <a:r>
              <a:rPr lang="en-US" sz="2400" b="0" u="sng" strike="noStrike" spc="-1" dirty="0">
                <a:solidFill>
                  <a:srgbClr val="88EAEF"/>
                </a:solidFill>
                <a:uFillTx/>
                <a:latin typeface="Arial"/>
                <a:hlinkClick r:id="rId2"/>
              </a:rPr>
              <a:t>https://docs.releng.linuxfoundation.org</a:t>
            </a:r>
            <a:endParaRPr lang="en-US" sz="2400" b="0" strike="noStrike" spc="-1" dirty="0">
              <a:solidFill>
                <a:srgbClr val="808080"/>
              </a:solidFill>
              <a:latin typeface="Arial"/>
            </a:endParaRPr>
          </a:p>
          <a:p>
            <a:pPr marL="228600" indent="-228240">
              <a:lnSpc>
                <a:spcPct val="100000"/>
              </a:lnSpc>
              <a:spcBef>
                <a:spcPts val="1001"/>
              </a:spcBef>
              <a:buClr>
                <a:srgbClr val="2EB6CF"/>
              </a:buClr>
              <a:buFont typeface="Wingdings" charset="2"/>
              <a:buChar char=""/>
            </a:pPr>
            <a:r>
              <a:rPr lang="en-US" sz="2800" b="0" strike="noStrike" spc="-1" dirty="0">
                <a:solidFill>
                  <a:srgbClr val="808080"/>
                </a:solidFill>
                <a:latin typeface="Arial"/>
              </a:rPr>
              <a:t>Jenkins Job Configuration</a:t>
            </a:r>
          </a:p>
          <a:p>
            <a:pPr marL="685800" lvl="1" indent="-228240">
              <a:lnSpc>
                <a:spcPct val="100000"/>
              </a:lnSpc>
              <a:spcBef>
                <a:spcPts val="499"/>
              </a:spcBef>
              <a:buClr>
                <a:srgbClr val="B49823"/>
              </a:buClr>
              <a:buFont typeface="Arial"/>
              <a:buChar char="•"/>
            </a:pPr>
            <a:r>
              <a:rPr lang="en-US" sz="2400" b="0" u="sng" strike="noStrike" spc="-1" dirty="0">
                <a:solidFill>
                  <a:srgbClr val="88EAEF"/>
                </a:solidFill>
                <a:uFillTx/>
                <a:latin typeface="Arial"/>
                <a:hlinkClick r:id="rId3"/>
              </a:rPr>
              <a:t>https://github.com/AcademySoftwareFoundation/ci-management</a:t>
            </a:r>
            <a:endParaRPr lang="en-US" sz="2400" b="0" strike="noStrike" spc="-1" dirty="0">
              <a:solidFill>
                <a:srgbClr val="808080"/>
              </a:solidFill>
              <a:latin typeface="Arial"/>
            </a:endParaRPr>
          </a:p>
          <a:p>
            <a:pPr marL="228600" indent="-228240">
              <a:lnSpc>
                <a:spcPct val="100000"/>
              </a:lnSpc>
              <a:spcBef>
                <a:spcPts val="1001"/>
              </a:spcBef>
              <a:buClr>
                <a:srgbClr val="2EB6CF"/>
              </a:buClr>
              <a:buFont typeface="Wingdings" charset="2"/>
              <a:buChar char=""/>
            </a:pPr>
            <a:r>
              <a:rPr lang="en-US" sz="2800" b="0" strike="noStrike" spc="-1" dirty="0">
                <a:solidFill>
                  <a:srgbClr val="808080"/>
                </a:solidFill>
                <a:latin typeface="Arial"/>
              </a:rPr>
              <a:t>Issue Tracker</a:t>
            </a:r>
          </a:p>
          <a:p>
            <a:pPr marL="685800" lvl="1" indent="-228240">
              <a:lnSpc>
                <a:spcPct val="100000"/>
              </a:lnSpc>
              <a:spcBef>
                <a:spcPts val="499"/>
              </a:spcBef>
              <a:buClr>
                <a:srgbClr val="B49823"/>
              </a:buClr>
              <a:buFont typeface="Arial"/>
              <a:buChar char="•"/>
            </a:pPr>
            <a:r>
              <a:rPr lang="en-US" sz="2400" b="0" u="sng" strike="noStrike" spc="-1" dirty="0">
                <a:solidFill>
                  <a:srgbClr val="88EAEF"/>
                </a:solidFill>
                <a:uFillTx/>
                <a:latin typeface="Arial"/>
                <a:hlinkClick r:id="rId4"/>
              </a:rPr>
              <a:t>https://jira.aswf.io</a:t>
            </a:r>
            <a:endParaRPr lang="en-US" sz="2400" b="0" strike="noStrike" spc="-1" dirty="0">
              <a:solidFill>
                <a:srgbClr val="80808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Agenda </a:t>
            </a:r>
            <a:r>
              <a:rPr lang="en-CA" sz="1800" b="0" strike="noStrike" spc="-1">
                <a:solidFill>
                  <a:srgbClr val="2EB6CF"/>
                </a:solidFill>
                <a:latin typeface="Arial"/>
                <a:ea typeface="DejaVu Sans"/>
              </a:rPr>
              <a:t>(all times in US Pacific time zone)</a:t>
            </a:r>
            <a:endParaRPr lang="en-CA" sz="1800" b="0" strike="noStrike" spc="-1">
              <a:latin typeface="Arial"/>
            </a:endParaRPr>
          </a:p>
        </p:txBody>
      </p:sp>
      <p:sp>
        <p:nvSpPr>
          <p:cNvPr id="340" name="CustomShape 2"/>
          <p:cNvSpPr/>
          <p:nvPr/>
        </p:nvSpPr>
        <p:spPr>
          <a:xfrm>
            <a:off x="83808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10:00 – 10:10am Welcome/Introductions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10:10 – 10:15am TAC Chairperson nominations and election process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10:15 – 10:25am Technical Community Logistics Overview</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GitHub organization</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Mailing Lists</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Build/CI environment</a:t>
            </a:r>
            <a:endParaRPr lang="en-CA" sz="2400" b="0" strike="noStrike" spc="-1">
              <a:latin typeface="Arial"/>
            </a:endParaRPr>
          </a:p>
          <a:p>
            <a:pPr marL="228600" indent="-227880">
              <a:lnSpc>
                <a:spcPct val="100000"/>
              </a:lnSpc>
              <a:spcBef>
                <a:spcPts val="1001"/>
              </a:spcBef>
              <a:buClr>
                <a:srgbClr val="2EB6CF"/>
              </a:buClr>
              <a:buFont typeface="Wingdings" charset="2"/>
              <a:buChar char=""/>
            </a:pPr>
            <a:r>
              <a:rPr lang="en-CA" sz="2800" b="1" strike="noStrike" spc="-1">
                <a:solidFill>
                  <a:srgbClr val="808080"/>
                </a:solidFill>
                <a:latin typeface="Arial"/>
                <a:ea typeface="DejaVu Sans"/>
              </a:rPr>
              <a:t>10:30 – 10:55am TAC top level project lifecycle and proposal processes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10:55 – 11:00am Set Future Meeting Cadence</a:t>
            </a:r>
            <a:endParaRPr lang="en-CA" sz="2800" b="0" strike="noStrike" spc="-1">
              <a:latin typeface="Arial"/>
            </a:endParaRPr>
          </a:p>
          <a:p>
            <a:pPr>
              <a:lnSpc>
                <a:spcPct val="100000"/>
              </a:lnSpc>
            </a:pPr>
            <a:endParaRPr lang="en-CA" sz="2800" b="0" strike="noStrike" spc="-1">
              <a:latin typeface="Arial"/>
            </a:endParaRPr>
          </a:p>
        </p:txBody>
      </p:sp>
      <p:sp>
        <p:nvSpPr>
          <p:cNvPr id="341" name="CustomShape 3"/>
          <p:cNvSpPr/>
          <p:nvPr/>
        </p:nvSpPr>
        <p:spPr>
          <a:xfrm>
            <a:off x="617220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Exhibits</a:t>
            </a:r>
            <a:endParaRPr lang="en-CA" sz="2800" b="0" strike="noStrike" spc="-1" dirty="0">
              <a:latin typeface="Arial"/>
            </a:endParaRPr>
          </a:p>
          <a:p>
            <a:pPr marL="685800" lvl="1" indent="-228240">
              <a:spcBef>
                <a:spcPts val="499"/>
              </a:spcBef>
              <a:buClr>
                <a:srgbClr val="B49823"/>
              </a:buClr>
              <a:buFont typeface="Arial"/>
              <a:buChar char="•"/>
            </a:pPr>
            <a:r>
              <a:rPr lang="en-US" sz="2400" spc="-1" dirty="0">
                <a:solidFill>
                  <a:srgbClr val="808080"/>
                </a:solidFill>
              </a:rPr>
              <a:t>Exhibit A: ASWF Project Lifecycle Document and Project Contribution Proposal Template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55000" lnSpcReduction="20000"/>
          </a:bodyPr>
          <a:lstStyle/>
          <a:p>
            <a:pPr>
              <a:lnSpc>
                <a:spcPct val="90000"/>
              </a:lnSpc>
            </a:pPr>
            <a:r>
              <a:rPr lang="en-CA" sz="4400" b="0" strike="noStrike" spc="-1">
                <a:solidFill>
                  <a:srgbClr val="2EB6CF"/>
                </a:solidFill>
                <a:latin typeface="Arial"/>
                <a:ea typeface="DejaVu Sans"/>
              </a:rPr>
              <a:t>ASWF Project Lifecycle Document and Project Contribution Proposal Template</a:t>
            </a:r>
            <a:endParaRPr lang="en-CA" sz="4400" b="0" strike="noStrike" spc="-1">
              <a:latin typeface="Arial"/>
            </a:endParaRPr>
          </a:p>
        </p:txBody>
      </p:sp>
      <p:sp>
        <p:nvSpPr>
          <p:cNvPr id="343" name="CustomShape 2"/>
          <p:cNvSpPr/>
          <p:nvPr/>
        </p:nvSpPr>
        <p:spPr>
          <a:xfrm>
            <a:off x="838080" y="1197360"/>
            <a:ext cx="10514880" cy="497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60">
              <a:lnSpc>
                <a:spcPct val="100000"/>
              </a:lnSpc>
              <a:spcBef>
                <a:spcPts val="1001"/>
              </a:spcBef>
            </a:pPr>
            <a:r>
              <a:rPr lang="en-CA" sz="2800" b="0" strike="noStrike" spc="-1" dirty="0">
                <a:solidFill>
                  <a:srgbClr val="808080"/>
                </a:solidFill>
                <a:latin typeface="Arial"/>
                <a:ea typeface="DejaVu Sans"/>
              </a:rPr>
              <a:t>See attached Exhibit A for details.</a:t>
            </a:r>
            <a:endParaRPr lang="en-CA" sz="2800" b="0" strike="noStrike" spc="-1" dirty="0">
              <a:latin typeface="Arial"/>
            </a:endParaRPr>
          </a:p>
          <a:p>
            <a:pPr marL="360">
              <a:lnSpc>
                <a:spcPct val="100000"/>
              </a:lnSpc>
              <a:spcBef>
                <a:spcPts val="1001"/>
              </a:spcBef>
            </a:pPr>
            <a:r>
              <a:rPr lang="en-CA" sz="2800" b="0" strike="noStrike" spc="-1" dirty="0">
                <a:solidFill>
                  <a:srgbClr val="808080"/>
                </a:solidFill>
                <a:latin typeface="Arial"/>
                <a:ea typeface="DejaVu Sans"/>
              </a:rPr>
              <a:t>Also available on Google Docs at </a:t>
            </a:r>
            <a:r>
              <a:rPr lang="en-CA" sz="2800" b="0" strike="noStrike" spc="-1" dirty="0">
                <a:solidFill>
                  <a:srgbClr val="808080"/>
                </a:solidFill>
                <a:latin typeface="Arial"/>
                <a:ea typeface="DejaVu Sans"/>
                <a:hlinkClick r:id="rId2"/>
              </a:rPr>
              <a:t>https://docs.google.com/document/d/1Dff0iXigSGj-11-nbmriQhtU73ey8TUqjnHIMcgTw40/edit</a:t>
            </a:r>
            <a:r>
              <a:rPr lang="en-CA" sz="2800" b="0" strike="noStrike" spc="-1" dirty="0">
                <a:solidFill>
                  <a:srgbClr val="808080"/>
                </a:solidFill>
                <a:latin typeface="Arial"/>
                <a:ea typeface="DejaVu Sans"/>
              </a:rPr>
              <a:t> </a:t>
            </a:r>
            <a:endParaRPr lang="en-CA" sz="2800" b="0" strike="noStrike" spc="-1" dirty="0">
              <a:latin typeface="Arial"/>
            </a:endParaRPr>
          </a:p>
          <a:p>
            <a:pPr>
              <a:lnSpc>
                <a:spcPct val="100000"/>
              </a:lnSpc>
              <a:spcBef>
                <a:spcPts val="1001"/>
              </a:spcBef>
            </a:pPr>
            <a:endParaRPr lang="en-CA"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Agenda </a:t>
            </a:r>
            <a:r>
              <a:rPr lang="en-CA" sz="1800" b="0" strike="noStrike" spc="-1">
                <a:solidFill>
                  <a:srgbClr val="2EB6CF"/>
                </a:solidFill>
                <a:latin typeface="Arial"/>
                <a:ea typeface="DejaVu Sans"/>
              </a:rPr>
              <a:t>(all times in US Pacific time zone)</a:t>
            </a:r>
            <a:endParaRPr lang="en-CA" sz="1800" b="0" strike="noStrike" spc="-1">
              <a:latin typeface="Arial"/>
            </a:endParaRPr>
          </a:p>
        </p:txBody>
      </p:sp>
      <p:sp>
        <p:nvSpPr>
          <p:cNvPr id="345" name="CustomShape 2"/>
          <p:cNvSpPr/>
          <p:nvPr/>
        </p:nvSpPr>
        <p:spPr>
          <a:xfrm>
            <a:off x="83808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10:00 – 10:10am Welcome/Introductions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10:10 – 10:15am TAC Chairperson nominations and election process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10:15 – 10:25am Technical Community Logistics Overview</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GitHub organization</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Mailing Lists</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Build/CI environment</a:t>
            </a:r>
            <a:endParaRPr lang="en-CA" sz="24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10:30 – 10:55am TAC top level project lifecycle and proposal processes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1" strike="noStrike" spc="-1">
                <a:solidFill>
                  <a:srgbClr val="808080"/>
                </a:solidFill>
                <a:latin typeface="Arial"/>
                <a:ea typeface="DejaVu Sans"/>
              </a:rPr>
              <a:t>10:55 – 11:00am Set Future Meeting Cadence</a:t>
            </a:r>
            <a:endParaRPr lang="en-CA" sz="2800" b="0" strike="noStrike" spc="-1">
              <a:latin typeface="Arial"/>
            </a:endParaRPr>
          </a:p>
          <a:p>
            <a:pPr>
              <a:lnSpc>
                <a:spcPct val="100000"/>
              </a:lnSpc>
            </a:pPr>
            <a:endParaRPr lang="en-CA" sz="2800" b="0" strike="noStrike" spc="-1">
              <a:latin typeface="Arial"/>
            </a:endParaRPr>
          </a:p>
        </p:txBody>
      </p:sp>
      <p:sp>
        <p:nvSpPr>
          <p:cNvPr id="346" name="CustomShape 3"/>
          <p:cNvSpPr/>
          <p:nvPr/>
        </p:nvSpPr>
        <p:spPr>
          <a:xfrm>
            <a:off x="617220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Exhibits</a:t>
            </a:r>
            <a:endParaRPr lang="en-CA" sz="2800" b="0" strike="noStrike" spc="-1" dirty="0">
              <a:latin typeface="Arial"/>
            </a:endParaRPr>
          </a:p>
          <a:p>
            <a:pPr marL="685800" lvl="1" indent="-228240">
              <a:spcBef>
                <a:spcPts val="499"/>
              </a:spcBef>
              <a:buClr>
                <a:srgbClr val="B49823"/>
              </a:buClr>
              <a:buFont typeface="Arial"/>
              <a:buChar char="•"/>
            </a:pPr>
            <a:r>
              <a:rPr lang="en-US" sz="2400" spc="-1" dirty="0">
                <a:solidFill>
                  <a:srgbClr val="808080"/>
                </a:solidFill>
              </a:rPr>
              <a:t>Exhibit A: ASWF Project Lifecycle Document and Project Contribution Proposal Template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Meeting Cadence</a:t>
            </a:r>
            <a:endParaRPr lang="en-CA" sz="4400" b="0" strike="noStrike" spc="-1">
              <a:latin typeface="Arial"/>
            </a:endParaRPr>
          </a:p>
        </p:txBody>
      </p:sp>
      <p:sp>
        <p:nvSpPr>
          <p:cNvPr id="348" name="CustomShape 2"/>
          <p:cNvSpPr/>
          <p:nvPr/>
        </p:nvSpPr>
        <p:spPr>
          <a:xfrm>
            <a:off x="838080" y="1197360"/>
            <a:ext cx="10514880" cy="497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Cadence for meetings – third Wednesday of each month at 10:00am Pacific Time?</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Topics for next meeting</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Approve project lifecycle/proposal proposal</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Chairperson election results/status</a:t>
            </a:r>
            <a:endParaRPr lang="en-CA"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1766280-DEDA-0C4D-A3BC-59ECD3429D9F}"/>
              </a:ext>
            </a:extLst>
          </p:cNvPr>
          <p:cNvSpPr>
            <a:spLocks noGrp="1"/>
          </p:cNvSpPr>
          <p:nvPr>
            <p:ph type="subTitle"/>
          </p:nvPr>
        </p:nvSpPr>
        <p:spPr/>
        <p:txBody>
          <a:bodyPr/>
          <a:lstStyle/>
          <a:p>
            <a:pPr marL="0" indent="0">
              <a:buNone/>
            </a:pPr>
            <a:r>
              <a:rPr lang="en-CA" sz="6600" spc="-1" dirty="0">
                <a:solidFill>
                  <a:srgbClr val="2EB6CF"/>
                </a:solidFill>
              </a:rPr>
              <a:t>Thank You!</a:t>
            </a:r>
            <a:endParaRPr lang="en-CA" sz="6600" spc="-1" dirty="0"/>
          </a:p>
          <a:p>
            <a:pPr marL="0" indent="0">
              <a:buNone/>
            </a:pPr>
            <a:endParaRPr lang="en-US" dirty="0"/>
          </a:p>
        </p:txBody>
      </p:sp>
    </p:spTree>
    <p:extLst>
      <p:ext uri="{BB962C8B-B14F-4D97-AF65-F5344CB8AC3E}">
        <p14:creationId xmlns:p14="http://schemas.microsoft.com/office/powerpoint/2010/main" val="15752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Dial-in Information for the Meeting</a:t>
            </a:r>
            <a:endParaRPr lang="en-CA" sz="4400" b="0" strike="noStrike" spc="-1">
              <a:latin typeface="Arial"/>
            </a:endParaRPr>
          </a:p>
        </p:txBody>
      </p:sp>
      <p:sp>
        <p:nvSpPr>
          <p:cNvPr id="254" name="CustomShape 2"/>
          <p:cNvSpPr/>
          <p:nvPr/>
        </p:nvSpPr>
        <p:spPr>
          <a:xfrm>
            <a:off x="838080" y="1197360"/>
            <a:ext cx="10514880" cy="497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Meeting to begin at 10:00am PT</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Dial-in information</a:t>
            </a:r>
            <a:endParaRPr lang="en-CA" sz="28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Or iPhone one-tap: US: +16699006833,,620996733#  or +16465588656,,620996733# </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Or Telephone: Dial(for higher quality, dial a number based on your current location): US: +1 669 900 6833  or +1 646 558 8656  or +1 877 369 0926 (Toll Free) or +1 855 880 1246 (Toll Free)</a:t>
            </a:r>
            <a:endParaRPr lang="en-CA" sz="24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International numbers available: https://</a:t>
            </a:r>
            <a:r>
              <a:rPr lang="en-CA" sz="2800" b="0" strike="noStrike" spc="-1" dirty="0" err="1">
                <a:solidFill>
                  <a:srgbClr val="808080"/>
                </a:solidFill>
                <a:latin typeface="Arial"/>
                <a:ea typeface="DejaVu Sans"/>
              </a:rPr>
              <a:t>zoom.us</a:t>
            </a:r>
            <a:r>
              <a:rPr lang="en-CA" sz="2800" b="0" strike="noStrike" spc="-1" dirty="0">
                <a:solidFill>
                  <a:srgbClr val="808080"/>
                </a:solidFill>
                <a:latin typeface="Arial"/>
                <a:ea typeface="DejaVu Sans"/>
              </a:rPr>
              <a:t>/u/b4Xs727sD</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Meeting ID: 620 996 733</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Online access: https://</a:t>
            </a:r>
            <a:r>
              <a:rPr lang="en-CA" sz="2800" b="0" strike="noStrike" spc="-1" dirty="0" err="1">
                <a:solidFill>
                  <a:srgbClr val="808080"/>
                </a:solidFill>
                <a:latin typeface="Arial"/>
                <a:ea typeface="DejaVu Sans"/>
              </a:rPr>
              <a:t>zoom.us</a:t>
            </a:r>
            <a:r>
              <a:rPr lang="en-CA" sz="2800" b="0" strike="noStrike" spc="-1" dirty="0">
                <a:solidFill>
                  <a:srgbClr val="808080"/>
                </a:solidFill>
                <a:latin typeface="Arial"/>
                <a:ea typeface="DejaVu Sans"/>
              </a:rPr>
              <a:t>/j/620996733</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Any problems with connectivity, you can contact John Mertic from the Linux Foundation at +1 234-738-4571</a:t>
            </a:r>
            <a:endParaRPr lang="en-CA" sz="2800" b="0" strike="noStrike" spc="-1" dirty="0">
              <a:latin typeface="Arial"/>
            </a:endParaRPr>
          </a:p>
          <a:p>
            <a:pPr>
              <a:lnSpc>
                <a:spcPct val="100000"/>
              </a:lnSpc>
              <a:spcBef>
                <a:spcPts val="1001"/>
              </a:spcBef>
            </a:pPr>
            <a:endParaRPr lang="en-CA"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CA" sz="2800" b="0" strike="noStrike" spc="-1">
                <a:solidFill>
                  <a:srgbClr val="2EB6CF"/>
                </a:solidFill>
                <a:latin typeface="Arial"/>
                <a:ea typeface="DejaVu Sans"/>
              </a:rPr>
              <a:t>Antitrust Policy Notice</a:t>
            </a:r>
            <a:endParaRPr lang="en-CA" sz="2800" b="0" strike="noStrike" spc="-1">
              <a:latin typeface="Arial"/>
            </a:endParaRPr>
          </a:p>
        </p:txBody>
      </p:sp>
      <p:sp>
        <p:nvSpPr>
          <p:cNvPr id="256" name="CustomShape 2"/>
          <p:cNvSpPr/>
          <p:nvPr/>
        </p:nvSpPr>
        <p:spPr>
          <a:xfrm>
            <a:off x="838080" y="1197360"/>
            <a:ext cx="10514880" cy="497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100000"/>
              </a:lnSpc>
              <a:spcBef>
                <a:spcPts val="1001"/>
              </a:spcBef>
              <a:buClr>
                <a:srgbClr val="2EB6CF"/>
              </a:buClr>
              <a:buFont typeface="Wingdings" charset="2"/>
              <a:buChar char=""/>
            </a:pPr>
            <a:r>
              <a:rPr lang="en-CA" sz="2400" b="0" strike="noStrike" spc="-1" dirty="0">
                <a:solidFill>
                  <a:srgbClr val="808080"/>
                </a:solidFill>
                <a:latin typeface="Arial"/>
                <a:ea typeface="DejaVu Sans"/>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lang="en-CA" sz="2400" b="0" strike="noStrike" spc="-1" dirty="0">
              <a:latin typeface="Arial"/>
            </a:endParaRPr>
          </a:p>
          <a:p>
            <a:pPr marL="228600" indent="-227880">
              <a:lnSpc>
                <a:spcPct val="100000"/>
              </a:lnSpc>
              <a:spcBef>
                <a:spcPts val="1001"/>
              </a:spcBef>
              <a:buClr>
                <a:srgbClr val="2EB6CF"/>
              </a:buClr>
              <a:buFont typeface="Wingdings" charset="2"/>
              <a:buChar char=""/>
            </a:pPr>
            <a:r>
              <a:rPr lang="en-CA" sz="2400" b="0" strike="noStrike" spc="-1" dirty="0">
                <a:solidFill>
                  <a:srgbClr val="808080"/>
                </a:solidFill>
                <a:latin typeface="Arial"/>
                <a:ea typeface="DejaVu Sans"/>
              </a:rPr>
              <a:t>Examples of types of actions that are prohibited at Linux Foundation meetings and in connection with Linux Foundation activities are described in the Linux Foundation Antitrust Policy available at http://</a:t>
            </a:r>
            <a:r>
              <a:rPr lang="en-CA" sz="2400" b="0" strike="noStrike" spc="-1" dirty="0" err="1">
                <a:solidFill>
                  <a:srgbClr val="808080"/>
                </a:solidFill>
                <a:latin typeface="Arial"/>
                <a:ea typeface="DejaVu Sans"/>
              </a:rPr>
              <a:t>www.linuxfoundation.org</a:t>
            </a:r>
            <a:r>
              <a:rPr lang="en-CA" sz="2400" b="0" strike="noStrike" spc="-1" dirty="0">
                <a:solidFill>
                  <a:srgbClr val="808080"/>
                </a:solidFill>
                <a:latin typeface="Arial"/>
                <a:ea typeface="DejaVu Sans"/>
              </a:rPr>
              <a:t>/antitrust-policy. If you have questions about these matters, please contact your company counsel, or if you are a member of the Linux Foundation, feel free to contact Andrew </a:t>
            </a:r>
            <a:r>
              <a:rPr lang="en-CA" sz="2400" b="0" strike="noStrike" spc="-1" dirty="0" err="1">
                <a:solidFill>
                  <a:srgbClr val="808080"/>
                </a:solidFill>
                <a:latin typeface="Arial"/>
                <a:ea typeface="DejaVu Sans"/>
              </a:rPr>
              <a:t>Updegrove</a:t>
            </a:r>
            <a:r>
              <a:rPr lang="en-CA" sz="2400" b="0" strike="noStrike" spc="-1" dirty="0">
                <a:solidFill>
                  <a:srgbClr val="808080"/>
                </a:solidFill>
                <a:latin typeface="Arial"/>
                <a:ea typeface="DejaVu Sans"/>
              </a:rPr>
              <a:t> of the firm of </a:t>
            </a:r>
            <a:r>
              <a:rPr lang="en-CA" sz="2400" b="0" strike="noStrike" spc="-1" dirty="0" err="1">
                <a:solidFill>
                  <a:srgbClr val="808080"/>
                </a:solidFill>
                <a:latin typeface="Arial"/>
                <a:ea typeface="DejaVu Sans"/>
              </a:rPr>
              <a:t>Gesmer</a:t>
            </a:r>
            <a:r>
              <a:rPr lang="en-CA" sz="2400" b="0" strike="noStrike" spc="-1" dirty="0">
                <a:solidFill>
                  <a:srgbClr val="808080"/>
                </a:solidFill>
                <a:latin typeface="Arial"/>
                <a:ea typeface="DejaVu Sans"/>
              </a:rPr>
              <a:t> </a:t>
            </a:r>
            <a:r>
              <a:rPr lang="en-CA" sz="2400" b="0" strike="noStrike" spc="-1" dirty="0" err="1">
                <a:solidFill>
                  <a:srgbClr val="808080"/>
                </a:solidFill>
                <a:latin typeface="Arial"/>
                <a:ea typeface="DejaVu Sans"/>
              </a:rPr>
              <a:t>Updegrove</a:t>
            </a:r>
            <a:r>
              <a:rPr lang="en-CA" sz="2400" b="0" strike="noStrike" spc="-1" dirty="0">
                <a:solidFill>
                  <a:srgbClr val="808080"/>
                </a:solidFill>
                <a:latin typeface="Arial"/>
                <a:ea typeface="DejaVu Sans"/>
              </a:rPr>
              <a:t> LLP, which provides legal counsel to the Linux Foundation.</a:t>
            </a:r>
          </a:p>
        </p:txBody>
      </p:sp>
      <p:sp>
        <p:nvSpPr>
          <p:cNvPr id="257" name="CustomShape 3"/>
          <p:cNvSpPr/>
          <p:nvPr/>
        </p:nvSpPr>
        <p:spPr>
          <a:xfrm>
            <a:off x="10742040" y="6356520"/>
            <a:ext cx="6109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E8572132-3C33-460C-95DB-A3A212096B81}" type="slidenum">
              <a:rPr lang="en-CA" sz="1200" b="0" strike="noStrike" spc="-1">
                <a:solidFill>
                  <a:srgbClr val="8B8B8B"/>
                </a:solidFill>
                <a:latin typeface="Calibri"/>
                <a:ea typeface="DejaVu Sans"/>
              </a:rPr>
              <a:t>3</a:t>
            </a:fld>
            <a:endParaRPr lang="en-CA"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Agenda </a:t>
            </a:r>
            <a:r>
              <a:rPr lang="en-CA" sz="1800" b="0" strike="noStrike" spc="-1">
                <a:solidFill>
                  <a:srgbClr val="2EB6CF"/>
                </a:solidFill>
                <a:latin typeface="Arial"/>
                <a:ea typeface="DejaVu Sans"/>
              </a:rPr>
              <a:t>(all times in US Pacific time zone)</a:t>
            </a:r>
            <a:endParaRPr lang="en-CA" sz="1800" b="0" strike="noStrike" spc="-1">
              <a:latin typeface="Arial"/>
            </a:endParaRPr>
          </a:p>
        </p:txBody>
      </p:sp>
      <p:sp>
        <p:nvSpPr>
          <p:cNvPr id="259" name="CustomShape 2"/>
          <p:cNvSpPr/>
          <p:nvPr/>
        </p:nvSpPr>
        <p:spPr>
          <a:xfrm>
            <a:off x="83808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880">
              <a:lnSpc>
                <a:spcPct val="100000"/>
              </a:lnSpc>
              <a:spcBef>
                <a:spcPts val="1001"/>
              </a:spcBef>
              <a:buClr>
                <a:srgbClr val="2EB6CF"/>
              </a:buClr>
              <a:buFont typeface="Wingdings" charset="2"/>
              <a:buChar char=""/>
            </a:pPr>
            <a:r>
              <a:rPr lang="en-CA" sz="2800" b="1" strike="noStrike" spc="-1" dirty="0">
                <a:solidFill>
                  <a:srgbClr val="808080"/>
                </a:solidFill>
                <a:latin typeface="Arial"/>
                <a:ea typeface="DejaVu Sans"/>
              </a:rPr>
              <a:t>10:00 – 10:10am Welcome/Introductions</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10:10 – 10:15am TAC Chairperson nominations and election process</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10:15 – 10:25am Technical Community Logistics Overview</a:t>
            </a:r>
            <a:endParaRPr lang="en-CA" sz="28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GitHub organization</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Mailing Lists</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Build/CI environment</a:t>
            </a:r>
            <a:endParaRPr lang="en-CA" sz="24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10:30 – 10:55am TAC top level project lifecycle and proposal processes</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10:55 – 11:00am Set Future Meeting Cadence</a:t>
            </a:r>
            <a:endParaRPr lang="en-CA" sz="2800" b="0" strike="noStrike" spc="-1" dirty="0">
              <a:latin typeface="Arial"/>
            </a:endParaRPr>
          </a:p>
          <a:p>
            <a:pPr>
              <a:lnSpc>
                <a:spcPct val="100000"/>
              </a:lnSpc>
            </a:pPr>
            <a:endParaRPr lang="en-CA" sz="2800" b="0" strike="noStrike" spc="-1" dirty="0">
              <a:latin typeface="Arial"/>
            </a:endParaRPr>
          </a:p>
        </p:txBody>
      </p:sp>
      <p:sp>
        <p:nvSpPr>
          <p:cNvPr id="260" name="CustomShape 3"/>
          <p:cNvSpPr/>
          <p:nvPr/>
        </p:nvSpPr>
        <p:spPr>
          <a:xfrm>
            <a:off x="617220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Exhibits</a:t>
            </a:r>
            <a:endParaRPr lang="en-CA" sz="2800" b="0" strike="noStrike" spc="-1" dirty="0">
              <a:latin typeface="Arial"/>
            </a:endParaRPr>
          </a:p>
          <a:p>
            <a:pPr marL="685800" lvl="1" indent="-228240">
              <a:spcBef>
                <a:spcPts val="499"/>
              </a:spcBef>
              <a:buClr>
                <a:srgbClr val="B49823"/>
              </a:buClr>
              <a:buFont typeface="Arial"/>
              <a:buChar char="•"/>
            </a:pPr>
            <a:r>
              <a:rPr lang="en-US" sz="2400" spc="-1" dirty="0">
                <a:solidFill>
                  <a:srgbClr val="808080"/>
                </a:solidFill>
              </a:rPr>
              <a:t>Exhibit A: ASWF Project Lifecycle Document and Project Contribution Proposal Template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dirty="0">
                <a:solidFill>
                  <a:srgbClr val="2EB6CF"/>
                </a:solidFill>
                <a:latin typeface="Arial"/>
                <a:ea typeface="DejaVu Sans"/>
              </a:rPr>
              <a:t>Role of the TAC</a:t>
            </a:r>
            <a:endParaRPr lang="en-CA" sz="4400" b="0" strike="noStrike" spc="-1" dirty="0">
              <a:latin typeface="Arial"/>
            </a:endParaRPr>
          </a:p>
        </p:txBody>
      </p:sp>
      <p:sp>
        <p:nvSpPr>
          <p:cNvPr id="262" name="CustomShape 2"/>
          <p:cNvSpPr/>
          <p:nvPr/>
        </p:nvSpPr>
        <p:spPr>
          <a:xfrm>
            <a:off x="838080" y="1197360"/>
            <a:ext cx="10514880" cy="497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a:lnSpc>
                <a:spcPct val="100000"/>
              </a:lnSpc>
              <a:spcBef>
                <a:spcPts val="1001"/>
              </a:spcBef>
            </a:pPr>
            <a:r>
              <a:rPr lang="en-CA" sz="2800" b="0" strike="noStrike" spc="-1" dirty="0">
                <a:solidFill>
                  <a:srgbClr val="808080"/>
                </a:solidFill>
                <a:latin typeface="Arial"/>
                <a:ea typeface="DejaVu Sans"/>
              </a:rPr>
              <a:t>Per ASWF Charter section 7a:</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The role of the TAC is to facilitate communication and collaboration among the Technical Projects. The TAC will be responsible for: </a:t>
            </a:r>
            <a:endParaRPr lang="en-CA" sz="28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err="1">
                <a:solidFill>
                  <a:srgbClr val="808080"/>
                </a:solidFill>
                <a:latin typeface="Arial"/>
                <a:ea typeface="DejaVu Sans"/>
              </a:rPr>
              <a:t>i</a:t>
            </a:r>
            <a:r>
              <a:rPr lang="en-CA" sz="2400" b="0" strike="noStrike" spc="-1" dirty="0">
                <a:solidFill>
                  <a:srgbClr val="808080"/>
                </a:solidFill>
                <a:latin typeface="Arial"/>
                <a:ea typeface="DejaVu Sans"/>
              </a:rPr>
              <a:t>)  coordinating collaboration among Technical Projects, including development of an overall technical vision for the community; </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ii)  making recommendations to the Budget Committee of resource priorities for Technical Projects; </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iii)  electing annually a chairperson to preside over meetings, set the agenda for meetings, ensure meeting minutes are taken and who will also serve on the Governing Board as the TAC’s representative (the “TAC Representative”); and </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iv)  such other matters related to the technical role of the TAC as may be communicated to the TAC by the Governing Board. </a:t>
            </a:r>
            <a:endParaRPr lang="en-CA" sz="2400" b="0" strike="noStrike" spc="-1" dirty="0">
              <a:latin typeface="Arial"/>
            </a:endParaRPr>
          </a:p>
          <a:p>
            <a:pPr>
              <a:lnSpc>
                <a:spcPct val="100000"/>
              </a:lnSpc>
            </a:pPr>
            <a:endParaRPr lang="en-CA"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Initial TAC members</a:t>
            </a:r>
            <a:endParaRPr lang="en-CA" sz="4400" b="0" strike="noStrike" spc="-1">
              <a:latin typeface="Arial"/>
            </a:endParaRPr>
          </a:p>
        </p:txBody>
      </p:sp>
      <p:graphicFrame>
        <p:nvGraphicFramePr>
          <p:cNvPr id="264" name="Table 2"/>
          <p:cNvGraphicFramePr/>
          <p:nvPr>
            <p:extLst>
              <p:ext uri="{D42A27DB-BD31-4B8C-83A1-F6EECF244321}">
                <p14:modId xmlns:p14="http://schemas.microsoft.com/office/powerpoint/2010/main" val="1188273789"/>
              </p:ext>
            </p:extLst>
          </p:nvPr>
        </p:nvGraphicFramePr>
        <p:xfrm>
          <a:off x="838080" y="1197000"/>
          <a:ext cx="10515240" cy="3972960"/>
        </p:xfrm>
        <a:graphic>
          <a:graphicData uri="http://schemas.openxmlformats.org/drawingml/2006/table">
            <a:tbl>
              <a:tblPr/>
              <a:tblGrid>
                <a:gridCol w="2276280">
                  <a:extLst>
                    <a:ext uri="{9D8B030D-6E8A-4147-A177-3AD203B41FA5}">
                      <a16:colId xmlns:a16="http://schemas.microsoft.com/office/drawing/2014/main" val="20000"/>
                    </a:ext>
                  </a:extLst>
                </a:gridCol>
                <a:gridCol w="1555560">
                  <a:extLst>
                    <a:ext uri="{9D8B030D-6E8A-4147-A177-3AD203B41FA5}">
                      <a16:colId xmlns:a16="http://schemas.microsoft.com/office/drawing/2014/main" val="20001"/>
                    </a:ext>
                  </a:extLst>
                </a:gridCol>
                <a:gridCol w="3830400">
                  <a:extLst>
                    <a:ext uri="{9D8B030D-6E8A-4147-A177-3AD203B41FA5}">
                      <a16:colId xmlns:a16="http://schemas.microsoft.com/office/drawing/2014/main" val="20002"/>
                    </a:ext>
                  </a:extLst>
                </a:gridCol>
                <a:gridCol w="2853000">
                  <a:extLst>
                    <a:ext uri="{9D8B030D-6E8A-4147-A177-3AD203B41FA5}">
                      <a16:colId xmlns:a16="http://schemas.microsoft.com/office/drawing/2014/main" val="20003"/>
                    </a:ext>
                  </a:extLst>
                </a:gridCol>
              </a:tblGrid>
              <a:tr h="355680">
                <a:tc>
                  <a:txBody>
                    <a:bodyPr/>
                    <a:lstStyle/>
                    <a:p>
                      <a:pPr>
                        <a:lnSpc>
                          <a:spcPct val="100000"/>
                        </a:lnSpc>
                      </a:pPr>
                      <a:r>
                        <a:rPr lang="en-CA" sz="1200" b="1" strike="noStrike" spc="-1" dirty="0">
                          <a:solidFill>
                            <a:srgbClr val="FFFFFF"/>
                          </a:solidFill>
                          <a:latin typeface="Calibri"/>
                          <a:ea typeface="DejaVu Sans"/>
                        </a:rPr>
                        <a:t>Organization</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a:lstStyle/>
                    <a:p>
                      <a:pPr>
                        <a:lnSpc>
                          <a:spcPct val="100000"/>
                        </a:lnSpc>
                      </a:pPr>
                      <a:r>
                        <a:rPr lang="en-CA" sz="1200" b="1" strike="noStrike" spc="-1">
                          <a:solidFill>
                            <a:srgbClr val="FFFFFF"/>
                          </a:solidFill>
                          <a:latin typeface="Calibri"/>
                          <a:ea typeface="DejaVu Sans"/>
                        </a:rPr>
                        <a:t>Representative</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a:lstStyle/>
                    <a:p>
                      <a:pPr>
                        <a:lnSpc>
                          <a:spcPct val="100000"/>
                        </a:lnSpc>
                      </a:pPr>
                      <a:r>
                        <a:rPr lang="en-CA" sz="1200" b="1" strike="noStrike" spc="-1">
                          <a:solidFill>
                            <a:srgbClr val="FFFFFF"/>
                          </a:solidFill>
                          <a:latin typeface="Calibri"/>
                          <a:ea typeface="DejaVu Sans"/>
                        </a:rPr>
                        <a:t>Title</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tc>
                  <a:txBody>
                    <a:bodyPr/>
                    <a:lstStyle/>
                    <a:p>
                      <a:pPr>
                        <a:lnSpc>
                          <a:spcPct val="100000"/>
                        </a:lnSpc>
                      </a:pPr>
                      <a:r>
                        <a:rPr lang="en-CA" sz="1200" b="1" strike="noStrike" spc="-1">
                          <a:solidFill>
                            <a:srgbClr val="FFFFFF"/>
                          </a:solidFill>
                          <a:latin typeface="Calibri"/>
                          <a:ea typeface="DejaVu Sans"/>
                        </a:rPr>
                        <a:t>Email</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38160">
                      <a:solidFill>
                        <a:srgbClr val="FFFFFF"/>
                      </a:solidFill>
                    </a:lnB>
                    <a:solidFill>
                      <a:srgbClr val="A5A5A5"/>
                    </a:solidFill>
                  </a:tcPr>
                </a:tc>
                <a:extLst>
                  <a:ext uri="{0D108BD9-81ED-4DB2-BD59-A6C34878D82A}">
                    <a16:rowId xmlns:a16="http://schemas.microsoft.com/office/drawing/2014/main" val="10000"/>
                  </a:ext>
                </a:extLst>
              </a:tr>
              <a:tr h="284760">
                <a:tc>
                  <a:txBody>
                    <a:bodyPr/>
                    <a:lstStyle/>
                    <a:p>
                      <a:pPr>
                        <a:lnSpc>
                          <a:spcPct val="100000"/>
                        </a:lnSpc>
                      </a:pPr>
                      <a:r>
                        <a:rPr lang="en-CA" sz="1200" b="0" strike="noStrike" spc="-1">
                          <a:solidFill>
                            <a:srgbClr val="000000"/>
                          </a:solidFill>
                          <a:latin typeface="Calibri"/>
                          <a:ea typeface="DejaVu Sans"/>
                        </a:rPr>
                        <a:t>Autodesk</a:t>
                      </a:r>
                      <a:endParaRPr lang="en-CA" sz="1200" b="0" strike="noStrike" spc="-1">
                        <a:latin typeface="Arial"/>
                      </a:endParaRPr>
                    </a:p>
                  </a:txBody>
                  <a:tcPr marL="77760" marR="77760">
                    <a:lnL w="12240">
                      <a:solidFill>
                        <a:srgbClr val="FFFFFF"/>
                      </a:solidFill>
                    </a:lnL>
                    <a:lnR w="12240">
                      <a:solidFill>
                        <a:srgbClr val="FFFFFF"/>
                      </a:solidFill>
                    </a:lnR>
                    <a:lnT w="38160">
                      <a:solidFill>
                        <a:srgbClr val="FFFFFF"/>
                      </a:solidFill>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Gordon Bradley</a:t>
                      </a:r>
                      <a:endParaRPr lang="en-CA" sz="1200" b="0" strike="noStrike" spc="-1">
                        <a:latin typeface="Arial"/>
                      </a:endParaRPr>
                    </a:p>
                  </a:txBody>
                  <a:tcPr marL="77760" marR="77760">
                    <a:lnL w="12240">
                      <a:solidFill>
                        <a:srgbClr val="FFFFFF"/>
                      </a:solidFill>
                    </a:lnL>
                    <a:lnR w="12240">
                      <a:solidFill>
                        <a:srgbClr val="FFFFFF"/>
                      </a:solidFill>
                    </a:lnR>
                    <a:lnT w="38160">
                      <a:solidFill>
                        <a:srgbClr val="FFFFFF"/>
                      </a:solidFill>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Senior Software Architect</a:t>
                      </a:r>
                      <a:endParaRPr lang="en-CA" sz="1200" b="0" strike="noStrike" spc="-1">
                        <a:latin typeface="Arial"/>
                      </a:endParaRPr>
                    </a:p>
                  </a:txBody>
                  <a:tcPr marL="77760" marR="77760">
                    <a:lnL w="12240">
                      <a:solidFill>
                        <a:srgbClr val="FFFFFF"/>
                      </a:solidFill>
                    </a:lnL>
                    <a:lnR w="12240">
                      <a:solidFill>
                        <a:srgbClr val="FFFFFF"/>
                      </a:solidFill>
                    </a:lnR>
                    <a:lnT w="38160">
                      <a:solidFill>
                        <a:srgbClr val="FFFFFF"/>
                      </a:solidFill>
                    </a:lnT>
                    <a:lnB w="12240">
                      <a:solidFill>
                        <a:srgbClr val="FFFFFF"/>
                      </a:solidFill>
                    </a:lnB>
                    <a:solidFill>
                      <a:srgbClr val="E0E0E0"/>
                    </a:solidFill>
                  </a:tcPr>
                </a:tc>
                <a:tc>
                  <a:txBody>
                    <a:bodyPr/>
                    <a:lstStyle/>
                    <a:p>
                      <a:pPr>
                        <a:lnSpc>
                          <a:spcPct val="100000"/>
                        </a:lnSpc>
                      </a:pPr>
                      <a:r>
                        <a:rPr lang="en-CA" sz="1200" b="0" u="sng" strike="noStrike" spc="-1">
                          <a:solidFill>
                            <a:srgbClr val="0563C1"/>
                          </a:solidFill>
                          <a:uFillTx/>
                          <a:latin typeface="Calibri"/>
                          <a:ea typeface="DejaVu Sans"/>
                          <a:hlinkClick r:id="rId2"/>
                        </a:rPr>
                        <a:t>gordon.bradley@autodesk.com</a:t>
                      </a:r>
                      <a:r>
                        <a:rPr lang="en-CA" sz="1200" b="0" strike="noStrike" spc="-1">
                          <a:solidFill>
                            <a:srgbClr val="333333"/>
                          </a:solidFill>
                          <a:latin typeface="Calibri"/>
                          <a:ea typeface="DejaVu Sans"/>
                        </a:rPr>
                        <a:t> </a:t>
                      </a:r>
                      <a:endParaRPr lang="en-CA" sz="1200" b="0" strike="noStrike" spc="-1">
                        <a:latin typeface="Arial"/>
                      </a:endParaRPr>
                    </a:p>
                  </a:txBody>
                  <a:tcPr marL="77760" marR="77760">
                    <a:lnL w="12240">
                      <a:solidFill>
                        <a:srgbClr val="FFFFFF"/>
                      </a:solidFill>
                    </a:lnL>
                    <a:lnR w="12240">
                      <a:solidFill>
                        <a:srgbClr val="FFFFFF"/>
                      </a:solidFill>
                    </a:lnR>
                    <a:lnT w="38160">
                      <a:solidFill>
                        <a:srgbClr val="FFFFFF"/>
                      </a:solidFill>
                    </a:lnT>
                    <a:lnB w="12240">
                      <a:solidFill>
                        <a:srgbClr val="FFFFFF"/>
                      </a:solidFill>
                    </a:lnB>
                    <a:solidFill>
                      <a:srgbClr val="E0E0E0"/>
                    </a:solidFill>
                  </a:tcPr>
                </a:tc>
                <a:extLst>
                  <a:ext uri="{0D108BD9-81ED-4DB2-BD59-A6C34878D82A}">
                    <a16:rowId xmlns:a16="http://schemas.microsoft.com/office/drawing/2014/main" val="10001"/>
                  </a:ext>
                </a:extLst>
              </a:tr>
              <a:tr h="291960">
                <a:tc>
                  <a:txBody>
                    <a:bodyPr/>
                    <a:lstStyle/>
                    <a:p>
                      <a:pPr>
                        <a:lnSpc>
                          <a:spcPct val="100000"/>
                        </a:lnSpc>
                      </a:pPr>
                      <a:r>
                        <a:rPr lang="en-CA" sz="1200" b="0" strike="noStrike" spc="-1">
                          <a:solidFill>
                            <a:srgbClr val="000000"/>
                          </a:solidFill>
                          <a:latin typeface="Calibri"/>
                          <a:ea typeface="DejaVu Sans"/>
                        </a:rPr>
                        <a:t>Epic Games, Inc. </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a:solidFill>
                            <a:srgbClr val="000000"/>
                          </a:solidFill>
                          <a:latin typeface="Calibri"/>
                          <a:ea typeface="DejaVu Sans"/>
                        </a:rPr>
                        <a:t>Matt Kuhlenschmidt</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a:solidFill>
                            <a:srgbClr val="000000"/>
                          </a:solidFill>
                          <a:latin typeface="Calibri"/>
                          <a:ea typeface="DejaVu Sans"/>
                        </a:rPr>
                        <a:t>Lead Tools Programmer</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u="sng" strike="noStrike" spc="-1">
                          <a:solidFill>
                            <a:srgbClr val="0563C1"/>
                          </a:solidFill>
                          <a:uFillTx/>
                          <a:latin typeface="Calibri"/>
                          <a:ea typeface="DejaVu Sans"/>
                          <a:hlinkClick r:id="rId3"/>
                        </a:rPr>
                        <a:t>matt.kuhlenschmidt@epicgames.com</a:t>
                      </a:r>
                      <a:r>
                        <a:rPr lang="en-CA" sz="1200" b="0" strike="noStrike" spc="-1">
                          <a:solidFill>
                            <a:srgbClr val="333333"/>
                          </a:solidFill>
                          <a:latin typeface="Calibri"/>
                          <a:ea typeface="DejaVu Sans"/>
                        </a:rPr>
                        <a:t> </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extLst>
                  <a:ext uri="{0D108BD9-81ED-4DB2-BD59-A6C34878D82A}">
                    <a16:rowId xmlns:a16="http://schemas.microsoft.com/office/drawing/2014/main" val="10002"/>
                  </a:ext>
                </a:extLst>
              </a:tr>
              <a:tr h="355320">
                <a:tc>
                  <a:txBody>
                    <a:bodyPr/>
                    <a:lstStyle/>
                    <a:p>
                      <a:pPr>
                        <a:lnSpc>
                          <a:spcPct val="100000"/>
                        </a:lnSpc>
                      </a:pPr>
                      <a:r>
                        <a:rPr lang="en-CA" sz="1200" b="0" strike="noStrike" spc="-1">
                          <a:solidFill>
                            <a:srgbClr val="000000"/>
                          </a:solidFill>
                          <a:latin typeface="Calibri"/>
                          <a:ea typeface="DejaVu Sans"/>
                        </a:rPr>
                        <a:t>Weta Digital Limited</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strike="noStrike" spc="-1" dirty="0">
                          <a:solidFill>
                            <a:srgbClr val="000000"/>
                          </a:solidFill>
                          <a:latin typeface="Calibri"/>
                          <a:ea typeface="+mn-ea"/>
                        </a:rPr>
                        <a:t>Kimball Thurston</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0E0E0"/>
                    </a:solidFill>
                  </a:tcPr>
                </a:tc>
                <a:tc>
                  <a:txBody>
                    <a:bodyPr/>
                    <a:lstStyle/>
                    <a:p>
                      <a:pPr>
                        <a:lnSpc>
                          <a:spcPct val="100000"/>
                        </a:lnSpc>
                      </a:pPr>
                      <a:r>
                        <a:rPr lang="en-CA" sz="1200" b="0" strike="noStrike" spc="-1">
                          <a:solidFill>
                            <a:srgbClr val="000000"/>
                          </a:solidFill>
                          <a:latin typeface="Calibri"/>
                          <a:ea typeface="+mn-ea"/>
                        </a:rPr>
                        <a:t>Senior Imaging Researcher</a:t>
                      </a:r>
                      <a:endParaRPr lang="en-CA" sz="1200" b="0" strike="noStrike" spc="-1" dirty="0">
                        <a:solidFill>
                          <a:srgbClr val="000000"/>
                        </a:solidFill>
                        <a:latin typeface="Calibri"/>
                        <a:ea typeface="+mn-ea"/>
                      </a:endParaRPr>
                    </a:p>
                  </a:txBody>
                  <a:tcPr marL="77760" marR="777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0E0E0"/>
                    </a:solidFill>
                  </a:tcPr>
                </a:tc>
                <a:tc>
                  <a:txBody>
                    <a:bodyPr/>
                    <a:lstStyle/>
                    <a:p>
                      <a:pPr>
                        <a:lnSpc>
                          <a:spcPct val="100000"/>
                        </a:lnSpc>
                      </a:pPr>
                      <a:r>
                        <a:rPr lang="en-CA" sz="1200" b="0" u="sng" strike="noStrike" spc="-1" dirty="0" err="1">
                          <a:solidFill>
                            <a:srgbClr val="0563C1"/>
                          </a:solidFill>
                          <a:uFillTx/>
                          <a:latin typeface="Calibri"/>
                          <a:ea typeface="+mn-ea"/>
                        </a:rPr>
                        <a:t>kthurston@wetafx.co.nz</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0E0E0"/>
                    </a:solidFill>
                  </a:tcPr>
                </a:tc>
                <a:extLst>
                  <a:ext uri="{0D108BD9-81ED-4DB2-BD59-A6C34878D82A}">
                    <a16:rowId xmlns:a16="http://schemas.microsoft.com/office/drawing/2014/main" val="10003"/>
                  </a:ext>
                </a:extLst>
              </a:tr>
              <a:tr h="322560">
                <a:tc>
                  <a:txBody>
                    <a:bodyPr/>
                    <a:lstStyle/>
                    <a:p>
                      <a:pPr>
                        <a:lnSpc>
                          <a:spcPct val="100000"/>
                        </a:lnSpc>
                      </a:pPr>
                      <a:r>
                        <a:rPr lang="en-CA" sz="1200" b="0" strike="noStrike" spc="-1">
                          <a:solidFill>
                            <a:srgbClr val="000000"/>
                          </a:solidFill>
                          <a:latin typeface="Calibri"/>
                          <a:ea typeface="DejaVu Sans"/>
                        </a:rPr>
                        <a:t>Blue Sky Studios, Inc.</a:t>
                      </a:r>
                      <a:endParaRPr lang="en-CA" sz="1200" b="0" strike="noStrike" spc="-1">
                        <a:latin typeface="Arial"/>
                      </a:endParaRPr>
                    </a:p>
                  </a:txBody>
                  <a:tcPr marL="77760" marR="77760">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dirty="0">
                          <a:solidFill>
                            <a:srgbClr val="000000"/>
                          </a:solidFill>
                          <a:latin typeface="Calibri"/>
                          <a:ea typeface="DejaVu Sans"/>
                        </a:rPr>
                        <a:t>Mark McGuire</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a:solidFill>
                            <a:srgbClr val="000000"/>
                          </a:solidFill>
                          <a:latin typeface="Calibri"/>
                          <a:ea typeface="+mn-ea"/>
                        </a:rPr>
                        <a:t>Head of Production Technology</a:t>
                      </a:r>
                      <a:endParaRPr lang="en-CA" sz="1200" b="0" strike="noStrike" spc="-1" dirty="0">
                        <a:solidFill>
                          <a:srgbClr val="000000"/>
                        </a:solidFill>
                        <a:latin typeface="Calibri"/>
                        <a:ea typeface="+mn-ea"/>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u="sng" strike="noStrike" spc="-1" dirty="0" err="1">
                          <a:solidFill>
                            <a:srgbClr val="0563C1"/>
                          </a:solidFill>
                          <a:uFillTx/>
                          <a:latin typeface="Calibri"/>
                          <a:ea typeface="+mn-ea"/>
                        </a:rPr>
                        <a:t>markm@blueskystudios.com</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extLst>
                  <a:ext uri="{0D108BD9-81ED-4DB2-BD59-A6C34878D82A}">
                    <a16:rowId xmlns:a16="http://schemas.microsoft.com/office/drawing/2014/main" val="10004"/>
                  </a:ext>
                </a:extLst>
              </a:tr>
              <a:tr h="322560">
                <a:tc>
                  <a:txBody>
                    <a:bodyPr/>
                    <a:lstStyle/>
                    <a:p>
                      <a:pPr>
                        <a:lnSpc>
                          <a:spcPct val="100000"/>
                        </a:lnSpc>
                      </a:pPr>
                      <a:r>
                        <a:rPr lang="en-CA" sz="1200" b="0" strike="noStrike" spc="-1">
                          <a:solidFill>
                            <a:srgbClr val="000000"/>
                          </a:solidFill>
                          <a:latin typeface="Calibri"/>
                          <a:ea typeface="DejaVu Sans"/>
                        </a:rPr>
                        <a:t>DreamWorks Animation</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Bill Ballew</a:t>
                      </a:r>
                      <a:endParaRPr lang="en-CA" sz="1200" b="0" strike="noStrike" spc="-1">
                        <a:latin typeface="Arial"/>
                      </a:endParaRPr>
                    </a:p>
                  </a:txBody>
                  <a:tcPr marL="77760" marR="7776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VP Research and Development</a:t>
                      </a:r>
                      <a:endParaRPr lang="en-CA" sz="1200" b="0" strike="noStrike" spc="-1">
                        <a:latin typeface="Arial"/>
                      </a:endParaRPr>
                    </a:p>
                  </a:txBody>
                  <a:tcPr marL="77760" marR="7776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0E0E0"/>
                    </a:solidFill>
                  </a:tcPr>
                </a:tc>
                <a:tc>
                  <a:txBody>
                    <a:bodyPr/>
                    <a:lstStyle/>
                    <a:p>
                      <a:pPr>
                        <a:lnSpc>
                          <a:spcPct val="100000"/>
                        </a:lnSpc>
                      </a:pPr>
                      <a:r>
                        <a:rPr lang="en-CA" sz="1200" b="0" u="sng" strike="noStrike" spc="-1">
                          <a:solidFill>
                            <a:srgbClr val="0563C1"/>
                          </a:solidFill>
                          <a:uFillTx/>
                          <a:latin typeface="Calibri"/>
                          <a:ea typeface="DejaVu Sans"/>
                          <a:hlinkClick r:id="rId4"/>
                        </a:rPr>
                        <a:t>bill.ballew@dreamworks.com</a:t>
                      </a:r>
                      <a:r>
                        <a:rPr lang="en-CA" sz="1200" b="0" strike="noStrike" spc="-1">
                          <a:solidFill>
                            <a:srgbClr val="000000"/>
                          </a:solidFill>
                          <a:latin typeface="Calibri"/>
                          <a:ea typeface="DejaVu Sans"/>
                        </a:rPr>
                        <a:t> </a:t>
                      </a:r>
                      <a:endParaRPr lang="en-CA" sz="1200" b="0" strike="noStrike" spc="-1">
                        <a:latin typeface="Arial"/>
                      </a:endParaRPr>
                    </a:p>
                  </a:txBody>
                  <a:tcPr marL="77760" marR="77760">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0E0E0"/>
                    </a:solidFill>
                  </a:tcPr>
                </a:tc>
                <a:extLst>
                  <a:ext uri="{0D108BD9-81ED-4DB2-BD59-A6C34878D82A}">
                    <a16:rowId xmlns:a16="http://schemas.microsoft.com/office/drawing/2014/main" val="10005"/>
                  </a:ext>
                </a:extLst>
              </a:tr>
              <a:tr h="322560">
                <a:tc>
                  <a:txBody>
                    <a:bodyPr/>
                    <a:lstStyle/>
                    <a:p>
                      <a:pPr>
                        <a:lnSpc>
                          <a:spcPct val="100000"/>
                        </a:lnSpc>
                      </a:pPr>
                      <a:r>
                        <a:rPr lang="en-CA" sz="1200" b="0" strike="noStrike" spc="-1">
                          <a:solidFill>
                            <a:srgbClr val="000000"/>
                          </a:solidFill>
                          <a:latin typeface="Calibri"/>
                          <a:ea typeface="DejaVu Sans"/>
                        </a:rPr>
                        <a:t>Animal Logic Pty Ltd</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dirty="0">
                          <a:solidFill>
                            <a:srgbClr val="000000"/>
                          </a:solidFill>
                          <a:latin typeface="Calibri"/>
                          <a:ea typeface="DejaVu Sans"/>
                        </a:rPr>
                        <a:t>Daniel </a:t>
                      </a:r>
                      <a:r>
                        <a:rPr lang="en-CA" sz="1200" b="0" strike="noStrike" spc="-1" dirty="0" err="1">
                          <a:solidFill>
                            <a:srgbClr val="000000"/>
                          </a:solidFill>
                          <a:latin typeface="Calibri"/>
                          <a:ea typeface="DejaVu Sans"/>
                        </a:rPr>
                        <a:t>Heckenberg</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dirty="0">
                          <a:solidFill>
                            <a:srgbClr val="000000"/>
                          </a:solidFill>
                          <a:latin typeface="Calibri"/>
                          <a:ea typeface="DejaVu Sans"/>
                        </a:rPr>
                        <a:t>R &amp; D</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u="sng" strike="noStrike" spc="-1" dirty="0" err="1">
                          <a:solidFill>
                            <a:srgbClr val="0563C1"/>
                          </a:solidFill>
                          <a:uFillTx/>
                          <a:latin typeface="Calibri"/>
                          <a:ea typeface="+mn-ea"/>
                        </a:rPr>
                        <a:t>daniel.heckenberg@al.com.au</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extLst>
                  <a:ext uri="{0D108BD9-81ED-4DB2-BD59-A6C34878D82A}">
                    <a16:rowId xmlns:a16="http://schemas.microsoft.com/office/drawing/2014/main" val="10006"/>
                  </a:ext>
                </a:extLst>
              </a:tr>
              <a:tr h="495360">
                <a:tc>
                  <a:txBody>
                    <a:bodyPr/>
                    <a:lstStyle/>
                    <a:p>
                      <a:pPr>
                        <a:lnSpc>
                          <a:spcPct val="100000"/>
                        </a:lnSpc>
                      </a:pPr>
                      <a:r>
                        <a:rPr lang="en-CA" sz="1200" b="0" strike="noStrike" spc="-1">
                          <a:solidFill>
                            <a:srgbClr val="000000"/>
                          </a:solidFill>
                          <a:latin typeface="Calibri"/>
                          <a:ea typeface="DejaVu Sans"/>
                        </a:rPr>
                        <a:t>Intel Corporation</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Jim Jeffers</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Sr. Principal Engineer, Sr. Director, Visualization Solutions in DCG Digital Transformation</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u="sng" strike="noStrike" spc="-1">
                          <a:solidFill>
                            <a:srgbClr val="0563C1"/>
                          </a:solidFill>
                          <a:uFillTx/>
                          <a:latin typeface="Calibri"/>
                          <a:ea typeface="DejaVu Sans"/>
                          <a:hlinkClick r:id="rId5"/>
                        </a:rPr>
                        <a:t>james.l.jeffers@intel.com</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extLst>
                  <a:ext uri="{0D108BD9-81ED-4DB2-BD59-A6C34878D82A}">
                    <a16:rowId xmlns:a16="http://schemas.microsoft.com/office/drawing/2014/main" val="10007"/>
                  </a:ext>
                </a:extLst>
              </a:tr>
              <a:tr h="322560">
                <a:tc>
                  <a:txBody>
                    <a:bodyPr/>
                    <a:lstStyle/>
                    <a:p>
                      <a:pPr>
                        <a:lnSpc>
                          <a:spcPct val="100000"/>
                        </a:lnSpc>
                      </a:pPr>
                      <a:r>
                        <a:rPr lang="en-CA" sz="1200" b="0" strike="noStrike" spc="-1">
                          <a:solidFill>
                            <a:srgbClr val="000000"/>
                          </a:solidFill>
                          <a:latin typeface="Calibri"/>
                          <a:ea typeface="DejaVu Sans"/>
                        </a:rPr>
                        <a:t>Cisco Systems Inc. </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dirty="0">
                          <a:solidFill>
                            <a:srgbClr val="000000"/>
                          </a:solidFill>
                          <a:latin typeface="Calibri"/>
                          <a:ea typeface="+mn-ea"/>
                        </a:rPr>
                        <a:t>Michael O’Gorman</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dirty="0">
                          <a:solidFill>
                            <a:srgbClr val="000000"/>
                          </a:solidFill>
                          <a:latin typeface="Calibri"/>
                          <a:ea typeface="+mn-ea"/>
                        </a:rPr>
                        <a:t>Distinguished Engineer</a:t>
                      </a: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u="sng" strike="noStrike" spc="-1" dirty="0" err="1">
                          <a:solidFill>
                            <a:srgbClr val="0563C1"/>
                          </a:solidFill>
                          <a:uFillTx/>
                          <a:latin typeface="Calibri"/>
                          <a:ea typeface="+mn-ea"/>
                        </a:rPr>
                        <a:t>micogorm@cisco.com</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extLst>
                  <a:ext uri="{0D108BD9-81ED-4DB2-BD59-A6C34878D82A}">
                    <a16:rowId xmlns:a16="http://schemas.microsoft.com/office/drawing/2014/main" val="10008"/>
                  </a:ext>
                </a:extLst>
              </a:tr>
              <a:tr h="299520">
                <a:tc>
                  <a:txBody>
                    <a:bodyPr/>
                    <a:lstStyle/>
                    <a:p>
                      <a:pPr>
                        <a:lnSpc>
                          <a:spcPct val="100000"/>
                        </a:lnSpc>
                      </a:pPr>
                      <a:r>
                        <a:rPr lang="en-CA" sz="1200" b="0" strike="noStrike" spc="-1">
                          <a:solidFill>
                            <a:srgbClr val="000000"/>
                          </a:solidFill>
                          <a:latin typeface="Calibri"/>
                          <a:ea typeface="DejaVu Sans"/>
                        </a:rPr>
                        <a:t>The Walt Disney Studios</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Steve May</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strike="noStrike" spc="-1">
                          <a:solidFill>
                            <a:srgbClr val="000000"/>
                          </a:solidFill>
                          <a:latin typeface="Calibri"/>
                          <a:ea typeface="DejaVu Sans"/>
                        </a:rPr>
                        <a:t>CTO at Pixar Animation Studios</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u="sng" strike="noStrike" spc="-1">
                          <a:solidFill>
                            <a:srgbClr val="0563C1"/>
                          </a:solidFill>
                          <a:uFillTx/>
                          <a:latin typeface="Calibri"/>
                          <a:ea typeface="DejaVu Sans"/>
                          <a:hlinkClick r:id="rId6"/>
                        </a:rPr>
                        <a:t>smay@pixar.com</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extLst>
                  <a:ext uri="{0D108BD9-81ED-4DB2-BD59-A6C34878D82A}">
                    <a16:rowId xmlns:a16="http://schemas.microsoft.com/office/drawing/2014/main" val="10009"/>
                  </a:ext>
                </a:extLst>
              </a:tr>
              <a:tr h="299520">
                <a:tc>
                  <a:txBody>
                    <a:bodyPr/>
                    <a:lstStyle/>
                    <a:p>
                      <a:pPr>
                        <a:lnSpc>
                          <a:spcPct val="100000"/>
                        </a:lnSpc>
                      </a:pPr>
                      <a:r>
                        <a:rPr lang="en-CA" sz="1200" b="0" strike="noStrike" spc="-1">
                          <a:solidFill>
                            <a:srgbClr val="000000"/>
                          </a:solidFill>
                          <a:latin typeface="Calibri"/>
                          <a:ea typeface="DejaVu Sans"/>
                        </a:rPr>
                        <a:t>Google</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dirty="0">
                          <a:solidFill>
                            <a:srgbClr val="000000"/>
                          </a:solidFill>
                          <a:latin typeface="Calibri"/>
                          <a:ea typeface="+mn-ea"/>
                        </a:rPr>
                        <a:t>Brian Cipriano</a:t>
                      </a: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strike="noStrike" spc="-1" dirty="0">
                          <a:solidFill>
                            <a:srgbClr val="000000"/>
                          </a:solidFill>
                          <a:latin typeface="Calibri"/>
                          <a:ea typeface="DejaVu Sans"/>
                        </a:rPr>
                        <a:t>Software Engineer</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tc>
                  <a:txBody>
                    <a:bodyPr/>
                    <a:lstStyle/>
                    <a:p>
                      <a:pPr>
                        <a:lnSpc>
                          <a:spcPct val="100000"/>
                        </a:lnSpc>
                      </a:pPr>
                      <a:r>
                        <a:rPr lang="en-CA" sz="1200" b="0" u="sng" strike="noStrike" spc="-1" dirty="0" err="1">
                          <a:solidFill>
                            <a:srgbClr val="0563C1"/>
                          </a:solidFill>
                          <a:uFillTx/>
                          <a:latin typeface="Calibri"/>
                          <a:ea typeface="+mn-ea"/>
                        </a:rPr>
                        <a:t>cipriano@google.com</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F0F0F0"/>
                    </a:solidFill>
                  </a:tcPr>
                </a:tc>
                <a:extLst>
                  <a:ext uri="{0D108BD9-81ED-4DB2-BD59-A6C34878D82A}">
                    <a16:rowId xmlns:a16="http://schemas.microsoft.com/office/drawing/2014/main" val="10010"/>
                  </a:ext>
                </a:extLst>
              </a:tr>
              <a:tr h="300600">
                <a:tc>
                  <a:txBody>
                    <a:bodyPr/>
                    <a:lstStyle/>
                    <a:p>
                      <a:pPr>
                        <a:lnSpc>
                          <a:spcPct val="100000"/>
                        </a:lnSpc>
                      </a:pPr>
                      <a:r>
                        <a:rPr lang="en-CA" sz="1200" b="0" strike="noStrike" spc="-1">
                          <a:solidFill>
                            <a:srgbClr val="000000"/>
                          </a:solidFill>
                          <a:latin typeface="Calibri"/>
                          <a:ea typeface="DejaVu Sans"/>
                        </a:rPr>
                        <a:t>Double Negative</a:t>
                      </a:r>
                      <a:endParaRPr lang="en-CA" sz="1200" b="0" strike="noStrike" spc="-1">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strike="noStrike" spc="-1" dirty="0">
                          <a:solidFill>
                            <a:srgbClr val="333333"/>
                          </a:solidFill>
                          <a:latin typeface="Calibri"/>
                          <a:ea typeface="+mn-ea"/>
                        </a:rPr>
                        <a:t>Henry Vera</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b="0" strike="noStrike" spc="-1" dirty="0">
                          <a:solidFill>
                            <a:srgbClr val="333333"/>
                          </a:solidFill>
                          <a:latin typeface="Calibri"/>
                          <a:ea typeface="+mn-ea"/>
                        </a:rPr>
                        <a:t>Head of Production Technology</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tc>
                  <a:txBody>
                    <a:bodyPr/>
                    <a:lstStyle/>
                    <a:p>
                      <a:pPr>
                        <a:lnSpc>
                          <a:spcPct val="100000"/>
                        </a:lnSpc>
                      </a:pPr>
                      <a:r>
                        <a:rPr lang="en-CA" sz="1200" b="0" u="sng" strike="noStrike" spc="-1" dirty="0" err="1">
                          <a:solidFill>
                            <a:srgbClr val="0563C1"/>
                          </a:solidFill>
                          <a:uFillTx/>
                          <a:latin typeface="Calibri"/>
                          <a:ea typeface="+mn-ea"/>
                        </a:rPr>
                        <a:t>hyv@dneg.com</a:t>
                      </a:r>
                      <a:endParaRPr lang="en-CA" sz="1200" b="0" strike="noStrike" spc="-1" dirty="0">
                        <a:latin typeface="Arial"/>
                      </a:endParaRPr>
                    </a:p>
                  </a:txBody>
                  <a:tcPr marL="77760" marR="77760">
                    <a:lnL w="12240">
                      <a:solidFill>
                        <a:srgbClr val="FFFFFF"/>
                      </a:solidFill>
                    </a:lnL>
                    <a:lnR w="12240">
                      <a:solidFill>
                        <a:srgbClr val="FFFFFF"/>
                      </a:solidFill>
                    </a:lnR>
                    <a:lnT w="12240">
                      <a:solidFill>
                        <a:srgbClr val="FFFFFF"/>
                      </a:solidFill>
                    </a:lnT>
                    <a:lnB w="12240">
                      <a:solidFill>
                        <a:srgbClr val="FFFFFF"/>
                      </a:solidFill>
                    </a:lnB>
                    <a:solidFill>
                      <a:srgbClr val="E0E0E0"/>
                    </a:solidFill>
                  </a:tcPr>
                </a:tc>
                <a:extLst>
                  <a:ext uri="{0D108BD9-81ED-4DB2-BD59-A6C34878D82A}">
                    <a16:rowId xmlns:a16="http://schemas.microsoft.com/office/drawing/2014/main" val="10011"/>
                  </a:ext>
                </a:extLst>
              </a:tr>
            </a:tbl>
          </a:graphicData>
        </a:graphic>
      </p:graphicFrame>
      <p:sp>
        <p:nvSpPr>
          <p:cNvPr id="265" name="CustomShape 3"/>
          <p:cNvSpPr/>
          <p:nvPr/>
        </p:nvSpPr>
        <p:spPr>
          <a:xfrm>
            <a:off x="10742040" y="6356520"/>
            <a:ext cx="6109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fld id="{800E3F75-013D-43E5-8D3B-66E2A4101828}" type="slidenum">
              <a:rPr lang="en-CA" sz="1200" b="0" strike="noStrike" spc="-1">
                <a:solidFill>
                  <a:srgbClr val="8B8B8B"/>
                </a:solidFill>
                <a:latin typeface="Calibri"/>
                <a:ea typeface="DejaVu Sans"/>
              </a:rPr>
              <a:t>6</a:t>
            </a:fld>
            <a:endParaRPr lang="en-CA"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Agenda </a:t>
            </a:r>
            <a:r>
              <a:rPr lang="en-CA" sz="1800" b="0" strike="noStrike" spc="-1">
                <a:solidFill>
                  <a:srgbClr val="2EB6CF"/>
                </a:solidFill>
                <a:latin typeface="Arial"/>
                <a:ea typeface="DejaVu Sans"/>
              </a:rPr>
              <a:t>(all times in US Pacific time zone)</a:t>
            </a:r>
            <a:endParaRPr lang="en-CA" sz="1800" b="0" strike="noStrike" spc="-1">
              <a:latin typeface="Arial"/>
            </a:endParaRPr>
          </a:p>
        </p:txBody>
      </p:sp>
      <p:sp>
        <p:nvSpPr>
          <p:cNvPr id="267" name="CustomShape 2"/>
          <p:cNvSpPr/>
          <p:nvPr/>
        </p:nvSpPr>
        <p:spPr>
          <a:xfrm>
            <a:off x="83808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10:00 – 10:10am Welcome/Introductions</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1" strike="noStrike" spc="-1" dirty="0">
                <a:solidFill>
                  <a:srgbClr val="808080"/>
                </a:solidFill>
                <a:latin typeface="Arial"/>
                <a:ea typeface="DejaVu Sans"/>
              </a:rPr>
              <a:t>10:10 – 10:15am TAC Chairperson nominations and election process</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10:15 – 10:25am Technical Community Logistics Overview</a:t>
            </a:r>
            <a:endParaRPr lang="en-CA" sz="28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GitHub organization</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Mailing Lists</a:t>
            </a:r>
            <a:endParaRPr lang="en-CA" sz="2400" b="0" strike="noStrike" spc="-1" dirty="0">
              <a:latin typeface="Arial"/>
            </a:endParaRPr>
          </a:p>
          <a:p>
            <a:pPr marL="685800" lvl="1" indent="-227880">
              <a:lnSpc>
                <a:spcPct val="100000"/>
              </a:lnSpc>
              <a:spcBef>
                <a:spcPts val="499"/>
              </a:spcBef>
              <a:buClr>
                <a:srgbClr val="B49823"/>
              </a:buClr>
              <a:buFont typeface="Arial"/>
              <a:buChar char="•"/>
            </a:pPr>
            <a:r>
              <a:rPr lang="en-CA" sz="2400" b="0" strike="noStrike" spc="-1" dirty="0">
                <a:solidFill>
                  <a:srgbClr val="808080"/>
                </a:solidFill>
                <a:latin typeface="Arial"/>
                <a:ea typeface="DejaVu Sans"/>
              </a:rPr>
              <a:t>Build/CI environment</a:t>
            </a:r>
            <a:endParaRPr lang="en-CA" sz="24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10:30 – 10:55am TAC top level project lifecycle and proposal processes</a:t>
            </a:r>
            <a:endParaRPr lang="en-CA" sz="2800" b="0" strike="noStrike" spc="-1" dirty="0">
              <a:latin typeface="Arial"/>
            </a:endParaRPr>
          </a:p>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10:55 – 11:00am Set Future Meeting Cadence</a:t>
            </a:r>
          </a:p>
          <a:p>
            <a:pPr marL="228600" indent="-227880">
              <a:lnSpc>
                <a:spcPct val="100000"/>
              </a:lnSpc>
              <a:spcBef>
                <a:spcPts val="1001"/>
              </a:spcBef>
              <a:buClr>
                <a:srgbClr val="2EB6CF"/>
              </a:buClr>
              <a:buFont typeface="Wingdings" charset="2"/>
              <a:buChar char=""/>
            </a:pPr>
            <a:endParaRPr lang="en-CA" sz="2800" b="0" strike="noStrike" spc="-1" dirty="0">
              <a:latin typeface="Arial"/>
            </a:endParaRPr>
          </a:p>
          <a:p>
            <a:pPr>
              <a:lnSpc>
                <a:spcPct val="100000"/>
              </a:lnSpc>
            </a:pPr>
            <a:endParaRPr lang="en-CA" sz="2800" b="0" strike="noStrike" spc="-1" dirty="0">
              <a:latin typeface="Arial"/>
            </a:endParaRPr>
          </a:p>
        </p:txBody>
      </p:sp>
      <p:sp>
        <p:nvSpPr>
          <p:cNvPr id="268" name="CustomShape 3"/>
          <p:cNvSpPr/>
          <p:nvPr/>
        </p:nvSpPr>
        <p:spPr>
          <a:xfrm>
            <a:off x="617220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Exhibits</a:t>
            </a:r>
            <a:endParaRPr lang="en-CA" sz="2800" b="0" strike="noStrike" spc="-1" dirty="0">
              <a:latin typeface="Arial"/>
            </a:endParaRPr>
          </a:p>
          <a:p>
            <a:pPr marL="685800" lvl="1" indent="-228240">
              <a:spcBef>
                <a:spcPts val="499"/>
              </a:spcBef>
              <a:buClr>
                <a:srgbClr val="B49823"/>
              </a:buClr>
              <a:buFont typeface="Arial"/>
              <a:buChar char="•"/>
            </a:pPr>
            <a:r>
              <a:rPr lang="en-US" sz="2400" spc="-1" dirty="0">
                <a:solidFill>
                  <a:srgbClr val="808080"/>
                </a:solidFill>
              </a:rPr>
              <a:t>Exhibit A: ASWF Project Lifecycle Document and Project Contribution Proposal Template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TAC Chairperson election</a:t>
            </a:r>
            <a:endParaRPr lang="en-CA" sz="4400" b="0" strike="noStrike" spc="-1">
              <a:latin typeface="Arial"/>
            </a:endParaRPr>
          </a:p>
        </p:txBody>
      </p:sp>
      <p:sp>
        <p:nvSpPr>
          <p:cNvPr id="270" name="CustomShape 2"/>
          <p:cNvSpPr/>
          <p:nvPr/>
        </p:nvSpPr>
        <p:spPr>
          <a:xfrm>
            <a:off x="838080" y="1197360"/>
            <a:ext cx="10514880" cy="497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Role of the Chairperson, per the charter section 7(a)(iii)</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“…chairperson to preside over meetings, set the agenda for meetings, ensure meeting minutes are taken and who will also serve on the Governing Board as the TAC’s representative (the “TAC Representative”); “</a:t>
            </a:r>
            <a:endParaRPr lang="en-CA" sz="24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Timeline:</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Today – Open for nominations </a:t>
            </a:r>
            <a:endParaRPr lang="en-CA" sz="2400" b="0" strike="noStrike" spc="-1">
              <a:latin typeface="Arial"/>
            </a:endParaRPr>
          </a:p>
          <a:p>
            <a:pPr marL="1143000" lvl="2" indent="-227880">
              <a:lnSpc>
                <a:spcPct val="100000"/>
              </a:lnSpc>
              <a:spcBef>
                <a:spcPts val="499"/>
              </a:spcBef>
              <a:buClr>
                <a:srgbClr val="2EB6CF"/>
              </a:buClr>
              <a:buFont typeface="Wingdings" charset="2"/>
              <a:buChar char=""/>
            </a:pPr>
            <a:r>
              <a:rPr lang="en-CA" sz="2000" b="0" strike="noStrike" spc="-1">
                <a:solidFill>
                  <a:srgbClr val="808080"/>
                </a:solidFill>
                <a:latin typeface="Arial"/>
                <a:ea typeface="DejaVu Sans"/>
              </a:rPr>
              <a:t>Submit your candidacy for either role to </a:t>
            </a:r>
            <a:r>
              <a:rPr lang="en-CA" sz="2000" b="0" u="sng" strike="noStrike" spc="-1">
                <a:solidFill>
                  <a:srgbClr val="0563C1"/>
                </a:solidFill>
                <a:uFillTx/>
                <a:latin typeface="Arial"/>
                <a:ea typeface="DejaVu Sans"/>
                <a:hlinkClick r:id="rId2"/>
              </a:rPr>
              <a:t>jmertic@linuxfoundation.org</a:t>
            </a:r>
            <a:r>
              <a:rPr lang="en-CA" sz="2000" b="0" strike="noStrike" spc="-1">
                <a:solidFill>
                  <a:srgbClr val="808080"/>
                </a:solidFill>
                <a:latin typeface="Arial"/>
                <a:ea typeface="DejaVu Sans"/>
              </a:rPr>
              <a:t> with a brief bio(1 page or less) and background for running</a:t>
            </a:r>
            <a:endParaRPr lang="en-CA" sz="20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August 29 – Close nominations, 11:59pm PT ( reminder sent that day )</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August 31 – Open elections (held via Condorcet voting system </a:t>
            </a:r>
            <a:r>
              <a:rPr lang="en-CA" sz="2400" b="0" u="sng" strike="noStrike" spc="-1">
                <a:solidFill>
                  <a:srgbClr val="0563C1"/>
                </a:solidFill>
                <a:uFillTx/>
                <a:latin typeface="Arial"/>
                <a:ea typeface="DejaVu Sans"/>
                <a:hlinkClick r:id="rId3"/>
              </a:rPr>
              <a:t>https://civs.cs.cornell.edu/</a:t>
            </a:r>
            <a:r>
              <a:rPr lang="en-CA" sz="2400" b="0" strike="noStrike" spc="-1">
                <a:solidFill>
                  <a:srgbClr val="808080"/>
                </a:solidFill>
                <a:latin typeface="Arial"/>
                <a:ea typeface="DejaVu Sans"/>
              </a:rPr>
              <a:t> or email)</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September 7 – Close elections, 11:59pm PT ( reminder sent that day )</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September 10 – Announce election results</a:t>
            </a:r>
            <a:endParaRPr lang="en-CA"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838080" y="365040"/>
            <a:ext cx="10514880" cy="6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CA" sz="4400" b="0" strike="noStrike" spc="-1">
                <a:solidFill>
                  <a:srgbClr val="2EB6CF"/>
                </a:solidFill>
                <a:latin typeface="Arial"/>
                <a:ea typeface="DejaVu Sans"/>
              </a:rPr>
              <a:t>Agenda </a:t>
            </a:r>
            <a:r>
              <a:rPr lang="en-CA" sz="1800" b="0" strike="noStrike" spc="-1">
                <a:solidFill>
                  <a:srgbClr val="2EB6CF"/>
                </a:solidFill>
                <a:latin typeface="Arial"/>
                <a:ea typeface="DejaVu Sans"/>
              </a:rPr>
              <a:t>(all times in US Pacific time zone)</a:t>
            </a:r>
            <a:endParaRPr lang="en-CA" sz="1800" b="0" strike="noStrike" spc="-1">
              <a:latin typeface="Arial"/>
            </a:endParaRPr>
          </a:p>
        </p:txBody>
      </p:sp>
      <p:sp>
        <p:nvSpPr>
          <p:cNvPr id="272" name="CustomShape 2"/>
          <p:cNvSpPr/>
          <p:nvPr/>
        </p:nvSpPr>
        <p:spPr>
          <a:xfrm>
            <a:off x="83808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10:00 – 10:10am Welcome/Introductions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10:10 – 10:15am TAC Chairperson nominations and election process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1" strike="noStrike" spc="-1">
                <a:solidFill>
                  <a:srgbClr val="808080"/>
                </a:solidFill>
                <a:latin typeface="Arial"/>
                <a:ea typeface="DejaVu Sans"/>
              </a:rPr>
              <a:t>10:15 – 10:25am Technical Community Logistics Overview</a:t>
            </a:r>
            <a:endParaRPr lang="en-CA" sz="28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GitHub organization</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Mailing Lists</a:t>
            </a:r>
            <a:endParaRPr lang="en-CA" sz="2400" b="0" strike="noStrike" spc="-1">
              <a:latin typeface="Arial"/>
            </a:endParaRPr>
          </a:p>
          <a:p>
            <a:pPr marL="685800" lvl="1" indent="-227880">
              <a:lnSpc>
                <a:spcPct val="100000"/>
              </a:lnSpc>
              <a:spcBef>
                <a:spcPts val="499"/>
              </a:spcBef>
              <a:buClr>
                <a:srgbClr val="B49823"/>
              </a:buClr>
              <a:buFont typeface="Arial"/>
              <a:buChar char="•"/>
            </a:pPr>
            <a:r>
              <a:rPr lang="en-CA" sz="2400" b="0" strike="noStrike" spc="-1">
                <a:solidFill>
                  <a:srgbClr val="808080"/>
                </a:solidFill>
                <a:latin typeface="Arial"/>
                <a:ea typeface="DejaVu Sans"/>
              </a:rPr>
              <a:t>Build/CI environment</a:t>
            </a:r>
            <a:endParaRPr lang="en-CA" sz="24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10:30 – 10:55am TAC top level project lifecycle and proposal processes</a:t>
            </a:r>
            <a:endParaRPr lang="en-CA" sz="2800" b="0" strike="noStrike" spc="-1">
              <a:latin typeface="Arial"/>
            </a:endParaRPr>
          </a:p>
          <a:p>
            <a:pPr marL="228600" indent="-227880">
              <a:lnSpc>
                <a:spcPct val="100000"/>
              </a:lnSpc>
              <a:spcBef>
                <a:spcPts val="1001"/>
              </a:spcBef>
              <a:buClr>
                <a:srgbClr val="2EB6CF"/>
              </a:buClr>
              <a:buFont typeface="Wingdings" charset="2"/>
              <a:buChar char=""/>
            </a:pPr>
            <a:r>
              <a:rPr lang="en-CA" sz="2800" b="0" strike="noStrike" spc="-1">
                <a:solidFill>
                  <a:srgbClr val="808080"/>
                </a:solidFill>
                <a:latin typeface="Arial"/>
                <a:ea typeface="DejaVu Sans"/>
              </a:rPr>
              <a:t>10:55 – 11:00am Set Future Meeting Cadence</a:t>
            </a:r>
            <a:endParaRPr lang="en-CA" sz="2800" b="0" strike="noStrike" spc="-1">
              <a:latin typeface="Arial"/>
            </a:endParaRPr>
          </a:p>
          <a:p>
            <a:pPr>
              <a:lnSpc>
                <a:spcPct val="100000"/>
              </a:lnSpc>
            </a:pPr>
            <a:endParaRPr lang="en-CA" sz="2800" b="0" strike="noStrike" spc="-1">
              <a:latin typeface="Arial"/>
            </a:endParaRPr>
          </a:p>
        </p:txBody>
      </p:sp>
      <p:sp>
        <p:nvSpPr>
          <p:cNvPr id="273" name="CustomShape 3"/>
          <p:cNvSpPr/>
          <p:nvPr/>
        </p:nvSpPr>
        <p:spPr>
          <a:xfrm>
            <a:off x="6172200" y="1117440"/>
            <a:ext cx="5180760" cy="505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100000"/>
              </a:lnSpc>
              <a:spcBef>
                <a:spcPts val="1001"/>
              </a:spcBef>
              <a:buClr>
                <a:srgbClr val="2EB6CF"/>
              </a:buClr>
              <a:buFont typeface="Wingdings" charset="2"/>
              <a:buChar char=""/>
            </a:pPr>
            <a:r>
              <a:rPr lang="en-CA" sz="2800" b="0" strike="noStrike" spc="-1" dirty="0">
                <a:solidFill>
                  <a:srgbClr val="808080"/>
                </a:solidFill>
                <a:latin typeface="Arial"/>
                <a:ea typeface="DejaVu Sans"/>
              </a:rPr>
              <a:t>Exhibits</a:t>
            </a:r>
            <a:endParaRPr lang="en-CA" sz="2800" b="0" strike="noStrike" spc="-1" dirty="0">
              <a:latin typeface="Arial"/>
            </a:endParaRPr>
          </a:p>
          <a:p>
            <a:pPr marL="685800" lvl="1" indent="-228240">
              <a:spcBef>
                <a:spcPts val="499"/>
              </a:spcBef>
              <a:buClr>
                <a:srgbClr val="B49823"/>
              </a:buClr>
              <a:buFont typeface="Arial"/>
              <a:buChar char="•"/>
            </a:pPr>
            <a:r>
              <a:rPr lang="en-US" sz="2400" spc="-1" dirty="0">
                <a:solidFill>
                  <a:srgbClr val="808080"/>
                </a:solidFill>
              </a:rPr>
              <a:t>Exhibit A: ASWF Project Lifecycle Document and Project Contribution Proposal Template  DRAFT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2575</TotalTime>
  <Words>1244</Words>
  <Application>Microsoft Macintosh PowerPoint</Application>
  <PresentationFormat>Widescreen</PresentationFormat>
  <Paragraphs>200</Paragraphs>
  <Slides>17</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17</vt:i4>
      </vt:variant>
    </vt:vector>
  </HeadingPairs>
  <TitlesOfParts>
    <vt:vector size="30" baseType="lpstr">
      <vt:lpstr>Arial</vt:lpstr>
      <vt:lpstr>Calibri</vt:lpstr>
      <vt:lpstr>Calibri Light</vt:lpstr>
      <vt:lpstr>DejaVu Sans</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Craig</dc:creator>
  <dc:description/>
  <cp:lastModifiedBy>John Mertic</cp:lastModifiedBy>
  <cp:revision>66</cp:revision>
  <dcterms:created xsi:type="dcterms:W3CDTF">2018-08-01T17:11:53Z</dcterms:created>
  <dcterms:modified xsi:type="dcterms:W3CDTF">2018-08-24T15:41:04Z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ies>
</file>