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0" r:id="rId4"/>
    <p:sldId id="270" r:id="rId5"/>
    <p:sldId id="262" r:id="rId6"/>
    <p:sldId id="263" r:id="rId7"/>
    <p:sldId id="265" r:id="rId8"/>
    <p:sldId id="266" r:id="rId9"/>
    <p:sldId id="269" r:id="rId10"/>
    <p:sldId id="267" r:id="rId11"/>
    <p:sldId id="259" r:id="rId12"/>
    <p:sldId id="257" r:id="rId13"/>
    <p:sldId id="264" r:id="rId14"/>
    <p:sldId id="268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5946" autoAdjust="0"/>
  </p:normalViewPr>
  <p:slideViewPr>
    <p:cSldViewPr snapToGrid="0">
      <p:cViewPr varScale="1">
        <p:scale>
          <a:sx n="44" d="100"/>
          <a:sy n="44" d="100"/>
        </p:scale>
        <p:origin x="152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BB2A6-9131-4D53-8F15-35DCC9A1DA1F}" type="datetimeFigureOut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55181-CE61-41C3-8D63-5646F7208D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494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Motivation:</a:t>
            </a:r>
          </a:p>
          <a:p>
            <a:r>
              <a:rPr lang="en-US" altLang="zh-TW" dirty="0"/>
              <a:t>Interest in NBA</a:t>
            </a:r>
          </a:p>
          <a:p>
            <a:r>
              <a:rPr lang="en-US" altLang="zh-TW" dirty="0"/>
              <a:t>Utilize the skills learned in class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55181-CE61-41C3-8D63-5646F7208D6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7570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Of course adding some regularizations though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55181-CE61-41C3-8D63-5646F7208D6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4355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Categorical variables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55181-CE61-41C3-8D63-5646F7208D6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3422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Tree methods works well on categorical variables</a:t>
            </a:r>
            <a:endParaRPr lang="zh-TW" altLang="en-US" dirty="0"/>
          </a:p>
          <a:p>
            <a:r>
              <a:rPr lang="en-US" altLang="zh-TW" dirty="0"/>
              <a:t>which shows that boosting performs gradient descent in a function space using a convex cost function.</a:t>
            </a:r>
          </a:p>
          <a:p>
            <a:r>
              <a:rPr lang="en-US" altLang="zh-TW" dirty="0"/>
              <a:t>Efficient, </a:t>
            </a:r>
            <a:r>
              <a:rPr lang="en-US" altLang="zh-TW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more accurate than random forests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Because we train them to correct each other's errors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Easily effect by outliers, tends to overfit, handle categorical variables in nature</a:t>
            </a:r>
          </a:p>
          <a:p>
            <a:r>
              <a:rPr lang="en-US" altLang="zh-TW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Tree algorithms such as </a:t>
            </a:r>
            <a:r>
              <a:rPr lang="en-US" altLang="zh-TW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and Random Forest can over-fit the data, especially if the trees are too deep with noisy data.</a:t>
            </a:r>
          </a:p>
          <a:p>
            <a:r>
              <a:rPr lang="en-US" altLang="zh-TW" b="0" i="0" dirty="0">
                <a:solidFill>
                  <a:srgbClr val="292929"/>
                </a:solidFill>
                <a:effectLst/>
                <a:latin typeface="source-serif-pro"/>
              </a:rPr>
              <a:t>dealing with bias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55181-CE61-41C3-8D63-5646F7208D6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765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Remove, standardize, </a:t>
            </a:r>
            <a:r>
              <a:rPr lang="en-US" altLang="zh-TW" dirty="0" err="1"/>
              <a:t>ohe</a:t>
            </a:r>
            <a:endParaRPr lang="en-US" altLang="zh-TW" dirty="0"/>
          </a:p>
          <a:p>
            <a:r>
              <a:rPr lang="en-US" altLang="zh-TW" dirty="0" err="1"/>
              <a:t>svm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55181-CE61-41C3-8D63-5646F7208D6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505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TW" dirty="0"/>
              <a:t>Boosting slightly better</a:t>
            </a:r>
          </a:p>
          <a:p>
            <a:pPr marL="228600" indent="-228600">
              <a:buAutoNum type="arabicPeriod"/>
            </a:pPr>
            <a:r>
              <a:rPr lang="en-US" altLang="zh-TW" dirty="0"/>
              <a:t>Play id doesn’t have effect on the prediction much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Replace by height, weight, handedness, injury history, position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3. Defense pressure like facing double-teaming, Wide open or don’t believe you can shoot it 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speed, balance, height, left-handed, </a:t>
            </a:r>
            <a:r>
              <a:rPr lang="en-US" altLang="zh-TW" dirty="0" err="1"/>
              <a:t>jumpshot</a:t>
            </a:r>
            <a:r>
              <a:rPr lang="en-US" altLang="zh-TW" dirty="0"/>
              <a:t>, </a:t>
            </a:r>
            <a:r>
              <a:rPr lang="en-US" altLang="zh-TW" dirty="0" err="1"/>
              <a:t>runningjumpshot</a:t>
            </a:r>
            <a:r>
              <a:rPr lang="en-US" altLang="zh-TW" dirty="0"/>
              <a:t>, layup</a:t>
            </a:r>
          </a:p>
          <a:p>
            <a:endParaRPr lang="en-US" altLang="zh-TW" dirty="0"/>
          </a:p>
          <a:p>
            <a:r>
              <a:rPr lang="en-US" altLang="zh-TW" dirty="0"/>
              <a:t>Playing strategies</a:t>
            </a:r>
          </a:p>
          <a:p>
            <a:r>
              <a:rPr lang="en-US" altLang="zh-TW" dirty="0" err="1"/>
              <a:t>Playerid</a:t>
            </a:r>
            <a:r>
              <a:rPr lang="en-US" altLang="zh-TW" dirty="0"/>
              <a:t> for quality of carrying out strategy, offending and defending; somewhat encapsulated by shot dist., def dist.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55181-CE61-41C3-8D63-5646F7208D6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5439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Precise coordination, height</a:t>
            </a:r>
          </a:p>
          <a:p>
            <a:r>
              <a:rPr lang="en-US" altLang="zh-TW" dirty="0"/>
              <a:t>Player id =&gt; height, weight</a:t>
            </a:r>
          </a:p>
          <a:p>
            <a:r>
              <a:rPr lang="en-US" altLang="zh-TW" dirty="0"/>
              <a:t>Quality of defender and attacker already reflect in the distance (kind of feature extraction)</a:t>
            </a:r>
          </a:p>
          <a:p>
            <a:r>
              <a:rPr lang="en-US" altLang="zh-TW" dirty="0"/>
              <a:t>Instant score margin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55181-CE61-41C3-8D63-5646F7208D67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8248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3F2C52-9832-D9A0-1DB7-1857EBB8C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9E8662C-BECA-B46B-7DD8-4C8C352A0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0C9C29-6C30-8087-F30A-F4C27E538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E9EC-A1C0-4D86-BF37-9C30D50063D2}" type="datetimeFigureOut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9A623C-39B4-C035-BF97-70F6DB2D5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82EDA2-6CC9-2E3A-C7CF-3B671C0A2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EDE86-1A84-423D-B544-303EDF8F1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4656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686B71-3CA9-A1AE-FA85-EDF216E0B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3323E12-509D-EBDA-9BDD-E83564DFF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47C74E-3A5E-1831-CBC8-7C1CB7B31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E9EC-A1C0-4D86-BF37-9C30D50063D2}" type="datetimeFigureOut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D68C7F-C9A6-67B7-4416-D49B8A3AD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CE42CB-76D3-A39F-316B-7E74BBABC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EDE86-1A84-423D-B544-303EDF8F1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57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A8D5123-5D2C-4C3F-3DFC-4A0E06811C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949B6FE-459F-167E-EBEE-C9DD95B58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E1297F-E9CD-1C21-D03D-608BE3559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E9EC-A1C0-4D86-BF37-9C30D50063D2}" type="datetimeFigureOut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CEC4DA-B680-BD9F-0BA7-B3C73622A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28DA66-F0D0-5CB4-2F6A-AAA35FD5F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EDE86-1A84-423D-B544-303EDF8F1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1235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8208A7-8290-F1A1-0DE8-B40DCB39B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C26016-06E8-9E7B-2048-C66F5F386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D8A870-4A71-A5CD-AE4D-E2D6E51F7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E9EC-A1C0-4D86-BF37-9C30D50063D2}" type="datetimeFigureOut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5D9FC2-13EA-CEAC-3D38-3CE695264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9CFD42-ABC5-684E-4DA1-F45CDB73D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EDE86-1A84-423D-B544-303EDF8F1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508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80CC32-0D0F-9EE5-C644-439EB709A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ACBF362-EECB-1FF4-94CF-932F14DF7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3731A4-AE14-8C3E-047D-C7887664B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E9EC-A1C0-4D86-BF37-9C30D50063D2}" type="datetimeFigureOut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9D800E-7446-81E8-316C-2417E70EF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46AFEB-28F9-14D6-D406-E17D2D318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EDE86-1A84-423D-B544-303EDF8F1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318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B22059-20CC-1B5B-1BB9-6AA2B9868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A5E9F1-34CB-E9DA-2BAA-2DBE16F5F9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2E53A8B-8BD1-A427-76E3-A4E38CA3C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BB02B70-093B-E0CC-93D9-D9CE0CB60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E9EC-A1C0-4D86-BF37-9C30D50063D2}" type="datetimeFigureOut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5130EAF-33FB-F4AA-35FC-138EDC678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E1AFC43-CDCA-5F36-D2F2-D7742A274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EDE86-1A84-423D-B544-303EDF8F1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4323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F61D73-BDF5-DC0D-DF9B-698E9ED14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D36184-FCC7-2C4A-4FE6-301434D18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4D39338-1A7E-6E73-6DCD-FD589E6FB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70E4950-6C13-4D4D-4554-F2C9F4CBA3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7022C7B-6541-50D6-809C-89F670C3F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5812ECF-4442-D934-4EB5-AEAAA0516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E9EC-A1C0-4D86-BF37-9C30D50063D2}" type="datetimeFigureOut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5F354EA-C193-EC4C-98ED-18E00FE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208E3F1-B522-E297-2F46-75029FB1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EDE86-1A84-423D-B544-303EDF8F1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9061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C91649-9F5B-BE37-9D23-0A8D30785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0CEB8CB-5EAA-9B5F-812F-1227F55B1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E9EC-A1C0-4D86-BF37-9C30D50063D2}" type="datetimeFigureOut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F001EA6-3B8E-EBE2-11CE-75177528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AFB0A10-6F7A-7BF2-80A8-0A859B0F1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EDE86-1A84-423D-B544-303EDF8F1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6491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D18478D-4289-9336-6B57-883E42D01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E9EC-A1C0-4D86-BF37-9C30D50063D2}" type="datetimeFigureOut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713C2D9-EB41-5A4E-35D9-69AF6B591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F3EA61F-FC6E-6D18-C27D-1192F5C0E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EDE86-1A84-423D-B544-303EDF8F1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969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622CA3-2470-68DD-681C-591375AD8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036105-DAB7-655B-F400-F19BA6DD1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BB970D9-CB80-3DEF-A037-256BF722C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C997CF6-70F7-65BB-8582-6188EFAC5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E9EC-A1C0-4D86-BF37-9C30D50063D2}" type="datetimeFigureOut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8956CAE-3942-DF01-8B25-F51B89A37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36DFF0C-3F58-3A0B-58DB-C270C19D1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EDE86-1A84-423D-B544-303EDF8F1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8369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509ADC-5F4B-1A2E-193F-137728F1D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781643D-6271-F2D3-2421-503CC4E003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E5223E-04D6-9063-810D-338E09E10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2FC5DF3-99B6-0132-C413-447E8A337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E9EC-A1C0-4D86-BF37-9C30D50063D2}" type="datetimeFigureOut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D6FFAD9-43DD-BCEB-B46A-DC052757D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A216E22-4DE4-4DD3-F036-81A6DDEF0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EDE86-1A84-423D-B544-303EDF8F1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306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7AD07C8-AC19-7068-648B-F1C0E3913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6F4CA1-4342-3C73-FD2D-40E85AF50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186330-6A7A-977E-6FB9-F3081A365C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DE9EC-A1C0-4D86-BF37-9C30D50063D2}" type="datetimeFigureOut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2FF545-F578-993D-5D90-E2D7FE0959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269F2A-A33C-CAFF-1334-005BC010B8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EDE86-1A84-423D-B544-303EDF8F1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4940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zquotes.com/quote/562155" TargetMode="External"/><Relationship Id="rId2" Type="http://schemas.openxmlformats.org/officeDocument/2006/relationships/hyperlink" Target="https://towardsdatascience.com/understanding-confusion-matrix-a9ad42dcfd6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dansbecker/nba-shot-logs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dansbecker/nba-shot-log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D6CB89-36EF-6743-A29C-8334E35956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NBA shot prediction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1371515-A12E-75D0-0B01-9B124EE08B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Kai-Cheng Ku (kyleku@umich.edu)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5001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817438-16D3-0693-1B6E-196374C1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Future Plan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3FEB9A-358A-8542-DB72-C282F3A9C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Keep tuning the parameters…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8609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FDC5A4-2AD2-280D-1869-16829A7C4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 (pictures)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EBE71A-AD96-4367-4933-6C91CDB1D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Understanding Confusion Matrix | by Sarang </a:t>
            </a:r>
            <a:r>
              <a:rPr lang="en-US" altLang="zh-TW" dirty="0" err="1">
                <a:hlinkClick r:id="rId2"/>
              </a:rPr>
              <a:t>Narkhede</a:t>
            </a:r>
            <a:r>
              <a:rPr lang="en-US" altLang="zh-TW" dirty="0">
                <a:hlinkClick r:id="rId2"/>
              </a:rPr>
              <a:t> | Towards Data Science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Charles Barkley quote: The only difference between a good shot and a bad... (azquotes.com)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4752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E5A4AE-B397-2911-4040-AC89AF3C4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Description</a:t>
            </a:r>
            <a:endParaRPr lang="zh-TW" altLang="en-US" dirty="0"/>
          </a:p>
        </p:txBody>
      </p:sp>
      <p:pic>
        <p:nvPicPr>
          <p:cNvPr id="1026" name="Picture 2" descr="The only difference between a good shot and a bad shot is if it goes in or not. - Charles Barkley">
            <a:extLst>
              <a:ext uri="{FF2B5EF4-FFF2-40B4-BE49-F238E27FC236}">
                <a16:creationId xmlns:a16="http://schemas.microsoft.com/office/drawing/2014/main" id="{C33481A0-13DB-29B1-A1F0-93B5925BE7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703" y="1825625"/>
            <a:ext cx="924659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47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D81DBF-7DF8-8C9C-1C6A-37639EC9B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XGBoost</a:t>
            </a:r>
            <a:r>
              <a:rPr lang="en-US" altLang="zh-TW" dirty="0"/>
              <a:t> in a Nutshell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59AA49-7898-E843-B54D-0B93BFA80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XGBoost</a:t>
            </a:r>
            <a:r>
              <a:rPr lang="en-US" altLang="zh-TW" dirty="0"/>
              <a:t> (Extreme Gradient Boosting), is a scalable, distributed gradient-boosted decision tree machine learning library.</a:t>
            </a:r>
          </a:p>
          <a:p>
            <a:r>
              <a:rPr lang="en-US" altLang="zh-TW" dirty="0"/>
              <a:t>Pros:</a:t>
            </a:r>
          </a:p>
          <a:p>
            <a:pPr lvl="1"/>
            <a:r>
              <a:rPr lang="en-US" altLang="zh-TW" dirty="0"/>
              <a:t>Highly flexible</a:t>
            </a:r>
          </a:p>
          <a:p>
            <a:pPr lvl="1"/>
            <a:r>
              <a:rPr lang="en-US" altLang="zh-TW" dirty="0"/>
              <a:t>Supports normalization</a:t>
            </a:r>
          </a:p>
          <a:p>
            <a:pPr lvl="1"/>
            <a:r>
              <a:rPr lang="en-US" altLang="zh-TW" dirty="0"/>
              <a:t>Utilize parallel processing</a:t>
            </a:r>
          </a:p>
        </p:txBody>
      </p:sp>
    </p:spTree>
    <p:extLst>
      <p:ext uri="{BB962C8B-B14F-4D97-AF65-F5344CB8AC3E}">
        <p14:creationId xmlns:p14="http://schemas.microsoft.com/office/powerpoint/2010/main" val="2931359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27184B-461C-569B-2FE4-A72550F2E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Some observations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05DE7A-4719-488B-6948-6CC3645FA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Boosting methods are (slightly) better</a:t>
            </a:r>
          </a:p>
          <a:p>
            <a:r>
              <a:rPr lang="en-US" altLang="zh-TW" dirty="0"/>
              <a:t>Shot distance and Defense distance dominates</a:t>
            </a:r>
          </a:p>
          <a:p>
            <a:r>
              <a:rPr lang="en-US" altLang="zh-TW" dirty="0"/>
              <a:t>Data may not be sufficient for predicting a shot</a:t>
            </a:r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7493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8A0AAD-7AC4-7247-BFD1-579FE7E03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Description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7827509-EEF8-001A-DF7C-BC129046C2C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Essentially a binary classification problem.</a:t>
                </a:r>
              </a:p>
              <a:p>
                <a:r>
                  <a:rPr lang="en-US" altLang="zh-TW" dirty="0"/>
                  <a:t>Target: maximizes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𝑎𝑐𝑐𝑢𝑟𝑎𝑐𝑦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r>
                  <a:rPr lang="en-US" altLang="zh-TW" dirty="0"/>
                  <a:t> 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7827509-EEF8-001A-DF7C-BC129046C2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118" t="-2241" r="-2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8045EE7B-852E-B32E-7946-BEBC77D2632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869" y="1825625"/>
            <a:ext cx="4971415" cy="372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193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CA7A32-0ADD-8C15-A11E-61DAFE355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Description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81DC7B-0F2B-7FCD-D86E-1F114E07EE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altLang="zh-TW" sz="2400" dirty="0">
                <a:hlinkClick r:id="rId2"/>
              </a:rPr>
              <a:t>NBA shot logs | Kaggle</a:t>
            </a:r>
            <a:r>
              <a:rPr lang="en-US" altLang="zh-TW" sz="2400" dirty="0"/>
              <a:t> (2014~2015)</a:t>
            </a:r>
          </a:p>
          <a:p>
            <a:r>
              <a:rPr lang="en-US" altLang="zh-TW" sz="2400" b="0" i="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</a:rPr>
              <a:t>GAME_ID</a:t>
            </a:r>
          </a:p>
          <a:p>
            <a:r>
              <a:rPr lang="en-US" altLang="zh-TW" sz="2400" b="0" i="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</a:rPr>
              <a:t>MATCHUP</a:t>
            </a:r>
          </a:p>
          <a:p>
            <a:r>
              <a:rPr lang="en-US" altLang="zh-TW" sz="2400" b="0" i="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</a:rPr>
              <a:t>LOCATION</a:t>
            </a:r>
          </a:p>
          <a:p>
            <a:r>
              <a:rPr lang="en-US" altLang="zh-TW" sz="2400" b="0" i="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</a:rPr>
              <a:t>W</a:t>
            </a:r>
          </a:p>
          <a:p>
            <a:r>
              <a:rPr lang="en-US" altLang="zh-TW" sz="2400" b="0" i="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</a:rPr>
              <a:t>FINAL_MARGIN</a:t>
            </a:r>
          </a:p>
          <a:p>
            <a:r>
              <a:rPr lang="en-US" altLang="zh-TW" sz="2400" b="0" i="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</a:rPr>
              <a:t>SHOT_NUMBER</a:t>
            </a:r>
          </a:p>
          <a:p>
            <a:r>
              <a:rPr lang="en-US" altLang="zh-TW" sz="2400" b="0" i="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</a:rPr>
              <a:t>PERIOD</a:t>
            </a:r>
          </a:p>
          <a:p>
            <a:r>
              <a:rPr lang="en-US" altLang="zh-TW" sz="2400" b="0" i="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</a:rPr>
              <a:t>GAME_CLOCK</a:t>
            </a:r>
          </a:p>
          <a:p>
            <a:r>
              <a:rPr lang="en-US" altLang="zh-TW" sz="2400" b="0" i="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</a:rPr>
              <a:t>SHOT_CLOCK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C6BE1B2-A1FB-442E-FF01-7598F8EBA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007124"/>
            <a:ext cx="5394366" cy="5988340"/>
          </a:xfrm>
        </p:spPr>
        <p:txBody>
          <a:bodyPr>
            <a:normAutofit/>
          </a:bodyPr>
          <a:lstStyle/>
          <a:p>
            <a:r>
              <a:rPr lang="en-US" altLang="zh-TW" sz="2400" b="0" i="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</a:rPr>
              <a:t>DRIBBLES</a:t>
            </a:r>
            <a:endParaRPr lang="en-US" altLang="zh-TW" sz="2400" b="0" i="0" u="none" strike="noStrike" dirty="0">
              <a:solidFill>
                <a:srgbClr val="000000"/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2400" b="0" i="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TOUCH_TIME</a:t>
            </a:r>
          </a:p>
          <a:p>
            <a:r>
              <a:rPr lang="en-US" altLang="zh-TW" sz="2400" b="0" i="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SHOT_DIST</a:t>
            </a:r>
          </a:p>
          <a:p>
            <a:r>
              <a:rPr lang="en-US" altLang="zh-TW" sz="2400" b="0" i="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PTS_TYPE</a:t>
            </a:r>
          </a:p>
          <a:p>
            <a:r>
              <a:rPr lang="en-US" altLang="zh-TW" sz="2400" b="0" i="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SHOT_RESULT</a:t>
            </a:r>
          </a:p>
          <a:p>
            <a:r>
              <a:rPr lang="en-US" altLang="zh-TW" sz="2400" b="0" i="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CLOSEST_DEFENDER</a:t>
            </a:r>
          </a:p>
          <a:p>
            <a:r>
              <a:rPr lang="en-US" altLang="zh-TW" sz="2400" b="0" i="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CLOSEST_DEFENDER_PLAYER_ID</a:t>
            </a:r>
          </a:p>
          <a:p>
            <a:r>
              <a:rPr lang="en-US" altLang="zh-TW" sz="2400" b="0" i="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CLOSE_DEF_DIST</a:t>
            </a:r>
          </a:p>
          <a:p>
            <a:r>
              <a:rPr lang="en-US" altLang="zh-TW" sz="2400" b="0" i="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FGM</a:t>
            </a:r>
          </a:p>
          <a:p>
            <a:r>
              <a:rPr lang="en-US" altLang="zh-TW" sz="2400" b="0" i="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PTS</a:t>
            </a:r>
          </a:p>
          <a:p>
            <a:r>
              <a:rPr lang="en-US" altLang="zh-TW" sz="2400" b="0" i="0" u="none" strike="noStrike" dirty="0" err="1">
                <a:solidFill>
                  <a:srgbClr val="000000"/>
                </a:solidFill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player_name</a:t>
            </a:r>
            <a:endParaRPr lang="en-US" altLang="zh-TW" sz="2400" b="0" i="0" u="none" strike="noStrike" dirty="0">
              <a:solidFill>
                <a:srgbClr val="000000"/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2400" b="0" i="0" u="none" strike="noStrike" dirty="0" err="1">
                <a:solidFill>
                  <a:srgbClr val="000000"/>
                </a:solidFill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player_id</a:t>
            </a:r>
            <a:r>
              <a:rPr lang="en-US" altLang="zh-TW" sz="2400" dirty="0">
                <a:cs typeface="Times New Roman" panose="02020603050405020304" pitchFamily="18" charset="0"/>
              </a:rPr>
              <a:t> </a:t>
            </a:r>
          </a:p>
          <a:p>
            <a:r>
              <a:rPr lang="en-US" altLang="zh-TW" sz="2400" dirty="0">
                <a:cs typeface="Times New Roman" panose="02020603050405020304" pitchFamily="18" charset="0"/>
              </a:rPr>
              <a:t>Data size: (128069, 21)</a:t>
            </a:r>
            <a:endParaRPr lang="zh-TW" altLang="en-US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4086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CA7A32-0ADD-8C15-A11E-61DAFE355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Description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81DC7B-0F2B-7FCD-D86E-1F114E07EE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altLang="zh-TW" sz="2400" dirty="0">
                <a:hlinkClick r:id="rId3"/>
              </a:rPr>
              <a:t>NBA shot logs | Kaggle</a:t>
            </a:r>
            <a:r>
              <a:rPr lang="en-US" altLang="zh-TW" sz="2400" dirty="0"/>
              <a:t> (2014~2015)</a:t>
            </a:r>
          </a:p>
          <a:p>
            <a:r>
              <a:rPr lang="en-US" altLang="zh-TW" sz="2400" b="0" i="0" u="none" strike="sngStrike" dirty="0">
                <a:solidFill>
                  <a:schemeClr val="bg2">
                    <a:lumMod val="75000"/>
                  </a:schemeClr>
                </a:solidFill>
                <a:effectLst/>
                <a:ea typeface="新細明體" panose="02020500000000000000" pitchFamily="18" charset="-120"/>
              </a:rPr>
              <a:t>GAME_ID</a:t>
            </a:r>
          </a:p>
          <a:p>
            <a:r>
              <a:rPr lang="en-US" altLang="zh-TW" sz="2400" b="0" i="0" u="none" strike="sngStrike" dirty="0">
                <a:solidFill>
                  <a:schemeClr val="bg2">
                    <a:lumMod val="75000"/>
                  </a:schemeClr>
                </a:solidFill>
                <a:effectLst/>
                <a:ea typeface="新細明體" panose="02020500000000000000" pitchFamily="18" charset="-120"/>
              </a:rPr>
              <a:t>MATCHUP</a:t>
            </a:r>
          </a:p>
          <a:p>
            <a:r>
              <a:rPr lang="en-US" altLang="zh-TW" sz="2400" b="0" i="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</a:rPr>
              <a:t>LOCATION</a:t>
            </a:r>
          </a:p>
          <a:p>
            <a:r>
              <a:rPr lang="en-US" altLang="zh-TW" sz="2400" b="0" i="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</a:rPr>
              <a:t>W</a:t>
            </a:r>
          </a:p>
          <a:p>
            <a:r>
              <a:rPr lang="en-US" altLang="zh-TW" sz="2400" b="0" i="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</a:rPr>
              <a:t>FINAL_MARGIN</a:t>
            </a:r>
          </a:p>
          <a:p>
            <a:r>
              <a:rPr lang="en-US" altLang="zh-TW" sz="2400" b="0" i="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</a:rPr>
              <a:t>SHOT_NUMBER</a:t>
            </a:r>
          </a:p>
          <a:p>
            <a:r>
              <a:rPr lang="en-US" altLang="zh-TW" sz="2400" b="0" i="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</a:rPr>
              <a:t>PERIOD</a:t>
            </a:r>
          </a:p>
          <a:p>
            <a:r>
              <a:rPr lang="en-US" altLang="zh-TW" sz="2400" b="0" i="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</a:rPr>
              <a:t>GAME_CLOCK</a:t>
            </a:r>
          </a:p>
          <a:p>
            <a:r>
              <a:rPr lang="en-US" altLang="zh-TW" sz="2400" b="0" i="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</a:rPr>
              <a:t>SHOT_CLOCK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C6BE1B2-A1FB-442E-FF01-7598F8EBA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007124"/>
            <a:ext cx="5394366" cy="5988340"/>
          </a:xfrm>
        </p:spPr>
        <p:txBody>
          <a:bodyPr>
            <a:normAutofit/>
          </a:bodyPr>
          <a:lstStyle/>
          <a:p>
            <a:r>
              <a:rPr lang="en-US" altLang="zh-TW" sz="2400" b="0" i="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</a:rPr>
              <a:t>DRIBBLES</a:t>
            </a:r>
            <a:endParaRPr lang="en-US" altLang="zh-TW" sz="2400" b="0" i="0" u="none" strike="noStrike" dirty="0">
              <a:solidFill>
                <a:srgbClr val="000000"/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2400" b="0" i="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TOUCH_TIME</a:t>
            </a:r>
          </a:p>
          <a:p>
            <a:r>
              <a:rPr lang="en-US" altLang="zh-TW" sz="2400" b="0" i="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SHOT_DIST</a:t>
            </a:r>
          </a:p>
          <a:p>
            <a:r>
              <a:rPr lang="en-US" altLang="zh-TW" sz="2400" b="0" i="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PTS_TYPE</a:t>
            </a:r>
          </a:p>
          <a:p>
            <a:r>
              <a:rPr lang="en-US" altLang="zh-TW" sz="2400" b="0" i="0" u="none" strike="noStrike" dirty="0">
                <a:solidFill>
                  <a:srgbClr val="FF0000"/>
                </a:solidFill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SHOT_RESULT</a:t>
            </a:r>
          </a:p>
          <a:p>
            <a:r>
              <a:rPr lang="en-US" altLang="zh-TW" sz="2400" b="0" i="0" u="none" strike="sngStrike" dirty="0">
                <a:solidFill>
                  <a:schemeClr val="bg2">
                    <a:lumMod val="75000"/>
                  </a:schemeClr>
                </a:solidFill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CLOSEST_DEFENDER</a:t>
            </a:r>
          </a:p>
          <a:p>
            <a:r>
              <a:rPr lang="en-US" altLang="zh-TW" sz="2400" b="0" i="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CLOSEST_DEFENDER_PLAYER_ID</a:t>
            </a:r>
          </a:p>
          <a:p>
            <a:r>
              <a:rPr lang="en-US" altLang="zh-TW" sz="2400" b="0" i="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CLOSE_DEF_DIST</a:t>
            </a:r>
          </a:p>
          <a:p>
            <a:r>
              <a:rPr lang="en-US" altLang="zh-TW" sz="2400" b="0" i="0" u="none" strike="sngStrike" dirty="0">
                <a:solidFill>
                  <a:schemeClr val="bg2">
                    <a:lumMod val="75000"/>
                  </a:schemeClr>
                </a:solidFill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FGM</a:t>
            </a:r>
          </a:p>
          <a:p>
            <a:r>
              <a:rPr lang="en-US" altLang="zh-TW" sz="2400" b="0" i="0" u="none" strike="sngStrike" dirty="0">
                <a:solidFill>
                  <a:schemeClr val="bg2">
                    <a:lumMod val="75000"/>
                  </a:schemeClr>
                </a:solidFill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PTS</a:t>
            </a:r>
          </a:p>
          <a:p>
            <a:r>
              <a:rPr lang="en-US" altLang="zh-TW" sz="2400" b="0" i="0" u="none" strike="sngStrike" dirty="0" err="1">
                <a:solidFill>
                  <a:schemeClr val="bg2">
                    <a:lumMod val="75000"/>
                  </a:schemeClr>
                </a:solidFill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player_name</a:t>
            </a:r>
            <a:endParaRPr lang="en-US" altLang="zh-TW" sz="2400" b="0" i="0" u="none" strike="sngStrike" dirty="0">
              <a:solidFill>
                <a:schemeClr val="bg2">
                  <a:lumMod val="75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2400" b="0" i="0" u="none" strike="noStrike" dirty="0" err="1">
                <a:solidFill>
                  <a:srgbClr val="000000"/>
                </a:solidFill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player_id</a:t>
            </a:r>
            <a:r>
              <a:rPr lang="en-US" altLang="zh-TW" sz="2400" dirty="0">
                <a:cs typeface="Times New Roman" panose="02020603050405020304" pitchFamily="18" charset="0"/>
              </a:rPr>
              <a:t> </a:t>
            </a:r>
          </a:p>
          <a:p>
            <a:r>
              <a:rPr lang="en-US" altLang="zh-TW" sz="2400" dirty="0">
                <a:cs typeface="Times New Roman" panose="02020603050405020304" pitchFamily="18" charset="0"/>
              </a:rPr>
              <a:t>Data size: (128069, 21)</a:t>
            </a:r>
            <a:endParaRPr lang="zh-TW" altLang="en-US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0309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C328245A-E645-8410-0449-0D597B4ED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Methods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43D2255-EFEF-DC83-C890-0841EB38B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Logistic regression</a:t>
            </a:r>
          </a:p>
          <a:p>
            <a:r>
              <a:rPr lang="en-US" altLang="zh-TW" sz="3600" dirty="0"/>
              <a:t>SVM with </a:t>
            </a:r>
            <a:r>
              <a:rPr lang="en-US" altLang="zh-TW" sz="3600" dirty="0" err="1"/>
              <a:t>rbf</a:t>
            </a:r>
            <a:r>
              <a:rPr lang="en-US" altLang="zh-TW" sz="3600" dirty="0"/>
              <a:t> kernel</a:t>
            </a:r>
          </a:p>
          <a:p>
            <a:r>
              <a:rPr lang="en-US" altLang="zh-TW" sz="3600" dirty="0"/>
              <a:t>Boosting methods:</a:t>
            </a:r>
          </a:p>
          <a:p>
            <a:pPr lvl="1"/>
            <a:r>
              <a:rPr lang="en-US" altLang="zh-TW" sz="3200" dirty="0" err="1"/>
              <a:t>XGBoost</a:t>
            </a:r>
            <a:endParaRPr lang="en-US" altLang="zh-TW" sz="3200" dirty="0"/>
          </a:p>
          <a:p>
            <a:pPr lvl="1"/>
            <a:r>
              <a:rPr lang="en-US" altLang="zh-TW" sz="3200" dirty="0" err="1"/>
              <a:t>CatBoost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15062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7CE150-FD60-DC0E-526E-0D8984C6D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Boosting Methods in a Nutshell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38A823E-438E-E79C-296E-1CB80FE41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46F23B96-9A34-05D2-CBC4-29FB38730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005" y="1666875"/>
            <a:ext cx="8547989" cy="466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818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68B5C7-F2DA-D5E7-891F-0C7D6CB5D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Experiments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2A0A4CC-EF6B-CCF1-B186-07DF7F2574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403" y="743420"/>
            <a:ext cx="3706317" cy="6114580"/>
          </a:xfrm>
        </p:spPr>
      </p:pic>
    </p:spTree>
    <p:extLst>
      <p:ext uri="{BB962C8B-B14F-4D97-AF65-F5344CB8AC3E}">
        <p14:creationId xmlns:p14="http://schemas.microsoft.com/office/powerpoint/2010/main" val="1452489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B2F57D-12E2-FA9E-9271-3B9216934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D86F7F-1DE2-4410-8C62-D9B49ABF96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Logistic regression</a:t>
            </a:r>
          </a:p>
          <a:p>
            <a:pPr lvl="1"/>
            <a:r>
              <a:rPr lang="en-US" altLang="zh-TW" dirty="0"/>
              <a:t>Accuracy: 0.60638</a:t>
            </a:r>
          </a:p>
          <a:p>
            <a:r>
              <a:rPr lang="en-US" altLang="zh-TW" dirty="0"/>
              <a:t>SVM</a:t>
            </a:r>
          </a:p>
          <a:p>
            <a:pPr lvl="1"/>
            <a:r>
              <a:rPr lang="en-US" altLang="zh-TW" dirty="0"/>
              <a:t>Accuracy: 0.61631</a:t>
            </a:r>
          </a:p>
          <a:p>
            <a:r>
              <a:rPr lang="en-US" altLang="zh-TW" dirty="0" err="1"/>
              <a:t>XGBoost</a:t>
            </a:r>
            <a:endParaRPr lang="en-US" altLang="zh-TW" dirty="0"/>
          </a:p>
          <a:p>
            <a:pPr lvl="1"/>
            <a:r>
              <a:rPr lang="en-US" altLang="zh-TW" dirty="0"/>
              <a:t>Accuracy: 0.61866</a:t>
            </a:r>
          </a:p>
          <a:p>
            <a:r>
              <a:rPr lang="en-US" altLang="zh-TW" dirty="0" err="1"/>
              <a:t>CatBoost</a:t>
            </a:r>
            <a:endParaRPr lang="en-US" altLang="zh-TW" dirty="0"/>
          </a:p>
          <a:p>
            <a:pPr lvl="1"/>
            <a:r>
              <a:rPr lang="en-US" altLang="zh-TW" dirty="0"/>
              <a:t>Accuracy: 0.61957</a:t>
            </a:r>
          </a:p>
          <a:p>
            <a:r>
              <a:rPr lang="en-US" altLang="zh-TW" dirty="0"/>
              <a:t>shot made:0.45615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833637FE-BF03-0F59-5D0A-34E3D8080A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11" r="9609"/>
          <a:stretch/>
        </p:blipFill>
        <p:spPr>
          <a:xfrm>
            <a:off x="4064524" y="1886589"/>
            <a:ext cx="8127476" cy="4229410"/>
          </a:xfrm>
        </p:spPr>
      </p:pic>
    </p:spTree>
    <p:extLst>
      <p:ext uri="{BB962C8B-B14F-4D97-AF65-F5344CB8AC3E}">
        <p14:creationId xmlns:p14="http://schemas.microsoft.com/office/powerpoint/2010/main" val="4082314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11000EB9-B4DC-EADA-1E6E-43C85487D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A6D13BE2-87BE-C09F-2706-D90D7811B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946" y="1926565"/>
            <a:ext cx="7906108" cy="4931435"/>
          </a:xfrm>
        </p:spPr>
      </p:pic>
    </p:spTree>
    <p:extLst>
      <p:ext uri="{BB962C8B-B14F-4D97-AF65-F5344CB8AC3E}">
        <p14:creationId xmlns:p14="http://schemas.microsoft.com/office/powerpoint/2010/main" val="196125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1476</TotalTime>
  <Words>533</Words>
  <Application>Microsoft Office PowerPoint</Application>
  <PresentationFormat>寬螢幕</PresentationFormat>
  <Paragraphs>122</Paragraphs>
  <Slides>14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source-serif-pro</vt:lpstr>
      <vt:lpstr>Arial</vt:lpstr>
      <vt:lpstr>Arial</vt:lpstr>
      <vt:lpstr>Calibri</vt:lpstr>
      <vt:lpstr>Calibri Light</vt:lpstr>
      <vt:lpstr>Cambria Math</vt:lpstr>
      <vt:lpstr>Office 佈景主題</vt:lpstr>
      <vt:lpstr>NBA shot prediction</vt:lpstr>
      <vt:lpstr>Problem Description</vt:lpstr>
      <vt:lpstr>Data Description</vt:lpstr>
      <vt:lpstr>Data Description</vt:lpstr>
      <vt:lpstr>Methods</vt:lpstr>
      <vt:lpstr>Boosting Methods in a Nutshell</vt:lpstr>
      <vt:lpstr>Experiments</vt:lpstr>
      <vt:lpstr>Result</vt:lpstr>
      <vt:lpstr>Result</vt:lpstr>
      <vt:lpstr>Future Plan</vt:lpstr>
      <vt:lpstr>Reference (pictures)</vt:lpstr>
      <vt:lpstr>Problem Description</vt:lpstr>
      <vt:lpstr>XGBoost in a Nutshell</vt:lpstr>
      <vt:lpstr>Some observations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shot prediction</dc:title>
  <dc:creator>愷宸 谷</dc:creator>
  <cp:lastModifiedBy>愷宸 谷</cp:lastModifiedBy>
  <cp:revision>2</cp:revision>
  <dcterms:created xsi:type="dcterms:W3CDTF">2022-12-06T18:01:11Z</dcterms:created>
  <dcterms:modified xsi:type="dcterms:W3CDTF">2022-12-07T18:37:40Z</dcterms:modified>
</cp:coreProperties>
</file>