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86" r:id="rId4"/>
    <p:sldId id="280" r:id="rId5"/>
    <p:sldId id="270" r:id="rId6"/>
    <p:sldId id="288" r:id="rId7"/>
    <p:sldId id="282" r:id="rId8"/>
    <p:sldId id="271" r:id="rId9"/>
    <p:sldId id="289" r:id="rId10"/>
    <p:sldId id="278" r:id="rId11"/>
    <p:sldId id="276" r:id="rId12"/>
    <p:sldId id="281" r:id="rId13"/>
    <p:sldId id="275" r:id="rId14"/>
    <p:sldId id="290" r:id="rId15"/>
    <p:sldId id="272" r:id="rId16"/>
    <p:sldId id="27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5" autoAdjust="0"/>
    <p:restoredTop sz="92160" autoAdjust="0"/>
  </p:normalViewPr>
  <p:slideViewPr>
    <p:cSldViewPr snapToGrid="0">
      <p:cViewPr>
        <p:scale>
          <a:sx n="66" d="100"/>
          <a:sy n="66" d="100"/>
        </p:scale>
        <p:origin x="1286" y="4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77946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6665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BA9F4DF-D1DE-43B5-8FD6-B2CA65F6339A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30 יוני 19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77943" y="867419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6670" y="867419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5DE4C80B-8910-445E-8D30-7A590951118B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77945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667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69C9BCB-DA1D-43C7-B3DC-48FE29A58100}" type="datetime8">
              <a:rPr lang="he-IL" smtClean="0"/>
              <a:pPr/>
              <a:t>30 יוני 19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7794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6665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D81F1E7-4EFD-4BFF-B438-FCD52FD36B1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525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1959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3279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17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982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55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8729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259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17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221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520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650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19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6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582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950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323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he-IL" smtClean="0"/>
              <a:pPr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913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0E02-CA86-47A4-B488-11EC7007CCA8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76855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0E02-CA86-47A4-B488-11EC7007CCA8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56067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0E02-CA86-47A4-B488-11EC7007CCA8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081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0E02-CA86-47A4-B488-11EC7007CCA8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04269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0E02-CA86-47A4-B488-11EC7007CCA8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2371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0E02-CA86-47A4-B488-11EC7007CCA8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4423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432A-893D-4323-BD13-32EC76B472AD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25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46B-8C5E-49E5-9BFA-44A4A4B016A5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06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1591924" y="6394450"/>
            <a:ext cx="523875" cy="274320"/>
          </a:xfrm>
        </p:spPr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257550" y="6394450"/>
            <a:ext cx="8134350" cy="274320"/>
          </a:xfrm>
          <a:prstGeom prst="rect">
            <a:avLst/>
          </a:prstGeom>
        </p:spPr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תאריך 5"/>
          <p:cNvSpPr>
            <a:spLocks noGrp="1"/>
          </p:cNvSpPr>
          <p:nvPr>
            <p:ph type="dt" sz="half" idx="10"/>
          </p:nvPr>
        </p:nvSpPr>
        <p:spPr>
          <a:xfrm>
            <a:off x="509588" y="6394450"/>
            <a:ext cx="2324100" cy="274320"/>
          </a:xfrm>
        </p:spPr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EC167D6-5362-422E-B63F-FBB8FFF99F24}" type="datetime8">
              <a:rPr lang="he-IL" smtClean="0"/>
              <a:t>30 יוני 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C33-61F0-4599-8F24-46DF8563848F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62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C554-6BEC-4840-B501-70EA233D3D0C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64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3D55-B04C-4BEF-8DB5-8B75F466E37E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D0C-12BA-4A7E-BE1C-31BCD1D2DDE7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29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67D6-5362-422E-B63F-FBB8FFF99F24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98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DA0E02-CA86-47A4-B488-11EC7007CCA8}" type="datetime8">
              <a:rPr lang="he-IL" smtClean="0"/>
              <a:t>30 יוני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4C9F40-B079-4B71-A627-7266DFEA7F0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935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ork.delaat.net/rp/2017-2018/p05/repor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Wu/RansomWatc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76" y="8466"/>
            <a:ext cx="12185640" cy="344170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e-IL" sz="3400" b="1" i="0" dirty="0"/>
              <a:t>פרויקט בכופרה 236499</a:t>
            </a:r>
            <a:br>
              <a:rPr lang="en-US" sz="3400" b="1" i="0" dirty="0"/>
            </a:br>
            <a:br>
              <a:rPr lang="en-US" sz="3400" b="1" i="0" dirty="0"/>
            </a:br>
            <a:r>
              <a:rPr lang="en-IL" sz="3400" b="1" i="0" dirty="0"/>
              <a:t>RansomWatch</a:t>
            </a:r>
            <a:br>
              <a:rPr lang="en-US" sz="3400" b="1" i="0" dirty="0"/>
            </a:br>
            <a:br>
              <a:rPr lang="en-US" sz="3400" b="1" i="0" dirty="0"/>
            </a:br>
            <a:r>
              <a:rPr lang="en-US" sz="3400" b="1" i="0" dirty="0"/>
              <a:t>Spring 2019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body" idx="1"/>
          </p:nvPr>
        </p:nvSpPr>
        <p:spPr>
          <a:xfrm>
            <a:off x="4282635" y="4309533"/>
            <a:ext cx="3644720" cy="1041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150000"/>
              </a:lnSpc>
            </a:pPr>
            <a:r>
              <a:rPr lang="he-IL" sz="2000" b="1" i="0" dirty="0">
                <a:solidFill>
                  <a:schemeClr val="tx2">
                    <a:lumMod val="75000"/>
                  </a:schemeClr>
                </a:solidFill>
              </a:rPr>
              <a:t>מגישים: </a:t>
            </a:r>
            <a:r>
              <a:rPr lang="he-IL" sz="2000" i="0" dirty="0">
                <a:solidFill>
                  <a:schemeClr val="tx2">
                    <a:lumMod val="75000"/>
                  </a:schemeClr>
                </a:solidFill>
              </a:rPr>
              <a:t>רפאל וורף ואביעד גפני</a:t>
            </a:r>
            <a:endParaRPr lang="en-US" sz="2000" b="0" i="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he-IL" sz="2000" b="1" dirty="0">
                <a:solidFill>
                  <a:schemeClr val="tx2">
                    <a:lumMod val="75000"/>
                  </a:schemeClr>
                </a:solidFill>
              </a:rPr>
              <a:t>מנחה: </a:t>
            </a:r>
            <a:r>
              <a:rPr lang="he-IL" sz="2000" dirty="0">
                <a:solidFill>
                  <a:schemeClr val="tx2">
                    <a:lumMod val="75000"/>
                  </a:schemeClr>
                </a:solidFill>
              </a:rPr>
              <a:t>אסף </a:t>
            </a:r>
            <a:r>
              <a:rPr lang="he-IL" sz="2000" dirty="0" err="1">
                <a:solidFill>
                  <a:schemeClr val="tx2">
                    <a:lumMod val="75000"/>
                  </a:schemeClr>
                </a:solidFill>
              </a:rPr>
              <a:t>רוזנבאום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תמונה 36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5ACB90D4-3267-41ED-AB44-D652E77403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אפליקציה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כתובה ב-</a:t>
            </a:r>
            <a:r>
              <a:rPr lang="en-IL" dirty="0">
                <a:solidFill>
                  <a:schemeClr val="tx1"/>
                </a:solidFill>
              </a:rPr>
              <a:t>C++/</a:t>
            </a:r>
            <a:r>
              <a:rPr lang="en-IL" dirty="0" err="1">
                <a:solidFill>
                  <a:schemeClr val="tx1"/>
                </a:solidFill>
              </a:rPr>
              <a:t>Cli</a:t>
            </a:r>
            <a:r>
              <a:rPr lang="he-IL" dirty="0">
                <a:solidFill>
                  <a:schemeClr val="tx1"/>
                </a:solidFill>
              </a:rPr>
              <a:t> ומשלבת </a:t>
            </a:r>
            <a:r>
              <a:rPr lang="en-IL" dirty="0">
                <a:solidFill>
                  <a:schemeClr val="tx1"/>
                </a:solidFill>
              </a:rPr>
              <a:t>GUI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מאפשרת הגדרה של אזורים מוגנים ומבצעת להם גיבוי.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מבקשת מהדרייבר עדכון על פעולות אחרונות מול מערכת הקבצים.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לכל אפליקציה נשמר מידע בהתאם ל- </a:t>
            </a:r>
            <a:r>
              <a:rPr lang="en-US" dirty="0">
                <a:solidFill>
                  <a:schemeClr val="tx1"/>
                </a:solidFill>
              </a:rPr>
              <a:t>GID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לאחר איסוף נתונים מנתחת אפליקציות בהתאם למדדים.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במקרה של זיהוי אפליקציה זדונית, מבקשת מהדרייבר לעצור את האפליקציה ומשחזרת קבצים שנפגעו.</a:t>
            </a: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08FF28B8-52C3-4BEC-8740-018C1F3D4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D271C97-4064-45C2-93D1-09EFD9FA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29" y="1296435"/>
            <a:ext cx="3648850" cy="7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גיבוי ושחזור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מבוסס ענן – אחסון </a:t>
            </a:r>
            <a:r>
              <a:rPr lang="en-IL" dirty="0">
                <a:solidFill>
                  <a:schemeClr val="tx1"/>
                </a:solidFill>
              </a:rPr>
              <a:t>Azure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מאפשר שחזור של מידע שנפגע כתוצאה מכופרה.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ללא התערבות משתמש.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מבצע גיבוי באינטרוולים של אזורים מוגנים, ומגבה קבצים ששונו. </a:t>
            </a: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he-IL" sz="1600" dirty="0">
                <a:solidFill>
                  <a:schemeClr val="tx1"/>
                </a:solidFill>
              </a:rPr>
              <a:t>(לא מומש גיבוי </a:t>
            </a:r>
            <a:r>
              <a:rPr lang="he-IL" sz="1600" dirty="0" err="1">
                <a:solidFill>
                  <a:schemeClr val="tx1"/>
                </a:solidFill>
              </a:rPr>
              <a:t>אינטרוולי</a:t>
            </a:r>
            <a:r>
              <a:rPr lang="he-IL" sz="16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A4CA5C56-0E2D-403D-BF85-C46DAB4DD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בדיקות שנעשו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הפתרון נוסה בהצלחה מול כופרות שונות:</a:t>
            </a:r>
          </a:p>
          <a:p>
            <a:pPr marL="457200" lvl="1" indent="0" algn="r" rtl="1">
              <a:lnSpc>
                <a:spcPct val="150000"/>
              </a:lnSpc>
              <a:buNone/>
            </a:pPr>
            <a:r>
              <a:rPr lang="x-none" dirty="0">
                <a:solidFill>
                  <a:schemeClr val="tx1"/>
                </a:solidFill>
              </a:rPr>
              <a:t>Katyusha, Cerber, Jigsaw, Wannacr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IL" dirty="0">
                <a:solidFill>
                  <a:schemeClr val="tx1"/>
                </a:solidFill>
              </a:rPr>
              <a:t>, </a:t>
            </a:r>
            <a:r>
              <a:rPr lang="en-IL" dirty="0" err="1">
                <a:solidFill>
                  <a:schemeClr val="tx1"/>
                </a:solidFill>
              </a:rPr>
              <a:t>Locky</a:t>
            </a:r>
            <a:r>
              <a:rPr lang="he-IL" dirty="0">
                <a:solidFill>
                  <a:schemeClr val="tx1"/>
                </a:solidFill>
              </a:rPr>
              <a:t> ועוד.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לאחר הדבקה התבצע בהצלחה שחזור לקבצים שנפגעו.</a:t>
            </a:r>
          </a:p>
          <a:p>
            <a:pPr marL="0" indent="0" algn="r" rtl="1">
              <a:lnSpc>
                <a:spcPct val="110000"/>
              </a:lnSpc>
              <a:buNone/>
            </a:pPr>
            <a:r>
              <a:rPr lang="he-IL" dirty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נבדקה דחיסת קבצים, כולל בדיקת הצפנה. ביצענו דחיסה של קבצים באזורים מוגנים בעזרת תוכנות כגון </a:t>
            </a:r>
            <a:r>
              <a:rPr lang="en-IL" dirty="0">
                <a:solidFill>
                  <a:schemeClr val="tx1"/>
                </a:solidFill>
              </a:rPr>
              <a:t>Zip, 7z</a:t>
            </a:r>
            <a:r>
              <a:rPr lang="he-IL" dirty="0">
                <a:solidFill>
                  <a:schemeClr val="tx1"/>
                </a:solidFill>
              </a:rPr>
              <a:t>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עבודה רגילה מול מערכת הקבצים אינה מזוהה כזדונית.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A9D9F29B-24A7-48C0-B00A-045C888D2F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תוצאות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r" rtl="1">
              <a:buNone/>
            </a:pPr>
            <a:r>
              <a:rPr lang="en-IL" sz="1800" dirty="0">
                <a:solidFill>
                  <a:schemeClr val="tx1"/>
                </a:solidFill>
              </a:rPr>
              <a:t>WannaCry</a:t>
            </a:r>
          </a:p>
          <a:p>
            <a:pPr marL="0" indent="0" algn="r" rtl="1">
              <a:buNone/>
            </a:pPr>
            <a:r>
              <a:rPr lang="he-IL" sz="1800" dirty="0">
                <a:solidFill>
                  <a:schemeClr val="tx1"/>
                </a:solidFill>
              </a:rPr>
              <a:t>מחלקת את פעולות הקריאה, איסוף הקבצים וכתיבה בין שני תהליכים.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he-IL" sz="1800" dirty="0">
                <a:solidFill>
                  <a:schemeClr val="tx1"/>
                </a:solidFill>
              </a:rPr>
              <a:t>הכופרה מייצרת קובץ נוסף לכל קובץ שאותו היא מצפינה, כותבת לשם את התוכן המוצפן ולאחר מכן משנה את הקובץ המקורי.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he-IL" sz="1800" dirty="0">
                <a:solidFill>
                  <a:schemeClr val="tx1"/>
                </a:solidFill>
              </a:rPr>
              <a:t>זוהתה על ידי כך שהיא יצרה קבצים רבים, קראה וכתבה לסיומות שונות, שינתה סיומות לקבצים. </a:t>
            </a:r>
          </a:p>
          <a:p>
            <a:pPr marL="0" indent="0" algn="r" rtl="1">
              <a:buNone/>
            </a:pPr>
            <a:endParaRPr lang="he-IL" sz="18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en-IL" sz="1800" dirty="0">
                <a:solidFill>
                  <a:schemeClr val="tx1"/>
                </a:solidFill>
              </a:rPr>
              <a:t>Jigsaw</a:t>
            </a:r>
          </a:p>
          <a:p>
            <a:pPr marL="0" indent="0" algn="r" rtl="1">
              <a:buNone/>
            </a:pPr>
            <a:r>
              <a:rPr lang="he-IL" sz="1800" dirty="0">
                <a:solidFill>
                  <a:schemeClr val="tx1"/>
                </a:solidFill>
              </a:rPr>
              <a:t>מבצעת קריאה של קבצים, יוצרת קובץ נוסף ליד הקבצים עם שם דומה וסיומת </a:t>
            </a:r>
            <a:r>
              <a:rPr lang="en-IL" sz="1800" dirty="0">
                <a:solidFill>
                  <a:schemeClr val="tx1"/>
                </a:solidFill>
              </a:rPr>
              <a:t>fun</a:t>
            </a:r>
            <a:r>
              <a:rPr lang="he-IL" sz="1800" dirty="0">
                <a:solidFill>
                  <a:schemeClr val="tx1"/>
                </a:solidFill>
              </a:rPr>
              <a:t>, כותבת את הקובץ שנקרא מוצפן לקובץ חדש ולאחר מכן מוחקת את הקובץ המקורי.</a:t>
            </a:r>
            <a:br>
              <a:rPr lang="he-IL" sz="1800" dirty="0">
                <a:solidFill>
                  <a:schemeClr val="tx1"/>
                </a:solidFill>
              </a:rPr>
            </a:br>
            <a:r>
              <a:rPr lang="he-IL" sz="1800" dirty="0">
                <a:solidFill>
                  <a:schemeClr val="tx1"/>
                </a:solidFill>
              </a:rPr>
              <a:t>זוהתה על ידי כך שהיא יצרה, כתבה ומחקה קבצים רבים, נגעה בקבצים בעלי סיומות שונות וכתבה באנטרופיה גבוהה ביחס לקריאה.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3079F432-800C-4C8C-A607-E47399074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4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בעיות ושיפורים אפשריים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שימוש במודל סטטי לזיהוי, זיהוי תבניות בקוד ושמירת חתימות של זיהויים.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הכנסת אומדן זמנים לניתוח אפליקציות.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שימוש בדרייבר רשת לזיהוי התנהגות חשודה של כופרה.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ניקוי קבצי הרצה של כופרות, ניקוי תיקיית </a:t>
            </a:r>
            <a:r>
              <a:rPr lang="en-IL" dirty="0">
                <a:solidFill>
                  <a:schemeClr val="tx1"/>
                </a:solidFill>
              </a:rPr>
              <a:t>Registry, Task scheduler, Start-up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טעינה אוטומטית של הדרייבר והתוכנה באתחול.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שמירת מידע אודות תיקיות מוגנות ומלכודות לאחר סגירת האפליקציה.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שיפור של מערכת הגיבוי.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הגנה של הפתרון על קבצים בהם הוא משתמש (הגנה עצמית).</a:t>
            </a: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DDD7D43E-8466-4587-9877-78206A9E3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בעיות ושיפורים אפשריים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קיימת שיטת תקיפה המתוארת במאמר הבא, שלא ניתן לה מענה בפתרון שלנו ולא נמצאו כופרות המשתמשות בשיטה זו.</a:t>
            </a:r>
            <a:br>
              <a:rPr lang="he-IL" dirty="0">
                <a:solidFill>
                  <a:schemeClr val="tx1"/>
                </a:solidFill>
              </a:rPr>
            </a:br>
            <a:endParaRPr lang="he-IL" dirty="0">
              <a:solidFill>
                <a:schemeClr val="tx1"/>
              </a:solidFill>
            </a:endParaRPr>
          </a:p>
          <a:p>
            <a:pPr marL="0" lvl="0" indent="0" algn="r" rtl="1">
              <a:buNone/>
            </a:pPr>
            <a:r>
              <a:rPr lang="he-IL" dirty="0">
                <a:solidFill>
                  <a:schemeClr val="tx1"/>
                </a:solidFill>
              </a:rPr>
              <a:t>בשיטת תקיפה זו אפליקציה פותחת </a:t>
            </a:r>
            <a:r>
              <a:rPr lang="en-IL" dirty="0">
                <a:solidFill>
                  <a:schemeClr val="tx1"/>
                </a:solidFill>
              </a:rPr>
              <a:t>HANDLE</a:t>
            </a:r>
            <a:r>
              <a:rPr lang="he-IL" dirty="0">
                <a:solidFill>
                  <a:schemeClr val="tx1"/>
                </a:solidFill>
              </a:rPr>
              <a:t> (</a:t>
            </a:r>
            <a:r>
              <a:rPr lang="he-IL" dirty="0" err="1">
                <a:solidFill>
                  <a:schemeClr val="tx1"/>
                </a:solidFill>
              </a:rPr>
              <a:t>רפרנס</a:t>
            </a:r>
            <a:r>
              <a:rPr lang="he-IL" dirty="0">
                <a:solidFill>
                  <a:schemeClr val="tx1"/>
                </a:solidFill>
              </a:rPr>
              <a:t> לקובץ) ל-</a:t>
            </a:r>
            <a:r>
              <a:rPr lang="en-IL" dirty="0">
                <a:solidFill>
                  <a:schemeClr val="tx1"/>
                </a:solidFill>
              </a:rPr>
              <a:t>Volume</a:t>
            </a:r>
            <a:r>
              <a:rPr lang="he-IL" dirty="0">
                <a:solidFill>
                  <a:schemeClr val="tx1"/>
                </a:solidFill>
              </a:rPr>
              <a:t> בו קיים מידע שהיא רוצה להצפין. שיטת זו מאפשרת לקרוא ולכתוב קבצים שלא דרך ה-</a:t>
            </a:r>
            <a:r>
              <a:rPr lang="en-IL" dirty="0" err="1">
                <a:solidFill>
                  <a:schemeClr val="tx1"/>
                </a:solidFill>
              </a:rPr>
              <a:t>Minifilter</a:t>
            </a:r>
            <a:r>
              <a:rPr lang="he-IL" dirty="0">
                <a:solidFill>
                  <a:schemeClr val="tx1"/>
                </a:solidFill>
              </a:rPr>
              <a:t> דרייבר או </a:t>
            </a:r>
            <a:r>
              <a:rPr lang="en-IL" dirty="0">
                <a:solidFill>
                  <a:schemeClr val="tx1"/>
                </a:solidFill>
              </a:rPr>
              <a:t>hooks</a:t>
            </a:r>
            <a:r>
              <a:rPr lang="he-IL" dirty="0">
                <a:solidFill>
                  <a:schemeClr val="tx1"/>
                </a:solidFill>
              </a:rPr>
              <a:t> אחרים. 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DDD7D43E-8466-4587-9877-78206A9E3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8F8B740C-96C5-4994-B974-2D55DD86ADE5}"/>
              </a:ext>
            </a:extLst>
          </p:cNvPr>
          <p:cNvSpPr/>
          <p:nvPr/>
        </p:nvSpPr>
        <p:spPr>
          <a:xfrm>
            <a:off x="2980529" y="4318000"/>
            <a:ext cx="6096000" cy="463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Van </a:t>
            </a:r>
            <a:r>
              <a:rPr lang="en-IL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Gorp</a:t>
            </a:r>
            <a:r>
              <a:rPr lang="en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L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Low-level writing to NTFS file systems</a:t>
            </a:r>
            <a:r>
              <a:rPr lang="en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2018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75" y="2599267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sz="5400" dirty="0"/>
              <a:t>הדגמות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5C30ADBF-9E3A-4050-8B8E-13C0D19CF1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RANSOMWATCH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קוד הפרויקט, דו"ח הסיום, הדגמות ומצגת זו נמצאים ב-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IL" dirty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IL" dirty="0" err="1">
                <a:solidFill>
                  <a:schemeClr val="tx1"/>
                </a:solidFill>
              </a:rPr>
              <a:t>ub</a:t>
            </a:r>
            <a:r>
              <a:rPr lang="he-IL" dirty="0">
                <a:solidFill>
                  <a:schemeClr val="tx1"/>
                </a:solidFill>
              </a:rPr>
              <a:t>:</a:t>
            </a:r>
          </a:p>
          <a:p>
            <a:pPr marL="0" indent="0" algn="ctr" rtl="1">
              <a:buNone/>
            </a:pPr>
            <a:r>
              <a:rPr lang="en-IL" dirty="0">
                <a:hlinkClick r:id="rId3"/>
              </a:rPr>
              <a:t>https://github.com/RafWu/RansomWatch</a:t>
            </a:r>
            <a:endParaRPr lang="he-IL" dirty="0"/>
          </a:p>
          <a:p>
            <a:pPr marL="0" indent="0" algn="ctr" rt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1B5AD737-3FEB-4CA0-982A-7DAB78123E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1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L" dirty="0"/>
              <a:t>RansomWatch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782369" y="1155699"/>
            <a:ext cx="9915528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פתרון לתוכנות כופרה בנקודת קצה.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מזהה ומנטרל כופרות בזמן אמת על ידי ניטור פעילות במערכת.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מגבה קבצים מוגנים לגיבוי ענן.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2400" dirty="0">
                <a:solidFill>
                  <a:schemeClr val="tx1"/>
                </a:solidFill>
              </a:rPr>
              <a:t>לאחר זיהוי של כופרה, משחזר קבצים בהם הכופרה פגעה.</a:t>
            </a:r>
          </a:p>
        </p:txBody>
      </p:sp>
      <p:pic>
        <p:nvPicPr>
          <p:cNvPr id="24" name="תמונה 23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45F0EF82-FBAC-44F1-824C-3A1E4A493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אופן עבודת הפתרון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396347" y="1204116"/>
            <a:ext cx="7301550" cy="29818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מחולק לשניים: דרייבר ואפליקציה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הדרייבר אחראי על איסוף פעילות של אפליקציות מול המערכת, עצירת תהליכים זדוניים ומעקב אחר יצירת תהליכים.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האפליקציה אחראית על הגדרת האזורים המוגנים, ניתוח פעילות, גיבוי אזורים מוגנים ושחזור במקרה של זיהוי.</a:t>
            </a:r>
          </a:p>
        </p:txBody>
      </p:sp>
      <p:pic>
        <p:nvPicPr>
          <p:cNvPr id="31" name="תמונה 30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72D75C46-DE6D-493B-BC51-5A4591CF19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4939570-1445-4A10-A6AF-7E3C2190CACC}"/>
              </a:ext>
            </a:extLst>
          </p:cNvPr>
          <p:cNvGrpSpPr>
            <a:grpSpLocks noChangeAspect="1"/>
          </p:cNvGrpSpPr>
          <p:nvPr/>
        </p:nvGrpSpPr>
        <p:grpSpPr>
          <a:xfrm>
            <a:off x="234915" y="325474"/>
            <a:ext cx="3213528" cy="6207052"/>
            <a:chOff x="20938520" y="9861548"/>
            <a:chExt cx="9920497" cy="19161816"/>
          </a:xfrm>
        </p:grpSpPr>
        <p:pic>
          <p:nvPicPr>
            <p:cNvPr id="113" name="Picture 112" descr="A picture containing wheel, transport&#10;&#10;Description automatically generated">
              <a:extLst>
                <a:ext uri="{FF2B5EF4-FFF2-40B4-BE49-F238E27FC236}">
                  <a16:creationId xmlns:a16="http://schemas.microsoft.com/office/drawing/2014/main" id="{2107BBC8-164D-4B96-9D76-FAE9F85B0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8689" y="19642239"/>
              <a:ext cx="2067736" cy="2067736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114" name="Picture 6" descr="A picture containing object, room&#10;&#10;Description automatically generated">
              <a:extLst>
                <a:ext uri="{FF2B5EF4-FFF2-40B4-BE49-F238E27FC236}">
                  <a16:creationId xmlns:a16="http://schemas.microsoft.com/office/drawing/2014/main" id="{E9B50802-02CE-4640-AA82-2AC941BC7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2865" y="20422668"/>
              <a:ext cx="2410763" cy="2321174"/>
            </a:xfrm>
            <a:prstGeom prst="rect">
              <a:avLst/>
            </a:prstGeom>
          </p:spPr>
        </p:pic>
        <p:sp>
          <p:nvSpPr>
            <p:cNvPr id="115" name="מלבן 5">
              <a:extLst>
                <a:ext uri="{FF2B5EF4-FFF2-40B4-BE49-F238E27FC236}">
                  <a16:creationId xmlns:a16="http://schemas.microsoft.com/office/drawing/2014/main" id="{4D049A0B-105C-413A-8043-3D4BDFB78ED4}"/>
                </a:ext>
              </a:extLst>
            </p:cNvPr>
            <p:cNvSpPr/>
            <p:nvPr/>
          </p:nvSpPr>
          <p:spPr>
            <a:xfrm>
              <a:off x="28025670" y="13834685"/>
              <a:ext cx="2653280" cy="12826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  <a:ea typeface="Calibri"/>
                </a:rPr>
                <a:t>RansomWatch</a:t>
              </a:r>
              <a:r>
                <a:rPr lang="en-IL" sz="1050" b="1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</a:rPr>
                <a:t> application</a:t>
              </a:r>
              <a:endParaRPr lang="en-US" sz="300" spc="-1" dirty="0"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endParaRPr>
            </a:p>
          </p:txBody>
        </p:sp>
        <p:pic>
          <p:nvPicPr>
            <p:cNvPr id="116" name="Picture 115" descr="A picture containing object, room&#10;&#10;Description automatically generated">
              <a:extLst>
                <a:ext uri="{FF2B5EF4-FFF2-40B4-BE49-F238E27FC236}">
                  <a16:creationId xmlns:a16="http://schemas.microsoft.com/office/drawing/2014/main" id="{C142FBFA-9D1F-40C9-9214-922D45DF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61421" y="14870254"/>
              <a:ext cx="2410763" cy="2321174"/>
            </a:xfrm>
            <a:prstGeom prst="rect">
              <a:avLst/>
            </a:prstGeom>
          </p:spPr>
        </p:pic>
        <p:cxnSp>
          <p:nvCxnSpPr>
            <p:cNvPr id="117" name="מחבר ישר 17">
              <a:extLst>
                <a:ext uri="{FF2B5EF4-FFF2-40B4-BE49-F238E27FC236}">
                  <a16:creationId xmlns:a16="http://schemas.microsoft.com/office/drawing/2014/main" id="{CE238088-CB1E-4B14-B8A5-B2BAC15F982C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936" y="17586847"/>
              <a:ext cx="9841081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8" name="מלבן 53">
              <a:extLst>
                <a:ext uri="{FF2B5EF4-FFF2-40B4-BE49-F238E27FC236}">
                  <a16:creationId xmlns:a16="http://schemas.microsoft.com/office/drawing/2014/main" id="{791211CF-75FC-42D2-ABF7-CCA8A4776FB0}"/>
                </a:ext>
              </a:extLst>
            </p:cNvPr>
            <p:cNvSpPr/>
            <p:nvPr/>
          </p:nvSpPr>
          <p:spPr>
            <a:xfrm>
              <a:off x="20956694" y="16858059"/>
              <a:ext cx="1505322" cy="728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L" sz="1050" b="1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</a:rPr>
                <a:t>User</a:t>
              </a:r>
              <a:endParaRPr lang="en-US" sz="1050" b="1" spc="-1" dirty="0"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endParaRPr>
            </a:p>
          </p:txBody>
        </p:sp>
        <p:sp>
          <p:nvSpPr>
            <p:cNvPr id="119" name="מלבן 54">
              <a:extLst>
                <a:ext uri="{FF2B5EF4-FFF2-40B4-BE49-F238E27FC236}">
                  <a16:creationId xmlns:a16="http://schemas.microsoft.com/office/drawing/2014/main" id="{B69EC1B5-989A-486D-940A-377171D983A7}"/>
                </a:ext>
              </a:extLst>
            </p:cNvPr>
            <p:cNvSpPr/>
            <p:nvPr/>
          </p:nvSpPr>
          <p:spPr>
            <a:xfrm>
              <a:off x="20938520" y="17635299"/>
              <a:ext cx="1513416" cy="783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L" sz="1050" b="1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</a:rPr>
                <a:t>Kernel</a:t>
              </a:r>
              <a:endParaRPr lang="en-US" sz="1050" spc="-1" dirty="0"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20" name="מחבר חץ ישר 68">
              <a:extLst>
                <a:ext uri="{FF2B5EF4-FFF2-40B4-BE49-F238E27FC236}">
                  <a16:creationId xmlns:a16="http://schemas.microsoft.com/office/drawing/2014/main" id="{8DC7CC73-A37B-4879-BD2F-806D9A751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9044" y="25895704"/>
              <a:ext cx="0" cy="14187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חץ ישר 74">
              <a:extLst>
                <a:ext uri="{FF2B5EF4-FFF2-40B4-BE49-F238E27FC236}">
                  <a16:creationId xmlns:a16="http://schemas.microsoft.com/office/drawing/2014/main" id="{AD217F44-5BA0-406C-83BD-8D0CC2C83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78247" y="22669500"/>
              <a:ext cx="29222" cy="9822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קוביה 76">
              <a:extLst>
                <a:ext uri="{FF2B5EF4-FFF2-40B4-BE49-F238E27FC236}">
                  <a16:creationId xmlns:a16="http://schemas.microsoft.com/office/drawing/2014/main" id="{97E8E263-63F4-487C-A7A5-FBE956BC3C81}"/>
                </a:ext>
              </a:extLst>
            </p:cNvPr>
            <p:cNvSpPr/>
            <p:nvPr/>
          </p:nvSpPr>
          <p:spPr>
            <a:xfrm>
              <a:off x="23088600" y="18037239"/>
              <a:ext cx="5159836" cy="118687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050" dirty="0"/>
                <a:t>File System</a:t>
              </a:r>
            </a:p>
          </p:txBody>
        </p:sp>
        <p:sp>
          <p:nvSpPr>
            <p:cNvPr id="123" name="מלבן 80">
              <a:extLst>
                <a:ext uri="{FF2B5EF4-FFF2-40B4-BE49-F238E27FC236}">
                  <a16:creationId xmlns:a16="http://schemas.microsoft.com/office/drawing/2014/main" id="{09070BA2-FDEA-439F-A5FA-436095F58A81}"/>
                </a:ext>
              </a:extLst>
            </p:cNvPr>
            <p:cNvSpPr/>
            <p:nvPr/>
          </p:nvSpPr>
          <p:spPr>
            <a:xfrm>
              <a:off x="22271177" y="21049951"/>
              <a:ext cx="2884214" cy="12826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  <a:ea typeface="Calibri"/>
                </a:rPr>
                <a:t>RansomWatch</a:t>
              </a:r>
              <a:r>
                <a:rPr lang="en-IL" sz="1050" b="1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</a:rPr>
                <a:t> driver</a:t>
              </a:r>
              <a:endParaRPr lang="en-US" sz="1050" spc="-1" dirty="0"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endParaRPr>
            </a:p>
          </p:txBody>
        </p:sp>
        <p:sp>
          <p:nvSpPr>
            <p:cNvPr id="124" name="מלבן 81">
              <a:extLst>
                <a:ext uri="{FF2B5EF4-FFF2-40B4-BE49-F238E27FC236}">
                  <a16:creationId xmlns:a16="http://schemas.microsoft.com/office/drawing/2014/main" id="{D999D0D8-28E5-4529-A170-E009AC9B0D9F}"/>
                </a:ext>
              </a:extLst>
            </p:cNvPr>
            <p:cNvSpPr/>
            <p:nvPr/>
          </p:nvSpPr>
          <p:spPr>
            <a:xfrm>
              <a:off x="24631912" y="9861548"/>
              <a:ext cx="2139439" cy="1192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L" sz="1050" b="1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</a:rPr>
                <a:t>Cloud storage</a:t>
              </a:r>
              <a:endParaRPr lang="en-US" sz="1050" spc="-1" dirty="0"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endParaRPr>
            </a:p>
          </p:txBody>
        </p:sp>
        <p:sp>
          <p:nvSpPr>
            <p:cNvPr id="125" name="מלבן 90">
              <a:extLst>
                <a:ext uri="{FF2B5EF4-FFF2-40B4-BE49-F238E27FC236}">
                  <a16:creationId xmlns:a16="http://schemas.microsoft.com/office/drawing/2014/main" id="{68BA8E47-8848-48C1-8CDE-65C57715B845}"/>
                </a:ext>
              </a:extLst>
            </p:cNvPr>
            <p:cNvSpPr/>
            <p:nvPr/>
          </p:nvSpPr>
          <p:spPr>
            <a:xfrm>
              <a:off x="26428030" y="24592357"/>
              <a:ext cx="1901371" cy="72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L" sz="1050" b="1" spc="-1" dirty="0">
                  <a:uFill>
                    <a:solidFill>
                      <a:srgbClr val="FFFFFF"/>
                    </a:solidFill>
                  </a:uFill>
                  <a:latin typeface="Bahnschrift Condensed" panose="020B0502040204020203" pitchFamily="34" charset="0"/>
                </a:rPr>
                <a:t>Storage</a:t>
              </a:r>
              <a:endParaRPr lang="en-US" sz="1050" spc="-1" dirty="0"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endParaRPr>
            </a:p>
          </p:txBody>
        </p:sp>
        <p:cxnSp>
          <p:nvCxnSpPr>
            <p:cNvPr id="126" name="מחבר חץ ישר 91">
              <a:extLst>
                <a:ext uri="{FF2B5EF4-FFF2-40B4-BE49-F238E27FC236}">
                  <a16:creationId xmlns:a16="http://schemas.microsoft.com/office/drawing/2014/main" id="{F3121AF0-8944-4817-9A52-BB67238EE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21556" y="17151272"/>
              <a:ext cx="0" cy="8711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חץ ישר 95">
              <a:extLst>
                <a:ext uri="{FF2B5EF4-FFF2-40B4-BE49-F238E27FC236}">
                  <a16:creationId xmlns:a16="http://schemas.microsoft.com/office/drawing/2014/main" id="{C47D6A13-A865-4A82-9E23-ECF0C7CF3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7277" y="17151273"/>
              <a:ext cx="0" cy="8711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חץ ישר 96">
              <a:extLst>
                <a:ext uri="{FF2B5EF4-FFF2-40B4-BE49-F238E27FC236}">
                  <a16:creationId xmlns:a16="http://schemas.microsoft.com/office/drawing/2014/main" id="{BC257743-C240-4C94-AE64-28D19381B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3075" y="17151272"/>
              <a:ext cx="0" cy="8711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5EDC4D0-08B7-4D1C-89BA-C1CC548B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8447" y="10950137"/>
              <a:ext cx="3033589" cy="1988084"/>
            </a:xfrm>
            <a:prstGeom prst="rect">
              <a:avLst/>
            </a:prstGeom>
          </p:spPr>
        </p:pic>
        <p:cxnSp>
          <p:nvCxnSpPr>
            <p:cNvPr id="130" name="Connector: Curved 129">
              <a:extLst>
                <a:ext uri="{FF2B5EF4-FFF2-40B4-BE49-F238E27FC236}">
                  <a16:creationId xmlns:a16="http://schemas.microsoft.com/office/drawing/2014/main" id="{76227D12-8289-4FC5-AD79-21C520851341}"/>
                </a:ext>
              </a:extLst>
            </p:cNvPr>
            <p:cNvCxnSpPr>
              <a:cxnSpLocks/>
              <a:stCxn id="116" idx="2"/>
              <a:endCxn id="114" idx="3"/>
            </p:cNvCxnSpPr>
            <p:nvPr/>
          </p:nvCxnSpPr>
          <p:spPr>
            <a:xfrm rot="5400000">
              <a:off x="25929303" y="18145754"/>
              <a:ext cx="4391827" cy="2483175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BB4D2A60-5D6C-4509-9FBB-8DA32E711E60}"/>
                </a:ext>
              </a:extLst>
            </p:cNvPr>
            <p:cNvCxnSpPr/>
            <p:nvPr/>
          </p:nvCxnSpPr>
          <p:spPr>
            <a:xfrm rot="5400000">
              <a:off x="27517607" y="17081203"/>
              <a:ext cx="1052383" cy="83005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Curved 131">
              <a:extLst>
                <a:ext uri="{FF2B5EF4-FFF2-40B4-BE49-F238E27FC236}">
                  <a16:creationId xmlns:a16="http://schemas.microsoft.com/office/drawing/2014/main" id="{93B00CA3-711B-4823-ACAE-0D5FB3E3E7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864400" y="26116002"/>
              <a:ext cx="1468807" cy="1062776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E7BFA798-9C31-48A6-A3CA-70BC03C2A8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24312" y="26153925"/>
              <a:ext cx="1485092" cy="100121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3A621E0-14A3-4668-A1E6-33A741EBFAAA}"/>
                </a:ext>
              </a:extLst>
            </p:cNvPr>
            <p:cNvSpPr/>
            <p:nvPr/>
          </p:nvSpPr>
          <p:spPr>
            <a:xfrm>
              <a:off x="25938480" y="12877800"/>
              <a:ext cx="2286000" cy="2316480"/>
            </a:xfrm>
            <a:custGeom>
              <a:avLst/>
              <a:gdLst>
                <a:gd name="connsiteX0" fmla="*/ 0 w 2286000"/>
                <a:gd name="connsiteY0" fmla="*/ 0 h 2316480"/>
                <a:gd name="connsiteX1" fmla="*/ 777240 w 2286000"/>
                <a:gd name="connsiteY1" fmla="*/ 1264920 h 2316480"/>
                <a:gd name="connsiteX2" fmla="*/ 2286000 w 2286000"/>
                <a:gd name="connsiteY2" fmla="*/ 2316480 h 231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0" h="2316480">
                  <a:moveTo>
                    <a:pt x="0" y="0"/>
                  </a:moveTo>
                  <a:cubicBezTo>
                    <a:pt x="198120" y="439420"/>
                    <a:pt x="396240" y="878840"/>
                    <a:pt x="777240" y="1264920"/>
                  </a:cubicBezTo>
                  <a:cubicBezTo>
                    <a:pt x="1158240" y="1651000"/>
                    <a:pt x="2062480" y="2313940"/>
                    <a:pt x="2286000" y="2316480"/>
                  </a:cubicBezTo>
                </a:path>
              </a:pathLst>
            </a:cu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 descr="A close up of a sign&#10;&#10;Description automatically generated">
              <a:extLst>
                <a:ext uri="{FF2B5EF4-FFF2-40B4-BE49-F238E27FC236}">
                  <a16:creationId xmlns:a16="http://schemas.microsoft.com/office/drawing/2014/main" id="{824DFBDD-1542-4F06-8C35-FF03F229D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0529" y="27381793"/>
              <a:ext cx="1601345" cy="1601345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B90351B-0F94-461A-8691-4A3344C6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10" y="27413359"/>
              <a:ext cx="1601346" cy="1601346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F1887C52-A3B6-43D9-9A42-818E4B814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8458" y="27422018"/>
              <a:ext cx="1601346" cy="1601346"/>
            </a:xfrm>
            <a:prstGeom prst="rect">
              <a:avLst/>
            </a:prstGeom>
          </p:spPr>
        </p:pic>
        <p:pic>
          <p:nvPicPr>
            <p:cNvPr id="138" name="Picture 13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FE0FCEEA-71D0-4EF5-ABFA-4A4EDD5B8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6687" y="23728458"/>
              <a:ext cx="1981563" cy="2174886"/>
            </a:xfrm>
            <a:prstGeom prst="rect">
              <a:avLst/>
            </a:prstGeom>
          </p:spPr>
        </p:pic>
        <p:pic>
          <p:nvPicPr>
            <p:cNvPr id="139" name="Picture 13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03F3332-E6FD-46EE-BAA7-B7642E597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1912" y="15870375"/>
              <a:ext cx="1490730" cy="1276089"/>
            </a:xfrm>
            <a:prstGeom prst="rect">
              <a:avLst/>
            </a:prstGeom>
          </p:spPr>
        </p:pic>
        <p:pic>
          <p:nvPicPr>
            <p:cNvPr id="140" name="Picture 13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FE24589-D750-4718-8578-60C6F258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1970" y="15869306"/>
              <a:ext cx="1490730" cy="1276089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74342394-3444-485B-BD77-A5440F1E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0128" y="15869301"/>
              <a:ext cx="1490731" cy="1276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4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אופן עבודת הפתרון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40077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בתחילת העבודה משתמש מגדיר אזורים עליהם הוא רוצה להגן, אזורים אלו מגובים וניתן לבצע להם שחזור.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באזורים מוגנים אנו יוצרים קבצי מלכודת בהתאם לקבצים הנמצאים בתיקיות.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מעקב אחר פעילות נעשה ברמת אפליקציות.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E1425C0A-D318-445B-BDC1-9634D9877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אופן עבודת הפתרון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מלבן 46">
            <a:extLst>
              <a:ext uri="{FF2B5EF4-FFF2-40B4-BE49-F238E27FC236}">
                <a16:creationId xmlns:a16="http://schemas.microsoft.com/office/drawing/2014/main" id="{C0B0EBEB-97DE-4E04-98B5-A23D965478D9}"/>
              </a:ext>
            </a:extLst>
          </p:cNvPr>
          <p:cNvSpPr/>
          <p:nvPr/>
        </p:nvSpPr>
        <p:spPr>
          <a:xfrm>
            <a:off x="3131077" y="1398574"/>
            <a:ext cx="7566820" cy="2954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לכל אפליקציה שמבצעת פעולה מול מערכת הקבצים (כגון קריאה, כתיבה, פתיחה, מחיקה ועוד) באזור מוגן:</a:t>
            </a:r>
            <a:endParaRPr lang="en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אסוף מידע אודות הפעולה.</a:t>
            </a:r>
            <a:endParaRPr lang="en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העברת הפעולה לניטור ולבניית תמונת מצב של אפליקציה.</a:t>
            </a:r>
            <a:endParaRPr lang="en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ניתוח תמונת המצב החדשה.</a:t>
            </a:r>
            <a:endParaRPr lang="en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קבלת החלטה האם האפליקציה זדונית:</a:t>
            </a:r>
            <a:endParaRPr lang="en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2" indent="-2286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עבור אפליקציה זדונית מתבצע ניסיון עצירה וניסיון שחזור של קבצים שנפגעו.</a:t>
            </a:r>
            <a:endParaRPr lang="en-IL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המתנה לפעולות נוספות וחזרה לשלב 1.</a:t>
            </a:r>
            <a:endParaRPr lang="en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תמונה 47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9A9AD70F-EB2D-4861-9094-F5A289565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זיהוי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40077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דינאמי, נעשה לפי מדדים הלוקחים בחשבון התנהגות של אפליקציות.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שילוב של מספר מדדים גורר זיהוי של אפליקציה כזדונית.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נעשה שימוש במלכודות לשיפור יכולת הזיהוי, לפעולות על המלכודות משקל רב יותר.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מתאים לכופרות מסוגים שונים.</a:t>
            </a: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B038D412-9778-4AC8-969E-3E0B7F963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זיהוי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9F480880-0758-458D-BD32-62C42707F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64426"/>
              </p:ext>
            </p:extLst>
          </p:nvPr>
        </p:nvGraphicFramePr>
        <p:xfrm>
          <a:off x="1368107" y="1234011"/>
          <a:ext cx="9452610" cy="4897980"/>
        </p:xfrm>
        <a:graphic>
          <a:graphicData uri="http://schemas.openxmlformats.org/drawingml/2006/table">
            <a:tbl>
              <a:tblPr rtl="1" firstRow="1" firstCol="1" bandRow="1">
                <a:tableStyleId>{69012ECD-51FC-41F1-AA8D-1B2483CD663E}</a:tableStyleId>
              </a:tblPr>
              <a:tblGrid>
                <a:gridCol w="1317677">
                  <a:extLst>
                    <a:ext uri="{9D8B030D-6E8A-4147-A177-3AD203B41FA5}">
                      <a16:colId xmlns:a16="http://schemas.microsoft.com/office/drawing/2014/main" val="2909502530"/>
                    </a:ext>
                  </a:extLst>
                </a:gridCol>
                <a:gridCol w="4465320">
                  <a:extLst>
                    <a:ext uri="{9D8B030D-6E8A-4147-A177-3AD203B41FA5}">
                      <a16:colId xmlns:a16="http://schemas.microsoft.com/office/drawing/2014/main" val="2830828716"/>
                    </a:ext>
                  </a:extLst>
                </a:gridCol>
                <a:gridCol w="3669613">
                  <a:extLst>
                    <a:ext uri="{9D8B030D-6E8A-4147-A177-3AD203B41FA5}">
                      <a16:colId xmlns:a16="http://schemas.microsoft.com/office/drawing/2014/main" val="1199969149"/>
                    </a:ext>
                  </a:extLst>
                </a:gridCol>
              </a:tblGrid>
              <a:tr h="21265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מדד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תיאור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רציונל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607535219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מחיקת קבצים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הקבצים שנמחקו ביחס למספר הקבצים המוגנים והקבצים אליהם האפליקציה ניגשה.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רבות מוחקות את הקבצים המקוריים לאחר הצפנה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3306236192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יצירת קבצים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הקבצים שנוצרו ביחס למספר הקבצים אליהם האפליקציה ניגשה 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רבות כותבות קובץ מוצפן חדש עבור כל קובץ אותן הן מצפינות. 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1838020058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שינוי שמות קבצים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הקבצים ששם שונם ביחס למספר הקבצים אליהם ניגשה האפליקציה.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רבות משנות שמות קבצים.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2124247162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קריאת תוכן תיקיות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התיקיות שנקראו ביחס למספר התיקיות הכולל.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חייבות לסרוק את התיקיות בהן הקבצים אותם היא הולכת להצפין.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4279779454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אנטרופיה גבוהה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ממוצע האנטרופיה לפי שיטת שנון של פעולות הכתיבה ביחס לממוצע האנטרופיה של פעולות הקריאה. 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 err="1">
                          <a:effectLst/>
                        </a:rPr>
                        <a:t>הצפנות</a:t>
                      </a:r>
                      <a:r>
                        <a:rPr lang="he-IL" sz="1200" dirty="0">
                          <a:effectLst/>
                        </a:rPr>
                        <a:t> מאופיינות באנטרופיה גבוהה. צמצמום זיהויים כוזבים בעזרת השוואה לקריאה.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3731134314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שימוש בסיומות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הקטגוריות בהם אפליקציה השתמשה ביחס למספר הקטגוריות. </a:t>
                      </a: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הסיומות אותם כתבה האפליקציה ביחס למספר הסיומות שנפתחו.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ניגשות למספר קטגוריות רב ביחס לתוכנות לגיטימיות. </a:t>
                      </a: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2448363479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שינוי סיומות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שינויי הסיומת של קבצים ביחס למספר הקבצים אליהם ניגשה האפליקציה.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רבות משנות סיומת של קבצים לאחר הצפנת קבצים.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3103474184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שימוש במלכודות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דגל המציין האם מספר התיקיות המכילות מלכודות שנפתחו עבר את הסף.</a:t>
                      </a:r>
                      <a:endParaRPr lang="en-I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אפליקציות לגיטימיות לא ייפתחו קבצי מלכודת רבים. כופרה אינה מסוגלת להבדיל קבצים אלו מקובץ רגיל.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1074823107"/>
                  </a:ext>
                </a:extLst>
              </a:tr>
              <a:tr h="21265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קריאת קבצים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הקבצים שנקראו ביחס למספר הקבצים המוגנים.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קוראות קבצים רבים.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1399163859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גישה לקבצים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הקבצים שנכתב אליהם ביחס למספר הקבצים שאליהם האפליקציה ניגשה.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כותבות לאותו מספר קבצים בערך כמו מספר הקבצים אותם היא קוראת. </a:t>
                      </a:r>
                      <a:endParaRPr lang="en-IL" sz="1200" dirty="0">
                        <a:effectLst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3034124632"/>
                  </a:ext>
                </a:extLst>
              </a:tr>
              <a:tr h="404678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הזזת קבצים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מספר הקבצים שהוצאו מאזור מוגן ביחס למספר הקבצים שהוכנסו.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כופרות מסוימות מזיזות קבצים על מנת להקשות על זיהוי תהליכי הצפנה.</a:t>
                      </a:r>
                      <a:endParaRPr lang="en-I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495" marR="33495" marT="17678" marB="17678" anchor="ctr"/>
                </a:tc>
                <a:extLst>
                  <a:ext uri="{0D108BD9-81ED-4DB2-BD59-A6C34878D82A}">
                    <a16:rowId xmlns:a16="http://schemas.microsoft.com/office/drawing/2014/main" val="1275471824"/>
                  </a:ext>
                </a:extLst>
              </a:tr>
            </a:tbl>
          </a:graphicData>
        </a:graphic>
      </p:graphicFrame>
      <p:pic>
        <p:nvPicPr>
          <p:cNvPr id="24" name="תמונה 23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F12C2CFC-E357-4575-A51C-A0206859C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e-IL" dirty="0"/>
              <a:t>דרייבר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ממומש כ-</a:t>
            </a:r>
            <a:r>
              <a:rPr lang="en-IL" dirty="0">
                <a:solidFill>
                  <a:schemeClr val="tx1"/>
                </a:solidFill>
              </a:rPr>
              <a:t>Windows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IL" dirty="0" err="1">
                <a:solidFill>
                  <a:schemeClr val="tx1"/>
                </a:solidFill>
              </a:rPr>
              <a:t>inifilter</a:t>
            </a:r>
            <a:r>
              <a:rPr lang="en-IL" dirty="0">
                <a:solidFill>
                  <a:schemeClr val="tx1"/>
                </a:solidFill>
              </a:rPr>
              <a:t> driver</a:t>
            </a:r>
            <a:endParaRPr lang="he-IL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נרשם לפעולות פתיחה, סגירה, קריאה, כתיבה ושינוי מידע קובץ במערכת הקבצים.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בהתאם לתיקיות שנבחרו להגנה, מעביר אינפורמציה על פעילויות מנוטרות לאפליקציה.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err="1">
                <a:solidFill>
                  <a:schemeClr val="tx1"/>
                </a:solidFill>
              </a:rPr>
              <a:t>מנטר</a:t>
            </a:r>
            <a:r>
              <a:rPr lang="he-IL" dirty="0">
                <a:solidFill>
                  <a:schemeClr val="tx1"/>
                </a:solidFill>
              </a:rPr>
              <a:t> אחר יצירה וסגירת תהליכים במערכת.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משייך אפליקציה תחת מזהה ייחודי </a:t>
            </a:r>
            <a:r>
              <a:rPr lang="en-US" dirty="0">
                <a:solidFill>
                  <a:schemeClr val="tx1"/>
                </a:solidFill>
              </a:rPr>
              <a:t>GID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אפליקציה בעלת </a:t>
            </a:r>
            <a:r>
              <a:rPr lang="en-US" dirty="0">
                <a:solidFill>
                  <a:schemeClr val="tx1"/>
                </a:solidFill>
              </a:rPr>
              <a:t>GID</a:t>
            </a:r>
            <a:r>
              <a:rPr lang="he-IL" dirty="0">
                <a:solidFill>
                  <a:schemeClr val="tx1"/>
                </a:solidFill>
              </a:rPr>
              <a:t> שזוהתה כזדונית נעצרת בעזרת הדרייבר.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E250BFC9-73EC-4705-AC24-465F7CBF7D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380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GID</a:t>
            </a:r>
            <a:r>
              <a:rPr lang="he-IL" dirty="0"/>
              <a:t> מערכת 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00125" y="1155699"/>
            <a:ext cx="965782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מאפשר שיוך של אפליקציה מרובת תהליכים לצורך זיהוי משותף.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מאפשר לעצור מנגנוני גיבוי של כופרות.</a:t>
            </a:r>
            <a:endParaRPr lang="en-US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בעת יצירת תהליך שאינו תהליך מערכת מוקצה לתהליך מזהה </a:t>
            </a:r>
            <a:r>
              <a:rPr lang="en-US" dirty="0">
                <a:solidFill>
                  <a:schemeClr val="tx1"/>
                </a:solidFill>
              </a:rPr>
              <a:t>GID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>
                <a:solidFill>
                  <a:schemeClr val="tx1"/>
                </a:solidFill>
              </a:rPr>
              <a:t>לכל תהליך שנוצר מתהליך בעל </a:t>
            </a:r>
            <a:r>
              <a:rPr lang="en-US" dirty="0">
                <a:solidFill>
                  <a:schemeClr val="tx1"/>
                </a:solidFill>
              </a:rPr>
              <a:t>GID</a:t>
            </a:r>
            <a:r>
              <a:rPr lang="he-IL" dirty="0">
                <a:solidFill>
                  <a:schemeClr val="tx1"/>
                </a:solidFill>
              </a:rPr>
              <a:t> משויך </a:t>
            </a:r>
            <a:r>
              <a:rPr lang="en-US" dirty="0">
                <a:solidFill>
                  <a:schemeClr val="tx1"/>
                </a:solidFill>
              </a:rPr>
              <a:t>GID</a:t>
            </a:r>
            <a:r>
              <a:rPr lang="he-IL" dirty="0">
                <a:solidFill>
                  <a:schemeClr val="tx1"/>
                </a:solidFill>
              </a:rPr>
              <a:t> כמו לתהליך האב.</a:t>
            </a:r>
          </a:p>
        </p:txBody>
      </p:sp>
      <p:pic>
        <p:nvPicPr>
          <p:cNvPr id="23" name="תמונה 22" descr="תמונה שמכילה חדר, סצינה, אובייקט&#10;&#10;התיאור נוצר באופן אוטומטי">
            <a:extLst>
              <a:ext uri="{FF2B5EF4-FFF2-40B4-BE49-F238E27FC236}">
                <a16:creationId xmlns:a16="http://schemas.microsoft.com/office/drawing/2014/main" id="{FC96E773-59AE-4985-8BBD-BB1D631DF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38"/>
            <a:ext cx="924083" cy="8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פרוסה">
  <a:themeElements>
    <a:clrScheme name="זרם מדחף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פרוסה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ה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ערכת נושא של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953</Words>
  <Application>Microsoft Office PowerPoint</Application>
  <PresentationFormat>Widescreen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Condensed</vt:lpstr>
      <vt:lpstr>Calibri</vt:lpstr>
      <vt:lpstr>Century Gothic</vt:lpstr>
      <vt:lpstr>Tahoma</vt:lpstr>
      <vt:lpstr>Wingdings</vt:lpstr>
      <vt:lpstr>Wingdings 3</vt:lpstr>
      <vt:lpstr>פרוסה</vt:lpstr>
      <vt:lpstr>פרויקט בכופרה 236499  RansomWatch  Spring 2019</vt:lpstr>
      <vt:lpstr>RansomWatch</vt:lpstr>
      <vt:lpstr>אופן עבודת הפתרון</vt:lpstr>
      <vt:lpstr>אופן עבודת הפתרון</vt:lpstr>
      <vt:lpstr>אופן עבודת הפתרון</vt:lpstr>
      <vt:lpstr>זיהוי</vt:lpstr>
      <vt:lpstr>זיהוי</vt:lpstr>
      <vt:lpstr>דרייבר</vt:lpstr>
      <vt:lpstr>GID מערכת </vt:lpstr>
      <vt:lpstr>אפליקציה</vt:lpstr>
      <vt:lpstr>גיבוי ושחזור</vt:lpstr>
      <vt:lpstr>בדיקות שנעשו</vt:lpstr>
      <vt:lpstr>תוצאות</vt:lpstr>
      <vt:lpstr>בעיות ושיפורים אפשריים</vt:lpstr>
      <vt:lpstr>בעיות ושיפורים אפשריים</vt:lpstr>
      <vt:lpstr>הדגמות</vt:lpstr>
      <vt:lpstr>RANSOMWATCH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בכופרה 236499  RansomWatch  Spring 2019</dc:title>
  <dc:creator>Rafael Wurf</dc:creator>
  <cp:lastModifiedBy>Aviad Gafni</cp:lastModifiedBy>
  <cp:revision>226</cp:revision>
  <dcterms:created xsi:type="dcterms:W3CDTF">2019-06-30T10:30:55Z</dcterms:created>
  <dcterms:modified xsi:type="dcterms:W3CDTF">2019-06-30T17:11:51Z</dcterms:modified>
</cp:coreProperties>
</file>