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200638" cy="32399288"/>
  <p:notesSz cx="7772400" cy="100584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136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E4E"/>
    <a:srgbClr val="A4AAB6"/>
    <a:srgbClr val="3C414B"/>
    <a:srgbClr val="C2C2C2"/>
    <a:srgbClr val="39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1" autoAdjust="0"/>
  </p:normalViewPr>
  <p:slideViewPr>
    <p:cSldViewPr snapToGrid="0" showGuides="1">
      <p:cViewPr>
        <p:scale>
          <a:sx n="100" d="100"/>
          <a:sy n="100" d="100"/>
        </p:scale>
        <p:origin x="-14837" y="-15677"/>
      </p:cViewPr>
      <p:guideLst>
        <p:guide orient="horz" pos="10204"/>
        <p:guide pos="136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33B1A-5EF9-4870-BE04-2D5F7917575A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DBC58-CBDE-45BF-AD68-932AF9A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DBC58-CBDE-45BF-AD68-932AF9A1A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0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60000" y="7581240"/>
            <a:ext cx="3887964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60000" y="17395920"/>
            <a:ext cx="3887964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60000" y="758124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082040" y="758124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082040" y="1739592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60000" y="1739592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160000" y="7581240"/>
            <a:ext cx="38879640" cy="18790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160000" y="7581240"/>
            <a:ext cx="38879640" cy="18790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תמונה 33"/>
          <p:cNvPicPr/>
          <p:nvPr/>
        </p:nvPicPr>
        <p:blipFill>
          <a:blip r:embed="rId2"/>
          <a:stretch/>
        </p:blipFill>
        <p:spPr>
          <a:xfrm>
            <a:off x="9824400" y="7581240"/>
            <a:ext cx="23550480" cy="18790560"/>
          </a:xfrm>
          <a:prstGeom prst="rect">
            <a:avLst/>
          </a:prstGeom>
          <a:ln>
            <a:noFill/>
          </a:ln>
        </p:spPr>
      </p:pic>
      <p:pic>
        <p:nvPicPr>
          <p:cNvPr id="35" name="תמונה 34"/>
          <p:cNvPicPr/>
          <p:nvPr/>
        </p:nvPicPr>
        <p:blipFill>
          <a:blip r:embed="rId2"/>
          <a:stretch/>
        </p:blipFill>
        <p:spPr>
          <a:xfrm>
            <a:off x="9824400" y="7581240"/>
            <a:ext cx="23550480" cy="1879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160000" y="7581240"/>
            <a:ext cx="38879640" cy="1879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160000" y="7581240"/>
            <a:ext cx="38879640" cy="18790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160000" y="7581240"/>
            <a:ext cx="18973080" cy="18790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2082040" y="7581240"/>
            <a:ext cx="18973080" cy="18790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240000" y="5302440"/>
            <a:ext cx="36719280" cy="52283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160000" y="758124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60000" y="1739592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082040" y="7581240"/>
            <a:ext cx="18973080" cy="18790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60000" y="7581240"/>
            <a:ext cx="18973080" cy="18790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082040" y="758124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2082040" y="1739592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60000" y="758124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082040" y="7581240"/>
            <a:ext cx="1897308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60000" y="17395920"/>
            <a:ext cx="38879640" cy="8962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240000" y="5302440"/>
            <a:ext cx="36719280" cy="1127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160000" y="7581240"/>
            <a:ext cx="38879640" cy="18790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1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7">
            <a:extLst>
              <a:ext uri="{FF2B5EF4-FFF2-40B4-BE49-F238E27FC236}">
                <a16:creationId xmlns:a16="http://schemas.microsoft.com/office/drawing/2014/main" id="{6CEA155B-280E-4172-9147-43E26DBF60C7}"/>
              </a:ext>
            </a:extLst>
          </p:cNvPr>
          <p:cNvSpPr/>
          <p:nvPr/>
        </p:nvSpPr>
        <p:spPr>
          <a:xfrm>
            <a:off x="31434382" y="8159040"/>
            <a:ext cx="10899736" cy="22897903"/>
          </a:xfrm>
          <a:prstGeom prst="roundRect">
            <a:avLst>
              <a:gd name="adj" fmla="val 16667"/>
            </a:avLst>
          </a:prstGeom>
          <a:solidFill>
            <a:srgbClr val="A4AAB6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Rectangle: Diagonal Corners Rounded 124">
            <a:extLst>
              <a:ext uri="{FF2B5EF4-FFF2-40B4-BE49-F238E27FC236}">
                <a16:creationId xmlns:a16="http://schemas.microsoft.com/office/drawing/2014/main" id="{17EC2A41-3B9B-408D-9C9F-2AE506D9ECDB}"/>
              </a:ext>
            </a:extLst>
          </p:cNvPr>
          <p:cNvSpPr/>
          <p:nvPr/>
        </p:nvSpPr>
        <p:spPr>
          <a:xfrm>
            <a:off x="31853146" y="9870407"/>
            <a:ext cx="10065094" cy="9117943"/>
          </a:xfrm>
          <a:prstGeom prst="round2DiagRect">
            <a:avLst>
              <a:gd name="adj1" fmla="val 16667"/>
              <a:gd name="adj2" fmla="val 12746"/>
            </a:avLst>
          </a:prstGeom>
          <a:solidFill>
            <a:srgbClr val="4E4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stomShape 4"/>
          <p:cNvSpPr/>
          <p:nvPr/>
        </p:nvSpPr>
        <p:spPr>
          <a:xfrm>
            <a:off x="866520" y="16482628"/>
            <a:ext cx="19202040" cy="14574314"/>
          </a:xfrm>
          <a:prstGeom prst="roundRect">
            <a:avLst>
              <a:gd name="adj" fmla="val 16667"/>
            </a:avLst>
          </a:prstGeom>
          <a:solidFill>
            <a:srgbClr val="A4AAB6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E1AE5-BE8F-4112-9234-7B6D63580827}"/>
              </a:ext>
            </a:extLst>
          </p:cNvPr>
          <p:cNvSpPr txBox="1"/>
          <p:nvPr/>
        </p:nvSpPr>
        <p:spPr>
          <a:xfrm>
            <a:off x="1442965" y="23578731"/>
            <a:ext cx="1212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Condensed" panose="020B0502040204020203" pitchFamily="34" charset="0"/>
              </a:rPr>
              <a:t>Ransom Watch uses the following measures to identify suspicious ransomware behavior:</a:t>
            </a:r>
          </a:p>
        </p:txBody>
      </p:sp>
      <p:sp>
        <p:nvSpPr>
          <p:cNvPr id="45" name="CustomShape 7"/>
          <p:cNvSpPr/>
          <p:nvPr/>
        </p:nvSpPr>
        <p:spPr>
          <a:xfrm>
            <a:off x="20802089" y="8159041"/>
            <a:ext cx="9841081" cy="22897891"/>
          </a:xfrm>
          <a:prstGeom prst="roundRect">
            <a:avLst>
              <a:gd name="adj" fmla="val 16667"/>
            </a:avLst>
          </a:prstGeom>
          <a:solidFill>
            <a:srgbClr val="A4AAB6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85" descr="A close up of a logo&#10;&#10;Description automatically generated">
            <a:extLst>
              <a:ext uri="{FF2B5EF4-FFF2-40B4-BE49-F238E27FC236}">
                <a16:creationId xmlns:a16="http://schemas.microsoft.com/office/drawing/2014/main" id="{0F7BB750-FFAF-49CB-B75C-8C43EEBF9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206" y="8153957"/>
            <a:ext cx="6775834" cy="1072897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777A021E-D883-4505-9527-D1176225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6791" y="27404720"/>
            <a:ext cx="1601345" cy="1601345"/>
          </a:xfrm>
          <a:prstGeom prst="rect">
            <a:avLst/>
          </a:prstGeom>
        </p:spPr>
      </p:pic>
      <p:pic>
        <p:nvPicPr>
          <p:cNvPr id="74" name="תמונה 73">
            <a:extLst>
              <a:ext uri="{FF2B5EF4-FFF2-40B4-BE49-F238E27FC236}">
                <a16:creationId xmlns:a16="http://schemas.microsoft.com/office/drawing/2014/main" id="{E08B4E8E-B037-405A-A025-0A793777BF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29691" y="19612148"/>
            <a:ext cx="1866512" cy="1866512"/>
          </a:xfrm>
          <a:prstGeom prst="rect">
            <a:avLst/>
          </a:prstGeom>
        </p:spPr>
      </p:pic>
      <p:pic>
        <p:nvPicPr>
          <p:cNvPr id="72" name="Picture 6" descr="A picture containing object, room&#10;&#10;Description automatically generated">
            <a:extLst>
              <a:ext uri="{FF2B5EF4-FFF2-40B4-BE49-F238E27FC236}">
                <a16:creationId xmlns:a16="http://schemas.microsoft.com/office/drawing/2014/main" id="{C72657AC-92DA-4B33-B4E4-732E5DCAC4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865" y="20422668"/>
            <a:ext cx="2410763" cy="2321174"/>
          </a:xfrm>
          <a:prstGeom prst="rect">
            <a:avLst/>
          </a:prstGeom>
        </p:spPr>
      </p:pic>
      <p:sp>
        <p:nvSpPr>
          <p:cNvPr id="38" name="CustomShape 2"/>
          <p:cNvSpPr/>
          <p:nvPr/>
        </p:nvSpPr>
        <p:spPr>
          <a:xfrm>
            <a:off x="5527080" y="1895400"/>
            <a:ext cx="30689691" cy="3404880"/>
          </a:xfrm>
          <a:prstGeom prst="roundRect">
            <a:avLst>
              <a:gd name="adj" fmla="val 16667"/>
            </a:avLst>
          </a:prstGeom>
          <a:solidFill>
            <a:srgbClr val="A4AAB6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395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IL" sz="9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RansomWatch</a:t>
            </a:r>
            <a:endParaRPr lang="en-US" sz="1395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648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part of project in ransomware, 236499, Spring 2019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866520" y="8159040"/>
            <a:ext cx="19202040" cy="7376788"/>
          </a:xfrm>
          <a:prstGeom prst="roundRect">
            <a:avLst>
              <a:gd name="adj" fmla="val 16667"/>
            </a:avLst>
          </a:prstGeom>
          <a:solidFill>
            <a:srgbClr val="A4AAB6"/>
          </a:solidFill>
          <a:ln w="12600">
            <a:solidFill>
              <a:schemeClr val="dk1"/>
            </a:solidFill>
            <a:miter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0">
              <a:lnSpc>
                <a:spcPct val="120000"/>
              </a:lnSpc>
            </a:pPr>
            <a:endParaRPr lang="en-US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 Condensed" panose="020B0502040204020203" pitchFamily="34" charset="0"/>
              <a:ea typeface="Calibri"/>
            </a:endParaRPr>
          </a:p>
          <a:p>
            <a:pPr algn="ctr" rtl="0">
              <a:lnSpc>
                <a:spcPct val="120000"/>
              </a:lnSpc>
            </a:pPr>
            <a:r>
              <a:rPr lang="en-US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RansomWatch is a </a:t>
            </a:r>
            <a:r>
              <a:rPr lang="en-IL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solution</a:t>
            </a:r>
            <a:r>
              <a:rPr 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 which </a:t>
            </a:r>
            <a:r>
              <a:rPr lang="en-US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monitors and </a:t>
            </a:r>
            <a:r>
              <a:rPr 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analyses </a:t>
            </a:r>
            <a:r>
              <a:rPr lang="en-US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data collected from the file system </a:t>
            </a:r>
            <a:r>
              <a:rPr 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in real time </a:t>
            </a:r>
            <a:r>
              <a:rPr lang="en-US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in order to identify suspicious ransomware behavior on the file system</a:t>
            </a:r>
            <a:r>
              <a:rPr 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. </a:t>
            </a:r>
            <a:endParaRPr lang="en-IL" sz="5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 Condensed" panose="020B0502040204020203" pitchFamily="34" charset="0"/>
              <a:ea typeface="Calibri"/>
            </a:endParaRPr>
          </a:p>
          <a:p>
            <a:pPr algn="ctr" rtl="0">
              <a:lnSpc>
                <a:spcPct val="120000"/>
              </a:lnSpc>
            </a:pPr>
            <a:r>
              <a:rPr 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RansomWatch autonomously</a:t>
            </a:r>
            <a:r>
              <a:rPr lang="en-US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 stops ransomware</a:t>
            </a:r>
            <a:r>
              <a:rPr lang="en-IL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 applications</a:t>
            </a:r>
            <a:r>
              <a:rPr lang="en-US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 and </a:t>
            </a:r>
            <a:r>
              <a:rPr lang="en-IL" sz="5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backup files and directories to prevent data loss. It</a:t>
            </a:r>
            <a:r>
              <a:rPr lang="en-IL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 innovates by grouping related multi</a:t>
            </a:r>
            <a:r>
              <a:rPr lang="en-US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-</a:t>
            </a:r>
            <a:r>
              <a:rPr lang="en-IL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processes application into</a:t>
            </a:r>
            <a:r>
              <a:rPr lang="en-US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 a</a:t>
            </a:r>
            <a:r>
              <a:rPr lang="en-IL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 “single</a:t>
            </a:r>
            <a:r>
              <a:rPr lang="en-US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-</a:t>
            </a:r>
            <a:r>
              <a:rPr lang="en-IL" sz="5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process” for analysis.</a:t>
            </a:r>
          </a:p>
        </p:txBody>
      </p:sp>
      <p:sp>
        <p:nvSpPr>
          <p:cNvPr id="41" name="CustomShape 5"/>
          <p:cNvSpPr/>
          <p:nvPr/>
        </p:nvSpPr>
        <p:spPr>
          <a:xfrm>
            <a:off x="866520" y="5880240"/>
            <a:ext cx="19202040" cy="1332000"/>
          </a:xfrm>
          <a:prstGeom prst="roundRect">
            <a:avLst>
              <a:gd name="adj" fmla="val 16667"/>
            </a:avLst>
          </a:prstGeom>
          <a:solidFill>
            <a:srgbClr val="A4AAB6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504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Rafael Wurf, Aviad Gafni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6"/>
          <p:cNvPicPr/>
          <p:nvPr/>
        </p:nvPicPr>
        <p:blipFill>
          <a:blip r:embed="rId7"/>
          <a:stretch/>
        </p:blipFill>
        <p:spPr>
          <a:xfrm>
            <a:off x="36662529" y="5074561"/>
            <a:ext cx="6004569" cy="2589840"/>
          </a:xfrm>
          <a:prstGeom prst="rect">
            <a:avLst/>
          </a:prstGeom>
          <a:ln>
            <a:noFill/>
          </a:ln>
        </p:spPr>
      </p:pic>
      <p:sp>
        <p:nvSpPr>
          <p:cNvPr id="44" name="CustomShape 6"/>
          <p:cNvSpPr/>
          <p:nvPr/>
        </p:nvSpPr>
        <p:spPr>
          <a:xfrm>
            <a:off x="20815038" y="5880239"/>
            <a:ext cx="15401734" cy="1332000"/>
          </a:xfrm>
          <a:prstGeom prst="roundRect">
            <a:avLst>
              <a:gd name="adj" fmla="val 16667"/>
            </a:avLst>
          </a:prstGeom>
          <a:solidFill>
            <a:srgbClr val="A4AAB6"/>
          </a:solidFill>
          <a:ln w="1260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504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Prof. Eli Biham, Dr. Nir Levy and Assaf Rosenbaum</a:t>
            </a:r>
          </a:p>
        </p:txBody>
      </p:sp>
      <p:pic>
        <p:nvPicPr>
          <p:cNvPr id="7" name="Picture 6" descr="A picture containing object, room&#10;&#10;Description automatically generated">
            <a:extLst>
              <a:ext uri="{FF2B5EF4-FFF2-40B4-BE49-F238E27FC236}">
                <a16:creationId xmlns:a16="http://schemas.microsoft.com/office/drawing/2014/main" id="{DAE69375-B27C-40F8-A529-C32D991F1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" y="1625260"/>
            <a:ext cx="4136792" cy="398306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5F0F6B-8CBB-4932-BCCB-C34AA0384E52}"/>
              </a:ext>
            </a:extLst>
          </p:cNvPr>
          <p:cNvCxnSpPr>
            <a:cxnSpLocks/>
          </p:cNvCxnSpPr>
          <p:nvPr/>
        </p:nvCxnSpPr>
        <p:spPr>
          <a:xfrm>
            <a:off x="6359629" y="18988350"/>
            <a:ext cx="1771776" cy="0"/>
          </a:xfrm>
          <a:prstGeom prst="straightConnector1">
            <a:avLst/>
          </a:prstGeom>
          <a:ln w="57150"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C0E2B1-9C1A-42F4-AF42-D5121DBF1546}"/>
              </a:ext>
            </a:extLst>
          </p:cNvPr>
          <p:cNvSpPr/>
          <p:nvPr/>
        </p:nvSpPr>
        <p:spPr>
          <a:xfrm>
            <a:off x="1620785" y="17723430"/>
            <a:ext cx="4738844" cy="2529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  <a:p>
            <a:pPr algn="ctr"/>
            <a:r>
              <a:rPr lang="en-US" sz="4000" dirty="0">
                <a:latin typeface="Bahnschrift Condensed" panose="020B0502040204020203" pitchFamily="34" charset="0"/>
              </a:rPr>
              <a:t>process read/write/list files and directories in protected zone</a:t>
            </a:r>
          </a:p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547E53-353C-49C2-8112-276700522C3D}"/>
              </a:ext>
            </a:extLst>
          </p:cNvPr>
          <p:cNvSpPr/>
          <p:nvPr/>
        </p:nvSpPr>
        <p:spPr>
          <a:xfrm>
            <a:off x="8131405" y="17723430"/>
            <a:ext cx="4694615" cy="2529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  <a:p>
            <a:pPr algn="ctr"/>
            <a:r>
              <a:rPr lang="en-US" sz="4000" dirty="0">
                <a:latin typeface="Bahnschrift Condensed" panose="020B0502040204020203" pitchFamily="34" charset="0"/>
              </a:rPr>
              <a:t>Driver hooks are called</a:t>
            </a:r>
          </a:p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A68F7-165F-4748-9A68-FA02EBABE49C}"/>
              </a:ext>
            </a:extLst>
          </p:cNvPr>
          <p:cNvSpPr/>
          <p:nvPr/>
        </p:nvSpPr>
        <p:spPr>
          <a:xfrm>
            <a:off x="14597796" y="17751737"/>
            <a:ext cx="4694615" cy="2529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  <a:p>
            <a:pPr algn="ctr"/>
            <a:r>
              <a:rPr lang="en-US" sz="4000" dirty="0">
                <a:latin typeface="Bahnschrift Condensed" panose="020B0502040204020203" pitchFamily="34" charset="0"/>
              </a:rPr>
              <a:t>Driver collects data</a:t>
            </a:r>
          </a:p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B9E4CA-4B82-45D8-812B-47E76E36B890}"/>
              </a:ext>
            </a:extLst>
          </p:cNvPr>
          <p:cNvSpPr/>
          <p:nvPr/>
        </p:nvSpPr>
        <p:spPr>
          <a:xfrm>
            <a:off x="1620784" y="20870490"/>
            <a:ext cx="4738844" cy="2529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  <a:p>
            <a:pPr algn="ctr"/>
            <a:r>
              <a:rPr lang="en-US" sz="4000" dirty="0">
                <a:latin typeface="Bahnschrift Condensed" panose="020B0502040204020203" pitchFamily="34" charset="0"/>
              </a:rPr>
              <a:t>Driver notifies application of current state</a:t>
            </a:r>
          </a:p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D0772E-7983-43BF-AD19-D011B46CFAB3}"/>
              </a:ext>
            </a:extLst>
          </p:cNvPr>
          <p:cNvSpPr/>
          <p:nvPr/>
        </p:nvSpPr>
        <p:spPr>
          <a:xfrm>
            <a:off x="14597795" y="20877633"/>
            <a:ext cx="4694615" cy="2529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  <a:p>
            <a:pPr algn="ctr"/>
            <a:r>
              <a:rPr lang="en-US" sz="4000" dirty="0">
                <a:latin typeface="Bahnschrift Condensed" panose="020B0502040204020203" pitchFamily="34" charset="0"/>
              </a:rPr>
              <a:t>Application identifies the process as  malicious or safe</a:t>
            </a:r>
          </a:p>
          <a:p>
            <a:pPr algn="ctr"/>
            <a:endParaRPr lang="en-US" sz="4000" dirty="0">
              <a:latin typeface="Bahnschrift Condensed" panose="020B0502040204020203" pitchFamily="34" charset="0"/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048208A-12D5-44B4-B964-D1A90A403A0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5400000">
            <a:off x="10173199" y="14098584"/>
            <a:ext cx="588913" cy="12954898"/>
          </a:xfrm>
          <a:prstGeom prst="curvedConnector3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D3A485-70B0-4C8B-9E4E-C9DFC9BC9C7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359628" y="22135410"/>
            <a:ext cx="1771777" cy="0"/>
          </a:xfrm>
          <a:prstGeom prst="straightConnector1">
            <a:avLst/>
          </a:prstGeom>
          <a:ln w="57150"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79B6F27-8B80-4ADB-A07A-3E7B9D4CAE13}"/>
              </a:ext>
            </a:extLst>
          </p:cNvPr>
          <p:cNvSpPr/>
          <p:nvPr/>
        </p:nvSpPr>
        <p:spPr>
          <a:xfrm>
            <a:off x="8131405" y="20870490"/>
            <a:ext cx="4694616" cy="2529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ahnschrift Condensed" panose="020B0502040204020203" pitchFamily="34" charset="0"/>
              </a:rPr>
              <a:t>Application analyses the state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5ADF88-42B0-4A1F-8614-F2344BA9879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2867840" y="22135410"/>
            <a:ext cx="1729955" cy="7143"/>
          </a:xfrm>
          <a:prstGeom prst="straightConnector1">
            <a:avLst/>
          </a:prstGeom>
          <a:ln w="57150"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0DEA4044-AB26-459B-8F8C-0A709EA63398}"/>
              </a:ext>
            </a:extLst>
          </p:cNvPr>
          <p:cNvSpPr/>
          <p:nvPr/>
        </p:nvSpPr>
        <p:spPr>
          <a:xfrm>
            <a:off x="28277633" y="13868385"/>
            <a:ext cx="21783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RansomWatch</a:t>
            </a:r>
            <a:r>
              <a:rPr lang="en-I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 application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 Condensed" panose="020B0502040204020203" pitchFamily="34" charset="0"/>
            </a:endParaRPr>
          </a:p>
        </p:txBody>
      </p:sp>
      <p:pic>
        <p:nvPicPr>
          <p:cNvPr id="53" name="Picture 6" descr="A picture containing object, room&#10;&#10;Description automatically generated">
            <a:extLst>
              <a:ext uri="{FF2B5EF4-FFF2-40B4-BE49-F238E27FC236}">
                <a16:creationId xmlns:a16="http://schemas.microsoft.com/office/drawing/2014/main" id="{B6AC70DF-9537-4396-8BE7-2C60A5DCD8F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421" y="14870254"/>
            <a:ext cx="2410763" cy="2321174"/>
          </a:xfrm>
          <a:prstGeom prst="rect">
            <a:avLst/>
          </a:prstGeom>
        </p:spPr>
      </p:pic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E7AA3737-5DBE-49F4-A629-709D1DD36EDD}"/>
              </a:ext>
            </a:extLst>
          </p:cNvPr>
          <p:cNvCxnSpPr>
            <a:cxnSpLocks/>
          </p:cNvCxnSpPr>
          <p:nvPr/>
        </p:nvCxnSpPr>
        <p:spPr>
          <a:xfrm>
            <a:off x="20802089" y="17778059"/>
            <a:ext cx="9841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מלבן 53">
            <a:extLst>
              <a:ext uri="{FF2B5EF4-FFF2-40B4-BE49-F238E27FC236}">
                <a16:creationId xmlns:a16="http://schemas.microsoft.com/office/drawing/2014/main" id="{DF2DA2FC-9514-49F0-BD58-BCF3EC203B5D}"/>
              </a:ext>
            </a:extLst>
          </p:cNvPr>
          <p:cNvSpPr/>
          <p:nvPr/>
        </p:nvSpPr>
        <p:spPr>
          <a:xfrm>
            <a:off x="21037783" y="17211540"/>
            <a:ext cx="844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User</a:t>
            </a:r>
            <a:endParaRPr 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 Condensed" panose="020B0502040204020203" pitchFamily="34" charset="0"/>
            </a:endParaRPr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2F50697F-8D15-4FDF-833D-A5AF94A06FF2}"/>
              </a:ext>
            </a:extLst>
          </p:cNvPr>
          <p:cNvSpPr/>
          <p:nvPr/>
        </p:nvSpPr>
        <p:spPr>
          <a:xfrm>
            <a:off x="20815037" y="17796315"/>
            <a:ext cx="1309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Kernel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 Condensed" panose="020B0502040204020203" pitchFamily="34" charset="0"/>
            </a:endParaRPr>
          </a:p>
        </p:txBody>
      </p:sp>
      <p:cxnSp>
        <p:nvCxnSpPr>
          <p:cNvPr id="69" name="מחבר חץ ישר 68">
            <a:extLst>
              <a:ext uri="{FF2B5EF4-FFF2-40B4-BE49-F238E27FC236}">
                <a16:creationId xmlns:a16="http://schemas.microsoft.com/office/drawing/2014/main" id="{92CE5CB8-2A6F-4164-BE82-329450AAEF4F}"/>
              </a:ext>
            </a:extLst>
          </p:cNvPr>
          <p:cNvCxnSpPr>
            <a:cxnSpLocks/>
          </p:cNvCxnSpPr>
          <p:nvPr/>
        </p:nvCxnSpPr>
        <p:spPr>
          <a:xfrm flipV="1">
            <a:off x="25719044" y="25895704"/>
            <a:ext cx="0" cy="14187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74">
            <a:extLst>
              <a:ext uri="{FF2B5EF4-FFF2-40B4-BE49-F238E27FC236}">
                <a16:creationId xmlns:a16="http://schemas.microsoft.com/office/drawing/2014/main" id="{B1789F88-663E-4AD3-8054-4BC070DEDEAA}"/>
              </a:ext>
            </a:extLst>
          </p:cNvPr>
          <p:cNvCxnSpPr>
            <a:cxnSpLocks/>
          </p:cNvCxnSpPr>
          <p:nvPr/>
        </p:nvCxnSpPr>
        <p:spPr>
          <a:xfrm flipH="1" flipV="1">
            <a:off x="25678247" y="22669500"/>
            <a:ext cx="29222" cy="98221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קוביה 76">
            <a:extLst>
              <a:ext uri="{FF2B5EF4-FFF2-40B4-BE49-F238E27FC236}">
                <a16:creationId xmlns:a16="http://schemas.microsoft.com/office/drawing/2014/main" id="{4D436344-9324-4515-810F-423064328B7A}"/>
              </a:ext>
            </a:extLst>
          </p:cNvPr>
          <p:cNvSpPr/>
          <p:nvPr/>
        </p:nvSpPr>
        <p:spPr>
          <a:xfrm>
            <a:off x="23088600" y="18037239"/>
            <a:ext cx="5159836" cy="11868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File System</a:t>
            </a:r>
          </a:p>
        </p:txBody>
      </p:sp>
      <p:cxnSp>
        <p:nvCxnSpPr>
          <p:cNvPr id="78" name="מחבר חץ ישר 77">
            <a:extLst>
              <a:ext uri="{FF2B5EF4-FFF2-40B4-BE49-F238E27FC236}">
                <a16:creationId xmlns:a16="http://schemas.microsoft.com/office/drawing/2014/main" id="{22582395-26CC-488D-A9D0-2B42F181D1DF}"/>
              </a:ext>
            </a:extLst>
          </p:cNvPr>
          <p:cNvCxnSpPr>
            <a:cxnSpLocks/>
          </p:cNvCxnSpPr>
          <p:nvPr/>
        </p:nvCxnSpPr>
        <p:spPr>
          <a:xfrm flipV="1">
            <a:off x="25678060" y="19310214"/>
            <a:ext cx="0" cy="122782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מלבן 80">
            <a:extLst>
              <a:ext uri="{FF2B5EF4-FFF2-40B4-BE49-F238E27FC236}">
                <a16:creationId xmlns:a16="http://schemas.microsoft.com/office/drawing/2014/main" id="{E49A084B-8ED8-46EE-986E-C85EA43017FD}"/>
              </a:ext>
            </a:extLst>
          </p:cNvPr>
          <p:cNvSpPr/>
          <p:nvPr/>
        </p:nvSpPr>
        <p:spPr>
          <a:xfrm>
            <a:off x="22572020" y="21261179"/>
            <a:ext cx="211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  <a:ea typeface="Calibri"/>
              </a:rPr>
              <a:t>RansomWatch</a:t>
            </a:r>
            <a:r>
              <a:rPr lang="en-I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 driver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 Condensed" panose="020B0502040204020203" pitchFamily="34" charset="0"/>
            </a:endParaRP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7C61557A-B6B3-45EB-845C-8E396CE75F5D}"/>
              </a:ext>
            </a:extLst>
          </p:cNvPr>
          <p:cNvSpPr/>
          <p:nvPr/>
        </p:nvSpPr>
        <p:spPr>
          <a:xfrm>
            <a:off x="24577316" y="10362580"/>
            <a:ext cx="2139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Cloud storage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 Condensed" panose="020B0502040204020203" pitchFamily="34" charset="0"/>
            </a:endParaRPr>
          </a:p>
        </p:txBody>
      </p:sp>
      <p:sp>
        <p:nvSpPr>
          <p:cNvPr id="91" name="מלבן 90">
            <a:extLst>
              <a:ext uri="{FF2B5EF4-FFF2-40B4-BE49-F238E27FC236}">
                <a16:creationId xmlns:a16="http://schemas.microsoft.com/office/drawing/2014/main" id="{717950C1-A35A-48EB-9EC3-9814E899CFDB}"/>
              </a:ext>
            </a:extLst>
          </p:cNvPr>
          <p:cNvSpPr/>
          <p:nvPr/>
        </p:nvSpPr>
        <p:spPr>
          <a:xfrm>
            <a:off x="26428031" y="24592356"/>
            <a:ext cx="1901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Storage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 Condensed" panose="020B0502040204020203" pitchFamily="34" charset="0"/>
            </a:endParaRPr>
          </a:p>
        </p:txBody>
      </p:sp>
      <p:cxnSp>
        <p:nvCxnSpPr>
          <p:cNvPr id="92" name="מחבר חץ ישר 91">
            <a:extLst>
              <a:ext uri="{FF2B5EF4-FFF2-40B4-BE49-F238E27FC236}">
                <a16:creationId xmlns:a16="http://schemas.microsoft.com/office/drawing/2014/main" id="{E86FFA6A-65B2-4E4A-8C83-2E099E8D5C86}"/>
              </a:ext>
            </a:extLst>
          </p:cNvPr>
          <p:cNvCxnSpPr>
            <a:cxnSpLocks/>
          </p:cNvCxnSpPr>
          <p:nvPr/>
        </p:nvCxnSpPr>
        <p:spPr>
          <a:xfrm flipV="1">
            <a:off x="27021556" y="17151272"/>
            <a:ext cx="0" cy="8711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3934629D-AA1E-4D5E-A38E-B13F196788E7}"/>
              </a:ext>
            </a:extLst>
          </p:cNvPr>
          <p:cNvCxnSpPr>
            <a:cxnSpLocks/>
          </p:cNvCxnSpPr>
          <p:nvPr/>
        </p:nvCxnSpPr>
        <p:spPr>
          <a:xfrm flipV="1">
            <a:off x="25377277" y="17151273"/>
            <a:ext cx="0" cy="8711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BA1A2E6B-FCA9-454B-BC86-9356A83C6DA9}"/>
              </a:ext>
            </a:extLst>
          </p:cNvPr>
          <p:cNvCxnSpPr>
            <a:cxnSpLocks/>
          </p:cNvCxnSpPr>
          <p:nvPr/>
        </p:nvCxnSpPr>
        <p:spPr>
          <a:xfrm flipV="1">
            <a:off x="23673075" y="17151272"/>
            <a:ext cx="0" cy="87115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CDFDEA-3C00-4A2C-A288-0E3C9F1D6D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265" y="23737100"/>
            <a:ext cx="1966728" cy="2158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D7113-CB87-4B36-8116-9E61CFD3E6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967" y="15866544"/>
            <a:ext cx="1490729" cy="127608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1B93537-295D-41CB-AD5A-BF7EF11636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191" y="15875555"/>
            <a:ext cx="1490729" cy="127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141C92-7FB5-492C-A9E9-70588CBF552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742" y="15869306"/>
            <a:ext cx="1490730" cy="1276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95ECC-275C-4972-A703-4B2AA5ECED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447" y="10950137"/>
            <a:ext cx="3033589" cy="1988084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346762C-D34E-46D4-B14D-4EF0026150A4}"/>
              </a:ext>
            </a:extLst>
          </p:cNvPr>
          <p:cNvCxnSpPr>
            <a:cxnSpLocks/>
            <a:stCxn id="53" idx="2"/>
            <a:endCxn id="72" idx="3"/>
          </p:cNvCxnSpPr>
          <p:nvPr/>
        </p:nvCxnSpPr>
        <p:spPr>
          <a:xfrm rot="5400000">
            <a:off x="25929303" y="18145754"/>
            <a:ext cx="4391827" cy="2483175"/>
          </a:xfrm>
          <a:prstGeom prst="curved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0370D5B-8095-48A2-B55B-D08B857423CA}"/>
              </a:ext>
            </a:extLst>
          </p:cNvPr>
          <p:cNvCxnSpPr/>
          <p:nvPr/>
        </p:nvCxnSpPr>
        <p:spPr>
          <a:xfrm rot="5400000">
            <a:off x="27517607" y="17081203"/>
            <a:ext cx="1052383" cy="830056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FDB03BF-3F31-46F5-8262-0231C841B0B4}"/>
              </a:ext>
            </a:extLst>
          </p:cNvPr>
          <p:cNvCxnSpPr>
            <a:cxnSpLocks/>
          </p:cNvCxnSpPr>
          <p:nvPr/>
        </p:nvCxnSpPr>
        <p:spPr>
          <a:xfrm rot="5400000">
            <a:off x="23864400" y="26116002"/>
            <a:ext cx="1468807" cy="1062776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A2EA000-D8FC-4F89-A18F-10112D8247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24312" y="26153925"/>
            <a:ext cx="1485092" cy="1001214"/>
          </a:xfrm>
          <a:prstGeom prst="curvedConnector3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809AEAA4-5369-48E0-BB68-06A562073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874" y="27381794"/>
            <a:ext cx="1601345" cy="1601345"/>
          </a:xfrm>
          <a:prstGeom prst="rect">
            <a:avLst/>
          </a:prstGeom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0FFA4F69-8A6E-4B31-8637-2E286124AAFE}"/>
              </a:ext>
            </a:extLst>
          </p:cNvPr>
          <p:cNvSpPr/>
          <p:nvPr/>
        </p:nvSpPr>
        <p:spPr>
          <a:xfrm>
            <a:off x="25938480" y="12877800"/>
            <a:ext cx="2286000" cy="2316480"/>
          </a:xfrm>
          <a:custGeom>
            <a:avLst/>
            <a:gdLst>
              <a:gd name="connsiteX0" fmla="*/ 0 w 2286000"/>
              <a:gd name="connsiteY0" fmla="*/ 0 h 2316480"/>
              <a:gd name="connsiteX1" fmla="*/ 777240 w 2286000"/>
              <a:gd name="connsiteY1" fmla="*/ 1264920 h 2316480"/>
              <a:gd name="connsiteX2" fmla="*/ 2286000 w 2286000"/>
              <a:gd name="connsiteY2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316480">
                <a:moveTo>
                  <a:pt x="0" y="0"/>
                </a:moveTo>
                <a:cubicBezTo>
                  <a:pt x="198120" y="439420"/>
                  <a:pt x="396240" y="878840"/>
                  <a:pt x="777240" y="1264920"/>
                </a:cubicBezTo>
                <a:cubicBezTo>
                  <a:pt x="1158240" y="1651000"/>
                  <a:pt x="2062480" y="2313940"/>
                  <a:pt x="2286000" y="231648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15">
            <a:extLst>
              <a:ext uri="{FF2B5EF4-FFF2-40B4-BE49-F238E27FC236}">
                <a16:creationId xmlns:a16="http://schemas.microsoft.com/office/drawing/2014/main" id="{AC101E71-08F0-487B-8F8A-CCD7CD7CD05B}"/>
              </a:ext>
            </a:extLst>
          </p:cNvPr>
          <p:cNvCxnSpPr>
            <a:cxnSpLocks/>
          </p:cNvCxnSpPr>
          <p:nvPr/>
        </p:nvCxnSpPr>
        <p:spPr>
          <a:xfrm>
            <a:off x="12826020" y="18988350"/>
            <a:ext cx="1771775" cy="0"/>
          </a:xfrm>
          <a:prstGeom prst="straightConnector1">
            <a:avLst/>
          </a:prstGeom>
          <a:ln w="57150"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טבלה 79">
            <a:extLst>
              <a:ext uri="{FF2B5EF4-FFF2-40B4-BE49-F238E27FC236}">
                <a16:creationId xmlns:a16="http://schemas.microsoft.com/office/drawing/2014/main" id="{89DB3511-795D-4CD3-AF1B-8DB1F8E51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7812"/>
              </p:ext>
            </p:extLst>
          </p:nvPr>
        </p:nvGraphicFramePr>
        <p:xfrm>
          <a:off x="1631727" y="24154669"/>
          <a:ext cx="17671626" cy="60363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4466">
                  <a:extLst>
                    <a:ext uri="{9D8B030D-6E8A-4147-A177-3AD203B41FA5}">
                      <a16:colId xmlns:a16="http://schemas.microsoft.com/office/drawing/2014/main" val="142536432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104586774"/>
                    </a:ext>
                  </a:extLst>
                </a:gridCol>
                <a:gridCol w="8224360">
                  <a:extLst>
                    <a:ext uri="{9D8B030D-6E8A-4147-A177-3AD203B41FA5}">
                      <a16:colId xmlns:a16="http://schemas.microsoft.com/office/drawing/2014/main" val="3850614014"/>
                    </a:ext>
                  </a:extLst>
                </a:gridCol>
              </a:tblGrid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Feature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Rationale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3865492"/>
                  </a:ext>
                </a:extLst>
              </a:tr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Writ</a:t>
                      </a:r>
                      <a:r>
                        <a:rPr lang="en-US" sz="1700" dirty="0"/>
                        <a:t>e</a:t>
                      </a:r>
                      <a:r>
                        <a:rPr lang="en-IL" sz="1700" dirty="0"/>
                        <a:t> </a:t>
                      </a:r>
                      <a:r>
                        <a:rPr lang="en-US" sz="1700" dirty="0"/>
                        <a:t>e</a:t>
                      </a:r>
                      <a:r>
                        <a:rPr lang="en-IL" sz="1700" dirty="0"/>
                        <a:t>ntropy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Average entropy of write operation, compared to the entropy of read.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/>
                        <a:t>Encryption generates high entropy data</a:t>
                      </a:r>
                      <a:r>
                        <a:rPr lang="en-IL" sz="1700" dirty="0"/>
                        <a:t>, compared to the entropy of its read operation.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20251"/>
                  </a:ext>
                </a:extLst>
              </a:tr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File</a:t>
                      </a:r>
                      <a:r>
                        <a:rPr lang="en-US" sz="1700" dirty="0"/>
                        <a:t>s</a:t>
                      </a:r>
                      <a:r>
                        <a:rPr lang="en-IL" sz="1700" dirty="0"/>
                        <a:t> </a:t>
                      </a:r>
                      <a:r>
                        <a:rPr lang="en-US" sz="1700" dirty="0"/>
                        <a:t>a</a:t>
                      </a:r>
                      <a:r>
                        <a:rPr lang="en-IL" sz="1700" dirty="0"/>
                        <a:t>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Number of files read or changed.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Ransomware programs often read and write approximately the same amount of files. Also, ransomware processes must read files before encrypting.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847472"/>
                  </a:ext>
                </a:extLst>
              </a:tr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Folder listing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Number of folder-listing operations.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/>
                        <a:t>Ransomware programs traverse the filesystem looking for target files</a:t>
                      </a:r>
                      <a:r>
                        <a:rPr lang="en-IL" sz="17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818067"/>
                  </a:ext>
                </a:extLst>
              </a:tr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File type coverage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Number of file type categories accessed </a:t>
                      </a:r>
                      <a:r>
                        <a:rPr lang="en-US" sz="1700" dirty="0"/>
                        <a:t>(</a:t>
                      </a:r>
                      <a:r>
                        <a:rPr lang="en-IL" sz="1700" dirty="0"/>
                        <a:t>RansomWatch categorizes file types based on regular use scenarios</a:t>
                      </a:r>
                      <a:r>
                        <a:rPr lang="en-US" sz="1700" dirty="0"/>
                        <a:t>)</a:t>
                      </a:r>
                      <a:r>
                        <a:rPr lang="en-IL" sz="17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Ransomware programs access </a:t>
                      </a:r>
                      <a:r>
                        <a:rPr lang="en-US" sz="1700" dirty="0"/>
                        <a:t>numerous</a:t>
                      </a:r>
                      <a:r>
                        <a:rPr lang="en-IL" sz="1700" dirty="0"/>
                        <a:t> file types unlike regular applications which usually use only </a:t>
                      </a:r>
                      <a:r>
                        <a:rPr lang="en-US" sz="1700" dirty="0"/>
                        <a:t>few</a:t>
                      </a:r>
                      <a:r>
                        <a:rPr lang="en-IL" sz="1700" dirty="0"/>
                        <a:t> file type categories.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818421"/>
                  </a:ext>
                </a:extLst>
              </a:tr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Traps </a:t>
                      </a:r>
                      <a:r>
                        <a:rPr lang="en-US" sz="1700" dirty="0"/>
                        <a:t>access</a:t>
                      </a:r>
                      <a:endParaRPr lang="en-IL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Number of </a:t>
                      </a:r>
                      <a:r>
                        <a:rPr lang="en-US" sz="1700" dirty="0"/>
                        <a:t>traps</a:t>
                      </a:r>
                      <a:r>
                        <a:rPr lang="en-IL" sz="1700" dirty="0"/>
                        <a:t> files changed</a:t>
                      </a:r>
                      <a:r>
                        <a:rPr lang="en-US" sz="1700" dirty="0"/>
                        <a:t> (</a:t>
                      </a:r>
                      <a:r>
                        <a:rPr lang="en-IL" sz="1700" dirty="0"/>
                        <a:t>RansomWatch plant</a:t>
                      </a:r>
                      <a:r>
                        <a:rPr lang="en-US" sz="1700" dirty="0"/>
                        <a:t>s</a:t>
                      </a:r>
                      <a:r>
                        <a:rPr lang="en-IL" sz="1700" dirty="0"/>
                        <a:t> </a:t>
                      </a:r>
                      <a:r>
                        <a:rPr lang="en-US" sz="1700" dirty="0"/>
                        <a:t>traps</a:t>
                      </a:r>
                      <a:r>
                        <a:rPr lang="en-IL" sz="1700" dirty="0"/>
                        <a:t> throughout</a:t>
                      </a:r>
                      <a:r>
                        <a:rPr lang="en-US" sz="1700" dirty="0"/>
                        <a:t> the</a:t>
                      </a:r>
                      <a:r>
                        <a:rPr lang="en-IL" sz="1700" dirty="0"/>
                        <a:t> protected </a:t>
                      </a:r>
                      <a:r>
                        <a:rPr lang="en-US" sz="1700" dirty="0"/>
                        <a:t>zones)</a:t>
                      </a:r>
                      <a:r>
                        <a:rPr lang="en-IL" sz="17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Benign application typically w</a:t>
                      </a:r>
                      <a:r>
                        <a:rPr lang="en-US" sz="1700" dirty="0"/>
                        <a:t>ill not</a:t>
                      </a:r>
                      <a:r>
                        <a:rPr lang="en-IL" sz="1700" dirty="0"/>
                        <a:t> change many trap</a:t>
                      </a:r>
                      <a:r>
                        <a:rPr lang="en-US" sz="1700" dirty="0"/>
                        <a:t> files</a:t>
                      </a:r>
                      <a:r>
                        <a:rPr lang="en-IL" sz="1700" dirty="0"/>
                        <a:t> since th</a:t>
                      </a:r>
                      <a:r>
                        <a:rPr lang="en-US" sz="1700" dirty="0"/>
                        <a:t>e</a:t>
                      </a:r>
                      <a:r>
                        <a:rPr lang="en-IL" sz="1700" dirty="0"/>
                        <a:t>se files are</a:t>
                      </a:r>
                      <a:r>
                        <a:rPr lang="en-US" sz="1700" dirty="0"/>
                        <a:t> </a:t>
                      </a:r>
                      <a:r>
                        <a:rPr lang="en-IL" sz="1700" dirty="0"/>
                        <a:t>n</a:t>
                      </a:r>
                      <a:r>
                        <a:rPr lang="en-US" sz="1700" dirty="0"/>
                        <a:t>o</a:t>
                      </a:r>
                      <a:r>
                        <a:rPr lang="en-IL" sz="1700" dirty="0"/>
                        <a:t>t user generated</a:t>
                      </a:r>
                      <a:r>
                        <a:rPr lang="en-US" sz="1700" dirty="0"/>
                        <a:t>.</a:t>
                      </a:r>
                      <a:r>
                        <a:rPr lang="en-IL" sz="1700" dirty="0"/>
                        <a:t> </a:t>
                      </a:r>
                      <a:r>
                        <a:rPr lang="en-US" sz="1700" dirty="0"/>
                        <a:t>R</a:t>
                      </a:r>
                      <a:r>
                        <a:rPr lang="en-IL" sz="1700" dirty="0"/>
                        <a:t>ansomware can</a:t>
                      </a:r>
                      <a:r>
                        <a:rPr lang="en-US" sz="1700" dirty="0"/>
                        <a:t>no</a:t>
                      </a:r>
                      <a:r>
                        <a:rPr lang="en-IL" sz="1700" dirty="0"/>
                        <a:t>t differentiate </a:t>
                      </a:r>
                      <a:r>
                        <a:rPr lang="en-US" sz="1700" dirty="0"/>
                        <a:t>trap</a:t>
                      </a:r>
                      <a:r>
                        <a:rPr lang="en-IL" sz="1700" dirty="0"/>
                        <a:t> files from regular files</a:t>
                      </a:r>
                      <a:r>
                        <a:rPr lang="en-US" sz="1700" dirty="0"/>
                        <a:t>, thus will attempt to encrypt them as well</a:t>
                      </a:r>
                      <a:r>
                        <a:rPr lang="en-IL" sz="17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4316673"/>
                  </a:ext>
                </a:extLst>
              </a:tr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Extension 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Number of file extension change</a:t>
                      </a:r>
                      <a:r>
                        <a:rPr lang="en-US" sz="1700" dirty="0"/>
                        <a:t>s</a:t>
                      </a:r>
                      <a:r>
                        <a:rPr lang="en-IL" sz="1700" dirty="0"/>
                        <a:t>, compared to the number of files accessed.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Ransomware programs often change file extensions before/after encrypting files, appending an extension to the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443938"/>
                  </a:ext>
                </a:extLst>
              </a:tr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Files renam</a:t>
                      </a:r>
                      <a:r>
                        <a:rPr lang="en-US" sz="1700" dirty="0"/>
                        <a:t>e</a:t>
                      </a:r>
                      <a:endParaRPr lang="en-IL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Number of files renamed or moved.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Ransomware programs often change files location or rename files.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4122917"/>
                  </a:ext>
                </a:extLst>
              </a:tr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Files deletion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Number of files deleted.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Ransomware programs often read files before encrypting and writing a new encrypted files before deleting the original files.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913516"/>
                  </a:ext>
                </a:extLst>
              </a:tr>
              <a:tr h="503354"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Multi</a:t>
                      </a:r>
                      <a:r>
                        <a:rPr lang="en-US" sz="1700" dirty="0"/>
                        <a:t>-P</a:t>
                      </a:r>
                      <a:r>
                        <a:rPr lang="en-IL" sz="1700" dirty="0"/>
                        <a:t>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RansomWatch groups multi processes into one record group for analysis, increasing the accountability of multi processes applications.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sz="1700" dirty="0"/>
                        <a:t>Some ransomware evade detection by splitting </a:t>
                      </a:r>
                      <a:r>
                        <a:rPr lang="en-US" sz="1700" dirty="0"/>
                        <a:t>the </a:t>
                      </a:r>
                      <a:r>
                        <a:rPr lang="en-IL" sz="1700" dirty="0"/>
                        <a:t>work among multiple processes, leading to reduced accountability and lower detection rate of each single measure.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41448"/>
                  </a:ext>
                </a:extLst>
              </a:tr>
            </a:tbl>
          </a:graphicData>
        </a:graphic>
      </p:graphicFrame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8AB127D7-AFF0-41CD-BDF8-FEFE76EB6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7" y="16474305"/>
            <a:ext cx="7175121" cy="107289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49511B9-5AEF-4D6F-B6A8-FF9B10823B28}"/>
              </a:ext>
            </a:extLst>
          </p:cNvPr>
          <p:cNvSpPr txBox="1"/>
          <p:nvPr/>
        </p:nvSpPr>
        <p:spPr>
          <a:xfrm>
            <a:off x="5173321" y="16549088"/>
            <a:ext cx="185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Method</a:t>
            </a:r>
          </a:p>
        </p:txBody>
      </p:sp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7F5DD6F4-3190-4FB0-9FA3-58DFCC5CE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6" y="8150717"/>
            <a:ext cx="7175121" cy="107289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8F9D451-0CC2-496B-AFCD-4D06D64ACEFE}"/>
              </a:ext>
            </a:extLst>
          </p:cNvPr>
          <p:cNvSpPr txBox="1"/>
          <p:nvPr/>
        </p:nvSpPr>
        <p:spPr>
          <a:xfrm>
            <a:off x="5048456" y="8193225"/>
            <a:ext cx="314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Introduction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E269D9-543A-4E23-BE8C-8DA1401B1902}"/>
              </a:ext>
            </a:extLst>
          </p:cNvPr>
          <p:cNvSpPr txBox="1"/>
          <p:nvPr/>
        </p:nvSpPr>
        <p:spPr>
          <a:xfrm>
            <a:off x="24067414" y="8247038"/>
            <a:ext cx="314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Architecture</a:t>
            </a:r>
          </a:p>
        </p:txBody>
      </p:sp>
      <p:pic>
        <p:nvPicPr>
          <p:cNvPr id="89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0F23FCD2-64D4-4041-A40C-F9356FF3F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031" y="8159040"/>
            <a:ext cx="6543089" cy="107289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7E280E5-7799-4130-ABC5-351FE13BC278}"/>
              </a:ext>
            </a:extLst>
          </p:cNvPr>
          <p:cNvSpPr txBox="1"/>
          <p:nvPr/>
        </p:nvSpPr>
        <p:spPr>
          <a:xfrm>
            <a:off x="34975975" y="8225500"/>
            <a:ext cx="314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Bahnschrift Condensed" panose="020B0502040204020203" pitchFamily="34" charset="0"/>
              </a:rPr>
              <a:t>Results</a:t>
            </a:r>
          </a:p>
        </p:txBody>
      </p:sp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57AF53D8-F759-4B29-B637-7D8864E989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0529" y="27381793"/>
            <a:ext cx="1601345" cy="1601345"/>
          </a:xfrm>
          <a:prstGeom prst="rect">
            <a:avLst/>
          </a:prstGeom>
        </p:spPr>
      </p:pic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B9EAC3CA-864A-403B-9B03-1C2302B243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812" y="1417319"/>
            <a:ext cx="4592865" cy="3589382"/>
          </a:xfrm>
          <a:prstGeom prst="rect">
            <a:avLst/>
          </a:prstGeom>
        </p:spPr>
      </p:pic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F6AAD44B-CDA3-43E5-B7A0-71FE973C49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120" y="1509075"/>
            <a:ext cx="3246730" cy="3498632"/>
          </a:xfrm>
          <a:prstGeom prst="rect">
            <a:avLst/>
          </a:prstGeom>
        </p:spPr>
      </p:pic>
      <p:sp>
        <p:nvSpPr>
          <p:cNvPr id="126" name="Rectangle: Diagonal Corners Rounded 125">
            <a:extLst>
              <a:ext uri="{FF2B5EF4-FFF2-40B4-BE49-F238E27FC236}">
                <a16:creationId xmlns:a16="http://schemas.microsoft.com/office/drawing/2014/main" id="{5213D371-0909-4377-88BA-FB090799AB2F}"/>
              </a:ext>
            </a:extLst>
          </p:cNvPr>
          <p:cNvSpPr/>
          <p:nvPr/>
        </p:nvSpPr>
        <p:spPr>
          <a:xfrm>
            <a:off x="31875600" y="19989557"/>
            <a:ext cx="10042640" cy="10372096"/>
          </a:xfrm>
          <a:prstGeom prst="round2DiagRect">
            <a:avLst>
              <a:gd name="adj1" fmla="val 16667"/>
              <a:gd name="adj2" fmla="val 14793"/>
            </a:avLst>
          </a:prstGeom>
          <a:solidFill>
            <a:srgbClr val="4E4E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E73BD7-1BA6-4F11-AE2D-AE6F8C9ECA85}"/>
              </a:ext>
            </a:extLst>
          </p:cNvPr>
          <p:cNvSpPr txBox="1"/>
          <p:nvPr/>
        </p:nvSpPr>
        <p:spPr>
          <a:xfrm>
            <a:off x="32255367" y="28221235"/>
            <a:ext cx="950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The log file contains the path to the executable of the process which RansomWatch detected and terminated, the related process identifiers (processes that correspond to the same group identifier) and a list of all files that the application succeeded to change in the protected zone before RansomWatch detected and stopped its operation.</a:t>
            </a:r>
          </a:p>
        </p:txBody>
      </p:sp>
      <p:pic>
        <p:nvPicPr>
          <p:cNvPr id="143" name="Picture 14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C04558-EB7C-4E39-83CB-C3BA856DD0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2060" y="20826698"/>
            <a:ext cx="9088920" cy="3156064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A2ACECA-0377-4D92-A11C-1A604CB0F091}"/>
              </a:ext>
            </a:extLst>
          </p:cNvPr>
          <p:cNvSpPr txBox="1"/>
          <p:nvPr/>
        </p:nvSpPr>
        <p:spPr>
          <a:xfrm>
            <a:off x="32321618" y="17125261"/>
            <a:ext cx="950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RansomWatch detected WannaCry and </a:t>
            </a:r>
            <a:r>
              <a:rPr lang="en-US" sz="24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Vipasana</a:t>
            </a:r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and stopped them.</a:t>
            </a:r>
          </a:p>
          <a:p>
            <a:pPr algn="l" rtl="0"/>
            <a:r>
              <a:rPr lang="en-US" sz="24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It logged why it had stopped the applications: created, deleted and accessed large number of files, accessed large number of file types, changed large number of file extensions, listed  folders large number of times and wrote with high entropy.</a:t>
            </a:r>
          </a:p>
        </p:txBody>
      </p:sp>
      <p:pic>
        <p:nvPicPr>
          <p:cNvPr id="153" name="Picture 1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85EBE0-7B5F-416D-B4C0-9516BB52C7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470" y="10540905"/>
            <a:ext cx="9088920" cy="637759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C72C3840-D141-41C9-9B7B-CE1F9C46F7DA}"/>
              </a:ext>
            </a:extLst>
          </p:cNvPr>
          <p:cNvSpPr txBox="1"/>
          <p:nvPr/>
        </p:nvSpPr>
        <p:spPr>
          <a:xfrm>
            <a:off x="38330475" y="13784149"/>
            <a:ext cx="230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000" b="1" dirty="0">
                <a:latin typeface="Bahnschrift Light Condensed" panose="020B0502040204020203" pitchFamily="34" charset="0"/>
              </a:rPr>
              <a:t>WannaCry’s </a:t>
            </a:r>
            <a:r>
              <a:rPr lang="en-US" sz="2000" b="1" dirty="0" err="1">
                <a:latin typeface="Bahnschrift Light Condensed" panose="020B0502040204020203" pitchFamily="34" charset="0"/>
              </a:rPr>
              <a:t>exectuable</a:t>
            </a:r>
            <a:endParaRPr lang="en-US" sz="2000" b="1" dirty="0">
              <a:latin typeface="Bahnschrift Light Condensed" panose="020B0502040204020203" pitchFamily="34" charset="0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B1DCB559-6C22-43F0-BE9F-EDB4311DDA8F}"/>
              </a:ext>
            </a:extLst>
          </p:cNvPr>
          <p:cNvSpPr/>
          <p:nvPr/>
        </p:nvSpPr>
        <p:spPr>
          <a:xfrm>
            <a:off x="37787764" y="13664393"/>
            <a:ext cx="660400" cy="335280"/>
          </a:xfrm>
          <a:custGeom>
            <a:avLst/>
            <a:gdLst>
              <a:gd name="connsiteX0" fmla="*/ 660400 w 660400"/>
              <a:gd name="connsiteY0" fmla="*/ 335280 h 335280"/>
              <a:gd name="connsiteX1" fmla="*/ 223520 w 660400"/>
              <a:gd name="connsiteY1" fmla="*/ 264160 h 335280"/>
              <a:gd name="connsiteX2" fmla="*/ 0 w 660400"/>
              <a:gd name="connsiteY2" fmla="*/ 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335280">
                <a:moveTo>
                  <a:pt x="660400" y="335280"/>
                </a:moveTo>
                <a:cubicBezTo>
                  <a:pt x="496993" y="327660"/>
                  <a:pt x="333587" y="320040"/>
                  <a:pt x="223520" y="264160"/>
                </a:cubicBezTo>
                <a:cubicBezTo>
                  <a:pt x="113453" y="208280"/>
                  <a:pt x="30480" y="179493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C82DB6C-AF66-4FC1-B2A1-7015DAF78269}"/>
              </a:ext>
            </a:extLst>
          </p:cNvPr>
          <p:cNvSpPr txBox="1"/>
          <p:nvPr/>
        </p:nvSpPr>
        <p:spPr>
          <a:xfrm>
            <a:off x="38582566" y="14915358"/>
            <a:ext cx="230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000" b="1" dirty="0" err="1">
                <a:latin typeface="Bahnschrift Light Condensed" panose="020B0502040204020203" pitchFamily="34" charset="0"/>
              </a:rPr>
              <a:t>Vipasana’s</a:t>
            </a:r>
            <a:r>
              <a:rPr lang="en-US" sz="2000" b="1" dirty="0">
                <a:latin typeface="Bahnschrift Light Condensed" panose="020B0502040204020203" pitchFamily="34" charset="0"/>
              </a:rPr>
              <a:t> </a:t>
            </a:r>
            <a:r>
              <a:rPr lang="en-US" sz="2000" b="1" dirty="0" err="1">
                <a:latin typeface="Bahnschrift Light Condensed" panose="020B0502040204020203" pitchFamily="34" charset="0"/>
              </a:rPr>
              <a:t>exectuable</a:t>
            </a:r>
            <a:endParaRPr lang="en-US" sz="2000" b="1" dirty="0">
              <a:latin typeface="Bahnschrift Light Condensed" panose="020B0502040204020203" pitchFamily="34" charset="0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72B40042-ABF6-4B87-A37A-19B27AD21D4E}"/>
              </a:ext>
            </a:extLst>
          </p:cNvPr>
          <p:cNvSpPr/>
          <p:nvPr/>
        </p:nvSpPr>
        <p:spPr>
          <a:xfrm>
            <a:off x="38120320" y="14779932"/>
            <a:ext cx="579120" cy="351707"/>
          </a:xfrm>
          <a:custGeom>
            <a:avLst/>
            <a:gdLst>
              <a:gd name="connsiteX0" fmla="*/ 579120 w 579120"/>
              <a:gd name="connsiteY0" fmla="*/ 345645 h 351707"/>
              <a:gd name="connsiteX1" fmla="*/ 203200 w 579120"/>
              <a:gd name="connsiteY1" fmla="*/ 305005 h 351707"/>
              <a:gd name="connsiteX2" fmla="*/ 0 w 579120"/>
              <a:gd name="connsiteY2" fmla="*/ 205 h 35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351707">
                <a:moveTo>
                  <a:pt x="579120" y="345645"/>
                </a:moveTo>
                <a:cubicBezTo>
                  <a:pt x="439420" y="354111"/>
                  <a:pt x="299720" y="362578"/>
                  <a:pt x="203200" y="305005"/>
                </a:cubicBezTo>
                <a:cubicBezTo>
                  <a:pt x="106680" y="247432"/>
                  <a:pt x="8467" y="-8262"/>
                  <a:pt x="0" y="205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CF6F91-0B3C-41BC-987E-D1C204B960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695" y="24803383"/>
            <a:ext cx="9069801" cy="3256185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0D34AF99-0E3B-4C03-BD53-F0E4B9E1E0D5}"/>
              </a:ext>
            </a:extLst>
          </p:cNvPr>
          <p:cNvSpPr txBox="1"/>
          <p:nvPr/>
        </p:nvSpPr>
        <p:spPr>
          <a:xfrm>
            <a:off x="35071300" y="20203910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WannaCry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Report File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50BB92C-83F3-42EC-8ECC-F6C2D9539BD2}"/>
              </a:ext>
            </a:extLst>
          </p:cNvPr>
          <p:cNvSpPr txBox="1"/>
          <p:nvPr/>
        </p:nvSpPr>
        <p:spPr>
          <a:xfrm>
            <a:off x="35111610" y="24185013"/>
            <a:ext cx="359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 err="1">
                <a:solidFill>
                  <a:schemeClr val="bg2"/>
                </a:solidFill>
                <a:latin typeface="Bahnschrift Condensed" panose="020B0502040204020203" pitchFamily="34" charset="0"/>
              </a:rPr>
              <a:t>Vipasana</a:t>
            </a:r>
            <a:r>
              <a:rPr lang="en-US" sz="2800" dirty="0">
                <a:solidFill>
                  <a:schemeClr val="bg2"/>
                </a:solidFill>
                <a:latin typeface="Bahnschrift Condensed" panose="020B0502040204020203" pitchFamily="34" charset="0"/>
              </a:rPr>
              <a:t> Report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2525</TotalTime>
  <Words>593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Bahnschrift Light Condensed</vt:lpstr>
      <vt:lpstr>Calibri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Itai  Dabran</dc:creator>
  <dc:description/>
  <cp:lastModifiedBy>Aviad Gafni</cp:lastModifiedBy>
  <cp:revision>353</cp:revision>
  <cp:lastPrinted>2019-06-18T19:20:00Z</cp:lastPrinted>
  <dcterms:modified xsi:type="dcterms:W3CDTF">2019-06-18T20:54:04Z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