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55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9" r:id="rId14"/>
    <p:sldId id="310" r:id="rId15"/>
    <p:sldId id="311" r:id="rId16"/>
    <p:sldId id="262" r:id="rId17"/>
    <p:sldId id="314" r:id="rId18"/>
    <p:sldId id="315" r:id="rId19"/>
    <p:sldId id="270" r:id="rId20"/>
    <p:sldId id="318" r:id="rId21"/>
    <p:sldId id="269" r:id="rId22"/>
    <p:sldId id="319" r:id="rId23"/>
    <p:sldId id="320" r:id="rId24"/>
    <p:sldId id="321" r:id="rId25"/>
    <p:sldId id="322" r:id="rId26"/>
    <p:sldId id="324" r:id="rId27"/>
    <p:sldId id="326" r:id="rId28"/>
    <p:sldId id="328" r:id="rId29"/>
    <p:sldId id="329" r:id="rId30"/>
    <p:sldId id="330" r:id="rId31"/>
    <p:sldId id="331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266" r:id="rId41"/>
    <p:sldId id="272" r:id="rId42"/>
    <p:sldId id="344" r:id="rId43"/>
    <p:sldId id="312" r:id="rId44"/>
    <p:sldId id="346" r:id="rId45"/>
    <p:sldId id="347" r:id="rId46"/>
    <p:sldId id="345" r:id="rId47"/>
    <p:sldId id="317" r:id="rId48"/>
    <p:sldId id="350" r:id="rId49"/>
    <p:sldId id="351" r:id="rId50"/>
    <p:sldId id="341" r:id="rId51"/>
    <p:sldId id="349" r:id="rId52"/>
    <p:sldId id="276" r:id="rId53"/>
    <p:sldId id="356" r:id="rId54"/>
  </p:sldIdLst>
  <p:sldSz cx="9144000" cy="5143500" type="screen16x9"/>
  <p:notesSz cx="6858000" cy="9144000"/>
  <p:embeddedFontLst>
    <p:embeddedFont>
      <p:font typeface="Abel" panose="02000506030000020004" pitchFamily="2" charset="0"/>
      <p:regular r:id="rId56"/>
    </p:embeddedFont>
    <p:embeddedFont>
      <p:font typeface="Antic Slab" pitchFamily="2" charset="0"/>
      <p:regular r:id="rId57"/>
    </p:embeddedFont>
    <p:embeddedFont>
      <p:font typeface="Didact Gothic" panose="020B0604020202020204" charset="0"/>
      <p:regular r:id="rId58"/>
    </p:embeddedFont>
    <p:embeddedFont>
      <p:font typeface="Lora" pitchFamily="2" charset="0"/>
      <p:regular r:id="rId59"/>
      <p:bold r:id="rId60"/>
      <p:italic r:id="rId61"/>
      <p:boldItalic r:id="rId62"/>
    </p:embeddedFont>
    <p:embeddedFont>
      <p:font typeface="Oswald" panose="020B0604020202020204" charset="0"/>
      <p:regular r:id="rId63"/>
      <p:bold r:id="rId64"/>
    </p:embeddedFont>
    <p:embeddedFont>
      <p:font typeface="Roboto Condensed" panose="02000000000000000000" pitchFamily="2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00FF00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1CAE2F-8508-427A-9ECA-AC66C4B448E8}">
  <a:tblStyle styleId="{D51CAE2F-8508-427A-9ECA-AC66C4B448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6" autoAdjust="0"/>
    <p:restoredTop sz="94660"/>
  </p:normalViewPr>
  <p:slideViewPr>
    <p:cSldViewPr snapToGrid="0">
      <p:cViewPr>
        <p:scale>
          <a:sx n="150" d="100"/>
          <a:sy n="150" d="100"/>
        </p:scale>
        <p:origin x="643" y="346"/>
      </p:cViewPr>
      <p:guideLst>
        <p:guide orient="horz" pos="6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81e531a4e6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81e531a4e6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91dbb10c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91dbb10c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840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30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891061bb5d_5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891061bb5d_5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080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91dbb10c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91dbb10c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45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91dbb10c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91dbb10c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603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891dbb10c7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891dbb10c7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89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891061bb5d_5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891061bb5d_5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891dbb10c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891dbb10c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24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81e531a4e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81e531a4e6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891061bb5d_5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891061bb5d_5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245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971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a6f566858_2_24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a6f566858_2_24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048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1e531a4e6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1e531a4e6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891061bb5d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891061bb5d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891061bb5d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891061bb5d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91dbb10c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91dbb10c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891dbb10c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891dbb10c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91dbb10c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91dbb10c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26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29275" y="390350"/>
            <a:ext cx="764225" cy="1275300"/>
            <a:chOff x="2329275" y="390350"/>
            <a:chExt cx="764225" cy="1275300"/>
          </a:xfrm>
        </p:grpSpPr>
        <p:sp>
          <p:nvSpPr>
            <p:cNvPr id="10" name="Google Shape;10;p2"/>
            <p:cNvSpPr/>
            <p:nvPr/>
          </p:nvSpPr>
          <p:spPr>
            <a:xfrm>
              <a:off x="2610500" y="390350"/>
              <a:ext cx="483000" cy="127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29275" y="580500"/>
              <a:ext cx="668700" cy="7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4914325" y="2290450"/>
            <a:ext cx="3263900" cy="1657800"/>
            <a:chOff x="4914325" y="2290450"/>
            <a:chExt cx="3263900" cy="1657800"/>
          </a:xfrm>
        </p:grpSpPr>
        <p:sp>
          <p:nvSpPr>
            <p:cNvPr id="13" name="Google Shape;13;p2"/>
            <p:cNvSpPr/>
            <p:nvPr/>
          </p:nvSpPr>
          <p:spPr>
            <a:xfrm>
              <a:off x="5562075" y="2290450"/>
              <a:ext cx="2446200" cy="165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09525" y="2733425"/>
              <a:ext cx="668700" cy="66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914325" y="3761500"/>
              <a:ext cx="936000" cy="7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804925" y="2290450"/>
            <a:ext cx="1727700" cy="11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4493479" y="1043559"/>
            <a:ext cx="1789379" cy="53355"/>
            <a:chOff x="4952609" y="868525"/>
            <a:chExt cx="2948391" cy="87900"/>
          </a:xfrm>
        </p:grpSpPr>
        <p:sp>
          <p:nvSpPr>
            <p:cNvPr id="18" name="Google Shape;18;p2"/>
            <p:cNvSpPr/>
            <p:nvPr/>
          </p:nvSpPr>
          <p:spPr>
            <a:xfrm>
              <a:off x="5012300" y="868525"/>
              <a:ext cx="2664300" cy="8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78900" y="868525"/>
              <a:ext cx="122100" cy="8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52609" y="868525"/>
              <a:ext cx="2664300" cy="8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719209" y="868525"/>
              <a:ext cx="122100" cy="8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77000" y="868525"/>
              <a:ext cx="2664300" cy="8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43600" y="868525"/>
              <a:ext cx="122100" cy="8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268386" y="2570776"/>
            <a:ext cx="223708" cy="119046"/>
            <a:chOff x="1276700" y="3012825"/>
            <a:chExt cx="269300" cy="143325"/>
          </a:xfrm>
        </p:grpSpPr>
        <p:sp>
          <p:nvSpPr>
            <p:cNvPr id="25" name="Google Shape;25;p2"/>
            <p:cNvSpPr/>
            <p:nvPr/>
          </p:nvSpPr>
          <p:spPr>
            <a:xfrm>
              <a:off x="1276700" y="3012825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02750" y="3012825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5225" y="3012825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7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7" y="5733"/>
                  </a:cubicBezTo>
                  <a:cubicBezTo>
                    <a:pt x="4450" y="5733"/>
                    <a:pt x="5730" y="4448"/>
                    <a:pt x="5730" y="2867"/>
                  </a:cubicBezTo>
                  <a:cubicBezTo>
                    <a:pt x="5730" y="1284"/>
                    <a:pt x="4450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8200277" y="4484417"/>
            <a:ext cx="223734" cy="119074"/>
            <a:chOff x="1276700" y="3012825"/>
            <a:chExt cx="269300" cy="143325"/>
          </a:xfrm>
        </p:grpSpPr>
        <p:sp>
          <p:nvSpPr>
            <p:cNvPr id="29" name="Google Shape;29;p2"/>
            <p:cNvSpPr/>
            <p:nvPr/>
          </p:nvSpPr>
          <p:spPr>
            <a:xfrm>
              <a:off x="1276700" y="3012825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02750" y="3012825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55225" y="3012825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7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7" y="5733"/>
                  </a:cubicBezTo>
                  <a:cubicBezTo>
                    <a:pt x="4450" y="5733"/>
                    <a:pt x="5730" y="4448"/>
                    <a:pt x="5730" y="2867"/>
                  </a:cubicBezTo>
                  <a:cubicBezTo>
                    <a:pt x="5730" y="1284"/>
                    <a:pt x="4450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5050842" y="192607"/>
            <a:ext cx="128483" cy="68395"/>
            <a:chOff x="1276700" y="3012825"/>
            <a:chExt cx="269300" cy="143325"/>
          </a:xfrm>
        </p:grpSpPr>
        <p:sp>
          <p:nvSpPr>
            <p:cNvPr id="33" name="Google Shape;33;p2"/>
            <p:cNvSpPr/>
            <p:nvPr/>
          </p:nvSpPr>
          <p:spPr>
            <a:xfrm>
              <a:off x="1276700" y="3012825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02750" y="3012825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355225" y="3012825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7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7" y="5733"/>
                  </a:cubicBezTo>
                  <a:cubicBezTo>
                    <a:pt x="4450" y="5733"/>
                    <a:pt x="5730" y="4448"/>
                    <a:pt x="5730" y="2867"/>
                  </a:cubicBezTo>
                  <a:cubicBezTo>
                    <a:pt x="5730" y="1284"/>
                    <a:pt x="4450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234375" y="4113341"/>
            <a:ext cx="330500" cy="333582"/>
            <a:chOff x="7234375" y="4113341"/>
            <a:chExt cx="330500" cy="333582"/>
          </a:xfrm>
        </p:grpSpPr>
        <p:sp>
          <p:nvSpPr>
            <p:cNvPr id="37" name="Google Shape;37;p2"/>
            <p:cNvSpPr/>
            <p:nvPr/>
          </p:nvSpPr>
          <p:spPr>
            <a:xfrm>
              <a:off x="7234375" y="4113341"/>
              <a:ext cx="223800" cy="22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41075" y="422312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94725" y="4164575"/>
              <a:ext cx="223800" cy="223800"/>
            </a:xfrm>
            <a:prstGeom prst="rect">
              <a:avLst/>
            </a:pr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1012775" y="813250"/>
            <a:ext cx="74400" cy="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644175" y="1818425"/>
            <a:ext cx="128400" cy="1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718413" y="3915125"/>
            <a:ext cx="74400" cy="7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34363" y="1665650"/>
            <a:ext cx="74400" cy="7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720000" y="3915125"/>
            <a:ext cx="7704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>
            <a:off x="720013" y="4865562"/>
            <a:ext cx="2071193" cy="74414"/>
            <a:chOff x="720000" y="4603500"/>
            <a:chExt cx="3989200" cy="143325"/>
          </a:xfrm>
        </p:grpSpPr>
        <p:sp>
          <p:nvSpPr>
            <p:cNvPr id="46" name="Google Shape;46;p2"/>
            <p:cNvSpPr/>
            <p:nvPr/>
          </p:nvSpPr>
          <p:spPr>
            <a:xfrm>
              <a:off x="72000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3335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8" y="5733"/>
                    <a:pt x="5733" y="4448"/>
                    <a:pt x="5733" y="2867"/>
                  </a:cubicBezTo>
                  <a:cubicBezTo>
                    <a:pt x="5733" y="1284"/>
                    <a:pt x="4448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54667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96000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4" y="1"/>
                  </a:moveTo>
                  <a:cubicBezTo>
                    <a:pt x="1281" y="1"/>
                    <a:pt x="1" y="1284"/>
                    <a:pt x="1" y="2867"/>
                  </a:cubicBezTo>
                  <a:cubicBezTo>
                    <a:pt x="1" y="4448"/>
                    <a:pt x="1281" y="5733"/>
                    <a:pt x="2864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73350" y="4603500"/>
              <a:ext cx="143225" cy="143325"/>
            </a:xfrm>
            <a:custGeom>
              <a:avLst/>
              <a:gdLst/>
              <a:ahLst/>
              <a:cxnLst/>
              <a:rect l="l" t="t" r="r" b="b"/>
              <a:pathLst>
                <a:path w="5729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78660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99925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1325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5" y="1"/>
                    <a:pt x="0" y="1284"/>
                    <a:pt x="0" y="2867"/>
                  </a:cubicBezTo>
                  <a:cubicBezTo>
                    <a:pt x="0" y="4448"/>
                    <a:pt x="1285" y="5733"/>
                    <a:pt x="2866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02657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3990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4605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25927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6" y="1"/>
                    <a:pt x="1" y="1284"/>
                    <a:pt x="1" y="2867"/>
                  </a:cubicBezTo>
                  <a:cubicBezTo>
                    <a:pt x="1" y="4448"/>
                    <a:pt x="1286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67262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08595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9927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1262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32595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7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7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73927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262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6585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98525" y="4603500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7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7" y="5733"/>
                  </a:cubicBezTo>
                  <a:cubicBezTo>
                    <a:pt x="4450" y="5733"/>
                    <a:pt x="5730" y="4448"/>
                    <a:pt x="5730" y="2867"/>
                  </a:cubicBezTo>
                  <a:cubicBezTo>
                    <a:pt x="5730" y="1284"/>
                    <a:pt x="4450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11850" y="4603500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4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4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4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2510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3845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8" y="5733"/>
                    <a:pt x="5733" y="4448"/>
                    <a:pt x="5733" y="2867"/>
                  </a:cubicBezTo>
                  <a:cubicBezTo>
                    <a:pt x="5733" y="1284"/>
                    <a:pt x="4448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51775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6510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7845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8" y="5733"/>
                    <a:pt x="5733" y="4448"/>
                    <a:pt x="5733" y="2867"/>
                  </a:cubicBezTo>
                  <a:cubicBezTo>
                    <a:pt x="5733" y="1284"/>
                    <a:pt x="4448" y="1"/>
                    <a:pt x="2866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9177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9" y="5733"/>
                    <a:pt x="5729" y="4448"/>
                    <a:pt x="5729" y="2867"/>
                  </a:cubicBezTo>
                  <a:cubicBezTo>
                    <a:pt x="5729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10510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6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6" y="5733"/>
                  </a:cubicBezTo>
                  <a:cubicBezTo>
                    <a:pt x="4449" y="5733"/>
                    <a:pt x="5729" y="4448"/>
                    <a:pt x="5729" y="2867"/>
                  </a:cubicBezTo>
                  <a:cubicBezTo>
                    <a:pt x="5729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1842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3" y="5733"/>
                  </a:cubicBezTo>
                  <a:cubicBezTo>
                    <a:pt x="4449" y="5733"/>
                    <a:pt x="5729" y="4448"/>
                    <a:pt x="5729" y="2867"/>
                  </a:cubicBezTo>
                  <a:cubicBezTo>
                    <a:pt x="5729" y="1284"/>
                    <a:pt x="4449" y="1"/>
                    <a:pt x="2863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6352813" y="203524"/>
            <a:ext cx="2071193" cy="74414"/>
            <a:chOff x="720000" y="4603500"/>
            <a:chExt cx="3989200" cy="143325"/>
          </a:xfrm>
        </p:grpSpPr>
        <p:sp>
          <p:nvSpPr>
            <p:cNvPr id="77" name="Google Shape;77;p2"/>
            <p:cNvSpPr/>
            <p:nvPr/>
          </p:nvSpPr>
          <p:spPr>
            <a:xfrm>
              <a:off x="72000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335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8" y="5733"/>
                    <a:pt x="5733" y="4448"/>
                    <a:pt x="5733" y="2867"/>
                  </a:cubicBezTo>
                  <a:cubicBezTo>
                    <a:pt x="5733" y="1284"/>
                    <a:pt x="4448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54667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6000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4" y="1"/>
                  </a:moveTo>
                  <a:cubicBezTo>
                    <a:pt x="1281" y="1"/>
                    <a:pt x="1" y="1284"/>
                    <a:pt x="1" y="2867"/>
                  </a:cubicBezTo>
                  <a:cubicBezTo>
                    <a:pt x="1" y="4448"/>
                    <a:pt x="1281" y="5733"/>
                    <a:pt x="2864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373350" y="4603500"/>
              <a:ext cx="143225" cy="143325"/>
            </a:xfrm>
            <a:custGeom>
              <a:avLst/>
              <a:gdLst/>
              <a:ahLst/>
              <a:cxnLst/>
              <a:rect l="l" t="t" r="r" b="b"/>
              <a:pathLst>
                <a:path w="5729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78660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9925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61325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5" y="1"/>
                    <a:pt x="0" y="1284"/>
                    <a:pt x="0" y="2867"/>
                  </a:cubicBezTo>
                  <a:cubicBezTo>
                    <a:pt x="0" y="4448"/>
                    <a:pt x="1285" y="5733"/>
                    <a:pt x="2866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02657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3990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4605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5927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6" y="1"/>
                    <a:pt x="1" y="1284"/>
                    <a:pt x="1" y="2867"/>
                  </a:cubicBezTo>
                  <a:cubicBezTo>
                    <a:pt x="1" y="4448"/>
                    <a:pt x="1286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67262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08595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49927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91262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32595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7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7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73927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15262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56585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8525" y="4603500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7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7" y="5733"/>
                  </a:cubicBezTo>
                  <a:cubicBezTo>
                    <a:pt x="4450" y="5733"/>
                    <a:pt x="5730" y="4448"/>
                    <a:pt x="5730" y="2867"/>
                  </a:cubicBezTo>
                  <a:cubicBezTo>
                    <a:pt x="5730" y="1284"/>
                    <a:pt x="4450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211850" y="4603500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4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4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4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2510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3845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8" y="5733"/>
                    <a:pt x="5733" y="4448"/>
                    <a:pt x="5733" y="2867"/>
                  </a:cubicBezTo>
                  <a:cubicBezTo>
                    <a:pt x="5733" y="1284"/>
                    <a:pt x="4448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451775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86510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27845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8" y="5733"/>
                    <a:pt x="5733" y="4448"/>
                    <a:pt x="5733" y="2867"/>
                  </a:cubicBezTo>
                  <a:cubicBezTo>
                    <a:pt x="5733" y="1284"/>
                    <a:pt x="4448" y="1"/>
                    <a:pt x="2866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69177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9" y="5733"/>
                    <a:pt x="5729" y="4448"/>
                    <a:pt x="5729" y="2867"/>
                  </a:cubicBezTo>
                  <a:cubicBezTo>
                    <a:pt x="5729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10510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6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6" y="5733"/>
                  </a:cubicBezTo>
                  <a:cubicBezTo>
                    <a:pt x="4449" y="5733"/>
                    <a:pt x="5729" y="4448"/>
                    <a:pt x="5729" y="2867"/>
                  </a:cubicBezTo>
                  <a:cubicBezTo>
                    <a:pt x="5729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51842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3" y="5733"/>
                  </a:cubicBezTo>
                  <a:cubicBezTo>
                    <a:pt x="4449" y="5733"/>
                    <a:pt x="5729" y="4448"/>
                    <a:pt x="5729" y="2867"/>
                  </a:cubicBezTo>
                  <a:cubicBezTo>
                    <a:pt x="5729" y="1284"/>
                    <a:pt x="4449" y="1"/>
                    <a:pt x="2863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2"/>
          <p:cNvSpPr txBox="1">
            <a:spLocks noGrp="1"/>
          </p:cNvSpPr>
          <p:nvPr>
            <p:ph type="ctrTitle"/>
          </p:nvPr>
        </p:nvSpPr>
        <p:spPr>
          <a:xfrm>
            <a:off x="2234850" y="1258238"/>
            <a:ext cx="4674300" cy="27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13"/>
          <p:cNvGrpSpPr/>
          <p:nvPr/>
        </p:nvGrpSpPr>
        <p:grpSpPr>
          <a:xfrm>
            <a:off x="0" y="-2"/>
            <a:ext cx="9144150" cy="4440277"/>
            <a:chOff x="0" y="-2"/>
            <a:chExt cx="9144150" cy="4440277"/>
          </a:xfrm>
        </p:grpSpPr>
        <p:grpSp>
          <p:nvGrpSpPr>
            <p:cNvPr id="763" name="Google Shape;763;p13"/>
            <p:cNvGrpSpPr/>
            <p:nvPr/>
          </p:nvGrpSpPr>
          <p:grpSpPr>
            <a:xfrm>
              <a:off x="2965250" y="-2"/>
              <a:ext cx="2265275" cy="704100"/>
              <a:chOff x="2965250" y="-2"/>
              <a:chExt cx="2265275" cy="704100"/>
            </a:xfrm>
          </p:grpSpPr>
          <p:sp>
            <p:nvSpPr>
              <p:cNvPr id="764" name="Google Shape;764;p13"/>
              <p:cNvSpPr/>
              <p:nvPr/>
            </p:nvSpPr>
            <p:spPr>
              <a:xfrm>
                <a:off x="4225525" y="375900"/>
                <a:ext cx="1005000" cy="16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3"/>
              <p:cNvSpPr/>
              <p:nvPr/>
            </p:nvSpPr>
            <p:spPr>
              <a:xfrm>
                <a:off x="2965250" y="-2"/>
                <a:ext cx="1536900" cy="7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6" name="Google Shape;766;p13"/>
            <p:cNvSpPr/>
            <p:nvPr/>
          </p:nvSpPr>
          <p:spPr>
            <a:xfrm>
              <a:off x="8559750" y="3358175"/>
              <a:ext cx="584400" cy="1082100"/>
            </a:xfrm>
            <a:prstGeom prst="rect">
              <a:avLst/>
            </a:prstGeom>
            <a:solidFill>
              <a:srgbClr val="F34242">
                <a:alpha val="7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0" y="3975127"/>
              <a:ext cx="379200" cy="41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13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769" name="Google Shape;769;p13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770" name="Google Shape;770;p13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3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3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3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3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3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3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3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3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3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3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3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3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3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3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3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3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3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3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13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801" name="Google Shape;801;p13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3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3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3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3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1" name="Google Shape;831;p13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13"/>
          <p:cNvSpPr txBox="1">
            <a:spLocks noGrp="1"/>
          </p:cNvSpPr>
          <p:nvPr>
            <p:ph type="title" hasCustomPrompt="1"/>
          </p:nvPr>
        </p:nvSpPr>
        <p:spPr>
          <a:xfrm>
            <a:off x="720000" y="790800"/>
            <a:ext cx="1863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ctrTitle" idx="2"/>
          </p:nvPr>
        </p:nvSpPr>
        <p:spPr>
          <a:xfrm>
            <a:off x="720000" y="1427750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6" name="Google Shape;836;p13"/>
          <p:cNvSpPr txBox="1">
            <a:spLocks noGrp="1"/>
          </p:cNvSpPr>
          <p:nvPr>
            <p:ph type="subTitle" idx="1"/>
          </p:nvPr>
        </p:nvSpPr>
        <p:spPr>
          <a:xfrm>
            <a:off x="719995" y="1948078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3" hasCustomPrompt="1"/>
          </p:nvPr>
        </p:nvSpPr>
        <p:spPr>
          <a:xfrm>
            <a:off x="5551500" y="790800"/>
            <a:ext cx="1863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ctrTitle" idx="4"/>
          </p:nvPr>
        </p:nvSpPr>
        <p:spPr>
          <a:xfrm>
            <a:off x="4805600" y="1427750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5"/>
          </p:nvPr>
        </p:nvSpPr>
        <p:spPr>
          <a:xfrm>
            <a:off x="4805595" y="1948078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40158"/>
            <a:ext cx="1863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1" name="Google Shape;841;p13"/>
          <p:cNvSpPr txBox="1">
            <a:spLocks noGrp="1"/>
          </p:cNvSpPr>
          <p:nvPr>
            <p:ph type="ctrTitle" idx="7"/>
          </p:nvPr>
        </p:nvSpPr>
        <p:spPr>
          <a:xfrm>
            <a:off x="720000" y="4207075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8"/>
          </p:nvPr>
        </p:nvSpPr>
        <p:spPr>
          <a:xfrm>
            <a:off x="719995" y="4727403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title" idx="9" hasCustomPrompt="1"/>
          </p:nvPr>
        </p:nvSpPr>
        <p:spPr>
          <a:xfrm>
            <a:off x="5551500" y="2732048"/>
            <a:ext cx="1863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4" name="Google Shape;844;p13"/>
          <p:cNvSpPr txBox="1">
            <a:spLocks noGrp="1"/>
          </p:cNvSpPr>
          <p:nvPr>
            <p:ph type="ctrTitle" idx="13"/>
          </p:nvPr>
        </p:nvSpPr>
        <p:spPr>
          <a:xfrm>
            <a:off x="4805600" y="4207075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5" name="Google Shape;845;p13"/>
          <p:cNvSpPr txBox="1">
            <a:spLocks noGrp="1"/>
          </p:cNvSpPr>
          <p:nvPr>
            <p:ph type="subTitle" idx="14"/>
          </p:nvPr>
        </p:nvSpPr>
        <p:spPr>
          <a:xfrm>
            <a:off x="4805595" y="4727403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oogle Shape;847;p14"/>
          <p:cNvGrpSpPr/>
          <p:nvPr/>
        </p:nvGrpSpPr>
        <p:grpSpPr>
          <a:xfrm>
            <a:off x="1091600" y="644159"/>
            <a:ext cx="8052807" cy="3432591"/>
            <a:chOff x="1091600" y="644159"/>
            <a:chExt cx="8052807" cy="3432591"/>
          </a:xfrm>
        </p:grpSpPr>
        <p:grpSp>
          <p:nvGrpSpPr>
            <p:cNvPr id="848" name="Google Shape;848;p14"/>
            <p:cNvGrpSpPr/>
            <p:nvPr/>
          </p:nvGrpSpPr>
          <p:grpSpPr>
            <a:xfrm>
              <a:off x="2132788" y="1244200"/>
              <a:ext cx="7011619" cy="2832550"/>
              <a:chOff x="4225550" y="1244200"/>
              <a:chExt cx="9144000" cy="2832550"/>
            </a:xfrm>
          </p:grpSpPr>
          <p:sp>
            <p:nvSpPr>
              <p:cNvPr id="849" name="Google Shape;849;p14"/>
              <p:cNvSpPr/>
              <p:nvPr/>
            </p:nvSpPr>
            <p:spPr>
              <a:xfrm>
                <a:off x="4225550" y="1244200"/>
                <a:ext cx="9144000" cy="2610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4"/>
              <p:cNvSpPr/>
              <p:nvPr/>
            </p:nvSpPr>
            <p:spPr>
              <a:xfrm>
                <a:off x="7415100" y="3726350"/>
                <a:ext cx="1260600" cy="350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1" name="Google Shape;851;p14"/>
            <p:cNvSpPr/>
            <p:nvPr/>
          </p:nvSpPr>
          <p:spPr>
            <a:xfrm>
              <a:off x="1091600" y="1047125"/>
              <a:ext cx="4196400" cy="41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6616450" y="819788"/>
              <a:ext cx="1005000" cy="99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1954800" y="644159"/>
              <a:ext cx="494700" cy="1240800"/>
            </a:xfrm>
            <a:prstGeom prst="rect">
              <a:avLst/>
            </a:prstGeom>
            <a:solidFill>
              <a:srgbClr val="F34242">
                <a:alpha val="7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14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855" name="Google Shape;855;p14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856" name="Google Shape;856;p14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4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4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4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4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4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4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4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4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4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4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4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4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4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4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4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6" name="Google Shape;886;p14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887" name="Google Shape;887;p14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4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4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7" name="Google Shape;917;p14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14"/>
          <p:cNvSpPr txBox="1">
            <a:spLocks noGrp="1"/>
          </p:cNvSpPr>
          <p:nvPr>
            <p:ph type="ctrTitle"/>
          </p:nvPr>
        </p:nvSpPr>
        <p:spPr>
          <a:xfrm>
            <a:off x="4572000" y="4265250"/>
            <a:ext cx="3852000" cy="3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Lora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1" name="Google Shape;921;p14"/>
          <p:cNvSpPr txBox="1">
            <a:spLocks noGrp="1"/>
          </p:cNvSpPr>
          <p:nvPr>
            <p:ph type="subTitle" idx="1"/>
          </p:nvPr>
        </p:nvSpPr>
        <p:spPr>
          <a:xfrm>
            <a:off x="2449500" y="1885050"/>
            <a:ext cx="5974500" cy="13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 Condensed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15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924" name="Google Shape;924;p15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925" name="Google Shape;925;p15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5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5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5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5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5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5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5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5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5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5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5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5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5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5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5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5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5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5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5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5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5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5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5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5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5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5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5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5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5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15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956" name="Google Shape;956;p15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5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5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5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5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5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5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5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5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5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5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5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5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5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5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5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5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5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5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5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5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5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5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5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5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5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5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5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5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5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6" name="Google Shape;986;p15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15"/>
          <p:cNvSpPr txBox="1">
            <a:spLocks noGrp="1"/>
          </p:cNvSpPr>
          <p:nvPr>
            <p:ph type="ctrTitle"/>
          </p:nvPr>
        </p:nvSpPr>
        <p:spPr>
          <a:xfrm>
            <a:off x="4956031" y="1697158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0" name="Google Shape;990;p15"/>
          <p:cNvSpPr txBox="1">
            <a:spLocks noGrp="1"/>
          </p:cNvSpPr>
          <p:nvPr>
            <p:ph type="subTitle" idx="1"/>
          </p:nvPr>
        </p:nvSpPr>
        <p:spPr>
          <a:xfrm>
            <a:off x="4956025" y="230915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1" name="Google Shape;991;p15"/>
          <p:cNvSpPr txBox="1">
            <a:spLocks noGrp="1"/>
          </p:cNvSpPr>
          <p:nvPr>
            <p:ph type="ctrTitle" idx="2"/>
          </p:nvPr>
        </p:nvSpPr>
        <p:spPr>
          <a:xfrm>
            <a:off x="4956030" y="3228333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2" name="Google Shape;992;p15"/>
          <p:cNvSpPr txBox="1">
            <a:spLocks noGrp="1"/>
          </p:cNvSpPr>
          <p:nvPr>
            <p:ph type="subTitle" idx="3"/>
          </p:nvPr>
        </p:nvSpPr>
        <p:spPr>
          <a:xfrm>
            <a:off x="4956024" y="396900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3" name="Google Shape;993;p15"/>
          <p:cNvSpPr txBox="1">
            <a:spLocks noGrp="1"/>
          </p:cNvSpPr>
          <p:nvPr>
            <p:ph type="ctrTitle" idx="4"/>
          </p:nvPr>
        </p:nvSpPr>
        <p:spPr>
          <a:xfrm>
            <a:off x="720006" y="3228333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4" name="Google Shape;994;p15"/>
          <p:cNvSpPr txBox="1">
            <a:spLocks noGrp="1"/>
          </p:cNvSpPr>
          <p:nvPr>
            <p:ph type="subTitle" idx="5"/>
          </p:nvPr>
        </p:nvSpPr>
        <p:spPr>
          <a:xfrm>
            <a:off x="720000" y="396900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5" name="Google Shape;995;p15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5"/>
          <p:cNvSpPr txBox="1">
            <a:spLocks noGrp="1"/>
          </p:cNvSpPr>
          <p:nvPr>
            <p:ph type="ctrTitle" idx="7"/>
          </p:nvPr>
        </p:nvSpPr>
        <p:spPr>
          <a:xfrm>
            <a:off x="720006" y="1697158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7" name="Google Shape;997;p15"/>
          <p:cNvSpPr txBox="1">
            <a:spLocks noGrp="1"/>
          </p:cNvSpPr>
          <p:nvPr>
            <p:ph type="subTitle" idx="8"/>
          </p:nvPr>
        </p:nvSpPr>
        <p:spPr>
          <a:xfrm>
            <a:off x="720000" y="230915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16"/>
          <p:cNvGrpSpPr/>
          <p:nvPr/>
        </p:nvGrpSpPr>
        <p:grpSpPr>
          <a:xfrm rot="10800000" flipH="1">
            <a:off x="6696300" y="-27575"/>
            <a:ext cx="2447700" cy="1464950"/>
            <a:chOff x="6696300" y="3122825"/>
            <a:chExt cx="2447700" cy="1464950"/>
          </a:xfrm>
        </p:grpSpPr>
        <p:sp>
          <p:nvSpPr>
            <p:cNvPr id="1000" name="Google Shape;1000;p16"/>
            <p:cNvSpPr/>
            <p:nvPr/>
          </p:nvSpPr>
          <p:spPr>
            <a:xfrm>
              <a:off x="6696300" y="4030375"/>
              <a:ext cx="2447700" cy="557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8661000" y="3122825"/>
              <a:ext cx="483000" cy="1275300"/>
            </a:xfrm>
            <a:prstGeom prst="rect">
              <a:avLst/>
            </a:prstGeom>
            <a:solidFill>
              <a:srgbClr val="00FFFF">
                <a:alpha val="4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2" name="Google Shape;100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03" name="Google Shape;1003;p16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1004" name="Google Shape;1004;p16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1005" name="Google Shape;1005;p16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6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6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6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6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6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6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6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6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6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6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6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6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6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6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6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6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6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6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6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6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6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6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6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6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6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6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6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6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5" name="Google Shape;1035;p16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1036" name="Google Shape;1036;p16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6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6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6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6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6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6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6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6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6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6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6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6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6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6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6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6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6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6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6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6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6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6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6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6" name="Google Shape;1066;p16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16"/>
          <p:cNvSpPr txBox="1">
            <a:spLocks noGrp="1"/>
          </p:cNvSpPr>
          <p:nvPr>
            <p:ph type="ctrTitle" idx="2"/>
          </p:nvPr>
        </p:nvSpPr>
        <p:spPr>
          <a:xfrm>
            <a:off x="720000" y="2359025"/>
            <a:ext cx="22110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0" name="Google Shape;1070;p16"/>
          <p:cNvSpPr txBox="1">
            <a:spLocks noGrp="1"/>
          </p:cNvSpPr>
          <p:nvPr>
            <p:ph type="subTitle" idx="1"/>
          </p:nvPr>
        </p:nvSpPr>
        <p:spPr>
          <a:xfrm>
            <a:off x="720000" y="3316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1" name="Google Shape;1071;p16"/>
          <p:cNvSpPr txBox="1">
            <a:spLocks noGrp="1"/>
          </p:cNvSpPr>
          <p:nvPr>
            <p:ph type="ctrTitle" idx="3"/>
          </p:nvPr>
        </p:nvSpPr>
        <p:spPr>
          <a:xfrm>
            <a:off x="3466470" y="2359025"/>
            <a:ext cx="22110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2" name="Google Shape;1072;p16"/>
          <p:cNvSpPr txBox="1">
            <a:spLocks noGrp="1"/>
          </p:cNvSpPr>
          <p:nvPr>
            <p:ph type="subTitle" idx="4"/>
          </p:nvPr>
        </p:nvSpPr>
        <p:spPr>
          <a:xfrm>
            <a:off x="3466470" y="3316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3" name="Google Shape;1073;p16"/>
          <p:cNvSpPr txBox="1">
            <a:spLocks noGrp="1"/>
          </p:cNvSpPr>
          <p:nvPr>
            <p:ph type="ctrTitle" idx="5"/>
          </p:nvPr>
        </p:nvSpPr>
        <p:spPr>
          <a:xfrm>
            <a:off x="6212940" y="2359025"/>
            <a:ext cx="22110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6"/>
          </p:nvPr>
        </p:nvSpPr>
        <p:spPr>
          <a:xfrm>
            <a:off x="6212940" y="3316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18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1151" name="Google Shape;1151;p18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1152" name="Google Shape;1152;p18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8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8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8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8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8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8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8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8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8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8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8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8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8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8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8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8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8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8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8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8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8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8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8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8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8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8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8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8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8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18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1183" name="Google Shape;1183;p18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8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8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8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8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8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8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8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8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8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8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8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8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8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8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8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8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8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8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8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8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8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8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3" name="Google Shape;1213;p18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6" name="Google Shape;1216;p18"/>
          <p:cNvSpPr txBox="1">
            <a:spLocks noGrp="1"/>
          </p:cNvSpPr>
          <p:nvPr>
            <p:ph type="ctrTitle"/>
          </p:nvPr>
        </p:nvSpPr>
        <p:spPr>
          <a:xfrm>
            <a:off x="720000" y="3338425"/>
            <a:ext cx="22110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17" name="Google Shape;1217;p18"/>
          <p:cNvSpPr txBox="1">
            <a:spLocks noGrp="1"/>
          </p:cNvSpPr>
          <p:nvPr>
            <p:ph type="subTitle" idx="1"/>
          </p:nvPr>
        </p:nvSpPr>
        <p:spPr>
          <a:xfrm>
            <a:off x="720000" y="3879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8" name="Google Shape;1218;p18"/>
          <p:cNvSpPr txBox="1">
            <a:spLocks noGrp="1"/>
          </p:cNvSpPr>
          <p:nvPr>
            <p:ph type="ctrTitle" idx="2"/>
          </p:nvPr>
        </p:nvSpPr>
        <p:spPr>
          <a:xfrm>
            <a:off x="3466475" y="3338425"/>
            <a:ext cx="22110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19" name="Google Shape;1219;p18"/>
          <p:cNvSpPr txBox="1">
            <a:spLocks noGrp="1"/>
          </p:cNvSpPr>
          <p:nvPr>
            <p:ph type="subTitle" idx="3"/>
          </p:nvPr>
        </p:nvSpPr>
        <p:spPr>
          <a:xfrm>
            <a:off x="3466470" y="3879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0" name="Google Shape;1220;p18"/>
          <p:cNvSpPr txBox="1">
            <a:spLocks noGrp="1"/>
          </p:cNvSpPr>
          <p:nvPr>
            <p:ph type="ctrTitle" idx="4"/>
          </p:nvPr>
        </p:nvSpPr>
        <p:spPr>
          <a:xfrm>
            <a:off x="6212949" y="3338425"/>
            <a:ext cx="22110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1" name="Google Shape;1221;p18"/>
          <p:cNvSpPr txBox="1">
            <a:spLocks noGrp="1"/>
          </p:cNvSpPr>
          <p:nvPr>
            <p:ph type="subTitle" idx="5"/>
          </p:nvPr>
        </p:nvSpPr>
        <p:spPr>
          <a:xfrm>
            <a:off x="6212940" y="3879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2" name="Google Shape;1222;p18"/>
          <p:cNvSpPr txBox="1">
            <a:spLocks noGrp="1"/>
          </p:cNvSpPr>
          <p:nvPr>
            <p:ph type="ctrTitle" idx="6"/>
          </p:nvPr>
        </p:nvSpPr>
        <p:spPr>
          <a:xfrm>
            <a:off x="720000" y="1730450"/>
            <a:ext cx="22110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3" name="Google Shape;1223;p18"/>
          <p:cNvSpPr txBox="1">
            <a:spLocks noGrp="1"/>
          </p:cNvSpPr>
          <p:nvPr>
            <p:ph type="subTitle" idx="7"/>
          </p:nvPr>
        </p:nvSpPr>
        <p:spPr>
          <a:xfrm>
            <a:off x="720000" y="2271900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4" name="Google Shape;1224;p18"/>
          <p:cNvSpPr txBox="1">
            <a:spLocks noGrp="1"/>
          </p:cNvSpPr>
          <p:nvPr>
            <p:ph type="ctrTitle" idx="8"/>
          </p:nvPr>
        </p:nvSpPr>
        <p:spPr>
          <a:xfrm>
            <a:off x="3466475" y="1730325"/>
            <a:ext cx="22110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5" name="Google Shape;1225;p18"/>
          <p:cNvSpPr txBox="1">
            <a:spLocks noGrp="1"/>
          </p:cNvSpPr>
          <p:nvPr>
            <p:ph type="subTitle" idx="9"/>
          </p:nvPr>
        </p:nvSpPr>
        <p:spPr>
          <a:xfrm>
            <a:off x="3466470" y="2271900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6" name="Google Shape;1226;p18"/>
          <p:cNvSpPr txBox="1">
            <a:spLocks noGrp="1"/>
          </p:cNvSpPr>
          <p:nvPr>
            <p:ph type="ctrTitle" idx="13"/>
          </p:nvPr>
        </p:nvSpPr>
        <p:spPr>
          <a:xfrm>
            <a:off x="6212949" y="1730450"/>
            <a:ext cx="22110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7" name="Google Shape;1227;p18"/>
          <p:cNvSpPr txBox="1">
            <a:spLocks noGrp="1"/>
          </p:cNvSpPr>
          <p:nvPr>
            <p:ph type="subTitle" idx="14"/>
          </p:nvPr>
        </p:nvSpPr>
        <p:spPr>
          <a:xfrm>
            <a:off x="6212940" y="2271900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8" name="Google Shape;1228;p18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19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1231" name="Google Shape;1231;p19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1232" name="Google Shape;1232;p19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33" name="Google Shape;1233;p19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34" name="Google Shape;1234;p19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35" name="Google Shape;1235;p19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36" name="Google Shape;1236;p19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37" name="Google Shape;1237;p19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38" name="Google Shape;1238;p19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39" name="Google Shape;1239;p19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40" name="Google Shape;1240;p19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41" name="Google Shape;1241;p19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42" name="Google Shape;1242;p19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43" name="Google Shape;1243;p19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44" name="Google Shape;1244;p19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45" name="Google Shape;1245;p19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46" name="Google Shape;1246;p19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47" name="Google Shape;1247;p19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48" name="Google Shape;1248;p19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49" name="Google Shape;1249;p19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50" name="Google Shape;1250;p19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51" name="Google Shape;1251;p19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52" name="Google Shape;1252;p19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53" name="Google Shape;1253;p19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54" name="Google Shape;1254;p19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55" name="Google Shape;1255;p19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56" name="Google Shape;1256;p19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57" name="Google Shape;1257;p19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58" name="Google Shape;1258;p19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59" name="Google Shape;1259;p19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60" name="Google Shape;1260;p19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61" name="Google Shape;1261;p19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1262" name="Google Shape;1262;p19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1263" name="Google Shape;1263;p19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64" name="Google Shape;1264;p19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65" name="Google Shape;1265;p19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66" name="Google Shape;1266;p19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67" name="Google Shape;1267;p19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68" name="Google Shape;1268;p19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69" name="Google Shape;1269;p19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70" name="Google Shape;1270;p19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71" name="Google Shape;1271;p19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72" name="Google Shape;1272;p19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73" name="Google Shape;1273;p19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74" name="Google Shape;1274;p19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75" name="Google Shape;1275;p19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76" name="Google Shape;1276;p19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77" name="Google Shape;1277;p19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78" name="Google Shape;1278;p19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79" name="Google Shape;1279;p19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0" name="Google Shape;1280;p19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1" name="Google Shape;1281;p19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2" name="Google Shape;1282;p19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3" name="Google Shape;1283;p19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7" name="Google Shape;1287;p19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8" name="Google Shape;1288;p19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9" name="Google Shape;1289;p19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90" name="Google Shape;1290;p19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91" name="Google Shape;1291;p19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92" name="Google Shape;1292;p19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sp>
          <p:nvSpPr>
            <p:cNvPr id="1293" name="Google Shape;1293;p19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296" name="Google Shape;1296;p19"/>
          <p:cNvSpPr txBox="1">
            <a:spLocks noGrp="1"/>
          </p:cNvSpPr>
          <p:nvPr>
            <p:ph type="ctrTitle"/>
          </p:nvPr>
        </p:nvSpPr>
        <p:spPr>
          <a:xfrm flipH="1">
            <a:off x="720000" y="540000"/>
            <a:ext cx="4592400" cy="10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7" name="Google Shape;1297;p19"/>
          <p:cNvSpPr txBox="1">
            <a:spLocks noGrp="1"/>
          </p:cNvSpPr>
          <p:nvPr>
            <p:ph type="subTitle" idx="1"/>
          </p:nvPr>
        </p:nvSpPr>
        <p:spPr>
          <a:xfrm flipH="1">
            <a:off x="720025" y="1730175"/>
            <a:ext cx="2947200" cy="1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98" name="Google Shape;1298;p19"/>
          <p:cNvSpPr txBox="1"/>
          <p:nvPr/>
        </p:nvSpPr>
        <p:spPr>
          <a:xfrm>
            <a:off x="720000" y="3682725"/>
            <a:ext cx="39531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_1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20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1301" name="Google Shape;1301;p20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1302" name="Google Shape;1302;p20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3" name="Google Shape;1303;p20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4" name="Google Shape;1304;p20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5" name="Google Shape;1305;p20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6" name="Google Shape;1306;p20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7" name="Google Shape;1307;p20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8" name="Google Shape;1308;p20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9" name="Google Shape;1309;p20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0" name="Google Shape;1310;p20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1" name="Google Shape;1311;p20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2" name="Google Shape;1312;p20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4" name="Google Shape;1314;p20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5" name="Google Shape;1315;p20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6" name="Google Shape;1316;p20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7" name="Google Shape;1317;p20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8" name="Google Shape;1318;p20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9" name="Google Shape;1319;p20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0" name="Google Shape;1320;p20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1" name="Google Shape;1321;p20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2" name="Google Shape;1322;p20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3" name="Google Shape;1323;p20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4" name="Google Shape;1324;p20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5" name="Google Shape;1325;p20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6" name="Google Shape;1326;p20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7" name="Google Shape;1327;p20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8" name="Google Shape;1328;p20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9" name="Google Shape;1329;p20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0" name="Google Shape;1330;p20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1" name="Google Shape;1331;p20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1332" name="Google Shape;1332;p20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1333" name="Google Shape;1333;p20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4" name="Google Shape;1334;p20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5" name="Google Shape;1335;p20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6" name="Google Shape;1336;p20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7" name="Google Shape;1337;p20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8" name="Google Shape;1338;p20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9" name="Google Shape;1339;p20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1" name="Google Shape;1341;p20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2" name="Google Shape;1342;p20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3" name="Google Shape;1343;p20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4" name="Google Shape;1344;p20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5" name="Google Shape;1345;p20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6" name="Google Shape;1346;p20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7" name="Google Shape;1347;p20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8" name="Google Shape;1348;p20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9" name="Google Shape;1349;p20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0" name="Google Shape;1350;p20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1" name="Google Shape;1351;p20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2" name="Google Shape;1352;p20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3" name="Google Shape;1353;p20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4" name="Google Shape;1354;p20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5" name="Google Shape;1355;p20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6" name="Google Shape;1356;p20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7" name="Google Shape;1357;p20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8" name="Google Shape;1358;p20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9" name="Google Shape;1359;p20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60" name="Google Shape;1360;p20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61" name="Google Shape;1361;p20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62" name="Google Shape;1362;p20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sp>
          <p:nvSpPr>
            <p:cNvPr id="1363" name="Google Shape;1363;p20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64" name="Google Shape;1364;p20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65" name="Google Shape;1365;p20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"/>
          <p:cNvGrpSpPr/>
          <p:nvPr/>
        </p:nvGrpSpPr>
        <p:grpSpPr>
          <a:xfrm>
            <a:off x="-9" y="1244200"/>
            <a:ext cx="8424009" cy="3899475"/>
            <a:chOff x="-9" y="1244200"/>
            <a:chExt cx="8424009" cy="3899475"/>
          </a:xfrm>
        </p:grpSpPr>
        <p:sp>
          <p:nvSpPr>
            <p:cNvPr id="110" name="Google Shape;110;p3"/>
            <p:cNvSpPr/>
            <p:nvPr/>
          </p:nvSpPr>
          <p:spPr>
            <a:xfrm>
              <a:off x="7469100" y="2314075"/>
              <a:ext cx="954900" cy="2829600"/>
            </a:xfrm>
            <a:prstGeom prst="rect">
              <a:avLst/>
            </a:prstGeom>
            <a:solidFill>
              <a:srgbClr val="F34242">
                <a:alpha val="7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9" y="1244200"/>
              <a:ext cx="1595100" cy="261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 txBox="1">
            <a:spLocks noGrp="1"/>
          </p:cNvSpPr>
          <p:nvPr>
            <p:ph type="title" hasCustomPrompt="1"/>
          </p:nvPr>
        </p:nvSpPr>
        <p:spPr>
          <a:xfrm>
            <a:off x="5684100" y="1574991"/>
            <a:ext cx="2739900" cy="16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DF7E7"/>
              </a:buClr>
              <a:buSzPts val="12000"/>
              <a:buNone/>
              <a:defRPr sz="1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3"/>
          <p:cNvSpPr txBox="1">
            <a:spLocks noGrp="1"/>
          </p:cNvSpPr>
          <p:nvPr>
            <p:ph type="subTitle" idx="1"/>
          </p:nvPr>
        </p:nvSpPr>
        <p:spPr>
          <a:xfrm>
            <a:off x="720075" y="3126975"/>
            <a:ext cx="4694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 idx="2"/>
          </p:nvPr>
        </p:nvSpPr>
        <p:spPr>
          <a:xfrm>
            <a:off x="720075" y="1533825"/>
            <a:ext cx="43461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116" name="Google Shape;116;p3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3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" name="Google Shape;178;p3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4"/>
          <p:cNvGrpSpPr/>
          <p:nvPr/>
        </p:nvGrpSpPr>
        <p:grpSpPr>
          <a:xfrm>
            <a:off x="478500" y="0"/>
            <a:ext cx="8665500" cy="5143375"/>
            <a:chOff x="478500" y="0"/>
            <a:chExt cx="8665500" cy="5143375"/>
          </a:xfrm>
        </p:grpSpPr>
        <p:sp>
          <p:nvSpPr>
            <p:cNvPr id="183" name="Google Shape;183;p4"/>
            <p:cNvSpPr/>
            <p:nvPr/>
          </p:nvSpPr>
          <p:spPr>
            <a:xfrm>
              <a:off x="6696300" y="4030375"/>
              <a:ext cx="2447700" cy="111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8661000" y="3122825"/>
              <a:ext cx="483000" cy="1275300"/>
            </a:xfrm>
            <a:prstGeom prst="rect">
              <a:avLst/>
            </a:prstGeom>
            <a:solidFill>
              <a:srgbClr val="00FFFF">
                <a:alpha val="4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78500" y="0"/>
              <a:ext cx="483000" cy="1275300"/>
            </a:xfrm>
            <a:prstGeom prst="rect">
              <a:avLst/>
            </a:prstGeom>
            <a:solidFill>
              <a:srgbClr val="00FFFF">
                <a:alpha val="4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085850" y="4320950"/>
              <a:ext cx="11334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4"/>
          <p:cNvSpPr/>
          <p:nvPr/>
        </p:nvSpPr>
        <p:spPr>
          <a:xfrm>
            <a:off x="4012350" y="4939800"/>
            <a:ext cx="74400" cy="7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"/>
          <p:cNvSpPr txBox="1">
            <a:spLocks noGrp="1"/>
          </p:cNvSpPr>
          <p:nvPr>
            <p:ph type="body" idx="1"/>
          </p:nvPr>
        </p:nvSpPr>
        <p:spPr>
          <a:xfrm>
            <a:off x="720000" y="1237097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bel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2A4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4012350" y="4939800"/>
            <a:ext cx="74400" cy="7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4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192" name="Google Shape;192;p4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193" name="Google Shape;193;p4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4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4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259" name="Google Shape;259;p5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5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291" name="Google Shape;291;p5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5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5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321;p5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5"/>
          <p:cNvSpPr txBox="1">
            <a:spLocks noGrp="1"/>
          </p:cNvSpPr>
          <p:nvPr>
            <p:ph type="ctrTitle"/>
          </p:nvPr>
        </p:nvSpPr>
        <p:spPr>
          <a:xfrm>
            <a:off x="2158875" y="1858475"/>
            <a:ext cx="5787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5" name="Google Shape;325;p5"/>
          <p:cNvSpPr txBox="1">
            <a:spLocks noGrp="1"/>
          </p:cNvSpPr>
          <p:nvPr>
            <p:ph type="subTitle" idx="1"/>
          </p:nvPr>
        </p:nvSpPr>
        <p:spPr>
          <a:xfrm>
            <a:off x="1011900" y="2853025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6" name="Google Shape;326;p5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5"/>
          <p:cNvSpPr txBox="1">
            <a:spLocks noGrp="1"/>
          </p:cNvSpPr>
          <p:nvPr>
            <p:ph type="ctrTitle" idx="3"/>
          </p:nvPr>
        </p:nvSpPr>
        <p:spPr>
          <a:xfrm>
            <a:off x="5751700" y="1858475"/>
            <a:ext cx="5787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subTitle" idx="4"/>
          </p:nvPr>
        </p:nvSpPr>
        <p:spPr>
          <a:xfrm>
            <a:off x="4604725" y="2853025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6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331" name="Google Shape;331;p6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332" name="Google Shape;332;p6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6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363" name="Google Shape;363;p6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6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6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6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6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6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6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6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6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393;p6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7"/>
          <p:cNvGrpSpPr/>
          <p:nvPr/>
        </p:nvGrpSpPr>
        <p:grpSpPr>
          <a:xfrm>
            <a:off x="0" y="3122825"/>
            <a:ext cx="2447700" cy="2020550"/>
            <a:chOff x="0" y="3122825"/>
            <a:chExt cx="2447700" cy="2020550"/>
          </a:xfrm>
        </p:grpSpPr>
        <p:sp>
          <p:nvSpPr>
            <p:cNvPr id="399" name="Google Shape;399;p7"/>
            <p:cNvSpPr/>
            <p:nvPr/>
          </p:nvSpPr>
          <p:spPr>
            <a:xfrm>
              <a:off x="0" y="4030375"/>
              <a:ext cx="2447700" cy="1113000"/>
            </a:xfrm>
            <a:prstGeom prst="rect">
              <a:avLst/>
            </a:prstGeom>
            <a:solidFill>
              <a:srgbClr val="F35555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0" y="3122825"/>
              <a:ext cx="483000" cy="1275300"/>
            </a:xfrm>
            <a:prstGeom prst="rect">
              <a:avLst/>
            </a:prstGeom>
            <a:solidFill>
              <a:srgbClr val="00FFFF">
                <a:alpha val="4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7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402" name="Google Shape;402;p7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403" name="Google Shape;403;p7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7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7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7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7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7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7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7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7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7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7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434" name="Google Shape;434;p7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7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7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7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7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7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7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7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7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7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7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7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7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7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7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7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7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7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7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7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7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7"/>
          <p:cNvSpPr txBox="1">
            <a:spLocks noGrp="1"/>
          </p:cNvSpPr>
          <p:nvPr>
            <p:ph type="title"/>
          </p:nvPr>
        </p:nvSpPr>
        <p:spPr>
          <a:xfrm>
            <a:off x="720000" y="1795176"/>
            <a:ext cx="7704000" cy="7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8" name="Google Shape;468;p7"/>
          <p:cNvSpPr txBox="1">
            <a:spLocks noGrp="1"/>
          </p:cNvSpPr>
          <p:nvPr>
            <p:ph type="body" idx="1"/>
          </p:nvPr>
        </p:nvSpPr>
        <p:spPr>
          <a:xfrm>
            <a:off x="2205500" y="2601861"/>
            <a:ext cx="4733100" cy="16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0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619" name="Google Shape;619;p10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620" name="Google Shape;620;p10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0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0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0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0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0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0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0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0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0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0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0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0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0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0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0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0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0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0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0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0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0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0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0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0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0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10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651" name="Google Shape;651;p10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0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0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0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0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0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0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0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0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0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0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0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0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0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0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0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0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0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0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0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0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0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0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0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0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0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0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0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0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1" name="Google Shape;681;p10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0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0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11"/>
          <p:cNvGrpSpPr/>
          <p:nvPr/>
        </p:nvGrpSpPr>
        <p:grpSpPr>
          <a:xfrm>
            <a:off x="1038850" y="0"/>
            <a:ext cx="6956900" cy="3216775"/>
            <a:chOff x="1038850" y="0"/>
            <a:chExt cx="6956900" cy="3216775"/>
          </a:xfrm>
        </p:grpSpPr>
        <p:sp>
          <p:nvSpPr>
            <p:cNvPr id="687" name="Google Shape;687;p11"/>
            <p:cNvSpPr/>
            <p:nvPr/>
          </p:nvSpPr>
          <p:spPr>
            <a:xfrm>
              <a:off x="1511200" y="1711075"/>
              <a:ext cx="6121800" cy="150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2347600" y="0"/>
              <a:ext cx="932400" cy="2203800"/>
            </a:xfrm>
            <a:prstGeom prst="rect">
              <a:avLst/>
            </a:prstGeom>
            <a:solidFill>
              <a:srgbClr val="EE7A7A">
                <a:alpha val="7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7063350" y="2833525"/>
              <a:ext cx="932400" cy="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038850" y="2012200"/>
              <a:ext cx="932400" cy="9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1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692" name="Google Shape;692;p11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693" name="Google Shape;693;p11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1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11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724" name="Google Shape;724;p11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1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1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1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1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1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1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1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1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1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1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1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1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1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1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1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1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rgbClr val="383838">
                  <a:alpha val="8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1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11"/>
          <p:cNvSpPr txBox="1">
            <a:spLocks noGrp="1"/>
          </p:cNvSpPr>
          <p:nvPr>
            <p:ph type="title" hasCustomPrompt="1"/>
          </p:nvPr>
        </p:nvSpPr>
        <p:spPr>
          <a:xfrm>
            <a:off x="1971250" y="1711075"/>
            <a:ext cx="5201700" cy="14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8" name="Google Shape;758;p11"/>
          <p:cNvSpPr txBox="1">
            <a:spLocks noGrp="1"/>
          </p:cNvSpPr>
          <p:nvPr>
            <p:ph type="subTitle" idx="1"/>
          </p:nvPr>
        </p:nvSpPr>
        <p:spPr>
          <a:xfrm>
            <a:off x="2021100" y="3432750"/>
            <a:ext cx="51018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5e6qG39XQ5NdvCNXjS7ejFe0-jlf1DOpGR_bWVXhan8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3"/>
          <p:cNvSpPr/>
          <p:nvPr/>
        </p:nvSpPr>
        <p:spPr>
          <a:xfrm>
            <a:off x="2146950" y="2976425"/>
            <a:ext cx="87900" cy="115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5" name="Google Shape;1375;p23"/>
          <p:cNvSpPr txBox="1">
            <a:spLocks noGrp="1"/>
          </p:cNvSpPr>
          <p:nvPr>
            <p:ph type="title"/>
          </p:nvPr>
        </p:nvSpPr>
        <p:spPr>
          <a:xfrm>
            <a:off x="701692" y="1163782"/>
            <a:ext cx="7740616" cy="1946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>
                    <a:lumMod val="10000"/>
                  </a:schemeClr>
                </a:solidFill>
              </a:rPr>
              <a:t>TFG</a:t>
            </a:r>
            <a:br>
              <a:rPr lang="en" sz="1800" dirty="0">
                <a:solidFill>
                  <a:schemeClr val="bg1">
                    <a:lumMod val="10000"/>
                  </a:schemeClr>
                </a:solidFill>
              </a:rPr>
            </a:br>
            <a:br>
              <a:rPr lang="en" sz="1800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" sz="3600" dirty="0">
                <a:solidFill>
                  <a:schemeClr val="bg1">
                    <a:lumMod val="10000"/>
                  </a:schemeClr>
                </a:solidFill>
              </a:rPr>
              <a:t>Análisis de Clustering y</a:t>
            </a:r>
            <a:br>
              <a:rPr lang="en" sz="3600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" sz="3600" dirty="0">
                <a:solidFill>
                  <a:schemeClr val="bg1">
                    <a:lumMod val="10000"/>
                  </a:schemeClr>
                </a:solidFill>
              </a:rPr>
              <a:t> Clusterización de Documentos</a:t>
            </a:r>
            <a:endParaRPr sz="48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7E9A01-2330-4C4C-9A8D-ECB4A4EBD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8" y="4378015"/>
            <a:ext cx="1489122" cy="4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PS UAH (@eps_uah) | Twitter">
            <a:extLst>
              <a:ext uri="{FF2B5EF4-FFF2-40B4-BE49-F238E27FC236}">
                <a16:creationId xmlns:a16="http://schemas.microsoft.com/office/drawing/2014/main" id="{E1A52CD1-16BF-435B-870F-92583F8D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26" y="4378015"/>
            <a:ext cx="447900" cy="4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4" name="Google Shape;1374;p23"/>
          <p:cNvSpPr txBox="1">
            <a:spLocks noGrp="1"/>
          </p:cNvSpPr>
          <p:nvPr>
            <p:ph type="subTitle" idx="1"/>
          </p:nvPr>
        </p:nvSpPr>
        <p:spPr>
          <a:xfrm>
            <a:off x="701692" y="3432750"/>
            <a:ext cx="7740616" cy="1065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Autor: </a:t>
            </a:r>
            <a:r>
              <a:rPr lang="en" b="1" dirty="0">
                <a:solidFill>
                  <a:schemeClr val="bg1">
                    <a:lumMod val="10000"/>
                  </a:schemeClr>
                </a:solidFill>
              </a:rPr>
              <a:t>Aarón Casado Monge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Tutor: </a:t>
            </a:r>
            <a:r>
              <a:rPr lang="en" b="1" dirty="0">
                <a:solidFill>
                  <a:schemeClr val="bg1">
                    <a:lumMod val="10000"/>
                  </a:schemeClr>
                </a:solidFill>
              </a:rPr>
              <a:t>Juan</a:t>
            </a:r>
            <a:r>
              <a:rPr lang="en" dirty="0"/>
              <a:t> </a:t>
            </a:r>
            <a:r>
              <a:rPr lang="en" b="1" dirty="0">
                <a:solidFill>
                  <a:schemeClr val="bg1">
                    <a:lumMod val="10000"/>
                  </a:schemeClr>
                </a:solidFill>
              </a:rPr>
              <a:t>José Cuadrado Gallego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Grado en Ingeniería Informática con Mención en Ciencias de la Computación</a:t>
            </a:r>
            <a:endParaRPr sz="12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06741-4185-4343-98A8-37A4A583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29" y="4284809"/>
            <a:ext cx="8037703" cy="344100"/>
          </a:xfrm>
        </p:spPr>
        <p:txBody>
          <a:bodyPr/>
          <a:lstStyle/>
          <a:p>
            <a:r>
              <a:rPr lang="es-ES" dirty="0"/>
              <a:t>Clusterización 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FA531044-5AF0-4911-8960-EC28637E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588" y="1602639"/>
            <a:ext cx="6724244" cy="1938221"/>
          </a:xfrm>
        </p:spPr>
        <p:txBody>
          <a:bodyPr/>
          <a:lstStyle/>
          <a:p>
            <a:r>
              <a:rPr lang="es-ES" i="1" dirty="0"/>
              <a:t>“Proceso de organizar datos en grupos diferentes en base a la similitud o disparidad entre los mismos, definiendo en el propio proceso de clasificación los valores que delimitan cada grupo”</a:t>
            </a:r>
          </a:p>
        </p:txBody>
      </p:sp>
    </p:spTree>
    <p:extLst>
      <p:ext uri="{BB962C8B-B14F-4D97-AF65-F5344CB8AC3E}">
        <p14:creationId xmlns:p14="http://schemas.microsoft.com/office/powerpoint/2010/main" val="311082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2C5A0-AB74-4496-BB54-8CC0D63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517686"/>
            <a:ext cx="7704000" cy="765300"/>
          </a:xfrm>
        </p:spPr>
        <p:txBody>
          <a:bodyPr/>
          <a:lstStyle/>
          <a:p>
            <a:r>
              <a:rPr lang="es-ES" dirty="0"/>
              <a:t>Utilidades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71E6CB-DE0A-4B53-887D-3C2B3585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7591" y="1580409"/>
            <a:ext cx="6488817" cy="2662755"/>
          </a:xfrm>
        </p:spPr>
        <p:txBody>
          <a:bodyPr/>
          <a:lstStyle/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Clasificación de datos sin etiqueta o valor que permita clasificarlos.</a:t>
            </a:r>
          </a:p>
          <a:p>
            <a:r>
              <a:rPr lang="es-ES" dirty="0"/>
              <a:t>Detección de datos anómalos.</a:t>
            </a:r>
          </a:p>
          <a:p>
            <a:r>
              <a:rPr lang="es-ES" dirty="0"/>
              <a:t>Obtención de etiquetas y criterios de clasificación.</a:t>
            </a:r>
          </a:p>
          <a:p>
            <a:r>
              <a:rPr lang="es-ES" dirty="0" err="1"/>
              <a:t>Pre-procesamiento</a:t>
            </a:r>
            <a:r>
              <a:rPr lang="es-ES" dirty="0"/>
              <a:t> de datos para Data </a:t>
            </a:r>
            <a:r>
              <a:rPr lang="es-ES" dirty="0" err="1"/>
              <a:t>Mining</a:t>
            </a:r>
            <a:r>
              <a:rPr lang="es-ES" dirty="0"/>
              <a:t>.</a:t>
            </a:r>
          </a:p>
          <a:p>
            <a:r>
              <a:rPr lang="es-ES" dirty="0"/>
              <a:t>Compresión de información.</a:t>
            </a:r>
          </a:p>
          <a:p>
            <a:endParaRPr lang="es-ES" dirty="0"/>
          </a:p>
          <a:p>
            <a:pPr marL="152400" indent="0">
              <a:buNone/>
            </a:pPr>
            <a:r>
              <a:rPr lang="es-ES" dirty="0"/>
              <a:t>¿Resultado?</a:t>
            </a:r>
          </a:p>
          <a:p>
            <a:pPr marL="152400" indent="0">
              <a:buNone/>
            </a:pPr>
            <a:r>
              <a:rPr lang="es-ES" sz="1800" b="1" dirty="0">
                <a:solidFill>
                  <a:schemeClr val="accent1">
                    <a:lumMod val="50000"/>
                  </a:schemeClr>
                </a:solidFill>
              </a:rPr>
              <a:t>Obtención de nuevo conocimiento.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475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Campos en los que se usa</a:t>
            </a:r>
            <a:endParaRPr dirty="0"/>
          </a:p>
        </p:txBody>
      </p:sp>
      <p:sp>
        <p:nvSpPr>
          <p:cNvPr id="1438" name="Google Shape;1438;p29"/>
          <p:cNvSpPr/>
          <p:nvPr/>
        </p:nvSpPr>
        <p:spPr>
          <a:xfrm rot="-5400000">
            <a:off x="1206300" y="2878837"/>
            <a:ext cx="287400" cy="1779000"/>
          </a:xfrm>
          <a:prstGeom prst="rect">
            <a:avLst/>
          </a:prstGeom>
          <a:solidFill>
            <a:srgbClr val="F34242">
              <a:alpha val="83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29"/>
          <p:cNvSpPr/>
          <p:nvPr/>
        </p:nvSpPr>
        <p:spPr>
          <a:xfrm>
            <a:off x="460500" y="1754725"/>
            <a:ext cx="564300" cy="564300"/>
          </a:xfrm>
          <a:prstGeom prst="rect">
            <a:avLst/>
          </a:prstGeom>
          <a:solidFill>
            <a:srgbClr val="A2F3F3">
              <a:alpha val="71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29"/>
          <p:cNvSpPr/>
          <p:nvPr/>
        </p:nvSpPr>
        <p:spPr>
          <a:xfrm>
            <a:off x="4834925" y="0"/>
            <a:ext cx="287400" cy="2319000"/>
          </a:xfrm>
          <a:prstGeom prst="rect">
            <a:avLst/>
          </a:prstGeom>
          <a:solidFill>
            <a:srgbClr val="EE7A7A">
              <a:alpha val="7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9"/>
          <p:cNvSpPr/>
          <p:nvPr/>
        </p:nvSpPr>
        <p:spPr>
          <a:xfrm>
            <a:off x="5561500" y="3263425"/>
            <a:ext cx="564300" cy="2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9"/>
          <p:cNvSpPr txBox="1">
            <a:spLocks noGrp="1"/>
          </p:cNvSpPr>
          <p:nvPr>
            <p:ph type="ctrTitle"/>
          </p:nvPr>
        </p:nvSpPr>
        <p:spPr>
          <a:xfrm>
            <a:off x="4956031" y="1697158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Ciencias de la salud</a:t>
            </a:r>
            <a:endParaRPr dirty="0"/>
          </a:p>
        </p:txBody>
      </p:sp>
      <p:sp>
        <p:nvSpPr>
          <p:cNvPr id="1443" name="Google Shape;1443;p29"/>
          <p:cNvSpPr txBox="1">
            <a:spLocks noGrp="1"/>
          </p:cNvSpPr>
          <p:nvPr>
            <p:ph type="subTitle" idx="1"/>
          </p:nvPr>
        </p:nvSpPr>
        <p:spPr>
          <a:xfrm>
            <a:off x="4956025" y="2314276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Genética, biología, microbiología, psiquiatría…</a:t>
            </a:r>
            <a:endParaRPr dirty="0"/>
          </a:p>
        </p:txBody>
      </p:sp>
      <p:sp>
        <p:nvSpPr>
          <p:cNvPr id="1444" name="Google Shape;1444;p29"/>
          <p:cNvSpPr txBox="1">
            <a:spLocks noGrp="1"/>
          </p:cNvSpPr>
          <p:nvPr>
            <p:ph type="ctrTitle" idx="2"/>
          </p:nvPr>
        </p:nvSpPr>
        <p:spPr>
          <a:xfrm>
            <a:off x="4956030" y="3228333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Economía</a:t>
            </a:r>
            <a:endParaRPr dirty="0"/>
          </a:p>
        </p:txBody>
      </p:sp>
      <p:sp>
        <p:nvSpPr>
          <p:cNvPr id="1445" name="Google Shape;1445;p29"/>
          <p:cNvSpPr txBox="1">
            <a:spLocks noGrp="1"/>
          </p:cNvSpPr>
          <p:nvPr>
            <p:ph type="subTitle" idx="3"/>
          </p:nvPr>
        </p:nvSpPr>
        <p:spPr>
          <a:xfrm>
            <a:off x="4956024" y="384545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Marketing, negocios, detección de fraude…</a:t>
            </a:r>
            <a:endParaRPr dirty="0"/>
          </a:p>
        </p:txBody>
      </p:sp>
      <p:sp>
        <p:nvSpPr>
          <p:cNvPr id="1446" name="Google Shape;1446;p29"/>
          <p:cNvSpPr txBox="1">
            <a:spLocks noGrp="1"/>
          </p:cNvSpPr>
          <p:nvPr>
            <p:ph type="ctrTitle" idx="4"/>
          </p:nvPr>
        </p:nvSpPr>
        <p:spPr>
          <a:xfrm>
            <a:off x="720006" y="3228333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Ciencias sociales</a:t>
            </a:r>
            <a:endParaRPr dirty="0"/>
          </a:p>
        </p:txBody>
      </p:sp>
      <p:sp>
        <p:nvSpPr>
          <p:cNvPr id="1447" name="Google Shape;1447;p29"/>
          <p:cNvSpPr txBox="1">
            <a:spLocks noGrp="1"/>
          </p:cNvSpPr>
          <p:nvPr>
            <p:ph type="subTitle" idx="5"/>
          </p:nvPr>
        </p:nvSpPr>
        <p:spPr>
          <a:xfrm>
            <a:off x="720000" y="384545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Sociología, psicología, educación…</a:t>
            </a:r>
            <a:endParaRPr dirty="0"/>
          </a:p>
        </p:txBody>
      </p:sp>
      <p:sp>
        <p:nvSpPr>
          <p:cNvPr id="1448" name="Google Shape;1448;p29"/>
          <p:cNvSpPr txBox="1">
            <a:spLocks noGrp="1"/>
          </p:cNvSpPr>
          <p:nvPr>
            <p:ph type="ctrTitle" idx="7"/>
          </p:nvPr>
        </p:nvSpPr>
        <p:spPr>
          <a:xfrm>
            <a:off x="720006" y="1697158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Ingeniería</a:t>
            </a:r>
            <a:endParaRPr dirty="0"/>
          </a:p>
        </p:txBody>
      </p:sp>
      <p:sp>
        <p:nvSpPr>
          <p:cNvPr id="1449" name="Google Shape;1449;p29"/>
          <p:cNvSpPr txBox="1">
            <a:spLocks noGrp="1"/>
          </p:cNvSpPr>
          <p:nvPr>
            <p:ph type="subTitle" idx="8"/>
          </p:nvPr>
        </p:nvSpPr>
        <p:spPr>
          <a:xfrm>
            <a:off x="720000" y="2314276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Aprendizaje automático, IA, reconocimiento de imágenes…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4C8EF-5784-404F-9C98-5550D317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 de </a:t>
            </a:r>
            <a:r>
              <a:rPr lang="es-ES" dirty="0" err="1"/>
              <a:t>clustering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2317F8-BADE-4C9D-B07F-36224224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60" y="1492751"/>
            <a:ext cx="5952280" cy="21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3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929A168A-6DCC-4172-A925-989DE196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02.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08C55909-2DE7-4EDE-BE1F-E8F31A59C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Métodos y algoritmos. </a:t>
            </a:r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1AFD5F08-3F2A-4E39-AFE9-F596440CF62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" dirty="0"/>
              <a:t>Técnicas de </a:t>
            </a:r>
            <a:r>
              <a:rPr lang="es-ES" dirty="0" err="1"/>
              <a:t>clustering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360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7768-BB17-460F-BB3A-0C976CA0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12699B-E692-4B10-81F9-3DF617E92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Escalabilidad.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Habilidad para lidiar con diferentes tipos de datos.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Descubrimiento de </a:t>
            </a:r>
            <a:r>
              <a:rPr lang="es-ES" dirty="0" err="1"/>
              <a:t>clusters</a:t>
            </a:r>
            <a:r>
              <a:rPr lang="es-ES" dirty="0"/>
              <a:t> con formas arbitrarias.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No requerir información al usuario.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Capacidad para trabajar con ruido en los datos.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Clusterización incremental e insensibilidad al orden de entrada.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Capacidad para </a:t>
            </a:r>
            <a:r>
              <a:rPr lang="es-ES" dirty="0" err="1"/>
              <a:t>clusterizar</a:t>
            </a:r>
            <a:r>
              <a:rPr lang="es-ES" dirty="0"/>
              <a:t> datos con múltiples atributos.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 err="1"/>
              <a:t>Clustering</a:t>
            </a:r>
            <a:r>
              <a:rPr lang="es-ES" dirty="0"/>
              <a:t> basado en restricciones.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Interpretabilidad y usabilidad.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85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Criterios de comparación</a:t>
            </a:r>
            <a:endParaRPr dirty="0"/>
          </a:p>
        </p:txBody>
      </p:sp>
      <p:sp>
        <p:nvSpPr>
          <p:cNvPr id="1438" name="Google Shape;1438;p29"/>
          <p:cNvSpPr/>
          <p:nvPr/>
        </p:nvSpPr>
        <p:spPr>
          <a:xfrm rot="-5400000">
            <a:off x="1206300" y="2878837"/>
            <a:ext cx="287400" cy="1779000"/>
          </a:xfrm>
          <a:prstGeom prst="rect">
            <a:avLst/>
          </a:prstGeom>
          <a:solidFill>
            <a:srgbClr val="F34242">
              <a:alpha val="83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29"/>
          <p:cNvSpPr/>
          <p:nvPr/>
        </p:nvSpPr>
        <p:spPr>
          <a:xfrm>
            <a:off x="460500" y="1754725"/>
            <a:ext cx="564300" cy="564300"/>
          </a:xfrm>
          <a:prstGeom prst="rect">
            <a:avLst/>
          </a:prstGeom>
          <a:solidFill>
            <a:srgbClr val="A2F3F3">
              <a:alpha val="71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29"/>
          <p:cNvSpPr/>
          <p:nvPr/>
        </p:nvSpPr>
        <p:spPr>
          <a:xfrm>
            <a:off x="4834925" y="0"/>
            <a:ext cx="287400" cy="2319000"/>
          </a:xfrm>
          <a:prstGeom prst="rect">
            <a:avLst/>
          </a:prstGeom>
          <a:solidFill>
            <a:srgbClr val="EE7A7A">
              <a:alpha val="7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9"/>
          <p:cNvSpPr/>
          <p:nvPr/>
        </p:nvSpPr>
        <p:spPr>
          <a:xfrm>
            <a:off x="5561500" y="3263425"/>
            <a:ext cx="564300" cy="2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9"/>
          <p:cNvSpPr txBox="1">
            <a:spLocks noGrp="1"/>
          </p:cNvSpPr>
          <p:nvPr>
            <p:ph type="ctrTitle"/>
          </p:nvPr>
        </p:nvSpPr>
        <p:spPr>
          <a:xfrm>
            <a:off x="4956031" y="1697158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Separación de clusters</a:t>
            </a:r>
            <a:endParaRPr dirty="0"/>
          </a:p>
        </p:txBody>
      </p:sp>
      <p:sp>
        <p:nvSpPr>
          <p:cNvPr id="1443" name="Google Shape;1443;p29"/>
          <p:cNvSpPr txBox="1">
            <a:spLocks noGrp="1"/>
          </p:cNvSpPr>
          <p:nvPr>
            <p:ph type="subTitle" idx="1"/>
          </p:nvPr>
        </p:nvSpPr>
        <p:spPr>
          <a:xfrm>
            <a:off x="4956025" y="2314276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deterministas o “fuzzy”.</a:t>
            </a:r>
            <a:endParaRPr dirty="0"/>
          </a:p>
        </p:txBody>
      </p:sp>
      <p:sp>
        <p:nvSpPr>
          <p:cNvPr id="1444" name="Google Shape;1444;p29"/>
          <p:cNvSpPr txBox="1">
            <a:spLocks noGrp="1"/>
          </p:cNvSpPr>
          <p:nvPr>
            <p:ph type="ctrTitle" idx="2"/>
          </p:nvPr>
        </p:nvSpPr>
        <p:spPr>
          <a:xfrm>
            <a:off x="4956030" y="3228333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Espacio de clusterización</a:t>
            </a:r>
            <a:endParaRPr dirty="0"/>
          </a:p>
        </p:txBody>
      </p:sp>
      <p:sp>
        <p:nvSpPr>
          <p:cNvPr id="1445" name="Google Shape;1445;p29"/>
          <p:cNvSpPr txBox="1">
            <a:spLocks noGrp="1"/>
          </p:cNvSpPr>
          <p:nvPr>
            <p:ph type="subTitle" idx="3"/>
          </p:nvPr>
        </p:nvSpPr>
        <p:spPr>
          <a:xfrm>
            <a:off x="4956024" y="384545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Espacio total o subconjuntos del espacio.</a:t>
            </a:r>
            <a:endParaRPr dirty="0"/>
          </a:p>
        </p:txBody>
      </p:sp>
      <p:sp>
        <p:nvSpPr>
          <p:cNvPr id="1446" name="Google Shape;1446;p29"/>
          <p:cNvSpPr txBox="1">
            <a:spLocks noGrp="1"/>
          </p:cNvSpPr>
          <p:nvPr>
            <p:ph type="ctrTitle" idx="4"/>
          </p:nvPr>
        </p:nvSpPr>
        <p:spPr>
          <a:xfrm>
            <a:off x="720006" y="3228333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Cálculo de similitud</a:t>
            </a:r>
            <a:endParaRPr dirty="0"/>
          </a:p>
        </p:txBody>
      </p:sp>
      <p:sp>
        <p:nvSpPr>
          <p:cNvPr id="1447" name="Google Shape;1447;p29"/>
          <p:cNvSpPr txBox="1">
            <a:spLocks noGrp="1"/>
          </p:cNvSpPr>
          <p:nvPr>
            <p:ph type="subTitle" idx="5"/>
          </p:nvPr>
        </p:nvSpPr>
        <p:spPr>
          <a:xfrm>
            <a:off x="720000" y="384545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Uso de distancia, densidad, contigüidad.</a:t>
            </a:r>
            <a:endParaRPr dirty="0"/>
          </a:p>
        </p:txBody>
      </p:sp>
      <p:sp>
        <p:nvSpPr>
          <p:cNvPr id="1448" name="Google Shape;1448;p29"/>
          <p:cNvSpPr txBox="1">
            <a:spLocks noGrp="1"/>
          </p:cNvSpPr>
          <p:nvPr>
            <p:ph type="ctrTitle" idx="7"/>
          </p:nvPr>
        </p:nvSpPr>
        <p:spPr>
          <a:xfrm>
            <a:off x="720006" y="1697158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Criterio de división</a:t>
            </a:r>
            <a:endParaRPr dirty="0"/>
          </a:p>
        </p:txBody>
      </p:sp>
      <p:sp>
        <p:nvSpPr>
          <p:cNvPr id="1449" name="Google Shape;1449;p29"/>
          <p:cNvSpPr txBox="1">
            <a:spLocks noGrp="1"/>
          </p:cNvSpPr>
          <p:nvPr>
            <p:ph type="subTitle" idx="8"/>
          </p:nvPr>
        </p:nvSpPr>
        <p:spPr>
          <a:xfrm>
            <a:off x="720000" y="2314276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de partición o jerárquicos.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E56CF-CBA5-4A67-83C6-06AD0FD8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métodos de clusterización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32C86D9-9DA2-4320-B885-37AF402B0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93021"/>
              </p:ext>
            </p:extLst>
          </p:nvPr>
        </p:nvGraphicFramePr>
        <p:xfrm>
          <a:off x="910107" y="1344548"/>
          <a:ext cx="7323786" cy="325895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31046">
                  <a:extLst>
                    <a:ext uri="{9D8B030D-6E8A-4147-A177-3AD203B41FA5}">
                      <a16:colId xmlns:a16="http://schemas.microsoft.com/office/drawing/2014/main" val="3058374049"/>
                    </a:ext>
                  </a:extLst>
                </a:gridCol>
                <a:gridCol w="6092740">
                  <a:extLst>
                    <a:ext uri="{9D8B030D-6E8A-4147-A177-3AD203B41FA5}">
                      <a16:colId xmlns:a16="http://schemas.microsoft.com/office/drawing/2014/main" val="3559479383"/>
                    </a:ext>
                  </a:extLst>
                </a:gridCol>
              </a:tblGrid>
              <a:tr h="392284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Oswald" panose="020B0604020202020204" charset="0"/>
                        </a:rPr>
                        <a:t>Métodos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Oswald" panose="020B0604020202020204" charset="0"/>
                        </a:rPr>
                        <a:t>Características generales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982043"/>
                  </a:ext>
                </a:extLst>
              </a:tr>
              <a:tr h="819117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>
                          <a:latin typeface="Oswald" panose="020B0604020202020204" charset="0"/>
                        </a:rPr>
                        <a:t>Basados en particiones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Encuentran </a:t>
                      </a:r>
                      <a:r>
                        <a:rPr lang="es-ES" sz="1000" dirty="0" err="1"/>
                        <a:t>clusters</a:t>
                      </a:r>
                      <a:r>
                        <a:rPr lang="es-ES" sz="1000" dirty="0"/>
                        <a:t> de forma esférica mutuamente exclusivos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Utilizan distancia/proximidad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Usan la media o </a:t>
                      </a:r>
                      <a:r>
                        <a:rPr lang="es-ES" sz="1000" dirty="0" err="1"/>
                        <a:t>medoid</a:t>
                      </a:r>
                      <a:r>
                        <a:rPr lang="es-ES" sz="1000" dirty="0"/>
                        <a:t> para representar el centro del </a:t>
                      </a:r>
                      <a:r>
                        <a:rPr lang="es-ES" sz="1000" dirty="0" err="1"/>
                        <a:t>cluster</a:t>
                      </a:r>
                      <a:endParaRPr lang="es-ES" sz="10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Efectivos en conjuntos de datos pequeños y medianos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715908"/>
                  </a:ext>
                </a:extLst>
              </a:tr>
              <a:tr h="647515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 err="1">
                          <a:latin typeface="Oswald" panose="020B0604020202020204" charset="0"/>
                        </a:rPr>
                        <a:t>Jérárquicos</a:t>
                      </a:r>
                      <a:endParaRPr lang="es-ES" sz="1400" b="1" dirty="0">
                        <a:latin typeface="Oswa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Clasifican en múltiples niveles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No pueden deshacer agrupaciones o divisiones erróneas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Pueden incorporar otras técnicas como </a:t>
                      </a:r>
                      <a:r>
                        <a:rPr lang="es-ES" sz="1000" dirty="0" err="1"/>
                        <a:t>microclustering</a:t>
                      </a:r>
                      <a:r>
                        <a:rPr lang="es-ES" sz="1000" dirty="0"/>
                        <a:t> y tener en cuenta vínculos entre los objetos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66121"/>
                  </a:ext>
                </a:extLst>
              </a:tr>
              <a:tr h="752521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>
                          <a:latin typeface="Oswald" panose="020B0604020202020204" charset="0"/>
                        </a:rPr>
                        <a:t>Basados en densidad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Pueden encontrar </a:t>
                      </a:r>
                      <a:r>
                        <a:rPr lang="es-ES" sz="1000" dirty="0" err="1"/>
                        <a:t>clusters</a:t>
                      </a:r>
                      <a:r>
                        <a:rPr lang="es-ES" sz="1000" dirty="0"/>
                        <a:t> con formas arbitrarias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Los </a:t>
                      </a:r>
                      <a:r>
                        <a:rPr lang="es-ES" sz="1000" dirty="0" err="1"/>
                        <a:t>clusters</a:t>
                      </a:r>
                      <a:r>
                        <a:rPr lang="es-ES" sz="1000" dirty="0"/>
                        <a:t> son regiones con gran densidad de objetos separados por zonas con poca densidad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La densidad queda definida por un mínimo de objetos cercanos dentro del vecindario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Sirve para detectar datos anómalos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458686"/>
                  </a:ext>
                </a:extLst>
              </a:tr>
              <a:tr h="647515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>
                          <a:latin typeface="Oswald" panose="020B0604020202020204" charset="0"/>
                        </a:rPr>
                        <a:t>Basados en rejillas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Utiliza una estructura de rejilla o cuadrícula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La velocidad de procesamiento es alta, pues no influye el número de objetos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092723"/>
                  </a:ext>
                </a:extLst>
              </a:tr>
            </a:tbl>
          </a:graphicData>
        </a:graphic>
      </p:graphicFrame>
      <p:grpSp>
        <p:nvGrpSpPr>
          <p:cNvPr id="6" name="Google Shape;1563;p37">
            <a:extLst>
              <a:ext uri="{FF2B5EF4-FFF2-40B4-BE49-F238E27FC236}">
                <a16:creationId xmlns:a16="http://schemas.microsoft.com/office/drawing/2014/main" id="{1F397C7A-EC6D-4C98-990B-77B204909160}"/>
              </a:ext>
            </a:extLst>
          </p:cNvPr>
          <p:cNvGrpSpPr/>
          <p:nvPr/>
        </p:nvGrpSpPr>
        <p:grpSpPr>
          <a:xfrm>
            <a:off x="6411631" y="1141736"/>
            <a:ext cx="2571402" cy="1281138"/>
            <a:chOff x="720000" y="2198275"/>
            <a:chExt cx="3804449" cy="1779600"/>
          </a:xfrm>
        </p:grpSpPr>
        <p:sp>
          <p:nvSpPr>
            <p:cNvPr id="7" name="Google Shape;1564;p37">
              <a:extLst>
                <a:ext uri="{FF2B5EF4-FFF2-40B4-BE49-F238E27FC236}">
                  <a16:creationId xmlns:a16="http://schemas.microsoft.com/office/drawing/2014/main" id="{BAAA8517-C167-459D-B5A2-57CDEFC12D18}"/>
                </a:ext>
              </a:extLst>
            </p:cNvPr>
            <p:cNvSpPr/>
            <p:nvPr/>
          </p:nvSpPr>
          <p:spPr>
            <a:xfrm>
              <a:off x="720000" y="2198275"/>
              <a:ext cx="3456600" cy="177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100" dirty="0"/>
                <a:t>Basados en modelos probabilísticos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100" dirty="0"/>
                <a:t>Basados en la teoría de grafos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100" dirty="0"/>
                <a:t>Basados en redes neuronales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100" dirty="0"/>
                <a:t>Clusterización relajada</a:t>
              </a:r>
            </a:p>
          </p:txBody>
        </p:sp>
        <p:sp>
          <p:nvSpPr>
            <p:cNvPr id="8" name="Google Shape;1565;p37">
              <a:extLst>
                <a:ext uri="{FF2B5EF4-FFF2-40B4-BE49-F238E27FC236}">
                  <a16:creationId xmlns:a16="http://schemas.microsoft.com/office/drawing/2014/main" id="{F12ACD72-CC2C-449F-BB98-D2099B2CADC6}"/>
                </a:ext>
              </a:extLst>
            </p:cNvPr>
            <p:cNvSpPr/>
            <p:nvPr/>
          </p:nvSpPr>
          <p:spPr>
            <a:xfrm>
              <a:off x="3828749" y="3661738"/>
              <a:ext cx="695700" cy="8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63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C843F-8BEE-4BE7-B5F5-DD47BA86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01. Basados en particiones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1B1568-3A03-446B-8679-0F8601E0A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37097"/>
            <a:ext cx="4399662" cy="33663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s-ES" dirty="0"/>
              <a:t>Simples.</a:t>
            </a:r>
          </a:p>
          <a:p>
            <a:pPr>
              <a:buClr>
                <a:schemeClr val="tx1"/>
              </a:buClr>
            </a:pPr>
            <a:r>
              <a:rPr lang="es-ES" dirty="0"/>
              <a:t>Solicitan el número de </a:t>
            </a:r>
            <a:r>
              <a:rPr lang="es-ES" dirty="0" err="1"/>
              <a:t>clusters</a:t>
            </a:r>
            <a:r>
              <a:rPr lang="es-ES" dirty="0"/>
              <a:t> a formar.</a:t>
            </a:r>
          </a:p>
          <a:p>
            <a:pPr>
              <a:buClr>
                <a:schemeClr val="tx1"/>
              </a:buClr>
            </a:pPr>
            <a:r>
              <a:rPr lang="es-ES" dirty="0"/>
              <a:t>Optimizan el criterio de similitud usando el cálculo de la proximidad.</a:t>
            </a:r>
          </a:p>
          <a:p>
            <a:pPr>
              <a:buClr>
                <a:schemeClr val="tx1"/>
              </a:buClr>
            </a:pPr>
            <a:r>
              <a:rPr lang="es-ES" dirty="0"/>
              <a:t>Principalmente usan Distancia Euclídea.</a:t>
            </a:r>
          </a:p>
          <a:p>
            <a:pPr>
              <a:buClr>
                <a:schemeClr val="tx1"/>
              </a:buClr>
            </a:pPr>
            <a:r>
              <a:rPr lang="es-ES" dirty="0"/>
              <a:t>Utilizan el centroide para representar al </a:t>
            </a:r>
            <a:r>
              <a:rPr lang="es-ES" dirty="0" err="1"/>
              <a:t>cluster</a:t>
            </a:r>
            <a:r>
              <a:rPr lang="es-ES" dirty="0"/>
              <a:t>.</a:t>
            </a:r>
          </a:p>
          <a:p>
            <a:pPr>
              <a:buClr>
                <a:schemeClr val="tx1"/>
              </a:buClr>
            </a:pPr>
            <a:r>
              <a:rPr lang="es-ES" dirty="0"/>
              <a:t>Calculan la varianza como forma de comprobar la calidad de cada </a:t>
            </a:r>
            <a:r>
              <a:rPr lang="es-ES" dirty="0" err="1"/>
              <a:t>cluster</a:t>
            </a:r>
            <a:r>
              <a:rPr lang="es-ES" dirty="0"/>
              <a:t>.</a:t>
            </a:r>
          </a:p>
          <a:p>
            <a:pPr>
              <a:buClr>
                <a:schemeClr val="tx1"/>
              </a:buClr>
            </a:pPr>
            <a:endParaRPr lang="es-ES" dirty="0"/>
          </a:p>
          <a:p>
            <a:pPr marL="152400" indent="0">
              <a:buNone/>
            </a:pPr>
            <a:r>
              <a:rPr lang="es-ES" dirty="0"/>
              <a:t>Algoritmos más utilizados:</a:t>
            </a: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tx1"/>
                </a:solidFill>
              </a:rPr>
              <a:t>K-</a:t>
            </a:r>
            <a:r>
              <a:rPr lang="es-ES" b="1" dirty="0" err="1">
                <a:solidFill>
                  <a:schemeClr val="tx1"/>
                </a:solidFill>
              </a:rPr>
              <a:t>means</a:t>
            </a:r>
            <a:r>
              <a:rPr lang="es-ES" b="1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s-ES" b="1" dirty="0" err="1">
                <a:solidFill>
                  <a:schemeClr val="tx1"/>
                </a:solidFill>
              </a:rPr>
              <a:t>Fuzzy</a:t>
            </a:r>
            <a:r>
              <a:rPr lang="es-ES" b="1" dirty="0">
                <a:solidFill>
                  <a:schemeClr val="tx1"/>
                </a:solidFill>
              </a:rPr>
              <a:t> k-</a:t>
            </a:r>
            <a:r>
              <a:rPr lang="es-ES" b="1" dirty="0" err="1">
                <a:solidFill>
                  <a:schemeClr val="tx1"/>
                </a:solidFill>
              </a:rPr>
              <a:t>means</a:t>
            </a:r>
            <a:r>
              <a:rPr lang="es-ES" b="1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tx1"/>
                </a:solidFill>
              </a:rPr>
              <a:t>K-</a:t>
            </a:r>
            <a:r>
              <a:rPr lang="es-ES" b="1" dirty="0" err="1">
                <a:solidFill>
                  <a:schemeClr val="tx1"/>
                </a:solidFill>
              </a:rPr>
              <a:t>medoids</a:t>
            </a:r>
            <a:r>
              <a:rPr lang="es-ES" b="1" dirty="0">
                <a:solidFill>
                  <a:schemeClr val="tx1"/>
                </a:solidFill>
              </a:rPr>
              <a:t>.</a:t>
            </a:r>
          </a:p>
          <a:p>
            <a:pPr marL="838200" lvl="1" indent="-228600">
              <a:spcBef>
                <a:spcPts val="0"/>
              </a:spcBef>
              <a:buClr>
                <a:schemeClr val="tx1"/>
              </a:buClr>
            </a:pPr>
            <a:r>
              <a:rPr lang="es-ES" sz="1200" b="1" dirty="0">
                <a:solidFill>
                  <a:schemeClr val="tx1"/>
                </a:solidFill>
              </a:rPr>
              <a:t>PAM </a:t>
            </a:r>
            <a:r>
              <a:rPr lang="es-ES" sz="1200" dirty="0">
                <a:solidFill>
                  <a:schemeClr val="tx1"/>
                </a:solidFill>
              </a:rPr>
              <a:t>(</a:t>
            </a:r>
            <a:r>
              <a:rPr lang="es-ES" sz="1200" dirty="0" err="1">
                <a:solidFill>
                  <a:schemeClr val="tx1"/>
                </a:solidFill>
              </a:rPr>
              <a:t>Partition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Around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Medoids</a:t>
            </a:r>
            <a:r>
              <a:rPr lang="es-ES" sz="1200" dirty="0">
                <a:solidFill>
                  <a:schemeClr val="tx1"/>
                </a:solidFill>
              </a:rPr>
              <a:t>).</a:t>
            </a:r>
          </a:p>
          <a:p>
            <a:pPr marL="838200" lvl="1" indent="-228600">
              <a:spcBef>
                <a:spcPts val="0"/>
              </a:spcBef>
              <a:buClr>
                <a:schemeClr val="tx1"/>
              </a:buClr>
            </a:pPr>
            <a:r>
              <a:rPr lang="es-ES" sz="1200" b="1" dirty="0">
                <a:solidFill>
                  <a:schemeClr val="tx1"/>
                </a:solidFill>
              </a:rPr>
              <a:t>CLARA </a:t>
            </a:r>
            <a:r>
              <a:rPr lang="es-ES" sz="1200" dirty="0">
                <a:solidFill>
                  <a:schemeClr val="tx1"/>
                </a:solidFill>
              </a:rPr>
              <a:t>(</a:t>
            </a:r>
            <a:r>
              <a:rPr lang="es-ES" sz="1200" dirty="0" err="1">
                <a:solidFill>
                  <a:schemeClr val="tx1"/>
                </a:solidFill>
              </a:rPr>
              <a:t>Clustering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LARge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Applications</a:t>
            </a:r>
            <a:r>
              <a:rPr lang="es-ES" sz="12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5" name="Google Shape;1564;p37">
            <a:extLst>
              <a:ext uri="{FF2B5EF4-FFF2-40B4-BE49-F238E27FC236}">
                <a16:creationId xmlns:a16="http://schemas.microsoft.com/office/drawing/2014/main" id="{232B8AE7-40DA-4697-A42D-148BC106F3EF}"/>
              </a:ext>
            </a:extLst>
          </p:cNvPr>
          <p:cNvSpPr/>
          <p:nvPr/>
        </p:nvSpPr>
        <p:spPr>
          <a:xfrm>
            <a:off x="5441545" y="726652"/>
            <a:ext cx="3319604" cy="1691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1200" dirty="0">
                <a:latin typeface="Didact Gothic" panose="020B0604020202020204" charset="0"/>
              </a:rPr>
              <a:t>“Dado un conjunto de datos D con n objetos y siendo k el número de </a:t>
            </a:r>
            <a:r>
              <a:rPr lang="es-ES" sz="1200" dirty="0" err="1">
                <a:latin typeface="Didact Gothic" panose="020B0604020202020204" charset="0"/>
              </a:rPr>
              <a:t>clusters</a:t>
            </a:r>
            <a:r>
              <a:rPr lang="es-ES" sz="1200" dirty="0">
                <a:latin typeface="Didact Gothic" panose="020B0604020202020204" charset="0"/>
              </a:rPr>
              <a:t> a formar, un algoritmo basado en particiones organizará los objetos en k divisiones siendo k ≤ n, donde cada una de ellas representa un </a:t>
            </a:r>
            <a:r>
              <a:rPr lang="es-ES" sz="1200" dirty="0" err="1">
                <a:latin typeface="Didact Gothic" panose="020B0604020202020204" charset="0"/>
              </a:rPr>
              <a:t>cluster</a:t>
            </a:r>
            <a:r>
              <a:rPr lang="es-ES" sz="1200" dirty="0">
                <a:latin typeface="Didact Gothic" panose="020B0604020202020204" charset="0"/>
              </a:rPr>
              <a:t>” </a:t>
            </a:r>
            <a:endParaRPr sz="1200" dirty="0">
              <a:latin typeface="Didact Gothic" panose="020B0604020202020204" charset="0"/>
            </a:endParaRPr>
          </a:p>
        </p:txBody>
      </p:sp>
      <p:sp>
        <p:nvSpPr>
          <p:cNvPr id="7" name="Google Shape;1565;p37">
            <a:extLst>
              <a:ext uri="{FF2B5EF4-FFF2-40B4-BE49-F238E27FC236}">
                <a16:creationId xmlns:a16="http://schemas.microsoft.com/office/drawing/2014/main" id="{2A1FBBA0-E75A-4974-96D8-AC7891936F57}"/>
              </a:ext>
            </a:extLst>
          </p:cNvPr>
          <p:cNvSpPr/>
          <p:nvPr/>
        </p:nvSpPr>
        <p:spPr>
          <a:xfrm>
            <a:off x="8063345" y="2243911"/>
            <a:ext cx="943710" cy="738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n 1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95A62D2-50C0-4A38-92AC-DC0A2ACCD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98" y="3001337"/>
            <a:ext cx="1996893" cy="17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8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7"/>
          <p:cNvSpPr/>
          <p:nvPr/>
        </p:nvSpPr>
        <p:spPr>
          <a:xfrm>
            <a:off x="4850044" y="2613637"/>
            <a:ext cx="3456600" cy="177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37"/>
          <p:cNvSpPr/>
          <p:nvPr/>
        </p:nvSpPr>
        <p:spPr>
          <a:xfrm>
            <a:off x="7965569" y="4156441"/>
            <a:ext cx="695700" cy="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3" name="Google Shape;1563;p37"/>
          <p:cNvGrpSpPr/>
          <p:nvPr/>
        </p:nvGrpSpPr>
        <p:grpSpPr>
          <a:xfrm>
            <a:off x="304470" y="2613637"/>
            <a:ext cx="3754775" cy="1779600"/>
            <a:chOff x="421825" y="2198275"/>
            <a:chExt cx="3754775" cy="1779600"/>
          </a:xfrm>
        </p:grpSpPr>
        <p:sp>
          <p:nvSpPr>
            <p:cNvPr id="1564" name="Google Shape;1564;p37"/>
            <p:cNvSpPr/>
            <p:nvPr/>
          </p:nvSpPr>
          <p:spPr>
            <a:xfrm>
              <a:off x="720000" y="2198275"/>
              <a:ext cx="3456600" cy="177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421825" y="2571750"/>
              <a:ext cx="695700" cy="8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37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Jerárquicos</a:t>
            </a:r>
            <a:endParaRPr dirty="0"/>
          </a:p>
        </p:txBody>
      </p:sp>
      <p:sp>
        <p:nvSpPr>
          <p:cNvPr id="1567" name="Google Shape;1567;p37"/>
          <p:cNvSpPr/>
          <p:nvPr/>
        </p:nvSpPr>
        <p:spPr>
          <a:xfrm>
            <a:off x="894543" y="2246837"/>
            <a:ext cx="2872499" cy="688500"/>
          </a:xfrm>
          <a:prstGeom prst="rect">
            <a:avLst/>
          </a:prstGeom>
          <a:solidFill>
            <a:srgbClr val="EE7A7A">
              <a:alpha val="73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7"/>
          <p:cNvSpPr txBox="1">
            <a:spLocks noGrp="1"/>
          </p:cNvSpPr>
          <p:nvPr>
            <p:ph type="ctrTitle"/>
          </p:nvPr>
        </p:nvSpPr>
        <p:spPr>
          <a:xfrm>
            <a:off x="1061094" y="2273837"/>
            <a:ext cx="2542717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Aglomerativos</a:t>
            </a:r>
            <a:endParaRPr dirty="0"/>
          </a:p>
        </p:txBody>
      </p:sp>
      <p:sp>
        <p:nvSpPr>
          <p:cNvPr id="1569" name="Google Shape;1569;p37"/>
          <p:cNvSpPr txBox="1">
            <a:spLocks noGrp="1"/>
          </p:cNvSpPr>
          <p:nvPr>
            <p:ph type="subTitle" idx="1"/>
          </p:nvPr>
        </p:nvSpPr>
        <p:spPr>
          <a:xfrm>
            <a:off x="894544" y="3268387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Estrategia de “abajo a arriba”,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une clusters individuales hasta llegar a uno solo llamado raíz.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0" name="Google Shape;1570;p37"/>
          <p:cNvSpPr/>
          <p:nvPr/>
        </p:nvSpPr>
        <p:spPr>
          <a:xfrm>
            <a:off x="5142093" y="2246837"/>
            <a:ext cx="2872499" cy="688500"/>
          </a:xfrm>
          <a:prstGeom prst="rect">
            <a:avLst/>
          </a:prstGeom>
          <a:solidFill>
            <a:srgbClr val="A2F3F3">
              <a:alpha val="7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1" name="Google Shape;1571;p37"/>
          <p:cNvSpPr txBox="1">
            <a:spLocks noGrp="1"/>
          </p:cNvSpPr>
          <p:nvPr>
            <p:ph type="ctrTitle" idx="3"/>
          </p:nvPr>
        </p:nvSpPr>
        <p:spPr>
          <a:xfrm>
            <a:off x="5305476" y="2273837"/>
            <a:ext cx="2542718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Divisivos</a:t>
            </a:r>
            <a:endParaRPr dirty="0"/>
          </a:p>
        </p:txBody>
      </p:sp>
      <p:sp>
        <p:nvSpPr>
          <p:cNvPr id="1572" name="Google Shape;1572;p37"/>
          <p:cNvSpPr txBox="1">
            <a:spLocks noGrp="1"/>
          </p:cNvSpPr>
          <p:nvPr>
            <p:ph type="subTitle" idx="4"/>
          </p:nvPr>
        </p:nvSpPr>
        <p:spPr>
          <a:xfrm>
            <a:off x="5142094" y="3268387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Estrategia de “arriba a abajo”,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</a:rPr>
              <a:t>parte de un solo </a:t>
            </a:r>
            <a:r>
              <a:rPr lang="es-ES" dirty="0" err="1">
                <a:solidFill>
                  <a:schemeClr val="lt1"/>
                </a:solidFill>
              </a:rPr>
              <a:t>cluster</a:t>
            </a:r>
            <a:r>
              <a:rPr lang="es-ES" dirty="0">
                <a:solidFill>
                  <a:schemeClr val="lt1"/>
                </a:solidFill>
              </a:rPr>
              <a:t>, la raíz, y los va dividiendo hasta que cada </a:t>
            </a:r>
            <a:r>
              <a:rPr lang="es-ES" dirty="0" err="1">
                <a:solidFill>
                  <a:schemeClr val="lt1"/>
                </a:solidFill>
              </a:rPr>
              <a:t>cluster</a:t>
            </a:r>
            <a:r>
              <a:rPr lang="es-ES" dirty="0">
                <a:solidFill>
                  <a:schemeClr val="lt1"/>
                </a:solidFill>
              </a:rPr>
              <a:t> es un único objeto.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" name="Google Shape;1564;p37">
            <a:extLst>
              <a:ext uri="{FF2B5EF4-FFF2-40B4-BE49-F238E27FC236}">
                <a16:creationId xmlns:a16="http://schemas.microsoft.com/office/drawing/2014/main" id="{1BF597F0-4409-4D9B-BD11-D91292D11ADB}"/>
              </a:ext>
            </a:extLst>
          </p:cNvPr>
          <p:cNvSpPr/>
          <p:nvPr/>
        </p:nvSpPr>
        <p:spPr>
          <a:xfrm>
            <a:off x="1122940" y="1361230"/>
            <a:ext cx="6898120" cy="422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200" dirty="0">
                <a:latin typeface="Didact Gothic" panose="020B0604020202020204" charset="0"/>
              </a:rPr>
              <a:t>“Los métodos jerárquicos clasifican los datos en diferentes niveles utilizando un enfoque jerárquico”.</a:t>
            </a:r>
            <a:endParaRPr sz="1200" dirty="0">
              <a:latin typeface="Didact Gothic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Introducción: Era de los datos</a:t>
            </a:r>
            <a:endParaRPr dirty="0"/>
          </a:p>
        </p:txBody>
      </p:sp>
      <p:sp>
        <p:nvSpPr>
          <p:cNvPr id="1382" name="Google Shape;1382;p24"/>
          <p:cNvSpPr txBox="1">
            <a:spLocks noGrp="1"/>
          </p:cNvSpPr>
          <p:nvPr>
            <p:ph type="body" idx="1"/>
          </p:nvPr>
        </p:nvSpPr>
        <p:spPr>
          <a:xfrm>
            <a:off x="720000" y="1237097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</a:rPr>
              <a:t>Información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situación</a:t>
            </a:r>
            <a:r>
              <a:rPr lang="en-US" dirty="0">
                <a:solidFill>
                  <a:schemeClr val="tx1"/>
                </a:solidFill>
              </a:rPr>
              <a:t> actual y </a:t>
            </a:r>
            <a:r>
              <a:rPr lang="en-US" dirty="0" err="1">
                <a:solidFill>
                  <a:schemeClr val="tx1"/>
                </a:solidFill>
              </a:rPr>
              <a:t>contexto</a:t>
            </a:r>
            <a:br>
              <a:rPr lang="en-US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lang="en-US" dirty="0">
              <a:solidFill>
                <a:schemeClr val="tx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04800" algn="l" rtl="0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s-ES" sz="1400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 generan más de 25.000 </a:t>
            </a:r>
            <a:r>
              <a:rPr lang="es-ES" sz="1400" dirty="0" err="1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petabytes</a:t>
            </a:r>
            <a:r>
              <a:rPr lang="es-ES" sz="1400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datos diarios (2,5 trillones de bytes).</a:t>
            </a:r>
            <a:endParaRPr sz="1400" b="1" dirty="0">
              <a:solidFill>
                <a:schemeClr val="tx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04800" algn="l" rtl="0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s-ES" sz="1400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Esta explosión de datos se ha denominado </a:t>
            </a:r>
            <a:r>
              <a:rPr lang="es-ES" sz="1400" b="1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Big Data</a:t>
            </a:r>
            <a:r>
              <a:rPr lang="es-ES" sz="1400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sz="1400" dirty="0">
              <a:solidFill>
                <a:schemeClr val="tx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04800" algn="l" rtl="0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" sz="1400" dirty="0">
                <a:solidFill>
                  <a:schemeClr val="tx1"/>
                </a:solidFill>
              </a:rPr>
              <a:t>Con consecuencias positivas como la accesibilidad y disponibilidad de la información.</a:t>
            </a:r>
            <a:endParaRPr sz="1400" dirty="0">
              <a:solidFill>
                <a:schemeClr val="tx1"/>
              </a:solidFill>
              <a:sym typeface="Didact Gothic"/>
            </a:endParaRPr>
          </a:p>
          <a:p>
            <a:pPr marL="457200" lvl="0" indent="-304800" algn="l" rtl="0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  <a:buSzPts val="1200"/>
              <a:buFont typeface="Antic Slab"/>
              <a:buChar char="●"/>
            </a:pPr>
            <a:r>
              <a:rPr lang="en" sz="1400" dirty="0">
                <a:solidFill>
                  <a:schemeClr val="tx1"/>
                </a:solidFill>
                <a:uFill>
                  <a:noFill/>
                </a:uFill>
              </a:rPr>
              <a:t>Pero también consecuencias negativas y problemas</a:t>
            </a:r>
            <a:r>
              <a:rPr lang="en" sz="1400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  <a:endParaRPr sz="1400" dirty="0">
              <a:solidFill>
                <a:schemeClr val="tx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895350" indent="-285750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s-ES" sz="1400" dirty="0">
                <a:solidFill>
                  <a:schemeClr val="tx1"/>
                </a:solidFill>
              </a:rPr>
              <a:t>Dificultad para el a</a:t>
            </a:r>
            <a:r>
              <a:rPr lang="es-ES" sz="1400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lmacenamiento y organización de los datos.</a:t>
            </a:r>
            <a:endParaRPr sz="1400" dirty="0">
              <a:solidFill>
                <a:schemeClr val="tx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895350" indent="-285750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Desinformación. </a:t>
            </a:r>
          </a:p>
          <a:p>
            <a:pPr marL="895350" indent="-285750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C</a:t>
            </a:r>
            <a:r>
              <a:rPr lang="en" sz="1400" dirty="0">
                <a:solidFill>
                  <a:schemeClr val="tx1"/>
                </a:solidFill>
              </a:rPr>
              <a:t>omplicación para mostrar resultados.</a:t>
            </a:r>
          </a:p>
          <a:p>
            <a:pPr marL="895350" indent="-285750">
              <a:lnSpc>
                <a:spcPct val="100000"/>
              </a:lnSpc>
              <a:spcAft>
                <a:spcPts val="1200"/>
              </a:spcAft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Datos no estructurados</a:t>
            </a:r>
            <a:r>
              <a:rPr lang="en" sz="1400" dirty="0">
                <a:solidFill>
                  <a:schemeClr val="tx1"/>
                </a:solidFill>
              </a:rPr>
              <a:t> que entorpecen su procesamiento.</a:t>
            </a:r>
            <a:endParaRPr lang="en" sz="1400" dirty="0">
              <a:solidFill>
                <a:schemeClr val="tx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Char char="●"/>
            </a:pPr>
            <a:endParaRPr dirty="0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C843F-8BEE-4BE7-B5F5-DD47BA86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02. Jerárquicos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1B1568-3A03-446B-8679-0F8601E0A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37097"/>
            <a:ext cx="5482680" cy="33663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s-ES" dirty="0"/>
              <a:t>Dificultad a la hora de dividir o juntar </a:t>
            </a:r>
            <a:r>
              <a:rPr lang="es-ES" dirty="0" err="1"/>
              <a:t>clusters</a:t>
            </a:r>
            <a:r>
              <a:rPr lang="es-ES" dirty="0"/>
              <a:t>.</a:t>
            </a:r>
          </a:p>
          <a:p>
            <a:pPr>
              <a:buClr>
                <a:schemeClr val="tx1"/>
              </a:buClr>
            </a:pPr>
            <a:r>
              <a:rPr lang="es-ES" dirty="0"/>
              <a:t>Difícilmente escalable hacia grandes volúmenes de datos.</a:t>
            </a:r>
          </a:p>
          <a:p>
            <a:pPr>
              <a:buClr>
                <a:schemeClr val="tx1"/>
              </a:buClr>
            </a:pPr>
            <a:r>
              <a:rPr lang="es-ES" dirty="0"/>
              <a:t>Usan diferentes medidas de distancia.</a:t>
            </a:r>
          </a:p>
          <a:p>
            <a:pPr>
              <a:buClr>
                <a:schemeClr val="tx1"/>
              </a:buClr>
            </a:pPr>
            <a:endParaRPr lang="es-ES" dirty="0"/>
          </a:p>
          <a:p>
            <a:pPr marL="152400" indent="0">
              <a:buNone/>
            </a:pPr>
            <a:r>
              <a:rPr lang="es-ES" dirty="0"/>
              <a:t>Algoritmos más utilizados:</a:t>
            </a: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tx1"/>
                </a:solidFill>
              </a:rPr>
              <a:t>AGNES </a:t>
            </a:r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AGlomerative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NESting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tx1"/>
                </a:solidFill>
              </a:rPr>
              <a:t>DIANA </a:t>
            </a:r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DIvisive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ANAlysys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tx1"/>
                </a:solidFill>
              </a:rPr>
              <a:t>BIRCH </a:t>
            </a:r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Balanced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Iterative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Reducing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Clustering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Hierarchies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pPr>
              <a:buClr>
                <a:schemeClr val="tx1"/>
              </a:buClr>
            </a:pPr>
            <a:r>
              <a:rPr lang="es-ES" b="1" dirty="0" err="1">
                <a:solidFill>
                  <a:schemeClr val="tx1"/>
                </a:solidFill>
              </a:rPr>
              <a:t>Chameleon</a:t>
            </a:r>
            <a:r>
              <a:rPr lang="es-ES" b="1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tx1"/>
                </a:solidFill>
              </a:rPr>
              <a:t>Métodos jerárquicos probabilísticos.</a:t>
            </a:r>
          </a:p>
        </p:txBody>
      </p:sp>
      <p:sp>
        <p:nvSpPr>
          <p:cNvPr id="7" name="Google Shape;1565;p37">
            <a:extLst>
              <a:ext uri="{FF2B5EF4-FFF2-40B4-BE49-F238E27FC236}">
                <a16:creationId xmlns:a16="http://schemas.microsoft.com/office/drawing/2014/main" id="{2A1FBBA0-E75A-4974-96D8-AC7891936F57}"/>
              </a:ext>
            </a:extLst>
          </p:cNvPr>
          <p:cNvSpPr/>
          <p:nvPr/>
        </p:nvSpPr>
        <p:spPr>
          <a:xfrm>
            <a:off x="8063345" y="2243911"/>
            <a:ext cx="943710" cy="738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2A839174-EF00-4635-AEB4-A3BD0B3D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160" y="843883"/>
            <a:ext cx="2860840" cy="14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4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Medidas de distancia</a:t>
            </a:r>
            <a:endParaRPr dirty="0"/>
          </a:p>
        </p:txBody>
      </p:sp>
      <p:pic>
        <p:nvPicPr>
          <p:cNvPr id="1550" name="Google Shape;1550;p36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3417548" y="1662100"/>
            <a:ext cx="4622802" cy="25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36"/>
          <p:cNvSpPr txBox="1"/>
          <p:nvPr/>
        </p:nvSpPr>
        <p:spPr>
          <a:xfrm>
            <a:off x="1103650" y="3695871"/>
            <a:ext cx="20466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Distancia media</a:t>
            </a:r>
            <a:endParaRPr sz="13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52" name="Google Shape;1552;p36"/>
          <p:cNvSpPr txBox="1"/>
          <p:nvPr/>
        </p:nvSpPr>
        <p:spPr>
          <a:xfrm>
            <a:off x="1103650" y="2689200"/>
            <a:ext cx="20466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Distancia máxima</a:t>
            </a:r>
            <a:endParaRPr sz="13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53" name="Google Shape;1553;p36"/>
          <p:cNvSpPr txBox="1"/>
          <p:nvPr/>
        </p:nvSpPr>
        <p:spPr>
          <a:xfrm>
            <a:off x="1103650" y="1682538"/>
            <a:ext cx="20466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Distancia mínima</a:t>
            </a:r>
            <a:endParaRPr sz="13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54" name="Google Shape;1554;p36"/>
          <p:cNvSpPr/>
          <p:nvPr/>
        </p:nvSpPr>
        <p:spPr>
          <a:xfrm>
            <a:off x="713225" y="1816650"/>
            <a:ext cx="238800" cy="2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36"/>
          <p:cNvSpPr/>
          <p:nvPr/>
        </p:nvSpPr>
        <p:spPr>
          <a:xfrm>
            <a:off x="713225" y="2823300"/>
            <a:ext cx="238800" cy="23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36"/>
          <p:cNvSpPr/>
          <p:nvPr/>
        </p:nvSpPr>
        <p:spPr>
          <a:xfrm>
            <a:off x="713225" y="3829950"/>
            <a:ext cx="238800" cy="23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C843F-8BEE-4BE7-B5F5-DD47BA86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03. Basados en densidad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1B1568-3A03-446B-8679-0F8601E0A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37097"/>
            <a:ext cx="5264240" cy="33663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s-ES" dirty="0"/>
              <a:t>Destacan encontrando </a:t>
            </a:r>
            <a:r>
              <a:rPr lang="es-ES" dirty="0" err="1"/>
              <a:t>clusters</a:t>
            </a:r>
            <a:r>
              <a:rPr lang="es-ES" dirty="0"/>
              <a:t> con formas arbitrarias.</a:t>
            </a:r>
          </a:p>
          <a:p>
            <a:pPr>
              <a:buClr>
                <a:schemeClr val="tx1"/>
              </a:buClr>
            </a:pPr>
            <a:r>
              <a:rPr lang="es-ES" dirty="0"/>
              <a:t>Lidian bien con ruido en los datos.</a:t>
            </a:r>
          </a:p>
          <a:p>
            <a:pPr>
              <a:buClr>
                <a:schemeClr val="tx1"/>
              </a:buClr>
            </a:pPr>
            <a:endParaRPr lang="es-ES" dirty="0"/>
          </a:p>
          <a:p>
            <a:pPr marL="152400" indent="0">
              <a:buNone/>
            </a:pPr>
            <a:r>
              <a:rPr lang="es-ES" dirty="0"/>
              <a:t>Algoritmos más utilizados:</a:t>
            </a: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tx1"/>
                </a:solidFill>
              </a:rPr>
              <a:t>DBSCAN </a:t>
            </a:r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Density-Based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Spatial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Clustering</a:t>
            </a:r>
            <a:r>
              <a:rPr lang="es-ES" dirty="0">
                <a:solidFill>
                  <a:schemeClr val="tx1"/>
                </a:solidFill>
              </a:rPr>
              <a:t> of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Noise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tx1"/>
                </a:solidFill>
              </a:rPr>
              <a:t>OPTICS </a:t>
            </a:r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Ordering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Points</a:t>
            </a:r>
            <a:r>
              <a:rPr lang="es-ES" dirty="0">
                <a:solidFill>
                  <a:schemeClr val="tx1"/>
                </a:solidFill>
              </a:rPr>
              <a:t> to </a:t>
            </a:r>
            <a:r>
              <a:rPr lang="es-ES" dirty="0" err="1">
                <a:solidFill>
                  <a:schemeClr val="tx1"/>
                </a:solidFill>
              </a:rPr>
              <a:t>Identify</a:t>
            </a:r>
            <a:r>
              <a:rPr lang="es-ES" dirty="0">
                <a:solidFill>
                  <a:schemeClr val="tx1"/>
                </a:solidFill>
              </a:rPr>
              <a:t> the </a:t>
            </a:r>
            <a:r>
              <a:rPr lang="es-ES" dirty="0" err="1">
                <a:solidFill>
                  <a:schemeClr val="tx1"/>
                </a:solidFill>
              </a:rPr>
              <a:t>Clustering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Structure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tx1"/>
                </a:solidFill>
              </a:rPr>
              <a:t>DENCLUE </a:t>
            </a:r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DENsity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based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CLUstEring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5" name="Google Shape;1564;p37">
            <a:extLst>
              <a:ext uri="{FF2B5EF4-FFF2-40B4-BE49-F238E27FC236}">
                <a16:creationId xmlns:a16="http://schemas.microsoft.com/office/drawing/2014/main" id="{232B8AE7-40DA-4697-A42D-148BC106F3EF}"/>
              </a:ext>
            </a:extLst>
          </p:cNvPr>
          <p:cNvSpPr/>
          <p:nvPr/>
        </p:nvSpPr>
        <p:spPr>
          <a:xfrm>
            <a:off x="5984240" y="501256"/>
            <a:ext cx="2560321" cy="147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1200" dirty="0">
                <a:latin typeface="Didact Gothic" panose="020B0604020202020204" charset="0"/>
              </a:rPr>
              <a:t>“Los </a:t>
            </a:r>
            <a:r>
              <a:rPr lang="es-ES" sz="1200" dirty="0" err="1">
                <a:latin typeface="Didact Gothic" panose="020B0604020202020204" charset="0"/>
              </a:rPr>
              <a:t>clusters</a:t>
            </a:r>
            <a:r>
              <a:rPr lang="es-ES" sz="1200" dirty="0">
                <a:latin typeface="Didact Gothic" panose="020B0604020202020204" charset="0"/>
              </a:rPr>
              <a:t> se consideran regiones densas de objetos separadas por otras regiones de baja densidad”.</a:t>
            </a:r>
            <a:endParaRPr sz="1200" dirty="0">
              <a:latin typeface="Didact Gothic" panose="020B0604020202020204" charset="0"/>
            </a:endParaRPr>
          </a:p>
        </p:txBody>
      </p:sp>
      <p:sp>
        <p:nvSpPr>
          <p:cNvPr id="7" name="Google Shape;1565;p37">
            <a:extLst>
              <a:ext uri="{FF2B5EF4-FFF2-40B4-BE49-F238E27FC236}">
                <a16:creationId xmlns:a16="http://schemas.microsoft.com/office/drawing/2014/main" id="{2A1FBBA0-E75A-4974-96D8-AC7891936F57}"/>
              </a:ext>
            </a:extLst>
          </p:cNvPr>
          <p:cNvSpPr/>
          <p:nvPr/>
        </p:nvSpPr>
        <p:spPr>
          <a:xfrm>
            <a:off x="4610197" y="2375991"/>
            <a:ext cx="943710" cy="738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Machine learning - Clustering, Density based clustering and SOM”">
            <a:extLst>
              <a:ext uri="{FF2B5EF4-FFF2-40B4-BE49-F238E27FC236}">
                <a16:creationId xmlns:a16="http://schemas.microsoft.com/office/drawing/2014/main" id="{0E4EC5F0-18BF-45EB-AD0F-B2A534EF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38" y="3279683"/>
            <a:ext cx="3581302" cy="13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565;p37">
            <a:extLst>
              <a:ext uri="{FF2B5EF4-FFF2-40B4-BE49-F238E27FC236}">
                <a16:creationId xmlns:a16="http://schemas.microsoft.com/office/drawing/2014/main" id="{3D778421-0452-4AD3-9AF0-B03ADBE906F0}"/>
              </a:ext>
            </a:extLst>
          </p:cNvPr>
          <p:cNvSpPr/>
          <p:nvPr/>
        </p:nvSpPr>
        <p:spPr>
          <a:xfrm>
            <a:off x="7952145" y="1646863"/>
            <a:ext cx="943710" cy="738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65;p37">
            <a:extLst>
              <a:ext uri="{FF2B5EF4-FFF2-40B4-BE49-F238E27FC236}">
                <a16:creationId xmlns:a16="http://schemas.microsoft.com/office/drawing/2014/main" id="{0920B0C4-430B-4680-89BF-35D0AA3CCE10}"/>
              </a:ext>
            </a:extLst>
          </p:cNvPr>
          <p:cNvSpPr/>
          <p:nvPr/>
        </p:nvSpPr>
        <p:spPr>
          <a:xfrm>
            <a:off x="5833785" y="711378"/>
            <a:ext cx="943710" cy="738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477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C843F-8BEE-4BE7-B5F5-DD47BA86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04. Basados en rejilla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1B1568-3A03-446B-8679-0F8601E0A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37097"/>
            <a:ext cx="5264240" cy="33663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s-ES" dirty="0"/>
              <a:t>No dividen los datos, sino el propio espacio.</a:t>
            </a:r>
          </a:p>
          <a:p>
            <a:pPr>
              <a:buClr>
                <a:schemeClr val="tx1"/>
              </a:buClr>
            </a:pPr>
            <a:r>
              <a:rPr lang="es-ES" dirty="0"/>
              <a:t>Gran escalabilidad.</a:t>
            </a:r>
          </a:p>
          <a:p>
            <a:pPr>
              <a:buClr>
                <a:schemeClr val="tx1"/>
              </a:buClr>
            </a:pPr>
            <a:r>
              <a:rPr lang="es-ES" dirty="0"/>
              <a:t>Aumenta el rendimiento de procesamiento.</a:t>
            </a:r>
          </a:p>
          <a:p>
            <a:pPr>
              <a:buClr>
                <a:schemeClr val="tx1"/>
              </a:buClr>
            </a:pPr>
            <a:endParaRPr lang="es-ES" dirty="0"/>
          </a:p>
          <a:p>
            <a:pPr>
              <a:buClr>
                <a:schemeClr val="tx1"/>
              </a:buClr>
            </a:pPr>
            <a:endParaRPr lang="es-ES" dirty="0"/>
          </a:p>
          <a:p>
            <a:pPr>
              <a:buClr>
                <a:schemeClr val="tx1"/>
              </a:buClr>
            </a:pPr>
            <a:endParaRPr lang="es-ES" dirty="0"/>
          </a:p>
          <a:p>
            <a:pPr>
              <a:buClr>
                <a:schemeClr val="tx1"/>
              </a:buClr>
            </a:pPr>
            <a:endParaRPr lang="es-ES" dirty="0"/>
          </a:p>
          <a:p>
            <a:pPr>
              <a:buClr>
                <a:schemeClr val="tx1"/>
              </a:buClr>
            </a:pPr>
            <a:endParaRPr lang="es-ES" dirty="0"/>
          </a:p>
          <a:p>
            <a:pPr>
              <a:buClr>
                <a:schemeClr val="tx1"/>
              </a:buClr>
            </a:pPr>
            <a:endParaRPr lang="es-ES" dirty="0"/>
          </a:p>
          <a:p>
            <a:pPr marL="152400" indent="0">
              <a:buNone/>
            </a:pPr>
            <a:r>
              <a:rPr lang="es-ES" dirty="0"/>
              <a:t>Algoritmos más utilizados:</a:t>
            </a: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tx1"/>
                </a:solidFill>
              </a:rPr>
              <a:t>STING </a:t>
            </a:r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Statistical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Grid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pPr>
              <a:buClr>
                <a:schemeClr val="tx1"/>
              </a:buClr>
            </a:pPr>
            <a:r>
              <a:rPr lang="es-ES" b="1" dirty="0">
                <a:solidFill>
                  <a:schemeClr val="tx1"/>
                </a:solidFill>
              </a:rPr>
              <a:t>CLIQUE </a:t>
            </a:r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Clustering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QUEst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5" name="Google Shape;1564;p37">
            <a:extLst>
              <a:ext uri="{FF2B5EF4-FFF2-40B4-BE49-F238E27FC236}">
                <a16:creationId xmlns:a16="http://schemas.microsoft.com/office/drawing/2014/main" id="{232B8AE7-40DA-4697-A42D-148BC106F3EF}"/>
              </a:ext>
            </a:extLst>
          </p:cNvPr>
          <p:cNvSpPr/>
          <p:nvPr/>
        </p:nvSpPr>
        <p:spPr>
          <a:xfrm>
            <a:off x="1145052" y="2144428"/>
            <a:ext cx="3848588" cy="751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1200" dirty="0">
                <a:latin typeface="Didact Gothic" panose="020B0604020202020204" charset="0"/>
              </a:rPr>
              <a:t>“Separan el espacio de datos en celdas equitativas independientemente de la distribución de los puntos”.</a:t>
            </a:r>
            <a:endParaRPr sz="1200" dirty="0">
              <a:latin typeface="Didact Gothic" panose="020B0604020202020204" charset="0"/>
            </a:endParaRPr>
          </a:p>
        </p:txBody>
      </p:sp>
      <p:sp>
        <p:nvSpPr>
          <p:cNvPr id="7" name="Google Shape;1565;p37">
            <a:extLst>
              <a:ext uri="{FF2B5EF4-FFF2-40B4-BE49-F238E27FC236}">
                <a16:creationId xmlns:a16="http://schemas.microsoft.com/office/drawing/2014/main" id="{2A1FBBA0-E75A-4974-96D8-AC7891936F57}"/>
              </a:ext>
            </a:extLst>
          </p:cNvPr>
          <p:cNvSpPr/>
          <p:nvPr/>
        </p:nvSpPr>
        <p:spPr>
          <a:xfrm>
            <a:off x="4625437" y="2228671"/>
            <a:ext cx="943710" cy="738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84A5BB-5582-4C73-BFB8-32B67EBA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32" y="506305"/>
            <a:ext cx="1838816" cy="38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22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23B11-C5F0-4188-8CE3-7878759C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4A1C5B-F297-4068-B374-BC10A302D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Usos reales, validación y énfasis en documentos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C27F571-BF90-4655-83EE-2565295BF55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" dirty="0"/>
              <a:t>Aplicaciones</a:t>
            </a:r>
          </a:p>
        </p:txBody>
      </p:sp>
    </p:spTree>
    <p:extLst>
      <p:ext uri="{BB962C8B-B14F-4D97-AF65-F5344CB8AC3E}">
        <p14:creationId xmlns:p14="http://schemas.microsoft.com/office/powerpoint/2010/main" val="286958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F9EF2-21CF-4760-804F-6BE5192D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</a:p>
        </p:txBody>
      </p:sp>
      <p:graphicFrame>
        <p:nvGraphicFramePr>
          <p:cNvPr id="35" name="Tabla 35">
            <a:extLst>
              <a:ext uri="{FF2B5EF4-FFF2-40B4-BE49-F238E27FC236}">
                <a16:creationId xmlns:a16="http://schemas.microsoft.com/office/drawing/2014/main" id="{FDD14786-DB15-499B-86E4-35D43475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4270"/>
              </p:ext>
            </p:extLst>
          </p:nvPr>
        </p:nvGraphicFramePr>
        <p:xfrm>
          <a:off x="720000" y="1423518"/>
          <a:ext cx="7704000" cy="317998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900520">
                  <a:extLst>
                    <a:ext uri="{9D8B030D-6E8A-4147-A177-3AD203B41FA5}">
                      <a16:colId xmlns:a16="http://schemas.microsoft.com/office/drawing/2014/main" val="163299128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17364934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1443865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4639453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630043727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40107543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53975283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1129473515"/>
                    </a:ext>
                  </a:extLst>
                </a:gridCol>
                <a:gridCol w="925920">
                  <a:extLst>
                    <a:ext uri="{9D8B030D-6E8A-4147-A177-3AD203B41FA5}">
                      <a16:colId xmlns:a16="http://schemas.microsoft.com/office/drawing/2014/main" val="4099884909"/>
                    </a:ext>
                  </a:extLst>
                </a:gridCol>
              </a:tblGrid>
              <a:tr h="305918">
                <a:tc>
                  <a:txBody>
                    <a:bodyPr/>
                    <a:lstStyle/>
                    <a:p>
                      <a:endParaRPr lang="es-ES" dirty="0">
                        <a:latin typeface="Oswald" panose="020B060402020202020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Oswald" panose="020B0604020202020204" charset="0"/>
                        </a:rPr>
                        <a:t>Particiones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Oswald" panose="020B0604020202020204" charset="0"/>
                        </a:rPr>
                        <a:t>Jerárquicos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Oswald" panose="020B0604020202020204" charset="0"/>
                        </a:rPr>
                        <a:t>Densidad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Oswald" panose="020B0604020202020204" charset="0"/>
                        </a:rPr>
                        <a:t>Rejilla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>
                          <a:latin typeface="Oswald" panose="020B0604020202020204" charset="0"/>
                        </a:rPr>
                        <a:t>Fuzzy</a:t>
                      </a:r>
                      <a:endParaRPr lang="es-ES" sz="1100" dirty="0">
                        <a:latin typeface="Oswa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Oswald" panose="020B0604020202020204" charset="0"/>
                        </a:rPr>
                        <a:t>Probabilísticos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Oswald" panose="020B0604020202020204" charset="0"/>
                        </a:rPr>
                        <a:t>Grafos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Oswald" panose="020B0604020202020204" charset="0"/>
                        </a:rPr>
                        <a:t>Redes neuronales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890976"/>
                  </a:ext>
                </a:extLst>
              </a:tr>
              <a:tr h="305918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Oswald" panose="020B0604020202020204" charset="0"/>
                        </a:rPr>
                        <a:t>Categóricos</a:t>
                      </a:r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00187"/>
                  </a:ext>
                </a:extLst>
              </a:tr>
              <a:tr h="305918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Oswald" panose="020B0604020202020204" charset="0"/>
                        </a:rPr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001845"/>
                  </a:ext>
                </a:extLst>
              </a:tr>
              <a:tr h="305918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Oswald" panose="020B0604020202020204" charset="0"/>
                        </a:rPr>
                        <a:t>Multimedia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848910"/>
                  </a:ext>
                </a:extLst>
              </a:tr>
              <a:tr h="305918">
                <a:tc>
                  <a:txBody>
                    <a:bodyPr/>
                    <a:lstStyle/>
                    <a:p>
                      <a:r>
                        <a:rPr lang="es-ES" sz="1100" dirty="0" err="1">
                          <a:latin typeface="Oswald" panose="020B0604020202020204" charset="0"/>
                        </a:rPr>
                        <a:t>Streaming</a:t>
                      </a:r>
                      <a:endParaRPr lang="es-ES" sz="1100" dirty="0">
                        <a:latin typeface="Oswa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044718"/>
                  </a:ext>
                </a:extLst>
              </a:tr>
              <a:tr h="305918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Oswald" panose="020B0604020202020204" charset="0"/>
                        </a:rPr>
                        <a:t>Temporales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24861"/>
                  </a:ext>
                </a:extLst>
              </a:tr>
              <a:tr h="305918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Oswald" panose="020B0604020202020204" charset="0"/>
                        </a:rPr>
                        <a:t>Discretos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793673"/>
                  </a:ext>
                </a:extLst>
              </a:tr>
              <a:tr h="305918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Oswald" panose="020B0604020202020204" charset="0"/>
                        </a:rPr>
                        <a:t>Biológicos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410181"/>
                  </a:ext>
                </a:extLst>
              </a:tr>
              <a:tr h="305918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Oswald" panose="020B0604020202020204" charset="0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513970"/>
                  </a:ext>
                </a:extLst>
              </a:tr>
              <a:tr h="305918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Oswald" panose="020B0604020202020204" charset="0"/>
                        </a:rPr>
                        <a:t>Difusos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/>
                          </a:solidFill>
                        </a:rPr>
                        <a:t>◙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952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067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7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Evaluación del clustering</a:t>
            </a:r>
            <a:endParaRPr dirty="0"/>
          </a:p>
        </p:txBody>
      </p:sp>
      <p:sp>
        <p:nvSpPr>
          <p:cNvPr id="14" name="Google Shape;1564;p37">
            <a:extLst>
              <a:ext uri="{FF2B5EF4-FFF2-40B4-BE49-F238E27FC236}">
                <a16:creationId xmlns:a16="http://schemas.microsoft.com/office/drawing/2014/main" id="{1BF597F0-4409-4D9B-BD11-D91292D11ADB}"/>
              </a:ext>
            </a:extLst>
          </p:cNvPr>
          <p:cNvSpPr/>
          <p:nvPr/>
        </p:nvSpPr>
        <p:spPr>
          <a:xfrm>
            <a:off x="1976250" y="1281040"/>
            <a:ext cx="5191500" cy="422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200" dirty="0">
                <a:latin typeface="Didact Gothic" panose="020B0604020202020204" charset="0"/>
              </a:rPr>
              <a:t>¿cómo sabemos que el resultado de una clusterización es preciso y correcto?</a:t>
            </a:r>
            <a:endParaRPr sz="1200" dirty="0">
              <a:latin typeface="Didact Gothic" panose="020B0604020202020204" charset="0"/>
            </a:endParaRPr>
          </a:p>
        </p:txBody>
      </p:sp>
      <p:sp>
        <p:nvSpPr>
          <p:cNvPr id="42" name="Google Shape;1561;p37">
            <a:extLst>
              <a:ext uri="{FF2B5EF4-FFF2-40B4-BE49-F238E27FC236}">
                <a16:creationId xmlns:a16="http://schemas.microsoft.com/office/drawing/2014/main" id="{4DC40AD2-3A96-48DB-85A8-57B8925FF986}"/>
              </a:ext>
            </a:extLst>
          </p:cNvPr>
          <p:cNvSpPr/>
          <p:nvPr/>
        </p:nvSpPr>
        <p:spPr>
          <a:xfrm>
            <a:off x="5018200" y="2487835"/>
            <a:ext cx="3456600" cy="177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562;p37">
            <a:extLst>
              <a:ext uri="{FF2B5EF4-FFF2-40B4-BE49-F238E27FC236}">
                <a16:creationId xmlns:a16="http://schemas.microsoft.com/office/drawing/2014/main" id="{88557171-D065-432A-B4FE-1D50827A8D97}"/>
              </a:ext>
            </a:extLst>
          </p:cNvPr>
          <p:cNvSpPr/>
          <p:nvPr/>
        </p:nvSpPr>
        <p:spPr>
          <a:xfrm>
            <a:off x="8133725" y="4030639"/>
            <a:ext cx="695700" cy="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1563;p37">
            <a:extLst>
              <a:ext uri="{FF2B5EF4-FFF2-40B4-BE49-F238E27FC236}">
                <a16:creationId xmlns:a16="http://schemas.microsoft.com/office/drawing/2014/main" id="{DFC54ACC-62A0-48F6-9B84-224CD074E27A}"/>
              </a:ext>
            </a:extLst>
          </p:cNvPr>
          <p:cNvGrpSpPr/>
          <p:nvPr/>
        </p:nvGrpSpPr>
        <p:grpSpPr>
          <a:xfrm>
            <a:off x="472626" y="2487835"/>
            <a:ext cx="3754775" cy="1779600"/>
            <a:chOff x="421825" y="2198275"/>
            <a:chExt cx="3754775" cy="1779600"/>
          </a:xfrm>
        </p:grpSpPr>
        <p:sp>
          <p:nvSpPr>
            <p:cNvPr id="45" name="Google Shape;1564;p37">
              <a:extLst>
                <a:ext uri="{FF2B5EF4-FFF2-40B4-BE49-F238E27FC236}">
                  <a16:creationId xmlns:a16="http://schemas.microsoft.com/office/drawing/2014/main" id="{596151B4-AB19-499D-ABF3-2B70DBE1F4B0}"/>
                </a:ext>
              </a:extLst>
            </p:cNvPr>
            <p:cNvSpPr/>
            <p:nvPr/>
          </p:nvSpPr>
          <p:spPr>
            <a:xfrm>
              <a:off x="720000" y="2198275"/>
              <a:ext cx="3456600" cy="177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65;p37">
              <a:extLst>
                <a:ext uri="{FF2B5EF4-FFF2-40B4-BE49-F238E27FC236}">
                  <a16:creationId xmlns:a16="http://schemas.microsoft.com/office/drawing/2014/main" id="{DA507757-940B-45F5-9E84-8C82D8577DF5}"/>
                </a:ext>
              </a:extLst>
            </p:cNvPr>
            <p:cNvSpPr/>
            <p:nvPr/>
          </p:nvSpPr>
          <p:spPr>
            <a:xfrm>
              <a:off x="421825" y="2571750"/>
              <a:ext cx="695700" cy="8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1567;p37">
            <a:extLst>
              <a:ext uri="{FF2B5EF4-FFF2-40B4-BE49-F238E27FC236}">
                <a16:creationId xmlns:a16="http://schemas.microsoft.com/office/drawing/2014/main" id="{0731EEFB-2515-43E4-A424-50E2D27068EF}"/>
              </a:ext>
            </a:extLst>
          </p:cNvPr>
          <p:cNvSpPr/>
          <p:nvPr/>
        </p:nvSpPr>
        <p:spPr>
          <a:xfrm>
            <a:off x="2113900" y="2121035"/>
            <a:ext cx="770400" cy="688500"/>
          </a:xfrm>
          <a:prstGeom prst="rect">
            <a:avLst/>
          </a:prstGeom>
          <a:solidFill>
            <a:srgbClr val="EE7A7A">
              <a:alpha val="73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568;p37">
            <a:extLst>
              <a:ext uri="{FF2B5EF4-FFF2-40B4-BE49-F238E27FC236}">
                <a16:creationId xmlns:a16="http://schemas.microsoft.com/office/drawing/2014/main" id="{8F600FF5-33AB-4C09-B62D-6451CD13A22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09675" y="2148035"/>
            <a:ext cx="5787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" name="Google Shape;1569;p37">
            <a:extLst>
              <a:ext uri="{FF2B5EF4-FFF2-40B4-BE49-F238E27FC236}">
                <a16:creationId xmlns:a16="http://schemas.microsoft.com/office/drawing/2014/main" id="{F6FFAE89-D97C-472E-95B3-4508706EE6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2700" y="2942610"/>
            <a:ext cx="2872500" cy="1088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Evaluar la tendencia de la clasificación comprobando que existe una estructura no aleatoria en la distribución de los datos.</a:t>
            </a:r>
            <a:endParaRPr dirty="0"/>
          </a:p>
        </p:txBody>
      </p:sp>
      <p:sp>
        <p:nvSpPr>
          <p:cNvPr id="50" name="Google Shape;1570;p37">
            <a:extLst>
              <a:ext uri="{FF2B5EF4-FFF2-40B4-BE49-F238E27FC236}">
                <a16:creationId xmlns:a16="http://schemas.microsoft.com/office/drawing/2014/main" id="{65D53820-5E53-4CC5-AD03-16DF40768608}"/>
              </a:ext>
            </a:extLst>
          </p:cNvPr>
          <p:cNvSpPr/>
          <p:nvPr/>
        </p:nvSpPr>
        <p:spPr>
          <a:xfrm>
            <a:off x="6361300" y="2121035"/>
            <a:ext cx="770400" cy="688500"/>
          </a:xfrm>
          <a:prstGeom prst="rect">
            <a:avLst/>
          </a:prstGeom>
          <a:solidFill>
            <a:srgbClr val="A2F3F3">
              <a:alpha val="7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571;p37">
            <a:extLst>
              <a:ext uri="{FF2B5EF4-FFF2-40B4-BE49-F238E27FC236}">
                <a16:creationId xmlns:a16="http://schemas.microsoft.com/office/drawing/2014/main" id="{9297926B-0A27-4789-98B4-04139B03DA5B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6413250" y="2148035"/>
            <a:ext cx="666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" name="Google Shape;1572;p37">
            <a:extLst>
              <a:ext uri="{FF2B5EF4-FFF2-40B4-BE49-F238E27FC236}">
                <a16:creationId xmlns:a16="http://schemas.microsoft.com/office/drawing/2014/main" id="{DE81C3FE-7B71-4C42-98B8-513BEEC336F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310250" y="2942610"/>
            <a:ext cx="2872500" cy="1088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Determinar el número de clusters óptimo dado el algoritmo y la muestra de datos.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51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563;p37">
            <a:extLst>
              <a:ext uri="{FF2B5EF4-FFF2-40B4-BE49-F238E27FC236}">
                <a16:creationId xmlns:a16="http://schemas.microsoft.com/office/drawing/2014/main" id="{AB104446-0940-47A6-BBB2-A50DF8CE46CD}"/>
              </a:ext>
            </a:extLst>
          </p:cNvPr>
          <p:cNvGrpSpPr/>
          <p:nvPr/>
        </p:nvGrpSpPr>
        <p:grpSpPr>
          <a:xfrm>
            <a:off x="320226" y="2591087"/>
            <a:ext cx="3738866" cy="1779600"/>
            <a:chOff x="421825" y="2198275"/>
            <a:chExt cx="3738866" cy="1779600"/>
          </a:xfrm>
        </p:grpSpPr>
        <p:sp>
          <p:nvSpPr>
            <p:cNvPr id="18" name="Google Shape;1564;p37">
              <a:extLst>
                <a:ext uri="{FF2B5EF4-FFF2-40B4-BE49-F238E27FC236}">
                  <a16:creationId xmlns:a16="http://schemas.microsoft.com/office/drawing/2014/main" id="{EE10FDD5-78FD-421D-B270-3BAF617F2661}"/>
                </a:ext>
              </a:extLst>
            </p:cNvPr>
            <p:cNvSpPr/>
            <p:nvPr/>
          </p:nvSpPr>
          <p:spPr>
            <a:xfrm>
              <a:off x="704091" y="2198275"/>
              <a:ext cx="3456600" cy="177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9" name="Google Shape;1565;p37">
              <a:extLst>
                <a:ext uri="{FF2B5EF4-FFF2-40B4-BE49-F238E27FC236}">
                  <a16:creationId xmlns:a16="http://schemas.microsoft.com/office/drawing/2014/main" id="{BB3119A4-5805-49AD-9EC1-B2264F233E97}"/>
                </a:ext>
              </a:extLst>
            </p:cNvPr>
            <p:cNvSpPr/>
            <p:nvPr/>
          </p:nvSpPr>
          <p:spPr>
            <a:xfrm>
              <a:off x="421825" y="2571750"/>
              <a:ext cx="695700" cy="8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1" name="Google Shape;1561;p37"/>
          <p:cNvSpPr/>
          <p:nvPr/>
        </p:nvSpPr>
        <p:spPr>
          <a:xfrm>
            <a:off x="4850044" y="2613637"/>
            <a:ext cx="3456600" cy="177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37"/>
          <p:cNvSpPr/>
          <p:nvPr/>
        </p:nvSpPr>
        <p:spPr>
          <a:xfrm>
            <a:off x="7965569" y="4156441"/>
            <a:ext cx="695700" cy="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7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Calidad de la clusterización</a:t>
            </a:r>
            <a:endParaRPr dirty="0"/>
          </a:p>
        </p:txBody>
      </p:sp>
      <p:sp>
        <p:nvSpPr>
          <p:cNvPr id="1567" name="Google Shape;1567;p37"/>
          <p:cNvSpPr/>
          <p:nvPr/>
        </p:nvSpPr>
        <p:spPr>
          <a:xfrm>
            <a:off x="894543" y="2246837"/>
            <a:ext cx="2872499" cy="688500"/>
          </a:xfrm>
          <a:prstGeom prst="rect">
            <a:avLst/>
          </a:prstGeom>
          <a:solidFill>
            <a:srgbClr val="EE7A7A">
              <a:alpha val="73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7"/>
          <p:cNvSpPr txBox="1">
            <a:spLocks noGrp="1"/>
          </p:cNvSpPr>
          <p:nvPr>
            <p:ph type="ctrTitle"/>
          </p:nvPr>
        </p:nvSpPr>
        <p:spPr>
          <a:xfrm>
            <a:off x="1061094" y="2273837"/>
            <a:ext cx="2542717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Intrínsecos</a:t>
            </a:r>
            <a:endParaRPr dirty="0"/>
          </a:p>
        </p:txBody>
      </p:sp>
      <p:sp>
        <p:nvSpPr>
          <p:cNvPr id="1570" name="Google Shape;1570;p37"/>
          <p:cNvSpPr/>
          <p:nvPr/>
        </p:nvSpPr>
        <p:spPr>
          <a:xfrm>
            <a:off x="5142093" y="2246837"/>
            <a:ext cx="2872499" cy="688500"/>
          </a:xfrm>
          <a:prstGeom prst="rect">
            <a:avLst/>
          </a:prstGeom>
          <a:solidFill>
            <a:srgbClr val="A2F3F3">
              <a:alpha val="7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1" name="Google Shape;1571;p37"/>
          <p:cNvSpPr txBox="1">
            <a:spLocks noGrp="1"/>
          </p:cNvSpPr>
          <p:nvPr>
            <p:ph type="ctrTitle" idx="3"/>
          </p:nvPr>
        </p:nvSpPr>
        <p:spPr>
          <a:xfrm>
            <a:off x="5305476" y="2273837"/>
            <a:ext cx="2542718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Extrínsecos</a:t>
            </a:r>
            <a:endParaRPr dirty="0"/>
          </a:p>
        </p:txBody>
      </p:sp>
      <p:sp>
        <p:nvSpPr>
          <p:cNvPr id="1572" name="Google Shape;1572;p37"/>
          <p:cNvSpPr txBox="1">
            <a:spLocks noGrp="1"/>
          </p:cNvSpPr>
          <p:nvPr>
            <p:ph type="subTitle" idx="4"/>
          </p:nvPr>
        </p:nvSpPr>
        <p:spPr>
          <a:xfrm>
            <a:off x="5142094" y="3068412"/>
            <a:ext cx="2872500" cy="1169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>
                <a:solidFill>
                  <a:schemeClr val="lt1"/>
                </a:solidFill>
              </a:rPr>
              <a:t>Comprueban si los </a:t>
            </a:r>
            <a:r>
              <a:rPr lang="es-ES" dirty="0" err="1">
                <a:solidFill>
                  <a:schemeClr val="lt1"/>
                </a:solidFill>
              </a:rPr>
              <a:t>clusters</a:t>
            </a:r>
            <a:r>
              <a:rPr lang="es-ES" dirty="0">
                <a:solidFill>
                  <a:schemeClr val="lt1"/>
                </a:solidFill>
              </a:rPr>
              <a:t> se aproximan a una realidad existente utilizando información externa.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" name="Google Shape;1564;p37">
            <a:extLst>
              <a:ext uri="{FF2B5EF4-FFF2-40B4-BE49-F238E27FC236}">
                <a16:creationId xmlns:a16="http://schemas.microsoft.com/office/drawing/2014/main" id="{1BF597F0-4409-4D9B-BD11-D91292D11ADB}"/>
              </a:ext>
            </a:extLst>
          </p:cNvPr>
          <p:cNvSpPr/>
          <p:nvPr/>
        </p:nvSpPr>
        <p:spPr>
          <a:xfrm>
            <a:off x="1905130" y="1361230"/>
            <a:ext cx="5333740" cy="422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200" dirty="0">
                <a:latin typeface="Didact Gothic" panose="020B0604020202020204" charset="0"/>
              </a:rPr>
              <a:t>Existen métodos que permiten evaluar el resultado del proceso de </a:t>
            </a:r>
            <a:r>
              <a:rPr lang="es-ES" sz="1200" dirty="0" err="1">
                <a:latin typeface="Didact Gothic" panose="020B0604020202020204" charset="0"/>
              </a:rPr>
              <a:t>clustering</a:t>
            </a:r>
            <a:r>
              <a:rPr lang="es-ES" sz="1200" dirty="0">
                <a:latin typeface="Didact Gothic" panose="020B0604020202020204" charset="0"/>
              </a:rPr>
              <a:t>. </a:t>
            </a:r>
            <a:endParaRPr sz="1200" dirty="0">
              <a:latin typeface="Didact Gothic" panose="020B060402020202020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5521DA-3C57-425E-BD84-2D7CCDB9D4A5}"/>
              </a:ext>
            </a:extLst>
          </p:cNvPr>
          <p:cNvSpPr/>
          <p:nvPr/>
        </p:nvSpPr>
        <p:spPr>
          <a:xfrm>
            <a:off x="894543" y="3137348"/>
            <a:ext cx="28724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dirty="0">
                <a:solidFill>
                  <a:schemeClr val="tx1"/>
                </a:solidFill>
                <a:latin typeface="Didact Gothic" panose="020B0604020202020204" charset="0"/>
              </a:rPr>
              <a:t>Comprueban si los </a:t>
            </a:r>
            <a:r>
              <a:rPr lang="es-ES" dirty="0" err="1">
                <a:solidFill>
                  <a:schemeClr val="tx1"/>
                </a:solidFill>
                <a:latin typeface="Didact Gothic" panose="020B0604020202020204" charset="0"/>
              </a:rPr>
              <a:t>clusters</a:t>
            </a:r>
            <a:r>
              <a:rPr lang="es-ES" dirty="0">
                <a:solidFill>
                  <a:schemeClr val="tx1"/>
                </a:solidFill>
                <a:latin typeface="Didact Gothic" panose="020B0604020202020204" charset="0"/>
              </a:rPr>
              <a:t> acogen bien los datos examinando cuán compactos son los </a:t>
            </a:r>
            <a:r>
              <a:rPr lang="es-ES" dirty="0" err="1">
                <a:solidFill>
                  <a:schemeClr val="tx1"/>
                </a:solidFill>
                <a:latin typeface="Didact Gothic" panose="020B0604020202020204" charset="0"/>
              </a:rPr>
              <a:t>clusters</a:t>
            </a:r>
            <a:r>
              <a:rPr lang="es-ES" dirty="0">
                <a:solidFill>
                  <a:schemeClr val="tx1"/>
                </a:solidFill>
                <a:latin typeface="Didact Gothic" panose="020B0604020202020204" charset="0"/>
              </a:rPr>
              <a:t> y lo bien que están separados</a:t>
            </a:r>
          </a:p>
        </p:txBody>
      </p:sp>
    </p:spTree>
    <p:extLst>
      <p:ext uri="{BB962C8B-B14F-4D97-AF65-F5344CB8AC3E}">
        <p14:creationId xmlns:p14="http://schemas.microsoft.com/office/powerpoint/2010/main" val="457149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8287E-9D66-482F-B7AA-865B6F63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reales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ABDCC-17A1-4C2C-B52A-0983CE1B3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s-ES" dirty="0"/>
              <a:t>Paso intermedio para otros métodos de data </a:t>
            </a:r>
            <a:r>
              <a:rPr lang="es-ES" dirty="0" err="1"/>
              <a:t>mining</a:t>
            </a:r>
            <a:r>
              <a:rPr lang="es-ES" dirty="0"/>
              <a:t>.</a:t>
            </a:r>
          </a:p>
          <a:p>
            <a:pPr>
              <a:buClr>
                <a:schemeClr val="tx1"/>
              </a:buClr>
            </a:pPr>
            <a:r>
              <a:rPr lang="es-ES" dirty="0"/>
              <a:t>Método de filtrado colaborativo.</a:t>
            </a:r>
          </a:p>
          <a:p>
            <a:pPr>
              <a:buClr>
                <a:schemeClr val="tx1"/>
              </a:buClr>
            </a:pPr>
            <a:r>
              <a:rPr lang="es-ES" dirty="0"/>
              <a:t>Segmentación de clientes.</a:t>
            </a:r>
          </a:p>
          <a:p>
            <a:pPr>
              <a:buClr>
                <a:schemeClr val="tx1"/>
              </a:buClr>
            </a:pPr>
            <a:r>
              <a:rPr lang="es-ES" dirty="0"/>
              <a:t>Resumen de datos.</a:t>
            </a:r>
          </a:p>
          <a:p>
            <a:pPr>
              <a:buClr>
                <a:schemeClr val="tx1"/>
              </a:buClr>
            </a:pPr>
            <a:r>
              <a:rPr lang="es-ES" dirty="0"/>
              <a:t>Detección de tendencias dinámicas.</a:t>
            </a:r>
          </a:p>
          <a:p>
            <a:pPr>
              <a:buClr>
                <a:schemeClr val="tx1"/>
              </a:buClr>
            </a:pPr>
            <a:r>
              <a:rPr lang="es-ES" dirty="0"/>
              <a:t>Análisis de datos multimedia.</a:t>
            </a:r>
          </a:p>
          <a:p>
            <a:pPr>
              <a:buClr>
                <a:schemeClr val="tx1"/>
              </a:buClr>
            </a:pPr>
            <a:r>
              <a:rPr lang="es-ES" dirty="0"/>
              <a:t>Análisis de redes sociales.</a:t>
            </a:r>
          </a:p>
          <a:p>
            <a:pPr>
              <a:buClr>
                <a:schemeClr val="tx1"/>
              </a:buClr>
            </a:pPr>
            <a:r>
              <a:rPr lang="es-ES" dirty="0"/>
              <a:t>Análisis de datos biológicos.</a:t>
            </a:r>
          </a:p>
          <a:p>
            <a:pPr marL="152400" indent="0">
              <a:buNone/>
            </a:pPr>
            <a:endParaRPr lang="es-ES" dirty="0"/>
          </a:p>
          <a:p>
            <a:pPr marL="152400" indent="0">
              <a:buNone/>
            </a:pPr>
            <a:r>
              <a:rPr lang="es-ES" dirty="0"/>
              <a:t>Ejemplos</a:t>
            </a:r>
          </a:p>
          <a:p>
            <a:pPr>
              <a:buClr>
                <a:schemeClr val="tx1"/>
              </a:buClr>
            </a:pPr>
            <a:r>
              <a:rPr lang="es-ES" dirty="0"/>
              <a:t>Clasificar tipos de consumidores con preferencias similares.</a:t>
            </a:r>
          </a:p>
          <a:p>
            <a:pPr>
              <a:buClr>
                <a:schemeClr val="tx1"/>
              </a:buClr>
            </a:pPr>
            <a:r>
              <a:rPr lang="es-ES" dirty="0"/>
              <a:t>Aunar bajo un mismo subconjunto muchas formas diferentes de escribir el mismo carácter.</a:t>
            </a:r>
          </a:p>
          <a:p>
            <a:pPr>
              <a:buClr>
                <a:schemeClr val="tx1"/>
              </a:buClr>
            </a:pPr>
            <a:r>
              <a:rPr lang="es-ES" dirty="0"/>
              <a:t>Agrupar resultados similares de una consulta en internet.</a:t>
            </a:r>
          </a:p>
          <a:p>
            <a:pPr>
              <a:buClr>
                <a:schemeClr val="tx1"/>
              </a:buClr>
            </a:pPr>
            <a:r>
              <a:rPr lang="es-ES" dirty="0"/>
              <a:t>Detección de fraudes mediante la identificación de datos anómalos.</a:t>
            </a:r>
          </a:p>
          <a:p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415E30F-7C7C-4B53-8BC6-BE4BD1B10479}"/>
              </a:ext>
            </a:extLst>
          </p:cNvPr>
          <p:cNvGrpSpPr/>
          <p:nvPr/>
        </p:nvGrpSpPr>
        <p:grpSpPr>
          <a:xfrm>
            <a:off x="4490720" y="1681479"/>
            <a:ext cx="3861641" cy="1006075"/>
            <a:chOff x="4490720" y="1681479"/>
            <a:chExt cx="3861641" cy="1006075"/>
          </a:xfrm>
        </p:grpSpPr>
        <p:grpSp>
          <p:nvGrpSpPr>
            <p:cNvPr id="4" name="Google Shape;1563;p37">
              <a:extLst>
                <a:ext uri="{FF2B5EF4-FFF2-40B4-BE49-F238E27FC236}">
                  <a16:creationId xmlns:a16="http://schemas.microsoft.com/office/drawing/2014/main" id="{7427344F-A422-404D-8E46-DE1553797308}"/>
                </a:ext>
              </a:extLst>
            </p:cNvPr>
            <p:cNvGrpSpPr/>
            <p:nvPr/>
          </p:nvGrpSpPr>
          <p:grpSpPr>
            <a:xfrm>
              <a:off x="4490720" y="1681479"/>
              <a:ext cx="3861641" cy="1006075"/>
              <a:chOff x="421825" y="2198275"/>
              <a:chExt cx="3754775" cy="1779600"/>
            </a:xfrm>
          </p:grpSpPr>
          <p:sp>
            <p:nvSpPr>
              <p:cNvPr id="5" name="Google Shape;1564;p37">
                <a:extLst>
                  <a:ext uri="{FF2B5EF4-FFF2-40B4-BE49-F238E27FC236}">
                    <a16:creationId xmlns:a16="http://schemas.microsoft.com/office/drawing/2014/main" id="{993456F5-59CA-4359-9101-BE920FBCFA09}"/>
                  </a:ext>
                </a:extLst>
              </p:cNvPr>
              <p:cNvSpPr/>
              <p:nvPr/>
            </p:nvSpPr>
            <p:spPr>
              <a:xfrm>
                <a:off x="720000" y="2198275"/>
                <a:ext cx="3456600" cy="1779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565;p37">
                <a:extLst>
                  <a:ext uri="{FF2B5EF4-FFF2-40B4-BE49-F238E27FC236}">
                    <a16:creationId xmlns:a16="http://schemas.microsoft.com/office/drawing/2014/main" id="{1C263163-916E-4060-9E66-B08996981C9E}"/>
                  </a:ext>
                </a:extLst>
              </p:cNvPr>
              <p:cNvSpPr/>
              <p:nvPr/>
            </p:nvSpPr>
            <p:spPr>
              <a:xfrm>
                <a:off x="421825" y="2571750"/>
                <a:ext cx="695700" cy="81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569;p37">
              <a:extLst>
                <a:ext uri="{FF2B5EF4-FFF2-40B4-BE49-F238E27FC236}">
                  <a16:creationId xmlns:a16="http://schemas.microsoft.com/office/drawing/2014/main" id="{02371B21-4EC1-444E-AD96-3ADB94A9E348}"/>
                </a:ext>
              </a:extLst>
            </p:cNvPr>
            <p:cNvSpPr txBox="1">
              <a:spLocks/>
            </p:cNvSpPr>
            <p:nvPr/>
          </p:nvSpPr>
          <p:spPr>
            <a:xfrm>
              <a:off x="5074921" y="1804084"/>
              <a:ext cx="2985240" cy="746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A000"/>
                </a:buClr>
                <a:buSzPts val="1200"/>
                <a:buFont typeface="Abel"/>
                <a:buChar char="●"/>
                <a:defRPr sz="12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2A49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2A49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2A49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2A49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2A49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2A49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2A49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2A49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 algn="ctr">
                <a:buFont typeface="Abel"/>
                <a:buNone/>
              </a:pPr>
              <a:r>
                <a:rPr lang="en-US" sz="2000" dirty="0">
                  <a:latin typeface="Oswald" panose="020B0604020202020204" charset="0"/>
                </a:rPr>
                <a:t>Clusterización de </a:t>
              </a:r>
              <a:r>
                <a:rPr lang="en-US" sz="2000" dirty="0" err="1">
                  <a:latin typeface="Oswald" panose="020B0604020202020204" charset="0"/>
                </a:rPr>
                <a:t>documentos</a:t>
              </a:r>
              <a:endParaRPr lang="en-US" sz="2000" dirty="0">
                <a:latin typeface="Oswal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68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D489E7-FA98-4E73-A19F-B3E46BA5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960" y="1865260"/>
            <a:ext cx="6228080" cy="2376539"/>
          </a:xfrm>
        </p:spPr>
        <p:txBody>
          <a:bodyPr/>
          <a:lstStyle/>
          <a:p>
            <a:r>
              <a:rPr lang="es-ES" sz="1800" dirty="0"/>
              <a:t>El 80% de la información se encuentra en textos.</a:t>
            </a:r>
          </a:p>
          <a:p>
            <a:r>
              <a:rPr lang="es-ES" sz="1800" dirty="0"/>
              <a:t>Noticias, revistas, blogs, páginas web, etc.</a:t>
            </a:r>
          </a:p>
          <a:p>
            <a:r>
              <a:rPr lang="es-ES" sz="1800" dirty="0"/>
              <a:t>Humanamente imposible procesar los datos</a:t>
            </a:r>
          </a:p>
          <a:p>
            <a:endParaRPr lang="es-ES" sz="1800" dirty="0"/>
          </a:p>
          <a:p>
            <a:pPr marL="152400" indent="0">
              <a:buNone/>
            </a:pPr>
            <a:r>
              <a:rPr lang="es-ES" sz="1800" dirty="0"/>
              <a:t>¿Solución?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r>
              <a:rPr lang="es-ES" sz="2400" b="1" dirty="0">
                <a:solidFill>
                  <a:schemeClr val="accent1"/>
                </a:solidFill>
                <a:latin typeface="Didact Gothic" panose="020B0604020202020204" charset="0"/>
              </a:rPr>
              <a:t>TEXT MINING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Google Shape;1561;p37">
            <a:extLst>
              <a:ext uri="{FF2B5EF4-FFF2-40B4-BE49-F238E27FC236}">
                <a16:creationId xmlns:a16="http://schemas.microsoft.com/office/drawing/2014/main" id="{B613BA33-8B29-43EF-93C4-5FBEDEE1FCB9}"/>
              </a:ext>
            </a:extLst>
          </p:cNvPr>
          <p:cNvSpPr/>
          <p:nvPr/>
        </p:nvSpPr>
        <p:spPr>
          <a:xfrm>
            <a:off x="1155700" y="878006"/>
            <a:ext cx="6832599" cy="8866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562;p37">
            <a:extLst>
              <a:ext uri="{FF2B5EF4-FFF2-40B4-BE49-F238E27FC236}">
                <a16:creationId xmlns:a16="http://schemas.microsoft.com/office/drawing/2014/main" id="{8D68E281-CAE5-4F3E-8D87-107448186190}"/>
              </a:ext>
            </a:extLst>
          </p:cNvPr>
          <p:cNvSpPr/>
          <p:nvPr/>
        </p:nvSpPr>
        <p:spPr>
          <a:xfrm>
            <a:off x="7122420" y="987036"/>
            <a:ext cx="1459264" cy="71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9BF2A-6AF2-4D69-8DAE-6EFD913C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23016"/>
            <a:ext cx="7704000" cy="765300"/>
          </a:xfrm>
        </p:spPr>
        <p:txBody>
          <a:bodyPr/>
          <a:lstStyle/>
          <a:p>
            <a:r>
              <a:rPr lang="es-ES" dirty="0"/>
              <a:t>Clusterización de textos</a:t>
            </a:r>
          </a:p>
        </p:txBody>
      </p:sp>
      <p:sp>
        <p:nvSpPr>
          <p:cNvPr id="7" name="Google Shape;1562;p37">
            <a:extLst>
              <a:ext uri="{FF2B5EF4-FFF2-40B4-BE49-F238E27FC236}">
                <a16:creationId xmlns:a16="http://schemas.microsoft.com/office/drawing/2014/main" id="{DD2891F4-CE66-4BE4-B2A0-79391C485CC2}"/>
              </a:ext>
            </a:extLst>
          </p:cNvPr>
          <p:cNvSpPr/>
          <p:nvPr/>
        </p:nvSpPr>
        <p:spPr>
          <a:xfrm>
            <a:off x="638016" y="1405666"/>
            <a:ext cx="719999" cy="187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38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ED16F7E-0FAD-4967-ABE4-8802C0835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Data Science (Ciencia de los Datos)</a:t>
            </a:r>
            <a:endParaRPr lang="es-ES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6AFFE6B9-5949-4BDE-B5DA-EBFEF1102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“</a:t>
            </a:r>
            <a:r>
              <a:rPr lang="es-ES" i="1" dirty="0"/>
              <a:t>Ciencia que usa Estadística, Inteligencia Artificial, Programación y Bases de Datos para posibilitar la extracción de conocimiento a partir de datos 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72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5922D-27EC-4029-8F1F-22294B7E5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Text </a:t>
            </a:r>
            <a:r>
              <a:rPr lang="es-ES" dirty="0" err="1"/>
              <a:t>mining</a:t>
            </a:r>
            <a:r>
              <a:rPr lang="es-ES" dirty="0"/>
              <a:t> (Minería de textos)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1B677A-E656-4FFB-B6D4-94D2EF27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0" y="1757680"/>
            <a:ext cx="6188800" cy="1894840"/>
          </a:xfrm>
        </p:spPr>
        <p:txBody>
          <a:bodyPr/>
          <a:lstStyle/>
          <a:p>
            <a:r>
              <a:rPr lang="es-ES" dirty="0"/>
              <a:t>“</a:t>
            </a:r>
            <a:r>
              <a:rPr lang="es-ES" i="1" dirty="0"/>
              <a:t>Disciplina enfocada en la utilización de ordenadores para el descubrimiento de nueva información previamente desconocida mediante la automatización de la extracción de información”.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243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29C2-13C3-43A5-8B41-82937208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del Lenguaje Natural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C02B87-1C73-476D-8890-C4AB53A36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s-ES" dirty="0"/>
              <a:t>Los documentos están formados por frases y palabras, una fuente de datos no estructurada y no numérica.</a:t>
            </a:r>
          </a:p>
          <a:p>
            <a:pPr>
              <a:buClr>
                <a:schemeClr val="tx1"/>
              </a:buClr>
            </a:pPr>
            <a:r>
              <a:rPr lang="es-ES" dirty="0"/>
              <a:t>Surge el </a:t>
            </a:r>
            <a:r>
              <a:rPr lang="es-ES" b="1" dirty="0"/>
              <a:t>NLP</a:t>
            </a:r>
            <a:r>
              <a:rPr lang="es-ES" dirty="0"/>
              <a:t> (Procesamiento del Lenguaje Natural) que permite: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es-ES" sz="1200" dirty="0"/>
              <a:t>Extraer información de documentos.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es-ES" sz="1200" dirty="0"/>
              <a:t>Controlar e identificar la temática de textos.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es-ES" sz="1200" dirty="0"/>
              <a:t>Crear resúmenes a partir del contenido.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es-ES" sz="1200" dirty="0"/>
              <a:t>Clasificar documentos.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es-ES" sz="1200" dirty="0"/>
              <a:t>Vincular conceptos similares.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es-ES" sz="1200" dirty="0"/>
              <a:t>Visualizar la información contenida en documentos.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es-ES" sz="1200" dirty="0"/>
              <a:t>Responder preguntas comunes.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es-ES" sz="1200" dirty="0"/>
              <a:t>Buscar y recuperar información.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es-ES" sz="1200" dirty="0"/>
              <a:t>Representar el conocimiento.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es-ES" sz="1200" dirty="0"/>
              <a:t>Analizar el sentimiento de un texto.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533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 de clustering en NLP</a:t>
            </a:r>
            <a:endParaRPr dirty="0"/>
          </a:p>
        </p:txBody>
      </p:sp>
      <p:sp>
        <p:nvSpPr>
          <p:cNvPr id="1551" name="Google Shape;1551;p36"/>
          <p:cNvSpPr txBox="1"/>
          <p:nvPr/>
        </p:nvSpPr>
        <p:spPr>
          <a:xfrm>
            <a:off x="1103650" y="3695871"/>
            <a:ext cx="226947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Clasificación de documentos</a:t>
            </a:r>
            <a:endParaRPr sz="13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52" name="Google Shape;1552;p36"/>
          <p:cNvSpPr txBox="1"/>
          <p:nvPr/>
        </p:nvSpPr>
        <p:spPr>
          <a:xfrm>
            <a:off x="1103650" y="2689200"/>
            <a:ext cx="20466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Sintetización de corpus.</a:t>
            </a:r>
            <a:endParaRPr sz="13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53" name="Google Shape;1553;p36"/>
          <p:cNvSpPr txBox="1"/>
          <p:nvPr/>
        </p:nvSpPr>
        <p:spPr>
          <a:xfrm>
            <a:off x="1103650" y="1682538"/>
            <a:ext cx="219835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Organización y navegación de documentos.</a:t>
            </a:r>
            <a:endParaRPr sz="13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54" name="Google Shape;1554;p36"/>
          <p:cNvSpPr/>
          <p:nvPr/>
        </p:nvSpPr>
        <p:spPr>
          <a:xfrm>
            <a:off x="713225" y="1816650"/>
            <a:ext cx="238800" cy="2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36"/>
          <p:cNvSpPr/>
          <p:nvPr/>
        </p:nvSpPr>
        <p:spPr>
          <a:xfrm>
            <a:off x="713225" y="2823300"/>
            <a:ext cx="238800" cy="23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36"/>
          <p:cNvSpPr/>
          <p:nvPr/>
        </p:nvSpPr>
        <p:spPr>
          <a:xfrm>
            <a:off x="713225" y="3829950"/>
            <a:ext cx="238800" cy="23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A1CF0B-A5C0-49C3-AE7F-D20516E52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5" t="15832" r="14370" b="17342"/>
          <a:stretch/>
        </p:blipFill>
        <p:spPr>
          <a:xfrm>
            <a:off x="4363641" y="1213649"/>
            <a:ext cx="3402389" cy="32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11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Preprocesamiento de los datos</a:t>
            </a:r>
            <a:endParaRPr dirty="0"/>
          </a:p>
        </p:txBody>
      </p:sp>
      <p:sp>
        <p:nvSpPr>
          <p:cNvPr id="1455" name="Google Shape;1455;p30"/>
          <p:cNvSpPr txBox="1">
            <a:spLocks noGrp="1"/>
          </p:cNvSpPr>
          <p:nvPr>
            <p:ph type="ctrTitle" idx="2"/>
          </p:nvPr>
        </p:nvSpPr>
        <p:spPr>
          <a:xfrm>
            <a:off x="734983" y="3047236"/>
            <a:ext cx="2211000" cy="835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Eliminación de palabras vacías</a:t>
            </a:r>
            <a:endParaRPr dirty="0"/>
          </a:p>
        </p:txBody>
      </p:sp>
      <p:sp>
        <p:nvSpPr>
          <p:cNvPr id="1462" name="Google Shape;1462;p30"/>
          <p:cNvSpPr/>
          <p:nvPr/>
        </p:nvSpPr>
        <p:spPr>
          <a:xfrm>
            <a:off x="4254725" y="2174188"/>
            <a:ext cx="634500" cy="63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30"/>
          <p:cNvSpPr/>
          <p:nvPr/>
        </p:nvSpPr>
        <p:spPr>
          <a:xfrm>
            <a:off x="7001200" y="2174188"/>
            <a:ext cx="634500" cy="63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3" name="Google Shape;1473;p30"/>
          <p:cNvGrpSpPr/>
          <p:nvPr/>
        </p:nvGrpSpPr>
        <p:grpSpPr>
          <a:xfrm>
            <a:off x="1648692" y="2314254"/>
            <a:ext cx="353631" cy="354395"/>
            <a:chOff x="2280029" y="1970604"/>
            <a:chExt cx="353631" cy="354395"/>
          </a:xfrm>
        </p:grpSpPr>
        <p:sp>
          <p:nvSpPr>
            <p:cNvPr id="1474" name="Google Shape;1474;p30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564;p37">
            <a:extLst>
              <a:ext uri="{FF2B5EF4-FFF2-40B4-BE49-F238E27FC236}">
                <a16:creationId xmlns:a16="http://schemas.microsoft.com/office/drawing/2014/main" id="{88694398-DACB-4C70-92A3-DE9B39F3D417}"/>
              </a:ext>
            </a:extLst>
          </p:cNvPr>
          <p:cNvSpPr/>
          <p:nvPr/>
        </p:nvSpPr>
        <p:spPr>
          <a:xfrm>
            <a:off x="1508250" y="1187388"/>
            <a:ext cx="6127450" cy="42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200" dirty="0">
                <a:latin typeface="Didact Gothic" panose="020B0604020202020204" charset="0"/>
              </a:rPr>
              <a:t>Antes de aplicar algoritmos de clusterización a los documentos, estos se deben transformar en datos numéricos y manejables.</a:t>
            </a:r>
          </a:p>
        </p:txBody>
      </p:sp>
      <p:sp>
        <p:nvSpPr>
          <p:cNvPr id="36" name="Google Shape;1455;p30">
            <a:extLst>
              <a:ext uri="{FF2B5EF4-FFF2-40B4-BE49-F238E27FC236}">
                <a16:creationId xmlns:a16="http://schemas.microsoft.com/office/drawing/2014/main" id="{D6CD0FA1-A966-458E-97B1-D7E0F99BF882}"/>
              </a:ext>
            </a:extLst>
          </p:cNvPr>
          <p:cNvSpPr txBox="1">
            <a:spLocks/>
          </p:cNvSpPr>
          <p:nvPr/>
        </p:nvSpPr>
        <p:spPr>
          <a:xfrm>
            <a:off x="3466474" y="3047235"/>
            <a:ext cx="2211000" cy="8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s-ES" dirty="0"/>
              <a:t>Normalización</a:t>
            </a:r>
          </a:p>
        </p:txBody>
      </p:sp>
      <p:sp>
        <p:nvSpPr>
          <p:cNvPr id="37" name="Google Shape;1455;p30">
            <a:extLst>
              <a:ext uri="{FF2B5EF4-FFF2-40B4-BE49-F238E27FC236}">
                <a16:creationId xmlns:a16="http://schemas.microsoft.com/office/drawing/2014/main" id="{5054ADF8-A4FF-46A8-945B-310277BF4BA8}"/>
              </a:ext>
            </a:extLst>
          </p:cNvPr>
          <p:cNvSpPr txBox="1">
            <a:spLocks/>
          </p:cNvSpPr>
          <p:nvPr/>
        </p:nvSpPr>
        <p:spPr>
          <a:xfrm>
            <a:off x="6219966" y="3047235"/>
            <a:ext cx="2211000" cy="8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s-ES" dirty="0" err="1"/>
              <a:t>Tokenización</a:t>
            </a:r>
            <a:endParaRPr lang="es-ES" dirty="0"/>
          </a:p>
        </p:txBody>
      </p:sp>
      <p:sp>
        <p:nvSpPr>
          <p:cNvPr id="38" name="Google Shape;1458;p30">
            <a:extLst>
              <a:ext uri="{FF2B5EF4-FFF2-40B4-BE49-F238E27FC236}">
                <a16:creationId xmlns:a16="http://schemas.microsoft.com/office/drawing/2014/main" id="{9E550107-D18C-44D0-9205-9E76CE971AF9}"/>
              </a:ext>
            </a:extLst>
          </p:cNvPr>
          <p:cNvSpPr txBox="1">
            <a:spLocks/>
          </p:cNvSpPr>
          <p:nvPr/>
        </p:nvSpPr>
        <p:spPr>
          <a:xfrm>
            <a:off x="3466474" y="3565630"/>
            <a:ext cx="2211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/>
            <a:r>
              <a:rPr lang="en-US" dirty="0"/>
              <a:t>Stemming o </a:t>
            </a:r>
            <a:r>
              <a:rPr lang="en-US" dirty="0" err="1"/>
              <a:t>lematización</a:t>
            </a:r>
            <a:r>
              <a:rPr lang="en-US" dirty="0"/>
              <a:t>.</a:t>
            </a:r>
          </a:p>
        </p:txBody>
      </p:sp>
      <p:sp>
        <p:nvSpPr>
          <p:cNvPr id="1461" name="Google Shape;1461;p30"/>
          <p:cNvSpPr/>
          <p:nvPr/>
        </p:nvSpPr>
        <p:spPr>
          <a:xfrm>
            <a:off x="1508250" y="2174188"/>
            <a:ext cx="634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13917;p61">
            <a:extLst>
              <a:ext uri="{FF2B5EF4-FFF2-40B4-BE49-F238E27FC236}">
                <a16:creationId xmlns:a16="http://schemas.microsoft.com/office/drawing/2014/main" id="{121FEAB9-EEB5-4CED-B5E6-70D249FB5F0E}"/>
              </a:ext>
            </a:extLst>
          </p:cNvPr>
          <p:cNvGrpSpPr/>
          <p:nvPr/>
        </p:nvGrpSpPr>
        <p:grpSpPr>
          <a:xfrm>
            <a:off x="1676384" y="2320469"/>
            <a:ext cx="282746" cy="340358"/>
            <a:chOff x="8034034" y="1518109"/>
            <a:chExt cx="282746" cy="340358"/>
          </a:xfrm>
        </p:grpSpPr>
        <p:sp>
          <p:nvSpPr>
            <p:cNvPr id="40" name="Google Shape;13918;p61">
              <a:extLst>
                <a:ext uri="{FF2B5EF4-FFF2-40B4-BE49-F238E27FC236}">
                  <a16:creationId xmlns:a16="http://schemas.microsoft.com/office/drawing/2014/main" id="{A2E7D496-2F56-4E7F-8E9E-27C16B117E3A}"/>
                </a:ext>
              </a:extLst>
            </p:cNvPr>
            <p:cNvSpPr/>
            <p:nvPr/>
          </p:nvSpPr>
          <p:spPr>
            <a:xfrm>
              <a:off x="8034034" y="1518109"/>
              <a:ext cx="282746" cy="340358"/>
            </a:xfrm>
            <a:custGeom>
              <a:avLst/>
              <a:gdLst/>
              <a:ahLst/>
              <a:cxnLst/>
              <a:rect l="l" t="t" r="r" b="b"/>
              <a:pathLst>
                <a:path w="8883" h="10693" extrusionOk="0">
                  <a:moveTo>
                    <a:pt x="4525" y="322"/>
                  </a:moveTo>
                  <a:cubicBezTo>
                    <a:pt x="4858" y="322"/>
                    <a:pt x="5144" y="560"/>
                    <a:pt x="5204" y="882"/>
                  </a:cubicBezTo>
                  <a:lnTo>
                    <a:pt x="3715" y="882"/>
                  </a:lnTo>
                  <a:cubicBezTo>
                    <a:pt x="3775" y="560"/>
                    <a:pt x="4061" y="322"/>
                    <a:pt x="4406" y="322"/>
                  </a:cubicBezTo>
                  <a:close/>
                  <a:moveTo>
                    <a:pt x="6347" y="1191"/>
                  </a:moveTo>
                  <a:cubicBezTo>
                    <a:pt x="6728" y="1191"/>
                    <a:pt x="7085" y="1370"/>
                    <a:pt x="7287" y="1668"/>
                  </a:cubicBezTo>
                  <a:lnTo>
                    <a:pt x="1608" y="1668"/>
                  </a:lnTo>
                  <a:cubicBezTo>
                    <a:pt x="1810" y="1370"/>
                    <a:pt x="2167" y="1191"/>
                    <a:pt x="2537" y="1191"/>
                  </a:cubicBezTo>
                  <a:close/>
                  <a:moveTo>
                    <a:pt x="4382" y="1"/>
                  </a:moveTo>
                  <a:cubicBezTo>
                    <a:pt x="3882" y="1"/>
                    <a:pt x="3453" y="394"/>
                    <a:pt x="3370" y="882"/>
                  </a:cubicBezTo>
                  <a:lnTo>
                    <a:pt x="2525" y="882"/>
                  </a:lnTo>
                  <a:cubicBezTo>
                    <a:pt x="1977" y="882"/>
                    <a:pt x="1465" y="1191"/>
                    <a:pt x="1215" y="1668"/>
                  </a:cubicBezTo>
                  <a:lnTo>
                    <a:pt x="632" y="1668"/>
                  </a:lnTo>
                  <a:cubicBezTo>
                    <a:pt x="274" y="1668"/>
                    <a:pt x="0" y="1953"/>
                    <a:pt x="0" y="2310"/>
                  </a:cubicBezTo>
                  <a:cubicBezTo>
                    <a:pt x="0" y="2668"/>
                    <a:pt x="274" y="2953"/>
                    <a:pt x="632" y="2953"/>
                  </a:cubicBezTo>
                  <a:lnTo>
                    <a:pt x="1072" y="2953"/>
                  </a:lnTo>
                  <a:lnTo>
                    <a:pt x="1453" y="10002"/>
                  </a:lnTo>
                  <a:cubicBezTo>
                    <a:pt x="1465" y="10395"/>
                    <a:pt x="1798" y="10692"/>
                    <a:pt x="2167" y="10692"/>
                  </a:cubicBezTo>
                  <a:lnTo>
                    <a:pt x="4763" y="10692"/>
                  </a:lnTo>
                  <a:cubicBezTo>
                    <a:pt x="4846" y="10692"/>
                    <a:pt x="4906" y="10621"/>
                    <a:pt x="4906" y="10538"/>
                  </a:cubicBezTo>
                  <a:cubicBezTo>
                    <a:pt x="4906" y="10454"/>
                    <a:pt x="4834" y="10395"/>
                    <a:pt x="4763" y="10395"/>
                  </a:cubicBezTo>
                  <a:lnTo>
                    <a:pt x="2167" y="10395"/>
                  </a:lnTo>
                  <a:cubicBezTo>
                    <a:pt x="1941" y="10395"/>
                    <a:pt x="1763" y="10228"/>
                    <a:pt x="1763" y="10002"/>
                  </a:cubicBezTo>
                  <a:lnTo>
                    <a:pt x="1382" y="2965"/>
                  </a:lnTo>
                  <a:lnTo>
                    <a:pt x="2215" y="2965"/>
                  </a:lnTo>
                  <a:cubicBezTo>
                    <a:pt x="2298" y="2965"/>
                    <a:pt x="2358" y="2894"/>
                    <a:pt x="2358" y="2811"/>
                  </a:cubicBezTo>
                  <a:cubicBezTo>
                    <a:pt x="2358" y="2727"/>
                    <a:pt x="2286" y="2668"/>
                    <a:pt x="2215" y="2668"/>
                  </a:cubicBezTo>
                  <a:lnTo>
                    <a:pt x="620" y="2668"/>
                  </a:lnTo>
                  <a:cubicBezTo>
                    <a:pt x="441" y="2668"/>
                    <a:pt x="298" y="2513"/>
                    <a:pt x="298" y="2334"/>
                  </a:cubicBezTo>
                  <a:cubicBezTo>
                    <a:pt x="298" y="2168"/>
                    <a:pt x="441" y="2013"/>
                    <a:pt x="620" y="2013"/>
                  </a:cubicBezTo>
                  <a:lnTo>
                    <a:pt x="8216" y="2013"/>
                  </a:lnTo>
                  <a:cubicBezTo>
                    <a:pt x="8394" y="2013"/>
                    <a:pt x="8537" y="2168"/>
                    <a:pt x="8537" y="2334"/>
                  </a:cubicBezTo>
                  <a:cubicBezTo>
                    <a:pt x="8537" y="2513"/>
                    <a:pt x="8394" y="2668"/>
                    <a:pt x="8216" y="2668"/>
                  </a:cubicBezTo>
                  <a:lnTo>
                    <a:pt x="2941" y="2668"/>
                  </a:lnTo>
                  <a:cubicBezTo>
                    <a:pt x="2858" y="2668"/>
                    <a:pt x="2798" y="2739"/>
                    <a:pt x="2798" y="2811"/>
                  </a:cubicBezTo>
                  <a:cubicBezTo>
                    <a:pt x="2798" y="2906"/>
                    <a:pt x="2870" y="2965"/>
                    <a:pt x="2941" y="2965"/>
                  </a:cubicBezTo>
                  <a:lnTo>
                    <a:pt x="7466" y="2965"/>
                  </a:lnTo>
                  <a:lnTo>
                    <a:pt x="7061" y="10002"/>
                  </a:lnTo>
                  <a:cubicBezTo>
                    <a:pt x="7049" y="10228"/>
                    <a:pt x="6870" y="10395"/>
                    <a:pt x="6668" y="10395"/>
                  </a:cubicBezTo>
                  <a:lnTo>
                    <a:pt x="5501" y="10395"/>
                  </a:lnTo>
                  <a:cubicBezTo>
                    <a:pt x="5418" y="10395"/>
                    <a:pt x="5358" y="10466"/>
                    <a:pt x="5358" y="10538"/>
                  </a:cubicBezTo>
                  <a:cubicBezTo>
                    <a:pt x="5358" y="10633"/>
                    <a:pt x="5430" y="10692"/>
                    <a:pt x="5501" y="10692"/>
                  </a:cubicBezTo>
                  <a:lnTo>
                    <a:pt x="6668" y="10692"/>
                  </a:lnTo>
                  <a:cubicBezTo>
                    <a:pt x="7049" y="10692"/>
                    <a:pt x="7359" y="10395"/>
                    <a:pt x="7370" y="10002"/>
                  </a:cubicBezTo>
                  <a:lnTo>
                    <a:pt x="7775" y="2930"/>
                  </a:lnTo>
                  <a:lnTo>
                    <a:pt x="8216" y="2930"/>
                  </a:lnTo>
                  <a:cubicBezTo>
                    <a:pt x="8573" y="2930"/>
                    <a:pt x="8847" y="2656"/>
                    <a:pt x="8847" y="2299"/>
                  </a:cubicBezTo>
                  <a:cubicBezTo>
                    <a:pt x="8883" y="1953"/>
                    <a:pt x="8597" y="1668"/>
                    <a:pt x="8252" y="1668"/>
                  </a:cubicBezTo>
                  <a:lnTo>
                    <a:pt x="7656" y="1668"/>
                  </a:lnTo>
                  <a:cubicBezTo>
                    <a:pt x="7406" y="1179"/>
                    <a:pt x="6918" y="882"/>
                    <a:pt x="6347" y="882"/>
                  </a:cubicBezTo>
                  <a:lnTo>
                    <a:pt x="5513" y="882"/>
                  </a:lnTo>
                  <a:cubicBezTo>
                    <a:pt x="5442" y="394"/>
                    <a:pt x="5025" y="1"/>
                    <a:pt x="4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919;p61">
              <a:extLst>
                <a:ext uri="{FF2B5EF4-FFF2-40B4-BE49-F238E27FC236}">
                  <a16:creationId xmlns:a16="http://schemas.microsoft.com/office/drawing/2014/main" id="{046369E8-A48C-48AC-B603-84478EA17772}"/>
                </a:ext>
              </a:extLst>
            </p:cNvPr>
            <p:cNvSpPr/>
            <p:nvPr/>
          </p:nvSpPr>
          <p:spPr>
            <a:xfrm>
              <a:off x="8161736" y="1632569"/>
              <a:ext cx="28456" cy="173601"/>
            </a:xfrm>
            <a:custGeom>
              <a:avLst/>
              <a:gdLst/>
              <a:ahLst/>
              <a:cxnLst/>
              <a:rect l="l" t="t" r="r" b="b"/>
              <a:pathLst>
                <a:path w="894" h="5454" extrusionOk="0">
                  <a:moveTo>
                    <a:pt x="469" y="321"/>
                  </a:moveTo>
                  <a:cubicBezTo>
                    <a:pt x="533" y="321"/>
                    <a:pt x="584" y="387"/>
                    <a:pt x="584" y="453"/>
                  </a:cubicBezTo>
                  <a:lnTo>
                    <a:pt x="584" y="5025"/>
                  </a:lnTo>
                  <a:cubicBezTo>
                    <a:pt x="584" y="5096"/>
                    <a:pt x="525" y="5156"/>
                    <a:pt x="453" y="5156"/>
                  </a:cubicBezTo>
                  <a:cubicBezTo>
                    <a:pt x="370" y="5156"/>
                    <a:pt x="310" y="5096"/>
                    <a:pt x="310" y="5025"/>
                  </a:cubicBezTo>
                  <a:lnTo>
                    <a:pt x="310" y="453"/>
                  </a:lnTo>
                  <a:cubicBezTo>
                    <a:pt x="310" y="381"/>
                    <a:pt x="370" y="322"/>
                    <a:pt x="453" y="322"/>
                  </a:cubicBezTo>
                  <a:cubicBezTo>
                    <a:pt x="459" y="321"/>
                    <a:pt x="464" y="321"/>
                    <a:pt x="469" y="321"/>
                  </a:cubicBezTo>
                  <a:close/>
                  <a:moveTo>
                    <a:pt x="453" y="0"/>
                  </a:moveTo>
                  <a:cubicBezTo>
                    <a:pt x="191" y="0"/>
                    <a:pt x="1" y="203"/>
                    <a:pt x="1" y="441"/>
                  </a:cubicBezTo>
                  <a:lnTo>
                    <a:pt x="1" y="5013"/>
                  </a:lnTo>
                  <a:cubicBezTo>
                    <a:pt x="1" y="5263"/>
                    <a:pt x="215" y="5453"/>
                    <a:pt x="453" y="5453"/>
                  </a:cubicBezTo>
                  <a:cubicBezTo>
                    <a:pt x="703" y="5453"/>
                    <a:pt x="894" y="5251"/>
                    <a:pt x="894" y="5013"/>
                  </a:cubicBezTo>
                  <a:lnTo>
                    <a:pt x="894" y="441"/>
                  </a:lnTo>
                  <a:cubicBezTo>
                    <a:pt x="894" y="203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920;p61">
              <a:extLst>
                <a:ext uri="{FF2B5EF4-FFF2-40B4-BE49-F238E27FC236}">
                  <a16:creationId xmlns:a16="http://schemas.microsoft.com/office/drawing/2014/main" id="{49FF8ACA-5EE9-4B55-A34C-7287D927FDF1}"/>
                </a:ext>
              </a:extLst>
            </p:cNvPr>
            <p:cNvSpPr/>
            <p:nvPr/>
          </p:nvSpPr>
          <p:spPr>
            <a:xfrm>
              <a:off x="8214796" y="1632951"/>
              <a:ext cx="33008" cy="173601"/>
            </a:xfrm>
            <a:custGeom>
              <a:avLst/>
              <a:gdLst/>
              <a:ahLst/>
              <a:cxnLst/>
              <a:rect l="l" t="t" r="r" b="b"/>
              <a:pathLst>
                <a:path w="1037" h="5454" extrusionOk="0">
                  <a:moveTo>
                    <a:pt x="584" y="0"/>
                  </a:moveTo>
                  <a:cubicBezTo>
                    <a:pt x="322" y="0"/>
                    <a:pt x="132" y="191"/>
                    <a:pt x="132" y="429"/>
                  </a:cubicBezTo>
                  <a:lnTo>
                    <a:pt x="1" y="5001"/>
                  </a:lnTo>
                  <a:cubicBezTo>
                    <a:pt x="1" y="5120"/>
                    <a:pt x="48" y="5239"/>
                    <a:pt x="132" y="5322"/>
                  </a:cubicBezTo>
                  <a:cubicBezTo>
                    <a:pt x="227" y="5418"/>
                    <a:pt x="322" y="5453"/>
                    <a:pt x="465" y="5453"/>
                  </a:cubicBezTo>
                  <a:cubicBezTo>
                    <a:pt x="715" y="5453"/>
                    <a:pt x="906" y="5263"/>
                    <a:pt x="906" y="5025"/>
                  </a:cubicBezTo>
                  <a:lnTo>
                    <a:pt x="918" y="4298"/>
                  </a:lnTo>
                  <a:cubicBezTo>
                    <a:pt x="918" y="4215"/>
                    <a:pt x="858" y="4132"/>
                    <a:pt x="775" y="4132"/>
                  </a:cubicBezTo>
                  <a:cubicBezTo>
                    <a:pt x="679" y="4132"/>
                    <a:pt x="608" y="4191"/>
                    <a:pt x="608" y="4287"/>
                  </a:cubicBezTo>
                  <a:lnTo>
                    <a:pt x="596" y="5013"/>
                  </a:lnTo>
                  <a:cubicBezTo>
                    <a:pt x="596" y="5084"/>
                    <a:pt x="537" y="5144"/>
                    <a:pt x="465" y="5144"/>
                  </a:cubicBezTo>
                  <a:cubicBezTo>
                    <a:pt x="417" y="5144"/>
                    <a:pt x="382" y="5132"/>
                    <a:pt x="358" y="5096"/>
                  </a:cubicBezTo>
                  <a:cubicBezTo>
                    <a:pt x="322" y="5072"/>
                    <a:pt x="310" y="5037"/>
                    <a:pt x="310" y="5001"/>
                  </a:cubicBezTo>
                  <a:lnTo>
                    <a:pt x="441" y="429"/>
                  </a:lnTo>
                  <a:cubicBezTo>
                    <a:pt x="441" y="357"/>
                    <a:pt x="501" y="298"/>
                    <a:pt x="584" y="298"/>
                  </a:cubicBezTo>
                  <a:cubicBezTo>
                    <a:pt x="620" y="298"/>
                    <a:pt x="656" y="310"/>
                    <a:pt x="691" y="346"/>
                  </a:cubicBezTo>
                  <a:cubicBezTo>
                    <a:pt x="715" y="369"/>
                    <a:pt x="727" y="393"/>
                    <a:pt x="727" y="441"/>
                  </a:cubicBezTo>
                  <a:lnTo>
                    <a:pt x="644" y="3548"/>
                  </a:lnTo>
                  <a:cubicBezTo>
                    <a:pt x="632" y="3644"/>
                    <a:pt x="703" y="3715"/>
                    <a:pt x="787" y="3715"/>
                  </a:cubicBezTo>
                  <a:cubicBezTo>
                    <a:pt x="882" y="3715"/>
                    <a:pt x="953" y="3655"/>
                    <a:pt x="953" y="3572"/>
                  </a:cubicBezTo>
                  <a:lnTo>
                    <a:pt x="1037" y="465"/>
                  </a:lnTo>
                  <a:cubicBezTo>
                    <a:pt x="1037" y="346"/>
                    <a:pt x="1001" y="215"/>
                    <a:pt x="906" y="131"/>
                  </a:cubicBezTo>
                  <a:cubicBezTo>
                    <a:pt x="822" y="48"/>
                    <a:pt x="715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921;p61">
              <a:extLst>
                <a:ext uri="{FF2B5EF4-FFF2-40B4-BE49-F238E27FC236}">
                  <a16:creationId xmlns:a16="http://schemas.microsoft.com/office/drawing/2014/main" id="{8D26B55E-21B1-4E05-975F-0E13D9B724E3}"/>
                </a:ext>
              </a:extLst>
            </p:cNvPr>
            <p:cNvSpPr/>
            <p:nvPr/>
          </p:nvSpPr>
          <p:spPr>
            <a:xfrm>
              <a:off x="8103391" y="1632569"/>
              <a:ext cx="33390" cy="173601"/>
            </a:xfrm>
            <a:custGeom>
              <a:avLst/>
              <a:gdLst/>
              <a:ahLst/>
              <a:cxnLst/>
              <a:rect l="l" t="t" r="r" b="b"/>
              <a:pathLst>
                <a:path w="1049" h="5454" extrusionOk="0">
                  <a:moveTo>
                    <a:pt x="465" y="310"/>
                  </a:moveTo>
                  <a:cubicBezTo>
                    <a:pt x="536" y="310"/>
                    <a:pt x="596" y="369"/>
                    <a:pt x="596" y="441"/>
                  </a:cubicBezTo>
                  <a:lnTo>
                    <a:pt x="739" y="5013"/>
                  </a:lnTo>
                  <a:cubicBezTo>
                    <a:pt x="739" y="5061"/>
                    <a:pt x="715" y="5084"/>
                    <a:pt x="691" y="5120"/>
                  </a:cubicBezTo>
                  <a:cubicBezTo>
                    <a:pt x="655" y="5144"/>
                    <a:pt x="631" y="5156"/>
                    <a:pt x="584" y="5156"/>
                  </a:cubicBezTo>
                  <a:cubicBezTo>
                    <a:pt x="512" y="5156"/>
                    <a:pt x="453" y="5096"/>
                    <a:pt x="453" y="5025"/>
                  </a:cubicBezTo>
                  <a:lnTo>
                    <a:pt x="322" y="453"/>
                  </a:lnTo>
                  <a:cubicBezTo>
                    <a:pt x="322" y="417"/>
                    <a:pt x="334" y="381"/>
                    <a:pt x="358" y="358"/>
                  </a:cubicBezTo>
                  <a:cubicBezTo>
                    <a:pt x="393" y="322"/>
                    <a:pt x="417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346" y="0"/>
                    <a:pt x="227" y="36"/>
                    <a:pt x="143" y="131"/>
                  </a:cubicBezTo>
                  <a:cubicBezTo>
                    <a:pt x="48" y="215"/>
                    <a:pt x="0" y="334"/>
                    <a:pt x="0" y="453"/>
                  </a:cubicBezTo>
                  <a:lnTo>
                    <a:pt x="143" y="5025"/>
                  </a:lnTo>
                  <a:cubicBezTo>
                    <a:pt x="143" y="5275"/>
                    <a:pt x="346" y="5453"/>
                    <a:pt x="584" y="5453"/>
                  </a:cubicBezTo>
                  <a:cubicBezTo>
                    <a:pt x="703" y="5453"/>
                    <a:pt x="822" y="5406"/>
                    <a:pt x="917" y="5322"/>
                  </a:cubicBezTo>
                  <a:cubicBezTo>
                    <a:pt x="1000" y="5227"/>
                    <a:pt x="1048" y="5120"/>
                    <a:pt x="1048" y="4989"/>
                  </a:cubicBezTo>
                  <a:lnTo>
                    <a:pt x="917" y="429"/>
                  </a:lnTo>
                  <a:cubicBezTo>
                    <a:pt x="917" y="191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2613;p59">
            <a:extLst>
              <a:ext uri="{FF2B5EF4-FFF2-40B4-BE49-F238E27FC236}">
                <a16:creationId xmlns:a16="http://schemas.microsoft.com/office/drawing/2014/main" id="{F01C62FB-8EE1-446C-A921-83E9C699318E}"/>
              </a:ext>
            </a:extLst>
          </p:cNvPr>
          <p:cNvGrpSpPr/>
          <p:nvPr/>
        </p:nvGrpSpPr>
        <p:grpSpPr>
          <a:xfrm>
            <a:off x="4394168" y="2305215"/>
            <a:ext cx="355612" cy="355612"/>
            <a:chOff x="2639038" y="2894942"/>
            <a:chExt cx="355612" cy="355612"/>
          </a:xfrm>
        </p:grpSpPr>
        <p:sp>
          <p:nvSpPr>
            <p:cNvPr id="45" name="Google Shape;12614;p59">
              <a:extLst>
                <a:ext uri="{FF2B5EF4-FFF2-40B4-BE49-F238E27FC236}">
                  <a16:creationId xmlns:a16="http://schemas.microsoft.com/office/drawing/2014/main" id="{B65B745E-108B-408B-9B27-9CADDAC886BF}"/>
                </a:ext>
              </a:extLst>
            </p:cNvPr>
            <p:cNvSpPr/>
            <p:nvPr/>
          </p:nvSpPr>
          <p:spPr>
            <a:xfrm>
              <a:off x="2748479" y="2894942"/>
              <a:ext cx="246171" cy="304119"/>
            </a:xfrm>
            <a:custGeom>
              <a:avLst/>
              <a:gdLst/>
              <a:ahLst/>
              <a:cxnLst/>
              <a:rect l="l" t="t" r="r" b="b"/>
              <a:pathLst>
                <a:path w="7740" h="9562" extrusionOk="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615;p59">
              <a:extLst>
                <a:ext uri="{FF2B5EF4-FFF2-40B4-BE49-F238E27FC236}">
                  <a16:creationId xmlns:a16="http://schemas.microsoft.com/office/drawing/2014/main" id="{AC569739-3D7B-4479-B0A7-727C833C344B}"/>
                </a:ext>
              </a:extLst>
            </p:cNvPr>
            <p:cNvSpPr/>
            <p:nvPr/>
          </p:nvSpPr>
          <p:spPr>
            <a:xfrm>
              <a:off x="2639038" y="2945703"/>
              <a:ext cx="246552" cy="304851"/>
            </a:xfrm>
            <a:custGeom>
              <a:avLst/>
              <a:gdLst/>
              <a:ahLst/>
              <a:cxnLst/>
              <a:rect l="l" t="t" r="r" b="b"/>
              <a:pathLst>
                <a:path w="7752" h="9585" extrusionOk="0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0376;p56">
            <a:extLst>
              <a:ext uri="{FF2B5EF4-FFF2-40B4-BE49-F238E27FC236}">
                <a16:creationId xmlns:a16="http://schemas.microsoft.com/office/drawing/2014/main" id="{DB47D411-ECD6-4C01-9133-2B41B06F5272}"/>
              </a:ext>
            </a:extLst>
          </p:cNvPr>
          <p:cNvGrpSpPr/>
          <p:nvPr/>
        </p:nvGrpSpPr>
        <p:grpSpPr>
          <a:xfrm>
            <a:off x="7105742" y="2299719"/>
            <a:ext cx="362223" cy="361108"/>
            <a:chOff x="3513010" y="3816134"/>
            <a:chExt cx="362223" cy="361108"/>
          </a:xfrm>
        </p:grpSpPr>
        <p:sp>
          <p:nvSpPr>
            <p:cNvPr id="48" name="Google Shape;10377;p56">
              <a:extLst>
                <a:ext uri="{FF2B5EF4-FFF2-40B4-BE49-F238E27FC236}">
                  <a16:creationId xmlns:a16="http://schemas.microsoft.com/office/drawing/2014/main" id="{14DDD696-2270-4629-BD4B-3A51C49F8668}"/>
                </a:ext>
              </a:extLst>
            </p:cNvPr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378;p56">
              <a:extLst>
                <a:ext uri="{FF2B5EF4-FFF2-40B4-BE49-F238E27FC236}">
                  <a16:creationId xmlns:a16="http://schemas.microsoft.com/office/drawing/2014/main" id="{DF137271-EDA6-4465-8866-7ABC89D198E5}"/>
                </a:ext>
              </a:extLst>
            </p:cNvPr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379;p56">
              <a:extLst>
                <a:ext uri="{FF2B5EF4-FFF2-40B4-BE49-F238E27FC236}">
                  <a16:creationId xmlns:a16="http://schemas.microsoft.com/office/drawing/2014/main" id="{B549524F-B245-4AF7-B87A-B5A2C92ACF46}"/>
                </a:ext>
              </a:extLst>
            </p:cNvPr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380;p56">
              <a:extLst>
                <a:ext uri="{FF2B5EF4-FFF2-40B4-BE49-F238E27FC236}">
                  <a16:creationId xmlns:a16="http://schemas.microsoft.com/office/drawing/2014/main" id="{DDD5F252-793B-4E77-8C1A-C52D6102EA55}"/>
                </a:ext>
              </a:extLst>
            </p:cNvPr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1454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563;p37">
            <a:extLst>
              <a:ext uri="{FF2B5EF4-FFF2-40B4-BE49-F238E27FC236}">
                <a16:creationId xmlns:a16="http://schemas.microsoft.com/office/drawing/2014/main" id="{AB104446-0940-47A6-BBB2-A50DF8CE46CD}"/>
              </a:ext>
            </a:extLst>
          </p:cNvPr>
          <p:cNvGrpSpPr/>
          <p:nvPr/>
        </p:nvGrpSpPr>
        <p:grpSpPr>
          <a:xfrm>
            <a:off x="320226" y="2591087"/>
            <a:ext cx="3738866" cy="1779600"/>
            <a:chOff x="421825" y="2198275"/>
            <a:chExt cx="3738866" cy="1779600"/>
          </a:xfrm>
        </p:grpSpPr>
        <p:sp>
          <p:nvSpPr>
            <p:cNvPr id="18" name="Google Shape;1564;p37">
              <a:extLst>
                <a:ext uri="{FF2B5EF4-FFF2-40B4-BE49-F238E27FC236}">
                  <a16:creationId xmlns:a16="http://schemas.microsoft.com/office/drawing/2014/main" id="{EE10FDD5-78FD-421D-B270-3BAF617F2661}"/>
                </a:ext>
              </a:extLst>
            </p:cNvPr>
            <p:cNvSpPr/>
            <p:nvPr/>
          </p:nvSpPr>
          <p:spPr>
            <a:xfrm>
              <a:off x="704091" y="2198275"/>
              <a:ext cx="3456600" cy="177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9" name="Google Shape;1565;p37">
              <a:extLst>
                <a:ext uri="{FF2B5EF4-FFF2-40B4-BE49-F238E27FC236}">
                  <a16:creationId xmlns:a16="http://schemas.microsoft.com/office/drawing/2014/main" id="{BB3119A4-5805-49AD-9EC1-B2264F233E97}"/>
                </a:ext>
              </a:extLst>
            </p:cNvPr>
            <p:cNvSpPr/>
            <p:nvPr/>
          </p:nvSpPr>
          <p:spPr>
            <a:xfrm>
              <a:off x="421825" y="2571750"/>
              <a:ext cx="695700" cy="8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1" name="Google Shape;1561;p37"/>
          <p:cNvSpPr/>
          <p:nvPr/>
        </p:nvSpPr>
        <p:spPr>
          <a:xfrm>
            <a:off x="4850044" y="2613637"/>
            <a:ext cx="3456600" cy="177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37"/>
          <p:cNvSpPr/>
          <p:nvPr/>
        </p:nvSpPr>
        <p:spPr>
          <a:xfrm>
            <a:off x="7965569" y="4156441"/>
            <a:ext cx="695700" cy="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7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Reducción de la dimensionalidad</a:t>
            </a:r>
            <a:endParaRPr dirty="0"/>
          </a:p>
        </p:txBody>
      </p:sp>
      <p:sp>
        <p:nvSpPr>
          <p:cNvPr id="1567" name="Google Shape;1567;p37"/>
          <p:cNvSpPr/>
          <p:nvPr/>
        </p:nvSpPr>
        <p:spPr>
          <a:xfrm>
            <a:off x="894543" y="2246837"/>
            <a:ext cx="2872499" cy="688500"/>
          </a:xfrm>
          <a:prstGeom prst="rect">
            <a:avLst/>
          </a:prstGeom>
          <a:solidFill>
            <a:srgbClr val="EE7A7A">
              <a:alpha val="73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7"/>
          <p:cNvSpPr txBox="1">
            <a:spLocks noGrp="1"/>
          </p:cNvSpPr>
          <p:nvPr>
            <p:ph type="ctrTitle"/>
          </p:nvPr>
        </p:nvSpPr>
        <p:spPr>
          <a:xfrm>
            <a:off x="1061094" y="2273837"/>
            <a:ext cx="2542717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Selección de características</a:t>
            </a:r>
            <a:endParaRPr sz="2000" dirty="0"/>
          </a:p>
        </p:txBody>
      </p:sp>
      <p:sp>
        <p:nvSpPr>
          <p:cNvPr id="1570" name="Google Shape;1570;p37"/>
          <p:cNvSpPr/>
          <p:nvPr/>
        </p:nvSpPr>
        <p:spPr>
          <a:xfrm>
            <a:off x="5142093" y="2246837"/>
            <a:ext cx="2872499" cy="688500"/>
          </a:xfrm>
          <a:prstGeom prst="rect">
            <a:avLst/>
          </a:prstGeom>
          <a:solidFill>
            <a:srgbClr val="A2F3F3">
              <a:alpha val="7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1" name="Google Shape;1571;p37"/>
          <p:cNvSpPr txBox="1">
            <a:spLocks noGrp="1"/>
          </p:cNvSpPr>
          <p:nvPr>
            <p:ph type="ctrTitle" idx="3"/>
          </p:nvPr>
        </p:nvSpPr>
        <p:spPr>
          <a:xfrm>
            <a:off x="5305476" y="2273837"/>
            <a:ext cx="2542718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Transformación de características</a:t>
            </a:r>
            <a:endParaRPr sz="2000" dirty="0"/>
          </a:p>
        </p:txBody>
      </p:sp>
      <p:sp>
        <p:nvSpPr>
          <p:cNvPr id="1572" name="Google Shape;1572;p37"/>
          <p:cNvSpPr txBox="1">
            <a:spLocks noGrp="1"/>
          </p:cNvSpPr>
          <p:nvPr>
            <p:ph type="subTitle" idx="4"/>
          </p:nvPr>
        </p:nvSpPr>
        <p:spPr>
          <a:xfrm>
            <a:off x="5142094" y="3068412"/>
            <a:ext cx="2872500" cy="1169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>
                <a:solidFill>
                  <a:schemeClr val="lt1"/>
                </a:solidFill>
              </a:rPr>
              <a:t>Proyecta el conjunto de datos original en un espacio dimensional más pequeño generando representaciones funcionales de los atributos originales.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" name="Google Shape;1564;p37">
            <a:extLst>
              <a:ext uri="{FF2B5EF4-FFF2-40B4-BE49-F238E27FC236}">
                <a16:creationId xmlns:a16="http://schemas.microsoft.com/office/drawing/2014/main" id="{1BF597F0-4409-4D9B-BD11-D91292D11ADB}"/>
              </a:ext>
            </a:extLst>
          </p:cNvPr>
          <p:cNvSpPr/>
          <p:nvPr/>
        </p:nvSpPr>
        <p:spPr>
          <a:xfrm>
            <a:off x="1133043" y="1227282"/>
            <a:ext cx="6877914" cy="546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200" dirty="0">
                <a:latin typeface="Didact Gothic" panose="020B0604020202020204" charset="0"/>
              </a:rPr>
              <a:t>La cantidad de palabras relevantes en un texto debe ser minimizada buscando una representación de menor dimensionalidad que preserve toda la información posible sobre el documento original.</a:t>
            </a:r>
            <a:endParaRPr sz="1200" dirty="0">
              <a:latin typeface="Didact Gothic" panose="020B060402020202020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5521DA-3C57-425E-BD84-2D7CCDB9D4A5}"/>
              </a:ext>
            </a:extLst>
          </p:cNvPr>
          <p:cNvSpPr/>
          <p:nvPr/>
        </p:nvSpPr>
        <p:spPr>
          <a:xfrm>
            <a:off x="894543" y="3137348"/>
            <a:ext cx="28724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dirty="0">
                <a:solidFill>
                  <a:schemeClr val="tx1"/>
                </a:solidFill>
                <a:latin typeface="Didact Gothic" panose="020B0604020202020204" charset="0"/>
              </a:rPr>
              <a:t>Escoge un subconjunto de los atributos originales de acuerdo a cierto criterio y seleccionando las palabras más relevantes.</a:t>
            </a:r>
          </a:p>
        </p:txBody>
      </p:sp>
    </p:spTree>
    <p:extLst>
      <p:ext uri="{BB962C8B-B14F-4D97-AF65-F5344CB8AC3E}">
        <p14:creationId xmlns:p14="http://schemas.microsoft.com/office/powerpoint/2010/main" val="2454185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563;p37">
            <a:extLst>
              <a:ext uri="{FF2B5EF4-FFF2-40B4-BE49-F238E27FC236}">
                <a16:creationId xmlns:a16="http://schemas.microsoft.com/office/drawing/2014/main" id="{AB104446-0940-47A6-BBB2-A50DF8CE46CD}"/>
              </a:ext>
            </a:extLst>
          </p:cNvPr>
          <p:cNvGrpSpPr/>
          <p:nvPr/>
        </p:nvGrpSpPr>
        <p:grpSpPr>
          <a:xfrm>
            <a:off x="320226" y="2591087"/>
            <a:ext cx="3738866" cy="1779600"/>
            <a:chOff x="421825" y="2198275"/>
            <a:chExt cx="3738866" cy="1779600"/>
          </a:xfrm>
        </p:grpSpPr>
        <p:sp>
          <p:nvSpPr>
            <p:cNvPr id="18" name="Google Shape;1564;p37">
              <a:extLst>
                <a:ext uri="{FF2B5EF4-FFF2-40B4-BE49-F238E27FC236}">
                  <a16:creationId xmlns:a16="http://schemas.microsoft.com/office/drawing/2014/main" id="{EE10FDD5-78FD-421D-B270-3BAF617F2661}"/>
                </a:ext>
              </a:extLst>
            </p:cNvPr>
            <p:cNvSpPr/>
            <p:nvPr/>
          </p:nvSpPr>
          <p:spPr>
            <a:xfrm>
              <a:off x="704091" y="2198275"/>
              <a:ext cx="3456600" cy="177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9" name="Google Shape;1565;p37">
              <a:extLst>
                <a:ext uri="{FF2B5EF4-FFF2-40B4-BE49-F238E27FC236}">
                  <a16:creationId xmlns:a16="http://schemas.microsoft.com/office/drawing/2014/main" id="{BB3119A4-5805-49AD-9EC1-B2264F233E97}"/>
                </a:ext>
              </a:extLst>
            </p:cNvPr>
            <p:cNvSpPr/>
            <p:nvPr/>
          </p:nvSpPr>
          <p:spPr>
            <a:xfrm>
              <a:off x="421825" y="2571750"/>
              <a:ext cx="695700" cy="8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1" name="Google Shape;1561;p37"/>
          <p:cNvSpPr/>
          <p:nvPr/>
        </p:nvSpPr>
        <p:spPr>
          <a:xfrm>
            <a:off x="4850044" y="2613637"/>
            <a:ext cx="3456600" cy="177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2" name="Google Shape;1562;p37"/>
          <p:cNvSpPr/>
          <p:nvPr/>
        </p:nvSpPr>
        <p:spPr>
          <a:xfrm>
            <a:off x="7965569" y="4156441"/>
            <a:ext cx="695700" cy="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7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Reducción de la dimensionalidad</a:t>
            </a:r>
            <a:endParaRPr dirty="0"/>
          </a:p>
        </p:txBody>
      </p:sp>
      <p:sp>
        <p:nvSpPr>
          <p:cNvPr id="1567" name="Google Shape;1567;p37"/>
          <p:cNvSpPr/>
          <p:nvPr/>
        </p:nvSpPr>
        <p:spPr>
          <a:xfrm>
            <a:off x="894543" y="2246837"/>
            <a:ext cx="2872499" cy="688500"/>
          </a:xfrm>
          <a:prstGeom prst="rect">
            <a:avLst/>
          </a:prstGeom>
          <a:solidFill>
            <a:srgbClr val="EE7A7A">
              <a:alpha val="73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7"/>
          <p:cNvSpPr txBox="1">
            <a:spLocks noGrp="1"/>
          </p:cNvSpPr>
          <p:nvPr>
            <p:ph type="ctrTitle"/>
          </p:nvPr>
        </p:nvSpPr>
        <p:spPr>
          <a:xfrm>
            <a:off x="1061094" y="2273837"/>
            <a:ext cx="2542717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Selección de características</a:t>
            </a:r>
            <a:endParaRPr sz="2000" dirty="0"/>
          </a:p>
        </p:txBody>
      </p:sp>
      <p:sp>
        <p:nvSpPr>
          <p:cNvPr id="1570" name="Google Shape;1570;p37"/>
          <p:cNvSpPr/>
          <p:nvPr/>
        </p:nvSpPr>
        <p:spPr>
          <a:xfrm>
            <a:off x="5142093" y="2246837"/>
            <a:ext cx="2872499" cy="688500"/>
          </a:xfrm>
          <a:prstGeom prst="rect">
            <a:avLst/>
          </a:prstGeom>
          <a:solidFill>
            <a:srgbClr val="A2F3F3">
              <a:alpha val="7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1" name="Google Shape;1571;p37"/>
          <p:cNvSpPr txBox="1">
            <a:spLocks noGrp="1"/>
          </p:cNvSpPr>
          <p:nvPr>
            <p:ph type="ctrTitle" idx="3"/>
          </p:nvPr>
        </p:nvSpPr>
        <p:spPr>
          <a:xfrm>
            <a:off x="5305476" y="2273837"/>
            <a:ext cx="2542718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Transformación de características</a:t>
            </a:r>
            <a:endParaRPr sz="2000" dirty="0"/>
          </a:p>
        </p:txBody>
      </p:sp>
      <p:sp>
        <p:nvSpPr>
          <p:cNvPr id="1572" name="Google Shape;1572;p37"/>
          <p:cNvSpPr txBox="1">
            <a:spLocks noGrp="1"/>
          </p:cNvSpPr>
          <p:nvPr>
            <p:ph type="subTitle" idx="4"/>
          </p:nvPr>
        </p:nvSpPr>
        <p:spPr>
          <a:xfrm>
            <a:off x="5142094" y="3525520"/>
            <a:ext cx="2872500" cy="475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lt1"/>
                </a:solidFill>
              </a:rPr>
              <a:t>Indexación Semántica Latente (LSI)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lt1"/>
                </a:solidFill>
              </a:rPr>
              <a:t>Proyección Aleatoria (RP)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ES" sz="1100" dirty="0" err="1">
                <a:solidFill>
                  <a:schemeClr val="lt1"/>
                </a:solidFill>
              </a:rPr>
              <a:t>Análsis</a:t>
            </a:r>
            <a:r>
              <a:rPr lang="es-ES" sz="1100" dirty="0">
                <a:solidFill>
                  <a:schemeClr val="lt1"/>
                </a:solidFill>
              </a:rPr>
              <a:t> de Componentes Independientes (ICA)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" sz="1100" dirty="0">
              <a:solidFill>
                <a:schemeClr val="lt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4" name="Google Shape;1564;p37">
            <a:extLst>
              <a:ext uri="{FF2B5EF4-FFF2-40B4-BE49-F238E27FC236}">
                <a16:creationId xmlns:a16="http://schemas.microsoft.com/office/drawing/2014/main" id="{1BF597F0-4409-4D9B-BD11-D91292D11ADB}"/>
              </a:ext>
            </a:extLst>
          </p:cNvPr>
          <p:cNvSpPr/>
          <p:nvPr/>
        </p:nvSpPr>
        <p:spPr>
          <a:xfrm>
            <a:off x="1133043" y="1227282"/>
            <a:ext cx="6877914" cy="546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200" dirty="0">
                <a:latin typeface="Didact Gothic" panose="020B0604020202020204" charset="0"/>
              </a:rPr>
              <a:t>La cantidad de palabras relevantes en un texto debe ser minimizada buscando una representación de menor dimensionalidad que preserve toda la información posible sobre el documento original.</a:t>
            </a:r>
            <a:endParaRPr sz="1200" dirty="0">
              <a:latin typeface="Didact Gothic" panose="020B060402020202020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5521DA-3C57-425E-BD84-2D7CCDB9D4A5}"/>
              </a:ext>
            </a:extLst>
          </p:cNvPr>
          <p:cNvSpPr/>
          <p:nvPr/>
        </p:nvSpPr>
        <p:spPr>
          <a:xfrm>
            <a:off x="894543" y="3110477"/>
            <a:ext cx="2872499" cy="12311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  <a:latin typeface="Didact Gothic" panose="020B0604020202020204" charset="0"/>
              </a:rPr>
              <a:t>Frecuencia de Documento (TF)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  <a:latin typeface="Didact Gothic" panose="020B0604020202020204" charset="0"/>
              </a:rPr>
              <a:t>Frecuencia de Término – Frecuencia Inversa de Documento (TF-IDF)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  <a:latin typeface="Didact Gothic" panose="020B0604020202020204" charset="0"/>
              </a:rPr>
              <a:t>Fuerza de Término (FS)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  <a:latin typeface="Didact Gothic" panose="020B0604020202020204" charset="0"/>
              </a:rPr>
              <a:t>Ranking basado en Entropía (EN)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  <a:latin typeface="Didact Gothic" panose="020B0604020202020204" charset="0"/>
              </a:rPr>
              <a:t>Contribución del Término (TC)</a:t>
            </a:r>
          </a:p>
        </p:txBody>
      </p:sp>
    </p:spTree>
    <p:extLst>
      <p:ext uri="{BB962C8B-B14F-4D97-AF65-F5344CB8AC3E}">
        <p14:creationId xmlns:p14="http://schemas.microsoft.com/office/powerpoint/2010/main" val="3864345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40"/>
          <p:cNvSpPr/>
          <p:nvPr/>
        </p:nvSpPr>
        <p:spPr>
          <a:xfrm>
            <a:off x="1508250" y="3204313"/>
            <a:ext cx="634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40"/>
          <p:cNvSpPr/>
          <p:nvPr/>
        </p:nvSpPr>
        <p:spPr>
          <a:xfrm>
            <a:off x="4254725" y="3204313"/>
            <a:ext cx="634500" cy="63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40"/>
          <p:cNvSpPr/>
          <p:nvPr/>
        </p:nvSpPr>
        <p:spPr>
          <a:xfrm>
            <a:off x="7001200" y="3204313"/>
            <a:ext cx="634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40"/>
          <p:cNvSpPr/>
          <p:nvPr/>
        </p:nvSpPr>
        <p:spPr>
          <a:xfrm>
            <a:off x="1508250" y="1596338"/>
            <a:ext cx="634500" cy="63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0"/>
          <p:cNvSpPr/>
          <p:nvPr/>
        </p:nvSpPr>
        <p:spPr>
          <a:xfrm>
            <a:off x="4254725" y="1596338"/>
            <a:ext cx="634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40"/>
          <p:cNvSpPr/>
          <p:nvPr/>
        </p:nvSpPr>
        <p:spPr>
          <a:xfrm>
            <a:off x="7001200" y="1596338"/>
            <a:ext cx="634500" cy="63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40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Algoritmos para clusterización de textos</a:t>
            </a:r>
            <a:endParaRPr dirty="0"/>
          </a:p>
        </p:txBody>
      </p:sp>
      <p:sp>
        <p:nvSpPr>
          <p:cNvPr id="1862" name="Google Shape;1862;p40"/>
          <p:cNvSpPr txBox="1">
            <a:spLocks noGrp="1"/>
          </p:cNvSpPr>
          <p:nvPr>
            <p:ph type="ctrTitle"/>
          </p:nvPr>
        </p:nvSpPr>
        <p:spPr>
          <a:xfrm>
            <a:off x="720000" y="3338425"/>
            <a:ext cx="22110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863" name="Google Shape;1863;p40"/>
          <p:cNvSpPr txBox="1">
            <a:spLocks noGrp="1"/>
          </p:cNvSpPr>
          <p:nvPr>
            <p:ph type="subTitle" idx="1"/>
          </p:nvPr>
        </p:nvSpPr>
        <p:spPr>
          <a:xfrm>
            <a:off x="720000" y="3879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DBSCAN</a:t>
            </a:r>
            <a:endParaRPr b="1" dirty="0"/>
          </a:p>
        </p:txBody>
      </p:sp>
      <p:sp>
        <p:nvSpPr>
          <p:cNvPr id="1864" name="Google Shape;1864;p40"/>
          <p:cNvSpPr txBox="1">
            <a:spLocks noGrp="1"/>
          </p:cNvSpPr>
          <p:nvPr>
            <p:ph type="ctrTitle" idx="2"/>
          </p:nvPr>
        </p:nvSpPr>
        <p:spPr>
          <a:xfrm>
            <a:off x="3466475" y="3338425"/>
            <a:ext cx="22110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1865" name="Google Shape;1865;p40"/>
          <p:cNvSpPr txBox="1">
            <a:spLocks noGrp="1"/>
          </p:cNvSpPr>
          <p:nvPr>
            <p:ph type="subTitle" idx="3"/>
          </p:nvPr>
        </p:nvSpPr>
        <p:spPr>
          <a:xfrm>
            <a:off x="3466470" y="3879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DENCLUE</a:t>
            </a:r>
            <a:endParaRPr b="1" dirty="0"/>
          </a:p>
        </p:txBody>
      </p:sp>
      <p:sp>
        <p:nvSpPr>
          <p:cNvPr id="1866" name="Google Shape;1866;p40"/>
          <p:cNvSpPr txBox="1">
            <a:spLocks noGrp="1"/>
          </p:cNvSpPr>
          <p:nvPr>
            <p:ph type="ctrTitle" idx="4"/>
          </p:nvPr>
        </p:nvSpPr>
        <p:spPr>
          <a:xfrm>
            <a:off x="6212949" y="3338425"/>
            <a:ext cx="22110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1867" name="Google Shape;1867;p40"/>
          <p:cNvSpPr txBox="1">
            <a:spLocks noGrp="1"/>
          </p:cNvSpPr>
          <p:nvPr>
            <p:ph type="subTitle" idx="5"/>
          </p:nvPr>
        </p:nvSpPr>
        <p:spPr>
          <a:xfrm>
            <a:off x="6212940" y="3879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Cualquier algoritmo jerárquico</a:t>
            </a:r>
            <a:endParaRPr b="1" dirty="0"/>
          </a:p>
        </p:txBody>
      </p:sp>
      <p:sp>
        <p:nvSpPr>
          <p:cNvPr id="1868" name="Google Shape;1868;p40"/>
          <p:cNvSpPr txBox="1">
            <a:spLocks noGrp="1"/>
          </p:cNvSpPr>
          <p:nvPr>
            <p:ph type="ctrTitle" idx="6"/>
          </p:nvPr>
        </p:nvSpPr>
        <p:spPr>
          <a:xfrm>
            <a:off x="720000" y="1730450"/>
            <a:ext cx="22110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869" name="Google Shape;1869;p40"/>
          <p:cNvSpPr txBox="1">
            <a:spLocks noGrp="1"/>
          </p:cNvSpPr>
          <p:nvPr>
            <p:ph type="subTitle" idx="7"/>
          </p:nvPr>
        </p:nvSpPr>
        <p:spPr>
          <a:xfrm>
            <a:off x="720000" y="2271900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K-means</a:t>
            </a:r>
            <a:endParaRPr b="1" dirty="0"/>
          </a:p>
        </p:txBody>
      </p:sp>
      <p:sp>
        <p:nvSpPr>
          <p:cNvPr id="1870" name="Google Shape;1870;p40"/>
          <p:cNvSpPr txBox="1">
            <a:spLocks noGrp="1"/>
          </p:cNvSpPr>
          <p:nvPr>
            <p:ph type="ctrTitle" idx="8"/>
          </p:nvPr>
        </p:nvSpPr>
        <p:spPr>
          <a:xfrm>
            <a:off x="3466475" y="1730325"/>
            <a:ext cx="22110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871" name="Google Shape;1871;p40"/>
          <p:cNvSpPr txBox="1">
            <a:spLocks noGrp="1"/>
          </p:cNvSpPr>
          <p:nvPr>
            <p:ph type="subTitle" idx="9"/>
          </p:nvPr>
        </p:nvSpPr>
        <p:spPr>
          <a:xfrm>
            <a:off x="3466470" y="2271900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PAM</a:t>
            </a:r>
            <a:endParaRPr b="1" dirty="0"/>
          </a:p>
        </p:txBody>
      </p:sp>
      <p:sp>
        <p:nvSpPr>
          <p:cNvPr id="1872" name="Google Shape;1872;p40"/>
          <p:cNvSpPr txBox="1">
            <a:spLocks noGrp="1"/>
          </p:cNvSpPr>
          <p:nvPr>
            <p:ph type="ctrTitle" idx="13"/>
          </p:nvPr>
        </p:nvSpPr>
        <p:spPr>
          <a:xfrm>
            <a:off x="6212949" y="1730450"/>
            <a:ext cx="22110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873" name="Google Shape;1873;p40"/>
          <p:cNvSpPr txBox="1">
            <a:spLocks noGrp="1"/>
          </p:cNvSpPr>
          <p:nvPr>
            <p:ph type="subTitle" idx="14"/>
          </p:nvPr>
        </p:nvSpPr>
        <p:spPr>
          <a:xfrm>
            <a:off x="6212940" y="2271900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CLARA</a:t>
            </a:r>
            <a:endParaRPr b="1" dirty="0"/>
          </a:p>
        </p:txBody>
      </p:sp>
      <p:sp>
        <p:nvSpPr>
          <p:cNvPr id="1874" name="Google Shape;1874;p40"/>
          <p:cNvSpPr/>
          <p:nvPr/>
        </p:nvSpPr>
        <p:spPr>
          <a:xfrm>
            <a:off x="2023150" y="1491950"/>
            <a:ext cx="238800" cy="238500"/>
          </a:xfrm>
          <a:prstGeom prst="rect">
            <a:avLst/>
          </a:prstGeom>
          <a:solidFill>
            <a:srgbClr val="F34242">
              <a:alpha val="60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40"/>
          <p:cNvSpPr/>
          <p:nvPr/>
        </p:nvSpPr>
        <p:spPr>
          <a:xfrm>
            <a:off x="6934200" y="3130975"/>
            <a:ext cx="238800" cy="238500"/>
          </a:xfrm>
          <a:prstGeom prst="rect">
            <a:avLst/>
          </a:prstGeom>
          <a:solidFill>
            <a:srgbClr val="5CF1F1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856;p40">
            <a:extLst>
              <a:ext uri="{FF2B5EF4-FFF2-40B4-BE49-F238E27FC236}">
                <a16:creationId xmlns:a16="http://schemas.microsoft.com/office/drawing/2014/main" id="{58586DCC-2E7A-403D-BB5A-B26722E4A20A}"/>
              </a:ext>
            </a:extLst>
          </p:cNvPr>
          <p:cNvSpPr/>
          <p:nvPr/>
        </p:nvSpPr>
        <p:spPr>
          <a:xfrm>
            <a:off x="2881485" y="2271900"/>
            <a:ext cx="634500" cy="63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59;p40">
            <a:extLst>
              <a:ext uri="{FF2B5EF4-FFF2-40B4-BE49-F238E27FC236}">
                <a16:creationId xmlns:a16="http://schemas.microsoft.com/office/drawing/2014/main" id="{09188821-3E19-48F2-889F-6114DEDB5A9C}"/>
              </a:ext>
            </a:extLst>
          </p:cNvPr>
          <p:cNvSpPr/>
          <p:nvPr/>
        </p:nvSpPr>
        <p:spPr>
          <a:xfrm>
            <a:off x="5681013" y="2271900"/>
            <a:ext cx="634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862;p40">
            <a:extLst>
              <a:ext uri="{FF2B5EF4-FFF2-40B4-BE49-F238E27FC236}">
                <a16:creationId xmlns:a16="http://schemas.microsoft.com/office/drawing/2014/main" id="{1BEDF8B0-E109-443D-A5EB-ED3EE14A91D9}"/>
              </a:ext>
            </a:extLst>
          </p:cNvPr>
          <p:cNvSpPr txBox="1">
            <a:spLocks/>
          </p:cNvSpPr>
          <p:nvPr/>
        </p:nvSpPr>
        <p:spPr>
          <a:xfrm>
            <a:off x="2093235" y="2400263"/>
            <a:ext cx="2211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7</a:t>
            </a:r>
          </a:p>
        </p:txBody>
      </p:sp>
      <p:sp>
        <p:nvSpPr>
          <p:cNvPr id="26" name="Google Shape;1862;p40">
            <a:extLst>
              <a:ext uri="{FF2B5EF4-FFF2-40B4-BE49-F238E27FC236}">
                <a16:creationId xmlns:a16="http://schemas.microsoft.com/office/drawing/2014/main" id="{162FCB75-3C06-45CE-8DEF-BD4C12D698C4}"/>
              </a:ext>
            </a:extLst>
          </p:cNvPr>
          <p:cNvSpPr txBox="1">
            <a:spLocks/>
          </p:cNvSpPr>
          <p:nvPr/>
        </p:nvSpPr>
        <p:spPr>
          <a:xfrm>
            <a:off x="4896045" y="2395000"/>
            <a:ext cx="2211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52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8</a:t>
            </a:r>
          </a:p>
        </p:txBody>
      </p:sp>
      <p:sp>
        <p:nvSpPr>
          <p:cNvPr id="27" name="Google Shape;1869;p40">
            <a:extLst>
              <a:ext uri="{FF2B5EF4-FFF2-40B4-BE49-F238E27FC236}">
                <a16:creationId xmlns:a16="http://schemas.microsoft.com/office/drawing/2014/main" id="{2E21EB73-FF9B-431C-A530-23D74C9AF6B4}"/>
              </a:ext>
            </a:extLst>
          </p:cNvPr>
          <p:cNvSpPr txBox="1">
            <a:spLocks/>
          </p:cNvSpPr>
          <p:nvPr/>
        </p:nvSpPr>
        <p:spPr>
          <a:xfrm>
            <a:off x="2093235" y="2993926"/>
            <a:ext cx="2211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s-ES" b="1" dirty="0"/>
              <a:t>SOM</a:t>
            </a:r>
            <a:br>
              <a:rPr lang="es-ES" b="1" dirty="0"/>
            </a:br>
            <a:r>
              <a:rPr lang="es-ES" dirty="0"/>
              <a:t>(</a:t>
            </a:r>
            <a:r>
              <a:rPr lang="es-ES" dirty="0" err="1"/>
              <a:t>Self-Organizing</a:t>
            </a:r>
            <a:r>
              <a:rPr lang="es-ES" dirty="0"/>
              <a:t> </a:t>
            </a:r>
            <a:r>
              <a:rPr lang="es-ES" dirty="0" err="1"/>
              <a:t>Map</a:t>
            </a:r>
            <a:r>
              <a:rPr lang="es-ES" dirty="0"/>
              <a:t>)</a:t>
            </a:r>
          </a:p>
        </p:txBody>
      </p:sp>
      <p:sp>
        <p:nvSpPr>
          <p:cNvPr id="28" name="Google Shape;1869;p40">
            <a:extLst>
              <a:ext uri="{FF2B5EF4-FFF2-40B4-BE49-F238E27FC236}">
                <a16:creationId xmlns:a16="http://schemas.microsoft.com/office/drawing/2014/main" id="{5EB67E16-F365-461A-AF30-BD803C6F0E0D}"/>
              </a:ext>
            </a:extLst>
          </p:cNvPr>
          <p:cNvSpPr txBox="1">
            <a:spLocks/>
          </p:cNvSpPr>
          <p:nvPr/>
        </p:nvSpPr>
        <p:spPr>
          <a:xfrm>
            <a:off x="4896045" y="2998733"/>
            <a:ext cx="2211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s-ES" b="1" dirty="0"/>
              <a:t>EM</a:t>
            </a:r>
          </a:p>
          <a:p>
            <a:pPr marL="0" indent="0"/>
            <a:r>
              <a:rPr lang="es-ES" dirty="0"/>
              <a:t>(</a:t>
            </a:r>
            <a:r>
              <a:rPr lang="es-ES" dirty="0" err="1"/>
              <a:t>Expectation-maximization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5702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ADCF8-EA7B-43B7-B820-F84F2D3E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04.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22B22D-A0CD-44F5-A5DF-20EC2A3E4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Ejemplo práctico de clusterización de documentos.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F3DCA00-F148-432C-AA32-97FD86FB4A5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951864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51234-C249-4811-A1A7-A3F29F75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 la parte práctica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63F66-0AB6-4308-B3F1-267E3C7E5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Clasificar los más de 200.000 artículos sobre COVID-19 disponibles en </a:t>
            </a:r>
            <a:r>
              <a:rPr lang="es-ES" dirty="0" err="1"/>
              <a:t>Kaggle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Identificar las etiquetas que dividen cada grupo.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Facilitar la búsqueda de información dentro del conjunto de documentos.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Ver un ejemplo real de Procesamiento Natural del Lenguaje.</a:t>
            </a:r>
          </a:p>
          <a:p>
            <a:endParaRPr lang="es-ES" dirty="0"/>
          </a:p>
          <a:p>
            <a:pPr marL="152400" indent="0">
              <a:buNone/>
            </a:pPr>
            <a:r>
              <a:rPr lang="es-ES" dirty="0"/>
              <a:t>Material a utilizar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Material facilitado por </a:t>
            </a:r>
            <a:r>
              <a:rPr lang="es-ES" dirty="0" err="1"/>
              <a:t>Kaggle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Lenguaje de programación R.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Entorno de programación </a:t>
            </a:r>
            <a:r>
              <a:rPr lang="es-ES" dirty="0" err="1"/>
              <a:t>Rstudio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s-ES" dirty="0"/>
              <a:t>Entorno web </a:t>
            </a:r>
            <a:r>
              <a:rPr lang="es-ES" dirty="0" err="1"/>
              <a:t>JupyterNotebook</a:t>
            </a:r>
            <a:r>
              <a:rPr lang="es-ES" dirty="0"/>
              <a:t>.</a:t>
            </a:r>
          </a:p>
        </p:txBody>
      </p:sp>
      <p:grpSp>
        <p:nvGrpSpPr>
          <p:cNvPr id="4" name="Google Shape;1563;p37">
            <a:extLst>
              <a:ext uri="{FF2B5EF4-FFF2-40B4-BE49-F238E27FC236}">
                <a16:creationId xmlns:a16="http://schemas.microsoft.com/office/drawing/2014/main" id="{F98939F2-B99C-4945-A194-80C289E620F7}"/>
              </a:ext>
            </a:extLst>
          </p:cNvPr>
          <p:cNvGrpSpPr/>
          <p:nvPr/>
        </p:nvGrpSpPr>
        <p:grpSpPr>
          <a:xfrm>
            <a:off x="4231640" y="2685720"/>
            <a:ext cx="3754775" cy="1779600"/>
            <a:chOff x="421825" y="2198275"/>
            <a:chExt cx="3754775" cy="1779600"/>
          </a:xfrm>
        </p:grpSpPr>
        <p:sp>
          <p:nvSpPr>
            <p:cNvPr id="5" name="Google Shape;1564;p37">
              <a:extLst>
                <a:ext uri="{FF2B5EF4-FFF2-40B4-BE49-F238E27FC236}">
                  <a16:creationId xmlns:a16="http://schemas.microsoft.com/office/drawing/2014/main" id="{E5AD8364-FE0C-4E7E-8887-48A4DEF15989}"/>
                </a:ext>
              </a:extLst>
            </p:cNvPr>
            <p:cNvSpPr/>
            <p:nvPr/>
          </p:nvSpPr>
          <p:spPr>
            <a:xfrm>
              <a:off x="720000" y="2198275"/>
              <a:ext cx="3456600" cy="177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565;p37">
              <a:extLst>
                <a:ext uri="{FF2B5EF4-FFF2-40B4-BE49-F238E27FC236}">
                  <a16:creationId xmlns:a16="http://schemas.microsoft.com/office/drawing/2014/main" id="{7259E134-B1E5-4044-9A7E-40545C682BA8}"/>
                </a:ext>
              </a:extLst>
            </p:cNvPr>
            <p:cNvSpPr/>
            <p:nvPr/>
          </p:nvSpPr>
          <p:spPr>
            <a:xfrm>
              <a:off x="421825" y="2571750"/>
              <a:ext cx="695700" cy="8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569;p37">
            <a:extLst>
              <a:ext uri="{FF2B5EF4-FFF2-40B4-BE49-F238E27FC236}">
                <a16:creationId xmlns:a16="http://schemas.microsoft.com/office/drawing/2014/main" id="{AE4E1D5A-F8CB-469F-8EC9-16A562DF7DA3}"/>
              </a:ext>
            </a:extLst>
          </p:cNvPr>
          <p:cNvSpPr txBox="1">
            <a:spLocks/>
          </p:cNvSpPr>
          <p:nvPr/>
        </p:nvSpPr>
        <p:spPr>
          <a:xfrm>
            <a:off x="4658360" y="2571750"/>
            <a:ext cx="3376365" cy="189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2A49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None/>
            </a:pPr>
            <a:r>
              <a:rPr lang="en-US" dirty="0"/>
              <a:t>Pasos a </a:t>
            </a:r>
            <a:r>
              <a:rPr lang="en-US" dirty="0" err="1"/>
              <a:t>seguir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Carga y </a:t>
            </a:r>
            <a:r>
              <a:rPr lang="en-US" dirty="0" err="1"/>
              <a:t>exploración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lang="en-US" dirty="0"/>
          </a:p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Preparación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con NLP</a:t>
            </a:r>
          </a:p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dimensionalidad</a:t>
            </a:r>
            <a:endParaRPr lang="en-US" dirty="0"/>
          </a:p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de clusterización</a:t>
            </a:r>
          </a:p>
          <a:p>
            <a:pPr marL="228600" indent="-2286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Validación</a:t>
            </a:r>
            <a:r>
              <a:rPr lang="en-US" dirty="0"/>
              <a:t> del </a:t>
            </a:r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8" name="Google Shape;1565;p37">
            <a:extLst>
              <a:ext uri="{FF2B5EF4-FFF2-40B4-BE49-F238E27FC236}">
                <a16:creationId xmlns:a16="http://schemas.microsoft.com/office/drawing/2014/main" id="{33277373-1F26-4ADA-8359-49252B61F742}"/>
              </a:ext>
            </a:extLst>
          </p:cNvPr>
          <p:cNvSpPr/>
          <p:nvPr/>
        </p:nvSpPr>
        <p:spPr>
          <a:xfrm>
            <a:off x="7686875" y="4151394"/>
            <a:ext cx="552885" cy="2174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983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0B74A-0476-4431-B269-F2D29152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y exploración de los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D7E7B4-6842-4EA6-BDA9-2A26CEF6D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La base de datos cuenta con un archivo “</a:t>
            </a:r>
            <a:r>
              <a:rPr lang="es-ES" dirty="0" err="1"/>
              <a:t>metadata</a:t>
            </a:r>
            <a:r>
              <a:rPr lang="es-ES" dirty="0"/>
              <a:t>” con información básica de los documentos.</a:t>
            </a:r>
          </a:p>
          <a:p>
            <a:pPr>
              <a:lnSpc>
                <a:spcPct val="150000"/>
              </a:lnSpc>
            </a:pPr>
            <a:r>
              <a:rPr lang="es-ES" dirty="0"/>
              <a:t>253.454 artículos con más de 19 atributos (titulo, DOI, resumen, autores, fecha de publicación,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  <a:p>
            <a:pPr>
              <a:lnSpc>
                <a:spcPct val="150000"/>
              </a:lnSpc>
            </a:pPr>
            <a:r>
              <a:rPr lang="es-ES" dirty="0"/>
              <a:t>La información individual de cada documento y el cuerpo de texto se encuentra en archivos JSON.</a:t>
            </a:r>
          </a:p>
          <a:p>
            <a:pPr>
              <a:lnSpc>
                <a:spcPct val="150000"/>
              </a:lnSpc>
            </a:pPr>
            <a:r>
              <a:rPr lang="es-ES" dirty="0"/>
              <a:t>El número final de artículos individuales incluidos en el directorio desciende a 106.137</a:t>
            </a:r>
          </a:p>
          <a:p>
            <a:pPr>
              <a:lnSpc>
                <a:spcPct val="150000"/>
              </a:lnSpc>
            </a:pPr>
            <a:r>
              <a:rPr lang="es-ES" dirty="0"/>
              <a:t>Extraemos la información tanto de los JSON como del </a:t>
            </a:r>
            <a:r>
              <a:rPr lang="es-ES" dirty="0" err="1"/>
              <a:t>arachivo</a:t>
            </a:r>
            <a:r>
              <a:rPr lang="es-ES" dirty="0"/>
              <a:t> “</a:t>
            </a:r>
            <a:r>
              <a:rPr lang="es-ES" dirty="0" err="1"/>
              <a:t>metadata</a:t>
            </a:r>
            <a:r>
              <a:rPr lang="es-ES" dirty="0"/>
              <a:t>” para importar los datos a un </a:t>
            </a:r>
            <a:r>
              <a:rPr lang="es-ES" dirty="0" err="1"/>
              <a:t>DataFrame</a:t>
            </a:r>
            <a:r>
              <a:rPr lang="es-ES" dirty="0"/>
              <a:t> para obtener los siguientes atributos: </a:t>
            </a:r>
            <a:r>
              <a:rPr lang="es-ES" b="1" dirty="0"/>
              <a:t>título</a:t>
            </a:r>
            <a:r>
              <a:rPr lang="es-ES" dirty="0"/>
              <a:t>, </a:t>
            </a:r>
            <a:r>
              <a:rPr lang="es-ES" b="1" dirty="0"/>
              <a:t>autores</a:t>
            </a:r>
            <a:r>
              <a:rPr lang="es-ES" dirty="0"/>
              <a:t>, </a:t>
            </a:r>
            <a:r>
              <a:rPr lang="es-ES" b="1" dirty="0"/>
              <a:t>revista de publicación</a:t>
            </a:r>
            <a:r>
              <a:rPr lang="es-ES" dirty="0"/>
              <a:t>, </a:t>
            </a:r>
            <a:r>
              <a:rPr lang="es-ES" b="1" dirty="0"/>
              <a:t>resumen</a:t>
            </a:r>
            <a:r>
              <a:rPr lang="es-ES" dirty="0"/>
              <a:t> y </a:t>
            </a:r>
            <a:r>
              <a:rPr lang="es-ES" b="1" dirty="0"/>
              <a:t>cuerpo de texto </a:t>
            </a:r>
            <a:r>
              <a:rPr lang="es-ES" dirty="0"/>
              <a:t>además del </a:t>
            </a:r>
            <a:r>
              <a:rPr lang="es-ES" b="1" dirty="0"/>
              <a:t>DOI</a:t>
            </a:r>
            <a:r>
              <a:rPr lang="es-ES" dirty="0"/>
              <a:t> que sirve como identificador único.</a:t>
            </a:r>
          </a:p>
          <a:p>
            <a:pPr>
              <a:lnSpc>
                <a:spcPct val="150000"/>
              </a:lnSpc>
            </a:pPr>
            <a:r>
              <a:rPr lang="es-ES" dirty="0"/>
              <a:t>10.157 artículos no cumplen con los requisitos de contenido mínimo y la cifra final de documentos que hemos cargado desciende a 95.980.</a:t>
            </a:r>
          </a:p>
        </p:txBody>
      </p:sp>
    </p:spTree>
    <p:extLst>
      <p:ext uri="{BB962C8B-B14F-4D97-AF65-F5344CB8AC3E}">
        <p14:creationId xmlns:p14="http://schemas.microsoft.com/office/powerpoint/2010/main" val="220222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CAEAEA-83E1-46C9-A043-3F3A5711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Ramas de la Ciencia de los Datos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82FA5EB-E51B-4DD8-8099-C22F677D84AC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720060" y="1716536"/>
            <a:ext cx="2211000" cy="957900"/>
          </a:xfrm>
        </p:spPr>
        <p:txBody>
          <a:bodyPr anchor="ctr"/>
          <a:lstStyle/>
          <a:p>
            <a:pPr algn="ctr"/>
            <a:r>
              <a:rPr lang="es-ES" dirty="0"/>
              <a:t>Data </a:t>
            </a:r>
            <a:r>
              <a:rPr lang="es-ES" dirty="0" err="1"/>
              <a:t>Warehousing</a:t>
            </a:r>
            <a:endParaRPr lang="es-E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E76245B-BBC1-45C1-B6E2-CC6EEE22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60" y="2674386"/>
            <a:ext cx="2211000" cy="1054642"/>
          </a:xfrm>
        </p:spPr>
        <p:txBody>
          <a:bodyPr/>
          <a:lstStyle/>
          <a:p>
            <a:pPr algn="ctr"/>
            <a:r>
              <a:rPr lang="es-ES" dirty="0"/>
              <a:t>Organización y</a:t>
            </a:r>
          </a:p>
          <a:p>
            <a:pPr algn="ctr"/>
            <a:r>
              <a:rPr lang="es-ES" dirty="0"/>
              <a:t>agrupación de datos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1F879A0-4981-40A6-9E9C-BBA1B40CC612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3466530" y="1716536"/>
            <a:ext cx="2211000" cy="957900"/>
          </a:xfrm>
        </p:spPr>
        <p:txBody>
          <a:bodyPr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Data </a:t>
            </a:r>
            <a:r>
              <a:rPr lang="es-ES" dirty="0" err="1">
                <a:solidFill>
                  <a:schemeClr val="tx2"/>
                </a:solidFill>
              </a:rPr>
              <a:t>Mining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5CE57CD-9E86-4142-856F-6F7D49B33BA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66530" y="2674386"/>
            <a:ext cx="2211000" cy="634500"/>
          </a:xfrm>
        </p:spPr>
        <p:txBody>
          <a:bodyPr/>
          <a:lstStyle/>
          <a:p>
            <a:pPr algn="ctr"/>
            <a:r>
              <a:rPr lang="es-ES" dirty="0"/>
              <a:t>Análisis de datos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6E7AA93-D791-46FA-BC2F-D9862DC8F8A1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>
            <a:off x="6213000" y="1716536"/>
            <a:ext cx="2211000" cy="957900"/>
          </a:xfrm>
        </p:spPr>
        <p:txBody>
          <a:bodyPr anchor="ctr"/>
          <a:lstStyle/>
          <a:p>
            <a:pPr algn="ctr"/>
            <a:r>
              <a:rPr lang="es-ES" dirty="0" err="1"/>
              <a:t>Visualization</a:t>
            </a:r>
            <a:endParaRPr lang="es-ES" dirty="0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14947C74-1647-467F-910A-D56EB0B1B2B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13000" y="2674386"/>
            <a:ext cx="2211000" cy="634500"/>
          </a:xfrm>
        </p:spPr>
        <p:txBody>
          <a:bodyPr/>
          <a:lstStyle/>
          <a:p>
            <a:pPr algn="ctr"/>
            <a:r>
              <a:rPr lang="es-ES" dirty="0"/>
              <a:t>Presentación de los</a:t>
            </a:r>
          </a:p>
          <a:p>
            <a:pPr algn="ctr"/>
            <a:r>
              <a:rPr lang="es-ES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689551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Carga y exploración de los datos</a:t>
            </a:r>
            <a:endParaRPr dirty="0"/>
          </a:p>
        </p:txBody>
      </p:sp>
      <p:sp>
        <p:nvSpPr>
          <p:cNvPr id="1521" name="Google Shape;1521;p33"/>
          <p:cNvSpPr/>
          <p:nvPr/>
        </p:nvSpPr>
        <p:spPr>
          <a:xfrm>
            <a:off x="1153418" y="1516704"/>
            <a:ext cx="634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33"/>
          <p:cNvSpPr/>
          <p:nvPr/>
        </p:nvSpPr>
        <p:spPr>
          <a:xfrm>
            <a:off x="4254750" y="1307000"/>
            <a:ext cx="634500" cy="634500"/>
          </a:xfrm>
          <a:prstGeom prst="rect">
            <a:avLst/>
          </a:prstGeom>
          <a:solidFill>
            <a:srgbClr val="5C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33"/>
          <p:cNvSpPr/>
          <p:nvPr/>
        </p:nvSpPr>
        <p:spPr>
          <a:xfrm>
            <a:off x="7199260" y="1882163"/>
            <a:ext cx="634500" cy="634500"/>
          </a:xfrm>
          <a:prstGeom prst="rect">
            <a:avLst/>
          </a:prstGeom>
          <a:solidFill>
            <a:srgbClr val="A2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4" name="Google Shape;1524;p33"/>
          <p:cNvCxnSpPr>
            <a:stCxn id="1521" idx="3"/>
            <a:endCxn id="1522" idx="1"/>
          </p:cNvCxnSpPr>
          <p:nvPr/>
        </p:nvCxnSpPr>
        <p:spPr>
          <a:xfrm flipV="1">
            <a:off x="1787918" y="1624250"/>
            <a:ext cx="2466832" cy="2097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5" name="Google Shape;1525;p33"/>
          <p:cNvCxnSpPr>
            <a:stCxn id="1522" idx="3"/>
            <a:endCxn id="1523" idx="1"/>
          </p:cNvCxnSpPr>
          <p:nvPr/>
        </p:nvCxnSpPr>
        <p:spPr>
          <a:xfrm>
            <a:off x="4889250" y="1624250"/>
            <a:ext cx="2310010" cy="57516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6" name="Google Shape;1526;p33"/>
          <p:cNvSpPr txBox="1">
            <a:spLocks noGrp="1"/>
          </p:cNvSpPr>
          <p:nvPr>
            <p:ph type="subTitle" idx="4294967295"/>
          </p:nvPr>
        </p:nvSpPr>
        <p:spPr>
          <a:xfrm>
            <a:off x="365168" y="2413241"/>
            <a:ext cx="2211000" cy="1061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Importar los datos de los documentos en un DataFrame.</a:t>
            </a:r>
            <a:endParaRPr sz="1600" dirty="0"/>
          </a:p>
        </p:txBody>
      </p:sp>
      <p:sp>
        <p:nvSpPr>
          <p:cNvPr id="1527" name="Google Shape;1527;p33"/>
          <p:cNvSpPr txBox="1">
            <a:spLocks noGrp="1"/>
          </p:cNvSpPr>
          <p:nvPr>
            <p:ph type="subTitle" idx="4294967295"/>
          </p:nvPr>
        </p:nvSpPr>
        <p:spPr>
          <a:xfrm>
            <a:off x="3565500" y="2139419"/>
            <a:ext cx="2211000" cy="935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Contar el número de palabras de resúmenes y cuerpos.</a:t>
            </a:r>
            <a:endParaRPr sz="1600" dirty="0"/>
          </a:p>
        </p:txBody>
      </p:sp>
      <p:sp>
        <p:nvSpPr>
          <p:cNvPr id="1528" name="Google Shape;1528;p33"/>
          <p:cNvSpPr txBox="1">
            <a:spLocks noGrp="1"/>
          </p:cNvSpPr>
          <p:nvPr>
            <p:ph type="subTitle" idx="4294967295"/>
          </p:nvPr>
        </p:nvSpPr>
        <p:spPr>
          <a:xfrm>
            <a:off x="6411010" y="764097"/>
            <a:ext cx="2211000" cy="935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Eliminar duplicados en base al cuerpo de texto.</a:t>
            </a:r>
            <a:endParaRPr sz="1600" dirty="0"/>
          </a:p>
        </p:txBody>
      </p:sp>
      <p:sp>
        <p:nvSpPr>
          <p:cNvPr id="1529" name="Google Shape;1529;p33"/>
          <p:cNvSpPr txBox="1">
            <a:spLocks noGrp="1"/>
          </p:cNvSpPr>
          <p:nvPr>
            <p:ph type="ctrTitle" idx="4294967295"/>
          </p:nvPr>
        </p:nvSpPr>
        <p:spPr>
          <a:xfrm>
            <a:off x="1185618" y="1658741"/>
            <a:ext cx="5700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01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30" name="Google Shape;1530;p33"/>
          <p:cNvSpPr txBox="1">
            <a:spLocks noGrp="1"/>
          </p:cNvSpPr>
          <p:nvPr>
            <p:ph type="ctrTitle" idx="4294967295"/>
          </p:nvPr>
        </p:nvSpPr>
        <p:spPr>
          <a:xfrm>
            <a:off x="7231510" y="2024200"/>
            <a:ext cx="5700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1531" name="Google Shape;1531;p33"/>
          <p:cNvSpPr txBox="1">
            <a:spLocks noGrp="1"/>
          </p:cNvSpPr>
          <p:nvPr>
            <p:ph type="ctrTitle" idx="4294967295"/>
          </p:nvPr>
        </p:nvSpPr>
        <p:spPr>
          <a:xfrm>
            <a:off x="4287013" y="1449062"/>
            <a:ext cx="5700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</a:t>
            </a:r>
            <a:endParaRPr sz="2400"/>
          </a:p>
        </p:txBody>
      </p:sp>
      <p:sp>
        <p:nvSpPr>
          <p:cNvPr id="21" name="Google Shape;1523;p33">
            <a:extLst>
              <a:ext uri="{FF2B5EF4-FFF2-40B4-BE49-F238E27FC236}">
                <a16:creationId xmlns:a16="http://schemas.microsoft.com/office/drawing/2014/main" id="{96D910B9-D736-4976-B13A-6E11F4F812DF}"/>
              </a:ext>
            </a:extLst>
          </p:cNvPr>
          <p:cNvSpPr/>
          <p:nvPr/>
        </p:nvSpPr>
        <p:spPr>
          <a:xfrm>
            <a:off x="5848911" y="3130974"/>
            <a:ext cx="634500" cy="634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30;p33">
            <a:extLst>
              <a:ext uri="{FF2B5EF4-FFF2-40B4-BE49-F238E27FC236}">
                <a16:creationId xmlns:a16="http://schemas.microsoft.com/office/drawing/2014/main" id="{67EFC0FA-040D-4097-96AC-73CFC16C2590}"/>
              </a:ext>
            </a:extLst>
          </p:cNvPr>
          <p:cNvSpPr txBox="1">
            <a:spLocks/>
          </p:cNvSpPr>
          <p:nvPr/>
        </p:nvSpPr>
        <p:spPr>
          <a:xfrm>
            <a:off x="5881161" y="3273011"/>
            <a:ext cx="5700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sz="2400" dirty="0">
                <a:solidFill>
                  <a:schemeClr val="bg1"/>
                </a:solidFill>
              </a:rPr>
              <a:t>04</a:t>
            </a:r>
          </a:p>
        </p:txBody>
      </p:sp>
      <p:cxnSp>
        <p:nvCxnSpPr>
          <p:cNvPr id="23" name="Google Shape;1525;p33">
            <a:extLst>
              <a:ext uri="{FF2B5EF4-FFF2-40B4-BE49-F238E27FC236}">
                <a16:creationId xmlns:a16="http://schemas.microsoft.com/office/drawing/2014/main" id="{75B769A9-9E67-45DA-85CA-DC0F3359AB79}"/>
              </a:ext>
            </a:extLst>
          </p:cNvPr>
          <p:cNvCxnSpPr>
            <a:cxnSpLocks/>
            <a:stCxn id="21" idx="0"/>
            <a:endCxn id="1523" idx="2"/>
          </p:cNvCxnSpPr>
          <p:nvPr/>
        </p:nvCxnSpPr>
        <p:spPr>
          <a:xfrm rot="5400000" flipH="1" flipV="1">
            <a:off x="6534180" y="2148645"/>
            <a:ext cx="614311" cy="13503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528;p33">
            <a:extLst>
              <a:ext uri="{FF2B5EF4-FFF2-40B4-BE49-F238E27FC236}">
                <a16:creationId xmlns:a16="http://schemas.microsoft.com/office/drawing/2014/main" id="{D95D2589-9F60-41C7-AAA0-F1C4C77F6144}"/>
              </a:ext>
            </a:extLst>
          </p:cNvPr>
          <p:cNvSpPr txBox="1">
            <a:spLocks/>
          </p:cNvSpPr>
          <p:nvPr/>
        </p:nvSpPr>
        <p:spPr>
          <a:xfrm>
            <a:off x="5060661" y="3900224"/>
            <a:ext cx="2211000" cy="93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Didact Gothic"/>
              <a:buNone/>
            </a:pPr>
            <a:r>
              <a:rPr lang="es-ES" sz="1600" dirty="0"/>
              <a:t>Descartar documentos de idioma no Inglés.</a:t>
            </a:r>
          </a:p>
        </p:txBody>
      </p:sp>
      <p:sp>
        <p:nvSpPr>
          <p:cNvPr id="29" name="Google Shape;1523;p33">
            <a:extLst>
              <a:ext uri="{FF2B5EF4-FFF2-40B4-BE49-F238E27FC236}">
                <a16:creationId xmlns:a16="http://schemas.microsoft.com/office/drawing/2014/main" id="{A06892CA-7BC8-4221-BF8A-26144F218152}"/>
              </a:ext>
            </a:extLst>
          </p:cNvPr>
          <p:cNvSpPr/>
          <p:nvPr/>
        </p:nvSpPr>
        <p:spPr>
          <a:xfrm>
            <a:off x="2660589" y="2955787"/>
            <a:ext cx="634500" cy="63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530;p33">
            <a:extLst>
              <a:ext uri="{FF2B5EF4-FFF2-40B4-BE49-F238E27FC236}">
                <a16:creationId xmlns:a16="http://schemas.microsoft.com/office/drawing/2014/main" id="{D21831C4-97C7-4189-B477-2FB4D7A26A36}"/>
              </a:ext>
            </a:extLst>
          </p:cNvPr>
          <p:cNvSpPr txBox="1">
            <a:spLocks/>
          </p:cNvSpPr>
          <p:nvPr/>
        </p:nvSpPr>
        <p:spPr>
          <a:xfrm>
            <a:off x="2692839" y="3097824"/>
            <a:ext cx="5700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sz="2400" dirty="0"/>
              <a:t>05</a:t>
            </a:r>
          </a:p>
        </p:txBody>
      </p:sp>
      <p:sp>
        <p:nvSpPr>
          <p:cNvPr id="31" name="Google Shape;1528;p33">
            <a:extLst>
              <a:ext uri="{FF2B5EF4-FFF2-40B4-BE49-F238E27FC236}">
                <a16:creationId xmlns:a16="http://schemas.microsoft.com/office/drawing/2014/main" id="{CC6F196E-90A7-4056-A00E-4EEB2835894F}"/>
              </a:ext>
            </a:extLst>
          </p:cNvPr>
          <p:cNvSpPr txBox="1">
            <a:spLocks/>
          </p:cNvSpPr>
          <p:nvPr/>
        </p:nvSpPr>
        <p:spPr>
          <a:xfrm>
            <a:off x="1872339" y="3725037"/>
            <a:ext cx="2211000" cy="93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Didact Gothic"/>
              <a:buNone/>
            </a:pPr>
            <a:r>
              <a:rPr lang="es-ES" sz="1600" dirty="0"/>
              <a:t>Excluir artículos con menos de 200 palabras en el cuerpo.</a:t>
            </a:r>
          </a:p>
        </p:txBody>
      </p:sp>
      <p:cxnSp>
        <p:nvCxnSpPr>
          <p:cNvPr id="34" name="Google Shape;1525;p33">
            <a:extLst>
              <a:ext uri="{FF2B5EF4-FFF2-40B4-BE49-F238E27FC236}">
                <a16:creationId xmlns:a16="http://schemas.microsoft.com/office/drawing/2014/main" id="{660C8E5A-7E13-4C93-BD12-2A4A85CAF665}"/>
              </a:ext>
            </a:extLst>
          </p:cNvPr>
          <p:cNvCxnSpPr>
            <a:cxnSpLocks/>
          </p:cNvCxnSpPr>
          <p:nvPr/>
        </p:nvCxnSpPr>
        <p:spPr>
          <a:xfrm>
            <a:off x="3295089" y="3273024"/>
            <a:ext cx="2553822" cy="175187"/>
          </a:xfrm>
          <a:prstGeom prst="bentConnector3">
            <a:avLst>
              <a:gd name="adj1" fmla="val 5278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 de EDA</a:t>
            </a:r>
            <a:endParaRPr dirty="0"/>
          </a:p>
        </p:txBody>
      </p:sp>
      <p:sp>
        <p:nvSpPr>
          <p:cNvPr id="1844" name="Google Shape;1844;p39"/>
          <p:cNvSpPr/>
          <p:nvPr/>
        </p:nvSpPr>
        <p:spPr>
          <a:xfrm>
            <a:off x="821050" y="3229800"/>
            <a:ext cx="189900" cy="18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5" name="Google Shape;1845;p39"/>
          <p:cNvGrpSpPr/>
          <p:nvPr/>
        </p:nvGrpSpPr>
        <p:grpSpPr>
          <a:xfrm>
            <a:off x="821050" y="1642975"/>
            <a:ext cx="510000" cy="377100"/>
            <a:chOff x="821050" y="1642975"/>
            <a:chExt cx="510000" cy="377100"/>
          </a:xfrm>
        </p:grpSpPr>
        <p:sp>
          <p:nvSpPr>
            <p:cNvPr id="1846" name="Google Shape;1846;p39"/>
            <p:cNvSpPr/>
            <p:nvPr/>
          </p:nvSpPr>
          <p:spPr>
            <a:xfrm>
              <a:off x="821050" y="1699975"/>
              <a:ext cx="320100" cy="32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9"/>
            <p:cNvSpPr/>
            <p:nvPr/>
          </p:nvSpPr>
          <p:spPr>
            <a:xfrm>
              <a:off x="1010950" y="1642975"/>
              <a:ext cx="320100" cy="132900"/>
            </a:xfrm>
            <a:prstGeom prst="rect">
              <a:avLst/>
            </a:prstGeom>
            <a:solidFill>
              <a:srgbClr val="A2F3F3">
                <a:alpha val="6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39"/>
          <p:cNvGrpSpPr/>
          <p:nvPr/>
        </p:nvGrpSpPr>
        <p:grpSpPr>
          <a:xfrm>
            <a:off x="821050" y="3056500"/>
            <a:ext cx="510000" cy="394100"/>
            <a:chOff x="821050" y="3056500"/>
            <a:chExt cx="510000" cy="394100"/>
          </a:xfrm>
        </p:grpSpPr>
        <p:sp>
          <p:nvSpPr>
            <p:cNvPr id="1849" name="Google Shape;1849;p39"/>
            <p:cNvSpPr/>
            <p:nvPr/>
          </p:nvSpPr>
          <p:spPr>
            <a:xfrm>
              <a:off x="821050" y="3130500"/>
              <a:ext cx="320100" cy="32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1010950" y="3056500"/>
              <a:ext cx="320100" cy="132900"/>
            </a:xfrm>
            <a:prstGeom prst="rect">
              <a:avLst/>
            </a:prstGeom>
            <a:solidFill>
              <a:srgbClr val="EE7A7A">
                <a:alpha val="69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A83C929E-43E5-4D40-8C2A-CFE66DBE7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880" y="544330"/>
            <a:ext cx="4059170" cy="4059170"/>
          </a:xfrm>
          <a:prstGeom prst="rect">
            <a:avLst/>
          </a:prstGeom>
        </p:spPr>
      </p:pic>
      <p:sp>
        <p:nvSpPr>
          <p:cNvPr id="1843" name="Google Shape;1843;p39"/>
          <p:cNvSpPr txBox="1"/>
          <p:nvPr/>
        </p:nvSpPr>
        <p:spPr>
          <a:xfrm>
            <a:off x="720000" y="1818363"/>
            <a:ext cx="20466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253.454</a:t>
            </a:r>
            <a:br>
              <a:rPr lang="en" sz="13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documentos iniciales.</a:t>
            </a:r>
            <a:endParaRPr sz="13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2" name="Google Shape;1843;p39">
            <a:extLst>
              <a:ext uri="{FF2B5EF4-FFF2-40B4-BE49-F238E27FC236}">
                <a16:creationId xmlns:a16="http://schemas.microsoft.com/office/drawing/2014/main" id="{74C8E74E-5F50-49D5-8FFB-60DEE3EDA72B}"/>
              </a:ext>
            </a:extLst>
          </p:cNvPr>
          <p:cNvSpPr txBox="1"/>
          <p:nvPr/>
        </p:nvSpPr>
        <p:spPr>
          <a:xfrm>
            <a:off x="720000" y="3229800"/>
            <a:ext cx="20466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92.213</a:t>
            </a:r>
            <a:br>
              <a:rPr lang="en" sz="13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documentos finales.</a:t>
            </a:r>
            <a:endParaRPr sz="13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3943A-316B-4115-95E4-2099FEA6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Eliminación de palabras vacías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B82A08-4B5C-4E7A-91E8-410B77668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s-ES" dirty="0"/>
              <a:t>Utilizamos el paquete </a:t>
            </a:r>
            <a:r>
              <a:rPr lang="es-ES" b="1" dirty="0"/>
              <a:t>TAU </a:t>
            </a:r>
            <a:r>
              <a:rPr lang="es-ES" dirty="0"/>
              <a:t>y </a:t>
            </a:r>
            <a:r>
              <a:rPr lang="es-ES" b="1" dirty="0"/>
              <a:t>STOPWORDS</a:t>
            </a:r>
            <a:r>
              <a:rPr lang="es-ES" dirty="0"/>
              <a:t>, que contiene una variedad de palabras vacías.</a:t>
            </a:r>
          </a:p>
          <a:p>
            <a:pPr>
              <a:buClr>
                <a:schemeClr val="tx1"/>
              </a:buClr>
            </a:pPr>
            <a:r>
              <a:rPr lang="es-ES" dirty="0"/>
              <a:t>Añadimos palabras que son comunes en este tipo de documentos al diccionario de palabras vacías.</a:t>
            </a:r>
          </a:p>
          <a:p>
            <a:pPr>
              <a:buClr>
                <a:schemeClr val="tx1"/>
              </a:buClr>
            </a:pPr>
            <a:r>
              <a:rPr lang="es-ES" dirty="0"/>
              <a:t>Transformamos todas las palabras a minúscula.</a:t>
            </a:r>
          </a:p>
          <a:p>
            <a:pPr>
              <a:buClr>
                <a:schemeClr val="tx1"/>
              </a:buClr>
            </a:pPr>
            <a:r>
              <a:rPr lang="es-ES" dirty="0"/>
              <a:t>También eliminamos los signos de puntuación.</a:t>
            </a:r>
          </a:p>
          <a:p>
            <a:pPr>
              <a:buClr>
                <a:schemeClr val="tx1"/>
              </a:buClr>
            </a:pPr>
            <a:r>
              <a:rPr lang="es-ES" dirty="0"/>
              <a:t>Volvemos a contar las palabras finales.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F2107E-5BF8-4247-BBFC-AFDD1940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2787271"/>
            <a:ext cx="6664960" cy="154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78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29"/>
          <p:cNvSpPr/>
          <p:nvPr/>
        </p:nvSpPr>
        <p:spPr>
          <a:xfrm rot="-5400000">
            <a:off x="1206300" y="2878837"/>
            <a:ext cx="287400" cy="1779000"/>
          </a:xfrm>
          <a:prstGeom prst="rect">
            <a:avLst/>
          </a:prstGeom>
          <a:solidFill>
            <a:srgbClr val="F34242">
              <a:alpha val="83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29"/>
          <p:cNvSpPr/>
          <p:nvPr/>
        </p:nvSpPr>
        <p:spPr>
          <a:xfrm>
            <a:off x="460500" y="1754725"/>
            <a:ext cx="564300" cy="564300"/>
          </a:xfrm>
          <a:prstGeom prst="rect">
            <a:avLst/>
          </a:prstGeom>
          <a:solidFill>
            <a:srgbClr val="A2F3F3">
              <a:alpha val="71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29"/>
          <p:cNvSpPr/>
          <p:nvPr/>
        </p:nvSpPr>
        <p:spPr>
          <a:xfrm>
            <a:off x="4834925" y="0"/>
            <a:ext cx="287400" cy="2319000"/>
          </a:xfrm>
          <a:prstGeom prst="rect">
            <a:avLst/>
          </a:prstGeom>
          <a:solidFill>
            <a:srgbClr val="EE7A7A">
              <a:alpha val="7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9"/>
          <p:cNvSpPr/>
          <p:nvPr/>
        </p:nvSpPr>
        <p:spPr>
          <a:xfrm>
            <a:off x="5561500" y="3263425"/>
            <a:ext cx="564300" cy="2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2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Eliminación de palabras vacías</a:t>
            </a:r>
            <a:endParaRPr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7423ACE-4C62-4292-AFA7-A7243324D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25" y="1100368"/>
            <a:ext cx="3448265" cy="344826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D05B208-360E-4A9D-9B59-A69B0D668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35" y="1100368"/>
            <a:ext cx="3448265" cy="34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31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8A5D7-D116-4798-921E-4E4D97C3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Tokenización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EEAABB-C71C-4618-A69D-BBF2A7C1C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s-ES" dirty="0"/>
              <a:t>Se ha usado el paquete </a:t>
            </a:r>
            <a:r>
              <a:rPr lang="es-ES" b="1" dirty="0"/>
              <a:t>TEXT2VEC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18673B-99DC-422E-900B-32766068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52" y="3597373"/>
            <a:ext cx="6885295" cy="6180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42772D-C417-4EEF-972E-A72CB4531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52" y="1619528"/>
            <a:ext cx="6885295" cy="19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12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69538-E6EA-46FB-9EB7-E82B79E7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Lematización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DE87B8-C013-4350-9095-9516720BD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s-ES" dirty="0"/>
              <a:t>Se utiliza el paquete </a:t>
            </a:r>
            <a:r>
              <a:rPr lang="es-ES" b="1" dirty="0"/>
              <a:t>TEXTSTEM</a:t>
            </a:r>
            <a:r>
              <a:rPr lang="es-ES" dirty="0"/>
              <a:t>.</a:t>
            </a:r>
          </a:p>
          <a:p>
            <a:pPr>
              <a:buClr>
                <a:schemeClr val="tx1"/>
              </a:buClr>
            </a:pPr>
            <a:r>
              <a:rPr lang="es-ES" dirty="0"/>
              <a:t>Aprovechamos la posibilidad de paralelizar esta operación aprovechando las funciones de R: </a:t>
            </a:r>
            <a:r>
              <a:rPr lang="es-ES" i="1" dirty="0" err="1"/>
              <a:t>lappy</a:t>
            </a:r>
            <a:r>
              <a:rPr lang="es-ES" i="1" dirty="0"/>
              <a:t>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2AA82C-4587-4849-9740-55E9A4FA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571750"/>
            <a:ext cx="6573520" cy="9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56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29"/>
          <p:cNvSpPr/>
          <p:nvPr/>
        </p:nvSpPr>
        <p:spPr>
          <a:xfrm rot="-5400000">
            <a:off x="1206300" y="2878837"/>
            <a:ext cx="287400" cy="1779000"/>
          </a:xfrm>
          <a:prstGeom prst="rect">
            <a:avLst/>
          </a:prstGeom>
          <a:solidFill>
            <a:srgbClr val="F34242">
              <a:alpha val="83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29"/>
          <p:cNvSpPr/>
          <p:nvPr/>
        </p:nvSpPr>
        <p:spPr>
          <a:xfrm>
            <a:off x="460500" y="1754725"/>
            <a:ext cx="564300" cy="564300"/>
          </a:xfrm>
          <a:prstGeom prst="rect">
            <a:avLst/>
          </a:prstGeom>
          <a:solidFill>
            <a:srgbClr val="A2F3F3">
              <a:alpha val="71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29"/>
          <p:cNvSpPr/>
          <p:nvPr/>
        </p:nvSpPr>
        <p:spPr>
          <a:xfrm>
            <a:off x="4834925" y="0"/>
            <a:ext cx="287400" cy="2319000"/>
          </a:xfrm>
          <a:prstGeom prst="rect">
            <a:avLst/>
          </a:prstGeom>
          <a:solidFill>
            <a:srgbClr val="EE7A7A">
              <a:alpha val="7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9"/>
          <p:cNvSpPr/>
          <p:nvPr/>
        </p:nvSpPr>
        <p:spPr>
          <a:xfrm>
            <a:off x="5561500" y="3263425"/>
            <a:ext cx="564300" cy="2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9"/>
          <p:cNvSpPr txBox="1">
            <a:spLocks noGrp="1"/>
          </p:cNvSpPr>
          <p:nvPr>
            <p:ph type="ctrTitle"/>
          </p:nvPr>
        </p:nvSpPr>
        <p:spPr>
          <a:xfrm>
            <a:off x="4956031" y="1697158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443" name="Google Shape;1443;p29"/>
          <p:cNvSpPr txBox="1">
            <a:spLocks noGrp="1"/>
          </p:cNvSpPr>
          <p:nvPr>
            <p:ph type="subTitle" idx="1"/>
          </p:nvPr>
        </p:nvSpPr>
        <p:spPr>
          <a:xfrm>
            <a:off x="4956025" y="2314276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Generamos la matriz DTM.</a:t>
            </a:r>
            <a:endParaRPr dirty="0"/>
          </a:p>
        </p:txBody>
      </p:sp>
      <p:sp>
        <p:nvSpPr>
          <p:cNvPr id="1444" name="Google Shape;1444;p29"/>
          <p:cNvSpPr txBox="1">
            <a:spLocks noGrp="1"/>
          </p:cNvSpPr>
          <p:nvPr>
            <p:ph type="ctrTitle" idx="2"/>
          </p:nvPr>
        </p:nvSpPr>
        <p:spPr>
          <a:xfrm>
            <a:off x="4956030" y="3228333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445" name="Google Shape;1445;p29"/>
          <p:cNvSpPr txBox="1">
            <a:spLocks noGrp="1"/>
          </p:cNvSpPr>
          <p:nvPr>
            <p:ph type="subTitle" idx="3"/>
          </p:nvPr>
        </p:nvSpPr>
        <p:spPr>
          <a:xfrm>
            <a:off x="4956024" y="384545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Convertimos el resultado a matriz no dispersa.</a:t>
            </a:r>
            <a:endParaRPr dirty="0"/>
          </a:p>
        </p:txBody>
      </p:sp>
      <p:sp>
        <p:nvSpPr>
          <p:cNvPr id="1446" name="Google Shape;1446;p29"/>
          <p:cNvSpPr txBox="1">
            <a:spLocks noGrp="1"/>
          </p:cNvSpPr>
          <p:nvPr>
            <p:ph type="ctrTitle" idx="4"/>
          </p:nvPr>
        </p:nvSpPr>
        <p:spPr>
          <a:xfrm>
            <a:off x="720006" y="3228333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447" name="Google Shape;1447;p29"/>
          <p:cNvSpPr txBox="1">
            <a:spLocks noGrp="1"/>
          </p:cNvSpPr>
          <p:nvPr>
            <p:ph type="subTitle" idx="5"/>
          </p:nvPr>
        </p:nvSpPr>
        <p:spPr>
          <a:xfrm>
            <a:off x="720000" y="384545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Transformamos DTM a TF-IDF.</a:t>
            </a:r>
            <a:endParaRPr dirty="0"/>
          </a:p>
        </p:txBody>
      </p:sp>
      <p:sp>
        <p:nvSpPr>
          <p:cNvPr id="1448" name="Google Shape;1448;p29"/>
          <p:cNvSpPr txBox="1">
            <a:spLocks noGrp="1"/>
          </p:cNvSpPr>
          <p:nvPr>
            <p:ph type="ctrTitle" idx="7"/>
          </p:nvPr>
        </p:nvSpPr>
        <p:spPr>
          <a:xfrm>
            <a:off x="720006" y="1697158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449" name="Google Shape;1449;p29"/>
          <p:cNvSpPr txBox="1">
            <a:spLocks noGrp="1"/>
          </p:cNvSpPr>
          <p:nvPr>
            <p:ph type="subTitle" idx="8"/>
          </p:nvPr>
        </p:nvSpPr>
        <p:spPr>
          <a:xfrm>
            <a:off x="720000" y="2314276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Seleccionamos las 256 palabras más importantes.</a:t>
            </a:r>
            <a:endParaRPr dirty="0"/>
          </a:p>
        </p:txBody>
      </p:sp>
      <p:sp>
        <p:nvSpPr>
          <p:cNvPr id="1437" name="Google Shape;1437;p2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Reducción de dimensionalidad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657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Clusterización con K-means</a:t>
            </a:r>
            <a:endParaRPr dirty="0"/>
          </a:p>
        </p:txBody>
      </p:sp>
      <p:sp>
        <p:nvSpPr>
          <p:cNvPr id="1551" name="Google Shape;1551;p36"/>
          <p:cNvSpPr txBox="1"/>
          <p:nvPr/>
        </p:nvSpPr>
        <p:spPr>
          <a:xfrm>
            <a:off x="1103650" y="3695871"/>
            <a:ext cx="20466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Aplicamos el algoritmo.</a:t>
            </a:r>
            <a:endParaRPr sz="13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52" name="Google Shape;1552;p36"/>
          <p:cNvSpPr txBox="1"/>
          <p:nvPr/>
        </p:nvSpPr>
        <p:spPr>
          <a:xfrm>
            <a:off x="1103650" y="2689200"/>
            <a:ext cx="20466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Seleccionamos 21 clusters como punto óptimo.</a:t>
            </a:r>
            <a:endParaRPr sz="13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53" name="Google Shape;1553;p36"/>
          <p:cNvSpPr txBox="1"/>
          <p:nvPr/>
        </p:nvSpPr>
        <p:spPr>
          <a:xfrm>
            <a:off x="1103650" y="1682538"/>
            <a:ext cx="20466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Aplicamos el Elbow Method.</a:t>
            </a:r>
            <a:endParaRPr sz="13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54" name="Google Shape;1554;p36"/>
          <p:cNvSpPr/>
          <p:nvPr/>
        </p:nvSpPr>
        <p:spPr>
          <a:xfrm>
            <a:off x="713225" y="1816650"/>
            <a:ext cx="238800" cy="2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36"/>
          <p:cNvSpPr/>
          <p:nvPr/>
        </p:nvSpPr>
        <p:spPr>
          <a:xfrm>
            <a:off x="713225" y="2823300"/>
            <a:ext cx="238800" cy="23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36"/>
          <p:cNvSpPr/>
          <p:nvPr/>
        </p:nvSpPr>
        <p:spPr>
          <a:xfrm>
            <a:off x="713225" y="3829950"/>
            <a:ext cx="238800" cy="23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5B5DC6-7FEE-43D8-B418-614334BB7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00940"/>
            <a:ext cx="3321720" cy="33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17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9E333AD-1EE0-4D16-A57C-C5736FD6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194310"/>
            <a:ext cx="2236470" cy="2236470"/>
          </a:xfrm>
          <a:prstGeom prst="flowChartConnector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3D8D87-7749-4896-90A3-253C4D41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174" y="436879"/>
            <a:ext cx="1674495" cy="1674495"/>
          </a:xfrm>
          <a:prstGeom prst="flowChartConnector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539CCD-546C-478A-AC6D-838B2FABF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08" y="274318"/>
            <a:ext cx="3395981" cy="3395981"/>
          </a:xfrm>
          <a:prstGeom prst="flowChartConnector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B84E35-2851-45BD-A3B0-079EC281E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30" y="2021840"/>
            <a:ext cx="1968499" cy="1968499"/>
          </a:xfrm>
          <a:prstGeom prst="flowChartConnector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AD2D46-AB6B-407F-8234-F5BE1ADC8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990" y="-354329"/>
            <a:ext cx="1633220" cy="1633220"/>
          </a:xfrm>
          <a:prstGeom prst="flowChartConnector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7AD454-1D59-4D08-B1BC-6C1451FD24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289" y="2165350"/>
            <a:ext cx="3745230" cy="3745230"/>
          </a:xfrm>
          <a:prstGeom prst="flowChartConnector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7A96E6F-19B9-45AD-9360-D0C60CBAC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0316" y="2111374"/>
            <a:ext cx="2992119" cy="2992119"/>
          </a:xfrm>
          <a:prstGeom prst="flowChartConnector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0888F04-5D1D-4B36-A478-50F4AA886C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9416" y="863520"/>
            <a:ext cx="1928019" cy="1928019"/>
          </a:xfrm>
          <a:prstGeom prst="flowChartConnector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0C1D6CA-2979-400D-AD70-F45BACC2F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3179" y="0"/>
            <a:ext cx="1481137" cy="1481137"/>
          </a:xfrm>
          <a:prstGeom prst="flowChartConnector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693711B-A927-4857-821C-0772C83E75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810" y="3313112"/>
            <a:ext cx="2273300" cy="2273300"/>
          </a:xfrm>
          <a:prstGeom prst="flowChartConnector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44FC7DC-05E6-417D-A553-8E928E8FEB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3671" y="3479800"/>
            <a:ext cx="2273300" cy="2273300"/>
          </a:xfrm>
          <a:prstGeom prst="flowChartConnector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DB91C03-233B-4A0A-BFAF-CEABA07030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60464" y="2682875"/>
            <a:ext cx="1406206" cy="140620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974971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A3B99C-210F-4E29-AF13-0B2AEA97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E2C762-ED54-47AD-86C9-17EA0210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1104300"/>
            <a:ext cx="6278880" cy="36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0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875F1-7942-4C9A-B2E8-C8CA4D16A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Mining</a:t>
            </a:r>
            <a:r>
              <a:rPr lang="es-ES" dirty="0"/>
              <a:t> (Minería de Datos)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87A2B-7EA2-4A57-80BD-3CF90CB83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“</a:t>
            </a:r>
            <a:r>
              <a:rPr lang="es-ES" i="1" dirty="0"/>
              <a:t>Proceso de descubrimiento de patrones interesantes y extracción de conocimiento a partir de grandes volúmenes de datos 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43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Clusterización con otros métodos</a:t>
            </a:r>
            <a:endParaRPr dirty="0"/>
          </a:p>
        </p:txBody>
      </p:sp>
      <p:sp>
        <p:nvSpPr>
          <p:cNvPr id="1521" name="Google Shape;1521;p33"/>
          <p:cNvSpPr/>
          <p:nvPr/>
        </p:nvSpPr>
        <p:spPr>
          <a:xfrm>
            <a:off x="1508250" y="1882163"/>
            <a:ext cx="634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33"/>
          <p:cNvSpPr/>
          <p:nvPr/>
        </p:nvSpPr>
        <p:spPr>
          <a:xfrm>
            <a:off x="4254725" y="2817938"/>
            <a:ext cx="634500" cy="634500"/>
          </a:xfrm>
          <a:prstGeom prst="rect">
            <a:avLst/>
          </a:prstGeom>
          <a:solidFill>
            <a:srgbClr val="5C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33"/>
          <p:cNvSpPr/>
          <p:nvPr/>
        </p:nvSpPr>
        <p:spPr>
          <a:xfrm>
            <a:off x="7001200" y="1882163"/>
            <a:ext cx="634500" cy="634500"/>
          </a:xfrm>
          <a:prstGeom prst="rect">
            <a:avLst/>
          </a:prstGeom>
          <a:solidFill>
            <a:srgbClr val="A2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4" name="Google Shape;1524;p33"/>
          <p:cNvCxnSpPr>
            <a:stCxn id="1521" idx="3"/>
            <a:endCxn id="1522" idx="1"/>
          </p:cNvCxnSpPr>
          <p:nvPr/>
        </p:nvCxnSpPr>
        <p:spPr>
          <a:xfrm>
            <a:off x="2142750" y="2199413"/>
            <a:ext cx="2112000" cy="9357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5" name="Google Shape;1525;p33"/>
          <p:cNvCxnSpPr>
            <a:stCxn id="1522" idx="3"/>
            <a:endCxn id="1523" idx="1"/>
          </p:cNvCxnSpPr>
          <p:nvPr/>
        </p:nvCxnSpPr>
        <p:spPr>
          <a:xfrm rot="10800000" flipH="1">
            <a:off x="4889225" y="2199488"/>
            <a:ext cx="2112000" cy="9357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6" name="Google Shape;1526;p33"/>
          <p:cNvSpPr txBox="1">
            <a:spLocks noGrp="1"/>
          </p:cNvSpPr>
          <p:nvPr>
            <p:ph type="subTitle" idx="4294967295"/>
          </p:nvPr>
        </p:nvSpPr>
        <p:spPr>
          <a:xfrm>
            <a:off x="720000" y="2778700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Utilizamos una muestra de 1000 artículos.</a:t>
            </a:r>
            <a:endParaRPr sz="1600" dirty="0"/>
          </a:p>
        </p:txBody>
      </p:sp>
      <p:sp>
        <p:nvSpPr>
          <p:cNvPr id="1527" name="Google Shape;1527;p33"/>
          <p:cNvSpPr txBox="1">
            <a:spLocks noGrp="1"/>
          </p:cNvSpPr>
          <p:nvPr>
            <p:ph type="subTitle" idx="4294967295"/>
          </p:nvPr>
        </p:nvSpPr>
        <p:spPr>
          <a:xfrm>
            <a:off x="3466475" y="3969000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Utilizamos Elbow Method y Silhouette Method para calcular el número de clusters óptimo.</a:t>
            </a:r>
            <a:endParaRPr sz="1600" dirty="0"/>
          </a:p>
        </p:txBody>
      </p:sp>
      <p:sp>
        <p:nvSpPr>
          <p:cNvPr id="1528" name="Google Shape;1528;p33"/>
          <p:cNvSpPr txBox="1">
            <a:spLocks noGrp="1"/>
          </p:cNvSpPr>
          <p:nvPr>
            <p:ph type="subTitle" idx="4294967295"/>
          </p:nvPr>
        </p:nvSpPr>
        <p:spPr>
          <a:xfrm>
            <a:off x="6212940" y="2778700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Aplicamos el algoritmo y visualizamos.</a:t>
            </a:r>
            <a:endParaRPr sz="1600" dirty="0"/>
          </a:p>
        </p:txBody>
      </p:sp>
      <p:sp>
        <p:nvSpPr>
          <p:cNvPr id="1529" name="Google Shape;1529;p33"/>
          <p:cNvSpPr txBox="1">
            <a:spLocks noGrp="1"/>
          </p:cNvSpPr>
          <p:nvPr>
            <p:ph type="ctrTitle" idx="4294967295"/>
          </p:nvPr>
        </p:nvSpPr>
        <p:spPr>
          <a:xfrm>
            <a:off x="1540450" y="2024200"/>
            <a:ext cx="5700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01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30" name="Google Shape;1530;p33"/>
          <p:cNvSpPr txBox="1">
            <a:spLocks noGrp="1"/>
          </p:cNvSpPr>
          <p:nvPr>
            <p:ph type="ctrTitle" idx="4294967295"/>
          </p:nvPr>
        </p:nvSpPr>
        <p:spPr>
          <a:xfrm>
            <a:off x="7033450" y="2024200"/>
            <a:ext cx="5700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</a:t>
            </a:r>
            <a:endParaRPr sz="2400"/>
          </a:p>
        </p:txBody>
      </p:sp>
      <p:sp>
        <p:nvSpPr>
          <p:cNvPr id="1531" name="Google Shape;1531;p33"/>
          <p:cNvSpPr txBox="1">
            <a:spLocks noGrp="1"/>
          </p:cNvSpPr>
          <p:nvPr>
            <p:ph type="ctrTitle" idx="4294967295"/>
          </p:nvPr>
        </p:nvSpPr>
        <p:spPr>
          <a:xfrm>
            <a:off x="4286988" y="2960000"/>
            <a:ext cx="5700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36240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Otros métodos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2B2EC9-FA27-4A71-A90E-6136201E7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0" y="1254970"/>
            <a:ext cx="2876800" cy="2876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1392FB-2978-469F-B611-82E4F3BE4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600" y="1254970"/>
            <a:ext cx="2876800" cy="2876800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C5EA212-3231-4ECB-BEE9-232E4F6BA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400" y="1253075"/>
            <a:ext cx="2876800" cy="2876800"/>
          </a:xfrm>
          <a:prstGeom prst="rect">
            <a:avLst/>
          </a:prstGeom>
        </p:spPr>
      </p:pic>
      <p:sp>
        <p:nvSpPr>
          <p:cNvPr id="16" name="Google Shape;1553;p36">
            <a:extLst>
              <a:ext uri="{FF2B5EF4-FFF2-40B4-BE49-F238E27FC236}">
                <a16:creationId xmlns:a16="http://schemas.microsoft.com/office/drawing/2014/main" id="{839666DB-2A68-4206-9F06-D72E962E82E8}"/>
              </a:ext>
            </a:extLst>
          </p:cNvPr>
          <p:cNvSpPr txBox="1"/>
          <p:nvPr/>
        </p:nvSpPr>
        <p:spPr>
          <a:xfrm>
            <a:off x="670380" y="4129875"/>
            <a:ext cx="20466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PAM</a:t>
            </a:r>
            <a:endParaRPr sz="13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" name="Google Shape;1553;p36">
            <a:extLst>
              <a:ext uri="{FF2B5EF4-FFF2-40B4-BE49-F238E27FC236}">
                <a16:creationId xmlns:a16="http://schemas.microsoft.com/office/drawing/2014/main" id="{B11C4C57-9850-4524-B09F-22FDE7BD61CB}"/>
              </a:ext>
            </a:extLst>
          </p:cNvPr>
          <p:cNvSpPr txBox="1"/>
          <p:nvPr/>
        </p:nvSpPr>
        <p:spPr>
          <a:xfrm>
            <a:off x="3548700" y="4129875"/>
            <a:ext cx="20466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AGNES</a:t>
            </a:r>
            <a:endParaRPr sz="13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" name="Google Shape;1553;p36">
            <a:extLst>
              <a:ext uri="{FF2B5EF4-FFF2-40B4-BE49-F238E27FC236}">
                <a16:creationId xmlns:a16="http://schemas.microsoft.com/office/drawing/2014/main" id="{0DA4F9C9-B591-4921-9295-9449E79E4697}"/>
              </a:ext>
            </a:extLst>
          </p:cNvPr>
          <p:cNvSpPr txBox="1"/>
          <p:nvPr/>
        </p:nvSpPr>
        <p:spPr>
          <a:xfrm>
            <a:off x="6600260" y="4129875"/>
            <a:ext cx="20466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672323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43"/>
          <p:cNvSpPr/>
          <p:nvPr/>
        </p:nvSpPr>
        <p:spPr>
          <a:xfrm>
            <a:off x="7713300" y="872913"/>
            <a:ext cx="634500" cy="63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13" name="Google Shape;1913;p43"/>
          <p:cNvGrpSpPr/>
          <p:nvPr/>
        </p:nvGrpSpPr>
        <p:grpSpPr>
          <a:xfrm>
            <a:off x="7857518" y="1903159"/>
            <a:ext cx="346056" cy="345674"/>
            <a:chOff x="3303268" y="3817349"/>
            <a:chExt cx="346056" cy="345674"/>
          </a:xfrm>
        </p:grpSpPr>
        <p:sp>
          <p:nvSpPr>
            <p:cNvPr id="1914" name="Google Shape;1914;p4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1907" name="Google Shape;1907;p43"/>
          <p:cNvSpPr txBox="1">
            <a:spLocks noGrp="1"/>
          </p:cNvSpPr>
          <p:nvPr>
            <p:ph type="ctrTitle"/>
          </p:nvPr>
        </p:nvSpPr>
        <p:spPr>
          <a:xfrm flipH="1">
            <a:off x="720000" y="540000"/>
            <a:ext cx="4592400" cy="10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/>
          </a:p>
        </p:txBody>
      </p:sp>
      <p:sp>
        <p:nvSpPr>
          <p:cNvPr id="1910" name="Google Shape;1910;p43"/>
          <p:cNvSpPr/>
          <p:nvPr/>
        </p:nvSpPr>
        <p:spPr>
          <a:xfrm>
            <a:off x="7713300" y="1758738"/>
            <a:ext cx="634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43"/>
          <p:cNvSpPr/>
          <p:nvPr/>
        </p:nvSpPr>
        <p:spPr>
          <a:xfrm>
            <a:off x="7713300" y="2644563"/>
            <a:ext cx="634500" cy="63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43"/>
          <p:cNvSpPr/>
          <p:nvPr/>
        </p:nvSpPr>
        <p:spPr>
          <a:xfrm>
            <a:off x="7195625" y="3135014"/>
            <a:ext cx="634500" cy="8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43"/>
          <p:cNvSpPr/>
          <p:nvPr/>
        </p:nvSpPr>
        <p:spPr>
          <a:xfrm>
            <a:off x="8327075" y="2708875"/>
            <a:ext cx="201300" cy="8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43"/>
          <p:cNvSpPr/>
          <p:nvPr/>
        </p:nvSpPr>
        <p:spPr>
          <a:xfrm>
            <a:off x="7223200" y="1823039"/>
            <a:ext cx="634500" cy="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43"/>
          <p:cNvSpPr/>
          <p:nvPr/>
        </p:nvSpPr>
        <p:spPr>
          <a:xfrm>
            <a:off x="8172250" y="1363014"/>
            <a:ext cx="634500" cy="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F97BDF-819B-4768-9F82-64CB7695289B}"/>
              </a:ext>
            </a:extLst>
          </p:cNvPr>
          <p:cNvSpPr txBox="1"/>
          <p:nvPr/>
        </p:nvSpPr>
        <p:spPr>
          <a:xfrm>
            <a:off x="472440" y="3432008"/>
            <a:ext cx="4363720" cy="11308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908" name="Google Shape;1908;p43"/>
          <p:cNvSpPr txBox="1">
            <a:spLocks noGrp="1"/>
          </p:cNvSpPr>
          <p:nvPr>
            <p:ph type="subTitle" idx="1"/>
          </p:nvPr>
        </p:nvSpPr>
        <p:spPr>
          <a:xfrm flipH="1">
            <a:off x="720023" y="1730174"/>
            <a:ext cx="6358949" cy="2709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Clusterización es un método flexible, diverso y útil.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Utilizado en la mayoría de las ramas del conocimiento.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Es complicado comparar algoritmos de clusterización.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/>
          </a:p>
          <a:p>
            <a:pPr marL="0" lvl="0" indent="0"/>
            <a:r>
              <a:rPr lang="es-ES" dirty="0"/>
              <a:t>Permite organizar y clasificar un conjunto de documentos en base al contenido de los mismos para poder definir esas etiquetas que nos permitan distinguirlos y facilitar así su manipulación.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B111C-F7CB-40C5-A7E0-0520BE62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D4B920-56D9-4B10-8CD9-C766D75A7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87666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0922FB-6B64-4BC4-BAD8-4E415184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CE02DA-491E-485D-B6BF-9CB8A9E3A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s-ES" sz="1400" dirty="0"/>
              <a:t>Actividad primitiva del ser humano con la que obtener información de los datos.</a:t>
            </a:r>
          </a:p>
          <a:p>
            <a:pPr>
              <a:buClr>
                <a:schemeClr val="tx1"/>
              </a:buClr>
            </a:pPr>
            <a:r>
              <a:rPr lang="es-ES" sz="1400" dirty="0"/>
              <a:t>Permite entender o asimilar nuevos objetos o fundamentos comparándolos con otros objetos o fenómenos en función de la similitud o disparidad que exista entre sus principales características.</a:t>
            </a:r>
          </a:p>
          <a:p>
            <a:pPr>
              <a:buClr>
                <a:schemeClr val="tx1"/>
              </a:buClr>
            </a:pPr>
            <a:r>
              <a:rPr lang="es-ES" sz="1400" dirty="0"/>
              <a:t>Dificultad para clasificar datos no estructurados que no dispongan de etiqueta o valor conocido que sirva como criterio de clasificación.</a:t>
            </a:r>
          </a:p>
          <a:p>
            <a:pPr>
              <a:buClr>
                <a:schemeClr val="tx1"/>
              </a:buClr>
            </a:pPr>
            <a:r>
              <a:rPr lang="es-ES" sz="1400" dirty="0"/>
              <a:t>¿Solución? </a:t>
            </a:r>
          </a:p>
        </p:txBody>
      </p:sp>
      <p:grpSp>
        <p:nvGrpSpPr>
          <p:cNvPr id="6" name="Google Shape;1563;p37">
            <a:extLst>
              <a:ext uri="{FF2B5EF4-FFF2-40B4-BE49-F238E27FC236}">
                <a16:creationId xmlns:a16="http://schemas.microsoft.com/office/drawing/2014/main" id="{30B1471B-BE0B-46F1-9EAC-716373A20F9E}"/>
              </a:ext>
            </a:extLst>
          </p:cNvPr>
          <p:cNvGrpSpPr/>
          <p:nvPr/>
        </p:nvGrpSpPr>
        <p:grpSpPr>
          <a:xfrm>
            <a:off x="2292657" y="3344652"/>
            <a:ext cx="2944360" cy="874702"/>
            <a:chOff x="421825" y="2198275"/>
            <a:chExt cx="3754775" cy="1779600"/>
          </a:xfrm>
        </p:grpSpPr>
        <p:sp>
          <p:nvSpPr>
            <p:cNvPr id="7" name="Google Shape;1564;p37">
              <a:extLst>
                <a:ext uri="{FF2B5EF4-FFF2-40B4-BE49-F238E27FC236}">
                  <a16:creationId xmlns:a16="http://schemas.microsoft.com/office/drawing/2014/main" id="{EBC2E03C-E1B2-41AC-84C7-2CB76FEE9046}"/>
                </a:ext>
              </a:extLst>
            </p:cNvPr>
            <p:cNvSpPr/>
            <p:nvPr/>
          </p:nvSpPr>
          <p:spPr>
            <a:xfrm>
              <a:off x="720000" y="2198275"/>
              <a:ext cx="3456600" cy="177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dirty="0">
                  <a:solidFill>
                    <a:schemeClr val="tx1"/>
                  </a:solidFill>
                  <a:latin typeface="Oswald" panose="020B0604020202020204" charset="0"/>
                </a:rPr>
                <a:t>CLUSTERING</a:t>
              </a:r>
              <a:endParaRPr sz="2400" b="1" dirty="0">
                <a:solidFill>
                  <a:schemeClr val="tx1"/>
                </a:solidFill>
                <a:latin typeface="Oswald" panose="020B0604020202020204" charset="0"/>
              </a:endParaRPr>
            </a:p>
          </p:txBody>
        </p:sp>
        <p:sp>
          <p:nvSpPr>
            <p:cNvPr id="8" name="Google Shape;1565;p37">
              <a:extLst>
                <a:ext uri="{FF2B5EF4-FFF2-40B4-BE49-F238E27FC236}">
                  <a16:creationId xmlns:a16="http://schemas.microsoft.com/office/drawing/2014/main" id="{D43AA216-FD39-4871-9014-DF3766400896}"/>
                </a:ext>
              </a:extLst>
            </p:cNvPr>
            <p:cNvSpPr/>
            <p:nvPr/>
          </p:nvSpPr>
          <p:spPr>
            <a:xfrm>
              <a:off x="421825" y="2571750"/>
              <a:ext cx="695700" cy="8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962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26"/>
          <p:cNvSpPr txBox="1">
            <a:spLocks noGrp="1"/>
          </p:cNvSpPr>
          <p:nvPr>
            <p:ph type="title"/>
          </p:nvPr>
        </p:nvSpPr>
        <p:spPr>
          <a:xfrm>
            <a:off x="720000" y="694275"/>
            <a:ext cx="1863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01.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407" name="Google Shape;1407;p26"/>
          <p:cNvSpPr txBox="1">
            <a:spLocks noGrp="1"/>
          </p:cNvSpPr>
          <p:nvPr>
            <p:ph type="ctrTitle" idx="2"/>
          </p:nvPr>
        </p:nvSpPr>
        <p:spPr>
          <a:xfrm>
            <a:off x="720000" y="1244199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Definición</a:t>
            </a:r>
            <a:endParaRPr sz="2600" dirty="0"/>
          </a:p>
        </p:txBody>
      </p:sp>
      <p:sp>
        <p:nvSpPr>
          <p:cNvPr id="1408" name="Google Shape;1408;p26"/>
          <p:cNvSpPr txBox="1">
            <a:spLocks noGrp="1"/>
          </p:cNvSpPr>
          <p:nvPr>
            <p:ph type="subTitle" idx="1"/>
          </p:nvPr>
        </p:nvSpPr>
        <p:spPr>
          <a:xfrm>
            <a:off x="719995" y="1764527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Concepto teórico y utilidades.</a:t>
            </a:r>
            <a:endParaRPr dirty="0"/>
          </a:p>
        </p:txBody>
      </p:sp>
      <p:sp>
        <p:nvSpPr>
          <p:cNvPr id="1409" name="Google Shape;1409;p26"/>
          <p:cNvSpPr txBox="1">
            <a:spLocks noGrp="1"/>
          </p:cNvSpPr>
          <p:nvPr>
            <p:ph type="title" idx="6"/>
          </p:nvPr>
        </p:nvSpPr>
        <p:spPr>
          <a:xfrm>
            <a:off x="720000" y="2816358"/>
            <a:ext cx="1863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03.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410" name="Google Shape;1410;p26"/>
          <p:cNvSpPr txBox="1">
            <a:spLocks noGrp="1"/>
          </p:cNvSpPr>
          <p:nvPr>
            <p:ph type="ctrTitle" idx="7"/>
          </p:nvPr>
        </p:nvSpPr>
        <p:spPr>
          <a:xfrm>
            <a:off x="720000" y="3368990"/>
            <a:ext cx="3852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Aplicaciones</a:t>
            </a:r>
            <a:endParaRPr sz="2600" dirty="0"/>
          </a:p>
        </p:txBody>
      </p:sp>
      <p:sp>
        <p:nvSpPr>
          <p:cNvPr id="1411" name="Google Shape;1411;p26"/>
          <p:cNvSpPr txBox="1">
            <a:spLocks noGrp="1"/>
          </p:cNvSpPr>
          <p:nvPr>
            <p:ph type="subTitle" idx="8"/>
          </p:nvPr>
        </p:nvSpPr>
        <p:spPr>
          <a:xfrm>
            <a:off x="719995" y="3889317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Usos reales y énfasis en documentos.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2" name="Google Shape;1412;p26"/>
          <p:cNvSpPr txBox="1">
            <a:spLocks noGrp="1"/>
          </p:cNvSpPr>
          <p:nvPr>
            <p:ph type="title" idx="9"/>
          </p:nvPr>
        </p:nvSpPr>
        <p:spPr>
          <a:xfrm>
            <a:off x="5551500" y="2808248"/>
            <a:ext cx="1863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04.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413" name="Google Shape;1413;p26"/>
          <p:cNvSpPr txBox="1">
            <a:spLocks noGrp="1"/>
          </p:cNvSpPr>
          <p:nvPr>
            <p:ph type="ctrTitle" idx="13"/>
          </p:nvPr>
        </p:nvSpPr>
        <p:spPr>
          <a:xfrm>
            <a:off x="5551500" y="3358165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Clusterización</a:t>
            </a:r>
            <a:endParaRPr sz="2600" dirty="0"/>
          </a:p>
        </p:txBody>
      </p:sp>
      <p:sp>
        <p:nvSpPr>
          <p:cNvPr id="1414" name="Google Shape;1414;p26"/>
          <p:cNvSpPr txBox="1">
            <a:spLocks noGrp="1"/>
          </p:cNvSpPr>
          <p:nvPr>
            <p:ph type="subTitle" idx="14"/>
          </p:nvPr>
        </p:nvSpPr>
        <p:spPr>
          <a:xfrm>
            <a:off x="5551495" y="3878492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Ejemplo práctico enfocado sobre COVID-19.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5" name="Google Shape;1415;p26"/>
          <p:cNvSpPr txBox="1">
            <a:spLocks noGrp="1"/>
          </p:cNvSpPr>
          <p:nvPr>
            <p:ph type="title" idx="3"/>
          </p:nvPr>
        </p:nvSpPr>
        <p:spPr>
          <a:xfrm>
            <a:off x="5551500" y="694275"/>
            <a:ext cx="1863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02.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416" name="Google Shape;1416;p26"/>
          <p:cNvSpPr txBox="1">
            <a:spLocks noGrp="1"/>
          </p:cNvSpPr>
          <p:nvPr>
            <p:ph type="ctrTitle" idx="4"/>
          </p:nvPr>
        </p:nvSpPr>
        <p:spPr>
          <a:xfrm>
            <a:off x="5551500" y="1244199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Técnicas </a:t>
            </a:r>
            <a:endParaRPr sz="2600" dirty="0"/>
          </a:p>
        </p:txBody>
      </p:sp>
      <p:sp>
        <p:nvSpPr>
          <p:cNvPr id="1417" name="Google Shape;1417;p26"/>
          <p:cNvSpPr txBox="1">
            <a:spLocks noGrp="1"/>
          </p:cNvSpPr>
          <p:nvPr>
            <p:ph type="subTitle" idx="5"/>
          </p:nvPr>
        </p:nvSpPr>
        <p:spPr>
          <a:xfrm>
            <a:off x="5551495" y="1764527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Diferentes métodos y algoritmos existentes.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8" name="Google Shape;1418;p26"/>
          <p:cNvSpPr/>
          <p:nvPr/>
        </p:nvSpPr>
        <p:spPr>
          <a:xfrm>
            <a:off x="8234400" y="866625"/>
            <a:ext cx="379200" cy="89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929A168A-6DCC-4172-A925-989DE196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01.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08C55909-2DE7-4EDE-BE1F-E8F31A59C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Concepto teórico y utilidades.</a:t>
            </a:r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1AFD5F08-3F2A-4E39-AFE9-F596440CF62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" dirty="0" err="1"/>
              <a:t>Clustering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524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812D9F-B8DB-4990-8A0C-6EB0144D3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s-ES" sz="1400" dirty="0" err="1"/>
              <a:t>Clustering</a:t>
            </a:r>
            <a:r>
              <a:rPr lang="es-ES" sz="1400" dirty="0"/>
              <a:t>, </a:t>
            </a:r>
            <a:r>
              <a:rPr lang="es-ES" sz="1400" dirty="0" err="1"/>
              <a:t>Cluster</a:t>
            </a:r>
            <a:r>
              <a:rPr lang="es-ES" sz="1400" dirty="0"/>
              <a:t> </a:t>
            </a:r>
            <a:r>
              <a:rPr lang="es-ES" sz="1400" dirty="0" err="1"/>
              <a:t>Analysis</a:t>
            </a:r>
            <a:r>
              <a:rPr lang="es-ES" sz="1400" dirty="0"/>
              <a:t>, Agrupamiento, Análisis de grupos o Clusterización es un método de Data </a:t>
            </a:r>
            <a:r>
              <a:rPr lang="es-ES" sz="1400" dirty="0" err="1"/>
              <a:t>Mining</a:t>
            </a:r>
            <a:r>
              <a:rPr lang="es-ES" sz="1400" dirty="0"/>
              <a:t> basado en Aprendizaje Automático, una rama de Inteligencia Artificial.</a:t>
            </a:r>
          </a:p>
          <a:p>
            <a:pPr>
              <a:buClr>
                <a:schemeClr val="tx1"/>
              </a:buClr>
            </a:pPr>
            <a:r>
              <a:rPr lang="es-ES" sz="1400" dirty="0"/>
              <a:t>El Aprendizaje Automático pretende resolver problemas basándose en resultados previos.</a:t>
            </a:r>
          </a:p>
          <a:p>
            <a:pPr>
              <a:buClr>
                <a:schemeClr val="tx1"/>
              </a:buClr>
            </a:pPr>
            <a:r>
              <a:rPr lang="es-ES" sz="1400" dirty="0"/>
              <a:t>Pero existe un método de aprendizaje que no dispone de experiencias previas sobre las que aprender</a:t>
            </a:r>
          </a:p>
          <a:p>
            <a:pPr>
              <a:buClr>
                <a:schemeClr val="tx1"/>
              </a:buClr>
            </a:pPr>
            <a:endParaRPr lang="es-ES" sz="1400" dirty="0"/>
          </a:p>
          <a:p>
            <a:pPr>
              <a:buClr>
                <a:schemeClr val="tx1"/>
              </a:buClr>
            </a:pPr>
            <a:endParaRPr lang="es-ES" sz="1400" dirty="0"/>
          </a:p>
          <a:p>
            <a:pPr>
              <a:buClr>
                <a:schemeClr val="tx1"/>
              </a:buClr>
            </a:pPr>
            <a:endParaRPr lang="es-ES" sz="1400" dirty="0"/>
          </a:p>
          <a:p>
            <a:pPr>
              <a:buClr>
                <a:schemeClr val="tx1"/>
              </a:buClr>
            </a:pPr>
            <a:endParaRPr lang="es-ES" sz="1400" dirty="0"/>
          </a:p>
          <a:p>
            <a:pPr>
              <a:buClr>
                <a:schemeClr val="tx1"/>
              </a:buClr>
            </a:pPr>
            <a:r>
              <a:rPr lang="es-ES" sz="1400" dirty="0"/>
              <a:t>Su objetivo principal es discernir patrones y relaciones entre los datos para poder agruparlos y trabajar sobre los resultados de la clasificación resultante.</a:t>
            </a:r>
          </a:p>
          <a:p>
            <a:pPr>
              <a:buClr>
                <a:schemeClr val="tx1"/>
              </a:buClr>
            </a:pPr>
            <a:r>
              <a:rPr lang="es-ES" sz="1400" dirty="0" err="1"/>
              <a:t>Clustering</a:t>
            </a:r>
            <a:r>
              <a:rPr lang="es-ES" sz="1400" dirty="0"/>
              <a:t> es un método de Aprendizaje No </a:t>
            </a:r>
            <a:r>
              <a:rPr lang="es-ES" sz="1400" dirty="0" err="1"/>
              <a:t>Supervisdo</a:t>
            </a:r>
            <a:r>
              <a:rPr lang="es-ES" sz="1400" dirty="0"/>
              <a:t>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1BCA6D8-3417-4825-AA5E-77D44BDC6FDC}"/>
              </a:ext>
            </a:extLst>
          </p:cNvPr>
          <p:cNvGrpSpPr/>
          <p:nvPr/>
        </p:nvGrpSpPr>
        <p:grpSpPr>
          <a:xfrm>
            <a:off x="3256894" y="2682013"/>
            <a:ext cx="2630211" cy="476467"/>
            <a:chOff x="1485833" y="4032900"/>
            <a:chExt cx="3804451" cy="1779600"/>
          </a:xfrm>
        </p:grpSpPr>
        <p:sp>
          <p:nvSpPr>
            <p:cNvPr id="5" name="Google Shape;1561;p37">
              <a:extLst>
                <a:ext uri="{FF2B5EF4-FFF2-40B4-BE49-F238E27FC236}">
                  <a16:creationId xmlns:a16="http://schemas.microsoft.com/office/drawing/2014/main" id="{CA209E17-6AFB-478D-B0CE-AFAEBD30F759}"/>
                </a:ext>
              </a:extLst>
            </p:cNvPr>
            <p:cNvSpPr/>
            <p:nvPr/>
          </p:nvSpPr>
          <p:spPr>
            <a:xfrm>
              <a:off x="1485833" y="4032900"/>
              <a:ext cx="3456601" cy="1779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latin typeface="Oswald" panose="020B0604020202020204" charset="0"/>
                </a:rPr>
                <a:t>Aprendizaje No Supervisado</a:t>
              </a:r>
              <a:endParaRPr sz="1600" dirty="0">
                <a:latin typeface="Oswald" panose="020B0604020202020204" charset="0"/>
              </a:endParaRPr>
            </a:p>
          </p:txBody>
        </p:sp>
        <p:sp>
          <p:nvSpPr>
            <p:cNvPr id="6" name="Google Shape;1562;p37">
              <a:extLst>
                <a:ext uri="{FF2B5EF4-FFF2-40B4-BE49-F238E27FC236}">
                  <a16:creationId xmlns:a16="http://schemas.microsoft.com/office/drawing/2014/main" id="{F54F6A2C-A810-4A56-BB5D-AD9AAEB648D1}"/>
                </a:ext>
              </a:extLst>
            </p:cNvPr>
            <p:cNvSpPr/>
            <p:nvPr/>
          </p:nvSpPr>
          <p:spPr>
            <a:xfrm>
              <a:off x="4594584" y="4272267"/>
              <a:ext cx="695700" cy="8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09DD3D9-9A0E-425C-B167-83BDCF8B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y definición</a:t>
            </a:r>
          </a:p>
        </p:txBody>
      </p:sp>
    </p:spTree>
    <p:extLst>
      <p:ext uri="{BB962C8B-B14F-4D97-AF65-F5344CB8AC3E}">
        <p14:creationId xmlns:p14="http://schemas.microsoft.com/office/powerpoint/2010/main" val="1717443995"/>
      </p:ext>
    </p:extLst>
  </p:cSld>
  <p:clrMapOvr>
    <a:masterClrMapping/>
  </p:clrMapOvr>
</p:sld>
</file>

<file path=ppt/theme/theme1.xml><?xml version="1.0" encoding="utf-8"?>
<a:theme xmlns:a="http://schemas.openxmlformats.org/drawingml/2006/main" name="Telecoms Thesis by Slidesgo">
  <a:themeElements>
    <a:clrScheme name="Simple Light">
      <a:dk1>
        <a:srgbClr val="383838"/>
      </a:dk1>
      <a:lt1>
        <a:srgbClr val="FAFAFA"/>
      </a:lt1>
      <a:dk2>
        <a:srgbClr val="EE7A7A"/>
      </a:dk2>
      <a:lt2>
        <a:srgbClr val="F34242"/>
      </a:lt2>
      <a:accent1>
        <a:srgbClr val="5CF1F1"/>
      </a:accent1>
      <a:accent2>
        <a:srgbClr val="A2F3F3"/>
      </a:accent2>
      <a:accent3>
        <a:srgbClr val="383838"/>
      </a:accent3>
      <a:accent4>
        <a:srgbClr val="FAFAFA"/>
      </a:accent4>
      <a:accent5>
        <a:srgbClr val="EE7A7A"/>
      </a:accent5>
      <a:accent6>
        <a:srgbClr val="A2F3F3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2422</Words>
  <Application>Microsoft Office PowerPoint</Application>
  <PresentationFormat>Presentación en pantalla (16:9)</PresentationFormat>
  <Paragraphs>437</Paragraphs>
  <Slides>53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62" baseType="lpstr">
      <vt:lpstr>Didact Gothic</vt:lpstr>
      <vt:lpstr>Courier New</vt:lpstr>
      <vt:lpstr>Oswald</vt:lpstr>
      <vt:lpstr>Abel</vt:lpstr>
      <vt:lpstr>Lora</vt:lpstr>
      <vt:lpstr>Arial</vt:lpstr>
      <vt:lpstr>Antic Slab</vt:lpstr>
      <vt:lpstr>Roboto Condensed</vt:lpstr>
      <vt:lpstr>Telecoms Thesis by Slidesgo</vt:lpstr>
      <vt:lpstr>TFG  Análisis de Clustering y  Clusterización de Documentos</vt:lpstr>
      <vt:lpstr>Introducción: Era de los datos</vt:lpstr>
      <vt:lpstr>Data Science (Ciencia de los Datos)</vt:lpstr>
      <vt:lpstr>Ramas de la Ciencia de los Datos</vt:lpstr>
      <vt:lpstr>Data Mining (Minería de Datos)</vt:lpstr>
      <vt:lpstr>Clasificación</vt:lpstr>
      <vt:lpstr>01.</vt:lpstr>
      <vt:lpstr>01.</vt:lpstr>
      <vt:lpstr>Origen y definición</vt:lpstr>
      <vt:lpstr>Clusterización </vt:lpstr>
      <vt:lpstr>Utilidades</vt:lpstr>
      <vt:lpstr>Campos en los que se usa</vt:lpstr>
      <vt:lpstr>Procedimiento de clustering</vt:lpstr>
      <vt:lpstr>02.</vt:lpstr>
      <vt:lpstr>Requisitos</vt:lpstr>
      <vt:lpstr>Criterios de comparación</vt:lpstr>
      <vt:lpstr>Principales métodos de clusterización</vt:lpstr>
      <vt:lpstr>01. Basados en particiones</vt:lpstr>
      <vt:lpstr>02. Jerárquicos</vt:lpstr>
      <vt:lpstr>02. Jerárquicos</vt:lpstr>
      <vt:lpstr>02. Medidas de distancia</vt:lpstr>
      <vt:lpstr>03. Basados en densidad</vt:lpstr>
      <vt:lpstr>04. Basados en rejilla</vt:lpstr>
      <vt:lpstr>03.</vt:lpstr>
      <vt:lpstr>Tipos de datos</vt:lpstr>
      <vt:lpstr>Evaluación del clustering</vt:lpstr>
      <vt:lpstr>Calidad de la clusterización</vt:lpstr>
      <vt:lpstr>Aplicaciones reales</vt:lpstr>
      <vt:lpstr>Clusterización de textos</vt:lpstr>
      <vt:lpstr>Text mining (Minería de textos)</vt:lpstr>
      <vt:lpstr>Procesamiento del Lenguaje Natural</vt:lpstr>
      <vt:lpstr>Aplicaciones de clustering en NLP</vt:lpstr>
      <vt:lpstr>Preprocesamiento de los datos</vt:lpstr>
      <vt:lpstr>Reducción de la dimensionalidad</vt:lpstr>
      <vt:lpstr>Reducción de la dimensionalidad</vt:lpstr>
      <vt:lpstr>Algoritmos para clusterización de textos</vt:lpstr>
      <vt:lpstr>04.</vt:lpstr>
      <vt:lpstr>Objetivos de la parte práctica </vt:lpstr>
      <vt:lpstr>Carga y exploración de los datos</vt:lpstr>
      <vt:lpstr>Carga y exploración de los datos</vt:lpstr>
      <vt:lpstr>Resultado de EDA</vt:lpstr>
      <vt:lpstr>Eliminación de palabras vacías</vt:lpstr>
      <vt:lpstr>Eliminación de palabras vacías</vt:lpstr>
      <vt:lpstr>Tokenización</vt:lpstr>
      <vt:lpstr>Lematización</vt:lpstr>
      <vt:lpstr>Reducción de dimensionalidad</vt:lpstr>
      <vt:lpstr>Clusterización con K-means</vt:lpstr>
      <vt:lpstr>Presentación de PowerPoint</vt:lpstr>
      <vt:lpstr>Visualización</vt:lpstr>
      <vt:lpstr>Clusterización con otros métodos</vt:lpstr>
      <vt:lpstr>Otros métodos</vt:lpstr>
      <vt:lpstr>Conclusión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TFG  Análisis de Clustering y  Clusterización de Documentos</dc:title>
  <dc:creator>Aarón Casado Monge</dc:creator>
  <cp:lastModifiedBy>Aarón Casado Monge</cp:lastModifiedBy>
  <cp:revision>39</cp:revision>
  <dcterms:created xsi:type="dcterms:W3CDTF">2021-01-18T17:52:40Z</dcterms:created>
  <dcterms:modified xsi:type="dcterms:W3CDTF">2021-01-19T18:41:01Z</dcterms:modified>
</cp:coreProperties>
</file>