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GB" dirty="0" smtClean="0"/>
              <a:t>Detecting </a:t>
            </a:r>
            <a:r>
              <a:rPr lang="en-GB" dirty="0" err="1" smtClean="0"/>
              <a:t>Fraudlent</a:t>
            </a:r>
            <a:r>
              <a:rPr lang="en-GB" dirty="0" smtClean="0"/>
              <a:t> </a:t>
            </a:r>
            <a:r>
              <a:rPr lang="en-GB" dirty="0" err="1" smtClean="0"/>
              <a:t>Activites</a:t>
            </a:r>
            <a:r>
              <a:rPr lang="en-GB" dirty="0" smtClean="0"/>
              <a:t> using #ML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09800"/>
            <a:ext cx="7086600" cy="4267200"/>
          </a:xfrm>
        </p:spPr>
        <p:txBody>
          <a:bodyPr/>
          <a:lstStyle/>
          <a:p>
            <a:r>
              <a:rPr lang="en-GB" dirty="0" smtClean="0"/>
              <a:t>Team Name : 4Pandas</a:t>
            </a:r>
          </a:p>
          <a:p>
            <a:r>
              <a:rPr lang="en-GB" dirty="0" smtClean="0"/>
              <a:t>Team Members:</a:t>
            </a:r>
          </a:p>
          <a:p>
            <a:r>
              <a:rPr lang="en-GB" dirty="0" smtClean="0"/>
              <a:t>Anbarasan B()</a:t>
            </a:r>
          </a:p>
          <a:p>
            <a:r>
              <a:rPr lang="en-GB" dirty="0" smtClean="0"/>
              <a:t>Arun P()</a:t>
            </a:r>
          </a:p>
          <a:p>
            <a:r>
              <a:rPr lang="en-GB" dirty="0" smtClean="0"/>
              <a:t>Rakesh HM()</a:t>
            </a:r>
          </a:p>
          <a:p>
            <a:r>
              <a:rPr lang="en-GB" dirty="0" err="1" smtClean="0"/>
              <a:t>Ramesh</a:t>
            </a:r>
            <a:r>
              <a:rPr lang="en-GB" dirty="0" smtClean="0"/>
              <a:t> Mari()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#Making Predictions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Anbu</a:t>
            </a:r>
            <a:r>
              <a:rPr lang="en-US" sz="1600" dirty="0" smtClean="0"/>
              <a:t> - I'm </a:t>
            </a:r>
            <a:r>
              <a:rPr lang="en-US" sz="1600" dirty="0" smtClean="0"/>
              <a:t>a java developer and have a experience of 1 year</a:t>
            </a:r>
            <a:r>
              <a:rPr lang="en-US" sz="1600" dirty="0" smtClean="0"/>
              <a:t>.</a:t>
            </a:r>
          </a:p>
          <a:p>
            <a:pPr lvl="1"/>
            <a:r>
              <a:rPr lang="en-US" sz="1200" dirty="0" smtClean="0"/>
              <a:t>I'm </a:t>
            </a:r>
            <a:r>
              <a:rPr lang="en-US" sz="1200" dirty="0" smtClean="0"/>
              <a:t>very much interested in coding side as well as working in new technology which </a:t>
            </a:r>
            <a:r>
              <a:rPr lang="en-US" sz="1200" dirty="0" smtClean="0"/>
              <a:t>is </a:t>
            </a:r>
            <a:r>
              <a:rPr lang="en-US" sz="1200" dirty="0" err="1" smtClean="0"/>
              <a:t>inovative</a:t>
            </a:r>
            <a:r>
              <a:rPr lang="en-US" sz="1200" dirty="0" smtClean="0"/>
              <a:t> </a:t>
            </a:r>
            <a:r>
              <a:rPr lang="en-US" sz="1200" dirty="0" smtClean="0"/>
              <a:t>for future generation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This </a:t>
            </a:r>
            <a:r>
              <a:rPr lang="en-US" sz="1200" dirty="0" err="1" smtClean="0"/>
              <a:t>Hackathon</a:t>
            </a:r>
            <a:r>
              <a:rPr lang="en-US" sz="1200" dirty="0" smtClean="0"/>
              <a:t> made me to start learning about </a:t>
            </a:r>
            <a:r>
              <a:rPr lang="en-US" sz="1200" dirty="0" err="1" smtClean="0"/>
              <a:t>Pyhton</a:t>
            </a:r>
            <a:r>
              <a:rPr lang="en-US" sz="1200" dirty="0" smtClean="0"/>
              <a:t> and R-Programming and </a:t>
            </a:r>
            <a:r>
              <a:rPr lang="en-US" sz="1200" dirty="0" err="1" smtClean="0"/>
              <a:t>heartly</a:t>
            </a:r>
            <a:r>
              <a:rPr lang="en-US" sz="1200" dirty="0" smtClean="0"/>
              <a:t> thanks </a:t>
            </a:r>
            <a:r>
              <a:rPr lang="en-US" sz="1200" dirty="0" smtClean="0"/>
              <a:t>to </a:t>
            </a:r>
            <a:r>
              <a:rPr lang="en-US" sz="1200" dirty="0" err="1" smtClean="0"/>
              <a:t>Hackathon</a:t>
            </a:r>
            <a:r>
              <a:rPr lang="en-US" sz="1200" dirty="0" smtClean="0"/>
              <a:t> team for encourage us. 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Arun - I am Arun P from </a:t>
            </a:r>
            <a:r>
              <a:rPr lang="en-US" sz="1600" dirty="0" err="1" smtClean="0"/>
              <a:t>B'lore</a:t>
            </a:r>
            <a:r>
              <a:rPr lang="en-US" sz="1600" dirty="0" smtClean="0"/>
              <a:t>, Have thrust for Machine Learning,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r>
              <a:rPr lang="en-US" sz="1600" dirty="0" smtClean="0"/>
              <a:t>Rakesh – Currently working on Oracle Database and JAVA.</a:t>
            </a:r>
          </a:p>
          <a:p>
            <a:pPr lvl="1"/>
            <a:r>
              <a:rPr lang="en-US" sz="1200" dirty="0" smtClean="0"/>
              <a:t>I always like to learn and explore new stuff in tech.</a:t>
            </a:r>
          </a:p>
          <a:p>
            <a:pPr lvl="1"/>
            <a:r>
              <a:rPr lang="en-US" sz="1200" dirty="0" smtClean="0"/>
              <a:t> Always there was a part of me, who wanted to change the world and I guess finally with the help of “</a:t>
            </a:r>
            <a:r>
              <a:rPr lang="en-US" sz="1200" dirty="0" err="1" smtClean="0"/>
              <a:t>Hackathone</a:t>
            </a:r>
            <a:r>
              <a:rPr lang="en-US" sz="1200" dirty="0" smtClean="0"/>
              <a:t>” - #Introduction to #</a:t>
            </a:r>
            <a:r>
              <a:rPr lang="en-US" sz="1200" dirty="0" err="1" smtClean="0"/>
              <a:t>MachineLearning</a:t>
            </a:r>
            <a:r>
              <a:rPr lang="en-US" sz="1200" dirty="0" smtClean="0"/>
              <a:t> Using #python, this might become true.</a:t>
            </a:r>
          </a:p>
          <a:p>
            <a:pPr lvl="1"/>
            <a:r>
              <a:rPr lang="en-US" sz="1200" dirty="0" smtClean="0"/>
              <a:t>Hopefully I continue path accordingly.</a:t>
            </a:r>
          </a:p>
          <a:p>
            <a:pPr lvl="1">
              <a:buNone/>
            </a:pPr>
            <a:endParaRPr lang="en-US" sz="1200" dirty="0" smtClean="0"/>
          </a:p>
          <a:p>
            <a:r>
              <a:rPr lang="en-GB" sz="1600" dirty="0" err="1" smtClean="0"/>
              <a:t>Ramesh</a:t>
            </a:r>
            <a:r>
              <a:rPr lang="en-GB" sz="1600" dirty="0" smtClean="0"/>
              <a:t> -</a:t>
            </a:r>
            <a:r>
              <a:rPr lang="en-GB" dirty="0" smtClean="0"/>
              <a:t> </a:t>
            </a:r>
            <a:r>
              <a:rPr lang="en-US" sz="1600" dirty="0" smtClean="0"/>
              <a:t>Having </a:t>
            </a:r>
            <a:r>
              <a:rPr lang="en-US" sz="1600" dirty="0" smtClean="0"/>
              <a:t>3+ years of rich experience in Oracle track,</a:t>
            </a:r>
          </a:p>
          <a:p>
            <a:pPr lvl="1"/>
            <a:r>
              <a:rPr lang="en-US" sz="1200" dirty="0" smtClean="0"/>
              <a:t>Before </a:t>
            </a:r>
            <a:r>
              <a:rPr lang="en-US" sz="1200" dirty="0" err="1" smtClean="0"/>
              <a:t>hackthon</a:t>
            </a:r>
            <a:r>
              <a:rPr lang="en-US" sz="1200" dirty="0" smtClean="0"/>
              <a:t>, I was finding to learn new things, after </a:t>
            </a:r>
            <a:r>
              <a:rPr lang="en-US" sz="1200" dirty="0" err="1" smtClean="0"/>
              <a:t>hackthon</a:t>
            </a:r>
            <a:r>
              <a:rPr lang="en-US" sz="1200" dirty="0" smtClean="0"/>
              <a:t> program new career path is created in the Python domain.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Master Data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Browallia New" pitchFamily="34" charset="-34"/>
                <a:cs typeface="Browallia New" pitchFamily="34" charset="-34"/>
              </a:rPr>
              <a:t>Master Data Set is generated using Java.</a:t>
            </a:r>
          </a:p>
          <a:p>
            <a:r>
              <a:rPr lang="en-GB" sz="2800" dirty="0" smtClean="0">
                <a:latin typeface="Browallia New" pitchFamily="34" charset="-34"/>
                <a:cs typeface="Browallia New" pitchFamily="34" charset="-34"/>
              </a:rPr>
              <a:t>Customer ID is generated from 2546001 as reference.</a:t>
            </a:r>
          </a:p>
          <a:p>
            <a:r>
              <a:rPr lang="en-GB" sz="2800" dirty="0" smtClean="0">
                <a:latin typeface="Browallia New" pitchFamily="34" charset="-34"/>
                <a:cs typeface="Browallia New" pitchFamily="34" charset="-34"/>
              </a:rPr>
              <a:t>Customer salary is generated using Random function using the salary range provided from </a:t>
            </a:r>
            <a:r>
              <a:rPr lang="en-GB" sz="2800" dirty="0" smtClean="0">
                <a:latin typeface="Browallia New" pitchFamily="34" charset="-34"/>
                <a:cs typeface="Browallia New" pitchFamily="34" charset="-34"/>
              </a:rPr>
              <a:t>use</a:t>
            </a:r>
            <a:r>
              <a:rPr lang="en-GB" sz="2800" dirty="0" smtClean="0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GB" sz="2800" dirty="0" smtClean="0">
                <a:latin typeface="Browallia New" pitchFamily="34" charset="-34"/>
                <a:cs typeface="Browallia New" pitchFamily="34" charset="-34"/>
              </a:rPr>
              <a:t>case provided.</a:t>
            </a:r>
          </a:p>
          <a:p>
            <a:r>
              <a:rPr lang="en-GB" sz="2800" dirty="0" smtClean="0">
                <a:latin typeface="Browallia New" pitchFamily="34" charset="-34"/>
                <a:cs typeface="Browallia New" pitchFamily="34" charset="-34"/>
              </a:rPr>
              <a:t>MasterDataSet.java provides the Master Data Set for the </a:t>
            </a:r>
            <a:r>
              <a:rPr lang="en-GB" sz="2800" dirty="0" smtClean="0">
                <a:latin typeface="Browallia New" pitchFamily="34" charset="-34"/>
                <a:cs typeface="Browallia New" pitchFamily="34" charset="-34"/>
              </a:rPr>
              <a:t>requirement which contain , [</a:t>
            </a:r>
            <a:r>
              <a:rPr lang="en-GB" sz="2800" dirty="0" err="1" smtClean="0">
                <a:latin typeface="Browallia New" pitchFamily="34" charset="-34"/>
                <a:cs typeface="Browallia New" pitchFamily="34" charset="-34"/>
              </a:rPr>
              <a:t>Customer_ID,Customer_Name,Salary</a:t>
            </a:r>
            <a:r>
              <a:rPr lang="en-GB" sz="2800" dirty="0" smtClean="0">
                <a:latin typeface="Browallia New" pitchFamily="34" charset="-34"/>
                <a:cs typeface="Browallia New" pitchFamily="34" charset="-34"/>
              </a:rPr>
              <a:t>]</a:t>
            </a:r>
            <a:endParaRPr lang="en-GB" sz="2800" dirty="0" smtClean="0">
              <a:latin typeface="Browallia New" pitchFamily="34" charset="-34"/>
              <a:cs typeface="Browallia New" pitchFamily="34" charset="-34"/>
            </a:endParaRPr>
          </a:p>
          <a:p>
            <a:r>
              <a:rPr lang="en-GB" sz="2800" dirty="0" err="1" smtClean="0">
                <a:latin typeface="Browallia New" pitchFamily="34" charset="-34"/>
                <a:cs typeface="Browallia New" pitchFamily="34" charset="-34"/>
              </a:rPr>
              <a:t>MasterDataDetails</a:t>
            </a:r>
            <a:r>
              <a:rPr lang="en-GB" sz="2800" dirty="0" smtClean="0">
                <a:latin typeface="Browallia New" pitchFamily="34" charset="-34"/>
                <a:cs typeface="Browallia New" pitchFamily="34" charset="-34"/>
              </a:rPr>
              <a:t> file contains the 100 customer </a:t>
            </a:r>
            <a:r>
              <a:rPr lang="en-GB" sz="2800" dirty="0" smtClean="0">
                <a:latin typeface="Browallia New" pitchFamily="34" charset="-34"/>
                <a:cs typeface="Browallia New" pitchFamily="34" charset="-34"/>
              </a:rPr>
              <a:t>details, [100,3].</a:t>
            </a:r>
            <a:endParaRPr lang="en-GB" sz="2800" dirty="0">
              <a:latin typeface="Browallia New" pitchFamily="34" charset="-34"/>
              <a:cs typeface="Browallia New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Data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>
                <a:latin typeface="Browallia New" pitchFamily="34" charset="-34"/>
                <a:cs typeface="Browallia New" pitchFamily="34" charset="-34"/>
              </a:rPr>
              <a:t>Transation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GB" dirty="0" err="1" smtClean="0">
                <a:latin typeface="Browallia New" pitchFamily="34" charset="-34"/>
                <a:cs typeface="Browallia New" pitchFamily="34" charset="-34"/>
              </a:rPr>
              <a:t>DataSet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is generated using Java.</a:t>
            </a:r>
          </a:p>
          <a:p>
            <a:r>
              <a:rPr lang="en-GB" dirty="0" err="1" smtClean="0">
                <a:latin typeface="Browallia New" pitchFamily="34" charset="-34"/>
                <a:cs typeface="Browallia New" pitchFamily="34" charset="-34"/>
              </a:rPr>
              <a:t>GregorianCalendar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 is 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used to create the dataset.</a:t>
            </a:r>
            <a:endParaRPr lang="en-GB" dirty="0" smtClean="0">
              <a:latin typeface="Browallia New" pitchFamily="34" charset="-34"/>
              <a:cs typeface="Browallia New" pitchFamily="34" charset="-34"/>
            </a:endParaRPr>
          </a:p>
          <a:p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Random function is used to generate Random numbers.</a:t>
            </a:r>
          </a:p>
          <a:p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Since it is a salary account, it is assumed to credit salary on every 1</a:t>
            </a:r>
            <a:r>
              <a:rPr lang="en-GB" baseline="30000" dirty="0" smtClean="0">
                <a:latin typeface="Browallia New" pitchFamily="34" charset="-34"/>
                <a:cs typeface="Browallia New" pitchFamily="34" charset="-34"/>
              </a:rPr>
              <a:t>st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 of the month.</a:t>
            </a:r>
          </a:p>
          <a:p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A random number is picked in a range 25-20 to consider the total transaction of a single Customer per month.</a:t>
            </a:r>
          </a:p>
          <a:p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The first transaction of every month is considered as Credit(Salary).</a:t>
            </a:r>
          </a:p>
          <a:p>
            <a:r>
              <a:rPr lang="en-GB" dirty="0" err="1" smtClean="0">
                <a:latin typeface="Browallia New" pitchFamily="34" charset="-34"/>
                <a:cs typeface="Browallia New" pitchFamily="34" charset="-34"/>
              </a:rPr>
              <a:t>noOfTxnPerMonth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 = pickedRandomNumber-1(salary);</a:t>
            </a:r>
          </a:p>
          <a:p>
            <a:r>
              <a:rPr lang="en-GB" dirty="0" err="1" smtClean="0">
                <a:latin typeface="Browallia New" pitchFamily="34" charset="-34"/>
                <a:cs typeface="Browallia New" pitchFamily="34" charset="-34"/>
              </a:rPr>
              <a:t>noOfTxnPerMonth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 = (</a:t>
            </a:r>
            <a:r>
              <a:rPr lang="en-GB" dirty="0" err="1" smtClean="0">
                <a:latin typeface="Browallia New" pitchFamily="34" charset="-34"/>
                <a:cs typeface="Browallia New" pitchFamily="34" charset="-34"/>
              </a:rPr>
              <a:t>Dr+Cr</a:t>
            </a:r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); //Dr = Debit, Cr = Credit</a:t>
            </a:r>
            <a:endParaRPr lang="en-GB" dirty="0" smtClean="0">
              <a:latin typeface="Browallia New" pitchFamily="34" charset="-34"/>
              <a:cs typeface="Browallia New" pitchFamily="34" charset="-34"/>
            </a:endParaRPr>
          </a:p>
          <a:p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The number of Dr and Cr is again a calculated based on Random Function.</a:t>
            </a:r>
          </a:p>
          <a:p>
            <a:r>
              <a:rPr lang="en-GB" dirty="0" smtClean="0">
                <a:latin typeface="Browallia New" pitchFamily="34" charset="-34"/>
                <a:cs typeface="Browallia New" pitchFamily="34" charset="-34"/>
              </a:rPr>
              <a:t>Credit amount is based on their salary.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Implentation</a:t>
            </a:r>
            <a:r>
              <a:rPr lang="en-GB" dirty="0" smtClean="0"/>
              <a:t> Steps: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1800" dirty="0" smtClean="0"/>
          </a:p>
          <a:p>
            <a:pPr algn="ctr">
              <a:buNone/>
            </a:pPr>
            <a:r>
              <a:rPr lang="en-GB" sz="2800" dirty="0" smtClean="0"/>
              <a:t>#Load using Pandas</a:t>
            </a:r>
          </a:p>
          <a:p>
            <a:pPr algn="ctr">
              <a:buNone/>
            </a:pPr>
            <a:r>
              <a:rPr lang="en-GB" sz="2800" dirty="0" smtClean="0"/>
              <a:t>#Summarise </a:t>
            </a:r>
            <a:r>
              <a:rPr lang="en-GB" sz="2800" dirty="0" smtClean="0"/>
              <a:t>the </a:t>
            </a:r>
            <a:r>
              <a:rPr lang="en-GB" sz="2800" dirty="0" smtClean="0"/>
              <a:t>Dataset</a:t>
            </a:r>
            <a:endParaRPr lang="en-GB" sz="2800" dirty="0" smtClean="0"/>
          </a:p>
          <a:p>
            <a:pPr algn="ctr">
              <a:buNone/>
            </a:pPr>
            <a:r>
              <a:rPr lang="en-GB" sz="2800" dirty="0" smtClean="0"/>
              <a:t>#Visualizing Dataset</a:t>
            </a:r>
          </a:p>
          <a:p>
            <a:pPr algn="ctr">
              <a:buNone/>
            </a:pPr>
            <a:r>
              <a:rPr lang="en-GB" sz="2800" dirty="0" smtClean="0"/>
              <a:t>#Evaluating my Classifier</a:t>
            </a:r>
          </a:p>
          <a:p>
            <a:pPr algn="ctr">
              <a:buNone/>
            </a:pPr>
            <a:r>
              <a:rPr lang="en-GB" sz="2800" dirty="0" smtClean="0"/>
              <a:t>#Making Predictions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#Loading </a:t>
            </a:r>
            <a:r>
              <a:rPr lang="en-GB" dirty="0" err="1" smtClean="0"/>
              <a:t>my_Dataset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Pandas lib is used for loading datasets in python to manipulate.</a:t>
            </a:r>
          </a:p>
          <a:p>
            <a:endParaRPr lang="en-GB" dirty="0" smtClean="0"/>
          </a:p>
          <a:p>
            <a:r>
              <a:rPr lang="en-GB" dirty="0" smtClean="0"/>
              <a:t>#dataset=</a:t>
            </a:r>
            <a:r>
              <a:rPr lang="en-GB" dirty="0" err="1" smtClean="0"/>
              <a:t>pandas.csv_read</a:t>
            </a:r>
            <a:r>
              <a:rPr lang="en-GB" dirty="0" smtClean="0"/>
              <a:t>(</a:t>
            </a:r>
            <a:r>
              <a:rPr lang="en-GB" dirty="0" err="1" smtClean="0"/>
              <a:t>url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The above code will read and load the </a:t>
            </a:r>
            <a:r>
              <a:rPr lang="en-GB" dirty="0" err="1" smtClean="0"/>
              <a:t>datas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#Summarising </a:t>
            </a:r>
            <a:r>
              <a:rPr lang="en-GB" dirty="0" err="1" smtClean="0"/>
              <a:t>my_dataset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First, get how many instances and attributes are present in </a:t>
            </a:r>
            <a:r>
              <a:rPr lang="en-GB" sz="1800" dirty="0" err="1" smtClean="0"/>
              <a:t>my_dataset</a:t>
            </a:r>
            <a:r>
              <a:rPr lang="en-GB" sz="1800" dirty="0" smtClean="0"/>
              <a:t>.</a:t>
            </a:r>
          </a:p>
          <a:p>
            <a:pPr>
              <a:buNone/>
            </a:pPr>
            <a:r>
              <a:rPr lang="en-GB" sz="1800" dirty="0" smtClean="0"/>
              <a:t>	#shape property is used to find dimensions of the </a:t>
            </a:r>
            <a:r>
              <a:rPr lang="en-GB" sz="1800" dirty="0" err="1" smtClean="0"/>
              <a:t>my_dataset</a:t>
            </a:r>
            <a:r>
              <a:rPr lang="en-GB" sz="1800" dirty="0" smtClean="0"/>
              <a:t>”</a:t>
            </a:r>
          </a:p>
          <a:p>
            <a:pPr>
              <a:buNone/>
            </a:pPr>
            <a:endParaRPr lang="en-GB" sz="1800" dirty="0" smtClean="0"/>
          </a:p>
          <a:p>
            <a:r>
              <a:rPr lang="en-GB" sz="1800" dirty="0" smtClean="0"/>
              <a:t>Second, </a:t>
            </a:r>
          </a:p>
          <a:p>
            <a:pPr lvl="1"/>
            <a:r>
              <a:rPr lang="en-GB" sz="1600" dirty="0" smtClean="0"/>
              <a:t>View </a:t>
            </a:r>
            <a:r>
              <a:rPr lang="en-GB" sz="1600" dirty="0" err="1" smtClean="0"/>
              <a:t>my_dataset</a:t>
            </a:r>
            <a:r>
              <a:rPr lang="en-GB" sz="1600" dirty="0" smtClean="0"/>
              <a:t> to see what it actually contains.</a:t>
            </a:r>
          </a:p>
          <a:p>
            <a:pPr lvl="1">
              <a:buNone/>
            </a:pPr>
            <a:r>
              <a:rPr lang="en-GB" sz="1600" dirty="0" smtClean="0"/>
              <a:t>	#head</a:t>
            </a:r>
            <a:r>
              <a:rPr lang="en-GB" sz="1600" dirty="0" smtClean="0"/>
              <a:t>() property is used to display the </a:t>
            </a:r>
            <a:r>
              <a:rPr lang="en-GB" sz="1600" dirty="0" err="1" smtClean="0"/>
              <a:t>datas</a:t>
            </a:r>
            <a:r>
              <a:rPr lang="en-GB" sz="1600" dirty="0" smtClean="0"/>
              <a:t> present in </a:t>
            </a:r>
            <a:r>
              <a:rPr lang="en-GB" sz="1600" dirty="0" err="1" smtClean="0"/>
              <a:t>my_dataset</a:t>
            </a:r>
            <a:endParaRPr lang="en-GB" sz="1600" dirty="0" smtClean="0"/>
          </a:p>
          <a:p>
            <a:pPr lvl="1"/>
            <a:r>
              <a:rPr lang="en-GB" sz="1600" dirty="0" smtClean="0"/>
              <a:t>Statistical summary of each attribute (columns)</a:t>
            </a:r>
          </a:p>
          <a:p>
            <a:pPr lvl="1">
              <a:buNone/>
            </a:pPr>
            <a:r>
              <a:rPr lang="en-GB" sz="1600" dirty="0" smtClean="0"/>
              <a:t>	#“</a:t>
            </a:r>
            <a:r>
              <a:rPr lang="en-GB" sz="1600" dirty="0" smtClean="0"/>
              <a:t>head() property is used to display the </a:t>
            </a:r>
            <a:r>
              <a:rPr lang="en-GB" sz="1600" dirty="0" err="1" smtClean="0"/>
              <a:t>datas</a:t>
            </a:r>
            <a:r>
              <a:rPr lang="en-GB" sz="1600" dirty="0" smtClean="0"/>
              <a:t> present in </a:t>
            </a:r>
            <a:r>
              <a:rPr lang="en-GB" sz="1600" dirty="0" err="1" smtClean="0"/>
              <a:t>my_dataset</a:t>
            </a:r>
            <a:endParaRPr lang="en-GB" sz="1600" dirty="0" smtClean="0"/>
          </a:p>
          <a:p>
            <a:pPr lvl="1"/>
            <a:r>
              <a:rPr lang="en-GB" sz="1600" dirty="0" smtClean="0"/>
              <a:t>Class Level distribution i.e., number of instances that belong to each class.</a:t>
            </a:r>
          </a:p>
          <a:p>
            <a:pPr lvl="1">
              <a:buNone/>
            </a:pPr>
            <a:r>
              <a:rPr lang="en-GB" sz="1600" dirty="0" smtClean="0"/>
              <a:t>	#describe</a:t>
            </a:r>
            <a:r>
              <a:rPr lang="en-GB" sz="1600" dirty="0" smtClean="0"/>
              <a:t>() property is used to get count , mean , std , (min to max</a:t>
            </a:r>
            <a:r>
              <a:rPr lang="en-GB" sz="1600" dirty="0" smtClean="0"/>
              <a:t>)</a:t>
            </a:r>
          </a:p>
          <a:p>
            <a:pPr lvl="1">
              <a:buNone/>
            </a:pPr>
            <a:r>
              <a:rPr lang="en-GB" sz="1600" dirty="0" smtClean="0"/>
              <a:t>	#in our case, there are two class [Debit] and [Credit]”</a:t>
            </a:r>
          </a:p>
          <a:p>
            <a:pPr lvl="1">
              <a:buNone/>
            </a:pPr>
            <a:r>
              <a:rPr lang="en-GB" sz="1600" dirty="0" smtClean="0"/>
              <a:t>	</a:t>
            </a:r>
            <a:r>
              <a:rPr lang="en-GB" sz="1600" dirty="0" smtClean="0"/>
              <a:t>#this can be done by </a:t>
            </a:r>
            <a:r>
              <a:rPr lang="en-GB" sz="1600" dirty="0" err="1" smtClean="0"/>
              <a:t>Groupby</a:t>
            </a:r>
            <a:r>
              <a:rPr lang="en-GB" sz="1600" dirty="0" smtClean="0"/>
              <a:t>(‘class’) method”</a:t>
            </a:r>
          </a:p>
          <a:p>
            <a:pPr lvl="1">
              <a:buNone/>
            </a:pPr>
            <a:endParaRPr lang="en-GB" sz="1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#Visualizing </a:t>
            </a:r>
            <a:r>
              <a:rPr lang="en-GB" dirty="0" err="1" smtClean="0"/>
              <a:t>my_dataset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/>
              <a:t>	For visualizing , we have used both,</a:t>
            </a:r>
          </a:p>
          <a:p>
            <a:pPr marL="971550" lvl="1" indent="-514350">
              <a:buAutoNum type="arabicPeriod"/>
            </a:pPr>
            <a:endParaRPr lang="en-GB" sz="1800" dirty="0" smtClean="0"/>
          </a:p>
          <a:p>
            <a:pPr marL="971550" lvl="1" indent="-514350">
              <a:buAutoNum type="arabicPeriod"/>
            </a:pPr>
            <a:r>
              <a:rPr lang="en-GB" sz="1800" dirty="0" err="1" smtClean="0"/>
              <a:t>Univariate</a:t>
            </a:r>
            <a:r>
              <a:rPr lang="en-GB" sz="1800" dirty="0" smtClean="0"/>
              <a:t> Plot</a:t>
            </a:r>
          </a:p>
          <a:p>
            <a:pPr marL="971550" lvl="1" indent="-514350">
              <a:buNone/>
            </a:pPr>
            <a:r>
              <a:rPr lang="en-GB" sz="1800" dirty="0" smtClean="0"/>
              <a:t>	- Plotting our class (</a:t>
            </a:r>
            <a:r>
              <a:rPr lang="en-GB" sz="1800" dirty="0" err="1" smtClean="0"/>
              <a:t>Debit,Credit</a:t>
            </a:r>
            <a:r>
              <a:rPr lang="en-GB" sz="1800" dirty="0" smtClean="0"/>
              <a:t>) [0,1] in #box and whisker plot.</a:t>
            </a:r>
          </a:p>
          <a:p>
            <a:pPr marL="971550" lvl="1" indent="-514350">
              <a:buAutoNum type="arabicPeriod"/>
            </a:pPr>
            <a:endParaRPr lang="en-GB" sz="1800" dirty="0" smtClean="0"/>
          </a:p>
          <a:p>
            <a:pPr marL="971550" lvl="1" indent="-514350">
              <a:buNone/>
            </a:pPr>
            <a:r>
              <a:rPr lang="en-GB" sz="1800" dirty="0" smtClean="0"/>
              <a:t>2.	Multivariate Plot</a:t>
            </a:r>
          </a:p>
          <a:p>
            <a:pPr marL="971550" lvl="1" indent="-514350">
              <a:buNone/>
            </a:pPr>
            <a:r>
              <a:rPr lang="en-GB" sz="1800" dirty="0" smtClean="0"/>
              <a:t>	- It is mainly used to look at the interactions between the variables.</a:t>
            </a:r>
          </a:p>
          <a:p>
            <a:pPr marL="971550" lvl="1" indent="-514350">
              <a:buNone/>
            </a:pPr>
            <a:r>
              <a:rPr lang="en-GB" sz="1800" dirty="0" smtClean="0"/>
              <a:t>	</a:t>
            </a:r>
            <a:r>
              <a:rPr lang="en-GB" sz="1800" dirty="0" smtClean="0"/>
              <a:t>- In our case, we have used ‘scatter plots’ to spot the structured relationship between input variables., i.e., [</a:t>
            </a:r>
            <a:r>
              <a:rPr lang="en-GB" sz="1800" dirty="0" err="1" smtClean="0"/>
              <a:t>Customer_ID,Txn_Amount,Txn_Date,Dr</a:t>
            </a:r>
            <a:r>
              <a:rPr lang="en-GB" sz="1800" dirty="0" smtClean="0"/>
              <a:t>/Cr]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#Evaluating </a:t>
            </a:r>
            <a:r>
              <a:rPr lang="en-GB" sz="3600" dirty="0" err="1" smtClean="0"/>
              <a:t>my_Classifier</a:t>
            </a:r>
            <a:r>
              <a:rPr lang="en-GB" sz="3600" dirty="0" smtClean="0"/>
              <a:t>=Decision tree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For our case, to find out fraudulent activities from our ‘</a:t>
            </a:r>
            <a:r>
              <a:rPr lang="en-GB" sz="2400" dirty="0" err="1" smtClean="0"/>
              <a:t>txn_dataset</a:t>
            </a:r>
            <a:r>
              <a:rPr lang="en-GB" sz="2400" dirty="0" smtClean="0"/>
              <a:t>’ , we have </a:t>
            </a:r>
            <a:r>
              <a:rPr lang="en-GB" sz="2400" dirty="0" err="1" smtClean="0"/>
              <a:t>choosen</a:t>
            </a:r>
            <a:endParaRPr lang="en-GB" sz="2400" dirty="0" smtClean="0"/>
          </a:p>
          <a:p>
            <a:pPr lvl="1"/>
            <a:r>
              <a:rPr lang="en-GB" sz="2400" dirty="0" err="1" smtClean="0"/>
              <a:t>Decison</a:t>
            </a:r>
            <a:r>
              <a:rPr lang="en-GB" sz="2400" dirty="0" smtClean="0"/>
              <a:t> tree as Classifier</a:t>
            </a:r>
          </a:p>
          <a:p>
            <a:pPr lvl="1"/>
            <a:endParaRPr lang="en-GB" sz="2400" dirty="0" smtClean="0"/>
          </a:p>
          <a:p>
            <a:r>
              <a:rPr lang="en-GB" sz="2400" dirty="0" smtClean="0"/>
              <a:t>Reasons for choosing </a:t>
            </a:r>
            <a:r>
              <a:rPr lang="en-GB" sz="2400" dirty="0" err="1" smtClean="0"/>
              <a:t>my_classsifier</a:t>
            </a:r>
            <a:r>
              <a:rPr lang="en-GB" sz="2400" dirty="0" smtClean="0"/>
              <a:t> ,</a:t>
            </a:r>
          </a:p>
          <a:p>
            <a:pPr lvl="1"/>
            <a:r>
              <a:rPr lang="en-GB" sz="2400" dirty="0" smtClean="0"/>
              <a:t>I</a:t>
            </a:r>
            <a:r>
              <a:rPr lang="en-GB" sz="2400" dirty="0" smtClean="0"/>
              <a:t>t is not very complex</a:t>
            </a:r>
          </a:p>
          <a:p>
            <a:pPr lvl="1"/>
            <a:r>
              <a:rPr lang="en-GB" sz="2400" dirty="0" smtClean="0"/>
              <a:t>Easy to understand</a:t>
            </a:r>
          </a:p>
          <a:p>
            <a:pPr lvl="1"/>
            <a:r>
              <a:rPr lang="en-GB" sz="2400" dirty="0" smtClean="0"/>
              <a:t>Gives better understanding about how the algorithm is implemented to detect fraudulent/abnormal activities.</a:t>
            </a:r>
          </a:p>
          <a:p>
            <a:pPr lvl="1"/>
            <a:r>
              <a:rPr lang="en-GB" sz="2400" dirty="0" smtClean="0"/>
              <a:t>And there is always a possibility in improving </a:t>
            </a:r>
            <a:r>
              <a:rPr lang="en-GB" sz="2400" dirty="0" err="1" smtClean="0"/>
              <a:t>my_classifier</a:t>
            </a:r>
            <a:r>
              <a:rPr lang="en-GB" sz="2400" dirty="0" smtClean="0"/>
              <a:t> in future if wanted.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412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Detecting Fraudlent Activites using #ML</vt:lpstr>
      <vt:lpstr>About Us</vt:lpstr>
      <vt:lpstr>Master Data Set</vt:lpstr>
      <vt:lpstr>Transaction Data Set</vt:lpstr>
      <vt:lpstr>Implentation Steps:</vt:lpstr>
      <vt:lpstr>#Loading my_Dataset</vt:lpstr>
      <vt:lpstr>#Summarising my_dataset</vt:lpstr>
      <vt:lpstr>#Visualizing my_dataset</vt:lpstr>
      <vt:lpstr>#Evaluating my_Classifier=Decision tree</vt:lpstr>
      <vt:lpstr>#Making Predictions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P, Arun</dc:creator>
  <cp:lastModifiedBy>1549635</cp:lastModifiedBy>
  <cp:revision>62</cp:revision>
  <dcterms:created xsi:type="dcterms:W3CDTF">2006-08-16T00:00:00Z</dcterms:created>
  <dcterms:modified xsi:type="dcterms:W3CDTF">2017-04-04T13:30:21Z</dcterms:modified>
</cp:coreProperties>
</file>