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  <p:sldMasterId id="2147483719" r:id="rId2"/>
  </p:sldMasterIdLst>
  <p:sldIdLst>
    <p:sldId id="256" r:id="rId3"/>
    <p:sldId id="259" r:id="rId4"/>
    <p:sldId id="276" r:id="rId5"/>
    <p:sldId id="277" r:id="rId6"/>
    <p:sldId id="278" r:id="rId7"/>
    <p:sldId id="275" r:id="rId8"/>
    <p:sldId id="279" r:id="rId9"/>
    <p:sldId id="280" r:id="rId10"/>
    <p:sldId id="281" r:id="rId11"/>
    <p:sldId id="282" r:id="rId12"/>
    <p:sldId id="283" r:id="rId13"/>
    <p:sldId id="284" r:id="rId14"/>
    <p:sldId id="26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72" r:id="rId23"/>
    <p:sldId id="273" r:id="rId24"/>
    <p:sldId id="274" r:id="rId25"/>
    <p:sldId id="269" r:id="rId26"/>
    <p:sldId id="268" r:id="rId27"/>
    <p:sldId id="267" r:id="rId28"/>
    <p:sldId id="270" r:id="rId29"/>
    <p:sldId id="271" r:id="rId30"/>
    <p:sldId id="260" r:id="rId31"/>
    <p:sldId id="257" r:id="rId32"/>
    <p:sldId id="258" r:id="rId33"/>
    <p:sldId id="262" r:id="rId34"/>
    <p:sldId id="265" r:id="rId35"/>
    <p:sldId id="266" r:id="rId36"/>
  </p:sldIdLst>
  <p:sldSz cx="9144000" cy="5143500" type="screen16x9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 indent="2286000">
      <a:defRPr>
        <a:latin typeface="Arial"/>
        <a:ea typeface="Arial"/>
        <a:cs typeface="Arial"/>
        <a:sym typeface="Arial"/>
      </a:defRPr>
    </a:lvl6pPr>
    <a:lvl7pPr indent="2743200">
      <a:defRPr>
        <a:latin typeface="Arial"/>
        <a:ea typeface="Arial"/>
        <a:cs typeface="Arial"/>
        <a:sym typeface="Arial"/>
      </a:defRPr>
    </a:lvl7pPr>
    <a:lvl8pPr indent="3200400">
      <a:defRPr>
        <a:latin typeface="Arial"/>
        <a:ea typeface="Arial"/>
        <a:cs typeface="Arial"/>
        <a:sym typeface="Arial"/>
      </a:defRPr>
    </a:lvl8pPr>
    <a:lvl9pPr indent="3657600">
      <a:defRPr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8755" autoAdjust="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78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FC541D-1242-F844-916B-4CF875670E14}" type="doc">
      <dgm:prSet loTypeId="urn:microsoft.com/office/officeart/2005/8/layout/StepDownProcess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98D9911E-1859-1440-AFB3-DFA29C132225}">
      <dgm:prSet phldrT="[文本]"/>
      <dgm:spPr/>
      <dgm:t>
        <a:bodyPr/>
        <a:lstStyle/>
        <a:p>
          <a:r>
            <a:rPr lang="zh-CN" altLang="en-US" dirty="0" smtClean="0"/>
            <a:t>数据</a:t>
          </a:r>
          <a:endParaRPr lang="zh-CN" altLang="en-US" dirty="0"/>
        </a:p>
      </dgm:t>
    </dgm:pt>
    <dgm:pt modelId="{8B168BC2-9AD8-B24C-8E10-4FEA4FE47379}" type="parTrans" cxnId="{E0EE8425-28DD-3146-B43A-15EE03053B0D}">
      <dgm:prSet/>
      <dgm:spPr/>
      <dgm:t>
        <a:bodyPr/>
        <a:lstStyle/>
        <a:p>
          <a:endParaRPr lang="zh-CN" altLang="en-US"/>
        </a:p>
      </dgm:t>
    </dgm:pt>
    <dgm:pt modelId="{4BDF791B-359E-074A-88B5-8A4CF40FAB0D}" type="sibTrans" cxnId="{E0EE8425-28DD-3146-B43A-15EE03053B0D}">
      <dgm:prSet/>
      <dgm:spPr/>
      <dgm:t>
        <a:bodyPr/>
        <a:lstStyle/>
        <a:p>
          <a:endParaRPr lang="zh-CN" altLang="en-US"/>
        </a:p>
      </dgm:t>
    </dgm:pt>
    <dgm:pt modelId="{B9207C59-C29D-4E43-A575-3D06897E5FD0}">
      <dgm:prSet phldrT="[文本]"/>
      <dgm:spPr/>
      <dgm:t>
        <a:bodyPr/>
        <a:lstStyle/>
        <a:p>
          <a:r>
            <a:rPr lang="zh-CN" altLang="en-US" dirty="0" smtClean="0"/>
            <a:t>属性</a:t>
          </a:r>
          <a:endParaRPr lang="zh-CN" altLang="en-US" dirty="0"/>
        </a:p>
      </dgm:t>
    </dgm:pt>
    <dgm:pt modelId="{1749DDC6-5376-DB4E-ADA7-E5B301E0226C}" type="parTrans" cxnId="{BDD8CF8A-452D-284F-960D-BB0EC5697A33}">
      <dgm:prSet/>
      <dgm:spPr/>
      <dgm:t>
        <a:bodyPr/>
        <a:lstStyle/>
        <a:p>
          <a:endParaRPr lang="zh-CN" altLang="en-US"/>
        </a:p>
      </dgm:t>
    </dgm:pt>
    <dgm:pt modelId="{BD8E2341-E614-844C-8AFD-E4DED64F7F4A}" type="sibTrans" cxnId="{BDD8CF8A-452D-284F-960D-BB0EC5697A33}">
      <dgm:prSet/>
      <dgm:spPr/>
      <dgm:t>
        <a:bodyPr/>
        <a:lstStyle/>
        <a:p>
          <a:endParaRPr lang="zh-CN" altLang="en-US"/>
        </a:p>
      </dgm:t>
    </dgm:pt>
    <dgm:pt modelId="{F1169936-AC34-384C-A5A5-734D9EA2917E}">
      <dgm:prSet phldrT="[文本]"/>
      <dgm:spPr/>
      <dgm:t>
        <a:bodyPr/>
        <a:lstStyle/>
        <a:p>
          <a:r>
            <a:rPr lang="zh-CN" altLang="en-US" dirty="0" smtClean="0"/>
            <a:t>模型</a:t>
          </a:r>
          <a:endParaRPr lang="zh-CN" altLang="en-US" dirty="0"/>
        </a:p>
      </dgm:t>
    </dgm:pt>
    <dgm:pt modelId="{B66AE354-3E27-1B4F-A3A5-DF104877546E}" type="parTrans" cxnId="{5F4CA6DE-8903-FF49-9CF5-E15C6EF0AADB}">
      <dgm:prSet/>
      <dgm:spPr/>
      <dgm:t>
        <a:bodyPr/>
        <a:lstStyle/>
        <a:p>
          <a:endParaRPr lang="zh-CN" altLang="en-US"/>
        </a:p>
      </dgm:t>
    </dgm:pt>
    <dgm:pt modelId="{E8A3D68A-2191-EA47-8154-A0F2F5A2050E}" type="sibTrans" cxnId="{5F4CA6DE-8903-FF49-9CF5-E15C6EF0AADB}">
      <dgm:prSet/>
      <dgm:spPr/>
      <dgm:t>
        <a:bodyPr/>
        <a:lstStyle/>
        <a:p>
          <a:endParaRPr lang="zh-CN" altLang="en-US"/>
        </a:p>
      </dgm:t>
    </dgm:pt>
    <dgm:pt modelId="{781CEEED-C8EB-4B42-B09A-6E9C1FEBCD55}">
      <dgm:prSet phldrT="[文本]"/>
      <dgm:spPr/>
      <dgm:t>
        <a:bodyPr/>
        <a:lstStyle/>
        <a:p>
          <a:r>
            <a:rPr lang="zh-CN" altLang="en-US" dirty="0" smtClean="0"/>
            <a:t>选择</a:t>
          </a:r>
          <a:endParaRPr lang="zh-CN" altLang="en-US" dirty="0"/>
        </a:p>
      </dgm:t>
    </dgm:pt>
    <dgm:pt modelId="{1D25F0AA-B473-BF4C-9AD2-2577638B9585}" type="parTrans" cxnId="{2D57DE5A-7B1F-1143-A62D-EC1108DAA559}">
      <dgm:prSet/>
      <dgm:spPr/>
      <dgm:t>
        <a:bodyPr/>
        <a:lstStyle/>
        <a:p>
          <a:endParaRPr lang="zh-CN" altLang="en-US"/>
        </a:p>
      </dgm:t>
    </dgm:pt>
    <dgm:pt modelId="{2DBD5B9A-EDB5-224F-9E16-18BB06DF04AE}" type="sibTrans" cxnId="{2D57DE5A-7B1F-1143-A62D-EC1108DAA559}">
      <dgm:prSet/>
      <dgm:spPr/>
      <dgm:t>
        <a:bodyPr/>
        <a:lstStyle/>
        <a:p>
          <a:endParaRPr lang="zh-CN" altLang="en-US"/>
        </a:p>
      </dgm:t>
    </dgm:pt>
    <dgm:pt modelId="{2E022909-9CD2-904C-9907-1027FD7DDDE4}">
      <dgm:prSet phldrT="[文本]"/>
      <dgm:spPr/>
      <dgm:t>
        <a:bodyPr/>
        <a:lstStyle/>
        <a:p>
          <a:r>
            <a:rPr lang="zh-CN" altLang="en-US" dirty="0" smtClean="0"/>
            <a:t>推荐</a:t>
          </a:r>
          <a:endParaRPr lang="zh-CN" altLang="en-US" dirty="0"/>
        </a:p>
      </dgm:t>
    </dgm:pt>
    <dgm:pt modelId="{91937A1D-EAAA-6F4A-ABB2-E4988318DBD1}" type="parTrans" cxnId="{CA84B9F8-1E15-4846-B29B-06D817ED4049}">
      <dgm:prSet/>
      <dgm:spPr/>
      <dgm:t>
        <a:bodyPr/>
        <a:lstStyle/>
        <a:p>
          <a:endParaRPr lang="zh-CN" altLang="en-US"/>
        </a:p>
      </dgm:t>
    </dgm:pt>
    <dgm:pt modelId="{27C404F3-1C01-AD4F-A7A9-299E75018CD3}" type="sibTrans" cxnId="{CA84B9F8-1E15-4846-B29B-06D817ED4049}">
      <dgm:prSet/>
      <dgm:spPr/>
      <dgm:t>
        <a:bodyPr/>
        <a:lstStyle/>
        <a:p>
          <a:endParaRPr lang="zh-CN" altLang="en-US"/>
        </a:p>
      </dgm:t>
    </dgm:pt>
    <dgm:pt modelId="{49857AA7-238C-C84C-890F-3A56EA142EB3}">
      <dgm:prSet phldrT="[文本]"/>
      <dgm:spPr/>
      <dgm:t>
        <a:bodyPr/>
        <a:lstStyle/>
        <a:p>
          <a:r>
            <a:rPr lang="zh-CN" altLang="en-US" dirty="0" smtClean="0"/>
            <a:t>评价</a:t>
          </a:r>
          <a:endParaRPr lang="zh-CN" altLang="en-US" dirty="0"/>
        </a:p>
      </dgm:t>
    </dgm:pt>
    <dgm:pt modelId="{06D07C1C-CF77-A64B-A0C2-CCAF30AA45AE}" type="parTrans" cxnId="{B1191597-D052-F344-89A4-3A4133F8C062}">
      <dgm:prSet/>
      <dgm:spPr/>
      <dgm:t>
        <a:bodyPr/>
        <a:lstStyle/>
        <a:p>
          <a:endParaRPr lang="zh-CN" altLang="en-US"/>
        </a:p>
      </dgm:t>
    </dgm:pt>
    <dgm:pt modelId="{AF738675-1593-D642-80B4-639AE1D9FEB1}" type="sibTrans" cxnId="{B1191597-D052-F344-89A4-3A4133F8C062}">
      <dgm:prSet/>
      <dgm:spPr/>
      <dgm:t>
        <a:bodyPr/>
        <a:lstStyle/>
        <a:p>
          <a:endParaRPr lang="zh-CN" altLang="en-US"/>
        </a:p>
      </dgm:t>
    </dgm:pt>
    <dgm:pt modelId="{43469E8B-483F-9849-896C-34CCF6C0F8E9}" type="pres">
      <dgm:prSet presAssocID="{D5FC541D-1242-F844-916B-4CF875670E14}" presName="rootnode" presStyleCnt="0">
        <dgm:presLayoutVars>
          <dgm:chMax/>
          <dgm:chPref/>
          <dgm:dir/>
          <dgm:animLvl val="lvl"/>
        </dgm:presLayoutVars>
      </dgm:prSet>
      <dgm:spPr/>
    </dgm:pt>
    <dgm:pt modelId="{448D5AAB-7903-4749-8321-C6A83F5B7E46}" type="pres">
      <dgm:prSet presAssocID="{98D9911E-1859-1440-AFB3-DFA29C132225}" presName="composite" presStyleCnt="0"/>
      <dgm:spPr/>
    </dgm:pt>
    <dgm:pt modelId="{F5475355-C5DC-794B-BD8B-0EBBF56B8AD7}" type="pres">
      <dgm:prSet presAssocID="{98D9911E-1859-1440-AFB3-DFA29C132225}" presName="bentUpArrow1" presStyleLbl="alignImgPlace1" presStyleIdx="0" presStyleCnt="2"/>
      <dgm:spPr/>
    </dgm:pt>
    <dgm:pt modelId="{993676FC-2F6E-284E-8657-348C1DBEA1FC}" type="pres">
      <dgm:prSet presAssocID="{98D9911E-1859-1440-AFB3-DFA29C132225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05EAAB12-2136-2E41-8173-4E87A7DE7BB2}" type="pres">
      <dgm:prSet presAssocID="{98D9911E-1859-1440-AFB3-DFA29C132225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AA56B6D-26DE-EF41-AD41-1EFD5393791A}" type="pres">
      <dgm:prSet presAssocID="{4BDF791B-359E-074A-88B5-8A4CF40FAB0D}" presName="sibTrans" presStyleCnt="0"/>
      <dgm:spPr/>
    </dgm:pt>
    <dgm:pt modelId="{90D5EBBF-81B5-614E-A009-B1ADB9E1C2CB}" type="pres">
      <dgm:prSet presAssocID="{F1169936-AC34-384C-A5A5-734D9EA2917E}" presName="composite" presStyleCnt="0"/>
      <dgm:spPr/>
    </dgm:pt>
    <dgm:pt modelId="{4A0DDA73-E50E-A245-BB55-50AD5E0A19D3}" type="pres">
      <dgm:prSet presAssocID="{F1169936-AC34-384C-A5A5-734D9EA2917E}" presName="bentUpArrow1" presStyleLbl="alignImgPlace1" presStyleIdx="1" presStyleCnt="2"/>
      <dgm:spPr/>
    </dgm:pt>
    <dgm:pt modelId="{00804922-CB8E-D74D-A189-7C34BBD638B1}" type="pres">
      <dgm:prSet presAssocID="{F1169936-AC34-384C-A5A5-734D9EA2917E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B85087BC-378D-424F-89AB-A6C2278F0DDE}" type="pres">
      <dgm:prSet presAssocID="{F1169936-AC34-384C-A5A5-734D9EA2917E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D2C45572-703F-2548-B92C-98119F89BCF6}" type="pres">
      <dgm:prSet presAssocID="{E8A3D68A-2191-EA47-8154-A0F2F5A2050E}" presName="sibTrans" presStyleCnt="0"/>
      <dgm:spPr/>
    </dgm:pt>
    <dgm:pt modelId="{0C1AC35E-6ED2-314A-81D3-96105B84764C}" type="pres">
      <dgm:prSet presAssocID="{2E022909-9CD2-904C-9907-1027FD7DDDE4}" presName="composite" presStyleCnt="0"/>
      <dgm:spPr/>
    </dgm:pt>
    <dgm:pt modelId="{80CA20A5-F6F7-6447-93A8-623C6F0976DE}" type="pres">
      <dgm:prSet presAssocID="{2E022909-9CD2-904C-9907-1027FD7DDDE4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E8D4FEB8-FE14-AB4F-B6D7-CAB41B76DCCD}" type="pres">
      <dgm:prSet presAssocID="{2E022909-9CD2-904C-9907-1027FD7DDDE4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0EE8425-28DD-3146-B43A-15EE03053B0D}" srcId="{D5FC541D-1242-F844-916B-4CF875670E14}" destId="{98D9911E-1859-1440-AFB3-DFA29C132225}" srcOrd="0" destOrd="0" parTransId="{8B168BC2-9AD8-B24C-8E10-4FEA4FE47379}" sibTransId="{4BDF791B-359E-074A-88B5-8A4CF40FAB0D}"/>
    <dgm:cxn modelId="{1DECE7BE-88B2-E14C-8292-A72AE29D9E6F}" type="presOf" srcId="{D5FC541D-1242-F844-916B-4CF875670E14}" destId="{43469E8B-483F-9849-896C-34CCF6C0F8E9}" srcOrd="0" destOrd="0" presId="urn:microsoft.com/office/officeart/2005/8/layout/StepDownProcess"/>
    <dgm:cxn modelId="{4E0F6053-C873-1F4A-8ECD-46C3E0BCA416}" type="presOf" srcId="{781CEEED-C8EB-4B42-B09A-6E9C1FEBCD55}" destId="{B85087BC-378D-424F-89AB-A6C2278F0DDE}" srcOrd="0" destOrd="0" presId="urn:microsoft.com/office/officeart/2005/8/layout/StepDownProcess"/>
    <dgm:cxn modelId="{08DB7904-1F86-ED48-B612-0AB61C4AB84C}" type="presOf" srcId="{49857AA7-238C-C84C-890F-3A56EA142EB3}" destId="{E8D4FEB8-FE14-AB4F-B6D7-CAB41B76DCCD}" srcOrd="0" destOrd="0" presId="urn:microsoft.com/office/officeart/2005/8/layout/StepDownProcess"/>
    <dgm:cxn modelId="{2D57DE5A-7B1F-1143-A62D-EC1108DAA559}" srcId="{F1169936-AC34-384C-A5A5-734D9EA2917E}" destId="{781CEEED-C8EB-4B42-B09A-6E9C1FEBCD55}" srcOrd="0" destOrd="0" parTransId="{1D25F0AA-B473-BF4C-9AD2-2577638B9585}" sibTransId="{2DBD5B9A-EDB5-224F-9E16-18BB06DF04AE}"/>
    <dgm:cxn modelId="{BDD8CF8A-452D-284F-960D-BB0EC5697A33}" srcId="{98D9911E-1859-1440-AFB3-DFA29C132225}" destId="{B9207C59-C29D-4E43-A575-3D06897E5FD0}" srcOrd="0" destOrd="0" parTransId="{1749DDC6-5376-DB4E-ADA7-E5B301E0226C}" sibTransId="{BD8E2341-E614-844C-8AFD-E4DED64F7F4A}"/>
    <dgm:cxn modelId="{E7B94AFA-EDDE-E040-91CD-68522576941F}" type="presOf" srcId="{B9207C59-C29D-4E43-A575-3D06897E5FD0}" destId="{05EAAB12-2136-2E41-8173-4E87A7DE7BB2}" srcOrd="0" destOrd="0" presId="urn:microsoft.com/office/officeart/2005/8/layout/StepDownProcess"/>
    <dgm:cxn modelId="{5B17CA79-AB2B-F147-80A3-7585FD755278}" type="presOf" srcId="{98D9911E-1859-1440-AFB3-DFA29C132225}" destId="{993676FC-2F6E-284E-8657-348C1DBEA1FC}" srcOrd="0" destOrd="0" presId="urn:microsoft.com/office/officeart/2005/8/layout/StepDownProcess"/>
    <dgm:cxn modelId="{693BC932-925B-9E46-BDB0-53BFCCAB21A7}" type="presOf" srcId="{2E022909-9CD2-904C-9907-1027FD7DDDE4}" destId="{80CA20A5-F6F7-6447-93A8-623C6F0976DE}" srcOrd="0" destOrd="0" presId="urn:microsoft.com/office/officeart/2005/8/layout/StepDownProcess"/>
    <dgm:cxn modelId="{5C7A979A-64B6-2F4A-95EC-4C4AA4B623E2}" type="presOf" srcId="{F1169936-AC34-384C-A5A5-734D9EA2917E}" destId="{00804922-CB8E-D74D-A189-7C34BBD638B1}" srcOrd="0" destOrd="0" presId="urn:microsoft.com/office/officeart/2005/8/layout/StepDownProcess"/>
    <dgm:cxn modelId="{5F4CA6DE-8903-FF49-9CF5-E15C6EF0AADB}" srcId="{D5FC541D-1242-F844-916B-4CF875670E14}" destId="{F1169936-AC34-384C-A5A5-734D9EA2917E}" srcOrd="1" destOrd="0" parTransId="{B66AE354-3E27-1B4F-A3A5-DF104877546E}" sibTransId="{E8A3D68A-2191-EA47-8154-A0F2F5A2050E}"/>
    <dgm:cxn modelId="{CA84B9F8-1E15-4846-B29B-06D817ED4049}" srcId="{D5FC541D-1242-F844-916B-4CF875670E14}" destId="{2E022909-9CD2-904C-9907-1027FD7DDDE4}" srcOrd="2" destOrd="0" parTransId="{91937A1D-EAAA-6F4A-ABB2-E4988318DBD1}" sibTransId="{27C404F3-1C01-AD4F-A7A9-299E75018CD3}"/>
    <dgm:cxn modelId="{B1191597-D052-F344-89A4-3A4133F8C062}" srcId="{2E022909-9CD2-904C-9907-1027FD7DDDE4}" destId="{49857AA7-238C-C84C-890F-3A56EA142EB3}" srcOrd="0" destOrd="0" parTransId="{06D07C1C-CF77-A64B-A0C2-CCAF30AA45AE}" sibTransId="{AF738675-1593-D642-80B4-639AE1D9FEB1}"/>
    <dgm:cxn modelId="{3155B61B-FED9-1F48-BB60-FD076907CC2D}" type="presParOf" srcId="{43469E8B-483F-9849-896C-34CCF6C0F8E9}" destId="{448D5AAB-7903-4749-8321-C6A83F5B7E46}" srcOrd="0" destOrd="0" presId="urn:microsoft.com/office/officeart/2005/8/layout/StepDownProcess"/>
    <dgm:cxn modelId="{C2CFF397-7CC7-B34D-807F-38923FC704BE}" type="presParOf" srcId="{448D5AAB-7903-4749-8321-C6A83F5B7E46}" destId="{F5475355-C5DC-794B-BD8B-0EBBF56B8AD7}" srcOrd="0" destOrd="0" presId="urn:microsoft.com/office/officeart/2005/8/layout/StepDownProcess"/>
    <dgm:cxn modelId="{B8B2A73E-B215-5C4B-A1E3-D1A5496E3922}" type="presParOf" srcId="{448D5AAB-7903-4749-8321-C6A83F5B7E46}" destId="{993676FC-2F6E-284E-8657-348C1DBEA1FC}" srcOrd="1" destOrd="0" presId="urn:microsoft.com/office/officeart/2005/8/layout/StepDownProcess"/>
    <dgm:cxn modelId="{1F96D864-6A3C-4D46-9C7E-56C5A4C29FF2}" type="presParOf" srcId="{448D5AAB-7903-4749-8321-C6A83F5B7E46}" destId="{05EAAB12-2136-2E41-8173-4E87A7DE7BB2}" srcOrd="2" destOrd="0" presId="urn:microsoft.com/office/officeart/2005/8/layout/StepDownProcess"/>
    <dgm:cxn modelId="{ECE1E5E6-4F29-A24D-B9FD-C77D647D7692}" type="presParOf" srcId="{43469E8B-483F-9849-896C-34CCF6C0F8E9}" destId="{EAA56B6D-26DE-EF41-AD41-1EFD5393791A}" srcOrd="1" destOrd="0" presId="urn:microsoft.com/office/officeart/2005/8/layout/StepDownProcess"/>
    <dgm:cxn modelId="{2B9BCB85-A4DE-C54D-AB4E-80ED2DCBE343}" type="presParOf" srcId="{43469E8B-483F-9849-896C-34CCF6C0F8E9}" destId="{90D5EBBF-81B5-614E-A009-B1ADB9E1C2CB}" srcOrd="2" destOrd="0" presId="urn:microsoft.com/office/officeart/2005/8/layout/StepDownProcess"/>
    <dgm:cxn modelId="{5D833FBF-3CB8-604C-A090-B48695E812A9}" type="presParOf" srcId="{90D5EBBF-81B5-614E-A009-B1ADB9E1C2CB}" destId="{4A0DDA73-E50E-A245-BB55-50AD5E0A19D3}" srcOrd="0" destOrd="0" presId="urn:microsoft.com/office/officeart/2005/8/layout/StepDownProcess"/>
    <dgm:cxn modelId="{A63E72DD-20BA-1443-AA7F-88F49B2615A5}" type="presParOf" srcId="{90D5EBBF-81B5-614E-A009-B1ADB9E1C2CB}" destId="{00804922-CB8E-D74D-A189-7C34BBD638B1}" srcOrd="1" destOrd="0" presId="urn:microsoft.com/office/officeart/2005/8/layout/StepDownProcess"/>
    <dgm:cxn modelId="{21A829B6-590D-1944-917B-5681E8833FB7}" type="presParOf" srcId="{90D5EBBF-81B5-614E-A009-B1ADB9E1C2CB}" destId="{B85087BC-378D-424F-89AB-A6C2278F0DDE}" srcOrd="2" destOrd="0" presId="urn:microsoft.com/office/officeart/2005/8/layout/StepDownProcess"/>
    <dgm:cxn modelId="{07EC4A98-6214-BF41-B79F-C545F3B87C50}" type="presParOf" srcId="{43469E8B-483F-9849-896C-34CCF6C0F8E9}" destId="{D2C45572-703F-2548-B92C-98119F89BCF6}" srcOrd="3" destOrd="0" presId="urn:microsoft.com/office/officeart/2005/8/layout/StepDownProcess"/>
    <dgm:cxn modelId="{5D1AF0CD-8AF3-084F-AB37-ED3418D680AB}" type="presParOf" srcId="{43469E8B-483F-9849-896C-34CCF6C0F8E9}" destId="{0C1AC35E-6ED2-314A-81D3-96105B84764C}" srcOrd="4" destOrd="0" presId="urn:microsoft.com/office/officeart/2005/8/layout/StepDownProcess"/>
    <dgm:cxn modelId="{6EC59F17-727A-7440-9355-2C29E9EB99CC}" type="presParOf" srcId="{0C1AC35E-6ED2-314A-81D3-96105B84764C}" destId="{80CA20A5-F6F7-6447-93A8-623C6F0976DE}" srcOrd="0" destOrd="0" presId="urn:microsoft.com/office/officeart/2005/8/layout/StepDownProcess"/>
    <dgm:cxn modelId="{A455030C-468A-1649-9C8F-1A93C3CA56E0}" type="presParOf" srcId="{0C1AC35E-6ED2-314A-81D3-96105B84764C}" destId="{E8D4FEB8-FE14-AB4F-B6D7-CAB41B76DCCD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75355-C5DC-794B-BD8B-0EBBF56B8AD7}">
      <dsp:nvSpPr>
        <dsp:cNvPr id="0" name=""/>
        <dsp:cNvSpPr/>
      </dsp:nvSpPr>
      <dsp:spPr>
        <a:xfrm rot="5400000">
          <a:off x="1847983" y="991644"/>
          <a:ext cx="877023" cy="99846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3676FC-2F6E-284E-8657-348C1DBEA1FC}">
      <dsp:nvSpPr>
        <dsp:cNvPr id="0" name=""/>
        <dsp:cNvSpPr/>
      </dsp:nvSpPr>
      <dsp:spPr>
        <a:xfrm>
          <a:off x="1615625" y="19445"/>
          <a:ext cx="1476391" cy="103342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数据</a:t>
          </a:r>
          <a:endParaRPr lang="zh-CN" altLang="en-US" sz="4100" kern="1200" dirty="0"/>
        </a:p>
      </dsp:txBody>
      <dsp:txXfrm>
        <a:off x="1666082" y="69902"/>
        <a:ext cx="1375477" cy="932512"/>
      </dsp:txXfrm>
    </dsp:sp>
    <dsp:sp modelId="{05EAAB12-2136-2E41-8173-4E87A7DE7BB2}">
      <dsp:nvSpPr>
        <dsp:cNvPr id="0" name=""/>
        <dsp:cNvSpPr/>
      </dsp:nvSpPr>
      <dsp:spPr>
        <a:xfrm>
          <a:off x="3092016" y="118006"/>
          <a:ext cx="1073786" cy="835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属性</a:t>
          </a:r>
          <a:endParaRPr lang="zh-CN" altLang="en-US" sz="2400" kern="1200" dirty="0"/>
        </a:p>
      </dsp:txBody>
      <dsp:txXfrm>
        <a:off x="3092016" y="118006"/>
        <a:ext cx="1073786" cy="835260"/>
      </dsp:txXfrm>
    </dsp:sp>
    <dsp:sp modelId="{4A0DDA73-E50E-A245-BB55-50AD5E0A19D3}">
      <dsp:nvSpPr>
        <dsp:cNvPr id="0" name=""/>
        <dsp:cNvSpPr/>
      </dsp:nvSpPr>
      <dsp:spPr>
        <a:xfrm rot="5400000">
          <a:off x="3072068" y="2152522"/>
          <a:ext cx="877023" cy="99846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3089511"/>
            <a:satOff val="-703"/>
            <a:lumOff val="1136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0804922-CB8E-D74D-A189-7C34BBD638B1}">
      <dsp:nvSpPr>
        <dsp:cNvPr id="0" name=""/>
        <dsp:cNvSpPr/>
      </dsp:nvSpPr>
      <dsp:spPr>
        <a:xfrm>
          <a:off x="2839710" y="1180324"/>
          <a:ext cx="1476391" cy="103342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模型</a:t>
          </a:r>
          <a:endParaRPr lang="zh-CN" altLang="en-US" sz="4100" kern="1200" dirty="0"/>
        </a:p>
      </dsp:txBody>
      <dsp:txXfrm>
        <a:off x="2890167" y="1230781"/>
        <a:ext cx="1375477" cy="932512"/>
      </dsp:txXfrm>
    </dsp:sp>
    <dsp:sp modelId="{B85087BC-378D-424F-89AB-A6C2278F0DDE}">
      <dsp:nvSpPr>
        <dsp:cNvPr id="0" name=""/>
        <dsp:cNvSpPr/>
      </dsp:nvSpPr>
      <dsp:spPr>
        <a:xfrm>
          <a:off x="4316102" y="1278885"/>
          <a:ext cx="1073786" cy="835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选择</a:t>
          </a:r>
          <a:endParaRPr lang="zh-CN" altLang="en-US" sz="2400" kern="1200" dirty="0"/>
        </a:p>
      </dsp:txBody>
      <dsp:txXfrm>
        <a:off x="4316102" y="1278885"/>
        <a:ext cx="1073786" cy="835260"/>
      </dsp:txXfrm>
    </dsp:sp>
    <dsp:sp modelId="{80CA20A5-F6F7-6447-93A8-623C6F0976DE}">
      <dsp:nvSpPr>
        <dsp:cNvPr id="0" name=""/>
        <dsp:cNvSpPr/>
      </dsp:nvSpPr>
      <dsp:spPr>
        <a:xfrm>
          <a:off x="4063796" y="2341203"/>
          <a:ext cx="1476391" cy="103342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推荐</a:t>
          </a:r>
          <a:endParaRPr lang="zh-CN" altLang="en-US" sz="4100" kern="1200" dirty="0"/>
        </a:p>
      </dsp:txBody>
      <dsp:txXfrm>
        <a:off x="4114253" y="2391660"/>
        <a:ext cx="1375477" cy="932512"/>
      </dsp:txXfrm>
    </dsp:sp>
    <dsp:sp modelId="{E8D4FEB8-FE14-AB4F-B6D7-CAB41B76DCCD}">
      <dsp:nvSpPr>
        <dsp:cNvPr id="0" name=""/>
        <dsp:cNvSpPr/>
      </dsp:nvSpPr>
      <dsp:spPr>
        <a:xfrm>
          <a:off x="5540188" y="2439763"/>
          <a:ext cx="1073786" cy="835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评价</a:t>
          </a:r>
          <a:endParaRPr lang="zh-CN" altLang="en-US" sz="2400" kern="1200" dirty="0"/>
        </a:p>
      </dsp:txBody>
      <dsp:txXfrm>
        <a:off x="5540188" y="2439763"/>
        <a:ext cx="1073786" cy="835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493240" y="2414232"/>
            <a:ext cx="157518" cy="1575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3"/>
          <p:cNvSpPr>
            <a:spLocks noGrp="1"/>
          </p:cNvSpPr>
          <p:nvPr>
            <p:ph type="title"/>
          </p:nvPr>
        </p:nvSpPr>
        <p:spPr>
          <a:xfrm>
            <a:off x="535958" y="255394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9" name="副标题 6"/>
          <p:cNvSpPr>
            <a:spLocks noGrp="1"/>
          </p:cNvSpPr>
          <p:nvPr>
            <p:ph type="subTitle" idx="1"/>
          </p:nvPr>
        </p:nvSpPr>
        <p:spPr>
          <a:xfrm>
            <a:off x="1371600" y="3520020"/>
            <a:ext cx="6400800" cy="13144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933" y="1"/>
            <a:ext cx="2453658" cy="266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58450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2706765"/>
            <a:ext cx="9144000" cy="135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/>
        </p:nvPicPr>
        <p:blipFill rotWithShape="1">
          <a:blip r:embed="rId2"/>
          <a:srcRect b="2046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4" name="内容占位符 4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标题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2706765"/>
            <a:ext cx="9144000" cy="135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/>
        </p:nvPicPr>
        <p:blipFill rotWithShape="1">
          <a:blip r:embed="rId2"/>
          <a:srcRect b="2046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4" name="内容占位符 4"/>
          <p:cNvSpPr>
            <a:spLocks noGrp="1"/>
          </p:cNvSpPr>
          <p:nvPr>
            <p:ph idx="1"/>
          </p:nvPr>
        </p:nvSpPr>
        <p:spPr>
          <a:xfrm>
            <a:off x="457200" y="2918456"/>
            <a:ext cx="8229600" cy="56504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标题 3"/>
          <p:cNvSpPr>
            <a:spLocks noGrp="1"/>
          </p:cNvSpPr>
          <p:nvPr>
            <p:ph type="title"/>
          </p:nvPr>
        </p:nvSpPr>
        <p:spPr>
          <a:xfrm>
            <a:off x="2539826" y="857713"/>
            <a:ext cx="6146974" cy="165973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TextBox 3"/>
          <p:cNvSpPr txBox="1"/>
          <p:nvPr userDrawn="1"/>
        </p:nvSpPr>
        <p:spPr>
          <a:xfrm>
            <a:off x="26496" y="-1433695"/>
            <a:ext cx="2724424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52000" dirty="0">
                <a:solidFill>
                  <a:prstClr val="white"/>
                </a:solidFill>
                <a:latin typeface="Impact"/>
                <a:ea typeface="微软雅黑"/>
              </a:rPr>
              <a:t>1</a:t>
            </a:r>
            <a:endParaRPr lang="zh-CN" altLang="en-US" sz="52000" dirty="0">
              <a:solidFill>
                <a:prstClr val="white"/>
              </a:solidFill>
              <a:latin typeface="Impact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06470496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3" name="标题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300C58B-C890-4441-A9C9-AA982BAF7BC9}" type="datetimeFigureOut">
              <a:rPr kumimoji="1" lang="zh-CN" altLang="en-US" smtClean="0"/>
              <a:t>3/22/16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300C58B-C890-4441-A9C9-AA982BAF7BC9}" type="datetimeFigureOut">
              <a:rPr kumimoji="1" lang="zh-CN" altLang="en-US" smtClean="0"/>
              <a:t>3/22/16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300C58B-C890-4441-A9C9-AA982BAF7BC9}" type="datetimeFigureOut">
              <a:rPr kumimoji="1" lang="zh-CN" altLang="en-US" smtClean="0"/>
              <a:t>3/22/16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300C58B-C890-4441-A9C9-AA982BAF7BC9}" type="datetimeFigureOut">
              <a:rPr kumimoji="1" lang="zh-CN" altLang="en-US" smtClean="0"/>
              <a:t>3/22/16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300C58B-C890-4441-A9C9-AA982BAF7BC9}" type="datetimeFigureOut">
              <a:rPr kumimoji="1" lang="zh-CN" altLang="en-US" smtClean="0"/>
              <a:t>3/22/16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300C58B-C890-4441-A9C9-AA982BAF7BC9}" type="datetimeFigureOut">
              <a:rPr kumimoji="1" lang="zh-CN" altLang="en-US" smtClean="0"/>
              <a:t>3/22/16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37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91" y="303611"/>
            <a:ext cx="5616575" cy="43219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6" y="1113236"/>
            <a:ext cx="8142287" cy="32944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4713685"/>
            <a:ext cx="1293812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357B043-B4C0-C041-8053-048E07EA2EDE}" type="datetime1">
              <a:rPr lang="zh-CN" altLang="en-US"/>
              <a:pPr/>
              <a:t>3/22/16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051050" y="4651773"/>
            <a:ext cx="5257800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524750" y="4713685"/>
            <a:ext cx="93345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59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1528" y="1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8801760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067350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7663409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1042987" y="1"/>
            <a:ext cx="5616576" cy="73580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zh-CN" altLang="en-US" sz="3200" smtClean="0"/>
              <a:t>单击此处编辑母版标题样式</a:t>
            </a:r>
            <a:endParaRPr sz="3200"/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xfrm>
            <a:off x="7524750" y="4713684"/>
            <a:ext cx="933450" cy="235046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042987" y="1"/>
            <a:ext cx="5616576" cy="73580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zh-CN" altLang="en-US" sz="3200" smtClean="0"/>
              <a:t>单击此处编辑母版标题样式</a:t>
            </a:r>
            <a:endParaRPr sz="3200"/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468313" y="1113234"/>
            <a:ext cx="3994151" cy="4030267"/>
          </a:xfrm>
          <a:prstGeom prst="rect">
            <a:avLst/>
          </a:prstGeom>
        </p:spPr>
        <p:txBody>
          <a:bodyPr/>
          <a:lstStyle>
            <a:lvl5pPr marL="2285294" indent="-602544"/>
          </a:lstStyle>
          <a:p>
            <a:pPr lvl="0">
              <a:defRPr sz="1800"/>
            </a:pPr>
            <a:r>
              <a:rPr lang="zh-CN" altLang="en-US" sz="2800" smtClean="0"/>
              <a:t>单击此处编辑母版文本样式</a:t>
            </a:r>
          </a:p>
          <a:p>
            <a:pPr lvl="1">
              <a:defRPr sz="1800"/>
            </a:pPr>
            <a:r>
              <a:rPr lang="zh-CN" altLang="en-US" sz="2800" smtClean="0"/>
              <a:t>二级</a:t>
            </a:r>
          </a:p>
          <a:p>
            <a:pPr lvl="2">
              <a:defRPr sz="1800"/>
            </a:pPr>
            <a:r>
              <a:rPr lang="zh-CN" altLang="en-US" sz="2800" smtClean="0"/>
              <a:t>三级</a:t>
            </a:r>
          </a:p>
          <a:p>
            <a:pPr lvl="3">
              <a:defRPr sz="1800"/>
            </a:pPr>
            <a:r>
              <a:rPr lang="zh-CN" altLang="en-US" sz="2800" smtClean="0"/>
              <a:t>四级</a:t>
            </a:r>
          </a:p>
          <a:p>
            <a:pPr lvl="4">
              <a:defRPr sz="1800"/>
            </a:pPr>
            <a:r>
              <a:rPr lang="zh-CN" altLang="en-US" sz="2800" smtClean="0"/>
              <a:t>五级</a:t>
            </a:r>
            <a:endParaRPr sz="2800"/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xfrm>
            <a:off x="7524750" y="4713684"/>
            <a:ext cx="933450" cy="235046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61512" y="1"/>
            <a:ext cx="225739" cy="721610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8" y="4963098"/>
            <a:ext cx="225739" cy="180402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0520812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FC8E-3EF8-1543-946C-6E2DF6AFC15A}" type="datetimeFigureOut">
              <a:rPr kumimoji="1" lang="zh-CN" altLang="en-US" smtClean="0"/>
              <a:t>3/22/16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A9C3-BA7B-2F42-94E8-2FB8F25A32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19104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FC8E-3EF8-1543-946C-6E2DF6AFC15A}" type="datetimeFigureOut">
              <a:rPr kumimoji="1" lang="zh-CN" altLang="en-US" smtClean="0"/>
              <a:t>3/22/16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A9C3-BA7B-2F42-94E8-2FB8F25A32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9033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FC8E-3EF8-1543-946C-6E2DF6AFC15A}" type="datetimeFigureOut">
              <a:rPr kumimoji="1" lang="zh-CN" altLang="en-US" smtClean="0"/>
              <a:t>3/22/16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A9C3-BA7B-2F42-94E8-2FB8F25A32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4841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FC8E-3EF8-1543-946C-6E2DF6AFC15A}" type="datetimeFigureOut">
              <a:rPr kumimoji="1" lang="zh-CN" altLang="en-US" smtClean="0"/>
              <a:t>3/22/16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A9C3-BA7B-2F42-94E8-2FB8F25A32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05525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FC8E-3EF8-1543-946C-6E2DF6AFC15A}" type="datetimeFigureOut">
              <a:rPr kumimoji="1" lang="zh-CN" altLang="en-US" smtClean="0"/>
              <a:t>3/22/16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A9C3-BA7B-2F42-94E8-2FB8F25A32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12685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FC8E-3EF8-1543-946C-6E2DF6AFC15A}" type="datetimeFigureOut">
              <a:rPr kumimoji="1" lang="zh-CN" altLang="en-US" smtClean="0"/>
              <a:t>3/22/16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A9C3-BA7B-2F42-94E8-2FB8F25A32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045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1528" y="1"/>
            <a:ext cx="105725" cy="721610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8801760" y="4963098"/>
            <a:ext cx="105725" cy="180402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6618931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FC8E-3EF8-1543-946C-6E2DF6AFC15A}" type="datetimeFigureOut">
              <a:rPr kumimoji="1" lang="zh-CN" altLang="en-US" smtClean="0"/>
              <a:t>3/22/16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A9C3-BA7B-2F42-94E8-2FB8F25A32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44315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FC8E-3EF8-1543-946C-6E2DF6AFC15A}" type="datetimeFigureOut">
              <a:rPr kumimoji="1" lang="zh-CN" altLang="en-US" smtClean="0"/>
              <a:t>3/22/16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A9C3-BA7B-2F42-94E8-2FB8F25A32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70828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FC8E-3EF8-1543-946C-6E2DF6AFC15A}" type="datetimeFigureOut">
              <a:rPr kumimoji="1" lang="zh-CN" altLang="en-US" smtClean="0"/>
              <a:t>3/22/16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A9C3-BA7B-2F42-94E8-2FB8F25A32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51929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FC8E-3EF8-1543-946C-6E2DF6AFC15A}" type="datetimeFigureOut">
              <a:rPr kumimoji="1" lang="zh-CN" altLang="en-US" smtClean="0"/>
              <a:t>3/22/16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A9C3-BA7B-2F42-94E8-2FB8F25A32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0598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FC8E-3EF8-1543-946C-6E2DF6AFC15A}" type="datetimeFigureOut">
              <a:rPr kumimoji="1" lang="zh-CN" altLang="en-US" smtClean="0"/>
              <a:t>3/22/16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A9C3-BA7B-2F42-94E8-2FB8F25A32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72164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FC8E-3EF8-1543-946C-6E2DF6AFC15A}" type="datetimeFigureOut">
              <a:rPr kumimoji="1" lang="zh-CN" altLang="en-US" smtClean="0"/>
              <a:t>3/22/16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A9C3-BA7B-2F42-94E8-2FB8F25A32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879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1528" y="1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8801760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466869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1528" y="1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8801760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72704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1514" y="1"/>
            <a:ext cx="225739" cy="721610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8801760" y="4963098"/>
            <a:ext cx="225739" cy="180402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内容占位符 4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13" name="标题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371333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3" name="标题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3" name="标题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392713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标题和内容">
    <p:bg>
      <p:bgPr>
        <a:solidFill>
          <a:srgbClr val="248AEB">
            <a:alpha val="7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>
            <a:spLocks noGrp="1"/>
          </p:cNvSpPr>
          <p:nvPr>
            <p:ph idx="1"/>
          </p:nvPr>
        </p:nvSpPr>
        <p:spPr>
          <a:xfrm>
            <a:off x="0" y="2344548"/>
            <a:ext cx="9144000" cy="786825"/>
          </a:xfrm>
          <a:prstGeom prst="rect">
            <a:avLst/>
          </a:prstGeom>
          <a:solidFill>
            <a:srgbClr val="5B9BF4"/>
          </a:solidFill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3" name="标题 3"/>
          <p:cNvSpPr>
            <a:spLocks noGrp="1"/>
          </p:cNvSpPr>
          <p:nvPr>
            <p:ph type="title"/>
          </p:nvPr>
        </p:nvSpPr>
        <p:spPr>
          <a:xfrm>
            <a:off x="0" y="1450983"/>
            <a:ext cx="9144000" cy="857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228528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718" r:id="rId9"/>
    <p:sldLayoutId id="2147483672" r:id="rId10"/>
    <p:sldLayoutId id="2147483700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717" r:id="rId23"/>
  </p:sldLayoutIdLst>
  <p:transition xmlns:p14="http://schemas.microsoft.com/office/powerpoint/2010/main"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AFC8E-3EF8-1543-946C-6E2DF6AFC15A}" type="datetimeFigureOut">
              <a:rPr kumimoji="1" lang="zh-CN" altLang="en-US" smtClean="0"/>
              <a:t>3/22/16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CA9C3-BA7B-2F42-94E8-2FB8F25A32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685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o.com/learn/userguide/recommender/introduction.html" TargetMode="External"/><Relationship Id="rId4" Type="http://schemas.openxmlformats.org/officeDocument/2006/relationships/hyperlink" Target="https://www.youtube.com/watch?v=3_-nhHhNT94" TargetMode="External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to.com/products/create/docs/graphlab.toolkits.recommender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推荐系统简介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7734031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00151"/>
            <a:ext cx="3689841" cy="3394472"/>
          </a:xfrm>
        </p:spPr>
        <p:txBody>
          <a:bodyPr/>
          <a:lstStyle/>
          <a:p>
            <a:r>
              <a:rPr lang="en-US" altLang="zh-CN" sz="1800" dirty="0"/>
              <a:t>This formula calculates the distance, which will be smaller for people who are more similar. </a:t>
            </a:r>
            <a:r>
              <a:rPr lang="en-US" altLang="zh-CN" sz="1800" dirty="0" smtClean="0"/>
              <a:t>However</a:t>
            </a:r>
            <a:r>
              <a:rPr lang="en-US" altLang="zh-CN" sz="1800" dirty="0"/>
              <a:t>, you need a function that gives higher values for people who are similar. </a:t>
            </a:r>
            <a:endParaRPr lang="en-US" altLang="zh-CN" sz="1800" dirty="0" smtClean="0"/>
          </a:p>
          <a:p>
            <a:r>
              <a:rPr lang="en-US" altLang="zh-CN" sz="1800" dirty="0" smtClean="0"/>
              <a:t>This </a:t>
            </a:r>
            <a:r>
              <a:rPr lang="en-US" altLang="zh-CN" sz="1800" dirty="0"/>
              <a:t>can be done by adding 1 to the function (so you don’t get a division-by- zero error) and inverting it:</a:t>
            </a:r>
            <a:endParaRPr lang="zh-CN" altLang="en-US" sz="1800" dirty="0"/>
          </a:p>
          <a:p>
            <a:endParaRPr kumimoji="1"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/>
              <a:t>Similarity:</a:t>
            </a:r>
            <a:r>
              <a:rPr lang="zh-CN" altLang="en-US" sz="4000" b="1" dirty="0"/>
              <a:t> </a:t>
            </a:r>
            <a:r>
              <a:rPr lang="en-US" altLang="zh-CN" sz="4000" b="1" dirty="0" smtClean="0"/>
              <a:t>Euclidean </a:t>
            </a:r>
            <a:r>
              <a:rPr lang="en-US" altLang="zh-CN" sz="4000" b="1" dirty="0"/>
              <a:t>Distance Score </a:t>
            </a:r>
            <a:endParaRPr kumimoji="1" lang="zh-CN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4286469" y="1925419"/>
            <a:ext cx="4572000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pl-PL" altLang="zh-CN" dirty="0"/>
              <a:t>i</a:t>
            </a:r>
            <a:r>
              <a:rPr lang="pl-PL" altLang="zh-CN" dirty="0" smtClean="0"/>
              <a:t>mport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numpy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np</a:t>
            </a:r>
            <a:endParaRPr lang="en-US" altLang="zh-CN" dirty="0" smtClean="0"/>
          </a:p>
          <a:p>
            <a:endParaRPr lang="pl-PL" altLang="zh-CN" dirty="0" smtClean="0"/>
          </a:p>
          <a:p>
            <a:r>
              <a:rPr lang="pl-PL" altLang="zh-CN" dirty="0" smtClean="0"/>
              <a:t>1.0 </a:t>
            </a:r>
            <a:r>
              <a:rPr lang="pl-PL" altLang="zh-CN" dirty="0"/>
              <a:t>/(1 + </a:t>
            </a:r>
            <a:r>
              <a:rPr lang="pl-PL" altLang="zh-CN" dirty="0" err="1"/>
              <a:t>np.sqrt</a:t>
            </a:r>
            <a:r>
              <a:rPr lang="pl-PL" altLang="zh-CN" dirty="0"/>
              <a:t>(</a:t>
            </a:r>
            <a:r>
              <a:rPr lang="pl-PL" altLang="zh-CN" dirty="0" err="1"/>
              <a:t>np.power</a:t>
            </a:r>
            <a:r>
              <a:rPr lang="pl-PL" altLang="zh-CN" dirty="0"/>
              <a:t>(5-4, 2) + </a:t>
            </a:r>
            <a:r>
              <a:rPr lang="pl-PL" altLang="zh-CN" dirty="0" err="1"/>
              <a:t>np.power</a:t>
            </a:r>
            <a:r>
              <a:rPr lang="pl-PL" altLang="zh-CN" dirty="0"/>
              <a:t>(4-1, 2))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902909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The correlation coefficient is a mea- sure of how well two sets of data fit on a straight line. </a:t>
            </a:r>
            <a:endParaRPr lang="en-US" altLang="zh-CN" sz="2400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/>
              <a:t>Similarity:</a:t>
            </a:r>
            <a:r>
              <a:rPr lang="zh-CN" altLang="en-US" sz="4000" b="1" dirty="0"/>
              <a:t> </a:t>
            </a:r>
            <a:r>
              <a:rPr lang="en-US" altLang="zh-CN" sz="4000" b="1" dirty="0" smtClean="0"/>
              <a:t>Pearson </a:t>
            </a:r>
            <a:r>
              <a:rPr lang="en-US" altLang="zh-CN" sz="4000" b="1" dirty="0"/>
              <a:t>Correlation Score </a:t>
            </a:r>
            <a:endParaRPr kumimoji="1"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94157"/>
            <a:ext cx="4206816" cy="28964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487" y="2073530"/>
            <a:ext cx="4061435" cy="281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90348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00151"/>
            <a:ext cx="4577690" cy="3394472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r>
              <a:rPr lang="en-US" altLang="zh-CN" sz="1600" dirty="0" smtClean="0"/>
              <a:t>first </a:t>
            </a:r>
            <a:r>
              <a:rPr lang="en-US" altLang="zh-CN" sz="1600" dirty="0"/>
              <a:t>finds the items rated by both critics</a:t>
            </a:r>
            <a:r>
              <a:rPr lang="en-US" altLang="zh-CN" sz="1600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600" dirty="0" smtClean="0"/>
              <a:t>calculates </a:t>
            </a:r>
            <a:r>
              <a:rPr lang="en-US" altLang="zh-CN" sz="1600" dirty="0"/>
              <a:t>the sums and the sum of the squares of the ratings for the two </a:t>
            </a:r>
            <a:r>
              <a:rPr lang="en-US" altLang="zh-CN" sz="1600" dirty="0" smtClean="0"/>
              <a:t>critics</a:t>
            </a:r>
            <a:r>
              <a:rPr lang="en-US" altLang="zh-CN" sz="1600" dirty="0"/>
              <a:t>, </a:t>
            </a:r>
            <a:endParaRPr lang="en-US" altLang="zh-CN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600" dirty="0" smtClean="0"/>
              <a:t>calculates </a:t>
            </a:r>
            <a:r>
              <a:rPr lang="en-US" altLang="zh-CN" sz="1600" dirty="0"/>
              <a:t>the sum of the products of their ratings</a:t>
            </a:r>
            <a:r>
              <a:rPr lang="en-US" altLang="zh-CN" sz="1600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600" dirty="0" smtClean="0"/>
              <a:t>Put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them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to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the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formula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below:</a:t>
            </a:r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/>
              <a:t>Similarity:</a:t>
            </a:r>
            <a:r>
              <a:rPr lang="zh-CN" altLang="en-US" sz="4000" b="1" dirty="0"/>
              <a:t> </a:t>
            </a:r>
            <a:r>
              <a:rPr lang="en-US" altLang="zh-CN" sz="4000" dirty="0" smtClean="0"/>
              <a:t>Pearson Correlation Score </a:t>
            </a:r>
            <a:r>
              <a:rPr lang="en-US" altLang="zh-CN" sz="4000" dirty="0"/>
              <a:t/>
            </a:r>
            <a:br>
              <a:rPr lang="en-US" altLang="zh-CN" sz="4000" dirty="0"/>
            </a:br>
            <a:endParaRPr kumimoji="1" lang="zh-CN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5500236" y="1376226"/>
            <a:ext cx="341196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aseline="30000" dirty="0"/>
              <a:t>One interesting aspect of using the Pearson score, which you can see in the figure, is that it corrects for grade inflation. </a:t>
            </a:r>
            <a:endParaRPr lang="en-US" altLang="zh-CN" sz="2400" baseline="30000" dirty="0" smtClean="0"/>
          </a:p>
          <a:p>
            <a:r>
              <a:rPr lang="zh-CN" altLang="en-US" sz="2400" baseline="30000" dirty="0" smtClean="0"/>
              <a:t>    </a:t>
            </a:r>
            <a:r>
              <a:rPr lang="en-US" altLang="zh-CN" sz="2400" baseline="30000" dirty="0" smtClean="0"/>
              <a:t>e</a:t>
            </a:r>
            <a:r>
              <a:rPr lang="zh-CN" altLang="zh-CN" sz="2400" baseline="30000" dirty="0" smtClean="0"/>
              <a:t>.</a:t>
            </a:r>
            <a:r>
              <a:rPr lang="en-US" altLang="zh-CN" sz="2400" baseline="30000" dirty="0" smtClean="0"/>
              <a:t>g.</a:t>
            </a:r>
            <a:r>
              <a:rPr lang="en-US" altLang="zh-CN" sz="2400" baseline="30000" dirty="0" smtClean="0"/>
              <a:t>, </a:t>
            </a:r>
            <a:r>
              <a:rPr lang="en-US" altLang="zh-CN" sz="2400" baseline="30000" dirty="0"/>
              <a:t>Jack Matthews tends to give higher scores than Lisa Rose, but the line still fits because they have relatively similar </a:t>
            </a:r>
            <a:r>
              <a:rPr lang="en-US" altLang="zh-CN" sz="2400" baseline="30000" dirty="0" smtClean="0"/>
              <a:t>preferences</a:t>
            </a:r>
            <a:r>
              <a:rPr lang="en-US" altLang="zh-CN" sz="2400" baseline="30000" dirty="0"/>
              <a:t>. 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808" y="4141543"/>
            <a:ext cx="4483100" cy="736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56539"/>
            <a:ext cx="52324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80351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Snip20160322_1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45" r="-19445"/>
          <a:stretch>
            <a:fillRect/>
          </a:stretch>
        </p:blipFill>
        <p:spPr>
          <a:xfrm>
            <a:off x="-725998" y="880379"/>
            <a:ext cx="10789707" cy="4450442"/>
          </a:xfrm>
        </p:spPr>
      </p:pic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altLang="zh-CN" sz="4000" b="1" dirty="0"/>
              <a:t>Similarity:</a:t>
            </a:r>
            <a:r>
              <a:rPr lang="zh-CN" altLang="en-US" sz="4000" b="1" dirty="0"/>
              <a:t> </a:t>
            </a:r>
            <a:r>
              <a:rPr lang="zh-CN" altLang="en-US" sz="4000" b="1" dirty="0" smtClean="0"/>
              <a:t> </a:t>
            </a:r>
            <a:r>
              <a:rPr kumimoji="1" lang="en-US" altLang="zh-CN" sz="4000" dirty="0" smtClean="0"/>
              <a:t>Cosine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/>
              <a:t>D</a:t>
            </a:r>
            <a:r>
              <a:rPr kumimoji="1" lang="en-US" altLang="zh-CN" sz="4000" dirty="0" smtClean="0"/>
              <a:t>istance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47081668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J</a:t>
            </a:r>
            <a:r>
              <a:rPr kumimoji="1" lang="en-US" altLang="zh-CN" dirty="0" err="1" smtClean="0"/>
              <a:t>accard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coefficient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Manhattan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distance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/>
              <a:t>Similarity:</a:t>
            </a:r>
            <a:r>
              <a:rPr lang="zh-CN" altLang="en-US" sz="4000" b="1" dirty="0"/>
              <a:t> </a:t>
            </a:r>
            <a:r>
              <a:rPr kumimoji="1" lang="en-US" altLang="zh-CN" sz="4000" dirty="0" smtClean="0"/>
              <a:t>M</a:t>
            </a:r>
            <a:r>
              <a:rPr kumimoji="1" lang="en-US" altLang="zh-CN" sz="4000" dirty="0" smtClean="0"/>
              <a:t>ore</a:t>
            </a:r>
            <a:endParaRPr kumimoji="1"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445" y="1881120"/>
            <a:ext cx="4559300" cy="5969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0642" y="3028104"/>
            <a:ext cx="46788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Definition: The distance between two points measured along axes at right angles. In a plane with p1 at (x1, y1) and p2 at (x2, y2), it is |x1 - x2| + |y1 - y2|.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568" y="2785832"/>
            <a:ext cx="2249487" cy="224948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60642" y="460290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900" dirty="0">
                <a:solidFill>
                  <a:srgbClr val="953735"/>
                </a:solidFill>
              </a:rPr>
              <a:t>http://computational-</a:t>
            </a:r>
            <a:r>
              <a:rPr lang="en-US" altLang="zh-CN" sz="900" dirty="0" err="1">
                <a:solidFill>
                  <a:srgbClr val="953735"/>
                </a:solidFill>
              </a:rPr>
              <a:t>communication.com</a:t>
            </a:r>
            <a:r>
              <a:rPr lang="en-US" altLang="zh-CN" sz="900" dirty="0">
                <a:solidFill>
                  <a:srgbClr val="953735"/>
                </a:solidFill>
              </a:rPr>
              <a:t>/wiki/</a:t>
            </a:r>
            <a:r>
              <a:rPr lang="en-US" altLang="zh-CN" sz="900" dirty="0" err="1">
                <a:solidFill>
                  <a:srgbClr val="953735"/>
                </a:solidFill>
              </a:rPr>
              <a:t>index.php?title</a:t>
            </a:r>
            <a:r>
              <a:rPr lang="en-US" altLang="zh-CN" sz="900" dirty="0">
                <a:solidFill>
                  <a:srgbClr val="953735"/>
                </a:solidFill>
              </a:rPr>
              <a:t>=</a:t>
            </a:r>
            <a:r>
              <a:rPr lang="en-US" altLang="zh-CN" sz="900" dirty="0" err="1">
                <a:solidFill>
                  <a:srgbClr val="953735"/>
                </a:solidFill>
              </a:rPr>
              <a:t>Similarity_distance</a:t>
            </a:r>
            <a:endParaRPr lang="zh-CN" altLang="en-US" sz="900" dirty="0">
              <a:solidFill>
                <a:srgbClr val="9537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173667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80" r="80"/>
          <a:stretch>
            <a:fillRect/>
          </a:stretch>
        </p:blipFill>
        <p:spPr>
          <a:xfrm>
            <a:off x="1187709" y="2089159"/>
            <a:ext cx="7218759" cy="2977529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05979"/>
            <a:ext cx="8410050" cy="857250"/>
          </a:xfrm>
        </p:spPr>
        <p:txBody>
          <a:bodyPr/>
          <a:lstStyle/>
          <a:p>
            <a:r>
              <a:rPr lang="en-US" altLang="zh-CN" sz="3600" b="1" dirty="0" smtClean="0"/>
              <a:t>U</a:t>
            </a:r>
            <a:r>
              <a:rPr lang="en-US" altLang="zh-CN" sz="3600" b="1" dirty="0" smtClean="0"/>
              <a:t>ser</a:t>
            </a:r>
            <a:r>
              <a:rPr lang="en-US" altLang="zh-CN" sz="3600" b="1" dirty="0" smtClean="0"/>
              <a:t>-</a:t>
            </a:r>
            <a:r>
              <a:rPr lang="en-US" altLang="zh-CN" sz="3600" b="1" dirty="0"/>
              <a:t>Based </a:t>
            </a:r>
            <a:r>
              <a:rPr lang="en-US" altLang="zh-CN" sz="3600" b="1" dirty="0" smtClean="0"/>
              <a:t>Filtering</a:t>
            </a:r>
            <a:r>
              <a:rPr lang="en-US" altLang="zh-CN" sz="3600" b="1" dirty="0" smtClean="0"/>
              <a:t>:</a:t>
            </a:r>
            <a:r>
              <a:rPr lang="en-US" altLang="zh-CN" sz="3600" b="1" dirty="0" smtClean="0"/>
              <a:t> Reco</a:t>
            </a:r>
            <a:r>
              <a:rPr lang="en-US" altLang="zh-CN" sz="3600" b="1" dirty="0" smtClean="0"/>
              <a:t>m</a:t>
            </a:r>
            <a:r>
              <a:rPr lang="en-US" altLang="zh-CN" sz="3600" b="1" dirty="0" smtClean="0"/>
              <a:t>mending </a:t>
            </a:r>
            <a:r>
              <a:rPr lang="en-US" altLang="zh-CN" sz="3600" b="1" dirty="0"/>
              <a:t>Items 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endParaRPr kumimoji="1"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399286" y="919826"/>
            <a:ext cx="8686800" cy="205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aseline="30000" dirty="0"/>
              <a:t>L</a:t>
            </a:r>
            <a:r>
              <a:rPr lang="en-US" altLang="zh-CN" sz="3200" baseline="30000" dirty="0" smtClean="0"/>
              <a:t>ook </a:t>
            </a:r>
            <a:r>
              <a:rPr lang="en-US" altLang="zh-CN" sz="3200" baseline="30000" dirty="0"/>
              <a:t>at the person who has tastes most similar to mine and look for a movie he likes that I haven’t seen </a:t>
            </a:r>
            <a:r>
              <a:rPr lang="en-US" altLang="zh-CN" sz="3200" baseline="30000" dirty="0" smtClean="0"/>
              <a:t>yet</a:t>
            </a:r>
            <a:r>
              <a:rPr lang="zh-CN" altLang="zh-CN" sz="3200" baseline="30000" dirty="0"/>
              <a:t>.</a:t>
            </a:r>
            <a:r>
              <a:rPr lang="zh-CN" altLang="en-US" sz="3200" baseline="30000" dirty="0" smtClean="0"/>
              <a:t> </a:t>
            </a:r>
            <a:r>
              <a:rPr lang="en-US" altLang="zh-CN" sz="3200" baseline="30000" dirty="0" smtClean="0"/>
              <a:t>However,</a:t>
            </a:r>
            <a:r>
              <a:rPr lang="zh-CN" altLang="en-US" sz="3200" baseline="30000" dirty="0" smtClean="0"/>
              <a:t> </a:t>
            </a:r>
            <a:r>
              <a:rPr lang="en-US" altLang="zh-CN" sz="3200" baseline="30000" dirty="0" smtClean="0"/>
              <a:t>reviewers may</a:t>
            </a:r>
            <a:r>
              <a:rPr lang="zh-CN" altLang="en-US" sz="3200" baseline="30000" dirty="0" smtClean="0"/>
              <a:t> </a:t>
            </a:r>
            <a:r>
              <a:rPr lang="en-US" altLang="zh-CN" sz="3200" baseline="30000" dirty="0" smtClean="0"/>
              <a:t>haven’t </a:t>
            </a:r>
            <a:r>
              <a:rPr lang="en-US" altLang="zh-CN" sz="3200" baseline="30000" dirty="0"/>
              <a:t>reviewed some of the movies that I might </a:t>
            </a:r>
            <a:r>
              <a:rPr lang="en-US" altLang="zh-CN" sz="3200" baseline="30000" dirty="0" smtClean="0"/>
              <a:t>like</a:t>
            </a:r>
            <a:r>
              <a:rPr lang="en-US" altLang="zh-CN" sz="3200" baseline="30000" dirty="0" smtClean="0"/>
              <a:t>,</a:t>
            </a:r>
            <a:r>
              <a:rPr lang="zh-CN" altLang="en-US" sz="3200" baseline="30000" dirty="0" smtClean="0"/>
              <a:t> </a:t>
            </a:r>
            <a:r>
              <a:rPr lang="en-US" altLang="zh-CN" sz="3200" baseline="30000" dirty="0" smtClean="0"/>
              <a:t>and</a:t>
            </a:r>
            <a:r>
              <a:rPr lang="zh-CN" altLang="en-US" sz="3200" baseline="30000" dirty="0" smtClean="0"/>
              <a:t> </a:t>
            </a:r>
            <a:r>
              <a:rPr lang="en-US" altLang="zh-CN" sz="3200" baseline="30000" dirty="0" smtClean="0"/>
              <a:t>a </a:t>
            </a:r>
            <a:r>
              <a:rPr lang="en-US" altLang="zh-CN" sz="3200" baseline="30000" dirty="0"/>
              <a:t>reviewer </a:t>
            </a:r>
            <a:r>
              <a:rPr lang="en-US" altLang="zh-CN" sz="3200" baseline="30000" dirty="0" smtClean="0"/>
              <a:t>may </a:t>
            </a:r>
            <a:r>
              <a:rPr lang="en-US" altLang="zh-CN" sz="3200" baseline="30000" dirty="0"/>
              <a:t>strangely </a:t>
            </a:r>
            <a:r>
              <a:rPr lang="en-US" altLang="zh-CN" sz="3200" baseline="30000" dirty="0" smtClean="0"/>
              <a:t>like </a:t>
            </a:r>
            <a:r>
              <a:rPr lang="en-US" altLang="zh-CN" sz="3200" baseline="30000" dirty="0"/>
              <a:t>a movie that got bad reviews from all the other critics</a:t>
            </a:r>
            <a:endParaRPr lang="zh-CN" altLang="en-US" sz="3200" dirty="0"/>
          </a:p>
          <a:p>
            <a:endParaRPr lang="zh-CN" altLang="en-US" dirty="0"/>
          </a:p>
          <a:p>
            <a:endParaRPr lang="en-US" altLang="zh-CN" baseline="30000" dirty="0" smtClean="0"/>
          </a:p>
          <a:p>
            <a:r>
              <a:rPr lang="en-US" altLang="zh-CN" baseline="30000" dirty="0" smtClean="0"/>
              <a:t> </a:t>
            </a:r>
            <a:endParaRPr lang="zh-CN" altLang="en-US" dirty="0"/>
          </a:p>
        </p:txBody>
      </p:sp>
      <p:sp>
        <p:nvSpPr>
          <p:cNvPr id="9" name="框架 8"/>
          <p:cNvSpPr/>
          <p:nvPr/>
        </p:nvSpPr>
        <p:spPr>
          <a:xfrm>
            <a:off x="2596115" y="2731216"/>
            <a:ext cx="2146571" cy="303468"/>
          </a:xfrm>
          <a:prstGeom prst="fram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框架 9"/>
          <p:cNvSpPr/>
          <p:nvPr/>
        </p:nvSpPr>
        <p:spPr>
          <a:xfrm>
            <a:off x="4220769" y="4612148"/>
            <a:ext cx="3814823" cy="303468"/>
          </a:xfrm>
          <a:prstGeom prst="fram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框架 10"/>
          <p:cNvSpPr/>
          <p:nvPr/>
        </p:nvSpPr>
        <p:spPr>
          <a:xfrm>
            <a:off x="4220769" y="2731216"/>
            <a:ext cx="521917" cy="1697168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框架 11"/>
          <p:cNvSpPr/>
          <p:nvPr/>
        </p:nvSpPr>
        <p:spPr>
          <a:xfrm>
            <a:off x="2596115" y="2731216"/>
            <a:ext cx="521917" cy="1427418"/>
          </a:xfrm>
          <a:prstGeom prst="fram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4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 rot="1164328">
            <a:off x="3001723" y="4209583"/>
            <a:ext cx="1231406" cy="145944"/>
          </a:xfrm>
          <a:prstGeom prst="rightArrow">
            <a:avLst/>
          </a:prstGeom>
          <a:solidFill>
            <a:srgbClr val="806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064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19361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Gets </a:t>
            </a:r>
            <a:r>
              <a:rPr lang="en-US" altLang="zh-CN" dirty="0"/>
              <a:t>recommendations for a person by using a </a:t>
            </a:r>
            <a:r>
              <a:rPr lang="en-US" altLang="zh-CN" b="1" dirty="0">
                <a:solidFill>
                  <a:srgbClr val="8064A2"/>
                </a:solidFill>
              </a:rPr>
              <a:t>weighted</a:t>
            </a:r>
            <a:r>
              <a:rPr lang="en-US" altLang="zh-CN" dirty="0"/>
              <a:t> </a:t>
            </a:r>
            <a:r>
              <a:rPr lang="en-US" altLang="zh-CN" dirty="0" smtClean="0"/>
              <a:t>average </a:t>
            </a:r>
            <a:r>
              <a:rPr lang="en-US" altLang="zh-CN" dirty="0"/>
              <a:t>of every other user's </a:t>
            </a:r>
            <a:r>
              <a:rPr lang="en-US" altLang="zh-CN" b="1" dirty="0">
                <a:solidFill>
                  <a:srgbClr val="8064A2"/>
                </a:solidFill>
              </a:rPr>
              <a:t>rankings </a:t>
            </a:r>
            <a:endParaRPr lang="en-US" altLang="zh-CN" b="1" dirty="0">
              <a:solidFill>
                <a:srgbClr val="8064A2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User-Based </a:t>
            </a:r>
            <a:r>
              <a:rPr lang="en-US" altLang="zh-CN" b="1" dirty="0" smtClean="0"/>
              <a:t>Filtering </a:t>
            </a:r>
            <a:endParaRPr kumimoji="1" lang="zh-CN" altLang="en-US" dirty="0"/>
          </a:p>
        </p:txBody>
      </p:sp>
      <p:pic>
        <p:nvPicPr>
          <p:cNvPr id="4" name="图片 3" descr="j01790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380" y="2287540"/>
            <a:ext cx="3657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2601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Now you know how to find similar people and recommend products for a given </a:t>
            </a:r>
            <a:r>
              <a:rPr lang="en-US" altLang="zh-CN" sz="2800" dirty="0" smtClean="0"/>
              <a:t>person</a:t>
            </a:r>
          </a:p>
          <a:p>
            <a:r>
              <a:rPr lang="en-US" altLang="zh-CN" sz="2800" dirty="0" smtClean="0"/>
              <a:t>but </a:t>
            </a:r>
            <a:r>
              <a:rPr lang="en-US" altLang="zh-CN" sz="2800" dirty="0"/>
              <a:t>what if you want to see which products are similar to each other? </a:t>
            </a:r>
            <a:endParaRPr lang="en-US" altLang="zh-CN" sz="2800" dirty="0" smtClean="0"/>
          </a:p>
          <a:p>
            <a:r>
              <a:rPr lang="en-US" altLang="zh-CN" sz="2800" dirty="0" smtClean="0"/>
              <a:t>This </a:t>
            </a:r>
            <a:r>
              <a:rPr lang="en-US" altLang="zh-CN" sz="2800" dirty="0"/>
              <a:t>is actually the same method we used </a:t>
            </a:r>
            <a:r>
              <a:rPr lang="en-US" altLang="zh-CN" sz="2800" dirty="0" smtClean="0"/>
              <a:t>earlier </a:t>
            </a:r>
            <a:r>
              <a:rPr lang="en-US" altLang="zh-CN" sz="2800" dirty="0"/>
              <a:t>to determine similarity between people</a:t>
            </a:r>
            <a:r>
              <a:rPr lang="en-US" altLang="zh-CN" sz="2800" dirty="0" smtClean="0"/>
              <a:t>—you </a:t>
            </a:r>
            <a:r>
              <a:rPr lang="en-US" altLang="zh-CN" sz="2800" dirty="0"/>
              <a:t>just need to swap the people and the items.</a:t>
            </a:r>
            <a:endParaRPr lang="zh-CN" altLang="en-US" sz="2800" dirty="0"/>
          </a:p>
          <a:p>
            <a:endParaRPr kumimoji="1"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Matching Products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163713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A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very large site like Amazon has millions of customers and products—comparing a user with every other user and then comparing every product each user has rated can be very slow. </a:t>
            </a:r>
            <a:endParaRPr lang="en-US" altLang="zh-CN" sz="2000" dirty="0" smtClean="0"/>
          </a:p>
          <a:p>
            <a:r>
              <a:rPr lang="en-US" altLang="zh-CN" sz="2000" dirty="0" smtClean="0"/>
              <a:t>Also</a:t>
            </a:r>
            <a:r>
              <a:rPr lang="en-US" altLang="zh-CN" sz="2000" dirty="0"/>
              <a:t>, a site that sells millions of products may have very little overlap between people, which can make it difficult to decide which people are similar. </a:t>
            </a:r>
            <a:endParaRPr lang="en-US" altLang="zh-CN" sz="2000" dirty="0" smtClean="0"/>
          </a:p>
          <a:p>
            <a:r>
              <a:rPr lang="en-US" altLang="zh-CN" sz="2000" dirty="0"/>
              <a:t>The technique we have used thus far is called </a:t>
            </a:r>
            <a:r>
              <a:rPr lang="en-US" altLang="zh-CN" sz="2000" b="1" i="1" dirty="0">
                <a:solidFill>
                  <a:srgbClr val="8064A2"/>
                </a:solidFill>
              </a:rPr>
              <a:t>user-based collaborative filtering</a:t>
            </a:r>
            <a:r>
              <a:rPr lang="en-US" altLang="zh-CN" sz="2000" dirty="0"/>
              <a:t>. </a:t>
            </a:r>
            <a:endParaRPr lang="en-US" altLang="zh-CN" sz="2000" dirty="0" smtClean="0"/>
          </a:p>
          <a:p>
            <a:r>
              <a:rPr lang="en-US" altLang="zh-CN" sz="2000" dirty="0" smtClean="0"/>
              <a:t>An </a:t>
            </a:r>
            <a:r>
              <a:rPr lang="en-US" altLang="zh-CN" sz="2000" dirty="0"/>
              <a:t>alternative is known as </a:t>
            </a:r>
            <a:r>
              <a:rPr lang="en-US" altLang="zh-CN" sz="2000" b="1" i="1" dirty="0">
                <a:solidFill>
                  <a:srgbClr val="8064A2"/>
                </a:solidFill>
              </a:rPr>
              <a:t>item-based collaborative filtering</a:t>
            </a:r>
            <a:r>
              <a:rPr lang="en-US" altLang="zh-CN" sz="2000" dirty="0"/>
              <a:t>. </a:t>
            </a:r>
            <a:endParaRPr lang="en-US" altLang="zh-CN" sz="2000" dirty="0" smtClean="0"/>
          </a:p>
          <a:p>
            <a:pPr lvl="2"/>
            <a:r>
              <a:rPr lang="en-US" altLang="zh-CN" sz="1200" dirty="0" smtClean="0"/>
              <a:t>Fast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and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Better</a:t>
            </a:r>
            <a:endParaRPr lang="en-US" altLang="zh-CN" sz="1200" dirty="0" smtClean="0"/>
          </a:p>
          <a:p>
            <a:pPr lvl="2"/>
            <a:r>
              <a:rPr lang="en-US" altLang="zh-CN" sz="1200" dirty="0" smtClean="0"/>
              <a:t>Computing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in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advance</a:t>
            </a:r>
            <a:endParaRPr lang="en-US" altLang="zh-CN" sz="1200" dirty="0"/>
          </a:p>
          <a:p>
            <a:endParaRPr lang="en-US" altLang="zh-CN" sz="2000" dirty="0"/>
          </a:p>
          <a:p>
            <a:endParaRPr kumimoji="1"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Item-Based Filtering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0280400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T</a:t>
            </a:r>
            <a:r>
              <a:rPr lang="en-US" altLang="zh-CN" sz="2800" dirty="0" smtClean="0"/>
              <a:t>o </a:t>
            </a:r>
            <a:r>
              <a:rPr lang="en-US" altLang="zh-CN" sz="2800" dirty="0" err="1"/>
              <a:t>precompute</a:t>
            </a:r>
            <a:r>
              <a:rPr lang="en-US" altLang="zh-CN" sz="2800" dirty="0"/>
              <a:t> the most similar items for each </a:t>
            </a:r>
            <a:r>
              <a:rPr lang="en-US" altLang="zh-CN" sz="2800" dirty="0" smtClean="0"/>
              <a:t>item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get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b="1" dirty="0" smtClean="0">
                <a:solidFill>
                  <a:srgbClr val="8064A2"/>
                </a:solidFill>
              </a:rPr>
              <a:t>item </a:t>
            </a:r>
            <a:r>
              <a:rPr lang="en-US" altLang="zh-CN" b="1" dirty="0">
                <a:solidFill>
                  <a:srgbClr val="8064A2"/>
                </a:solidFill>
              </a:rPr>
              <a:t>similarity dictionary </a:t>
            </a:r>
            <a:endParaRPr lang="en-US" altLang="zh-CN" sz="2800" dirty="0"/>
          </a:p>
          <a:p>
            <a:r>
              <a:rPr lang="en-US" altLang="zh-CN" sz="2800" dirty="0" smtClean="0"/>
              <a:t>Looking </a:t>
            </a:r>
            <a:r>
              <a:rPr lang="en-US" altLang="zh-CN" sz="2800" dirty="0"/>
              <a:t>at 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person’s </a:t>
            </a:r>
            <a:r>
              <a:rPr lang="en-US" altLang="zh-CN" sz="2800" dirty="0"/>
              <a:t>top-rated items and create a weighted list of the items most similar to those. </a:t>
            </a:r>
            <a:endParaRPr lang="en-US" altLang="zh-CN" sz="2800" dirty="0"/>
          </a:p>
          <a:p>
            <a:pPr lvl="1"/>
            <a:r>
              <a:rPr lang="en-US" altLang="zh-CN" sz="2400" i="1" dirty="0"/>
              <a:t>comparisons between items will not change as often as comparisons between users</a:t>
            </a:r>
            <a:r>
              <a:rPr lang="en-US" altLang="zh-CN" sz="2400" dirty="0"/>
              <a:t>. </a:t>
            </a:r>
            <a:endParaRPr lang="en-US" altLang="zh-CN" sz="2400" dirty="0"/>
          </a:p>
          <a:p>
            <a:endParaRPr kumimoji="1"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/>
              <a:t>Item-Based </a:t>
            </a:r>
            <a:r>
              <a:rPr lang="en-US" altLang="zh-CN" sz="3200" b="1" dirty="0" smtClean="0"/>
              <a:t>Filtering</a:t>
            </a:r>
            <a:r>
              <a:rPr lang="en-US" altLang="zh-CN" sz="3200" b="1" dirty="0" smtClean="0"/>
              <a:t>:</a:t>
            </a:r>
            <a:r>
              <a:rPr lang="zh-CN" altLang="en-US" sz="3200" b="1" dirty="0" smtClean="0"/>
              <a:t> </a:t>
            </a:r>
            <a:r>
              <a:rPr lang="en-US" altLang="zh-CN" sz="3200" b="1" dirty="0">
                <a:solidFill>
                  <a:srgbClr val="8064A2"/>
                </a:solidFill>
              </a:rPr>
              <a:t>item similarity dictionary 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61015020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计算传播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Netflix</a:t>
            </a:r>
          </a:p>
          <a:p>
            <a:pPr lvl="1"/>
            <a:r>
              <a:rPr kumimoji="1" lang="zh-CN" altLang="en-US" dirty="0" smtClean="0"/>
              <a:t>今日头条</a:t>
            </a:r>
            <a:endParaRPr kumimoji="1" lang="en-US" altLang="zh-CN" dirty="0" smtClean="0"/>
          </a:p>
          <a:p>
            <a:r>
              <a:rPr kumimoji="1" lang="zh-CN" altLang="en-US" dirty="0" smtClean="0"/>
              <a:t>群体智慧</a:t>
            </a:r>
            <a:endParaRPr kumimoji="1" lang="en-US" altLang="zh-CN" dirty="0" smtClean="0"/>
          </a:p>
          <a:p>
            <a:r>
              <a:rPr kumimoji="1" lang="zh-CN" altLang="en-US" dirty="0" smtClean="0"/>
              <a:t>推荐系统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引言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518" y="1200151"/>
            <a:ext cx="2578986" cy="342581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06717" y="1015485"/>
            <a:ext cx="1762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提供推荐</a:t>
            </a:r>
          </a:p>
        </p:txBody>
      </p:sp>
      <p:sp>
        <p:nvSpPr>
          <p:cNvPr id="6" name="矩形 5"/>
          <p:cNvSpPr/>
          <p:nvPr/>
        </p:nvSpPr>
        <p:spPr>
          <a:xfrm>
            <a:off x="5670722" y="1486647"/>
            <a:ext cx="27807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CN" altLang="en-US" dirty="0"/>
              <a:t>协作型过滤</a:t>
            </a:r>
          </a:p>
          <a:p>
            <a:pPr marL="285750" indent="-285750">
              <a:buFont typeface="Arial"/>
              <a:buChar char="•"/>
            </a:pPr>
            <a:r>
              <a:rPr lang="zh-CN" altLang="en-US" dirty="0"/>
              <a:t>搜集偏好</a:t>
            </a:r>
          </a:p>
          <a:p>
            <a:pPr marL="285750" indent="-285750">
              <a:buFont typeface="Arial"/>
              <a:buChar char="•"/>
            </a:pPr>
            <a:r>
              <a:rPr lang="zh-CN" altLang="en-US" dirty="0"/>
              <a:t>寻找相近的用户</a:t>
            </a:r>
          </a:p>
          <a:p>
            <a:pPr marL="285750" indent="-285750">
              <a:buFont typeface="Arial"/>
              <a:buChar char="•"/>
            </a:pPr>
            <a:r>
              <a:rPr lang="zh-CN" altLang="en-US" dirty="0"/>
              <a:t>推荐物品</a:t>
            </a:r>
          </a:p>
          <a:p>
            <a:pPr marL="285750" indent="-285750">
              <a:buFont typeface="Arial"/>
              <a:buChar char="•"/>
            </a:pPr>
            <a:r>
              <a:rPr lang="zh-CN" altLang="en-US" dirty="0"/>
              <a:t>匹配商品</a:t>
            </a:r>
          </a:p>
          <a:p>
            <a:pPr marL="285750" indent="-285750">
              <a:buFont typeface="Arial"/>
              <a:buChar char="•"/>
            </a:pPr>
            <a:r>
              <a:rPr lang="zh-CN" altLang="en-US" sz="1200" dirty="0"/>
              <a:t>构建一个基于</a:t>
            </a:r>
            <a:r>
              <a:rPr lang="en-US" altLang="zh-CN" sz="1200" dirty="0"/>
              <a:t>delici0US</a:t>
            </a:r>
            <a:r>
              <a:rPr lang="zh-CN" altLang="en-US" sz="1200" dirty="0"/>
              <a:t>的链接推荐系统</a:t>
            </a:r>
          </a:p>
          <a:p>
            <a:pPr marL="285750" indent="-285750">
              <a:buFont typeface="Arial"/>
              <a:buChar char="•"/>
            </a:pPr>
            <a:r>
              <a:rPr lang="zh-CN" altLang="en-US" dirty="0"/>
              <a:t>基于物品的过滤</a:t>
            </a:r>
          </a:p>
          <a:p>
            <a:pPr marL="285750" lvl="4" indent="-285750">
              <a:buFont typeface="Arial"/>
              <a:buChar char="•"/>
            </a:pPr>
            <a:r>
              <a:rPr lang="zh-CN" altLang="en-US" sz="1200" dirty="0"/>
              <a:t>使用</a:t>
            </a:r>
            <a:r>
              <a:rPr lang="en-US" altLang="zh-CN" sz="1200" dirty="0" err="1"/>
              <a:t>MovieLens</a:t>
            </a:r>
            <a:r>
              <a:rPr lang="zh-CN" altLang="en-US" sz="1200" dirty="0"/>
              <a:t>数据集</a:t>
            </a:r>
          </a:p>
          <a:p>
            <a:pPr marL="285750" indent="-285750">
              <a:buFont typeface="Arial"/>
              <a:buChar char="•"/>
            </a:pPr>
            <a:r>
              <a:rPr lang="zh-CN" altLang="en-US" dirty="0"/>
              <a:t>基于用户进行过滤还是基于物品进行过滤</a:t>
            </a:r>
          </a:p>
          <a:p>
            <a:pPr marL="285750" indent="-285750">
              <a:buFont typeface="Arial"/>
              <a:buChar char="•"/>
            </a:pPr>
            <a:r>
              <a:rPr lang="zh-CN" altLang="en-US" dirty="0"/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2165241495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18433" b="-18433"/>
          <a:stretch>
            <a:fillRect/>
          </a:stretch>
        </p:blipFill>
        <p:spPr>
          <a:xfrm>
            <a:off x="457200" y="1749028"/>
            <a:ext cx="8229600" cy="3394472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/>
              <a:t>Item-Based </a:t>
            </a:r>
            <a:r>
              <a:rPr lang="en-US" altLang="zh-CN" sz="3200" b="1" dirty="0" smtClean="0"/>
              <a:t>Filtering</a:t>
            </a:r>
            <a:r>
              <a:rPr lang="en-US" altLang="zh-CN" sz="3200" b="1" dirty="0" smtClean="0"/>
              <a:t>:</a:t>
            </a:r>
            <a:r>
              <a:rPr lang="en-US" altLang="zh-CN" sz="3200" b="1" dirty="0" smtClean="0"/>
              <a:t> Getting </a:t>
            </a:r>
            <a:r>
              <a:rPr lang="en-US" altLang="zh-CN" sz="3200" b="1" dirty="0"/>
              <a:t>Recommendations </a:t>
            </a:r>
            <a:endParaRPr kumimoji="1"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544016" y="1063229"/>
            <a:ext cx="79629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aseline="30000" dirty="0"/>
              <a:t>Each row has a movie that I have already seen, along with my personal rating for it. For every movie that I haven’t seen, there’s a column that shows how similar it is to the movies I have seen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2236480" y="4669247"/>
            <a:ext cx="224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1.378/</a:t>
            </a:r>
            <a:r>
              <a:rPr kumimoji="1" lang="en-US" altLang="zh-CN" dirty="0" smtClean="0"/>
              <a:t>0.433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3.183</a:t>
            </a:r>
            <a:endParaRPr kumimoji="1" lang="zh-CN" altLang="en-US" dirty="0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2236480" y="3922602"/>
            <a:ext cx="1820652" cy="663134"/>
          </a:xfrm>
          <a:prstGeom prst="rt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框架 7"/>
          <p:cNvSpPr/>
          <p:nvPr/>
        </p:nvSpPr>
        <p:spPr>
          <a:xfrm>
            <a:off x="1573403" y="3000960"/>
            <a:ext cx="2573638" cy="258510"/>
          </a:xfrm>
          <a:prstGeom prst="fram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02113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6901" b="6901"/>
          <a:stretch>
            <a:fillRect/>
          </a:stretch>
        </p:blipFill>
        <p:spPr>
          <a:xfrm>
            <a:off x="457200" y="1200151"/>
            <a:ext cx="8686800" cy="3583054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</a:t>
            </a:r>
            <a:r>
              <a:rPr kumimoji="1" lang="en-US" altLang="zh-CN" dirty="0" smtClean="0"/>
              <a:t>emo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52245" y="4861973"/>
            <a:ext cx="7146007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b="1" baseline="30000" dirty="0">
                <a:solidFill>
                  <a:schemeClr val="bg2">
                    <a:lumMod val="75000"/>
                  </a:schemeClr>
                </a:solidFill>
              </a:rPr>
              <a:t>Recommendation systems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text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analysis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with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err="1">
                <a:solidFill>
                  <a:schemeClr val="bg2">
                    <a:lumMod val="75000"/>
                  </a:schemeClr>
                </a:solidFill>
              </a:rPr>
              <a:t>GraphLab</a:t>
            </a:r>
            <a:r>
              <a:rPr lang="en-US" altLang="zh-CN" b="1" baseline="30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Create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,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Conference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err="1" smtClean="0">
                <a:solidFill>
                  <a:schemeClr val="bg2">
                    <a:lumMod val="75000"/>
                  </a:schemeClr>
                </a:solidFill>
              </a:rPr>
              <a:t>GraphLab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2014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451990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7502" r="-7502"/>
          <a:stretch>
            <a:fillRect/>
          </a:stretch>
        </p:blipFill>
        <p:spPr>
          <a:xfrm>
            <a:off x="0" y="1063229"/>
            <a:ext cx="9144000" cy="3771636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52245" y="4861973"/>
            <a:ext cx="7146007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b="1" baseline="30000" dirty="0">
                <a:solidFill>
                  <a:schemeClr val="bg2">
                    <a:lumMod val="75000"/>
                  </a:schemeClr>
                </a:solidFill>
              </a:rPr>
              <a:t>Recommendation systems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text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analysis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with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err="1">
                <a:solidFill>
                  <a:schemeClr val="bg2">
                    <a:lumMod val="75000"/>
                  </a:schemeClr>
                </a:solidFill>
              </a:rPr>
              <a:t>GraphLab</a:t>
            </a:r>
            <a:r>
              <a:rPr lang="en-US" altLang="zh-CN" b="1" baseline="30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Create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,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Conference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err="1" smtClean="0">
                <a:solidFill>
                  <a:schemeClr val="bg2">
                    <a:lumMod val="75000"/>
                  </a:schemeClr>
                </a:solidFill>
              </a:rPr>
              <a:t>GraphLab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2014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77868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2965" b="2965"/>
          <a:stretch>
            <a:fillRect/>
          </a:stretch>
        </p:blipFill>
        <p:spPr>
          <a:xfrm>
            <a:off x="359635" y="1063228"/>
            <a:ext cx="8431018" cy="3477551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52245" y="4861973"/>
            <a:ext cx="7146007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b="1" baseline="30000" dirty="0">
                <a:solidFill>
                  <a:schemeClr val="bg2">
                    <a:lumMod val="75000"/>
                  </a:schemeClr>
                </a:solidFill>
              </a:rPr>
              <a:t>Recommendation systems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text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analysis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with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err="1">
                <a:solidFill>
                  <a:schemeClr val="bg2">
                    <a:lumMod val="75000"/>
                  </a:schemeClr>
                </a:solidFill>
              </a:rPr>
              <a:t>GraphLab</a:t>
            </a:r>
            <a:r>
              <a:rPr lang="en-US" altLang="zh-CN" b="1" baseline="30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Create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,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Conference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err="1" smtClean="0">
                <a:solidFill>
                  <a:schemeClr val="bg2">
                    <a:lumMod val="75000"/>
                  </a:schemeClr>
                </a:solidFill>
              </a:rPr>
              <a:t>GraphLab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2014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272061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Snip20160322_1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0" b="8130"/>
          <a:stretch>
            <a:fillRect/>
          </a:stretch>
        </p:blipFill>
        <p:spPr/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</a:t>
            </a:r>
            <a:r>
              <a:rPr kumimoji="1" lang="en-US" altLang="zh-CN" dirty="0" smtClean="0"/>
              <a:t>ating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52245" y="4861973"/>
            <a:ext cx="7146007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b="1" baseline="30000" dirty="0">
                <a:solidFill>
                  <a:schemeClr val="bg2">
                    <a:lumMod val="75000"/>
                  </a:schemeClr>
                </a:solidFill>
              </a:rPr>
              <a:t>Recommendation systems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text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analysis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with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err="1">
                <a:solidFill>
                  <a:schemeClr val="bg2">
                    <a:lumMod val="75000"/>
                  </a:schemeClr>
                </a:solidFill>
              </a:rPr>
              <a:t>GraphLab</a:t>
            </a:r>
            <a:r>
              <a:rPr lang="en-US" altLang="zh-CN" b="1" baseline="30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Create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,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Conference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err="1" smtClean="0">
                <a:solidFill>
                  <a:schemeClr val="bg2">
                    <a:lumMod val="75000"/>
                  </a:schemeClr>
                </a:solidFill>
              </a:rPr>
              <a:t>GraphLab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2014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797036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rcRect l="-25079" r="-25079"/>
          <a:stretch>
            <a:fillRect/>
          </a:stretch>
        </p:blipFill>
        <p:spPr>
          <a:xfrm>
            <a:off x="-897159" y="726042"/>
            <a:ext cx="10392964" cy="4286797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Factorization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52245" y="4861973"/>
            <a:ext cx="7146007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b="1" baseline="30000" dirty="0">
                <a:solidFill>
                  <a:schemeClr val="bg2">
                    <a:lumMod val="75000"/>
                  </a:schemeClr>
                </a:solidFill>
              </a:rPr>
              <a:t>Recommendation systems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text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analysis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with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err="1">
                <a:solidFill>
                  <a:schemeClr val="bg2">
                    <a:lumMod val="75000"/>
                  </a:schemeClr>
                </a:solidFill>
              </a:rPr>
              <a:t>GraphLab</a:t>
            </a:r>
            <a:r>
              <a:rPr lang="en-US" altLang="zh-CN" b="1" baseline="30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Create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,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Conference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err="1" smtClean="0">
                <a:solidFill>
                  <a:schemeClr val="bg2">
                    <a:lumMod val="75000"/>
                  </a:schemeClr>
                </a:solidFill>
              </a:rPr>
              <a:t>GraphLab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2014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05172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25213" r="-25213"/>
          <a:stretch>
            <a:fillRect/>
          </a:stretch>
        </p:blipFill>
        <p:spPr>
          <a:xfrm>
            <a:off x="-295786" y="919162"/>
            <a:ext cx="9924764" cy="4093678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52245" y="4861973"/>
            <a:ext cx="7146007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b="1" baseline="30000" dirty="0">
                <a:solidFill>
                  <a:schemeClr val="bg2">
                    <a:lumMod val="75000"/>
                  </a:schemeClr>
                </a:solidFill>
              </a:rPr>
              <a:t>Recommendation systems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text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analysis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with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err="1">
                <a:solidFill>
                  <a:schemeClr val="bg2">
                    <a:lumMod val="75000"/>
                  </a:schemeClr>
                </a:solidFill>
              </a:rPr>
              <a:t>GraphLab</a:t>
            </a:r>
            <a:r>
              <a:rPr lang="en-US" altLang="zh-CN" b="1" baseline="30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Create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,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Conference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err="1" smtClean="0">
                <a:solidFill>
                  <a:schemeClr val="bg2">
                    <a:lumMod val="75000"/>
                  </a:schemeClr>
                </a:solidFill>
              </a:rPr>
              <a:t>GraphLab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2014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186813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24364" r="-24364"/>
          <a:stretch>
            <a:fillRect/>
          </a:stretch>
        </p:blipFill>
        <p:spPr>
          <a:xfrm>
            <a:off x="-351979" y="840484"/>
            <a:ext cx="9952012" cy="4104917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52245" y="4861973"/>
            <a:ext cx="7146007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b="1" baseline="30000" dirty="0">
                <a:solidFill>
                  <a:schemeClr val="bg2">
                    <a:lumMod val="75000"/>
                  </a:schemeClr>
                </a:solidFill>
              </a:rPr>
              <a:t>Recommendation systems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text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analysis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with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err="1">
                <a:solidFill>
                  <a:schemeClr val="bg2">
                    <a:lumMod val="75000"/>
                  </a:schemeClr>
                </a:solidFill>
              </a:rPr>
              <a:t>GraphLab</a:t>
            </a:r>
            <a:r>
              <a:rPr lang="en-US" altLang="zh-CN" b="1" baseline="30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Create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,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Conference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err="1" smtClean="0">
                <a:solidFill>
                  <a:schemeClr val="bg2">
                    <a:lumMod val="75000"/>
                  </a:schemeClr>
                </a:solidFill>
              </a:rPr>
              <a:t>GraphLab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2014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90426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Side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features</a:t>
            </a:r>
          </a:p>
          <a:p>
            <a:pPr lvl="2"/>
            <a:r>
              <a:rPr kumimoji="1" lang="en-US" altLang="zh-CN" dirty="0" err="1" smtClean="0"/>
              <a:t>factorization_machine</a:t>
            </a:r>
            <a:endParaRPr kumimoji="1" lang="en-US" altLang="zh-CN" dirty="0" smtClean="0"/>
          </a:p>
          <a:p>
            <a:r>
              <a:rPr kumimoji="1" lang="en-US" altLang="zh-CN" dirty="0" smtClean="0"/>
              <a:t>Ranking</a:t>
            </a:r>
          </a:p>
          <a:p>
            <a:pPr lvl="2"/>
            <a:r>
              <a:rPr kumimoji="1" lang="en-US" altLang="zh-CN" dirty="0" err="1" smtClean="0"/>
              <a:t>Unobserved_rating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Overfitting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regularization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</a:t>
            </a:r>
            <a:r>
              <a:rPr kumimoji="1" lang="en-US" altLang="zh-CN" dirty="0" smtClean="0"/>
              <a:t>atrix factorization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2245" y="4861973"/>
            <a:ext cx="7146007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b="1" baseline="30000" dirty="0">
                <a:solidFill>
                  <a:schemeClr val="bg2">
                    <a:lumMod val="75000"/>
                  </a:schemeClr>
                </a:solidFill>
              </a:rPr>
              <a:t>Recommendation systems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text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analysis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with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err="1">
                <a:solidFill>
                  <a:schemeClr val="bg2">
                    <a:lumMod val="75000"/>
                  </a:schemeClr>
                </a:solidFill>
              </a:rPr>
              <a:t>GraphLab</a:t>
            </a:r>
            <a:r>
              <a:rPr lang="en-US" altLang="zh-CN" b="1" baseline="30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Create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,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Conference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err="1" smtClean="0">
                <a:solidFill>
                  <a:schemeClr val="bg2">
                    <a:lumMod val="75000"/>
                  </a:schemeClr>
                </a:solidFill>
              </a:rPr>
              <a:t>GraphLab</a:t>
            </a:r>
            <a:r>
              <a:rPr lang="zh-CN" alt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b="1" baseline="30000" dirty="0" smtClean="0">
                <a:solidFill>
                  <a:schemeClr val="bg2">
                    <a:lumMod val="75000"/>
                  </a:schemeClr>
                </a:solidFill>
              </a:rPr>
              <a:t>2014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445861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34533" r="-34533"/>
          <a:stretch>
            <a:fillRect/>
          </a:stretch>
        </p:blipFill>
        <p:spPr>
          <a:xfrm>
            <a:off x="-402725" y="1672212"/>
            <a:ext cx="5729819" cy="2363108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Precision</a:t>
            </a:r>
            <a:r>
              <a:rPr kumimoji="1" lang="en-US" altLang="zh-CN" dirty="0" smtClean="0"/>
              <a:t>-Recall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238" y="1688711"/>
            <a:ext cx="3511549" cy="244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94327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baseline="30000" dirty="0" smtClean="0"/>
              <a:t>You </a:t>
            </a:r>
            <a:r>
              <a:rPr lang="en-US" altLang="zh-CN" sz="3600" baseline="30000" dirty="0"/>
              <a:t>don’t need the Web to collect data from disparate groups of people, combine it, and analyze it. </a:t>
            </a:r>
            <a:endParaRPr lang="en-US" altLang="zh-CN" sz="3600" baseline="30000" dirty="0" smtClean="0"/>
          </a:p>
          <a:p>
            <a:r>
              <a:rPr lang="en-US" altLang="zh-CN" sz="3600" baseline="30000" dirty="0" smtClean="0"/>
              <a:t>One </a:t>
            </a:r>
            <a:r>
              <a:rPr lang="en-US" altLang="zh-CN" sz="3600" baseline="30000" dirty="0"/>
              <a:t>of the most basic forms of this is a survey or census. </a:t>
            </a:r>
            <a:endParaRPr lang="en-US" altLang="zh-CN" sz="3600" baseline="30000" dirty="0" smtClean="0"/>
          </a:p>
          <a:p>
            <a:r>
              <a:rPr lang="en-US" altLang="zh-CN" sz="3600" baseline="30000" dirty="0" smtClean="0"/>
              <a:t>Collecting </a:t>
            </a:r>
            <a:r>
              <a:rPr lang="en-US" altLang="zh-CN" sz="3600" baseline="30000" dirty="0"/>
              <a:t>answers from a large group of people lets you draw statistical conclusions about the group that no individual member would have known by themselves. </a:t>
            </a:r>
            <a:endParaRPr lang="en-US" altLang="zh-CN" sz="3600" baseline="30000" dirty="0" smtClean="0"/>
          </a:p>
          <a:p>
            <a:r>
              <a:rPr lang="en-US" altLang="zh-CN" sz="3600" baseline="30000" dirty="0" smtClean="0"/>
              <a:t>Building </a:t>
            </a:r>
            <a:r>
              <a:rPr lang="en-US" altLang="zh-CN" sz="3600" baseline="30000" dirty="0"/>
              <a:t>new conclusions from independent contributors is really what collective intelligence is all about.</a:t>
            </a:r>
            <a:endParaRPr lang="zh-CN" altLang="en-US" sz="3600" dirty="0"/>
          </a:p>
          <a:p>
            <a:endParaRPr kumimoji="1" lang="zh-CN" altLang="en-US" sz="3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Collective intelligence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131587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申请使用学术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教育版本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</a:t>
            </a:r>
            <a:r>
              <a:rPr kumimoji="1" lang="en-US" altLang="zh-CN" dirty="0" err="1" smtClean="0"/>
              <a:t>ato</a:t>
            </a:r>
            <a:r>
              <a:rPr kumimoji="1" lang="zh-CN" altLang="en-US" dirty="0" smtClean="0"/>
              <a:t>会将</a:t>
            </a:r>
            <a:r>
              <a:rPr kumimoji="1" lang="en-US" altLang="zh-CN" dirty="0" smtClean="0"/>
              <a:t>Product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通过邮件发送给你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</a:t>
            </a:r>
            <a:r>
              <a:rPr kumimoji="1" lang="en-US" altLang="zh-CN" dirty="0" err="1" smtClean="0"/>
              <a:t>raphlab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76932" y="3439934"/>
            <a:ext cx="4431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dato.com</a:t>
            </a:r>
            <a:r>
              <a:rPr lang="en-US" altLang="zh-CN" dirty="0"/>
              <a:t>/download/</a:t>
            </a:r>
            <a:r>
              <a:rPr lang="en-US" altLang="zh-CN" dirty="0" err="1"/>
              <a:t>academic.html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846" y="303191"/>
            <a:ext cx="1533146" cy="12265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106" y="1028987"/>
            <a:ext cx="3686637" cy="134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63371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Snip20160322_1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920" t="3277" r="-28920"/>
          <a:stretch/>
        </p:blipFill>
        <p:spPr>
          <a:xfrm>
            <a:off x="283521" y="1755666"/>
            <a:ext cx="8229600" cy="3283228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Upgrade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Product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12442" y="802585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dato.com</a:t>
            </a:r>
            <a:r>
              <a:rPr lang="en-US" altLang="zh-CN" dirty="0"/>
              <a:t>/download/upgrade-</a:t>
            </a:r>
            <a:r>
              <a:rPr lang="en-US" altLang="zh-CN" dirty="0" err="1"/>
              <a:t>graphlab</a:t>
            </a:r>
            <a:r>
              <a:rPr lang="en-US" altLang="zh-CN" dirty="0"/>
              <a:t>-</a:t>
            </a:r>
            <a:r>
              <a:rPr lang="en-US" altLang="zh-CN" dirty="0" err="1"/>
              <a:t>create.html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14747" y="1170890"/>
            <a:ext cx="6275877" cy="5847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3200" dirty="0"/>
              <a:t>pip install </a:t>
            </a:r>
            <a:r>
              <a:rPr lang="en-US" altLang="zh-CN" sz="3200" dirty="0" err="1"/>
              <a:t>graphlab</a:t>
            </a:r>
            <a:r>
              <a:rPr lang="en-US" altLang="zh-CN" sz="3200" dirty="0"/>
              <a:t>-create==1.8.5</a:t>
            </a:r>
          </a:p>
        </p:txBody>
      </p:sp>
      <p:sp>
        <p:nvSpPr>
          <p:cNvPr id="7" name="矩形 6"/>
          <p:cNvSpPr/>
          <p:nvPr/>
        </p:nvSpPr>
        <p:spPr>
          <a:xfrm>
            <a:off x="48781" y="2988760"/>
            <a:ext cx="9051800" cy="1200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# set product key using </a:t>
            </a:r>
            <a:r>
              <a:rPr lang="en-US" altLang="zh-CN" sz="2400" dirty="0" err="1"/>
              <a:t>GraphLab</a:t>
            </a:r>
            <a:r>
              <a:rPr lang="en-US" altLang="zh-CN" sz="2400" dirty="0"/>
              <a:t> Create API</a:t>
            </a:r>
          </a:p>
          <a:p>
            <a:r>
              <a:rPr lang="en-US" altLang="zh-CN" sz="2400" dirty="0"/>
              <a:t>import </a:t>
            </a:r>
            <a:r>
              <a:rPr lang="en-US" altLang="zh-CN" sz="2400" dirty="0" err="1"/>
              <a:t>graphlab</a:t>
            </a:r>
            <a:endParaRPr lang="en-US" altLang="zh-CN" sz="2400" dirty="0"/>
          </a:p>
          <a:p>
            <a:r>
              <a:rPr lang="en-US" altLang="zh-CN" sz="2400" dirty="0" err="1"/>
              <a:t>graphlab.product_key.set_product_key</a:t>
            </a:r>
            <a:r>
              <a:rPr lang="en-US" altLang="zh-CN" sz="2400" dirty="0"/>
              <a:t>('enter your product key')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67406028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kumimoji="1" lang="en-US" altLang="zh-CN" sz="1600" dirty="0">
                <a:hlinkClick r:id="rId2"/>
              </a:rPr>
              <a:t>https://dato.com/products/create/docs/</a:t>
            </a:r>
            <a:r>
              <a:rPr kumimoji="1" lang="en-US" altLang="zh-CN" sz="1600" dirty="0" smtClean="0">
                <a:hlinkClick r:id="rId2"/>
              </a:rPr>
              <a:t>graphlab.toolkits.recommender.html</a:t>
            </a:r>
            <a:endParaRPr kumimoji="1" lang="en-US" altLang="zh-CN" sz="1600" dirty="0" smtClean="0"/>
          </a:p>
          <a:p>
            <a:pPr lvl="2"/>
            <a:r>
              <a:rPr lang="en-US" altLang="zh-CN" sz="1600" dirty="0">
                <a:hlinkClick r:id="rId3"/>
              </a:rPr>
              <a:t>https://dato.com/learn/userguide/recommender/</a:t>
            </a:r>
            <a:r>
              <a:rPr lang="en-US" altLang="zh-CN" sz="1600" dirty="0" smtClean="0">
                <a:hlinkClick r:id="rId3"/>
              </a:rPr>
              <a:t>introduction.html</a:t>
            </a:r>
            <a:endParaRPr lang="en-US" altLang="zh-CN" sz="1600" dirty="0" smtClean="0"/>
          </a:p>
          <a:p>
            <a:pPr lvl="2"/>
            <a:r>
              <a:rPr lang="en-US" altLang="zh-CN" sz="1600" dirty="0">
                <a:hlinkClick r:id="rId4"/>
              </a:rPr>
              <a:t>https://www.youtube.com/watch?v=3_-</a:t>
            </a:r>
            <a:r>
              <a:rPr lang="en-US" altLang="zh-CN" sz="1600" dirty="0" smtClean="0">
                <a:hlinkClick r:id="rId4"/>
              </a:rPr>
              <a:t>nhHhNT94</a:t>
            </a:r>
            <a:endParaRPr lang="en-US" altLang="zh-CN" sz="1600" dirty="0" smtClean="0"/>
          </a:p>
          <a:p>
            <a:pPr lvl="2"/>
            <a:endParaRPr lang="zh-CN" altLang="en-US" sz="1600" dirty="0"/>
          </a:p>
          <a:p>
            <a:pPr lvl="2"/>
            <a:endParaRPr lang="en-US" altLang="zh-CN" sz="1600" dirty="0" smtClean="0"/>
          </a:p>
          <a:p>
            <a:endParaRPr lang="zh-CN" altLang="en-US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graphlab.toolkits.recommender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1087" y="2453023"/>
            <a:ext cx="3284279" cy="262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94281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00151"/>
            <a:ext cx="5353152" cy="3394472"/>
          </a:xfrm>
        </p:spPr>
        <p:txBody>
          <a:bodyPr/>
          <a:lstStyle/>
          <a:p>
            <a:r>
              <a:rPr lang="en-US" altLang="zh-CN" dirty="0" err="1"/>
              <a:t>GitHub</a:t>
            </a:r>
            <a:r>
              <a:rPr lang="en-US" altLang="zh-CN" dirty="0"/>
              <a:t>/cjc2016/code/</a:t>
            </a:r>
            <a:r>
              <a:rPr lang="en-US" altLang="zh-CN" dirty="0" err="1"/>
              <a:t>graphlab_recsys_mooc_courses.ipynb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</a:t>
            </a:r>
            <a:r>
              <a:rPr kumimoji="1" lang="en-US" altLang="zh-CN" dirty="0" smtClean="0"/>
              <a:t>utorials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937023"/>
            <a:ext cx="2438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77143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00151"/>
            <a:ext cx="4454065" cy="3394472"/>
          </a:xfrm>
        </p:spPr>
        <p:txBody>
          <a:bodyPr/>
          <a:lstStyle/>
          <a:p>
            <a:r>
              <a:rPr lang="en-US" altLang="zh-CN" dirty="0" err="1"/>
              <a:t>GitHub</a:t>
            </a:r>
            <a:r>
              <a:rPr lang="en-US" altLang="zh-CN" dirty="0"/>
              <a:t>/cjc2016/code/</a:t>
            </a:r>
            <a:r>
              <a:rPr lang="en-US" altLang="zh-CN" dirty="0" err="1"/>
              <a:t>movielens_recommendation-systems.ipynb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homework</a:t>
            </a:r>
            <a:endParaRPr kumimoji="1" lang="zh-CN" altLang="en-US" dirty="0"/>
          </a:p>
        </p:txBody>
      </p:sp>
      <p:pic>
        <p:nvPicPr>
          <p:cNvPr id="5" name="图片 4" descr="AA03923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60" y="1063229"/>
            <a:ext cx="3215640" cy="302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34440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world is an over-crowded place </a:t>
            </a:r>
            <a:endParaRPr lang="en-US" altLang="zh-CN" dirty="0"/>
          </a:p>
          <a:p>
            <a:r>
              <a:rPr lang="en-US" altLang="zh-CN" dirty="0" smtClean="0"/>
              <a:t>We </a:t>
            </a:r>
            <a:r>
              <a:rPr lang="en-US" altLang="zh-CN" dirty="0"/>
              <a:t>are </a:t>
            </a:r>
            <a:r>
              <a:rPr lang="en-US" altLang="zh-CN" b="1" dirty="0"/>
              <a:t>overloaded </a:t>
            </a:r>
            <a:endParaRPr lang="en-US" altLang="zh-CN" dirty="0"/>
          </a:p>
          <a:p>
            <a:pPr lvl="1"/>
            <a:r>
              <a:rPr kumimoji="1" lang="en-US" altLang="zh-CN" dirty="0" smtClean="0"/>
              <a:t>N</a:t>
            </a:r>
            <a:r>
              <a:rPr kumimoji="1" lang="en-US" altLang="zh-CN" dirty="0" smtClean="0"/>
              <a:t>ews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Blogs,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Books,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movies,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music,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places,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offers,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friends.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r>
              <a:rPr lang="en-US" altLang="zh-CN" dirty="0" smtClean="0"/>
              <a:t>We </a:t>
            </a:r>
            <a:r>
              <a:rPr lang="en-US" altLang="zh-CN" dirty="0"/>
              <a:t>really </a:t>
            </a:r>
            <a:r>
              <a:rPr lang="en-US" altLang="zh-CN" dirty="0" smtClean="0"/>
              <a:t>need </a:t>
            </a:r>
            <a:r>
              <a:rPr lang="en-US" altLang="zh-CN" dirty="0"/>
              <a:t>only a few of them! </a:t>
            </a:r>
            <a:endParaRPr lang="en-US" altLang="zh-CN" dirty="0" smtClean="0"/>
          </a:p>
          <a:p>
            <a:r>
              <a:rPr lang="en-US" altLang="zh-CN" dirty="0" smtClean="0"/>
              <a:t>What</a:t>
            </a:r>
            <a:r>
              <a:rPr lang="en-US" altLang="zh-CN" dirty="0" smtClean="0"/>
              <a:t> we have done?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Ratings!!!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</a:t>
            </a:r>
            <a:r>
              <a:rPr lang="en-US" altLang="zh-CN" b="1" dirty="0"/>
              <a:t>Recommendations </a:t>
            </a:r>
            <a:r>
              <a:rPr lang="en-US" altLang="zh-CN" dirty="0"/>
              <a:t>?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115564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Recommendation</a:t>
            </a:r>
            <a:r>
              <a:rPr kumimoji="1" lang="en-US" altLang="zh-CN" dirty="0" smtClean="0"/>
              <a:t> system</a:t>
            </a:r>
            <a:endParaRPr kumimoji="1"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828110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2136540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Popularity-based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recommenders</a:t>
            </a:r>
          </a:p>
          <a:p>
            <a:pPr lvl="2"/>
            <a:r>
              <a:rPr lang="en-US" altLang="zh-CN" dirty="0" err="1" smtClean="0"/>
              <a:t>popularity_recommender.create</a:t>
            </a:r>
            <a:endParaRPr lang="en-US" altLang="zh-CN" dirty="0" smtClean="0"/>
          </a:p>
          <a:p>
            <a:r>
              <a:rPr lang="en-US" altLang="zh-CN" dirty="0" smtClean="0"/>
              <a:t>Item </a:t>
            </a:r>
            <a:r>
              <a:rPr lang="en-US" altLang="zh-CN" dirty="0"/>
              <a:t>similarity </a:t>
            </a:r>
            <a:r>
              <a:rPr lang="en-US" altLang="zh-CN" dirty="0" smtClean="0"/>
              <a:t>models</a:t>
            </a:r>
          </a:p>
          <a:p>
            <a:pPr lvl="2"/>
            <a:r>
              <a:rPr lang="en-US" altLang="zh-CN" dirty="0" err="1" smtClean="0"/>
              <a:t>item_similarity_recommender.create</a:t>
            </a:r>
            <a:endParaRPr kumimoji="1" lang="en-US" altLang="zh-CN" dirty="0"/>
          </a:p>
          <a:p>
            <a:r>
              <a:rPr kumimoji="1" lang="en-US" altLang="zh-CN" dirty="0" smtClean="0"/>
              <a:t>Factorization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recommenders</a:t>
            </a:r>
          </a:p>
          <a:p>
            <a:pPr lvl="2"/>
            <a:r>
              <a:rPr lang="en-US" altLang="zh-CN" dirty="0" err="1" smtClean="0"/>
              <a:t>factorization_recommender.create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Popularity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S</a:t>
            </a:r>
            <a:r>
              <a:rPr kumimoji="1" lang="en-US" altLang="zh-CN" dirty="0" smtClean="0"/>
              <a:t>imilarity,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Factorization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520449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T</a:t>
            </a:r>
            <a:r>
              <a:rPr lang="en-US" altLang="zh-CN" sz="2400" dirty="0" smtClean="0"/>
              <a:t>he </a:t>
            </a:r>
            <a:r>
              <a:rPr lang="en-US" altLang="zh-CN" sz="2400" dirty="0"/>
              <a:t>low-tech way to get recommendations </a:t>
            </a:r>
            <a:endParaRPr lang="en-US" altLang="zh-CN" sz="2400" dirty="0" smtClean="0"/>
          </a:p>
          <a:p>
            <a:pPr lvl="2"/>
            <a:r>
              <a:rPr lang="en-US" altLang="zh-CN" sz="1800" dirty="0" smtClean="0"/>
              <a:t>ask </a:t>
            </a:r>
            <a:r>
              <a:rPr lang="en-US" altLang="zh-CN" sz="1800" dirty="0"/>
              <a:t>your friends. </a:t>
            </a:r>
            <a:r>
              <a:rPr kumimoji="1" lang="en-US" altLang="zh-CN" sz="1800" dirty="0" smtClean="0"/>
              <a:t>A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small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group</a:t>
            </a:r>
          </a:p>
          <a:p>
            <a:r>
              <a:rPr kumimoji="1" lang="en-US" altLang="zh-CN" sz="2400" dirty="0" smtClean="0"/>
              <a:t>How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ask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lot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of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people?</a:t>
            </a:r>
          </a:p>
          <a:p>
            <a:r>
              <a:rPr lang="en-US" altLang="zh-CN" sz="2400" dirty="0"/>
              <a:t>A collaborative filtering algorithm usually works by searching a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large</a:t>
            </a:r>
            <a:r>
              <a:rPr lang="en-US" altLang="zh-CN" sz="2400" dirty="0"/>
              <a:t> group of </a:t>
            </a:r>
            <a:r>
              <a:rPr lang="en-US" altLang="zh-CN" sz="2400" dirty="0" smtClean="0"/>
              <a:t>people </a:t>
            </a:r>
            <a:r>
              <a:rPr lang="en-US" altLang="zh-CN" sz="2400" dirty="0"/>
              <a:t>and finding a </a:t>
            </a:r>
            <a:r>
              <a:rPr lang="en-US" altLang="zh-CN" sz="2400" dirty="0">
                <a:solidFill>
                  <a:srgbClr val="953735"/>
                </a:solidFill>
              </a:rPr>
              <a:t>smaller </a:t>
            </a:r>
            <a:r>
              <a:rPr lang="en-US" altLang="zh-CN" sz="2400" dirty="0"/>
              <a:t>set with tastes similar to yours. </a:t>
            </a:r>
            <a:r>
              <a:rPr lang="en-US" altLang="zh-CN" sz="2400" dirty="0" smtClean="0"/>
              <a:t>It </a:t>
            </a:r>
            <a:r>
              <a:rPr lang="en-US" altLang="zh-CN" sz="2400" dirty="0"/>
              <a:t>looks at </a:t>
            </a:r>
            <a:r>
              <a:rPr lang="en-US" altLang="zh-CN" sz="2400" dirty="0">
                <a:solidFill>
                  <a:srgbClr val="953735"/>
                </a:solidFill>
              </a:rPr>
              <a:t>other things </a:t>
            </a:r>
            <a:r>
              <a:rPr lang="en-US" altLang="zh-CN" sz="2400" dirty="0"/>
              <a:t>they like and combines them to create a </a:t>
            </a:r>
            <a:r>
              <a:rPr lang="en-US" altLang="zh-CN" sz="2400" dirty="0">
                <a:solidFill>
                  <a:srgbClr val="953735"/>
                </a:solidFill>
              </a:rPr>
              <a:t>rank</a:t>
            </a:r>
            <a:r>
              <a:rPr lang="en-US" altLang="zh-CN" sz="2400" dirty="0"/>
              <a:t>ed list of suggestions. </a:t>
            </a:r>
            <a:endParaRPr lang="en-US" altLang="zh-CN" sz="2400" dirty="0" smtClean="0"/>
          </a:p>
          <a:p>
            <a:r>
              <a:rPr lang="en-US" altLang="zh-CN" sz="2800" b="1" dirty="0"/>
              <a:t>User-Based </a:t>
            </a:r>
            <a:r>
              <a:rPr lang="en-US" altLang="zh-CN" sz="2800" b="1" dirty="0" smtClean="0"/>
              <a:t>Filtering</a:t>
            </a:r>
            <a:r>
              <a:rPr lang="zh-CN" altLang="zh-CN" sz="2800" b="1" dirty="0"/>
              <a:t> </a:t>
            </a:r>
            <a:r>
              <a:rPr lang="en-US" altLang="zh-CN" sz="2800" b="1" dirty="0" smtClean="0"/>
              <a:t>&amp;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Item</a:t>
            </a:r>
            <a:r>
              <a:rPr lang="en-US" altLang="zh-CN" sz="2800" b="1" dirty="0" smtClean="0"/>
              <a:t>-</a:t>
            </a:r>
            <a:r>
              <a:rPr lang="en-US" altLang="zh-CN" sz="2800" b="1" dirty="0"/>
              <a:t>Based </a:t>
            </a:r>
            <a:r>
              <a:rPr lang="en-US" altLang="zh-CN" sz="2800" b="1" dirty="0" smtClean="0"/>
              <a:t>Filtering </a:t>
            </a:r>
            <a:endParaRPr lang="en-US" altLang="zh-CN" sz="2800" dirty="0"/>
          </a:p>
          <a:p>
            <a:endParaRPr kumimoji="1"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Collaborative Filtering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4196468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After collecting data about the things people like, you need a way to determine how similar people are in their tastes. </a:t>
            </a:r>
            <a:endParaRPr lang="en-US" altLang="zh-CN" sz="2400" dirty="0" smtClean="0"/>
          </a:p>
          <a:p>
            <a:r>
              <a:rPr lang="en-US" altLang="zh-CN" sz="2400" dirty="0" smtClean="0"/>
              <a:t>You </a:t>
            </a:r>
            <a:r>
              <a:rPr lang="en-US" altLang="zh-CN" sz="2400" dirty="0"/>
              <a:t>do this by comparing each person with every other person and calculating a </a:t>
            </a:r>
            <a:r>
              <a:rPr lang="en-US" altLang="zh-CN" sz="2400" i="1" dirty="0">
                <a:solidFill>
                  <a:srgbClr val="953735"/>
                </a:solidFill>
              </a:rPr>
              <a:t>similarity score</a:t>
            </a:r>
            <a:r>
              <a:rPr lang="en-US" altLang="zh-CN" sz="2400" dirty="0"/>
              <a:t>. </a:t>
            </a:r>
            <a:endParaRPr lang="en-US" altLang="zh-CN" sz="2400" dirty="0" smtClean="0"/>
          </a:p>
          <a:p>
            <a:pPr lvl="1"/>
            <a:r>
              <a:rPr kumimoji="1" lang="en-US" altLang="zh-CN" sz="2000" dirty="0" smtClean="0"/>
              <a:t>Euclidean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distance</a:t>
            </a:r>
          </a:p>
          <a:p>
            <a:pPr lvl="1"/>
            <a:r>
              <a:rPr kumimoji="1" lang="en-US" altLang="zh-CN" sz="2000" dirty="0" smtClean="0"/>
              <a:t>Pearson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correlation</a:t>
            </a:r>
            <a:endParaRPr kumimoji="1"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/>
              <a:t>User-Based Filtering: </a:t>
            </a:r>
            <a:r>
              <a:rPr lang="en-US" altLang="zh-CN" sz="3600" b="1" dirty="0" smtClean="0"/>
              <a:t>Finding </a:t>
            </a:r>
            <a:r>
              <a:rPr lang="en-US" altLang="zh-CN" sz="3600" b="1" dirty="0"/>
              <a:t>Similar Users 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1128696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3854" r="1784"/>
          <a:stretch/>
        </p:blipFill>
        <p:spPr>
          <a:xfrm>
            <a:off x="-1000235" y="1085709"/>
            <a:ext cx="5810353" cy="3394472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/>
              <a:t>Similarity</a:t>
            </a:r>
            <a:r>
              <a:rPr lang="en-US" altLang="zh-CN" sz="4000" b="1" dirty="0" smtClean="0"/>
              <a:t>:</a:t>
            </a:r>
            <a:r>
              <a:rPr lang="zh-CN" altLang="en-US" sz="4000" b="1" dirty="0" smtClean="0"/>
              <a:t> </a:t>
            </a:r>
            <a:r>
              <a:rPr lang="en-US" altLang="zh-CN" sz="4000" b="1" dirty="0" smtClean="0"/>
              <a:t>Euclidean </a:t>
            </a:r>
            <a:r>
              <a:rPr lang="en-US" altLang="zh-CN" sz="4000" b="1" dirty="0"/>
              <a:t>Distance Score </a:t>
            </a:r>
            <a:endParaRPr kumimoji="1" lang="zh-CN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4572000" y="1394379"/>
            <a:ext cx="3531025" cy="2718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aseline="30000" dirty="0"/>
              <a:t>the distance between Toby and LaSalle in the chart, </a:t>
            </a:r>
            <a:endParaRPr lang="en-US" altLang="zh-CN" sz="3200" baseline="30000" dirty="0" smtClean="0"/>
          </a:p>
          <a:p>
            <a:pPr marL="342900" indent="-342900">
              <a:buFont typeface="Arial"/>
              <a:buChar char="•"/>
            </a:pPr>
            <a:r>
              <a:rPr lang="en-US" altLang="zh-CN" sz="3200" baseline="30000" dirty="0" smtClean="0"/>
              <a:t>take </a:t>
            </a:r>
            <a:r>
              <a:rPr lang="en-US" altLang="zh-CN" sz="3200" baseline="30000" dirty="0"/>
              <a:t>the difference in each axis, </a:t>
            </a:r>
            <a:endParaRPr lang="en-US" altLang="zh-CN" sz="3200" baseline="30000" dirty="0" smtClean="0"/>
          </a:p>
          <a:p>
            <a:pPr marL="342900" indent="-342900">
              <a:buFont typeface="Arial"/>
              <a:buChar char="•"/>
            </a:pPr>
            <a:r>
              <a:rPr lang="en-US" altLang="zh-CN" sz="3200" baseline="30000" dirty="0" smtClean="0"/>
              <a:t>square </a:t>
            </a:r>
            <a:r>
              <a:rPr lang="en-US" altLang="zh-CN" sz="3200" baseline="30000" dirty="0"/>
              <a:t>them and add them together, </a:t>
            </a:r>
            <a:endParaRPr lang="en-US" altLang="zh-CN" sz="3200" baseline="30000" dirty="0" smtClean="0"/>
          </a:p>
          <a:p>
            <a:pPr marL="342900" indent="-342900">
              <a:buFont typeface="Arial"/>
              <a:buChar char="•"/>
            </a:pPr>
            <a:r>
              <a:rPr lang="en-US" altLang="zh-CN" sz="3200" baseline="30000" dirty="0" smtClean="0"/>
              <a:t>then </a:t>
            </a:r>
            <a:r>
              <a:rPr lang="en-US" altLang="zh-CN" sz="3200" baseline="30000" dirty="0"/>
              <a:t>take the square root of the sum.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849978" y="1410445"/>
            <a:ext cx="72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</a:t>
            </a: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5)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73403" y="2097406"/>
            <a:ext cx="72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(2,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4)</a:t>
            </a:r>
            <a:endParaRPr kumimoji="1" lang="zh-CN" altLang="en-US" dirty="0"/>
          </a:p>
        </p:txBody>
      </p:sp>
      <p:sp>
        <p:nvSpPr>
          <p:cNvPr id="10" name="直角三角形 9"/>
          <p:cNvSpPr/>
          <p:nvPr/>
        </p:nvSpPr>
        <p:spPr>
          <a:xfrm>
            <a:off x="1247484" y="1779777"/>
            <a:ext cx="438305" cy="317629"/>
          </a:xfrm>
          <a:prstGeom prst="rtTriangl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7840124"/>
      </p:ext>
    </p:extLst>
  </p:cSld>
  <p:clrMapOvr>
    <a:masterClrMapping/>
  </p:clrMapOvr>
  <p:transition xmlns:p14="http://schemas.microsoft.com/office/powerpoint/2010/main" spd="slow">
    <p:push dir="u"/>
  </p:transition>
</p:sld>
</file>

<file path=ppt/theme/theme1.xml><?xml version="1.0" encoding="utf-8"?>
<a:theme xmlns:a="http://schemas.openxmlformats.org/drawingml/2006/main" name="chengjun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chengjun.thmx</Template>
  <TotalTime>482</TotalTime>
  <Words>1244</Words>
  <Application>Microsoft Macintosh PowerPoint</Application>
  <PresentationFormat>全屏显示(16:9)</PresentationFormat>
  <Paragraphs>149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36" baseType="lpstr">
      <vt:lpstr>chengjun</vt:lpstr>
      <vt:lpstr>自定义设计</vt:lpstr>
      <vt:lpstr>推荐系统简介</vt:lpstr>
      <vt:lpstr>引言</vt:lpstr>
      <vt:lpstr>Collective intelligence </vt:lpstr>
      <vt:lpstr>Why Recommendations ? </vt:lpstr>
      <vt:lpstr>Recommendation system</vt:lpstr>
      <vt:lpstr>Popularity, Similarity, Factorization</vt:lpstr>
      <vt:lpstr>Collaborative Filtering </vt:lpstr>
      <vt:lpstr>User-Based Filtering: Finding Similar Users </vt:lpstr>
      <vt:lpstr>Similarity: Euclidean Distance Score </vt:lpstr>
      <vt:lpstr>Similarity: Euclidean Distance Score </vt:lpstr>
      <vt:lpstr>Similarity: Pearson Correlation Score </vt:lpstr>
      <vt:lpstr>Similarity: Pearson Correlation Score  </vt:lpstr>
      <vt:lpstr>Similarity:  Cosine Distance</vt:lpstr>
      <vt:lpstr>Similarity: More</vt:lpstr>
      <vt:lpstr>User-Based Filtering: Recommending Items  </vt:lpstr>
      <vt:lpstr>User-Based Filtering </vt:lpstr>
      <vt:lpstr>Matching Products</vt:lpstr>
      <vt:lpstr>Item-Based Filtering </vt:lpstr>
      <vt:lpstr>Item-Based Filtering: item similarity dictionary </vt:lpstr>
      <vt:lpstr>Item-Based Filtering: Getting Recommendations </vt:lpstr>
      <vt:lpstr>Demo</vt:lpstr>
      <vt:lpstr>PowerPoint 演示文稿</vt:lpstr>
      <vt:lpstr>PowerPoint 演示文稿</vt:lpstr>
      <vt:lpstr>Rating</vt:lpstr>
      <vt:lpstr>Factorization</vt:lpstr>
      <vt:lpstr>PowerPoint 演示文稿</vt:lpstr>
      <vt:lpstr>PowerPoint 演示文稿</vt:lpstr>
      <vt:lpstr>Matrix factorization</vt:lpstr>
      <vt:lpstr>Precision-Recall</vt:lpstr>
      <vt:lpstr>Graphlab </vt:lpstr>
      <vt:lpstr>Upgrade and Reset Product Key</vt:lpstr>
      <vt:lpstr>graphlab.toolkits.recommender</vt:lpstr>
      <vt:lpstr>Tutorials</vt:lpstr>
      <vt:lpstr>homework</vt:lpstr>
    </vt:vector>
  </TitlesOfParts>
  <Company>nju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推荐系统简介</dc:title>
  <dc:creator>chengjun wang</dc:creator>
  <cp:lastModifiedBy>chengjun wang</cp:lastModifiedBy>
  <cp:revision>38</cp:revision>
  <dcterms:created xsi:type="dcterms:W3CDTF">2016-03-22T08:30:08Z</dcterms:created>
  <dcterms:modified xsi:type="dcterms:W3CDTF">2016-03-22T16:32:58Z</dcterms:modified>
</cp:coreProperties>
</file>