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0586759/" TargetMode="External"/><Relationship Id="rId2" Type="http://schemas.openxmlformats.org/officeDocument/2006/relationships/hyperlink" Target="https://www.kaggle.com/datasets/fedesoriano/heart-failure-prediction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pt-BR" sz="4200">
                <a:solidFill>
                  <a:srgbClr val="FFFFFF"/>
                </a:solidFill>
              </a:rPr>
              <a:t>Protótipo de RBC para Diagnóstico de Doenças Cardíacas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2200" dirty="0">
                <a:solidFill>
                  <a:srgbClr val="FFFFFF"/>
                </a:solidFill>
              </a:rPr>
              <a:t>Inteligência Artificial 2025/1</a:t>
            </a:r>
          </a:p>
          <a:p>
            <a:pPr algn="l">
              <a:lnSpc>
                <a:spcPct val="90000"/>
              </a:lnSpc>
            </a:pPr>
            <a:r>
              <a:rPr lang="pt-BR" sz="2200" dirty="0">
                <a:solidFill>
                  <a:srgbClr val="FFFFFF"/>
                </a:solidFill>
              </a:rPr>
              <a:t>Alunos: Hérick Bittencourt e Luiz </a:t>
            </a:r>
            <a:r>
              <a:rPr lang="pt-BR" sz="2200" dirty="0" err="1">
                <a:solidFill>
                  <a:srgbClr val="FFFFFF"/>
                </a:solidFill>
              </a:rPr>
              <a:t>Inthurn</a:t>
            </a:r>
            <a:endParaRPr lang="pt-BR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Cardiograma">
            <a:extLst>
              <a:ext uri="{FF2B5EF4-FFF2-40B4-BE49-F238E27FC236}">
                <a16:creationId xmlns:a16="http://schemas.microsoft.com/office/drawing/2014/main" id="{79C5D13B-0DC9-851E-3A6C-DD9F7D31F2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3" r="883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06" y="425950"/>
            <a:ext cx="8408194" cy="74483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Dados da Base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84143B6A-F46E-A218-D15C-61B8A695E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80" y="3488651"/>
            <a:ext cx="8479320" cy="152193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40A47659-DE6F-8567-B293-6337153A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320" y="2039498"/>
            <a:ext cx="8468780" cy="9874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Pesos dos Atributos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A136272-6433-97BF-6746-EF9D2050A1CF}"/>
              </a:ext>
            </a:extLst>
          </p:cNvPr>
          <p:cNvSpPr txBox="1"/>
          <p:nvPr/>
        </p:nvSpPr>
        <p:spPr>
          <a:xfrm>
            <a:off x="628650" y="2623381"/>
            <a:ext cx="2748731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/>
              <a:t>Pesos </a:t>
            </a:r>
            <a:r>
              <a:rPr lang="en-US" sz="1700" b="1" dirty="0" err="1"/>
              <a:t>obtidos</a:t>
            </a:r>
            <a:r>
              <a:rPr lang="en-US" sz="1700" b="1" dirty="0"/>
              <a:t> a </a:t>
            </a:r>
            <a:r>
              <a:rPr lang="en-US" sz="1700" b="1" dirty="0" err="1"/>
              <a:t>partir</a:t>
            </a:r>
            <a:r>
              <a:rPr lang="en-US" sz="1700" b="1" dirty="0"/>
              <a:t> das </a:t>
            </a:r>
            <a:r>
              <a:rPr lang="en-US" sz="1700" b="1" dirty="0" err="1"/>
              <a:t>seguintes</a:t>
            </a:r>
            <a:r>
              <a:rPr lang="en-US" sz="1700" b="1" dirty="0"/>
              <a:t> </a:t>
            </a:r>
            <a:r>
              <a:rPr lang="en-US" sz="1700" b="1" dirty="0" err="1"/>
              <a:t>fontes</a:t>
            </a:r>
            <a:endParaRPr lang="en-US" sz="1700" b="1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Origem</a:t>
            </a:r>
            <a:r>
              <a:rPr lang="en-US" sz="1700" dirty="0"/>
              <a:t> dos dados: </a:t>
            </a:r>
            <a:r>
              <a:rPr lang="en-US" sz="1700" dirty="0">
                <a:hlinkClick r:id="rId2"/>
              </a:rPr>
              <a:t>https://www.kaggle.com/datasets/fedesoriano/heart-failure-prediction</a:t>
            </a:r>
            <a:endParaRPr lang="en-US" sz="1700" dirty="0"/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Pesquisa (</a:t>
            </a:r>
            <a:r>
              <a:rPr lang="en-US" sz="1700" dirty="0" err="1"/>
              <a:t>Prioridade</a:t>
            </a:r>
            <a:r>
              <a:rPr lang="en-US" sz="1700" dirty="0"/>
              <a:t> dos </a:t>
            </a:r>
            <a:r>
              <a:rPr lang="en-US" sz="1700" dirty="0" err="1"/>
              <a:t>atributos</a:t>
            </a:r>
            <a:r>
              <a:rPr lang="en-US" sz="1700" dirty="0"/>
              <a:t>):</a:t>
            </a:r>
            <a:br>
              <a:rPr lang="en-US" sz="1700" dirty="0"/>
            </a:br>
            <a:r>
              <a:rPr lang="en-US" sz="1700" dirty="0">
                <a:hlinkClick r:id="rId3"/>
              </a:rPr>
              <a:t>Quantifying Importance of Major Risk Factors for Coronary Heart Disease - PubMed</a:t>
            </a:r>
            <a:endParaRPr lang="en-US" sz="1700" dirty="0"/>
          </a:p>
        </p:txBody>
      </p:sp>
      <p:pic>
        <p:nvPicPr>
          <p:cNvPr id="5" name="Imagem 4" descr="Interface gráfica do usuário, Aplicativo, Tabela&#10;&#10;O conteúdo gerado por IA pode estar incorreto.">
            <a:extLst>
              <a:ext uri="{FF2B5EF4-FFF2-40B4-BE49-F238E27FC236}">
                <a16:creationId xmlns:a16="http://schemas.microsoft.com/office/drawing/2014/main" id="{5EDF2E2F-9E61-ECC2-B71D-145129BBA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739" y="1154176"/>
            <a:ext cx="3560660" cy="45779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Exemplo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36EA3C-CFE6-816D-5625-2D34A7402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0" y="2351295"/>
            <a:ext cx="8819538" cy="36821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Valores dos Atributos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698172"/>
              </p:ext>
            </p:extLst>
          </p:nvPr>
        </p:nvGraphicFramePr>
        <p:xfrm>
          <a:off x="324168" y="2241838"/>
          <a:ext cx="8495664" cy="3901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1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9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78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24798">
                <a:tc>
                  <a:txBody>
                    <a:bodyPr/>
                    <a:lstStyle/>
                    <a:p>
                      <a:r>
                        <a:rPr lang="pt-BR" sz="2200"/>
                        <a:t>Sexo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Dor no Peito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Glicemia em Jejum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ECG em Repouso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Angina Exercício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Inclinação do ST</a:t>
                      </a:r>
                    </a:p>
                  </a:txBody>
                  <a:tcPr marL="111459" marR="111459" marT="55730" marB="5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21">
                <a:tc>
                  <a:txBody>
                    <a:bodyPr/>
                    <a:lstStyle/>
                    <a:p>
                      <a:r>
                        <a:rPr lang="pt-BR" sz="2200"/>
                        <a:t>M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ATA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0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Normal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N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Up</a:t>
                      </a:r>
                    </a:p>
                  </a:txBody>
                  <a:tcPr marL="111459" marR="111459" marT="55730" marB="5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421">
                <a:tc>
                  <a:txBody>
                    <a:bodyPr/>
                    <a:lstStyle/>
                    <a:p>
                      <a:r>
                        <a:rPr lang="pt-BR" sz="2200"/>
                        <a:t>F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NAP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1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ST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Y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Flat</a:t>
                      </a:r>
                    </a:p>
                  </a:txBody>
                  <a:tcPr marL="111459" marR="111459" marT="55730" marB="5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21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ASY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LVH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Down</a:t>
                      </a:r>
                    </a:p>
                  </a:txBody>
                  <a:tcPr marL="111459" marR="111459" marT="55730" marB="5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21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r>
                        <a:rPr lang="pt-BR" sz="2200"/>
                        <a:t>TA</a:t>
                      </a:r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7296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7296"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tc>
                  <a:txBody>
                    <a:bodyPr/>
                    <a:lstStyle/>
                    <a:p>
                      <a:endParaRPr lang="pt-BR" sz="2200"/>
                    </a:p>
                  </a:txBody>
                  <a:tcPr marL="111459" marR="111459" marT="55730" marB="557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Similaridade Atributos Binários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Similaridade = 1 se valores iguais, 0 caso contrário.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35678"/>
              </p:ext>
            </p:extLst>
          </p:nvPr>
        </p:nvGraphicFramePr>
        <p:xfrm>
          <a:off x="2120264" y="2583029"/>
          <a:ext cx="4903470" cy="321868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0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pt-BR" sz="3300"/>
                        <a:t>Campo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Valores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pt-BR" sz="3300"/>
                        <a:t>Glicemia em Jejum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0 ou 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536">
                <a:tc>
                  <a:txBody>
                    <a:bodyPr/>
                    <a:lstStyle/>
                    <a:p>
                      <a:r>
                        <a:rPr lang="pt-BR" sz="3300"/>
                        <a:t>Angina de Exercício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pt-BR" sz="3300"/>
                        <a:t>0 ou 1</a:t>
                      </a:r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Similaridade Atributos Numéricos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Similaridade = 1 - |x1 - x2| / (max - min)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55072"/>
              </p:ext>
            </p:extLst>
          </p:nvPr>
        </p:nvGraphicFramePr>
        <p:xfrm>
          <a:off x="354795" y="1966293"/>
          <a:ext cx="8434410" cy="3656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7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3177">
                <a:tc>
                  <a:txBody>
                    <a:bodyPr/>
                    <a:lstStyle/>
                    <a:p>
                      <a:r>
                        <a:rPr lang="pt-BR" sz="2100"/>
                        <a:t>Campo</a:t>
                      </a:r>
                    </a:p>
                  </a:txBody>
                  <a:tcPr marL="107540" marR="107540" marT="53770" marB="53770"/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Método</a:t>
                      </a:r>
                    </a:p>
                  </a:txBody>
                  <a:tcPr marL="107540" marR="107540" marT="53770" marB="537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797">
                <a:tc>
                  <a:txBody>
                    <a:bodyPr/>
                    <a:lstStyle/>
                    <a:p>
                      <a:r>
                        <a:rPr lang="pt-BR" sz="2100"/>
                        <a:t>Idade</a:t>
                      </a:r>
                    </a:p>
                  </a:txBody>
                  <a:tcPr marL="107540" marR="107540" marT="53770" marB="53770"/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Distância de Manhattan Normalizada</a:t>
                      </a:r>
                    </a:p>
                  </a:txBody>
                  <a:tcPr marL="107540" marR="107540" marT="53770" marB="537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797">
                <a:tc>
                  <a:txBody>
                    <a:bodyPr/>
                    <a:lstStyle/>
                    <a:p>
                      <a:r>
                        <a:rPr lang="pt-BR" sz="2100"/>
                        <a:t>Pressão Arterial de Repouso</a:t>
                      </a:r>
                    </a:p>
                  </a:txBody>
                  <a:tcPr marL="107540" marR="107540" marT="53770" marB="53770"/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Distância de Manhattan Normalizada</a:t>
                      </a:r>
                    </a:p>
                  </a:txBody>
                  <a:tcPr marL="107540" marR="107540" marT="53770" marB="537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797">
                <a:tc>
                  <a:txBody>
                    <a:bodyPr/>
                    <a:lstStyle/>
                    <a:p>
                      <a:r>
                        <a:rPr lang="pt-BR" sz="2100"/>
                        <a:t>Colesterol</a:t>
                      </a:r>
                    </a:p>
                  </a:txBody>
                  <a:tcPr marL="107540" marR="107540" marT="53770" marB="53770"/>
                </a:tc>
                <a:tc>
                  <a:txBody>
                    <a:bodyPr/>
                    <a:lstStyle/>
                    <a:p>
                      <a:r>
                        <a:rPr lang="pt-BR" sz="2100"/>
                        <a:t>Distância de Manhattan Normalizada</a:t>
                      </a:r>
                    </a:p>
                  </a:txBody>
                  <a:tcPr marL="107540" marR="107540" marT="53770" marB="537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797">
                <a:tc>
                  <a:txBody>
                    <a:bodyPr/>
                    <a:lstStyle/>
                    <a:p>
                      <a:r>
                        <a:rPr lang="pt-BR" sz="2100"/>
                        <a:t>Frequência Cardíaca Máxima</a:t>
                      </a:r>
                    </a:p>
                  </a:txBody>
                  <a:tcPr marL="107540" marR="107540" marT="53770" marB="53770"/>
                </a:tc>
                <a:tc>
                  <a:txBody>
                    <a:bodyPr/>
                    <a:lstStyle/>
                    <a:p>
                      <a:r>
                        <a:rPr lang="pt-BR" sz="2100" dirty="0"/>
                        <a:t>Distância de Manhattan Normalizada</a:t>
                      </a:r>
                    </a:p>
                  </a:txBody>
                  <a:tcPr marL="107540" marR="107540" marT="53770" marB="537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056C0-48FC-3787-FB8E-69C187754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F51B5-EE2C-194B-AD99-69EE229F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Matrizes de Correlação</a:t>
            </a:r>
          </a:p>
        </p:txBody>
      </p:sp>
      <p:pic>
        <p:nvPicPr>
          <p:cNvPr id="17" name="Imagem 16" descr="Tabela&#10;&#10;O conteúdo gerado por IA pode estar incorreto.">
            <a:extLst>
              <a:ext uri="{FF2B5EF4-FFF2-40B4-BE49-F238E27FC236}">
                <a16:creationId xmlns:a16="http://schemas.microsoft.com/office/drawing/2014/main" id="{60867F35-84A1-E288-D934-E3A532BD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780" y="2149835"/>
            <a:ext cx="2540683" cy="1024001"/>
          </a:xfrm>
          <a:prstGeom prst="rect">
            <a:avLst/>
          </a:prstGeom>
        </p:spPr>
      </p:pic>
      <p:pic>
        <p:nvPicPr>
          <p:cNvPr id="16" name="Imagem 15" descr="Tabela&#10;&#10;O conteúdo gerado por IA pode estar incorreto.">
            <a:extLst>
              <a:ext uri="{FF2B5EF4-FFF2-40B4-BE49-F238E27FC236}">
                <a16:creationId xmlns:a16="http://schemas.microsoft.com/office/drawing/2014/main" id="{0A3F4381-255E-6F8E-4CCF-BDECC783F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47" y="2191832"/>
            <a:ext cx="2564650" cy="982003"/>
          </a:xfrm>
          <a:prstGeom prst="rect">
            <a:avLst/>
          </a:prstGeom>
        </p:spPr>
      </p:pic>
      <p:pic>
        <p:nvPicPr>
          <p:cNvPr id="14" name="Imagem 13" descr="Tabela&#10;&#10;O conteúdo gerado por IA pode estar incorreto.">
            <a:extLst>
              <a:ext uri="{FF2B5EF4-FFF2-40B4-BE49-F238E27FC236}">
                <a16:creationId xmlns:a16="http://schemas.microsoft.com/office/drawing/2014/main" id="{84D7C315-1CEF-7447-AFC4-9566127A1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780" y="3429000"/>
            <a:ext cx="5334317" cy="164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19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53630C7-19AE-56E7-E0C0-3F23AD9FC93A}"/>
              </a:ext>
            </a:extLst>
          </p:cNvPr>
          <p:cNvSpPr/>
          <p:nvPr/>
        </p:nvSpPr>
        <p:spPr>
          <a:xfrm>
            <a:off x="3510116" y="-412954"/>
            <a:ext cx="5737123" cy="20965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8333" y="302888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 err="1">
                <a:latin typeface="+mj-lt"/>
                <a:ea typeface="+mj-ea"/>
                <a:cs typeface="+mj-cs"/>
              </a:rPr>
              <a:t>Similaridade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Global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31708" y="532029"/>
            <a:ext cx="5424892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 kern="1200" dirty="0" err="1">
                <a:latin typeface="+mn-lt"/>
                <a:ea typeface="+mn-ea"/>
                <a:cs typeface="+mn-cs"/>
              </a:rPr>
              <a:t>Similaridade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 Global = Σ (</a:t>
            </a:r>
            <a:r>
              <a:rPr lang="en-US" sz="1700" kern="1200" dirty="0" err="1">
                <a:latin typeface="+mn-lt"/>
                <a:ea typeface="+mn-ea"/>
                <a:cs typeface="+mn-cs"/>
              </a:rPr>
              <a:t>peso_atributo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 × </a:t>
            </a:r>
            <a:r>
              <a:rPr lang="en-US" sz="1700" kern="1200" dirty="0" err="1">
                <a:latin typeface="+mn-lt"/>
                <a:ea typeface="+mn-ea"/>
                <a:cs typeface="+mn-cs"/>
              </a:rPr>
              <a:t>similaridade_local</a:t>
            </a:r>
            <a:r>
              <a:rPr lang="en-US" sz="1700" kern="1200" dirty="0">
                <a:latin typeface="+mn-lt"/>
                <a:ea typeface="+mn-ea"/>
                <a:cs typeface="+mn-cs"/>
              </a:rPr>
              <a:t>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5D24F4-BC6E-9C2C-C8AD-CFE3D9AF3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7" y="2551449"/>
            <a:ext cx="3128421" cy="3432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195</Words>
  <Application>Microsoft Office PowerPoint</Application>
  <PresentationFormat>Apresentação na tela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Protótipo de RBC para Diagnóstico de Doenças Cardíacas</vt:lpstr>
      <vt:lpstr>Dados da Base</vt:lpstr>
      <vt:lpstr>Pesos dos Atributos</vt:lpstr>
      <vt:lpstr>Exemplo de Dados</vt:lpstr>
      <vt:lpstr>Valores dos Atributos</vt:lpstr>
      <vt:lpstr>Similaridade Atributos Binários</vt:lpstr>
      <vt:lpstr>Similaridade Atributos Numéricos</vt:lpstr>
      <vt:lpstr>Matrizes de Correlação</vt:lpstr>
      <vt:lpstr>Similaridade Global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Hérick Bittencourt</cp:lastModifiedBy>
  <cp:revision>2</cp:revision>
  <dcterms:created xsi:type="dcterms:W3CDTF">2013-01-27T09:14:16Z</dcterms:created>
  <dcterms:modified xsi:type="dcterms:W3CDTF">2025-05-13T13:39:30Z</dcterms:modified>
  <cp:category/>
</cp:coreProperties>
</file>