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e5a0c0f61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8e5a0c0f61_2_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f655e2ad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Server : 로그인 정보를 받아 Server에 저장된 User인지 검사하고 상황에 맞는 Answer를 전송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Login 성공 : “</a:t>
            </a:r>
            <a:r>
              <a:rPr lang="ko" sz="1000">
                <a:solidFill>
                  <a:srgbClr val="0000FF"/>
                </a:solidFill>
              </a:rPr>
              <a:t>Answer</a:t>
            </a:r>
            <a:r>
              <a:rPr lang="ko" sz="1000">
                <a:solidFill>
                  <a:schemeClr val="dk1"/>
                </a:solidFill>
              </a:rPr>
              <a:t>:</a:t>
            </a:r>
            <a:r>
              <a:rPr lang="ko" sz="1000">
                <a:solidFill>
                  <a:srgbClr val="FF0000"/>
                </a:solidFill>
              </a:rPr>
              <a:t>Login</a:t>
            </a:r>
            <a:r>
              <a:rPr lang="ko" sz="1000">
                <a:solidFill>
                  <a:schemeClr val="dk1"/>
                </a:solidFill>
              </a:rPr>
              <a:t>,</a:t>
            </a:r>
            <a:r>
              <a:rPr lang="ko" sz="1000">
                <a:solidFill>
                  <a:srgbClr val="0000FF"/>
                </a:solidFill>
              </a:rPr>
              <a:t>Username</a:t>
            </a:r>
            <a:r>
              <a:rPr lang="ko" sz="1000">
                <a:solidFill>
                  <a:schemeClr val="dk1"/>
                </a:solidFill>
              </a:rPr>
              <a:t>:</a:t>
            </a:r>
            <a:r>
              <a:rPr lang="ko" sz="1000">
                <a:solidFill>
                  <a:srgbClr val="FF0000"/>
                </a:solidFill>
              </a:rPr>
              <a:t>username</a:t>
            </a:r>
            <a:r>
              <a:rPr lang="ko" sz="1000">
                <a:solidFill>
                  <a:schemeClr val="dk1"/>
                </a:solidFill>
              </a:rPr>
              <a:t>,</a:t>
            </a:r>
            <a:r>
              <a:rPr lang="ko" sz="1000">
                <a:solidFill>
                  <a:srgbClr val="0000FF"/>
                </a:solidFill>
              </a:rPr>
              <a:t>Data</a:t>
            </a:r>
            <a:r>
              <a:rPr lang="ko" sz="1000">
                <a:solidFill>
                  <a:schemeClr val="dk1"/>
                </a:solidFill>
              </a:rPr>
              <a:t>:</a:t>
            </a:r>
            <a:r>
              <a:rPr lang="ko" sz="1000">
                <a:solidFill>
                  <a:srgbClr val="FF0000"/>
                </a:solidFill>
              </a:rPr>
              <a:t>접속되었습니다.</a:t>
            </a:r>
            <a:r>
              <a:rPr lang="ko" sz="1000">
                <a:solidFill>
                  <a:schemeClr val="dk1"/>
                </a:solidFill>
              </a:rPr>
              <a:t>”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Login 실패 : “</a:t>
            </a:r>
            <a:r>
              <a:rPr lang="ko" sz="1000">
                <a:solidFill>
                  <a:srgbClr val="0000FF"/>
                </a:solidFill>
              </a:rPr>
              <a:t>Answer</a:t>
            </a:r>
            <a:r>
              <a:rPr lang="ko" sz="1000">
                <a:solidFill>
                  <a:schemeClr val="dk1"/>
                </a:solidFill>
              </a:rPr>
              <a:t>:</a:t>
            </a:r>
            <a:r>
              <a:rPr lang="ko" sz="1000">
                <a:solidFill>
                  <a:srgbClr val="FF0000"/>
                </a:solidFill>
              </a:rPr>
              <a:t>Login,</a:t>
            </a:r>
            <a:r>
              <a:rPr lang="ko" sz="1000">
                <a:solidFill>
                  <a:srgbClr val="0000FF"/>
                </a:solidFill>
              </a:rPr>
              <a:t>Data</a:t>
            </a:r>
            <a:r>
              <a:rPr lang="ko" sz="1000">
                <a:solidFill>
                  <a:schemeClr val="dk1"/>
                </a:solidFill>
              </a:rPr>
              <a:t>:(</a:t>
            </a:r>
            <a:r>
              <a:rPr lang="ko" sz="1000">
                <a:solidFill>
                  <a:srgbClr val="FF0000"/>
                </a:solidFill>
              </a:rPr>
              <a:t>등록되지 않은 사용자입니다. </a:t>
            </a:r>
            <a:r>
              <a:rPr lang="ko" sz="1000">
                <a:solidFill>
                  <a:schemeClr val="dk1"/>
                </a:solidFill>
              </a:rPr>
              <a:t>||</a:t>
            </a:r>
            <a:r>
              <a:rPr lang="ko" sz="1000">
                <a:solidFill>
                  <a:srgbClr val="FF0000"/>
                </a:solidFill>
              </a:rPr>
              <a:t> 잘못된 비밀번호입니다.</a:t>
            </a:r>
            <a:r>
              <a:rPr lang="ko" sz="1000">
                <a:solidFill>
                  <a:schemeClr val="dk1"/>
                </a:solidFill>
              </a:rPr>
              <a:t>)”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Client : Form의 Login 버튼을 클릭하면 “</a:t>
            </a:r>
            <a:r>
              <a:rPr lang="ko" sz="1000">
                <a:solidFill>
                  <a:srgbClr val="0000FF"/>
                </a:solidFill>
              </a:rPr>
              <a:t>request</a:t>
            </a:r>
            <a:r>
              <a:rPr lang="ko" sz="1000">
                <a:solidFill>
                  <a:schemeClr val="dk1"/>
                </a:solidFill>
              </a:rPr>
              <a:t>:</a:t>
            </a:r>
            <a:r>
              <a:rPr lang="ko" sz="1000">
                <a:solidFill>
                  <a:srgbClr val="FF0000"/>
                </a:solidFill>
              </a:rPr>
              <a:t>Login</a:t>
            </a:r>
            <a:r>
              <a:rPr lang="ko" sz="1000">
                <a:solidFill>
                  <a:schemeClr val="dk1"/>
                </a:solidFill>
              </a:rPr>
              <a:t>,</a:t>
            </a:r>
            <a:r>
              <a:rPr lang="ko" sz="1000">
                <a:solidFill>
                  <a:srgbClr val="0000FF"/>
                </a:solidFill>
              </a:rPr>
              <a:t>ID</a:t>
            </a:r>
            <a:r>
              <a:rPr lang="ko" sz="1000">
                <a:solidFill>
                  <a:schemeClr val="dk1"/>
                </a:solidFill>
              </a:rPr>
              <a:t>:{</a:t>
            </a:r>
            <a:r>
              <a:rPr lang="ko" sz="1000">
                <a:solidFill>
                  <a:srgbClr val="FF0000"/>
                </a:solidFill>
              </a:rPr>
              <a:t>ID</a:t>
            </a:r>
            <a:r>
              <a:rPr lang="ko" sz="1000">
                <a:solidFill>
                  <a:schemeClr val="dk1"/>
                </a:solidFill>
              </a:rPr>
              <a:t>_txt.Text},</a:t>
            </a:r>
            <a:r>
              <a:rPr lang="ko" sz="1000">
                <a:solidFill>
                  <a:srgbClr val="0000FF"/>
                </a:solidFill>
              </a:rPr>
              <a:t>PW</a:t>
            </a:r>
            <a:r>
              <a:rPr lang="ko" sz="1000">
                <a:solidFill>
                  <a:schemeClr val="dk1"/>
                </a:solidFill>
              </a:rPr>
              <a:t>:{</a:t>
            </a:r>
            <a:r>
              <a:rPr lang="ko" sz="1000">
                <a:solidFill>
                  <a:srgbClr val="FF0000"/>
                </a:solidFill>
              </a:rPr>
              <a:t>Pw</a:t>
            </a:r>
            <a:r>
              <a:rPr lang="ko" sz="1000">
                <a:solidFill>
                  <a:schemeClr val="dk1"/>
                </a:solidFill>
              </a:rPr>
              <a:t>_txt.Text}” 전송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Server로부터 답변을 받고 MessageBox로 Data를 출력해 User에게 알리고 Login성공시 Mento 선택 화면 혹은 ChatRoom 화면을 보여줌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8f655e2ad1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f655e2ad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Server : Client로부터 회원가입 정보를 받아 파일에 출력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Client : 회원가입 정보를 입력하고 “</a:t>
            </a:r>
            <a:r>
              <a:rPr lang="ko" sz="1500">
                <a:solidFill>
                  <a:srgbClr val="0000FF"/>
                </a:solidFill>
              </a:rPr>
              <a:t>request</a:t>
            </a:r>
            <a:r>
              <a:rPr lang="ko" sz="1500">
                <a:solidFill>
                  <a:schemeClr val="dk1"/>
                </a:solidFill>
              </a:rPr>
              <a:t>:</a:t>
            </a:r>
            <a:r>
              <a:rPr lang="ko" sz="1500">
                <a:solidFill>
                  <a:srgbClr val="FF0000"/>
                </a:solidFill>
              </a:rPr>
              <a:t>Register</a:t>
            </a:r>
            <a:r>
              <a:rPr lang="ko" sz="1500">
                <a:solidFill>
                  <a:schemeClr val="dk1"/>
                </a:solidFill>
              </a:rPr>
              <a:t>,</a:t>
            </a:r>
            <a:r>
              <a:rPr lang="ko" sz="1500">
                <a:solidFill>
                  <a:srgbClr val="0000FF"/>
                </a:solidFill>
              </a:rPr>
              <a:t>ID</a:t>
            </a:r>
            <a:r>
              <a:rPr lang="ko" sz="1500">
                <a:solidFill>
                  <a:schemeClr val="dk1"/>
                </a:solidFill>
              </a:rPr>
              <a:t>:</a:t>
            </a:r>
            <a:r>
              <a:rPr lang="ko" sz="1500">
                <a:solidFill>
                  <a:srgbClr val="FF0000"/>
                </a:solidFill>
              </a:rPr>
              <a:t>id</a:t>
            </a:r>
            <a:r>
              <a:rPr lang="ko" sz="1500">
                <a:solidFill>
                  <a:schemeClr val="dk1"/>
                </a:solidFill>
              </a:rPr>
              <a:t>,</a:t>
            </a:r>
            <a:r>
              <a:rPr lang="ko" sz="1500">
                <a:solidFill>
                  <a:srgbClr val="0000FF"/>
                </a:solidFill>
              </a:rPr>
              <a:t>Name</a:t>
            </a:r>
            <a:r>
              <a:rPr lang="ko" sz="1500">
                <a:solidFill>
                  <a:schemeClr val="dk1"/>
                </a:solidFill>
              </a:rPr>
              <a:t>:</a:t>
            </a:r>
            <a:r>
              <a:rPr lang="ko" sz="1500">
                <a:solidFill>
                  <a:srgbClr val="FF0000"/>
                </a:solidFill>
              </a:rPr>
              <a:t>name</a:t>
            </a:r>
            <a:r>
              <a:rPr lang="ko" sz="1500">
                <a:solidFill>
                  <a:schemeClr val="dk1"/>
                </a:solidFill>
              </a:rPr>
              <a:t>,</a:t>
            </a:r>
            <a:r>
              <a:rPr lang="ko" sz="1500">
                <a:solidFill>
                  <a:srgbClr val="0000FF"/>
                </a:solidFill>
              </a:rPr>
              <a:t>PW</a:t>
            </a:r>
            <a:r>
              <a:rPr lang="ko" sz="1500">
                <a:solidFill>
                  <a:schemeClr val="dk1"/>
                </a:solidFill>
              </a:rPr>
              <a:t>:</a:t>
            </a:r>
            <a:r>
              <a:rPr lang="ko" sz="1500">
                <a:solidFill>
                  <a:srgbClr val="FF0000"/>
                </a:solidFill>
              </a:rPr>
              <a:t>pw</a:t>
            </a:r>
            <a:r>
              <a:rPr lang="ko" sz="1500">
                <a:solidFill>
                  <a:schemeClr val="dk1"/>
                </a:solidFill>
              </a:rPr>
              <a:t>” 전송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10" name="Google Shape;210;g8f655e2ad1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f655e2ad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Server : "</a:t>
            </a:r>
            <a:r>
              <a:rPr lang="ko" sz="1000">
                <a:solidFill>
                  <a:srgbClr val="0000FF"/>
                </a:solidFill>
              </a:rPr>
              <a:t>Answer</a:t>
            </a:r>
            <a:r>
              <a:rPr lang="ko" sz="1000">
                <a:solidFill>
                  <a:schemeClr val="dk1"/>
                </a:solidFill>
              </a:rPr>
              <a:t>:</a:t>
            </a:r>
            <a:r>
              <a:rPr lang="ko" sz="1000">
                <a:solidFill>
                  <a:srgbClr val="FF0000"/>
                </a:solidFill>
              </a:rPr>
              <a:t>SelectMento</a:t>
            </a:r>
            <a:r>
              <a:rPr lang="ko" sz="1000">
                <a:solidFill>
                  <a:schemeClr val="dk1"/>
                </a:solidFill>
              </a:rPr>
              <a:t>,</a:t>
            </a:r>
            <a:r>
              <a:rPr lang="ko" sz="1000">
                <a:solidFill>
                  <a:srgbClr val="0000FF"/>
                </a:solidFill>
              </a:rPr>
              <a:t>Data</a:t>
            </a:r>
            <a:r>
              <a:rPr lang="ko" sz="1000">
                <a:solidFill>
                  <a:schemeClr val="dk1"/>
                </a:solidFill>
              </a:rPr>
              <a:t>:</a:t>
            </a:r>
            <a:r>
              <a:rPr lang="ko" sz="1000">
                <a:solidFill>
                  <a:srgbClr val="FF0000"/>
                </a:solidFill>
              </a:rPr>
              <a:t>성공여부</a:t>
            </a:r>
            <a:r>
              <a:rPr lang="ko" sz="1000">
                <a:solidFill>
                  <a:schemeClr val="dk1"/>
                </a:solidFill>
              </a:rPr>
              <a:t>"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Client : 멘토를 선택하고 "</a:t>
            </a:r>
            <a:r>
              <a:rPr lang="ko" sz="1000">
                <a:solidFill>
                  <a:srgbClr val="0000FF"/>
                </a:solidFill>
              </a:rPr>
              <a:t>request</a:t>
            </a:r>
            <a:r>
              <a:rPr lang="ko" sz="1000">
                <a:solidFill>
                  <a:schemeClr val="dk1"/>
                </a:solidFill>
              </a:rPr>
              <a:t>:</a:t>
            </a:r>
            <a:r>
              <a:rPr lang="ko" sz="1000">
                <a:solidFill>
                  <a:srgbClr val="FF0000"/>
                </a:solidFill>
              </a:rPr>
              <a:t>SelectMento</a:t>
            </a:r>
            <a:r>
              <a:rPr lang="ko" sz="1000">
                <a:solidFill>
                  <a:schemeClr val="dk1"/>
                </a:solidFill>
              </a:rPr>
              <a:t>,</a:t>
            </a:r>
            <a:r>
              <a:rPr lang="ko" sz="1000">
                <a:solidFill>
                  <a:srgbClr val="0000FF"/>
                </a:solidFill>
              </a:rPr>
              <a:t>Data</a:t>
            </a:r>
            <a:r>
              <a:rPr lang="ko" sz="1000">
                <a:solidFill>
                  <a:schemeClr val="dk1"/>
                </a:solidFill>
              </a:rPr>
              <a:t>:</a:t>
            </a:r>
            <a:r>
              <a:rPr lang="ko" sz="1000">
                <a:solidFill>
                  <a:srgbClr val="FF0000"/>
                </a:solidFill>
              </a:rPr>
              <a:t>MentoName</a:t>
            </a:r>
            <a:r>
              <a:rPr lang="ko" sz="1000">
                <a:solidFill>
                  <a:schemeClr val="dk1"/>
                </a:solidFill>
              </a:rPr>
              <a:t>"을 전송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23" name="Google Shape;223;g8f655e2ad1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f655e2ad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Server : “</a:t>
            </a:r>
            <a:r>
              <a:rPr lang="ko" sz="1000">
                <a:solidFill>
                  <a:srgbClr val="0000FF"/>
                </a:solidFill>
              </a:rPr>
              <a:t>Answer</a:t>
            </a:r>
            <a:r>
              <a:rPr lang="ko" sz="1000">
                <a:solidFill>
                  <a:schemeClr val="dk1"/>
                </a:solidFill>
              </a:rPr>
              <a:t>:Tab{</a:t>
            </a:r>
            <a:r>
              <a:rPr lang="ko" sz="1000">
                <a:solidFill>
                  <a:srgbClr val="FF0000"/>
                </a:solidFill>
              </a:rPr>
              <a:t>PageIndex</a:t>
            </a:r>
            <a:r>
              <a:rPr lang="ko" sz="1000">
                <a:solidFill>
                  <a:schemeClr val="dk1"/>
                </a:solidFill>
              </a:rPr>
              <a:t>},</a:t>
            </a:r>
            <a:r>
              <a:rPr lang="ko" sz="1000">
                <a:solidFill>
                  <a:srgbClr val="0000FF"/>
                </a:solidFill>
              </a:rPr>
              <a:t>ChatRoomName</a:t>
            </a:r>
            <a:r>
              <a:rPr lang="ko" sz="1000">
                <a:solidFill>
                  <a:schemeClr val="dk1"/>
                </a:solidFill>
              </a:rPr>
              <a:t>:roomname,</a:t>
            </a:r>
            <a:r>
              <a:rPr lang="ko" sz="1000">
                <a:solidFill>
                  <a:srgbClr val="0000FF"/>
                </a:solidFill>
              </a:rPr>
              <a:t>Lines</a:t>
            </a:r>
            <a:r>
              <a:rPr lang="ko" sz="1000">
                <a:solidFill>
                  <a:schemeClr val="dk1"/>
                </a:solidFill>
              </a:rPr>
              <a:t>:linenum,</a:t>
            </a:r>
            <a:r>
              <a:rPr lang="ko" sz="1000">
                <a:solidFill>
                  <a:srgbClr val="0000FF"/>
                </a:solidFill>
              </a:rPr>
              <a:t>ChatLog</a:t>
            </a:r>
            <a:r>
              <a:rPr lang="ko" sz="1000">
                <a:solidFill>
                  <a:schemeClr val="dk1"/>
                </a:solidFill>
              </a:rPr>
              <a:t>:log,</a:t>
            </a:r>
            <a:r>
              <a:rPr lang="ko" sz="1000">
                <a:solidFill>
                  <a:srgbClr val="0000FF"/>
                </a:solidFill>
              </a:rPr>
              <a:t>TotalMentee</a:t>
            </a:r>
            <a:r>
              <a:rPr lang="ko" sz="1000">
                <a:solidFill>
                  <a:schemeClr val="dk1"/>
                </a:solidFill>
              </a:rPr>
              <a:t>:menteeCnt,</a:t>
            </a:r>
            <a:r>
              <a:rPr lang="ko" sz="1000">
                <a:solidFill>
                  <a:srgbClr val="0000FF"/>
                </a:solidFill>
              </a:rPr>
              <a:t>MenteeName</a:t>
            </a:r>
            <a:r>
              <a:rPr lang="ko" sz="1000">
                <a:solidFill>
                  <a:schemeClr val="dk1"/>
                </a:solidFill>
              </a:rPr>
              <a:t>:name,</a:t>
            </a:r>
            <a:r>
              <a:rPr lang="ko" sz="1000">
                <a:solidFill>
                  <a:srgbClr val="0000FF"/>
                </a:solidFill>
              </a:rPr>
              <a:t>MenteeImgPath</a:t>
            </a:r>
            <a:r>
              <a:rPr lang="ko" sz="1000">
                <a:solidFill>
                  <a:schemeClr val="dk1"/>
                </a:solidFill>
              </a:rPr>
              <a:t>:path,</a:t>
            </a:r>
            <a:r>
              <a:rPr lang="ko" sz="1000">
                <a:solidFill>
                  <a:srgbClr val="0000FF"/>
                </a:solidFill>
              </a:rPr>
              <a:t>MentoName</a:t>
            </a:r>
            <a:r>
              <a:rPr lang="ko" sz="1000">
                <a:solidFill>
                  <a:schemeClr val="dk1"/>
                </a:solidFill>
              </a:rPr>
              <a:t>:name,</a:t>
            </a:r>
            <a:r>
              <a:rPr lang="ko" sz="1000">
                <a:solidFill>
                  <a:srgbClr val="0000FF"/>
                </a:solidFill>
              </a:rPr>
              <a:t>MentoImgPath</a:t>
            </a:r>
            <a:r>
              <a:rPr lang="ko" sz="1000">
                <a:solidFill>
                  <a:schemeClr val="dk1"/>
                </a:solidFill>
              </a:rPr>
              <a:t>:path” 전송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Client : User가 탭을 변경하면 “</a:t>
            </a:r>
            <a:r>
              <a:rPr lang="ko" sz="1000">
                <a:solidFill>
                  <a:srgbClr val="0000FF"/>
                </a:solidFill>
              </a:rPr>
              <a:t>request</a:t>
            </a:r>
            <a:r>
              <a:rPr lang="ko" sz="1000">
                <a:solidFill>
                  <a:schemeClr val="dk1"/>
                </a:solidFill>
              </a:rPr>
              <a:t>:</a:t>
            </a:r>
            <a:r>
              <a:rPr lang="ko" sz="1000">
                <a:solidFill>
                  <a:srgbClr val="FF0000"/>
                </a:solidFill>
              </a:rPr>
              <a:t>Tab</a:t>
            </a:r>
            <a:r>
              <a:rPr lang="ko" sz="1000">
                <a:solidFill>
                  <a:schemeClr val="dk1"/>
                </a:solidFill>
              </a:rPr>
              <a:t>{</a:t>
            </a:r>
            <a:r>
              <a:rPr lang="ko" sz="1000">
                <a:solidFill>
                  <a:srgbClr val="FF0000"/>
                </a:solidFill>
              </a:rPr>
              <a:t>PageIndex</a:t>
            </a:r>
            <a:r>
              <a:rPr lang="ko" sz="1000">
                <a:solidFill>
                  <a:schemeClr val="dk1"/>
                </a:solidFill>
              </a:rPr>
              <a:t>}” 전송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Server로부터 해당 Tab의 화면에 출력할 정보들을 받아 화면에 그려줌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6" name="Google Shape;236;g8f655e2ad1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f655e2ad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Server : 채팅정보를 받고 request를 보낸 Client가 포함된 채팅방의 Client들에게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“</a:t>
            </a:r>
            <a:r>
              <a:rPr lang="ko" sz="1000">
                <a:solidFill>
                  <a:srgbClr val="0000FF"/>
                </a:solidFill>
              </a:rPr>
              <a:t>Answer</a:t>
            </a:r>
            <a:r>
              <a:rPr lang="ko" sz="1000">
                <a:solidFill>
                  <a:schemeClr val="dk1"/>
                </a:solidFill>
              </a:rPr>
              <a:t>:</a:t>
            </a:r>
            <a:r>
              <a:rPr lang="ko" sz="1000">
                <a:solidFill>
                  <a:srgbClr val="FF0000"/>
                </a:solidFill>
              </a:rPr>
              <a:t>Chat</a:t>
            </a:r>
            <a:r>
              <a:rPr lang="ko" sz="1000">
                <a:solidFill>
                  <a:schemeClr val="dk1"/>
                </a:solidFill>
              </a:rPr>
              <a:t>,</a:t>
            </a:r>
            <a:r>
              <a:rPr lang="ko" sz="1000">
                <a:solidFill>
                  <a:srgbClr val="0000FF"/>
                </a:solidFill>
              </a:rPr>
              <a:t>User</a:t>
            </a:r>
            <a:r>
              <a:rPr lang="ko" sz="1000">
                <a:solidFill>
                  <a:schemeClr val="dk1"/>
                </a:solidFill>
              </a:rPr>
              <a:t>:</a:t>
            </a:r>
            <a:r>
              <a:rPr lang="ko" sz="1000">
                <a:solidFill>
                  <a:srgbClr val="FF0000"/>
                </a:solidFill>
              </a:rPr>
              <a:t>user</a:t>
            </a:r>
            <a:r>
              <a:rPr lang="ko" sz="1000">
                <a:solidFill>
                  <a:schemeClr val="dk1"/>
                </a:solidFill>
              </a:rPr>
              <a:t>,</a:t>
            </a:r>
            <a:r>
              <a:rPr lang="ko" sz="1000">
                <a:solidFill>
                  <a:srgbClr val="0000FF"/>
                </a:solidFill>
              </a:rPr>
              <a:t>Data</a:t>
            </a:r>
            <a:r>
              <a:rPr lang="ko" sz="1000">
                <a:solidFill>
                  <a:schemeClr val="dk1"/>
                </a:solidFill>
              </a:rPr>
              <a:t>:</a:t>
            </a:r>
            <a:r>
              <a:rPr lang="ko" sz="1000">
                <a:solidFill>
                  <a:srgbClr val="FF0000"/>
                </a:solidFill>
              </a:rPr>
              <a:t>chatdata</a:t>
            </a:r>
            <a:r>
              <a:rPr lang="ko" sz="1000">
                <a:solidFill>
                  <a:schemeClr val="dk1"/>
                </a:solidFill>
              </a:rPr>
              <a:t>” 를 전송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Client : User가 채팅을 하면 "</a:t>
            </a:r>
            <a:r>
              <a:rPr lang="ko" sz="1000">
                <a:solidFill>
                  <a:srgbClr val="0000FF"/>
                </a:solidFill>
              </a:rPr>
              <a:t>request</a:t>
            </a:r>
            <a:r>
              <a:rPr lang="ko" sz="1000">
                <a:solidFill>
                  <a:schemeClr val="dk1"/>
                </a:solidFill>
              </a:rPr>
              <a:t>:</a:t>
            </a:r>
            <a:r>
              <a:rPr lang="ko" sz="1000">
                <a:solidFill>
                  <a:srgbClr val="FF0000"/>
                </a:solidFill>
              </a:rPr>
              <a:t>Chat</a:t>
            </a:r>
            <a:r>
              <a:rPr lang="ko" sz="1000">
                <a:solidFill>
                  <a:schemeClr val="dk1"/>
                </a:solidFill>
              </a:rPr>
              <a:t>,</a:t>
            </a:r>
            <a:r>
              <a:rPr lang="ko" sz="1000">
                <a:solidFill>
                  <a:srgbClr val="0000FF"/>
                </a:solidFill>
              </a:rPr>
              <a:t>Data</a:t>
            </a:r>
            <a:r>
              <a:rPr lang="ko" sz="1000">
                <a:solidFill>
                  <a:schemeClr val="dk1"/>
                </a:solidFill>
              </a:rPr>
              <a:t>:</a:t>
            </a:r>
            <a:r>
              <a:rPr lang="ko" sz="1000">
                <a:solidFill>
                  <a:srgbClr val="FF0000"/>
                </a:solidFill>
              </a:rPr>
              <a:t>ChatData</a:t>
            </a:r>
            <a:r>
              <a:rPr lang="ko" sz="1000">
                <a:solidFill>
                  <a:schemeClr val="dk1"/>
                </a:solidFill>
              </a:rPr>
              <a:t>”를 Server에게 전송하고 답변을 받는다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답변의 User가 본인이면 “</a:t>
            </a:r>
            <a:r>
              <a:rPr lang="ko" sz="1000">
                <a:solidFill>
                  <a:srgbClr val="FF0000"/>
                </a:solidFill>
              </a:rPr>
              <a:t>--&gt; Data</a:t>
            </a:r>
            <a:r>
              <a:rPr lang="ko" sz="1000">
                <a:solidFill>
                  <a:schemeClr val="dk1"/>
                </a:solidFill>
              </a:rPr>
              <a:t>”를 화면에 출력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답변의 User가 다른 유저이면 “</a:t>
            </a:r>
            <a:r>
              <a:rPr lang="ko" sz="1000">
                <a:solidFill>
                  <a:srgbClr val="FF0000"/>
                </a:solidFill>
              </a:rPr>
              <a:t>&lt;-- Data</a:t>
            </a:r>
            <a:r>
              <a:rPr lang="ko" sz="1000">
                <a:solidFill>
                  <a:schemeClr val="dk1"/>
                </a:solidFill>
              </a:rPr>
              <a:t>”를 화면에 출력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49" name="Google Shape;249;g8f655e2ad1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f655e2ad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Server : 관리하는 Client 대상에서 제외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Exit을 전송한 User의 멘토에 포함된 Client에게 </a:t>
            </a:r>
            <a:r>
              <a:rPr lang="ko" sz="1000">
                <a:solidFill>
                  <a:srgbClr val="0000FF"/>
                </a:solidFill>
              </a:rPr>
              <a:t>Answer</a:t>
            </a:r>
            <a:r>
              <a:rPr lang="ko" sz="1000">
                <a:solidFill>
                  <a:schemeClr val="dk1"/>
                </a:solidFill>
              </a:rPr>
              <a:t>:</a:t>
            </a:r>
            <a:r>
              <a:rPr lang="ko" sz="1000">
                <a:solidFill>
                  <a:srgbClr val="FF0000"/>
                </a:solidFill>
              </a:rPr>
              <a:t>Tab</a:t>
            </a:r>
            <a:r>
              <a:rPr lang="ko" sz="1000">
                <a:solidFill>
                  <a:schemeClr val="dk1"/>
                </a:solidFill>
              </a:rPr>
              <a:t>형 답변을 전송하여 같은 채팅방 유저의 화면을 갱신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Client : 프로그램을 종료할 때 Server에게 “</a:t>
            </a:r>
            <a:r>
              <a:rPr lang="ko" sz="1000">
                <a:solidFill>
                  <a:srgbClr val="0000FF"/>
                </a:solidFill>
              </a:rPr>
              <a:t>request</a:t>
            </a:r>
            <a:r>
              <a:rPr lang="ko" sz="1000">
                <a:solidFill>
                  <a:schemeClr val="dk1"/>
                </a:solidFill>
              </a:rPr>
              <a:t>:</a:t>
            </a:r>
            <a:r>
              <a:rPr lang="ko" sz="1000">
                <a:solidFill>
                  <a:srgbClr val="FF0000"/>
                </a:solidFill>
              </a:rPr>
              <a:t>Exit</a:t>
            </a:r>
            <a:r>
              <a:rPr lang="ko" sz="1000">
                <a:solidFill>
                  <a:schemeClr val="dk1"/>
                </a:solidFill>
              </a:rPr>
              <a:t>” 전송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62" name="Google Shape;262;g8f655e2ad1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e5a0c0f61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8e5a0c0f61_2_1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f655e2ad1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8f655e2ad1_1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f655e2ad1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8f655e2ad1_1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f655e2ad1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8f655e2ad1_1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e5a0c0f61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8e5a0c0f61_2_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f655e2ad1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8f655e2ad1_1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e5a0c0f61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8e5a0c0f61_2_1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e5a0c0f61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8e5a0c0f61_2_1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e5a0c0f61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8e5a0c0f61_2_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f655e2ad1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f655e2ad1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f655e2ad1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f655e2ad1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f655e2ad1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f655e2ad1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e5a0c0f61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8e5a0c0f61_2_1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f655e2ad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f655e2ad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f655e2ad1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8f655e2ad1_6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9" name="Google Shape;59;p14"/>
          <p:cNvSpPr txBox="1"/>
          <p:nvPr>
            <p:ph type="ctrTitle"/>
          </p:nvPr>
        </p:nvSpPr>
        <p:spPr>
          <a:xfrm>
            <a:off x="486783" y="564776"/>
            <a:ext cx="7914267" cy="26705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venir"/>
              <a:buNone/>
              <a:defRPr sz="6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486784" y="3235362"/>
            <a:ext cx="7914267" cy="9601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6434418" y="4767263"/>
            <a:ext cx="20412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246081" y="4767263"/>
            <a:ext cx="370332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5681" y="4767263"/>
            <a:ext cx="5567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88373" y="273843"/>
            <a:ext cx="7912677" cy="112599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venir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88373" y="1488589"/>
            <a:ext cx="7912677" cy="31441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5257800" y="4767263"/>
            <a:ext cx="32674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149458" y="4767263"/>
            <a:ext cx="36290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525274" y="4767263"/>
            <a:ext cx="47585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486783" y="1282304"/>
            <a:ext cx="7914267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venir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486783" y="3442097"/>
            <a:ext cx="7914267" cy="10156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5257800" y="4767263"/>
            <a:ext cx="32674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149458" y="4767263"/>
            <a:ext cx="36290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25274" y="4767263"/>
            <a:ext cx="47585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488373" y="273843"/>
            <a:ext cx="7912677" cy="112599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488372" y="1525190"/>
            <a:ext cx="3875809" cy="31075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644736" y="1525190"/>
            <a:ext cx="3756313" cy="31075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5257800" y="4767263"/>
            <a:ext cx="32674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149458" y="4767263"/>
            <a:ext cx="36290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525274" y="4767263"/>
            <a:ext cx="47585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57200" y="273844"/>
            <a:ext cx="794385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498764" y="1260872"/>
            <a:ext cx="381238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98764" y="1878806"/>
            <a:ext cx="381238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3" type="body"/>
          </p:nvPr>
        </p:nvSpPr>
        <p:spPr>
          <a:xfrm>
            <a:off x="4629150" y="1260872"/>
            <a:ext cx="377190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8"/>
          <p:cNvSpPr txBox="1"/>
          <p:nvPr>
            <p:ph idx="4" type="body"/>
          </p:nvPr>
        </p:nvSpPr>
        <p:spPr>
          <a:xfrm>
            <a:off x="4629150" y="1878806"/>
            <a:ext cx="375523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5257800" y="4767263"/>
            <a:ext cx="32674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149458" y="4767263"/>
            <a:ext cx="36290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25274" y="4767263"/>
            <a:ext cx="47585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486783" y="273843"/>
            <a:ext cx="7914267" cy="112599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5257800" y="4767263"/>
            <a:ext cx="32674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149458" y="4767263"/>
            <a:ext cx="36290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525274" y="4767263"/>
            <a:ext cx="47585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0" type="dt"/>
          </p:nvPr>
        </p:nvSpPr>
        <p:spPr>
          <a:xfrm>
            <a:off x="5257800" y="4767263"/>
            <a:ext cx="32674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149458" y="4767263"/>
            <a:ext cx="36290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525274" y="4767263"/>
            <a:ext cx="47585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486783" y="342900"/>
            <a:ext cx="3092236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venir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486783" y="1543050"/>
            <a:ext cx="3092236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5257800" y="4767263"/>
            <a:ext cx="32674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149458" y="4767263"/>
            <a:ext cx="36290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525274" y="4767263"/>
            <a:ext cx="47585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486783" y="342900"/>
            <a:ext cx="3092236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venir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486783" y="1543050"/>
            <a:ext cx="3092236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5257800" y="4767263"/>
            <a:ext cx="32674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149458" y="4767263"/>
            <a:ext cx="36290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5274" y="4767263"/>
            <a:ext cx="47585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486783" y="273843"/>
            <a:ext cx="7914267" cy="112599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 rot="5400000">
            <a:off x="2999934" y="-768395"/>
            <a:ext cx="3144133" cy="76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0" type="dt"/>
          </p:nvPr>
        </p:nvSpPr>
        <p:spPr>
          <a:xfrm>
            <a:off x="5257800" y="4767263"/>
            <a:ext cx="32674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1" type="ftr"/>
          </p:nvPr>
        </p:nvSpPr>
        <p:spPr>
          <a:xfrm>
            <a:off x="149458" y="4767263"/>
            <a:ext cx="36290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525274" y="4767263"/>
            <a:ext cx="47585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5257800" y="4767263"/>
            <a:ext cx="32674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149458" y="4767263"/>
            <a:ext cx="36290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25274" y="4767263"/>
            <a:ext cx="47585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86783" y="273843"/>
            <a:ext cx="7914267" cy="112599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venir"/>
              <a:buNone/>
              <a:defRPr b="1" i="0" sz="3600" u="none" cap="none" strike="noStrike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86783" y="1488589"/>
            <a:ext cx="7914267" cy="31441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3850" lvl="1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175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048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0480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5257800" y="4767263"/>
            <a:ext cx="326747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49458" y="4767263"/>
            <a:ext cx="36290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25274" y="4767263"/>
            <a:ext cx="47585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2" name="Google Shape;132;p25"/>
          <p:cNvSpPr/>
          <p:nvPr/>
        </p:nvSpPr>
        <p:spPr>
          <a:xfrm rot="10800000">
            <a:off x="2431472" y="0"/>
            <a:ext cx="6712526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20000"/>
                </a:srgbClr>
              </a:gs>
              <a:gs pos="77000">
                <a:srgbClr val="000000">
                  <a:alpha val="29803"/>
                </a:srgbClr>
              </a:gs>
              <a:gs pos="100000">
                <a:srgbClr val="000000">
                  <a:alpha val="29803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6794368" y="2757340"/>
            <a:ext cx="2349631" cy="232606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ko" sz="2400">
                <a:solidFill>
                  <a:srgbClr val="FFFFFF"/>
                </a:solidFill>
              </a:rPr>
              <a:t>C# 팀 명: LAL</a:t>
            </a:r>
            <a:endParaRPr sz="1100"/>
          </a:p>
          <a:p>
            <a:pPr indent="0" lvl="0" marL="0" rtl="0" algn="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ko" sz="2400">
                <a:solidFill>
                  <a:srgbClr val="FFFFFF"/>
                </a:solidFill>
              </a:rPr>
              <a:t>(lost One leg)</a:t>
            </a:r>
            <a:endParaRPr sz="1100"/>
          </a:p>
          <a:p>
            <a:pPr indent="0" lvl="0" marL="0" rtl="0" algn="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ko" sz="2400">
                <a:solidFill>
                  <a:srgbClr val="FFFFFF"/>
                </a:solidFill>
              </a:rPr>
              <a:t>최광현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ko" sz="2400">
                <a:solidFill>
                  <a:srgbClr val="FFFFFF"/>
                </a:solidFill>
              </a:rPr>
              <a:t>이대건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ko" sz="2400">
                <a:solidFill>
                  <a:srgbClr val="FFFFFF"/>
                </a:solidFill>
              </a:rPr>
              <a:t>박재홍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3">
            <a:alphaModFix/>
          </a:blip>
          <a:srcRect b="0" l="0" r="1045" t="0"/>
          <a:stretch/>
        </p:blipFill>
        <p:spPr>
          <a:xfrm>
            <a:off x="1972936" y="1062762"/>
            <a:ext cx="2657982" cy="2650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0" y="1"/>
            <a:ext cx="79128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venir"/>
              <a:buNone/>
            </a:pPr>
            <a:r>
              <a:rPr lang="ko" sz="4000"/>
              <a:t>Client server - Login</a:t>
            </a:r>
            <a:endParaRPr sz="4000"/>
          </a:p>
        </p:txBody>
      </p:sp>
      <p:sp>
        <p:nvSpPr>
          <p:cNvPr id="200" name="Google Shape;200;p34"/>
          <p:cNvSpPr/>
          <p:nvPr/>
        </p:nvSpPr>
        <p:spPr>
          <a:xfrm>
            <a:off x="865875" y="1361750"/>
            <a:ext cx="2338500" cy="3367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FF"/>
                </a:solidFill>
              </a:rPr>
              <a:t>request</a:t>
            </a:r>
            <a:r>
              <a:rPr lang="ko" sz="2000">
                <a:solidFill>
                  <a:schemeClr val="dk1"/>
                </a:solidFill>
              </a:rPr>
              <a:t>:</a:t>
            </a:r>
            <a:r>
              <a:rPr lang="ko" sz="2000">
                <a:solidFill>
                  <a:srgbClr val="FF0000"/>
                </a:solidFill>
              </a:rPr>
              <a:t>Login</a:t>
            </a:r>
            <a:r>
              <a:rPr lang="ko" sz="2000">
                <a:solidFill>
                  <a:schemeClr val="dk1"/>
                </a:solidFill>
              </a:rPr>
              <a:t>,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FF"/>
                </a:solidFill>
              </a:rPr>
              <a:t>ID</a:t>
            </a:r>
            <a:r>
              <a:rPr lang="ko" sz="2000">
                <a:solidFill>
                  <a:schemeClr val="dk1"/>
                </a:solidFill>
              </a:rPr>
              <a:t>:{</a:t>
            </a:r>
            <a:r>
              <a:rPr lang="ko" sz="2000">
                <a:solidFill>
                  <a:srgbClr val="FF0000"/>
                </a:solidFill>
              </a:rPr>
              <a:t>ID</a:t>
            </a:r>
            <a:r>
              <a:rPr lang="ko" sz="2000">
                <a:solidFill>
                  <a:schemeClr val="dk1"/>
                </a:solidFill>
              </a:rPr>
              <a:t>_txt.Text},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FF"/>
                </a:solidFill>
              </a:rPr>
              <a:t>PW</a:t>
            </a:r>
            <a:r>
              <a:rPr lang="ko" sz="2000">
                <a:solidFill>
                  <a:schemeClr val="dk1"/>
                </a:solidFill>
              </a:rPr>
              <a:t>:{</a:t>
            </a:r>
            <a:r>
              <a:rPr lang="ko" sz="2000">
                <a:solidFill>
                  <a:srgbClr val="FF0000"/>
                </a:solidFill>
              </a:rPr>
              <a:t>Pw</a:t>
            </a:r>
            <a:r>
              <a:rPr lang="ko" sz="2000">
                <a:solidFill>
                  <a:schemeClr val="dk1"/>
                </a:solidFill>
              </a:rPr>
              <a:t>_txt.Text}</a:t>
            </a:r>
            <a:endParaRPr sz="2000"/>
          </a:p>
        </p:txBody>
      </p:sp>
      <p:sp>
        <p:nvSpPr>
          <p:cNvPr id="201" name="Google Shape;201;p34"/>
          <p:cNvSpPr txBox="1"/>
          <p:nvPr/>
        </p:nvSpPr>
        <p:spPr>
          <a:xfrm>
            <a:off x="821475" y="806675"/>
            <a:ext cx="2338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>
                <a:solidFill>
                  <a:srgbClr val="0000FF"/>
                </a:solidFill>
                <a:latin typeface="Avenir"/>
                <a:ea typeface="Avenir"/>
                <a:cs typeface="Avenir"/>
                <a:sym typeface="Avenir"/>
              </a:rPr>
              <a:t>Client</a:t>
            </a:r>
            <a:endParaRPr b="1" i="1" sz="2000">
              <a:solidFill>
                <a:srgbClr val="0000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2" name="Google Shape;202;p34"/>
          <p:cNvSpPr/>
          <p:nvPr/>
        </p:nvSpPr>
        <p:spPr>
          <a:xfrm>
            <a:off x="6081750" y="1361750"/>
            <a:ext cx="2338500" cy="3367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 정보가 Server에 저장되어 있는지 확인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&lt;성공&gt;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FF"/>
                </a:solidFill>
              </a:rPr>
              <a:t>Answer</a:t>
            </a:r>
            <a:r>
              <a:rPr lang="ko" sz="1500">
                <a:solidFill>
                  <a:schemeClr val="dk1"/>
                </a:solidFill>
              </a:rPr>
              <a:t>:</a:t>
            </a:r>
            <a:r>
              <a:rPr lang="ko" sz="1500">
                <a:solidFill>
                  <a:srgbClr val="FF0000"/>
                </a:solidFill>
              </a:rPr>
              <a:t>Login</a:t>
            </a:r>
            <a:r>
              <a:rPr lang="ko" sz="1500">
                <a:solidFill>
                  <a:schemeClr val="dk1"/>
                </a:solidFill>
              </a:rPr>
              <a:t>,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FF"/>
                </a:solidFill>
              </a:rPr>
              <a:t>Username</a:t>
            </a:r>
            <a:r>
              <a:rPr lang="ko" sz="1500">
                <a:solidFill>
                  <a:schemeClr val="dk1"/>
                </a:solidFill>
              </a:rPr>
              <a:t>:</a:t>
            </a:r>
            <a:r>
              <a:rPr lang="ko" sz="1500">
                <a:solidFill>
                  <a:srgbClr val="FF0000"/>
                </a:solidFill>
              </a:rPr>
              <a:t>username</a:t>
            </a:r>
            <a:r>
              <a:rPr lang="ko" sz="1500">
                <a:solidFill>
                  <a:schemeClr val="dk1"/>
                </a:solidFill>
              </a:rPr>
              <a:t>,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FF"/>
                </a:solidFill>
              </a:rPr>
              <a:t>Data</a:t>
            </a:r>
            <a:r>
              <a:rPr lang="ko" sz="1500">
                <a:solidFill>
                  <a:schemeClr val="dk1"/>
                </a:solidFill>
              </a:rPr>
              <a:t>:</a:t>
            </a:r>
            <a:r>
              <a:rPr lang="ko" sz="1500">
                <a:solidFill>
                  <a:srgbClr val="FF0000"/>
                </a:solidFill>
              </a:rPr>
              <a:t>접속되었습니다.</a:t>
            </a:r>
            <a:endParaRPr sz="15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&lt;실패&gt;</a:t>
            </a:r>
            <a:endParaRPr sz="1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FF"/>
                </a:solidFill>
              </a:rPr>
              <a:t>Answer</a:t>
            </a:r>
            <a:r>
              <a:rPr lang="ko" sz="1500">
                <a:solidFill>
                  <a:schemeClr val="dk1"/>
                </a:solidFill>
              </a:rPr>
              <a:t>:</a:t>
            </a:r>
            <a:r>
              <a:rPr lang="ko" sz="1500">
                <a:solidFill>
                  <a:srgbClr val="FF0000"/>
                </a:solidFill>
              </a:rPr>
              <a:t>Login,</a:t>
            </a:r>
            <a:endParaRPr sz="15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FF"/>
                </a:solidFill>
              </a:rPr>
              <a:t>Data</a:t>
            </a:r>
            <a:r>
              <a:rPr lang="ko" sz="1500">
                <a:solidFill>
                  <a:schemeClr val="dk1"/>
                </a:solidFill>
              </a:rPr>
              <a:t>:(</a:t>
            </a:r>
            <a:r>
              <a:rPr lang="ko" sz="1500">
                <a:solidFill>
                  <a:srgbClr val="FF0000"/>
                </a:solidFill>
              </a:rPr>
              <a:t>등록되지 않은 사용자입니다. </a:t>
            </a:r>
            <a:r>
              <a:rPr lang="ko" sz="1500">
                <a:solidFill>
                  <a:schemeClr val="dk1"/>
                </a:solidFill>
              </a:rPr>
              <a:t>||</a:t>
            </a:r>
            <a:r>
              <a:rPr lang="ko" sz="1500">
                <a:solidFill>
                  <a:srgbClr val="FF0000"/>
                </a:solidFill>
              </a:rPr>
              <a:t> </a:t>
            </a:r>
            <a:endParaRPr sz="15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rgbClr val="FF0000"/>
                </a:solidFill>
              </a:rPr>
              <a:t>잘못된 비밀번호입니다.</a:t>
            </a:r>
            <a:r>
              <a:rPr lang="ko" sz="1500">
                <a:solidFill>
                  <a:schemeClr val="dk1"/>
                </a:solidFill>
              </a:rPr>
              <a:t>)</a:t>
            </a:r>
            <a:endParaRPr sz="1500">
              <a:solidFill>
                <a:srgbClr val="FF0000"/>
              </a:solidFill>
            </a:endParaRPr>
          </a:p>
        </p:txBody>
      </p:sp>
      <p:sp>
        <p:nvSpPr>
          <p:cNvPr id="203" name="Google Shape;203;p34"/>
          <p:cNvSpPr txBox="1"/>
          <p:nvPr/>
        </p:nvSpPr>
        <p:spPr>
          <a:xfrm>
            <a:off x="6081750" y="806675"/>
            <a:ext cx="2338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Server</a:t>
            </a:r>
            <a:endParaRPr b="1" i="1" sz="20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4" name="Google Shape;204;p34"/>
          <p:cNvSpPr/>
          <p:nvPr/>
        </p:nvSpPr>
        <p:spPr>
          <a:xfrm>
            <a:off x="3528450" y="2223775"/>
            <a:ext cx="2087100" cy="49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4"/>
          <p:cNvSpPr txBox="1"/>
          <p:nvPr/>
        </p:nvSpPr>
        <p:spPr>
          <a:xfrm>
            <a:off x="3485750" y="1520700"/>
            <a:ext cx="2079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venir"/>
                <a:ea typeface="Avenir"/>
                <a:cs typeface="Avenir"/>
                <a:sym typeface="Avenir"/>
              </a:rPr>
              <a:t>Request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6" name="Google Shape;206;p34"/>
          <p:cNvSpPr/>
          <p:nvPr/>
        </p:nvSpPr>
        <p:spPr>
          <a:xfrm rot="10800000">
            <a:off x="3482000" y="3177950"/>
            <a:ext cx="2087100" cy="49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4"/>
          <p:cNvSpPr txBox="1"/>
          <p:nvPr/>
        </p:nvSpPr>
        <p:spPr>
          <a:xfrm>
            <a:off x="3532200" y="4033925"/>
            <a:ext cx="2079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venir"/>
                <a:ea typeface="Avenir"/>
                <a:cs typeface="Avenir"/>
                <a:sym typeface="Avenir"/>
              </a:rPr>
              <a:t>Answer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0" y="1"/>
            <a:ext cx="79128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venir"/>
              <a:buNone/>
            </a:pPr>
            <a:r>
              <a:rPr lang="ko" sz="4000"/>
              <a:t>Client server - Register</a:t>
            </a:r>
            <a:endParaRPr sz="4000"/>
          </a:p>
        </p:txBody>
      </p:sp>
      <p:sp>
        <p:nvSpPr>
          <p:cNvPr id="213" name="Google Shape;213;p35"/>
          <p:cNvSpPr/>
          <p:nvPr/>
        </p:nvSpPr>
        <p:spPr>
          <a:xfrm>
            <a:off x="865875" y="1361750"/>
            <a:ext cx="2338500" cy="3367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회원가입 정보를 입력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FF"/>
                </a:solidFill>
              </a:rPr>
              <a:t>request</a:t>
            </a:r>
            <a:r>
              <a:rPr lang="ko" sz="2000">
                <a:solidFill>
                  <a:schemeClr val="dk1"/>
                </a:solidFill>
              </a:rPr>
              <a:t>:</a:t>
            </a:r>
            <a:r>
              <a:rPr lang="ko" sz="2000">
                <a:solidFill>
                  <a:srgbClr val="FF0000"/>
                </a:solidFill>
              </a:rPr>
              <a:t>Register</a:t>
            </a:r>
            <a:r>
              <a:rPr lang="ko" sz="2000">
                <a:solidFill>
                  <a:schemeClr val="dk1"/>
                </a:solidFill>
              </a:rPr>
              <a:t>,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FF"/>
                </a:solidFill>
              </a:rPr>
              <a:t>ID</a:t>
            </a:r>
            <a:r>
              <a:rPr lang="ko" sz="2000">
                <a:solidFill>
                  <a:schemeClr val="dk1"/>
                </a:solidFill>
              </a:rPr>
              <a:t>:</a:t>
            </a:r>
            <a:r>
              <a:rPr lang="ko" sz="2000">
                <a:solidFill>
                  <a:srgbClr val="FF0000"/>
                </a:solidFill>
              </a:rPr>
              <a:t>id</a:t>
            </a:r>
            <a:r>
              <a:rPr lang="ko" sz="2000">
                <a:solidFill>
                  <a:schemeClr val="dk1"/>
                </a:solidFill>
              </a:rPr>
              <a:t>,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FF"/>
                </a:solidFill>
              </a:rPr>
              <a:t>Name</a:t>
            </a:r>
            <a:r>
              <a:rPr lang="ko" sz="2000">
                <a:solidFill>
                  <a:schemeClr val="dk1"/>
                </a:solidFill>
              </a:rPr>
              <a:t>:</a:t>
            </a:r>
            <a:r>
              <a:rPr lang="ko" sz="2000">
                <a:solidFill>
                  <a:srgbClr val="FF0000"/>
                </a:solidFill>
              </a:rPr>
              <a:t>name</a:t>
            </a:r>
            <a:r>
              <a:rPr lang="ko" sz="2000">
                <a:solidFill>
                  <a:schemeClr val="dk1"/>
                </a:solidFill>
              </a:rPr>
              <a:t>,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FF"/>
                </a:solidFill>
              </a:rPr>
              <a:t>PW</a:t>
            </a:r>
            <a:r>
              <a:rPr lang="ko" sz="2000">
                <a:solidFill>
                  <a:schemeClr val="dk1"/>
                </a:solidFill>
              </a:rPr>
              <a:t>:</a:t>
            </a:r>
            <a:r>
              <a:rPr lang="ko" sz="2000">
                <a:solidFill>
                  <a:srgbClr val="FF0000"/>
                </a:solidFill>
              </a:rPr>
              <a:t>pw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14" name="Google Shape;214;p35"/>
          <p:cNvSpPr txBox="1"/>
          <p:nvPr/>
        </p:nvSpPr>
        <p:spPr>
          <a:xfrm>
            <a:off x="821475" y="806675"/>
            <a:ext cx="2338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>
                <a:solidFill>
                  <a:srgbClr val="0000FF"/>
                </a:solidFill>
                <a:latin typeface="Avenir"/>
                <a:ea typeface="Avenir"/>
                <a:cs typeface="Avenir"/>
                <a:sym typeface="Avenir"/>
              </a:rPr>
              <a:t>Client</a:t>
            </a:r>
            <a:endParaRPr b="1" i="1" sz="2000">
              <a:solidFill>
                <a:srgbClr val="0000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5" name="Google Shape;215;p35"/>
          <p:cNvSpPr/>
          <p:nvPr/>
        </p:nvSpPr>
        <p:spPr>
          <a:xfrm>
            <a:off x="6081750" y="1361750"/>
            <a:ext cx="2338500" cy="3367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Client에게 받은</a:t>
            </a:r>
            <a:endParaRPr sz="15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회원가입 정보를</a:t>
            </a:r>
            <a:endParaRPr sz="15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파일에 출력</a:t>
            </a:r>
            <a:endParaRPr sz="1500"/>
          </a:p>
        </p:txBody>
      </p:sp>
      <p:sp>
        <p:nvSpPr>
          <p:cNvPr id="216" name="Google Shape;216;p35"/>
          <p:cNvSpPr txBox="1"/>
          <p:nvPr/>
        </p:nvSpPr>
        <p:spPr>
          <a:xfrm>
            <a:off x="6081750" y="806675"/>
            <a:ext cx="2338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Server</a:t>
            </a:r>
            <a:endParaRPr b="1" i="1" sz="20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7" name="Google Shape;217;p35"/>
          <p:cNvSpPr/>
          <p:nvPr/>
        </p:nvSpPr>
        <p:spPr>
          <a:xfrm>
            <a:off x="3528450" y="2223775"/>
            <a:ext cx="2087100" cy="49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5"/>
          <p:cNvSpPr txBox="1"/>
          <p:nvPr/>
        </p:nvSpPr>
        <p:spPr>
          <a:xfrm>
            <a:off x="3485750" y="1520700"/>
            <a:ext cx="2079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venir"/>
                <a:ea typeface="Avenir"/>
                <a:cs typeface="Avenir"/>
                <a:sym typeface="Avenir"/>
              </a:rPr>
              <a:t>Request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9" name="Google Shape;219;p35"/>
          <p:cNvSpPr/>
          <p:nvPr/>
        </p:nvSpPr>
        <p:spPr>
          <a:xfrm rot="10800000">
            <a:off x="3482000" y="3177950"/>
            <a:ext cx="2087100" cy="49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5"/>
          <p:cNvSpPr txBox="1"/>
          <p:nvPr/>
        </p:nvSpPr>
        <p:spPr>
          <a:xfrm>
            <a:off x="3532200" y="4033925"/>
            <a:ext cx="2079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venir"/>
                <a:ea typeface="Avenir"/>
                <a:cs typeface="Avenir"/>
                <a:sym typeface="Avenir"/>
              </a:rPr>
              <a:t>Answer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0" y="1"/>
            <a:ext cx="79128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venir"/>
              <a:buNone/>
            </a:pPr>
            <a:r>
              <a:rPr lang="ko" sz="4000"/>
              <a:t>Client server - SelectMento</a:t>
            </a:r>
            <a:endParaRPr sz="4000"/>
          </a:p>
        </p:txBody>
      </p:sp>
      <p:sp>
        <p:nvSpPr>
          <p:cNvPr id="226" name="Google Shape;226;p36"/>
          <p:cNvSpPr/>
          <p:nvPr/>
        </p:nvSpPr>
        <p:spPr>
          <a:xfrm>
            <a:off x="865875" y="1361750"/>
            <a:ext cx="2338500" cy="3367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멘토 선택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0000FF"/>
                </a:solidFill>
              </a:rPr>
              <a:t>request</a:t>
            </a:r>
            <a:r>
              <a:rPr lang="ko" sz="1700">
                <a:solidFill>
                  <a:schemeClr val="dk1"/>
                </a:solidFill>
              </a:rPr>
              <a:t>:</a:t>
            </a:r>
            <a:r>
              <a:rPr lang="ko" sz="1700">
                <a:solidFill>
                  <a:srgbClr val="FF0000"/>
                </a:solidFill>
              </a:rPr>
              <a:t>SelectMento</a:t>
            </a:r>
            <a:r>
              <a:rPr lang="ko" sz="1700">
                <a:solidFill>
                  <a:schemeClr val="dk1"/>
                </a:solidFill>
              </a:rPr>
              <a:t>,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FF"/>
                </a:solidFill>
              </a:rPr>
              <a:t>Data</a:t>
            </a:r>
            <a:r>
              <a:rPr lang="ko" sz="2000">
                <a:solidFill>
                  <a:schemeClr val="dk1"/>
                </a:solidFill>
              </a:rPr>
              <a:t>:</a:t>
            </a:r>
            <a:r>
              <a:rPr lang="ko" sz="2000">
                <a:solidFill>
                  <a:srgbClr val="FF0000"/>
                </a:solidFill>
              </a:rPr>
              <a:t>MentoName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27" name="Google Shape;227;p36"/>
          <p:cNvSpPr txBox="1"/>
          <p:nvPr/>
        </p:nvSpPr>
        <p:spPr>
          <a:xfrm>
            <a:off x="821475" y="806675"/>
            <a:ext cx="2338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>
                <a:solidFill>
                  <a:srgbClr val="0000FF"/>
                </a:solidFill>
                <a:latin typeface="Avenir"/>
                <a:ea typeface="Avenir"/>
                <a:cs typeface="Avenir"/>
                <a:sym typeface="Avenir"/>
              </a:rPr>
              <a:t>Client</a:t>
            </a:r>
            <a:endParaRPr b="1" i="1" sz="2000">
              <a:solidFill>
                <a:srgbClr val="0000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8" name="Google Shape;228;p36"/>
          <p:cNvSpPr/>
          <p:nvPr/>
        </p:nvSpPr>
        <p:spPr>
          <a:xfrm>
            <a:off x="6081750" y="1361750"/>
            <a:ext cx="2338500" cy="3367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0000FF"/>
                </a:solidFill>
              </a:rPr>
              <a:t>Answer</a:t>
            </a:r>
            <a:r>
              <a:rPr lang="ko" sz="1700">
                <a:solidFill>
                  <a:schemeClr val="dk1"/>
                </a:solidFill>
              </a:rPr>
              <a:t>:</a:t>
            </a:r>
            <a:r>
              <a:rPr lang="ko" sz="1700">
                <a:solidFill>
                  <a:srgbClr val="FF0000"/>
                </a:solidFill>
              </a:rPr>
              <a:t>SelectMento</a:t>
            </a:r>
            <a:r>
              <a:rPr lang="ko" sz="1700">
                <a:solidFill>
                  <a:schemeClr val="dk1"/>
                </a:solidFill>
              </a:rPr>
              <a:t>,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FF"/>
                </a:solidFill>
              </a:rPr>
              <a:t>Data</a:t>
            </a:r>
            <a:r>
              <a:rPr lang="ko" sz="2000">
                <a:solidFill>
                  <a:schemeClr val="dk1"/>
                </a:solidFill>
              </a:rPr>
              <a:t>:</a:t>
            </a:r>
            <a:r>
              <a:rPr lang="ko" sz="2000">
                <a:solidFill>
                  <a:srgbClr val="FF0000"/>
                </a:solidFill>
              </a:rPr>
              <a:t>성공여부</a:t>
            </a:r>
            <a:endParaRPr sz="2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29" name="Google Shape;229;p36"/>
          <p:cNvSpPr txBox="1"/>
          <p:nvPr/>
        </p:nvSpPr>
        <p:spPr>
          <a:xfrm>
            <a:off x="6081750" y="806675"/>
            <a:ext cx="2338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Server</a:t>
            </a:r>
            <a:endParaRPr b="1" i="1" sz="20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0" name="Google Shape;230;p36"/>
          <p:cNvSpPr/>
          <p:nvPr/>
        </p:nvSpPr>
        <p:spPr>
          <a:xfrm>
            <a:off x="3528450" y="2223775"/>
            <a:ext cx="2087100" cy="49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6"/>
          <p:cNvSpPr txBox="1"/>
          <p:nvPr/>
        </p:nvSpPr>
        <p:spPr>
          <a:xfrm>
            <a:off x="3485750" y="1520700"/>
            <a:ext cx="2079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venir"/>
                <a:ea typeface="Avenir"/>
                <a:cs typeface="Avenir"/>
                <a:sym typeface="Avenir"/>
              </a:rPr>
              <a:t>Request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2" name="Google Shape;232;p36"/>
          <p:cNvSpPr/>
          <p:nvPr/>
        </p:nvSpPr>
        <p:spPr>
          <a:xfrm rot="10800000">
            <a:off x="3482000" y="3177950"/>
            <a:ext cx="2087100" cy="49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6"/>
          <p:cNvSpPr txBox="1"/>
          <p:nvPr/>
        </p:nvSpPr>
        <p:spPr>
          <a:xfrm>
            <a:off x="3532200" y="4033925"/>
            <a:ext cx="2079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venir"/>
                <a:ea typeface="Avenir"/>
                <a:cs typeface="Avenir"/>
                <a:sym typeface="Avenir"/>
              </a:rPr>
              <a:t>Answer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0" y="1"/>
            <a:ext cx="79128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venir"/>
              <a:buNone/>
            </a:pPr>
            <a:r>
              <a:rPr lang="ko" sz="4000"/>
              <a:t>Client server - Tab</a:t>
            </a:r>
            <a:endParaRPr sz="4000"/>
          </a:p>
        </p:txBody>
      </p:sp>
      <p:sp>
        <p:nvSpPr>
          <p:cNvPr id="239" name="Google Shape;239;p37"/>
          <p:cNvSpPr/>
          <p:nvPr/>
        </p:nvSpPr>
        <p:spPr>
          <a:xfrm>
            <a:off x="865875" y="1361750"/>
            <a:ext cx="2338500" cy="3367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User가 탭을 변경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FF"/>
                </a:solidFill>
              </a:rPr>
              <a:t>request</a:t>
            </a:r>
            <a:r>
              <a:rPr lang="ko" sz="1500">
                <a:solidFill>
                  <a:schemeClr val="dk1"/>
                </a:solidFill>
              </a:rPr>
              <a:t>:</a:t>
            </a:r>
            <a:r>
              <a:rPr lang="ko" sz="1500">
                <a:solidFill>
                  <a:srgbClr val="FF0000"/>
                </a:solidFill>
              </a:rPr>
              <a:t>Tab</a:t>
            </a:r>
            <a:r>
              <a:rPr lang="ko" sz="1500">
                <a:solidFill>
                  <a:schemeClr val="dk1"/>
                </a:solidFill>
              </a:rPr>
              <a:t>{</a:t>
            </a:r>
            <a:r>
              <a:rPr lang="ko" sz="1500">
                <a:solidFill>
                  <a:srgbClr val="FF0000"/>
                </a:solidFill>
              </a:rPr>
              <a:t>PageIndex</a:t>
            </a:r>
            <a:r>
              <a:rPr lang="ko" sz="1500">
                <a:solidFill>
                  <a:schemeClr val="dk1"/>
                </a:solidFill>
              </a:rPr>
              <a:t>}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Server로부터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해당 Tab에 출력할 정보들을 받아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화면에 그려줌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40" name="Google Shape;240;p37"/>
          <p:cNvSpPr txBox="1"/>
          <p:nvPr/>
        </p:nvSpPr>
        <p:spPr>
          <a:xfrm>
            <a:off x="821475" y="806675"/>
            <a:ext cx="2338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>
                <a:solidFill>
                  <a:srgbClr val="0000FF"/>
                </a:solidFill>
                <a:latin typeface="Avenir"/>
                <a:ea typeface="Avenir"/>
                <a:cs typeface="Avenir"/>
                <a:sym typeface="Avenir"/>
              </a:rPr>
              <a:t>Client</a:t>
            </a:r>
            <a:endParaRPr b="1" i="1" sz="2000">
              <a:solidFill>
                <a:srgbClr val="0000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1" name="Google Shape;241;p37"/>
          <p:cNvSpPr/>
          <p:nvPr/>
        </p:nvSpPr>
        <p:spPr>
          <a:xfrm>
            <a:off x="6081750" y="1361750"/>
            <a:ext cx="2338500" cy="3367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00FF"/>
                </a:solidFill>
              </a:rPr>
              <a:t>Answer</a:t>
            </a:r>
            <a:r>
              <a:rPr lang="ko" sz="1300">
                <a:solidFill>
                  <a:schemeClr val="dk1"/>
                </a:solidFill>
              </a:rPr>
              <a:t>:</a:t>
            </a:r>
            <a:r>
              <a:rPr lang="ko" sz="1300">
                <a:solidFill>
                  <a:srgbClr val="FF0000"/>
                </a:solidFill>
              </a:rPr>
              <a:t>Tab</a:t>
            </a:r>
            <a:r>
              <a:rPr lang="ko" sz="1300">
                <a:solidFill>
                  <a:schemeClr val="dk1"/>
                </a:solidFill>
              </a:rPr>
              <a:t>{</a:t>
            </a:r>
            <a:r>
              <a:rPr lang="ko" sz="1300">
                <a:solidFill>
                  <a:srgbClr val="FF0000"/>
                </a:solidFill>
              </a:rPr>
              <a:t>PageIndex</a:t>
            </a:r>
            <a:r>
              <a:rPr lang="ko" sz="1300">
                <a:solidFill>
                  <a:schemeClr val="dk1"/>
                </a:solidFill>
              </a:rPr>
              <a:t>},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00FF"/>
                </a:solidFill>
              </a:rPr>
              <a:t>ChatRoomName</a:t>
            </a:r>
            <a:r>
              <a:rPr lang="ko" sz="1300">
                <a:solidFill>
                  <a:schemeClr val="dk1"/>
                </a:solidFill>
              </a:rPr>
              <a:t>:</a:t>
            </a:r>
            <a:r>
              <a:rPr lang="ko" sz="1300">
                <a:solidFill>
                  <a:srgbClr val="FF0000"/>
                </a:solidFill>
              </a:rPr>
              <a:t>roomname</a:t>
            </a:r>
            <a:r>
              <a:rPr lang="ko" sz="1300">
                <a:solidFill>
                  <a:schemeClr val="dk1"/>
                </a:solidFill>
              </a:rPr>
              <a:t>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00FF"/>
                </a:solidFill>
              </a:rPr>
              <a:t>Lines</a:t>
            </a:r>
            <a:r>
              <a:rPr lang="ko" sz="1300">
                <a:solidFill>
                  <a:schemeClr val="dk1"/>
                </a:solidFill>
              </a:rPr>
              <a:t>:</a:t>
            </a:r>
            <a:r>
              <a:rPr lang="ko" sz="1300">
                <a:solidFill>
                  <a:srgbClr val="FF0000"/>
                </a:solidFill>
              </a:rPr>
              <a:t>linenum</a:t>
            </a:r>
            <a:r>
              <a:rPr lang="ko" sz="1300">
                <a:solidFill>
                  <a:schemeClr val="dk1"/>
                </a:solidFill>
              </a:rPr>
              <a:t>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[</a:t>
            </a:r>
            <a:r>
              <a:rPr lang="ko" sz="1300">
                <a:solidFill>
                  <a:srgbClr val="0000FF"/>
                </a:solidFill>
              </a:rPr>
              <a:t>ChatLog</a:t>
            </a:r>
            <a:r>
              <a:rPr lang="ko" sz="1300">
                <a:solidFill>
                  <a:schemeClr val="dk1"/>
                </a:solidFill>
              </a:rPr>
              <a:t>:</a:t>
            </a:r>
            <a:r>
              <a:rPr lang="ko" sz="1300">
                <a:solidFill>
                  <a:srgbClr val="FF0000"/>
                </a:solidFill>
              </a:rPr>
              <a:t>log</a:t>
            </a:r>
            <a:r>
              <a:rPr lang="ko" sz="1300">
                <a:solidFill>
                  <a:schemeClr val="dk1"/>
                </a:solidFill>
              </a:rPr>
              <a:t>,]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00FF"/>
                </a:solidFill>
              </a:rPr>
              <a:t>TotalMentee</a:t>
            </a:r>
            <a:r>
              <a:rPr lang="ko" sz="1300">
                <a:solidFill>
                  <a:schemeClr val="dk1"/>
                </a:solidFill>
              </a:rPr>
              <a:t>:</a:t>
            </a:r>
            <a:r>
              <a:rPr lang="ko" sz="1300">
                <a:solidFill>
                  <a:srgbClr val="FF0000"/>
                </a:solidFill>
              </a:rPr>
              <a:t>menteeCnt</a:t>
            </a:r>
            <a:r>
              <a:rPr lang="ko" sz="1300">
                <a:solidFill>
                  <a:schemeClr val="dk1"/>
                </a:solidFill>
              </a:rPr>
              <a:t>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[</a:t>
            </a:r>
            <a:r>
              <a:rPr lang="ko" sz="1300">
                <a:solidFill>
                  <a:srgbClr val="0000FF"/>
                </a:solidFill>
              </a:rPr>
              <a:t>MenteeName</a:t>
            </a:r>
            <a:r>
              <a:rPr lang="ko" sz="1300">
                <a:solidFill>
                  <a:schemeClr val="dk1"/>
                </a:solidFill>
              </a:rPr>
              <a:t>:</a:t>
            </a:r>
            <a:r>
              <a:rPr lang="ko" sz="1300">
                <a:solidFill>
                  <a:srgbClr val="FF0000"/>
                </a:solidFill>
              </a:rPr>
              <a:t>name</a:t>
            </a:r>
            <a:r>
              <a:rPr lang="ko" sz="1300">
                <a:solidFill>
                  <a:schemeClr val="dk1"/>
                </a:solidFill>
              </a:rPr>
              <a:t>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00FF"/>
                </a:solidFill>
              </a:rPr>
              <a:t>MenteeImgPath</a:t>
            </a:r>
            <a:r>
              <a:rPr lang="ko" sz="1300">
                <a:solidFill>
                  <a:schemeClr val="dk1"/>
                </a:solidFill>
              </a:rPr>
              <a:t>:</a:t>
            </a:r>
            <a:r>
              <a:rPr lang="ko" sz="1300">
                <a:solidFill>
                  <a:srgbClr val="FF0000"/>
                </a:solidFill>
              </a:rPr>
              <a:t>path</a:t>
            </a:r>
            <a:r>
              <a:rPr lang="ko" sz="1300">
                <a:solidFill>
                  <a:schemeClr val="dk1"/>
                </a:solidFill>
              </a:rPr>
              <a:t>,]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00FF"/>
                </a:solidFill>
              </a:rPr>
              <a:t>MentoName</a:t>
            </a:r>
            <a:r>
              <a:rPr lang="ko" sz="1300">
                <a:solidFill>
                  <a:schemeClr val="dk1"/>
                </a:solidFill>
              </a:rPr>
              <a:t>:</a:t>
            </a:r>
            <a:r>
              <a:rPr lang="ko" sz="1300">
                <a:solidFill>
                  <a:srgbClr val="FF0000"/>
                </a:solidFill>
              </a:rPr>
              <a:t>name</a:t>
            </a:r>
            <a:r>
              <a:rPr lang="ko" sz="1300">
                <a:solidFill>
                  <a:schemeClr val="dk1"/>
                </a:solidFill>
              </a:rPr>
              <a:t>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00FF"/>
                </a:solidFill>
              </a:rPr>
              <a:t>MentoImgPath</a:t>
            </a:r>
            <a:r>
              <a:rPr lang="ko" sz="1300">
                <a:solidFill>
                  <a:schemeClr val="dk1"/>
                </a:solidFill>
              </a:rPr>
              <a:t>:</a:t>
            </a:r>
            <a:r>
              <a:rPr lang="ko" sz="1300">
                <a:solidFill>
                  <a:srgbClr val="FF0000"/>
                </a:solidFill>
              </a:rPr>
              <a:t>path</a:t>
            </a:r>
            <a:endParaRPr sz="1300"/>
          </a:p>
        </p:txBody>
      </p:sp>
      <p:sp>
        <p:nvSpPr>
          <p:cNvPr id="242" name="Google Shape;242;p37"/>
          <p:cNvSpPr txBox="1"/>
          <p:nvPr/>
        </p:nvSpPr>
        <p:spPr>
          <a:xfrm>
            <a:off x="6081750" y="806675"/>
            <a:ext cx="2338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Server</a:t>
            </a:r>
            <a:endParaRPr b="1" i="1" sz="20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3" name="Google Shape;243;p37"/>
          <p:cNvSpPr/>
          <p:nvPr/>
        </p:nvSpPr>
        <p:spPr>
          <a:xfrm>
            <a:off x="3528450" y="2223775"/>
            <a:ext cx="2087100" cy="49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7"/>
          <p:cNvSpPr txBox="1"/>
          <p:nvPr/>
        </p:nvSpPr>
        <p:spPr>
          <a:xfrm>
            <a:off x="3485750" y="1520700"/>
            <a:ext cx="2079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venir"/>
                <a:ea typeface="Avenir"/>
                <a:cs typeface="Avenir"/>
                <a:sym typeface="Avenir"/>
              </a:rPr>
              <a:t>Request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5" name="Google Shape;245;p37"/>
          <p:cNvSpPr/>
          <p:nvPr/>
        </p:nvSpPr>
        <p:spPr>
          <a:xfrm rot="10800000">
            <a:off x="3482000" y="3177950"/>
            <a:ext cx="2087100" cy="49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7"/>
          <p:cNvSpPr txBox="1"/>
          <p:nvPr/>
        </p:nvSpPr>
        <p:spPr>
          <a:xfrm>
            <a:off x="3532200" y="4033925"/>
            <a:ext cx="2079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venir"/>
                <a:ea typeface="Avenir"/>
                <a:cs typeface="Avenir"/>
                <a:sym typeface="Avenir"/>
              </a:rPr>
              <a:t>Answer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title"/>
          </p:nvPr>
        </p:nvSpPr>
        <p:spPr>
          <a:xfrm>
            <a:off x="0" y="1"/>
            <a:ext cx="79128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venir"/>
              <a:buNone/>
            </a:pPr>
            <a:r>
              <a:rPr lang="ko" sz="4000"/>
              <a:t>Client server - Chat</a:t>
            </a:r>
            <a:endParaRPr sz="4000"/>
          </a:p>
        </p:txBody>
      </p:sp>
      <p:sp>
        <p:nvSpPr>
          <p:cNvPr id="252" name="Google Shape;252;p38"/>
          <p:cNvSpPr/>
          <p:nvPr/>
        </p:nvSpPr>
        <p:spPr>
          <a:xfrm>
            <a:off x="865875" y="1361750"/>
            <a:ext cx="2338500" cy="3367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User 채팅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FF"/>
                </a:solidFill>
              </a:rPr>
              <a:t>request</a:t>
            </a:r>
            <a:r>
              <a:rPr lang="ko" sz="1500">
                <a:solidFill>
                  <a:schemeClr val="dk1"/>
                </a:solidFill>
              </a:rPr>
              <a:t>:</a:t>
            </a:r>
            <a:r>
              <a:rPr lang="ko" sz="1500">
                <a:solidFill>
                  <a:srgbClr val="FF0000"/>
                </a:solidFill>
              </a:rPr>
              <a:t>Chat</a:t>
            </a:r>
            <a:r>
              <a:rPr lang="ko" sz="1500">
                <a:solidFill>
                  <a:schemeClr val="dk1"/>
                </a:solidFill>
              </a:rPr>
              <a:t>,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FF"/>
                </a:solidFill>
              </a:rPr>
              <a:t>Data</a:t>
            </a:r>
            <a:r>
              <a:rPr lang="ko" sz="1500">
                <a:solidFill>
                  <a:schemeClr val="dk1"/>
                </a:solidFill>
              </a:rPr>
              <a:t>:</a:t>
            </a:r>
            <a:r>
              <a:rPr lang="ko" sz="1500">
                <a:solidFill>
                  <a:srgbClr val="FF0000"/>
                </a:solidFill>
              </a:rPr>
              <a:t>ChatData</a:t>
            </a:r>
            <a:endParaRPr sz="15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Server의 답변을 받는다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User가 본인이면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“</a:t>
            </a:r>
            <a:r>
              <a:rPr lang="ko" sz="1500">
                <a:solidFill>
                  <a:srgbClr val="FF0000"/>
                </a:solidFill>
              </a:rPr>
              <a:t>--&gt; Data</a:t>
            </a:r>
            <a:r>
              <a:rPr lang="ko" sz="1500">
                <a:solidFill>
                  <a:schemeClr val="dk1"/>
                </a:solidFill>
              </a:rPr>
              <a:t>”를 화면에 출력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User가 다른 유저이면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“</a:t>
            </a:r>
            <a:r>
              <a:rPr lang="ko" sz="1500">
                <a:solidFill>
                  <a:srgbClr val="FF0000"/>
                </a:solidFill>
              </a:rPr>
              <a:t>&lt;-- Data</a:t>
            </a:r>
            <a:r>
              <a:rPr lang="ko" sz="1500">
                <a:solidFill>
                  <a:schemeClr val="dk1"/>
                </a:solidFill>
              </a:rPr>
              <a:t>”를 화면에 출력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53" name="Google Shape;253;p38"/>
          <p:cNvSpPr txBox="1"/>
          <p:nvPr/>
        </p:nvSpPr>
        <p:spPr>
          <a:xfrm>
            <a:off x="821475" y="806675"/>
            <a:ext cx="2338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>
                <a:solidFill>
                  <a:srgbClr val="0000FF"/>
                </a:solidFill>
                <a:latin typeface="Avenir"/>
                <a:ea typeface="Avenir"/>
                <a:cs typeface="Avenir"/>
                <a:sym typeface="Avenir"/>
              </a:rPr>
              <a:t>Client</a:t>
            </a:r>
            <a:endParaRPr b="1" i="1" sz="2000">
              <a:solidFill>
                <a:srgbClr val="0000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4" name="Google Shape;254;p38"/>
          <p:cNvSpPr/>
          <p:nvPr/>
        </p:nvSpPr>
        <p:spPr>
          <a:xfrm>
            <a:off x="6081750" y="1361750"/>
            <a:ext cx="2338500" cy="3367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채팅정보를 받고 request를 보낸 Client가 포함된 채팅방의 Client들에게 전송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FF"/>
                </a:solidFill>
              </a:rPr>
              <a:t>Answer</a:t>
            </a:r>
            <a:r>
              <a:rPr lang="ko" sz="2000">
                <a:solidFill>
                  <a:schemeClr val="dk1"/>
                </a:solidFill>
              </a:rPr>
              <a:t>:</a:t>
            </a:r>
            <a:r>
              <a:rPr lang="ko" sz="2000">
                <a:solidFill>
                  <a:srgbClr val="FF0000"/>
                </a:solidFill>
              </a:rPr>
              <a:t>Chat</a:t>
            </a:r>
            <a:r>
              <a:rPr lang="ko" sz="2000">
                <a:solidFill>
                  <a:schemeClr val="dk1"/>
                </a:solidFill>
              </a:rPr>
              <a:t>,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FF"/>
                </a:solidFill>
              </a:rPr>
              <a:t>User</a:t>
            </a:r>
            <a:r>
              <a:rPr lang="ko" sz="2000">
                <a:solidFill>
                  <a:schemeClr val="dk1"/>
                </a:solidFill>
              </a:rPr>
              <a:t>:</a:t>
            </a:r>
            <a:r>
              <a:rPr lang="ko" sz="2000">
                <a:solidFill>
                  <a:srgbClr val="FF0000"/>
                </a:solidFill>
              </a:rPr>
              <a:t>user</a:t>
            </a:r>
            <a:r>
              <a:rPr lang="ko" sz="2000">
                <a:solidFill>
                  <a:schemeClr val="dk1"/>
                </a:solidFill>
              </a:rPr>
              <a:t>,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FF"/>
                </a:solidFill>
              </a:rPr>
              <a:t>Data</a:t>
            </a:r>
            <a:r>
              <a:rPr lang="ko" sz="2000">
                <a:solidFill>
                  <a:schemeClr val="dk1"/>
                </a:solidFill>
              </a:rPr>
              <a:t>:</a:t>
            </a:r>
            <a:r>
              <a:rPr lang="ko" sz="2000">
                <a:solidFill>
                  <a:srgbClr val="FF0000"/>
                </a:solidFill>
              </a:rPr>
              <a:t>chatdata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55" name="Google Shape;255;p38"/>
          <p:cNvSpPr txBox="1"/>
          <p:nvPr/>
        </p:nvSpPr>
        <p:spPr>
          <a:xfrm>
            <a:off x="6081750" y="806675"/>
            <a:ext cx="2338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Server</a:t>
            </a:r>
            <a:endParaRPr b="1" i="1" sz="20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6" name="Google Shape;256;p38"/>
          <p:cNvSpPr/>
          <p:nvPr/>
        </p:nvSpPr>
        <p:spPr>
          <a:xfrm>
            <a:off x="3528450" y="2223775"/>
            <a:ext cx="2087100" cy="49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8"/>
          <p:cNvSpPr txBox="1"/>
          <p:nvPr/>
        </p:nvSpPr>
        <p:spPr>
          <a:xfrm>
            <a:off x="3485750" y="1520700"/>
            <a:ext cx="2079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venir"/>
                <a:ea typeface="Avenir"/>
                <a:cs typeface="Avenir"/>
                <a:sym typeface="Avenir"/>
              </a:rPr>
              <a:t>Request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8" name="Google Shape;258;p38"/>
          <p:cNvSpPr/>
          <p:nvPr/>
        </p:nvSpPr>
        <p:spPr>
          <a:xfrm rot="10800000">
            <a:off x="3482000" y="3177950"/>
            <a:ext cx="2087100" cy="49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8"/>
          <p:cNvSpPr txBox="1"/>
          <p:nvPr/>
        </p:nvSpPr>
        <p:spPr>
          <a:xfrm>
            <a:off x="3532200" y="4033925"/>
            <a:ext cx="2079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venir"/>
                <a:ea typeface="Avenir"/>
                <a:cs typeface="Avenir"/>
                <a:sym typeface="Avenir"/>
              </a:rPr>
              <a:t>Answer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0" y="1"/>
            <a:ext cx="79128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venir"/>
              <a:buNone/>
            </a:pPr>
            <a:r>
              <a:rPr lang="ko" sz="4000"/>
              <a:t>Client server - Exit</a:t>
            </a:r>
            <a:endParaRPr sz="4000"/>
          </a:p>
        </p:txBody>
      </p:sp>
      <p:sp>
        <p:nvSpPr>
          <p:cNvPr id="265" name="Google Shape;265;p39"/>
          <p:cNvSpPr/>
          <p:nvPr/>
        </p:nvSpPr>
        <p:spPr>
          <a:xfrm>
            <a:off x="865875" y="1361750"/>
            <a:ext cx="2338500" cy="3367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프로그램을 종료할 때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Server에게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1"/>
                </a:solidFill>
              </a:rPr>
              <a:t> </a:t>
            </a:r>
            <a:r>
              <a:rPr lang="ko" sz="1700">
                <a:solidFill>
                  <a:srgbClr val="0000FF"/>
                </a:solidFill>
              </a:rPr>
              <a:t>request</a:t>
            </a:r>
            <a:r>
              <a:rPr lang="ko" sz="1700">
                <a:solidFill>
                  <a:schemeClr val="dk1"/>
                </a:solidFill>
              </a:rPr>
              <a:t>:</a:t>
            </a:r>
            <a:r>
              <a:rPr lang="ko" sz="1700">
                <a:solidFill>
                  <a:srgbClr val="FF0000"/>
                </a:solidFill>
              </a:rPr>
              <a:t>Exit</a:t>
            </a:r>
            <a:r>
              <a:rPr lang="ko" sz="1700">
                <a:solidFill>
                  <a:schemeClr val="dk1"/>
                </a:solidFill>
              </a:rPr>
              <a:t> 전송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0000FF"/>
                </a:solidFill>
              </a:rPr>
              <a:t>Answer</a:t>
            </a:r>
            <a:r>
              <a:rPr lang="ko" sz="1600">
                <a:solidFill>
                  <a:schemeClr val="dk1"/>
                </a:solidFill>
              </a:rPr>
              <a:t>:</a:t>
            </a:r>
            <a:r>
              <a:rPr lang="ko" sz="1600">
                <a:solidFill>
                  <a:srgbClr val="FF0000"/>
                </a:solidFill>
              </a:rPr>
              <a:t>Tab</a:t>
            </a:r>
            <a:r>
              <a:rPr lang="ko" sz="1600"/>
              <a:t>을 받은 Client들은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Tab화면의 내용을 갱신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66" name="Google Shape;266;p39"/>
          <p:cNvSpPr txBox="1"/>
          <p:nvPr/>
        </p:nvSpPr>
        <p:spPr>
          <a:xfrm>
            <a:off x="821475" y="806675"/>
            <a:ext cx="2338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>
                <a:solidFill>
                  <a:srgbClr val="0000FF"/>
                </a:solidFill>
                <a:latin typeface="Avenir"/>
                <a:ea typeface="Avenir"/>
                <a:cs typeface="Avenir"/>
                <a:sym typeface="Avenir"/>
              </a:rPr>
              <a:t>Client</a:t>
            </a:r>
            <a:endParaRPr b="1" i="1" sz="2000">
              <a:solidFill>
                <a:srgbClr val="0000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7" name="Google Shape;267;p39"/>
          <p:cNvSpPr/>
          <p:nvPr/>
        </p:nvSpPr>
        <p:spPr>
          <a:xfrm>
            <a:off x="6081750" y="1361750"/>
            <a:ext cx="2338500" cy="3367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관리하는 Client 대상에서 제외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Exit을 전송한 User의 멘토에 포함된 Client에게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00FF"/>
                </a:solidFill>
              </a:rPr>
              <a:t>Answer</a:t>
            </a:r>
            <a:r>
              <a:rPr lang="ko" sz="1300">
                <a:solidFill>
                  <a:schemeClr val="dk1"/>
                </a:solidFill>
              </a:rPr>
              <a:t>:</a:t>
            </a:r>
            <a:r>
              <a:rPr lang="ko" sz="1300">
                <a:solidFill>
                  <a:srgbClr val="FF0000"/>
                </a:solidFill>
              </a:rPr>
              <a:t>Tab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형 답변을 전송하여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같은 채팅방 유저의 화면을 갱신하도록 함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68" name="Google Shape;268;p39"/>
          <p:cNvSpPr txBox="1"/>
          <p:nvPr/>
        </p:nvSpPr>
        <p:spPr>
          <a:xfrm>
            <a:off x="6081750" y="806675"/>
            <a:ext cx="2338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Server</a:t>
            </a:r>
            <a:endParaRPr b="1" i="1" sz="20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9" name="Google Shape;269;p39"/>
          <p:cNvSpPr/>
          <p:nvPr/>
        </p:nvSpPr>
        <p:spPr>
          <a:xfrm>
            <a:off x="3528450" y="2223775"/>
            <a:ext cx="2087100" cy="49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9"/>
          <p:cNvSpPr txBox="1"/>
          <p:nvPr/>
        </p:nvSpPr>
        <p:spPr>
          <a:xfrm>
            <a:off x="3485750" y="1520700"/>
            <a:ext cx="2079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venir"/>
                <a:ea typeface="Avenir"/>
                <a:cs typeface="Avenir"/>
                <a:sym typeface="Avenir"/>
              </a:rPr>
              <a:t>Request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1" name="Google Shape;271;p39"/>
          <p:cNvSpPr/>
          <p:nvPr/>
        </p:nvSpPr>
        <p:spPr>
          <a:xfrm rot="10800000">
            <a:off x="3482000" y="3177950"/>
            <a:ext cx="2087100" cy="49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9"/>
          <p:cNvSpPr txBox="1"/>
          <p:nvPr/>
        </p:nvSpPr>
        <p:spPr>
          <a:xfrm>
            <a:off x="3532200" y="4033925"/>
            <a:ext cx="2079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venir"/>
                <a:ea typeface="Avenir"/>
                <a:cs typeface="Avenir"/>
                <a:sym typeface="Avenir"/>
              </a:rPr>
              <a:t>Answer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title"/>
          </p:nvPr>
        </p:nvSpPr>
        <p:spPr>
          <a:xfrm>
            <a:off x="128025" y="109197"/>
            <a:ext cx="68064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venir"/>
              <a:buNone/>
            </a:pPr>
            <a:r>
              <a:rPr lang="ko" sz="4000"/>
              <a:t>File database - </a:t>
            </a:r>
            <a:r>
              <a:rPr lang="ko" sz="2600"/>
              <a:t>On,Revise</a:t>
            </a:r>
            <a:endParaRPr sz="2600"/>
          </a:p>
        </p:txBody>
      </p:sp>
      <p:sp>
        <p:nvSpPr>
          <p:cNvPr id="278" name="Google Shape;278;p40"/>
          <p:cNvSpPr/>
          <p:nvPr/>
        </p:nvSpPr>
        <p:spPr>
          <a:xfrm>
            <a:off x="315563" y="1307725"/>
            <a:ext cx="1700575" cy="980625"/>
          </a:xfrm>
          <a:prstGeom prst="flowChart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Server</a:t>
            </a:r>
            <a:endParaRPr/>
          </a:p>
        </p:txBody>
      </p:sp>
      <p:sp>
        <p:nvSpPr>
          <p:cNvPr id="279" name="Google Shape;279;p40"/>
          <p:cNvSpPr txBox="1"/>
          <p:nvPr/>
        </p:nvSpPr>
        <p:spPr>
          <a:xfrm>
            <a:off x="82075" y="807938"/>
            <a:ext cx="20586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On</a:t>
            </a:r>
            <a:endParaRPr b="1" sz="20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0" name="Google Shape;280;p40"/>
          <p:cNvSpPr/>
          <p:nvPr/>
        </p:nvSpPr>
        <p:spPr>
          <a:xfrm>
            <a:off x="2474300" y="1307725"/>
            <a:ext cx="1700700" cy="980700"/>
          </a:xfrm>
          <a:prstGeom prst="flowChartAlternate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UserData</a:t>
            </a:r>
            <a:endParaRPr b="1" i="1" sz="20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Read</a:t>
            </a:r>
            <a:endParaRPr b="1" i="1" sz="20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1" name="Google Shape;281;p40"/>
          <p:cNvSpPr/>
          <p:nvPr/>
        </p:nvSpPr>
        <p:spPr>
          <a:xfrm>
            <a:off x="315575" y="2714075"/>
            <a:ext cx="1852275" cy="2223225"/>
          </a:xfrm>
          <a:prstGeom prst="flowChart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[6Line 1user]</a:t>
            </a:r>
            <a:endParaRPr b="1" i="1" sz="20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ID</a:t>
            </a:r>
            <a:endParaRPr b="1" i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PW</a:t>
            </a:r>
            <a:endParaRPr b="1" i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NAME</a:t>
            </a:r>
            <a:endParaRPr b="1" i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MENTOID</a:t>
            </a:r>
            <a:endParaRPr b="1" i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IMG.</a:t>
            </a:r>
            <a:r>
              <a:rPr i="1" lang="ko" sz="13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LOCATION</a:t>
            </a:r>
            <a:endParaRPr i="1" sz="13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Mento여부</a:t>
            </a:r>
            <a:endParaRPr b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82" name="Google Shape;282;p40"/>
          <p:cNvCxnSpPr>
            <a:endCxn id="280" idx="1"/>
          </p:cNvCxnSpPr>
          <p:nvPr/>
        </p:nvCxnSpPr>
        <p:spPr>
          <a:xfrm>
            <a:off x="2016200" y="1780375"/>
            <a:ext cx="458100" cy="17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40"/>
          <p:cNvSpPr/>
          <p:nvPr/>
        </p:nvSpPr>
        <p:spPr>
          <a:xfrm>
            <a:off x="4633150" y="796477"/>
            <a:ext cx="2788275" cy="839800"/>
          </a:xfrm>
          <a:prstGeom prst="flowChart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6Line을 필드로 </a:t>
            </a:r>
            <a:endParaRPr b="1" i="1" sz="20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가지는 </a:t>
            </a:r>
            <a:r>
              <a:rPr b="1" lang="ko" sz="20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 user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84" name="Google Shape;284;p40"/>
          <p:cNvSpPr/>
          <p:nvPr/>
        </p:nvSpPr>
        <p:spPr>
          <a:xfrm>
            <a:off x="5301275" y="1731952"/>
            <a:ext cx="2788275" cy="839800"/>
          </a:xfrm>
          <a:prstGeom prst="flowChart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</a:t>
            </a:r>
            <a:r>
              <a:rPr b="1" lang="ko" sz="20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&lt;</a:t>
            </a:r>
            <a:r>
              <a:rPr b="1" lang="ko" sz="20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user&gt; userL</a:t>
            </a:r>
            <a:endParaRPr b="1" sz="2000">
              <a:solidFill>
                <a:srgbClr val="B45F0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user를 관리하는 List</a:t>
            </a:r>
            <a:endParaRPr b="1" i="1" sz="20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5" name="Google Shape;285;p40"/>
          <p:cNvSpPr/>
          <p:nvPr/>
        </p:nvSpPr>
        <p:spPr>
          <a:xfrm>
            <a:off x="6049775" y="2655950"/>
            <a:ext cx="2864975" cy="1399100"/>
          </a:xfrm>
          <a:prstGeom prst="flowChart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 </a:t>
            </a:r>
            <a:r>
              <a:rPr b="1" lang="ko" sz="20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userD</a:t>
            </a:r>
            <a:endParaRPr b="1" i="1" sz="20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(user.ID,user);</a:t>
            </a:r>
            <a:endParaRPr b="1" sz="2000">
              <a:solidFill>
                <a:srgbClr val="B45F0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user를 ID로 관리하기 위한 딕셔너리 </a:t>
            </a:r>
            <a:endParaRPr b="1" i="1" sz="20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6" name="Google Shape;286;p40"/>
          <p:cNvSpPr/>
          <p:nvPr/>
        </p:nvSpPr>
        <p:spPr>
          <a:xfrm>
            <a:off x="2449175" y="2655950"/>
            <a:ext cx="2425625" cy="2334025"/>
          </a:xfrm>
          <a:prstGeom prst="flowChart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서버에 켜질 때,</a:t>
            </a:r>
            <a:endParaRPr b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저장된 데이터를 읽어서 </a:t>
            </a:r>
            <a:endParaRPr b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 </a:t>
            </a:r>
            <a:r>
              <a:rPr b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</a:t>
            </a: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를</a:t>
            </a:r>
            <a:endParaRPr b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 </a:t>
            </a:r>
            <a:r>
              <a:rPr b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userL</a:t>
            </a: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에 추가</a:t>
            </a:r>
            <a:endParaRPr b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 </a:t>
            </a:r>
            <a:r>
              <a:rPr b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userD</a:t>
            </a: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에 새로 만든 user를 </a:t>
            </a:r>
            <a:endParaRPr b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user.</a:t>
            </a:r>
            <a:r>
              <a:rPr b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ID</a:t>
            </a: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와 묶는다.</a:t>
            </a:r>
            <a:endParaRPr b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87" name="Google Shape;287;p40"/>
          <p:cNvCxnSpPr>
            <a:stCxn id="280" idx="2"/>
            <a:endCxn id="281" idx="0"/>
          </p:cNvCxnSpPr>
          <p:nvPr/>
        </p:nvCxnSpPr>
        <p:spPr>
          <a:xfrm flipH="1">
            <a:off x="1241750" y="2288425"/>
            <a:ext cx="2082900" cy="425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40"/>
          <p:cNvCxnSpPr>
            <a:stCxn id="281" idx="3"/>
            <a:endCxn id="286" idx="1"/>
          </p:cNvCxnSpPr>
          <p:nvPr/>
        </p:nvCxnSpPr>
        <p:spPr>
          <a:xfrm flipH="1" rot="10800000">
            <a:off x="2167850" y="3822988"/>
            <a:ext cx="281400" cy="2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type="title"/>
          </p:nvPr>
        </p:nvSpPr>
        <p:spPr>
          <a:xfrm>
            <a:off x="128025" y="109197"/>
            <a:ext cx="68064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venir"/>
              <a:buNone/>
            </a:pPr>
            <a:r>
              <a:rPr lang="ko" sz="4000"/>
              <a:t>File database - </a:t>
            </a:r>
            <a:r>
              <a:rPr lang="ko" sz="2600"/>
              <a:t>On,Revise</a:t>
            </a:r>
            <a:endParaRPr sz="2600"/>
          </a:p>
        </p:txBody>
      </p:sp>
      <p:sp>
        <p:nvSpPr>
          <p:cNvPr id="294" name="Google Shape;294;p41"/>
          <p:cNvSpPr/>
          <p:nvPr/>
        </p:nvSpPr>
        <p:spPr>
          <a:xfrm>
            <a:off x="656125" y="1932363"/>
            <a:ext cx="1700575" cy="980625"/>
          </a:xfrm>
          <a:prstGeom prst="flowChart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Server</a:t>
            </a:r>
            <a:endParaRPr/>
          </a:p>
        </p:txBody>
      </p:sp>
      <p:sp>
        <p:nvSpPr>
          <p:cNvPr id="295" name="Google Shape;295;p41"/>
          <p:cNvSpPr txBox="1"/>
          <p:nvPr/>
        </p:nvSpPr>
        <p:spPr>
          <a:xfrm>
            <a:off x="54763" y="832313"/>
            <a:ext cx="20586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request</a:t>
            </a:r>
            <a:endParaRPr b="1" sz="20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SelectMento</a:t>
            </a:r>
            <a:endParaRPr b="1" sz="2000">
              <a:solidFill>
                <a:srgbClr val="B45F0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96" name="Google Shape;296;p41"/>
          <p:cNvCxnSpPr>
            <a:endCxn id="294" idx="0"/>
          </p:cNvCxnSpPr>
          <p:nvPr/>
        </p:nvCxnSpPr>
        <p:spPr>
          <a:xfrm flipH="1">
            <a:off x="1506413" y="1572663"/>
            <a:ext cx="600" cy="359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41"/>
          <p:cNvSpPr/>
          <p:nvPr/>
        </p:nvSpPr>
        <p:spPr>
          <a:xfrm>
            <a:off x="3336925" y="1572675"/>
            <a:ext cx="1700700" cy="980700"/>
          </a:xfrm>
          <a:prstGeom prst="flowChartAlternate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Revise</a:t>
            </a:r>
            <a:endParaRPr b="1" i="1" sz="20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UserData()</a:t>
            </a:r>
            <a:endParaRPr b="1" i="1" sz="20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8" name="Google Shape;298;p41"/>
          <p:cNvSpPr/>
          <p:nvPr/>
        </p:nvSpPr>
        <p:spPr>
          <a:xfrm>
            <a:off x="6296888" y="1572713"/>
            <a:ext cx="1852275" cy="980625"/>
          </a:xfrm>
          <a:prstGeom prst="flowChart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[1user]</a:t>
            </a:r>
            <a:endParaRPr b="1" i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MENTOID</a:t>
            </a:r>
            <a:endParaRPr b="1" i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[변경]</a:t>
            </a:r>
            <a:endParaRPr b="1" i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99" name="Google Shape;299;p41"/>
          <p:cNvCxnSpPr>
            <a:stCxn id="297" idx="3"/>
            <a:endCxn id="298" idx="1"/>
          </p:cNvCxnSpPr>
          <p:nvPr/>
        </p:nvCxnSpPr>
        <p:spPr>
          <a:xfrm>
            <a:off x="5037625" y="2063025"/>
            <a:ext cx="12594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41"/>
          <p:cNvCxnSpPr>
            <a:endCxn id="297" idx="1"/>
          </p:cNvCxnSpPr>
          <p:nvPr/>
        </p:nvCxnSpPr>
        <p:spPr>
          <a:xfrm flipH="1" rot="10800000">
            <a:off x="2356825" y="2063025"/>
            <a:ext cx="980100" cy="351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41"/>
          <p:cNvSpPr/>
          <p:nvPr/>
        </p:nvSpPr>
        <p:spPr>
          <a:xfrm>
            <a:off x="2605088" y="3548900"/>
            <a:ext cx="1852275" cy="980625"/>
          </a:xfrm>
          <a:prstGeom prst="flowChart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Server</a:t>
            </a:r>
            <a:endParaRPr b="1" i="1" sz="20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</a:t>
            </a:r>
            <a:endParaRPr b="1" i="1" sz="20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변경</a:t>
            </a:r>
            <a:endParaRPr b="1" i="1" sz="20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2" name="Google Shape;302;p41"/>
          <p:cNvSpPr/>
          <p:nvPr/>
        </p:nvSpPr>
        <p:spPr>
          <a:xfrm>
            <a:off x="6296900" y="3779200"/>
            <a:ext cx="1852275" cy="980625"/>
          </a:xfrm>
          <a:prstGeom prst="flowChart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바뀐 Server데이터로</a:t>
            </a:r>
            <a:endParaRPr b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FileData 새로쓰기</a:t>
            </a:r>
            <a:endParaRPr b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 append = </a:t>
            </a:r>
            <a:r>
              <a:rPr b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false </a:t>
            </a: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b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03" name="Google Shape;303;p41"/>
          <p:cNvCxnSpPr>
            <a:stCxn id="298" idx="2"/>
            <a:endCxn id="301" idx="0"/>
          </p:cNvCxnSpPr>
          <p:nvPr/>
        </p:nvCxnSpPr>
        <p:spPr>
          <a:xfrm flipH="1">
            <a:off x="3531225" y="2553338"/>
            <a:ext cx="3691800" cy="995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41"/>
          <p:cNvCxnSpPr>
            <a:stCxn id="301" idx="3"/>
            <a:endCxn id="302" idx="1"/>
          </p:cNvCxnSpPr>
          <p:nvPr/>
        </p:nvCxnSpPr>
        <p:spPr>
          <a:xfrm>
            <a:off x="4457363" y="4039213"/>
            <a:ext cx="1839600" cy="230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/>
          <p:nvPr>
            <p:ph type="title"/>
          </p:nvPr>
        </p:nvSpPr>
        <p:spPr>
          <a:xfrm>
            <a:off x="73525" y="109197"/>
            <a:ext cx="68064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venir"/>
              <a:buNone/>
            </a:pPr>
            <a:r>
              <a:rPr lang="ko" sz="4000"/>
              <a:t>File database - </a:t>
            </a:r>
            <a:r>
              <a:rPr lang="ko" sz="4000"/>
              <a:t>Sign Up</a:t>
            </a:r>
            <a:endParaRPr sz="2600"/>
          </a:p>
        </p:txBody>
      </p:sp>
      <p:sp>
        <p:nvSpPr>
          <p:cNvPr id="310" name="Google Shape;310;p42"/>
          <p:cNvSpPr/>
          <p:nvPr/>
        </p:nvSpPr>
        <p:spPr>
          <a:xfrm>
            <a:off x="380650" y="1863413"/>
            <a:ext cx="1700575" cy="980625"/>
          </a:xfrm>
          <a:prstGeom prst="flowChart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Server</a:t>
            </a:r>
            <a:endParaRPr/>
          </a:p>
        </p:txBody>
      </p:sp>
      <p:sp>
        <p:nvSpPr>
          <p:cNvPr id="311" name="Google Shape;311;p42"/>
          <p:cNvSpPr txBox="1"/>
          <p:nvPr/>
        </p:nvSpPr>
        <p:spPr>
          <a:xfrm>
            <a:off x="201638" y="751363"/>
            <a:ext cx="20586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request</a:t>
            </a:r>
            <a:endParaRPr b="1" sz="20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SignUp</a:t>
            </a:r>
            <a:endParaRPr b="1" sz="2000">
              <a:solidFill>
                <a:srgbClr val="B45F0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12" name="Google Shape;312;p42"/>
          <p:cNvCxnSpPr>
            <a:endCxn id="310" idx="0"/>
          </p:cNvCxnSpPr>
          <p:nvPr/>
        </p:nvCxnSpPr>
        <p:spPr>
          <a:xfrm flipH="1">
            <a:off x="1230938" y="1503713"/>
            <a:ext cx="600" cy="359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42"/>
          <p:cNvSpPr/>
          <p:nvPr/>
        </p:nvSpPr>
        <p:spPr>
          <a:xfrm>
            <a:off x="2436825" y="969775"/>
            <a:ext cx="1700700" cy="980700"/>
          </a:xfrm>
          <a:prstGeom prst="flowChartAlternate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SignUp</a:t>
            </a:r>
            <a:endParaRPr b="1" i="1" sz="20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UserData()</a:t>
            </a:r>
            <a:endParaRPr b="1" i="1" sz="20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4" name="Google Shape;314;p42"/>
          <p:cNvSpPr/>
          <p:nvPr/>
        </p:nvSpPr>
        <p:spPr>
          <a:xfrm>
            <a:off x="4704063" y="969800"/>
            <a:ext cx="1852275" cy="980625"/>
          </a:xfrm>
          <a:prstGeom prst="flowChart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[1user]</a:t>
            </a:r>
            <a:endParaRPr b="1" i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Append</a:t>
            </a:r>
            <a:endParaRPr b="1" i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ID,PW,NAME</a:t>
            </a:r>
            <a:endParaRPr b="1" i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MENTOID...ETC.</a:t>
            </a:r>
            <a:endParaRPr b="1" i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15" name="Google Shape;315;p42"/>
          <p:cNvCxnSpPr>
            <a:endCxn id="313" idx="1"/>
          </p:cNvCxnSpPr>
          <p:nvPr/>
        </p:nvCxnSpPr>
        <p:spPr>
          <a:xfrm flipH="1" rot="10800000">
            <a:off x="2081325" y="1460125"/>
            <a:ext cx="355500" cy="820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42"/>
          <p:cNvSpPr/>
          <p:nvPr/>
        </p:nvSpPr>
        <p:spPr>
          <a:xfrm>
            <a:off x="7003500" y="3225463"/>
            <a:ext cx="1852275" cy="980625"/>
          </a:xfrm>
          <a:prstGeom prst="flowChart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Server</a:t>
            </a:r>
            <a:endParaRPr b="1" i="1" sz="20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</a:t>
            </a:r>
            <a:endParaRPr b="1" i="1" sz="20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변경</a:t>
            </a:r>
            <a:endParaRPr b="1" i="1" sz="20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7" name="Google Shape;317;p42"/>
          <p:cNvSpPr/>
          <p:nvPr/>
        </p:nvSpPr>
        <p:spPr>
          <a:xfrm>
            <a:off x="3645876" y="3225475"/>
            <a:ext cx="1984325" cy="1133425"/>
          </a:xfrm>
          <a:prstGeom prst="flowChart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FileData에 </a:t>
            </a:r>
            <a:endParaRPr b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유저 정보 추가</a:t>
            </a:r>
            <a:endParaRPr b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 append = </a:t>
            </a:r>
            <a:r>
              <a:rPr b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true</a:t>
            </a: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b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18" name="Google Shape;318;p42"/>
          <p:cNvCxnSpPr>
            <a:stCxn id="313" idx="3"/>
            <a:endCxn id="314" idx="1"/>
          </p:cNvCxnSpPr>
          <p:nvPr/>
        </p:nvCxnSpPr>
        <p:spPr>
          <a:xfrm>
            <a:off x="4137525" y="1460125"/>
            <a:ext cx="5664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42"/>
          <p:cNvCxnSpPr>
            <a:stCxn id="314" idx="2"/>
            <a:endCxn id="317" idx="0"/>
          </p:cNvCxnSpPr>
          <p:nvPr/>
        </p:nvCxnSpPr>
        <p:spPr>
          <a:xfrm flipH="1">
            <a:off x="4638100" y="1950425"/>
            <a:ext cx="992100" cy="1275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42"/>
          <p:cNvCxnSpPr>
            <a:stCxn id="314" idx="2"/>
            <a:endCxn id="316" idx="0"/>
          </p:cNvCxnSpPr>
          <p:nvPr/>
        </p:nvCxnSpPr>
        <p:spPr>
          <a:xfrm>
            <a:off x="5630200" y="1950425"/>
            <a:ext cx="2299500" cy="1275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/>
          <p:nvPr/>
        </p:nvSpPr>
        <p:spPr>
          <a:xfrm>
            <a:off x="380650" y="1863425"/>
            <a:ext cx="1984325" cy="2253300"/>
          </a:xfrm>
          <a:prstGeom prst="flowChart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Server</a:t>
            </a:r>
            <a:endParaRPr b="1" i="1" sz="20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b="1" lang="ko" sz="20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Accept();</a:t>
            </a:r>
            <a:endParaRPr b="1" sz="2000">
              <a:solidFill>
                <a:srgbClr val="B45F0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B45F0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[스레드 할당]</a:t>
            </a:r>
            <a:endParaRPr b="1" sz="1500">
              <a:solidFill>
                <a:srgbClr val="B45F0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 Thread(client NetworkStream)</a:t>
            </a:r>
            <a:endParaRPr b="1" sz="1500">
              <a:solidFill>
                <a:srgbClr val="B45F0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6" name="Google Shape;326;p43"/>
          <p:cNvSpPr txBox="1"/>
          <p:nvPr/>
        </p:nvSpPr>
        <p:spPr>
          <a:xfrm>
            <a:off x="201638" y="751363"/>
            <a:ext cx="20586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</a:t>
            </a:r>
            <a:endParaRPr b="1" sz="20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.Connect();</a:t>
            </a:r>
            <a:endParaRPr b="1" sz="2000">
              <a:solidFill>
                <a:srgbClr val="B45F0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27" name="Google Shape;327;p43"/>
          <p:cNvCxnSpPr>
            <a:endCxn id="325" idx="0"/>
          </p:cNvCxnSpPr>
          <p:nvPr/>
        </p:nvCxnSpPr>
        <p:spPr>
          <a:xfrm flipH="1">
            <a:off x="1372813" y="1503725"/>
            <a:ext cx="600" cy="359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p43"/>
          <p:cNvSpPr/>
          <p:nvPr/>
        </p:nvSpPr>
        <p:spPr>
          <a:xfrm>
            <a:off x="7070675" y="1795656"/>
            <a:ext cx="1852275" cy="1447825"/>
          </a:xfrm>
          <a:prstGeom prst="flowChart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Mento</a:t>
            </a:r>
            <a:r>
              <a:rPr b="1" i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의 MemberSW필드에</a:t>
            </a:r>
            <a:endParaRPr b="1" i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Mentee의 Streamwriter</a:t>
            </a:r>
            <a:endParaRPr b="1" i="1" sz="1500">
              <a:solidFill>
                <a:srgbClr val="B45F0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추가 </a:t>
            </a:r>
            <a:endParaRPr b="1" i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9" name="Google Shape;329;p43"/>
          <p:cNvSpPr/>
          <p:nvPr/>
        </p:nvSpPr>
        <p:spPr>
          <a:xfrm>
            <a:off x="2503925" y="2227613"/>
            <a:ext cx="1631975" cy="1133425"/>
          </a:xfrm>
          <a:prstGeom prst="flowChart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여러명이</a:t>
            </a:r>
            <a:endParaRPr b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동시 접속 가능</a:t>
            </a:r>
            <a:endParaRPr b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0" name="Google Shape;330;p43"/>
          <p:cNvSpPr txBox="1"/>
          <p:nvPr>
            <p:ph type="title"/>
          </p:nvPr>
        </p:nvSpPr>
        <p:spPr>
          <a:xfrm>
            <a:off x="0" y="76270"/>
            <a:ext cx="74013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venir"/>
              <a:buNone/>
            </a:pPr>
            <a:r>
              <a:rPr lang="ko" sz="4000"/>
              <a:t>Multi client management </a:t>
            </a:r>
            <a:endParaRPr sz="4000"/>
          </a:p>
        </p:txBody>
      </p:sp>
      <p:cxnSp>
        <p:nvCxnSpPr>
          <p:cNvPr id="331" name="Google Shape;331;p43"/>
          <p:cNvCxnSpPr/>
          <p:nvPr/>
        </p:nvCxnSpPr>
        <p:spPr>
          <a:xfrm>
            <a:off x="4402900" y="653925"/>
            <a:ext cx="32700" cy="44349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" name="Google Shape;332;p43"/>
          <p:cNvSpPr txBox="1"/>
          <p:nvPr/>
        </p:nvSpPr>
        <p:spPr>
          <a:xfrm>
            <a:off x="6864338" y="435513"/>
            <a:ext cx="20586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 request</a:t>
            </a:r>
            <a:endParaRPr b="1" sz="20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Login || SelectMento</a:t>
            </a:r>
            <a:endParaRPr b="1" sz="2000">
              <a:solidFill>
                <a:srgbClr val="B45F0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33" name="Google Shape;333;p43"/>
          <p:cNvCxnSpPr/>
          <p:nvPr/>
        </p:nvCxnSpPr>
        <p:spPr>
          <a:xfrm flipH="1">
            <a:off x="7996500" y="1435950"/>
            <a:ext cx="600" cy="359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43"/>
          <p:cNvSpPr txBox="1"/>
          <p:nvPr/>
        </p:nvSpPr>
        <p:spPr>
          <a:xfrm>
            <a:off x="4650175" y="2227038"/>
            <a:ext cx="20586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 request</a:t>
            </a:r>
            <a:endParaRPr b="1" sz="20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Exit</a:t>
            </a:r>
            <a:endParaRPr b="1" sz="2000">
              <a:solidFill>
                <a:srgbClr val="B45F0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35" name="Google Shape;335;p43"/>
          <p:cNvCxnSpPr/>
          <p:nvPr/>
        </p:nvCxnSpPr>
        <p:spPr>
          <a:xfrm flipH="1">
            <a:off x="5685100" y="3001350"/>
            <a:ext cx="600" cy="359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43"/>
          <p:cNvSpPr/>
          <p:nvPr/>
        </p:nvSpPr>
        <p:spPr>
          <a:xfrm>
            <a:off x="4692750" y="3361050"/>
            <a:ext cx="2110875" cy="1447825"/>
          </a:xfrm>
          <a:prstGeom prst="flowChart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Mento</a:t>
            </a:r>
            <a:r>
              <a:rPr b="1" i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의 MemberSW필드에서</a:t>
            </a:r>
            <a:endParaRPr b="1" i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해당 </a:t>
            </a:r>
            <a:r>
              <a:rPr b="1" i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Mentee의 Streamwriter</a:t>
            </a:r>
            <a:endParaRPr b="1" i="1" sz="1500">
              <a:solidFill>
                <a:srgbClr val="B45F0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삭제</a:t>
            </a:r>
            <a:endParaRPr b="1" i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488372" y="391761"/>
            <a:ext cx="7912677" cy="7069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venir"/>
              <a:buNone/>
            </a:pPr>
            <a:r>
              <a:rPr lang="ko" sz="4000"/>
              <a:t>목차</a:t>
            </a:r>
            <a:r>
              <a:rPr lang="ko" sz="1100"/>
              <a:t> </a:t>
            </a:r>
            <a:endParaRPr sz="1100"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488372" y="1221152"/>
            <a:ext cx="2318458" cy="35015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ko" sz="2700"/>
              <a:t> </a:t>
            </a:r>
            <a:r>
              <a:rPr b="1" lang="ko" sz="2700"/>
              <a:t>Introduction</a:t>
            </a:r>
            <a:endParaRPr sz="1100"/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ko" sz="2200"/>
              <a:t> 선정 배경 </a:t>
            </a:r>
            <a:endParaRPr sz="2200"/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ko" sz="2700"/>
              <a:t>  </a:t>
            </a:r>
            <a:endParaRPr sz="2700"/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100"/>
          </a:p>
        </p:txBody>
      </p:sp>
      <p:pic>
        <p:nvPicPr>
          <p:cNvPr descr="칼라트리 원목의자 [M]하이솔로몬" id="141" name="Google Shape;14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441" y="3480625"/>
            <a:ext cx="1364456" cy="136445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/>
        </p:nvSpPr>
        <p:spPr>
          <a:xfrm>
            <a:off x="3686634" y="1261402"/>
            <a:ext cx="2127600" cy="3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1" i="0" lang="ko" sz="27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Body </a:t>
            </a:r>
            <a:endParaRPr sz="1100"/>
          </a:p>
          <a:p>
            <a:pPr indent="0" lvl="0" marL="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0" i="0" lang="ko" sz="2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구현</a:t>
            </a:r>
            <a:endParaRPr b="0" i="0" sz="22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0" i="0" lang="ko" sz="2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ko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UI &amp; 동작도</a:t>
            </a:r>
            <a:endParaRPr b="0" i="0" sz="22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63500" lvl="0" marL="1778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6528062" y="1221152"/>
            <a:ext cx="2127565" cy="31441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1" i="0" lang="ko" sz="27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Conclusion</a:t>
            </a:r>
            <a:endParaRPr sz="1100"/>
          </a:p>
          <a:p>
            <a:pPr indent="0" lvl="0" marL="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0" i="0" lang="ko" sz="2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소감</a:t>
            </a:r>
            <a:endParaRPr b="0" i="0" sz="22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0" i="0" lang="ko" sz="2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질문 </a:t>
            </a:r>
            <a:endParaRPr sz="600"/>
          </a:p>
        </p:txBody>
      </p:sp>
      <p:pic>
        <p:nvPicPr>
          <p:cNvPr descr="수용전념치료(ACT)의 토대 철학, 기능적 맥락주의(Functional ..." id="144" name="Google Shape;14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5440" y="3544919"/>
            <a:ext cx="2093119" cy="12358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단 2개의 프레임으로 만들어진 세발 의자" id="145" name="Google Shape;145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84024" y="3530632"/>
            <a:ext cx="1250156" cy="1250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/>
          <p:nvPr/>
        </p:nvSpPr>
        <p:spPr>
          <a:xfrm>
            <a:off x="165702" y="1591125"/>
            <a:ext cx="2058600" cy="980625"/>
          </a:xfrm>
          <a:prstGeom prst="flowChart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[</a:t>
            </a:r>
            <a:r>
              <a:rPr b="1" lang="ko" sz="20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Mento</a:t>
            </a:r>
            <a:r>
              <a:rPr b="1" i="1" lang="ko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]</a:t>
            </a:r>
            <a:endParaRPr b="1" i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List&lt;Streamwriter&gt;</a:t>
            </a:r>
            <a:endParaRPr b="1" i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MemberSW</a:t>
            </a:r>
            <a:endParaRPr b="1" i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2" name="Google Shape;342;p44"/>
          <p:cNvSpPr txBox="1"/>
          <p:nvPr>
            <p:ph type="title"/>
          </p:nvPr>
        </p:nvSpPr>
        <p:spPr>
          <a:xfrm>
            <a:off x="0" y="76270"/>
            <a:ext cx="74013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venir"/>
              <a:buNone/>
            </a:pPr>
            <a:r>
              <a:rPr lang="ko" sz="4000"/>
              <a:t>Multi client management </a:t>
            </a:r>
            <a:endParaRPr sz="4000"/>
          </a:p>
        </p:txBody>
      </p:sp>
      <p:sp>
        <p:nvSpPr>
          <p:cNvPr id="343" name="Google Shape;343;p44"/>
          <p:cNvSpPr/>
          <p:nvPr/>
        </p:nvSpPr>
        <p:spPr>
          <a:xfrm>
            <a:off x="6638775" y="746200"/>
            <a:ext cx="2322025" cy="3428100"/>
          </a:xfrm>
          <a:prstGeom prst="flowChart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</a:t>
            </a:r>
            <a:r>
              <a:rPr b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빌</a:t>
            </a: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”을 </a:t>
            </a:r>
            <a:r>
              <a:rPr b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Mento</a:t>
            </a: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로 가진</a:t>
            </a:r>
            <a:endParaRPr b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Mantee “</a:t>
            </a:r>
            <a:r>
              <a:rPr b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”가</a:t>
            </a:r>
            <a:endParaRPr b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행동하면,</a:t>
            </a:r>
            <a:endParaRPr b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Mento</a:t>
            </a: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가</a:t>
            </a:r>
            <a:r>
              <a:rPr b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</a:t>
            </a:r>
            <a:r>
              <a:rPr b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빌</a:t>
            </a: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”인</a:t>
            </a:r>
            <a:endParaRPr b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모든 Mentee들은</a:t>
            </a:r>
            <a:endParaRPr b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</a:t>
            </a:r>
            <a:r>
              <a:rPr b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”의 행동과 관계된 데이터를 서버로부터 송신받는다.</a:t>
            </a:r>
            <a:endParaRPr b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즉 </a:t>
            </a:r>
            <a:r>
              <a:rPr b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Mento</a:t>
            </a: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가 </a:t>
            </a:r>
            <a:r>
              <a:rPr b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동일한</a:t>
            </a: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Client들</a:t>
            </a: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은 같은 </a:t>
            </a:r>
            <a:r>
              <a:rPr b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그룹</a:t>
            </a: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Mentee</a:t>
            </a: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들의 </a:t>
            </a:r>
            <a:r>
              <a:rPr b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행동을 </a:t>
            </a:r>
            <a:endParaRPr b="1" sz="1500">
              <a:solidFill>
                <a:srgbClr val="B45F0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알 수 있다</a:t>
            </a: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b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4" name="Google Shape;344;p44"/>
          <p:cNvSpPr txBox="1"/>
          <p:nvPr/>
        </p:nvSpPr>
        <p:spPr>
          <a:xfrm>
            <a:off x="139188" y="695738"/>
            <a:ext cx="20586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 request</a:t>
            </a:r>
            <a:endParaRPr b="1" sz="20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Chat...etc</a:t>
            </a:r>
            <a:endParaRPr b="1" sz="2000">
              <a:solidFill>
                <a:srgbClr val="B45F0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45" name="Google Shape;345;p44"/>
          <p:cNvCxnSpPr>
            <a:endCxn id="341" idx="0"/>
          </p:cNvCxnSpPr>
          <p:nvPr/>
        </p:nvCxnSpPr>
        <p:spPr>
          <a:xfrm>
            <a:off x="1180902" y="1420125"/>
            <a:ext cx="14100" cy="171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44"/>
          <p:cNvCxnSpPr>
            <a:stCxn id="341" idx="3"/>
          </p:cNvCxnSpPr>
          <p:nvPr/>
        </p:nvCxnSpPr>
        <p:spPr>
          <a:xfrm flipH="1" rot="10800000">
            <a:off x="2224302" y="1631438"/>
            <a:ext cx="923100" cy="450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44"/>
          <p:cNvSpPr txBox="1"/>
          <p:nvPr/>
        </p:nvSpPr>
        <p:spPr>
          <a:xfrm>
            <a:off x="2270679" y="759475"/>
            <a:ext cx="27396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foreach</a:t>
            </a:r>
            <a:endParaRPr b="1" sz="20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b="1" i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Streamwriter</a:t>
            </a:r>
            <a:endParaRPr b="1" i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500">
                <a:solidFill>
                  <a:srgbClr val="E69138"/>
                </a:solidFill>
                <a:latin typeface="Comic Sans MS"/>
                <a:ea typeface="Comic Sans MS"/>
                <a:cs typeface="Comic Sans MS"/>
                <a:sym typeface="Comic Sans MS"/>
              </a:rPr>
              <a:t>in</a:t>
            </a:r>
            <a:endParaRPr b="1" i="1" sz="1500">
              <a:solidFill>
                <a:srgbClr val="E6913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MemberSW</a:t>
            </a:r>
            <a:r>
              <a:rPr b="1" i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b="1" i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8" name="Google Shape;348;p44"/>
          <p:cNvSpPr/>
          <p:nvPr/>
        </p:nvSpPr>
        <p:spPr>
          <a:xfrm>
            <a:off x="4431950" y="746188"/>
            <a:ext cx="2110875" cy="1447825"/>
          </a:xfrm>
          <a:prstGeom prst="flowChart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MemberSW필드에서</a:t>
            </a:r>
            <a:endParaRPr b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Mentee</a:t>
            </a: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들의 </a:t>
            </a:r>
            <a:r>
              <a:rPr b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Streamwriter</a:t>
            </a: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를</a:t>
            </a:r>
            <a:endParaRPr b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꺼내서 </a:t>
            </a:r>
            <a:endParaRPr b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데이터를 보낸다.</a:t>
            </a:r>
            <a:endParaRPr b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9" name="Google Shape;349;p44"/>
          <p:cNvSpPr/>
          <p:nvPr/>
        </p:nvSpPr>
        <p:spPr>
          <a:xfrm>
            <a:off x="139200" y="3248725"/>
            <a:ext cx="1233050" cy="1447825"/>
          </a:xfrm>
          <a:prstGeom prst="flowChart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</a:t>
            </a:r>
            <a:endParaRPr b="1" i="1" sz="20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ID</a:t>
            </a:r>
            <a:endParaRPr b="1" i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PW</a:t>
            </a:r>
            <a:endParaRPr b="1" i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NAME</a:t>
            </a:r>
            <a:endParaRPr b="1" i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MENTOID</a:t>
            </a:r>
            <a:endParaRPr b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0" name="Google Shape;350;p44"/>
          <p:cNvSpPr/>
          <p:nvPr/>
        </p:nvSpPr>
        <p:spPr>
          <a:xfrm>
            <a:off x="1462725" y="2675688"/>
            <a:ext cx="1684675" cy="1092850"/>
          </a:xfrm>
          <a:prstGeom prst="flowChart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Dictionary </a:t>
            </a:r>
            <a:r>
              <a:rPr b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userD</a:t>
            </a:r>
            <a:endParaRPr b="1" i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(user.ID,user);</a:t>
            </a:r>
            <a:endParaRPr b="1" i="1" sz="20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1" name="Google Shape;351;p44"/>
          <p:cNvSpPr/>
          <p:nvPr/>
        </p:nvSpPr>
        <p:spPr>
          <a:xfrm>
            <a:off x="3323250" y="2615375"/>
            <a:ext cx="1858650" cy="1194250"/>
          </a:xfrm>
          <a:prstGeom prst="flowChart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userD</a:t>
            </a:r>
            <a:endParaRPr b="1" i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userD(</a:t>
            </a:r>
            <a:r>
              <a:rPr b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user.ID</a:t>
            </a: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).</a:t>
            </a:r>
            <a:r>
              <a:rPr b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MentoID</a:t>
            </a: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).</a:t>
            </a:r>
            <a:r>
              <a:rPr b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MemberSW</a:t>
            </a: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;</a:t>
            </a:r>
            <a:endParaRPr b="1" i="1" sz="20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2" name="Google Shape;352;p44"/>
          <p:cNvSpPr/>
          <p:nvPr/>
        </p:nvSpPr>
        <p:spPr>
          <a:xfrm>
            <a:off x="1758925" y="3872475"/>
            <a:ext cx="4402900" cy="1194250"/>
          </a:xfrm>
          <a:prstGeom prst="flowChartProcess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userD에 Mantee”</a:t>
            </a:r>
            <a:r>
              <a:rPr b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”의 </a:t>
            </a:r>
            <a:r>
              <a:rPr b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ID</a:t>
            </a: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를 사용해 “</a:t>
            </a:r>
            <a:r>
              <a:rPr b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”의 </a:t>
            </a:r>
            <a:r>
              <a:rPr b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user(Class)</a:t>
            </a: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를 </a:t>
            </a:r>
            <a:r>
              <a:rPr b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호출</a:t>
            </a: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 [</a:t>
            </a:r>
            <a:r>
              <a:rPr b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userD</a:t>
            </a: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(“</a:t>
            </a:r>
            <a:r>
              <a:rPr b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aID</a:t>
            </a: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”).</a:t>
            </a:r>
            <a:r>
              <a:rPr b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MentoID</a:t>
            </a: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]</a:t>
            </a:r>
            <a:endParaRPr b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 “a”</a:t>
            </a: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에 저장된 </a:t>
            </a:r>
            <a:r>
              <a:rPr b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MentoID</a:t>
            </a: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</a:t>
            </a:r>
            <a:r>
              <a:rPr b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빌</a:t>
            </a: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”을 불러와 Mento에 저장된 </a:t>
            </a: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MemberSW를 호출한다.</a:t>
            </a:r>
            <a:r>
              <a:rPr b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userD</a:t>
            </a: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(“</a:t>
            </a:r>
            <a:r>
              <a:rPr b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빌</a:t>
            </a: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”).</a:t>
            </a:r>
            <a:r>
              <a:rPr b="1" lang="ko" sz="1500">
                <a:solidFill>
                  <a:srgbClr val="B45F06"/>
                </a:solidFill>
                <a:latin typeface="Comic Sans MS"/>
                <a:ea typeface="Comic Sans MS"/>
                <a:cs typeface="Comic Sans MS"/>
                <a:sym typeface="Comic Sans MS"/>
              </a:rPr>
              <a:t>MemberSW</a:t>
            </a:r>
            <a:r>
              <a:rPr b="1" lang="ko" sz="15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b="1" sz="15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488373" y="346435"/>
            <a:ext cx="7912677" cy="64333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venir"/>
              <a:buNone/>
            </a:pPr>
            <a:r>
              <a:rPr lang="ko" sz="4000"/>
              <a:t>소감</a:t>
            </a:r>
            <a:endParaRPr sz="4000"/>
          </a:p>
        </p:txBody>
      </p:sp>
      <p:pic>
        <p:nvPicPr>
          <p:cNvPr descr="Taking time to reflect" id="358" name="Google Shape;358;p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0275" y="827025"/>
            <a:ext cx="5763900" cy="38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 and A" id="363" name="Google Shape;36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3094" y="1659005"/>
            <a:ext cx="5357813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468250" y="181720"/>
            <a:ext cx="79128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venir"/>
              <a:buNone/>
            </a:pPr>
            <a:r>
              <a:rPr lang="ko" sz="4000"/>
              <a:t>Loading </a:t>
            </a:r>
            <a:endParaRPr sz="1100"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400" y="109650"/>
            <a:ext cx="4482800" cy="508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488400" y="283225"/>
            <a:ext cx="1322400" cy="61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venir"/>
              <a:buNone/>
            </a:pPr>
            <a:r>
              <a:rPr lang="ko" sz="4000"/>
              <a:t>login </a:t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550" y="283225"/>
            <a:ext cx="4174650" cy="47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488375" y="352725"/>
            <a:ext cx="1704600" cy="543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venir"/>
              <a:buNone/>
            </a:pPr>
            <a:r>
              <a:rPr lang="ko" sz="4000"/>
              <a:t>S</a:t>
            </a:r>
            <a:r>
              <a:rPr lang="ko" sz="4000"/>
              <a:t>ign in</a:t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325" y="124475"/>
            <a:ext cx="3607875" cy="48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417950" y="131423"/>
            <a:ext cx="7912800" cy="735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Mentor selection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800" y="292375"/>
            <a:ext cx="4577024" cy="460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0" y="1"/>
            <a:ext cx="79128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venir"/>
              <a:buNone/>
            </a:pPr>
            <a:r>
              <a:rPr lang="ko" sz="4000"/>
              <a:t>JSON</a:t>
            </a:r>
            <a:endParaRPr sz="4000"/>
          </a:p>
        </p:txBody>
      </p:sp>
      <p:sp>
        <p:nvSpPr>
          <p:cNvPr id="175" name="Google Shape;175;p31"/>
          <p:cNvSpPr txBox="1"/>
          <p:nvPr/>
        </p:nvSpPr>
        <p:spPr>
          <a:xfrm>
            <a:off x="1360350" y="1032675"/>
            <a:ext cx="6027300" cy="3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Avenir"/>
                <a:ea typeface="Avenir"/>
                <a:cs typeface="Avenir"/>
                <a:sym typeface="Avenir"/>
              </a:rPr>
              <a:t>Var Json = {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Avenir"/>
                <a:ea typeface="Avenir"/>
                <a:cs typeface="Avenir"/>
                <a:sym typeface="Avenir"/>
              </a:rPr>
              <a:t>	“Key1” : “Value1”,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Avenir"/>
                <a:ea typeface="Avenir"/>
                <a:cs typeface="Avenir"/>
                <a:sym typeface="Avenir"/>
              </a:rPr>
              <a:t>	“Key2” : “Value2”,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Avenir"/>
                <a:ea typeface="Avenir"/>
                <a:cs typeface="Avenir"/>
                <a:sym typeface="Avenir"/>
              </a:rPr>
              <a:t>	“Key3” : “Value3”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Avenir"/>
                <a:ea typeface="Avenir"/>
                <a:cs typeface="Avenir"/>
                <a:sym typeface="Avenir"/>
              </a:rPr>
              <a:t>}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500" y="679650"/>
            <a:ext cx="6689301" cy="430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2"/>
          <p:cNvSpPr txBox="1"/>
          <p:nvPr>
            <p:ph type="title"/>
          </p:nvPr>
        </p:nvSpPr>
        <p:spPr>
          <a:xfrm>
            <a:off x="0" y="1"/>
            <a:ext cx="79128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venir"/>
              <a:buNone/>
            </a:pPr>
            <a:r>
              <a:rPr lang="ko" sz="4000"/>
              <a:t>ChatRoom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0" y="1"/>
            <a:ext cx="79128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venir"/>
              <a:buNone/>
            </a:pPr>
            <a:r>
              <a:rPr lang="ko" sz="4000"/>
              <a:t>Client server communication</a:t>
            </a:r>
            <a:endParaRPr sz="4000"/>
          </a:p>
        </p:txBody>
      </p:sp>
      <p:sp>
        <p:nvSpPr>
          <p:cNvPr id="187" name="Google Shape;187;p33"/>
          <p:cNvSpPr/>
          <p:nvPr/>
        </p:nvSpPr>
        <p:spPr>
          <a:xfrm>
            <a:off x="865875" y="1361750"/>
            <a:ext cx="2338500" cy="3367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&lt;Login&gt;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&lt;Register&gt;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&lt;SelectMento&gt;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&lt;Tab&gt;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&lt;Chat&gt;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&lt;Exit&gt;</a:t>
            </a:r>
            <a:endParaRPr sz="2000"/>
          </a:p>
        </p:txBody>
      </p:sp>
      <p:sp>
        <p:nvSpPr>
          <p:cNvPr id="188" name="Google Shape;188;p33"/>
          <p:cNvSpPr txBox="1"/>
          <p:nvPr/>
        </p:nvSpPr>
        <p:spPr>
          <a:xfrm>
            <a:off x="821475" y="806675"/>
            <a:ext cx="2338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>
                <a:solidFill>
                  <a:srgbClr val="0000FF"/>
                </a:solidFill>
                <a:latin typeface="Avenir"/>
                <a:ea typeface="Avenir"/>
                <a:cs typeface="Avenir"/>
                <a:sym typeface="Avenir"/>
              </a:rPr>
              <a:t>Client</a:t>
            </a:r>
            <a:endParaRPr b="1" i="1" sz="2000">
              <a:solidFill>
                <a:srgbClr val="0000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9" name="Google Shape;189;p33"/>
          <p:cNvSpPr/>
          <p:nvPr/>
        </p:nvSpPr>
        <p:spPr>
          <a:xfrm>
            <a:off x="6081750" y="1361750"/>
            <a:ext cx="2338500" cy="3367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solidFill>
                  <a:schemeClr val="dk1"/>
                </a:solidFill>
              </a:rPr>
              <a:t>&lt;Login&gt;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solidFill>
                  <a:schemeClr val="dk1"/>
                </a:solidFill>
              </a:rPr>
              <a:t>&lt;Register&gt;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solidFill>
                  <a:schemeClr val="dk1"/>
                </a:solidFill>
              </a:rPr>
              <a:t>&lt;SelectMento&gt;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solidFill>
                  <a:schemeClr val="dk1"/>
                </a:solidFill>
              </a:rPr>
              <a:t>&lt;Tab&gt;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solidFill>
                  <a:schemeClr val="dk1"/>
                </a:solidFill>
              </a:rPr>
              <a:t>&lt;Chat&gt;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solidFill>
                  <a:schemeClr val="dk1"/>
                </a:solidFill>
              </a:rPr>
              <a:t>&lt;Exit&gt;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3"/>
          <p:cNvSpPr txBox="1"/>
          <p:nvPr/>
        </p:nvSpPr>
        <p:spPr>
          <a:xfrm>
            <a:off x="6081750" y="806675"/>
            <a:ext cx="2338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0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Server</a:t>
            </a:r>
            <a:endParaRPr b="1" i="1" sz="200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1" name="Google Shape;191;p33"/>
          <p:cNvSpPr/>
          <p:nvPr/>
        </p:nvSpPr>
        <p:spPr>
          <a:xfrm>
            <a:off x="3528450" y="2223775"/>
            <a:ext cx="2087100" cy="49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3"/>
          <p:cNvSpPr txBox="1"/>
          <p:nvPr/>
        </p:nvSpPr>
        <p:spPr>
          <a:xfrm>
            <a:off x="3485750" y="1520700"/>
            <a:ext cx="2079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venir"/>
                <a:ea typeface="Avenir"/>
                <a:cs typeface="Avenir"/>
                <a:sym typeface="Avenir"/>
              </a:rPr>
              <a:t>Request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3" name="Google Shape;193;p33"/>
          <p:cNvSpPr/>
          <p:nvPr/>
        </p:nvSpPr>
        <p:spPr>
          <a:xfrm rot="10800000">
            <a:off x="3482000" y="3177950"/>
            <a:ext cx="2087100" cy="49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3"/>
          <p:cNvSpPr txBox="1"/>
          <p:nvPr/>
        </p:nvSpPr>
        <p:spPr>
          <a:xfrm>
            <a:off x="3532200" y="4033925"/>
            <a:ext cx="2079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venir"/>
                <a:ea typeface="Avenir"/>
                <a:cs typeface="Avenir"/>
                <a:sym typeface="Avenir"/>
              </a:rPr>
              <a:t>Answer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lorBlockVTI">
  <a:themeElements>
    <a:clrScheme name="AnalogousFromDarkSeedLeftStep">
      <a:dk1>
        <a:srgbClr val="000000"/>
      </a:dk1>
      <a:lt1>
        <a:srgbClr val="FFFFFF"/>
      </a:lt1>
      <a:dk2>
        <a:srgbClr val="412524"/>
      </a:dk2>
      <a:lt2>
        <a:srgbClr val="E2E3E8"/>
      </a:lt2>
      <a:accent1>
        <a:srgbClr val="B4A22F"/>
      </a:accent1>
      <a:accent2>
        <a:srgbClr val="C66E26"/>
      </a:accent2>
      <a:accent3>
        <a:srgbClr val="D83E38"/>
      </a:accent3>
      <a:accent4>
        <a:srgbClr val="C62663"/>
      </a:accent4>
      <a:accent5>
        <a:srgbClr val="D838B7"/>
      </a:accent5>
      <a:accent6>
        <a:srgbClr val="A426C6"/>
      </a:accent6>
      <a:hlink>
        <a:srgbClr val="C14693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