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22"/>
  </p:handoutMasterIdLst>
  <p:sldIdLst>
    <p:sldId id="256" r:id="rId3"/>
    <p:sldId id="274" r:id="rId4"/>
    <p:sldId id="273" r:id="rId5"/>
    <p:sldId id="269" r:id="rId6"/>
    <p:sldId id="275" r:id="rId7"/>
    <p:sldId id="271" r:id="rId8"/>
    <p:sldId id="267" r:id="rId9"/>
    <p:sldId id="279" r:id="rId10"/>
    <p:sldId id="276" r:id="rId11"/>
    <p:sldId id="278" r:id="rId12"/>
    <p:sldId id="294" r:id="rId13"/>
    <p:sldId id="277" r:id="rId15"/>
    <p:sldId id="280" r:id="rId16"/>
    <p:sldId id="289" r:id="rId17"/>
    <p:sldId id="290" r:id="rId18"/>
    <p:sldId id="291" r:id="rId19"/>
    <p:sldId id="281" r:id="rId20"/>
    <p:sldId id="264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3A1C"/>
    <a:srgbClr val="37C7C4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44" y="-125"/>
      </p:cViewPr>
      <p:guideLst>
        <p:guide orient="horz" pos="2168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B57058-81C8-4A9B-B3CE-3B3C762568A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783B0B9-C7C9-44CA-BABC-97FA57354C0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4236D-73C9-4F67-9277-247EC532490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679F-E85C-46A1-85A0-4FD4F76540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7150"/>
            <a:ext cx="121920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44F4-B9F8-4ADE-BB00-DBA663116D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29C1A-9570-4225-9F77-475D8929C1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BE51-FBE6-4EDA-9A88-B9067B5BF5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92804-208C-40B0-B4CE-9372660B04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4546-7680-4660-A78C-AB142246B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E6E2-3A67-40F7-949C-A27F9DBF23E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BCF4C1-6907-4284-BA18-99B870EB443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8C9D87-A636-465F-9C23-73525CF3684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jpeg"/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7150"/>
            <a:ext cx="12187238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2" name="组合 91"/>
          <p:cNvGrpSpPr/>
          <p:nvPr/>
        </p:nvGrpSpPr>
        <p:grpSpPr bwMode="auto">
          <a:xfrm>
            <a:off x="0" y="-7938"/>
            <a:ext cx="12187238" cy="6865938"/>
            <a:chOff x="0" y="-7447"/>
            <a:chExt cx="9144002" cy="5150950"/>
          </a:xfrm>
        </p:grpSpPr>
        <p:cxnSp>
          <p:nvCxnSpPr>
            <p:cNvPr id="5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"/>
            <p:cNvCxnSpPr/>
            <p:nvPr/>
          </p:nvCxnSpPr>
          <p:spPr>
            <a:xfrm flipV="1">
              <a:off x="732521" y="326026"/>
              <a:ext cx="663437" cy="9099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"/>
            <p:cNvCxnSpPr/>
            <p:nvPr/>
          </p:nvCxnSpPr>
          <p:spPr>
            <a:xfrm>
              <a:off x="0" y="-300"/>
              <a:ext cx="732521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7"/>
            <p:cNvCxnSpPr/>
            <p:nvPr/>
          </p:nvCxnSpPr>
          <p:spPr>
            <a:xfrm flipV="1">
              <a:off x="1976019" y="-300"/>
              <a:ext cx="625322" cy="20830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9"/>
            <p:cNvCxnSpPr/>
            <p:nvPr/>
          </p:nvCxnSpPr>
          <p:spPr>
            <a:xfrm>
              <a:off x="732521" y="1235927"/>
              <a:ext cx="1243498" cy="8467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0"/>
            <p:cNvCxnSpPr/>
            <p:nvPr/>
          </p:nvCxnSpPr>
          <p:spPr>
            <a:xfrm flipV="1">
              <a:off x="572915" y="2082708"/>
              <a:ext cx="1403105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3"/>
            <p:cNvCxnSpPr/>
            <p:nvPr/>
          </p:nvCxnSpPr>
          <p:spPr>
            <a:xfrm>
              <a:off x="2601342" y="-300"/>
              <a:ext cx="432366" cy="169356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4"/>
            <p:cNvCxnSpPr/>
            <p:nvPr/>
          </p:nvCxnSpPr>
          <p:spPr>
            <a:xfrm>
              <a:off x="575297" y="2980700"/>
              <a:ext cx="1320919" cy="39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6"/>
            <p:cNvCxnSpPr/>
            <p:nvPr/>
          </p:nvCxnSpPr>
          <p:spPr>
            <a:xfrm>
              <a:off x="0" y="2980700"/>
              <a:ext cx="5729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7"/>
            <p:cNvCxnSpPr/>
            <p:nvPr/>
          </p:nvCxnSpPr>
          <p:spPr>
            <a:xfrm>
              <a:off x="0" y="1693260"/>
              <a:ext cx="572915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8"/>
            <p:cNvCxnSpPr/>
            <p:nvPr/>
          </p:nvCxnSpPr>
          <p:spPr>
            <a:xfrm flipV="1">
              <a:off x="0" y="1235927"/>
              <a:ext cx="732521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8"/>
            <p:cNvCxnSpPr/>
            <p:nvPr/>
          </p:nvCxnSpPr>
          <p:spPr>
            <a:xfrm>
              <a:off x="2601342" y="-300"/>
              <a:ext cx="846866" cy="1229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9"/>
            <p:cNvCxnSpPr/>
            <p:nvPr/>
          </p:nvCxnSpPr>
          <p:spPr>
            <a:xfrm>
              <a:off x="3033708" y="1686115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70"/>
            <p:cNvCxnSpPr/>
            <p:nvPr/>
          </p:nvCxnSpPr>
          <p:spPr>
            <a:xfrm flipV="1">
              <a:off x="4260531" y="-7447"/>
              <a:ext cx="1375709" cy="1092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2"/>
            <p:cNvCxnSpPr/>
            <p:nvPr/>
          </p:nvCxnSpPr>
          <p:spPr>
            <a:xfrm flipH="1" flipV="1">
              <a:off x="4260531" y="1084674"/>
              <a:ext cx="749196" cy="9908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3"/>
            <p:cNvCxnSpPr/>
            <p:nvPr/>
          </p:nvCxnSpPr>
          <p:spPr>
            <a:xfrm>
              <a:off x="3448207" y="1235927"/>
              <a:ext cx="1561519" cy="8396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4"/>
            <p:cNvCxnSpPr/>
            <p:nvPr/>
          </p:nvCxnSpPr>
          <p:spPr>
            <a:xfrm flipV="1">
              <a:off x="3607813" y="2075562"/>
              <a:ext cx="1401913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/>
            <p:cNvCxnSpPr/>
            <p:nvPr/>
          </p:nvCxnSpPr>
          <p:spPr>
            <a:xfrm flipH="1">
              <a:off x="4260531" y="326026"/>
              <a:ext cx="95287" cy="75864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0"/>
            <p:cNvCxnSpPr/>
            <p:nvPr/>
          </p:nvCxnSpPr>
          <p:spPr>
            <a:xfrm>
              <a:off x="3033708" y="1686115"/>
              <a:ext cx="574106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1"/>
            <p:cNvCxnSpPr/>
            <p:nvPr/>
          </p:nvCxnSpPr>
          <p:spPr>
            <a:xfrm flipV="1">
              <a:off x="3033708" y="1235927"/>
              <a:ext cx="414499" cy="4501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3"/>
            <p:cNvCxnSpPr/>
            <p:nvPr/>
          </p:nvCxnSpPr>
          <p:spPr>
            <a:xfrm flipH="1" flipV="1">
              <a:off x="0" y="2973554"/>
              <a:ext cx="575297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6"/>
            <p:cNvCxnSpPr/>
            <p:nvPr/>
          </p:nvCxnSpPr>
          <p:spPr>
            <a:xfrm flipH="1" flipV="1">
              <a:off x="7108428" y="-300"/>
              <a:ext cx="144122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8"/>
            <p:cNvCxnSpPr/>
            <p:nvPr/>
          </p:nvCxnSpPr>
          <p:spPr>
            <a:xfrm flipV="1">
              <a:off x="572915" y="3370148"/>
              <a:ext cx="1323301" cy="3954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2"/>
            <p:cNvCxnSpPr/>
            <p:nvPr/>
          </p:nvCxnSpPr>
          <p:spPr>
            <a:xfrm flipH="1">
              <a:off x="572915" y="2973554"/>
              <a:ext cx="2382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3"/>
            <p:cNvCxnSpPr/>
            <p:nvPr/>
          </p:nvCxnSpPr>
          <p:spPr>
            <a:xfrm>
              <a:off x="3607813" y="2993801"/>
              <a:ext cx="2134434" cy="316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5"/>
            <p:cNvCxnSpPr/>
            <p:nvPr/>
          </p:nvCxnSpPr>
          <p:spPr>
            <a:xfrm flipV="1">
              <a:off x="2857426" y="4171671"/>
              <a:ext cx="1323301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5"/>
            <p:cNvCxnSpPr/>
            <p:nvPr/>
          </p:nvCxnSpPr>
          <p:spPr>
            <a:xfrm flipV="1">
              <a:off x="8237582" y="3310599"/>
              <a:ext cx="906420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3"/>
            <p:cNvCxnSpPr/>
            <p:nvPr/>
          </p:nvCxnSpPr>
          <p:spPr>
            <a:xfrm flipH="1">
              <a:off x="1825942" y="3370148"/>
              <a:ext cx="70274" cy="14708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4"/>
            <p:cNvCxnSpPr/>
            <p:nvPr/>
          </p:nvCxnSpPr>
          <p:spPr>
            <a:xfrm>
              <a:off x="572915" y="3765550"/>
              <a:ext cx="1253027" cy="10754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5"/>
            <p:cNvCxnSpPr/>
            <p:nvPr/>
          </p:nvCxnSpPr>
          <p:spPr>
            <a:xfrm flipV="1">
              <a:off x="1825942" y="4171671"/>
              <a:ext cx="1031484" cy="669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6"/>
            <p:cNvCxnSpPr/>
            <p:nvPr/>
          </p:nvCxnSpPr>
          <p:spPr>
            <a:xfrm flipH="1">
              <a:off x="0" y="3765550"/>
              <a:ext cx="572915" cy="5287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7"/>
            <p:cNvCxnSpPr/>
            <p:nvPr/>
          </p:nvCxnSpPr>
          <p:spPr>
            <a:xfrm flipH="1" flipV="1">
              <a:off x="3607813" y="2993801"/>
              <a:ext cx="572914" cy="11778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13"/>
            <p:cNvCxnSpPr/>
            <p:nvPr/>
          </p:nvCxnSpPr>
          <p:spPr>
            <a:xfrm flipH="1" flipV="1">
              <a:off x="572915" y="3765550"/>
              <a:ext cx="561003" cy="137795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34"/>
            <p:cNvCxnSpPr/>
            <p:nvPr/>
          </p:nvCxnSpPr>
          <p:spPr>
            <a:xfrm flipV="1">
              <a:off x="3448207" y="4171671"/>
              <a:ext cx="732520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5"/>
            <p:cNvCxnSpPr/>
            <p:nvPr/>
          </p:nvCxnSpPr>
          <p:spPr>
            <a:xfrm>
              <a:off x="1825942" y="4840996"/>
              <a:ext cx="1622265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6"/>
            <p:cNvCxnSpPr/>
            <p:nvPr/>
          </p:nvCxnSpPr>
          <p:spPr>
            <a:xfrm flipH="1">
              <a:off x="1133918" y="4840996"/>
              <a:ext cx="692024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46"/>
            <p:cNvCxnSpPr/>
            <p:nvPr/>
          </p:nvCxnSpPr>
          <p:spPr>
            <a:xfrm>
              <a:off x="4544011" y="4902927"/>
              <a:ext cx="1426926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8"/>
            <p:cNvCxnSpPr/>
            <p:nvPr/>
          </p:nvCxnSpPr>
          <p:spPr>
            <a:xfrm flipH="1" flipV="1">
              <a:off x="4180728" y="4171671"/>
              <a:ext cx="363283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59"/>
            <p:cNvCxnSpPr/>
            <p:nvPr/>
          </p:nvCxnSpPr>
          <p:spPr>
            <a:xfrm flipV="1">
              <a:off x="4355818" y="-300"/>
              <a:ext cx="1280422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70"/>
            <p:cNvCxnSpPr/>
            <p:nvPr/>
          </p:nvCxnSpPr>
          <p:spPr>
            <a:xfrm flipH="1" flipV="1">
              <a:off x="2601342" y="-300"/>
              <a:ext cx="1754477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82"/>
            <p:cNvCxnSpPr/>
            <p:nvPr/>
          </p:nvCxnSpPr>
          <p:spPr>
            <a:xfrm flipV="1">
              <a:off x="4544011" y="4902927"/>
              <a:ext cx="1691348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5"/>
            <p:cNvCxnSpPr/>
            <p:nvPr/>
          </p:nvCxnSpPr>
          <p:spPr>
            <a:xfrm flipH="1" flipV="1">
              <a:off x="1825942" y="4840996"/>
              <a:ext cx="294199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56125" y="2547620"/>
            <a:ext cx="2980055" cy="132343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马可尼发明电报的历史</a:t>
            </a:r>
            <a:endParaRPr kumimoji="1"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556125" y="4140200"/>
            <a:ext cx="2980055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彭韵璇 李翰韬 刘佳烨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0497" y="535525"/>
            <a:ext cx="2214880" cy="61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凝聚检波器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316600" y="1501626"/>
            <a:ext cx="9643448" cy="3632349"/>
            <a:chOff x="86841" y="0"/>
            <a:chExt cx="4824000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123883" y="272832"/>
              <a:ext cx="2001194" cy="2047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在发明无线电报时，马可尼遭遇的一个很大的困难，和我们现今者相同，就是接收机的灵敏度不够高。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恰好在这时，法国一位物理学家「白兰利」发明了一个「凝聚检波器」 。这是一个内部装有金属粉末的玻璃管，两端接上电线，平时电不通，当受电波影响时，就会通电，管内的粉末也会凝聚，因此得名。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马可尼改良了凝聚检波器来替代接收机上的火花隙，因而灵敏度大增，这他在发明无限代电报过程中第二大突破。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pic>
        <p:nvPicPr>
          <p:cNvPr id="22" name="图片 21" descr="电报机2.jpg"/>
          <p:cNvPicPr>
            <a:picLocks noChangeAspect="1"/>
          </p:cNvPicPr>
          <p:nvPr/>
        </p:nvPicPr>
        <p:blipFill>
          <a:blip r:embed="rId1"/>
          <a:srcRect l="1247" t="535" r="16667" b="20556"/>
          <a:stretch>
            <a:fillRect/>
          </a:stretch>
        </p:blipFill>
        <p:spPr>
          <a:xfrm>
            <a:off x="5897588" y="2609850"/>
            <a:ext cx="5865787" cy="3524250"/>
          </a:xfrm>
          <a:prstGeom prst="rect">
            <a:avLst/>
          </a:prstGeom>
        </p:spPr>
      </p:pic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1352551" y="5489574"/>
            <a:ext cx="4114799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6" name="矩形 70"/>
          <p:cNvSpPr>
            <a:spLocks noChangeArrowheads="1"/>
          </p:cNvSpPr>
          <p:nvPr/>
        </p:nvSpPr>
        <p:spPr bwMode="auto">
          <a:xfrm>
            <a:off x="1447799" y="5526373"/>
            <a:ext cx="2739203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dirty="0" smtClean="0">
                <a:solidFill>
                  <a:schemeClr val="lt1"/>
                </a:solidFill>
                <a:latin typeface="楷体" panose="02010609060101010101" charset="-122"/>
                <a:ea typeface="楷体" panose="02010609060101010101" charset="-122"/>
                <a:cs typeface="Open Sans Light" panose="020B0306030504020204" pitchFamily="34" charset="0"/>
              </a:rPr>
              <a:t>凝聚检波器示意图</a:t>
            </a:r>
            <a:endParaRPr lang="zh-CN" altLang="en-US" dirty="0">
              <a:solidFill>
                <a:schemeClr val="lt1"/>
              </a:solidFill>
              <a:latin typeface="楷体" panose="02010609060101010101" charset="-122"/>
              <a:ea typeface="楷体" panose="02010609060101010101" charset="-122"/>
              <a:cs typeface="Open Sans Light" panose="020B0306030504020204" pitchFamily="34" charset="0"/>
            </a:endParaRPr>
          </a:p>
        </p:txBody>
      </p:sp>
      <p:sp>
        <p:nvSpPr>
          <p:cNvPr id="7" name="等腰三角形 71"/>
          <p:cNvSpPr>
            <a:spLocks noChangeArrowheads="1"/>
          </p:cNvSpPr>
          <p:nvPr/>
        </p:nvSpPr>
        <p:spPr bwMode="auto">
          <a:xfrm rot="5400000">
            <a:off x="5138455" y="56024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0340" b="608"/>
          <a:stretch>
            <a:fillRect/>
          </a:stretch>
        </p:blipFill>
        <p:spPr>
          <a:xfrm>
            <a:off x="65405" y="382270"/>
            <a:ext cx="12028170" cy="3739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0" y="4121785"/>
            <a:ext cx="3300095" cy="2774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THREE</a:t>
            </a:r>
            <a:endParaRPr lang="zh-CN" altLang="en-US" sz="138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1703" y="4877973"/>
            <a:ext cx="1402080" cy="613410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天地线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6529" y="535525"/>
            <a:ext cx="1402080" cy="61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天地线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288025" y="1301601"/>
            <a:ext cx="9643448" cy="4035170"/>
            <a:chOff x="86841" y="0"/>
            <a:chExt cx="4824000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152472" y="175021"/>
              <a:ext cx="2368080" cy="248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当时对电波的理论观念是波长短的电磁波，只能直线放射，而且距离有限，波长长的电波则可以绕山越岭。而电波之能在空中进行，是因为空中有一种叫「以太」 的东西存在。长的电波理所当然要用大而长的导体，才能有效地发射出去。 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所以马可尼用一大片金属，接在火花隙的一端，并高高的挂在树上，火花隙的另一端则接在地上，电波的强度竟增加数倍，甚至超过二公里。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这个既惊震又欣喜的现象，是马可尼第三个大突破，也是天地线的起源。自从有了天地线之后，他发明无线电报进度神速，效果惊人。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接着他发现，当一台发射机在发射时，放置在不同地点的二台接收机，可以同时收到电讯。这不就是广播的起源吗？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1" name="矩形 36"/>
            <p:cNvSpPr>
              <a:spLocks noChangeArrowheads="1"/>
            </p:cNvSpPr>
            <p:nvPr/>
          </p:nvSpPr>
          <p:spPr bwMode="auto">
            <a:xfrm>
              <a:off x="2606956" y="154365"/>
              <a:ext cx="2229265" cy="1198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马可尼的成就说服了他的父母，他父亲慷慨解囊拿钱出来给他买器材，而他母亲安妮认为，去英国较有更多的机会。母子二人带了一大批古  离古怪的器材，启程去英国。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海关人员将这些原始的无线电拆得粉碎，逐件严格检 查。所以马可尼抵达英国后第一件事是花了数星期的时间，修理装配这些器材。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矩形 40"/>
          <p:cNvSpPr>
            <a:spLocks noChangeArrowheads="1"/>
          </p:cNvSpPr>
          <p:nvPr/>
        </p:nvSpPr>
        <p:spPr bwMode="auto">
          <a:xfrm>
            <a:off x="1352551" y="5708649"/>
            <a:ext cx="5334000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矩形 70"/>
          <p:cNvSpPr>
            <a:spLocks noChangeArrowheads="1"/>
          </p:cNvSpPr>
          <p:nvPr/>
        </p:nvSpPr>
        <p:spPr bwMode="auto">
          <a:xfrm>
            <a:off x="1447799" y="5745448"/>
            <a:ext cx="3495676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  <a:cs typeface="Open Sans Light" panose="020B0306030504020204" pitchFamily="34" charset="0"/>
              </a:rPr>
              <a:t>马可尼发明的火花发射机实物图</a:t>
            </a:r>
            <a:endParaRPr lang="zh-CN" altLang="en-US" dirty="0">
              <a:solidFill>
                <a:schemeClr val="lt1"/>
              </a:solidFill>
              <a:latin typeface="楷体" panose="02010609060101010101" charset="-122"/>
              <a:ea typeface="楷体" panose="02010609060101010101" charset="-122"/>
              <a:cs typeface="Open Sans Light" panose="020B0306030504020204" pitchFamily="34" charset="0"/>
            </a:endParaRPr>
          </a:p>
        </p:txBody>
      </p:sp>
      <p:sp>
        <p:nvSpPr>
          <p:cNvPr id="21" name="等腰三角形 71"/>
          <p:cNvSpPr>
            <a:spLocks noChangeArrowheads="1"/>
          </p:cNvSpPr>
          <p:nvPr/>
        </p:nvSpPr>
        <p:spPr bwMode="auto">
          <a:xfrm rot="5400000">
            <a:off x="6338605" y="58310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15" name="图片 14" descr="火花发射机.jpg"/>
          <p:cNvPicPr>
            <a:picLocks noChangeAspect="1"/>
          </p:cNvPicPr>
          <p:nvPr/>
        </p:nvPicPr>
        <p:blipFill>
          <a:blip r:embed="rId1"/>
          <a:srcRect r="16146" b="16111"/>
          <a:stretch>
            <a:fillRect/>
          </a:stretch>
        </p:blipFill>
        <p:spPr>
          <a:xfrm>
            <a:off x="6960946" y="3533775"/>
            <a:ext cx="4592879" cy="2871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0279" y="535525"/>
            <a:ext cx="2354580" cy="61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rPr>
              <a:t>7777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rPr>
              <a:t>号专利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Open Sans Light" panose="020B0306030504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288025" y="1301601"/>
            <a:ext cx="9643448" cy="4281451"/>
            <a:chOff x="86841" y="0"/>
            <a:chExt cx="4824000" cy="2826908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150248" y="18214"/>
              <a:ext cx="2368080" cy="280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       </a:t>
              </a: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马氏头脑灵活，善于将理论付诸实用。英国科学家「洛奇」爵士 (SIR OLIVER LODGE) 在 1894 年发现使用电容器和线圈，可以变更赫兹电磁波的波长，也即是今日我们所说的「谐振线路」 (RESONANT CIRCUIT)。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       马氏灵机一动，将这线路应用在他的无线电机上。果然，数台发射机可同时发射，各有各的频率，互不干扰，一如今日的电台，你捉你的 DX，我聊我的天，河水不会犯井水。 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       一经试验成功，马氏立予专利，专利证是 7777 号，时为 1900 年 4 月 26 日。这便是极其著名，俗称「四个七日 (FOUR SEVENS) 的专利。这一成就，是无线电设计上的一个大突破，也使马可尼公司独霸市场，强敌如德国的「德律风根电报公司」 (TELEFLNKEN WIRELESS COMPANY)、美国的「李迪福斯」系统，竟毫无招架之力。 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1" name="矩形 36"/>
            <p:cNvSpPr>
              <a:spLocks noChangeArrowheads="1"/>
            </p:cNvSpPr>
            <p:nvPr/>
          </p:nvSpPr>
          <p:spPr bwMode="auto">
            <a:xfrm>
              <a:off x="2606956" y="154365"/>
              <a:ext cx="2229265" cy="2486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+mn-ea"/>
                </a:rPr>
                <a:t>       </a:t>
              </a:r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+mn-ea"/>
                </a:rPr>
                <a:t>最令德国人失威的是有一艘德国军舰，竟舍德律风根的器材而改用马可尼的系统。此举在当时极不简单，因为正是德皇「威廉大帝二世」当政，他刚将著名的铁血宰相「俾士麦」开除，和第一次世界大战酝酿时期。不知是德人故意或是别有用心，总之，这和目中无人，一丝不苟的德国脾气不相符，其后果是给予马氏极大的有力宣传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+mn-ea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       马可尼发明的谐振式火花发射机和接收机。两者要调至同一频率才能通讯，使用多架收发组合，可各用各的频率来通讯，不会互相干扰，这著名的 7777 号专利，令马氏强大的竞争者，毫无招架之力。这个谐振线路在一百年后的今天，仍然在用。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b6f26f"/>
          <p:cNvPicPr>
            <a:picLocks noChangeAspect="1"/>
          </p:cNvPicPr>
          <p:nvPr/>
        </p:nvPicPr>
        <p:blipFill>
          <a:blip r:embed="rId1"/>
          <a:srcRect r="12210" b="36023"/>
          <a:stretch>
            <a:fillRect/>
          </a:stretch>
        </p:blipFill>
        <p:spPr>
          <a:xfrm>
            <a:off x="2497455" y="1179830"/>
            <a:ext cx="717296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129" y="535525"/>
            <a:ext cx="4246880" cy="61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rPr>
              <a:t>马氏其他的发明与拓展</a:t>
            </a:r>
            <a:endParaRPr lang="zh-CN" altLang="en-US" sz="3200" dirty="0">
              <a:solidFill>
                <a:schemeClr val="bg1"/>
              </a:solidFill>
              <a:latin typeface="+mn-ea"/>
              <a:ea typeface="+mn-ea"/>
              <a:cs typeface="Open Sans Light" panose="020B0306030504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288025" y="1301601"/>
            <a:ext cx="9643448" cy="4035169"/>
            <a:chOff x="86841" y="0"/>
            <a:chExt cx="4824000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150248" y="18214"/>
              <a:ext cx="2368080" cy="2325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发现日夜通讯距离不同。日间是一千公里，夜间为三千公里 (1902)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．发明磁力检波器，讯号来时自动会响 (1902)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．发明数款定向天线，且设计优良。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．以八十公尺长的电波，从爱尔兰射到南美的阿根廷，距离达一万公里之遥 (1910)。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．发现用较短波长的电波，可减低发射电力而得相同效果，并可装定向反射面，于第一次大战时，用以防敌方偷听 (1916)。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．首先使用 15 米的波长。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．首先拓展实验半公尺超短波。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．发明雷达原理，并予以实验。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．首先用无线电传送图片。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1" name="矩形 36"/>
            <p:cNvSpPr>
              <a:spLocks noChangeArrowheads="1"/>
            </p:cNvSpPr>
            <p:nvPr/>
          </p:nvSpPr>
          <p:spPr bwMode="auto">
            <a:xfrm>
              <a:off x="2606956" y="154365"/>
              <a:ext cx="2229265" cy="103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sz="1600" dirty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+mn-ea"/>
                </a:rPr>
                <a:t>由此看来，有很多事物，如传真、雷达、超短波、定向天线等，我们总以为是现代的产物，其实马可尼早已开拓并成功地使用了，令人不得不佩服他的才干和智慧。 </a:t>
              </a:r>
              <a:endParaRPr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  <a:p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矩形 40"/>
          <p:cNvSpPr>
            <a:spLocks noChangeArrowheads="1"/>
          </p:cNvSpPr>
          <p:nvPr/>
        </p:nvSpPr>
        <p:spPr bwMode="auto">
          <a:xfrm>
            <a:off x="1352551" y="5489574"/>
            <a:ext cx="4114799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矩形 70"/>
          <p:cNvSpPr>
            <a:spLocks noChangeArrowheads="1"/>
          </p:cNvSpPr>
          <p:nvPr/>
        </p:nvSpPr>
        <p:spPr bwMode="auto">
          <a:xfrm>
            <a:off x="1447800" y="5526405"/>
            <a:ext cx="3194685" cy="40005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lt1"/>
                </a:solidFill>
                <a:latin typeface="楷体" panose="02010609060101010101" charset="-122"/>
                <a:ea typeface="楷体" panose="02010609060101010101" charset="-122"/>
                <a:cs typeface="Open Sans Light" panose="020B0306030504020204" pitchFamily="34" charset="0"/>
              </a:rPr>
              <a:t>马可尼发明的拋物线定向天线</a:t>
            </a:r>
            <a:endParaRPr lang="zh-CN" altLang="en-US" dirty="0" smtClean="0">
              <a:solidFill>
                <a:schemeClr val="lt1"/>
              </a:solidFill>
              <a:latin typeface="楷体" panose="02010609060101010101" charset="-122"/>
              <a:ea typeface="楷体" panose="02010609060101010101" charset="-122"/>
              <a:cs typeface="Open Sans Light" panose="020B0306030504020204" pitchFamily="34" charset="0"/>
            </a:endParaRPr>
          </a:p>
        </p:txBody>
      </p:sp>
      <p:sp>
        <p:nvSpPr>
          <p:cNvPr id="21" name="等腰三角形 71"/>
          <p:cNvSpPr>
            <a:spLocks noChangeArrowheads="1"/>
          </p:cNvSpPr>
          <p:nvPr/>
        </p:nvSpPr>
        <p:spPr bwMode="auto">
          <a:xfrm rot="5400000">
            <a:off x="5138455" y="5602468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7985" y="5717540"/>
            <a:ext cx="3176270" cy="1083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左方是发射部份，右方是接收部份。这天线的设计非常优良，竟连续使用了四十年之久</a:t>
            </a:r>
            <a:endParaRPr lang="zh-CN" altLang="en-US" sz="1600">
              <a:ln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r>
              <a:rPr lang="zh-CN" altLang="en-US" sz="160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 </a:t>
            </a:r>
            <a:endParaRPr lang="zh-CN" altLang="en-US" sz="1600">
              <a:ln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0" y="2776220"/>
            <a:ext cx="4130675" cy="271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4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无线电报的发明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38566" y="462697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690813" y="4948238"/>
            <a:ext cx="885825" cy="88582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263858" rIns="91460" bIns="263858" spcCol="953" anchor="ctr"/>
          <a:lstStyle/>
          <a:p>
            <a:pPr algn="ctr" defTabSz="499745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700160" y="462697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1" name="任意多边形 10"/>
          <p:cNvSpPr/>
          <p:nvPr/>
        </p:nvSpPr>
        <p:spPr>
          <a:xfrm>
            <a:off x="5351463" y="4948238"/>
            <a:ext cx="885825" cy="88582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263858" rIns="91460" bIns="263858" spcCol="953" anchor="ctr"/>
          <a:lstStyle/>
          <a:p>
            <a:pPr algn="ctr" defTabSz="499745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>
              <a:solidFill>
                <a:sysClr val="window" lastClr="FFFFFF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361754" y="462697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3" name="任意多边形 12"/>
          <p:cNvSpPr/>
          <p:nvPr/>
        </p:nvSpPr>
        <p:spPr>
          <a:xfrm>
            <a:off x="8013700" y="4948238"/>
            <a:ext cx="885825" cy="88582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142141" rIns="91460" bIns="142141" spcCol="953" anchor="ctr"/>
          <a:lstStyle/>
          <a:p>
            <a:pPr algn="ctr" defTabSz="1266825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2900">
              <a:solidFill>
                <a:sysClr val="window" lastClr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9023350" y="462697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2554" name="文本框 18"/>
          <p:cNvSpPr txBox="1">
            <a:spLocks noChangeArrowheads="1"/>
          </p:cNvSpPr>
          <p:nvPr/>
        </p:nvSpPr>
        <p:spPr bwMode="auto">
          <a:xfrm>
            <a:off x="809626" y="1600200"/>
            <a:ext cx="4552950" cy="2531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defTabSz="457200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1896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月，马可尼取得有史以来，有关无线电的第一张专利证，号码是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12039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，时年只有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岁而已。跟着于次年成立「无线电报及讯号有限公司」，后更名为「马可尼公司」，并发行股票上市。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右图是马可尼于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1896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年取得第一张无线电专利证后，与他的机件合影，照片左方是火花发射机，右方是凝聚检波器接收机，下方两根横金属条是天线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8" name="矩形 22"/>
          <p:cNvSpPr>
            <a:spLocks noChangeArrowheads="1"/>
          </p:cNvSpPr>
          <p:nvPr/>
        </p:nvSpPr>
        <p:spPr bwMode="auto">
          <a:xfrm>
            <a:off x="1087438" y="5248275"/>
            <a:ext cx="146706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赫兹的论文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59" name="矩形 23"/>
          <p:cNvSpPr>
            <a:spLocks noChangeArrowheads="1"/>
          </p:cNvSpPr>
          <p:nvPr/>
        </p:nvSpPr>
        <p:spPr bwMode="auto">
          <a:xfrm>
            <a:off x="9180513" y="5219700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无线电报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60" name="矩形 24"/>
          <p:cNvSpPr>
            <a:spLocks noChangeArrowheads="1"/>
          </p:cNvSpPr>
          <p:nvPr/>
        </p:nvSpPr>
        <p:spPr bwMode="auto">
          <a:xfrm>
            <a:off x="6643688" y="5219700"/>
            <a:ext cx="95410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天地线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61" name="矩形 25"/>
          <p:cNvSpPr>
            <a:spLocks noChangeArrowheads="1"/>
          </p:cNvSpPr>
          <p:nvPr/>
        </p:nvSpPr>
        <p:spPr bwMode="auto">
          <a:xfrm>
            <a:off x="3740150" y="5229225"/>
            <a:ext cx="146706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凝聚检波器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4" name="图片 23" descr="马可尼2.jpg"/>
          <p:cNvPicPr>
            <a:picLocks noChangeAspect="1"/>
          </p:cNvPicPr>
          <p:nvPr/>
        </p:nvPicPr>
        <p:blipFill>
          <a:blip r:embed="rId1"/>
          <a:srcRect r="30556" b="24167"/>
          <a:stretch>
            <a:fillRect/>
          </a:stretch>
        </p:blipFill>
        <p:spPr>
          <a:xfrm>
            <a:off x="5848350" y="552450"/>
            <a:ext cx="5524500" cy="37704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4"/>
          <p:cNvGrpSpPr/>
          <p:nvPr/>
        </p:nvGrpSpPr>
        <p:grpSpPr bwMode="auto">
          <a:xfrm>
            <a:off x="0" y="-7938"/>
            <a:ext cx="12187238" cy="6865938"/>
            <a:chOff x="0" y="-7447"/>
            <a:chExt cx="9144002" cy="5150950"/>
          </a:xfrm>
        </p:grpSpPr>
        <p:cxnSp>
          <p:nvCxnSpPr>
            <p:cNvPr id="6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3"/>
            <p:cNvCxnSpPr/>
            <p:nvPr/>
          </p:nvCxnSpPr>
          <p:spPr>
            <a:xfrm flipV="1">
              <a:off x="732521" y="326026"/>
              <a:ext cx="663437" cy="9099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"/>
            <p:cNvCxnSpPr/>
            <p:nvPr/>
          </p:nvCxnSpPr>
          <p:spPr>
            <a:xfrm>
              <a:off x="0" y="-300"/>
              <a:ext cx="732521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7"/>
            <p:cNvCxnSpPr/>
            <p:nvPr/>
          </p:nvCxnSpPr>
          <p:spPr>
            <a:xfrm flipV="1">
              <a:off x="1976019" y="-300"/>
              <a:ext cx="625322" cy="20830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9"/>
            <p:cNvCxnSpPr/>
            <p:nvPr/>
          </p:nvCxnSpPr>
          <p:spPr>
            <a:xfrm>
              <a:off x="732521" y="1235927"/>
              <a:ext cx="1243498" cy="8467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0"/>
            <p:cNvCxnSpPr/>
            <p:nvPr/>
          </p:nvCxnSpPr>
          <p:spPr>
            <a:xfrm flipV="1">
              <a:off x="572915" y="2082708"/>
              <a:ext cx="1403105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3"/>
            <p:cNvCxnSpPr/>
            <p:nvPr/>
          </p:nvCxnSpPr>
          <p:spPr>
            <a:xfrm>
              <a:off x="2601342" y="-300"/>
              <a:ext cx="432366" cy="169356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4"/>
            <p:cNvCxnSpPr/>
            <p:nvPr/>
          </p:nvCxnSpPr>
          <p:spPr>
            <a:xfrm>
              <a:off x="575297" y="2980700"/>
              <a:ext cx="1320919" cy="39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6"/>
            <p:cNvCxnSpPr/>
            <p:nvPr/>
          </p:nvCxnSpPr>
          <p:spPr>
            <a:xfrm>
              <a:off x="0" y="2980700"/>
              <a:ext cx="5729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/>
            <p:cNvCxnSpPr/>
            <p:nvPr/>
          </p:nvCxnSpPr>
          <p:spPr>
            <a:xfrm>
              <a:off x="0" y="1693260"/>
              <a:ext cx="572915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8"/>
            <p:cNvCxnSpPr/>
            <p:nvPr/>
          </p:nvCxnSpPr>
          <p:spPr>
            <a:xfrm flipV="1">
              <a:off x="0" y="1235927"/>
              <a:ext cx="732521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8"/>
            <p:cNvCxnSpPr/>
            <p:nvPr/>
          </p:nvCxnSpPr>
          <p:spPr>
            <a:xfrm>
              <a:off x="2601342" y="-300"/>
              <a:ext cx="846866" cy="1229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9"/>
            <p:cNvCxnSpPr/>
            <p:nvPr/>
          </p:nvCxnSpPr>
          <p:spPr>
            <a:xfrm>
              <a:off x="3033708" y="1686115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0"/>
            <p:cNvCxnSpPr/>
            <p:nvPr/>
          </p:nvCxnSpPr>
          <p:spPr>
            <a:xfrm flipV="1">
              <a:off x="4260531" y="-7447"/>
              <a:ext cx="1375709" cy="1092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2"/>
            <p:cNvCxnSpPr/>
            <p:nvPr/>
          </p:nvCxnSpPr>
          <p:spPr>
            <a:xfrm flipH="1" flipV="1">
              <a:off x="4260531" y="1084674"/>
              <a:ext cx="749196" cy="9908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3"/>
            <p:cNvCxnSpPr/>
            <p:nvPr/>
          </p:nvCxnSpPr>
          <p:spPr>
            <a:xfrm>
              <a:off x="3448207" y="1235927"/>
              <a:ext cx="1561519" cy="8396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4"/>
            <p:cNvCxnSpPr/>
            <p:nvPr/>
          </p:nvCxnSpPr>
          <p:spPr>
            <a:xfrm flipV="1">
              <a:off x="3607813" y="2075562"/>
              <a:ext cx="1401913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/>
            <p:cNvCxnSpPr/>
            <p:nvPr/>
          </p:nvCxnSpPr>
          <p:spPr>
            <a:xfrm flipH="1">
              <a:off x="4260531" y="326026"/>
              <a:ext cx="95287" cy="75864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0"/>
            <p:cNvCxnSpPr/>
            <p:nvPr/>
          </p:nvCxnSpPr>
          <p:spPr>
            <a:xfrm>
              <a:off x="3033708" y="1686115"/>
              <a:ext cx="574106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1"/>
            <p:cNvCxnSpPr/>
            <p:nvPr/>
          </p:nvCxnSpPr>
          <p:spPr>
            <a:xfrm flipV="1">
              <a:off x="3033708" y="1235927"/>
              <a:ext cx="414499" cy="4501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3"/>
            <p:cNvCxnSpPr/>
            <p:nvPr/>
          </p:nvCxnSpPr>
          <p:spPr>
            <a:xfrm flipH="1" flipV="1">
              <a:off x="0" y="2973554"/>
              <a:ext cx="575297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6"/>
            <p:cNvCxnSpPr/>
            <p:nvPr/>
          </p:nvCxnSpPr>
          <p:spPr>
            <a:xfrm flipH="1" flipV="1">
              <a:off x="7108428" y="-300"/>
              <a:ext cx="144122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8"/>
            <p:cNvCxnSpPr/>
            <p:nvPr/>
          </p:nvCxnSpPr>
          <p:spPr>
            <a:xfrm flipV="1">
              <a:off x="572915" y="3370148"/>
              <a:ext cx="1323301" cy="3954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2"/>
            <p:cNvCxnSpPr/>
            <p:nvPr/>
          </p:nvCxnSpPr>
          <p:spPr>
            <a:xfrm flipH="1">
              <a:off x="572915" y="2973554"/>
              <a:ext cx="2382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3"/>
            <p:cNvCxnSpPr/>
            <p:nvPr/>
          </p:nvCxnSpPr>
          <p:spPr>
            <a:xfrm>
              <a:off x="3607813" y="2993801"/>
              <a:ext cx="2134434" cy="316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5"/>
            <p:cNvCxnSpPr/>
            <p:nvPr/>
          </p:nvCxnSpPr>
          <p:spPr>
            <a:xfrm flipV="1">
              <a:off x="2857426" y="4171671"/>
              <a:ext cx="1323301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5"/>
            <p:cNvCxnSpPr/>
            <p:nvPr/>
          </p:nvCxnSpPr>
          <p:spPr>
            <a:xfrm flipV="1">
              <a:off x="8237582" y="3310599"/>
              <a:ext cx="906420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2" y="3370148"/>
              <a:ext cx="70274" cy="14708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5" y="3765550"/>
              <a:ext cx="1253027" cy="10754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2" y="4171671"/>
              <a:ext cx="1031484" cy="669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550"/>
              <a:ext cx="572915" cy="5287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801"/>
              <a:ext cx="572914" cy="11778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5" y="3765550"/>
              <a:ext cx="561003" cy="137795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671"/>
              <a:ext cx="732520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2" y="4840996"/>
              <a:ext cx="1622265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96"/>
              <a:ext cx="692024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1" y="4902927"/>
              <a:ext cx="1426926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671"/>
              <a:ext cx="363283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2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7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1" y="4902927"/>
              <a:ext cx="1691348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2" y="4840996"/>
              <a:ext cx="294199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67313" y="2578100"/>
            <a:ext cx="1843087" cy="144780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THANK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0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发明电报之前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58"/>
          <p:cNvGrpSpPr/>
          <p:nvPr/>
        </p:nvGrpSpPr>
        <p:grpSpPr bwMode="auto">
          <a:xfrm>
            <a:off x="2017713" y="1666875"/>
            <a:ext cx="7964487" cy="4302125"/>
            <a:chOff x="2399083" y="1667241"/>
            <a:chExt cx="7964117" cy="4301001"/>
          </a:xfrm>
        </p:grpSpPr>
        <p:sp>
          <p:nvSpPr>
            <p:cNvPr id="16404" name="Freeform 559"/>
            <p:cNvSpPr/>
            <p:nvPr/>
          </p:nvSpPr>
          <p:spPr bwMode="auto">
            <a:xfrm>
              <a:off x="6016491" y="3010475"/>
              <a:ext cx="101738" cy="15776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5" name="Freeform 560"/>
            <p:cNvSpPr/>
            <p:nvPr/>
          </p:nvSpPr>
          <p:spPr bwMode="auto">
            <a:xfrm>
              <a:off x="6103485" y="2879247"/>
              <a:ext cx="172511" cy="333229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6" name="Freeform 561"/>
            <p:cNvSpPr/>
            <p:nvPr/>
          </p:nvSpPr>
          <p:spPr bwMode="auto">
            <a:xfrm>
              <a:off x="7418703" y="1711475"/>
              <a:ext cx="404002" cy="504266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7" name="Freeform 564"/>
            <p:cNvSpPr/>
            <p:nvPr/>
          </p:nvSpPr>
          <p:spPr bwMode="auto">
            <a:xfrm>
              <a:off x="7219650" y="4813740"/>
              <a:ext cx="144497" cy="318483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8" name="Freeform 565"/>
            <p:cNvSpPr/>
            <p:nvPr/>
          </p:nvSpPr>
          <p:spPr bwMode="auto">
            <a:xfrm>
              <a:off x="8068940" y="4322744"/>
              <a:ext cx="42760" cy="58978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09" name="Freeform 566"/>
            <p:cNvSpPr/>
            <p:nvPr/>
          </p:nvSpPr>
          <p:spPr bwMode="auto">
            <a:xfrm>
              <a:off x="8732446" y="4063239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0" name="Freeform 568"/>
            <p:cNvSpPr/>
            <p:nvPr/>
          </p:nvSpPr>
          <p:spPr bwMode="auto">
            <a:xfrm>
              <a:off x="8732446" y="4063239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1" name="Freeform 569"/>
            <p:cNvSpPr/>
            <p:nvPr/>
          </p:nvSpPr>
          <p:spPr bwMode="auto">
            <a:xfrm>
              <a:off x="8991951" y="3933487"/>
              <a:ext cx="29490" cy="86992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2" name="Freeform 570"/>
            <p:cNvSpPr/>
            <p:nvPr/>
          </p:nvSpPr>
          <p:spPr bwMode="auto">
            <a:xfrm>
              <a:off x="9208698" y="3716740"/>
              <a:ext cx="42758" cy="57504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3" name="Freeform 571"/>
            <p:cNvSpPr/>
            <p:nvPr/>
          </p:nvSpPr>
          <p:spPr bwMode="auto">
            <a:xfrm>
              <a:off x="8991951" y="3933487"/>
              <a:ext cx="29490" cy="86992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4" name="Freeform 572"/>
            <p:cNvSpPr/>
            <p:nvPr/>
          </p:nvSpPr>
          <p:spPr bwMode="auto">
            <a:xfrm>
              <a:off x="9208698" y="3716740"/>
              <a:ext cx="42758" cy="57504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5" name="Freeform 573"/>
            <p:cNvSpPr/>
            <p:nvPr/>
          </p:nvSpPr>
          <p:spPr bwMode="auto">
            <a:xfrm>
              <a:off x="9266202" y="3384987"/>
              <a:ext cx="317009" cy="34649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6" name="Freeform 574"/>
            <p:cNvSpPr/>
            <p:nvPr/>
          </p:nvSpPr>
          <p:spPr bwMode="auto">
            <a:xfrm>
              <a:off x="9482947" y="3067978"/>
              <a:ext cx="57504" cy="274249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7" name="Freeform 575"/>
            <p:cNvSpPr/>
            <p:nvPr/>
          </p:nvSpPr>
          <p:spPr bwMode="auto">
            <a:xfrm>
              <a:off x="10059461" y="5549495"/>
              <a:ext cx="159242" cy="188731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8" name="Freeform 576"/>
            <p:cNvSpPr/>
            <p:nvPr/>
          </p:nvSpPr>
          <p:spPr bwMode="auto">
            <a:xfrm>
              <a:off x="9482947" y="3067978"/>
              <a:ext cx="57504" cy="274249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19" name="Freeform 578"/>
            <p:cNvSpPr/>
            <p:nvPr/>
          </p:nvSpPr>
          <p:spPr bwMode="auto">
            <a:xfrm>
              <a:off x="10203958" y="5376984"/>
              <a:ext cx="116482" cy="187257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0" name="Freeform 579"/>
            <p:cNvSpPr/>
            <p:nvPr/>
          </p:nvSpPr>
          <p:spPr bwMode="auto">
            <a:xfrm>
              <a:off x="8832710" y="4798994"/>
              <a:ext cx="909743" cy="692996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1" name="Freeform 582"/>
            <p:cNvSpPr/>
            <p:nvPr/>
          </p:nvSpPr>
          <p:spPr bwMode="auto">
            <a:xfrm>
              <a:off x="9555195" y="5536224"/>
              <a:ext cx="72248" cy="100263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2" name="Freeform 583"/>
            <p:cNvSpPr/>
            <p:nvPr/>
          </p:nvSpPr>
          <p:spPr bwMode="auto">
            <a:xfrm>
              <a:off x="8443453" y="4409737"/>
              <a:ext cx="231491" cy="2462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3" name="Freeform 584"/>
            <p:cNvSpPr/>
            <p:nvPr/>
          </p:nvSpPr>
          <p:spPr bwMode="auto">
            <a:xfrm>
              <a:off x="8747192" y="4366978"/>
              <a:ext cx="215271" cy="24476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4" name="Freeform 585"/>
            <p:cNvSpPr/>
            <p:nvPr/>
          </p:nvSpPr>
          <p:spPr bwMode="auto">
            <a:xfrm>
              <a:off x="9236712" y="4539489"/>
              <a:ext cx="418747" cy="231491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5" name="Freeform 588"/>
            <p:cNvSpPr/>
            <p:nvPr/>
          </p:nvSpPr>
          <p:spPr bwMode="auto">
            <a:xfrm>
              <a:off x="8977207" y="4107473"/>
              <a:ext cx="129752" cy="172511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6" name="Freeform 589"/>
            <p:cNvSpPr/>
            <p:nvPr/>
          </p:nvSpPr>
          <p:spPr bwMode="auto">
            <a:xfrm>
              <a:off x="9034711" y="4309474"/>
              <a:ext cx="101736" cy="85518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7" name="Freeform 592"/>
            <p:cNvSpPr/>
            <p:nvPr/>
          </p:nvSpPr>
          <p:spPr bwMode="auto">
            <a:xfrm>
              <a:off x="8962463" y="4496731"/>
              <a:ext cx="131228" cy="159242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8" name="Freeform 593"/>
            <p:cNvSpPr/>
            <p:nvPr/>
          </p:nvSpPr>
          <p:spPr bwMode="auto">
            <a:xfrm>
              <a:off x="8660198" y="4683987"/>
              <a:ext cx="244761" cy="57504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29" name="Freeform 594"/>
            <p:cNvSpPr/>
            <p:nvPr/>
          </p:nvSpPr>
          <p:spPr bwMode="auto">
            <a:xfrm>
              <a:off x="4891478" y="3153496"/>
              <a:ext cx="144497" cy="173986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0" name="Freeform 595"/>
            <p:cNvSpPr/>
            <p:nvPr/>
          </p:nvSpPr>
          <p:spPr bwMode="auto">
            <a:xfrm>
              <a:off x="4285474" y="3990991"/>
              <a:ext cx="259505" cy="72248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1" name="Freeform 596"/>
            <p:cNvSpPr/>
            <p:nvPr/>
          </p:nvSpPr>
          <p:spPr bwMode="auto">
            <a:xfrm>
              <a:off x="4544979" y="4077983"/>
              <a:ext cx="157768" cy="42758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2" name="Freeform 599"/>
            <p:cNvSpPr/>
            <p:nvPr/>
          </p:nvSpPr>
          <p:spPr bwMode="auto">
            <a:xfrm>
              <a:off x="6508960" y="3586988"/>
              <a:ext cx="72248" cy="44234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3" name="Freeform 600"/>
            <p:cNvSpPr/>
            <p:nvPr/>
          </p:nvSpPr>
          <p:spPr bwMode="auto">
            <a:xfrm>
              <a:off x="6436712" y="3499995"/>
              <a:ext cx="29490" cy="58978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4" name="Freeform 603"/>
            <p:cNvSpPr/>
            <p:nvPr/>
          </p:nvSpPr>
          <p:spPr bwMode="auto">
            <a:xfrm>
              <a:off x="6423442" y="3442491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5" name="Freeform 604"/>
            <p:cNvSpPr/>
            <p:nvPr/>
          </p:nvSpPr>
          <p:spPr bwMode="auto">
            <a:xfrm>
              <a:off x="7173942" y="3616478"/>
              <a:ext cx="42758" cy="14744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6" name="Freeform 605"/>
            <p:cNvSpPr/>
            <p:nvPr/>
          </p:nvSpPr>
          <p:spPr bwMode="auto">
            <a:xfrm>
              <a:off x="6423442" y="3442491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7" name="Freeform 606"/>
            <p:cNvSpPr/>
            <p:nvPr/>
          </p:nvSpPr>
          <p:spPr bwMode="auto">
            <a:xfrm>
              <a:off x="7173942" y="3616478"/>
              <a:ext cx="42758" cy="14744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38" name="Rectangle 607"/>
            <p:cNvSpPr>
              <a:spLocks noChangeArrowheads="1"/>
            </p:cNvSpPr>
            <p:nvPr/>
          </p:nvSpPr>
          <p:spPr bwMode="auto">
            <a:xfrm>
              <a:off x="7042714" y="3833224"/>
              <a:ext cx="0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439" name="Freeform 608"/>
            <p:cNvSpPr/>
            <p:nvPr/>
          </p:nvSpPr>
          <p:spPr bwMode="auto">
            <a:xfrm>
              <a:off x="6840715" y="3486725"/>
              <a:ext cx="418747" cy="15776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0" name="Freeform 609"/>
            <p:cNvSpPr/>
            <p:nvPr/>
          </p:nvSpPr>
          <p:spPr bwMode="auto">
            <a:xfrm>
              <a:off x="7042714" y="3616478"/>
              <a:ext cx="159242" cy="144497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1" name="Freeform 610"/>
            <p:cNvSpPr/>
            <p:nvPr/>
          </p:nvSpPr>
          <p:spPr bwMode="auto">
            <a:xfrm>
              <a:off x="7014700" y="3731486"/>
              <a:ext cx="115008" cy="101738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2" name="Freeform 612"/>
            <p:cNvSpPr/>
            <p:nvPr/>
          </p:nvSpPr>
          <p:spPr bwMode="auto">
            <a:xfrm>
              <a:off x="7014700" y="3731486"/>
              <a:ext cx="115008" cy="101738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3" name="Freeform 613"/>
            <p:cNvSpPr/>
            <p:nvPr/>
          </p:nvSpPr>
          <p:spPr bwMode="auto">
            <a:xfrm>
              <a:off x="7418703" y="3933487"/>
              <a:ext cx="115008" cy="72248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4" name="Freeform 614"/>
            <p:cNvSpPr/>
            <p:nvPr/>
          </p:nvSpPr>
          <p:spPr bwMode="auto">
            <a:xfrm>
              <a:off x="7433447" y="3962977"/>
              <a:ext cx="172511" cy="202001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5" name="Freeform 615"/>
            <p:cNvSpPr/>
            <p:nvPr/>
          </p:nvSpPr>
          <p:spPr bwMode="auto">
            <a:xfrm>
              <a:off x="7216701" y="4092729"/>
              <a:ext cx="244761" cy="144497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6" name="Freeform 616"/>
            <p:cNvSpPr/>
            <p:nvPr/>
          </p:nvSpPr>
          <p:spPr bwMode="auto">
            <a:xfrm>
              <a:off x="7042714" y="3760974"/>
              <a:ext cx="462981" cy="38925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7" name="Freeform 617"/>
            <p:cNvSpPr/>
            <p:nvPr/>
          </p:nvSpPr>
          <p:spPr bwMode="auto">
            <a:xfrm>
              <a:off x="7433447" y="4005735"/>
              <a:ext cx="72248" cy="8699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8" name="Freeform 618"/>
            <p:cNvSpPr/>
            <p:nvPr/>
          </p:nvSpPr>
          <p:spPr bwMode="auto">
            <a:xfrm>
              <a:off x="7129708" y="3616478"/>
              <a:ext cx="231489" cy="230015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49" name="Freeform 621"/>
            <p:cNvSpPr/>
            <p:nvPr/>
          </p:nvSpPr>
          <p:spPr bwMode="auto">
            <a:xfrm>
              <a:off x="7259461" y="3544229"/>
              <a:ext cx="433491" cy="404002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0" name="Freeform 622"/>
            <p:cNvSpPr/>
            <p:nvPr/>
          </p:nvSpPr>
          <p:spPr bwMode="auto">
            <a:xfrm>
              <a:off x="7635448" y="3631222"/>
              <a:ext cx="374513" cy="345023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1" name="Freeform 623"/>
            <p:cNvSpPr/>
            <p:nvPr/>
          </p:nvSpPr>
          <p:spPr bwMode="auto">
            <a:xfrm>
              <a:off x="7794691" y="3659238"/>
              <a:ext cx="663507" cy="692996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2" name="Freeform 624"/>
            <p:cNvSpPr/>
            <p:nvPr/>
          </p:nvSpPr>
          <p:spPr bwMode="auto">
            <a:xfrm>
              <a:off x="7620704" y="3586988"/>
              <a:ext cx="331753" cy="2462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3" name="Freeform 625"/>
            <p:cNvSpPr/>
            <p:nvPr/>
          </p:nvSpPr>
          <p:spPr bwMode="auto">
            <a:xfrm>
              <a:off x="8356459" y="3861239"/>
              <a:ext cx="274249" cy="63549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4" name="Freeform 627"/>
            <p:cNvSpPr/>
            <p:nvPr/>
          </p:nvSpPr>
          <p:spPr bwMode="auto">
            <a:xfrm>
              <a:off x="8356459" y="3861239"/>
              <a:ext cx="274249" cy="63549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5" name="Freeform 628"/>
            <p:cNvSpPr/>
            <p:nvPr/>
          </p:nvSpPr>
          <p:spPr bwMode="auto">
            <a:xfrm>
              <a:off x="8486213" y="4048495"/>
              <a:ext cx="173986" cy="202001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6" name="Freeform 629"/>
            <p:cNvSpPr/>
            <p:nvPr/>
          </p:nvSpPr>
          <p:spPr bwMode="auto">
            <a:xfrm>
              <a:off x="8241452" y="3918743"/>
              <a:ext cx="115008" cy="10173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7" name="Freeform 632"/>
            <p:cNvSpPr/>
            <p:nvPr/>
          </p:nvSpPr>
          <p:spPr bwMode="auto">
            <a:xfrm>
              <a:off x="6710961" y="2966241"/>
              <a:ext cx="144497" cy="10173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8" name="Freeform 633"/>
            <p:cNvSpPr/>
            <p:nvPr/>
          </p:nvSpPr>
          <p:spPr bwMode="auto">
            <a:xfrm>
              <a:off x="6783209" y="2836489"/>
              <a:ext cx="101738" cy="86992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59" name="Freeform 634"/>
            <p:cNvSpPr/>
            <p:nvPr/>
          </p:nvSpPr>
          <p:spPr bwMode="auto">
            <a:xfrm>
              <a:off x="6768465" y="2980985"/>
              <a:ext cx="216747" cy="187257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0" name="Freeform 635"/>
            <p:cNvSpPr/>
            <p:nvPr/>
          </p:nvSpPr>
          <p:spPr bwMode="auto">
            <a:xfrm>
              <a:off x="6725707" y="2893991"/>
              <a:ext cx="173986" cy="101738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1" name="Freeform 636"/>
            <p:cNvSpPr/>
            <p:nvPr/>
          </p:nvSpPr>
          <p:spPr bwMode="auto">
            <a:xfrm>
              <a:off x="5886738" y="4237226"/>
              <a:ext cx="173986" cy="12975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2" name="Freeform 637"/>
            <p:cNvSpPr/>
            <p:nvPr/>
          </p:nvSpPr>
          <p:spPr bwMode="auto">
            <a:xfrm>
              <a:off x="5843980" y="4150232"/>
              <a:ext cx="144497" cy="100263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3" name="Freeform 640"/>
            <p:cNvSpPr/>
            <p:nvPr/>
          </p:nvSpPr>
          <p:spPr bwMode="auto">
            <a:xfrm>
              <a:off x="5858724" y="3890727"/>
              <a:ext cx="274249" cy="302265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4" name="Freeform 641"/>
            <p:cNvSpPr/>
            <p:nvPr/>
          </p:nvSpPr>
          <p:spPr bwMode="auto">
            <a:xfrm>
              <a:off x="6797955" y="3774244"/>
              <a:ext cx="259505" cy="2462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5" name="Freeform 642"/>
            <p:cNvSpPr/>
            <p:nvPr/>
          </p:nvSpPr>
          <p:spPr bwMode="auto">
            <a:xfrm>
              <a:off x="6451456" y="3731486"/>
              <a:ext cx="375987" cy="361243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6" name="Freeform 643"/>
            <p:cNvSpPr/>
            <p:nvPr/>
          </p:nvSpPr>
          <p:spPr bwMode="auto">
            <a:xfrm>
              <a:off x="6408698" y="3616478"/>
              <a:ext cx="100263" cy="187257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7" name="Freeform 644"/>
            <p:cNvSpPr/>
            <p:nvPr/>
          </p:nvSpPr>
          <p:spPr bwMode="auto">
            <a:xfrm>
              <a:off x="5944242" y="3659238"/>
              <a:ext cx="274249" cy="216745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8" name="Freeform 647"/>
            <p:cNvSpPr/>
            <p:nvPr/>
          </p:nvSpPr>
          <p:spPr bwMode="auto">
            <a:xfrm>
              <a:off x="5858724" y="3875983"/>
              <a:ext cx="187257" cy="159242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69" name="Freeform 648"/>
            <p:cNvSpPr/>
            <p:nvPr/>
          </p:nvSpPr>
          <p:spPr bwMode="auto">
            <a:xfrm>
              <a:off x="5871994" y="4237226"/>
              <a:ext cx="57504" cy="42758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0" name="Freeform 649"/>
            <p:cNvSpPr/>
            <p:nvPr/>
          </p:nvSpPr>
          <p:spPr bwMode="auto">
            <a:xfrm>
              <a:off x="6740451" y="3990991"/>
              <a:ext cx="374513" cy="462981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1" name="Freeform 650"/>
            <p:cNvSpPr/>
            <p:nvPr/>
          </p:nvSpPr>
          <p:spPr bwMode="auto">
            <a:xfrm>
              <a:off x="6045981" y="4294730"/>
              <a:ext cx="144497" cy="12975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2" name="Freeform 651"/>
            <p:cNvSpPr/>
            <p:nvPr/>
          </p:nvSpPr>
          <p:spPr bwMode="auto">
            <a:xfrm>
              <a:off x="5973732" y="4337488"/>
              <a:ext cx="100263" cy="86992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3" name="Freeform 652"/>
            <p:cNvSpPr/>
            <p:nvPr/>
          </p:nvSpPr>
          <p:spPr bwMode="auto">
            <a:xfrm>
              <a:off x="5929498" y="4309474"/>
              <a:ext cx="72248" cy="72248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4" name="Freeform 655"/>
            <p:cNvSpPr/>
            <p:nvPr/>
          </p:nvSpPr>
          <p:spPr bwMode="auto">
            <a:xfrm>
              <a:off x="6045981" y="3875983"/>
              <a:ext cx="1476" cy="14744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5" name="Freeform 656"/>
            <p:cNvSpPr/>
            <p:nvPr/>
          </p:nvSpPr>
          <p:spPr bwMode="auto">
            <a:xfrm>
              <a:off x="6045981" y="3616478"/>
              <a:ext cx="462981" cy="476252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6" name="Rectangle 657"/>
            <p:cNvSpPr>
              <a:spLocks noChangeArrowheads="1"/>
            </p:cNvSpPr>
            <p:nvPr/>
          </p:nvSpPr>
          <p:spPr bwMode="auto">
            <a:xfrm>
              <a:off x="6045981" y="3875983"/>
              <a:ext cx="0" cy="1474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477" name="Freeform 658"/>
            <p:cNvSpPr/>
            <p:nvPr/>
          </p:nvSpPr>
          <p:spPr bwMode="auto">
            <a:xfrm>
              <a:off x="6045981" y="3616478"/>
              <a:ext cx="462981" cy="476252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8" name="Freeform 659"/>
            <p:cNvSpPr/>
            <p:nvPr/>
          </p:nvSpPr>
          <p:spPr bwMode="auto">
            <a:xfrm>
              <a:off x="6073995" y="3586988"/>
              <a:ext cx="14744" cy="1476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79" name="Freeform 660"/>
            <p:cNvSpPr/>
            <p:nvPr/>
          </p:nvSpPr>
          <p:spPr bwMode="auto">
            <a:xfrm>
              <a:off x="6088739" y="3486725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0" name="Rectangle 661"/>
            <p:cNvSpPr>
              <a:spLocks noChangeArrowheads="1"/>
            </p:cNvSpPr>
            <p:nvPr/>
          </p:nvSpPr>
          <p:spPr bwMode="auto">
            <a:xfrm>
              <a:off x="6073995" y="3586988"/>
              <a:ext cx="14744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481" name="Freeform 662"/>
            <p:cNvSpPr/>
            <p:nvPr/>
          </p:nvSpPr>
          <p:spPr bwMode="auto">
            <a:xfrm>
              <a:off x="6088739" y="3486725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2" name="Freeform 663"/>
            <p:cNvSpPr/>
            <p:nvPr/>
          </p:nvSpPr>
          <p:spPr bwMode="auto">
            <a:xfrm>
              <a:off x="6031235" y="3427747"/>
              <a:ext cx="274249" cy="216747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3" name="Freeform 664"/>
            <p:cNvSpPr/>
            <p:nvPr/>
          </p:nvSpPr>
          <p:spPr bwMode="auto">
            <a:xfrm>
              <a:off x="6031235" y="3471981"/>
              <a:ext cx="72248" cy="144497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4" name="Freeform 665"/>
            <p:cNvSpPr/>
            <p:nvPr/>
          </p:nvSpPr>
          <p:spPr bwMode="auto">
            <a:xfrm>
              <a:off x="6088739" y="3486725"/>
              <a:ext cx="14744" cy="57504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5" name="Freeform 667"/>
            <p:cNvSpPr/>
            <p:nvPr/>
          </p:nvSpPr>
          <p:spPr bwMode="auto">
            <a:xfrm>
              <a:off x="6088739" y="3486725"/>
              <a:ext cx="14744" cy="57504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6" name="Freeform 668"/>
            <p:cNvSpPr/>
            <p:nvPr/>
          </p:nvSpPr>
          <p:spPr bwMode="auto">
            <a:xfrm>
              <a:off x="6073995" y="3586988"/>
              <a:ext cx="2950" cy="29490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7" name="Freeform 669"/>
            <p:cNvSpPr/>
            <p:nvPr/>
          </p:nvSpPr>
          <p:spPr bwMode="auto">
            <a:xfrm>
              <a:off x="6073995" y="3544229"/>
              <a:ext cx="14744" cy="28014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8" name="Freeform 670"/>
            <p:cNvSpPr/>
            <p:nvPr/>
          </p:nvSpPr>
          <p:spPr bwMode="auto">
            <a:xfrm>
              <a:off x="6073995" y="3572244"/>
              <a:ext cx="2950" cy="14744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89" name="Freeform 671"/>
            <p:cNvSpPr/>
            <p:nvPr/>
          </p:nvSpPr>
          <p:spPr bwMode="auto">
            <a:xfrm>
              <a:off x="6073995" y="3544229"/>
              <a:ext cx="14744" cy="28014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0" name="Freeform 672"/>
            <p:cNvSpPr/>
            <p:nvPr/>
          </p:nvSpPr>
          <p:spPr bwMode="auto">
            <a:xfrm>
              <a:off x="6073995" y="3572244"/>
              <a:ext cx="2950" cy="14744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1" name="Freeform 673"/>
            <p:cNvSpPr/>
            <p:nvPr/>
          </p:nvSpPr>
          <p:spPr bwMode="auto">
            <a:xfrm>
              <a:off x="7389213" y="3616478"/>
              <a:ext cx="14744" cy="14744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2" name="Freeform 674"/>
            <p:cNvSpPr/>
            <p:nvPr/>
          </p:nvSpPr>
          <p:spPr bwMode="auto">
            <a:xfrm>
              <a:off x="7346453" y="3572244"/>
              <a:ext cx="14744" cy="29490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3" name="Freeform 675"/>
            <p:cNvSpPr/>
            <p:nvPr/>
          </p:nvSpPr>
          <p:spPr bwMode="auto">
            <a:xfrm>
              <a:off x="7389213" y="3616478"/>
              <a:ext cx="14744" cy="14744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4" name="Freeform 676"/>
            <p:cNvSpPr/>
            <p:nvPr/>
          </p:nvSpPr>
          <p:spPr bwMode="auto">
            <a:xfrm>
              <a:off x="7346453" y="3572244"/>
              <a:ext cx="14744" cy="29490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5" name="Freeform 677"/>
            <p:cNvSpPr/>
            <p:nvPr/>
          </p:nvSpPr>
          <p:spPr bwMode="auto">
            <a:xfrm>
              <a:off x="8530445" y="4020479"/>
              <a:ext cx="172511" cy="274249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6" name="Freeform 678"/>
            <p:cNvSpPr/>
            <p:nvPr/>
          </p:nvSpPr>
          <p:spPr bwMode="auto">
            <a:xfrm>
              <a:off x="8587950" y="3990991"/>
              <a:ext cx="159242" cy="331753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7" name="Freeform 681"/>
            <p:cNvSpPr/>
            <p:nvPr/>
          </p:nvSpPr>
          <p:spPr bwMode="auto">
            <a:xfrm>
              <a:off x="8068940" y="3818478"/>
              <a:ext cx="187257" cy="86992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8" name="Freeform 682"/>
            <p:cNvSpPr/>
            <p:nvPr/>
          </p:nvSpPr>
          <p:spPr bwMode="auto">
            <a:xfrm>
              <a:off x="7937713" y="3095994"/>
              <a:ext cx="1385993" cy="967245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499" name="Freeform 683"/>
            <p:cNvSpPr/>
            <p:nvPr/>
          </p:nvSpPr>
          <p:spPr bwMode="auto">
            <a:xfrm>
              <a:off x="8256196" y="3140228"/>
              <a:ext cx="721011" cy="359768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0" name="Freeform 686"/>
            <p:cNvSpPr/>
            <p:nvPr/>
          </p:nvSpPr>
          <p:spPr bwMode="auto">
            <a:xfrm>
              <a:off x="6710961" y="2273245"/>
              <a:ext cx="246235" cy="535228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1" name="Freeform 687"/>
            <p:cNvSpPr/>
            <p:nvPr/>
          </p:nvSpPr>
          <p:spPr bwMode="auto">
            <a:xfrm>
              <a:off x="6971942" y="3125482"/>
              <a:ext cx="13270" cy="14744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2" name="Freeform 688"/>
            <p:cNvSpPr/>
            <p:nvPr/>
          </p:nvSpPr>
          <p:spPr bwMode="auto">
            <a:xfrm>
              <a:off x="6870203" y="1667241"/>
              <a:ext cx="3492997" cy="187698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3" name="Freeform 689"/>
            <p:cNvSpPr/>
            <p:nvPr/>
          </p:nvSpPr>
          <p:spPr bwMode="auto">
            <a:xfrm>
              <a:off x="7403957" y="3616478"/>
              <a:ext cx="72248" cy="14744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4" name="Freeform 690"/>
            <p:cNvSpPr/>
            <p:nvPr/>
          </p:nvSpPr>
          <p:spPr bwMode="auto">
            <a:xfrm>
              <a:off x="7303695" y="3010475"/>
              <a:ext cx="937757" cy="663506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5" name="Freeform 691"/>
            <p:cNvSpPr/>
            <p:nvPr/>
          </p:nvSpPr>
          <p:spPr bwMode="auto">
            <a:xfrm>
              <a:off x="7361199" y="3601734"/>
              <a:ext cx="28016" cy="14744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6" name="Freeform 692"/>
            <p:cNvSpPr/>
            <p:nvPr/>
          </p:nvSpPr>
          <p:spPr bwMode="auto">
            <a:xfrm>
              <a:off x="6610698" y="3255235"/>
              <a:ext cx="14744" cy="1474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7" name="Freeform 693"/>
            <p:cNvSpPr/>
            <p:nvPr/>
          </p:nvSpPr>
          <p:spPr bwMode="auto">
            <a:xfrm>
              <a:off x="7361199" y="3601734"/>
              <a:ext cx="28016" cy="14744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08" name="Rectangle 694"/>
            <p:cNvSpPr>
              <a:spLocks noChangeArrowheads="1"/>
            </p:cNvSpPr>
            <p:nvPr/>
          </p:nvSpPr>
          <p:spPr bwMode="auto">
            <a:xfrm>
              <a:off x="6610698" y="3255235"/>
              <a:ext cx="14744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509" name="Freeform 695"/>
            <p:cNvSpPr/>
            <p:nvPr/>
          </p:nvSpPr>
          <p:spPr bwMode="auto">
            <a:xfrm>
              <a:off x="6451456" y="3255235"/>
              <a:ext cx="173986" cy="72248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0" name="Freeform 696"/>
            <p:cNvSpPr/>
            <p:nvPr/>
          </p:nvSpPr>
          <p:spPr bwMode="auto">
            <a:xfrm>
              <a:off x="6132973" y="3168242"/>
              <a:ext cx="290469" cy="303739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1" name="Freeform 697"/>
            <p:cNvSpPr/>
            <p:nvPr/>
          </p:nvSpPr>
          <p:spPr bwMode="auto">
            <a:xfrm>
              <a:off x="6393952" y="3327483"/>
              <a:ext cx="274249" cy="259505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2" name="Freeform 698"/>
            <p:cNvSpPr/>
            <p:nvPr/>
          </p:nvSpPr>
          <p:spPr bwMode="auto">
            <a:xfrm>
              <a:off x="6362990" y="3023744"/>
              <a:ext cx="218220" cy="274249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3" name="Freeform 699"/>
            <p:cNvSpPr/>
            <p:nvPr/>
          </p:nvSpPr>
          <p:spPr bwMode="auto">
            <a:xfrm>
              <a:off x="6320230" y="3082724"/>
              <a:ext cx="88468" cy="100263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4" name="Freeform 702"/>
            <p:cNvSpPr/>
            <p:nvPr/>
          </p:nvSpPr>
          <p:spPr bwMode="auto">
            <a:xfrm>
              <a:off x="6697691" y="3486725"/>
              <a:ext cx="143023" cy="144497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5" name="Freeform 703"/>
            <p:cNvSpPr/>
            <p:nvPr/>
          </p:nvSpPr>
          <p:spPr bwMode="auto">
            <a:xfrm>
              <a:off x="6348244" y="2187727"/>
              <a:ext cx="594208" cy="706267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6" name="Freeform 704"/>
            <p:cNvSpPr/>
            <p:nvPr/>
          </p:nvSpPr>
          <p:spPr bwMode="auto">
            <a:xfrm>
              <a:off x="6494216" y="2332223"/>
              <a:ext cx="288995" cy="67825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7" name="Freeform 705"/>
            <p:cNvSpPr/>
            <p:nvPr/>
          </p:nvSpPr>
          <p:spPr bwMode="auto">
            <a:xfrm>
              <a:off x="6740451" y="3125482"/>
              <a:ext cx="418747" cy="274249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8" name="Freeform 706"/>
            <p:cNvSpPr/>
            <p:nvPr/>
          </p:nvSpPr>
          <p:spPr bwMode="auto">
            <a:xfrm>
              <a:off x="6985212" y="3125482"/>
              <a:ext cx="44234" cy="2801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19" name="Freeform 708"/>
            <p:cNvSpPr/>
            <p:nvPr/>
          </p:nvSpPr>
          <p:spPr bwMode="auto">
            <a:xfrm>
              <a:off x="6985212" y="3125482"/>
              <a:ext cx="44234" cy="2801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0" name="Freeform 709"/>
            <p:cNvSpPr/>
            <p:nvPr/>
          </p:nvSpPr>
          <p:spPr bwMode="auto">
            <a:xfrm>
              <a:off x="6697691" y="3269980"/>
              <a:ext cx="230015" cy="15776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1" name="Freeform 710"/>
            <p:cNvSpPr/>
            <p:nvPr/>
          </p:nvSpPr>
          <p:spPr bwMode="auto">
            <a:xfrm>
              <a:off x="6697691" y="3342229"/>
              <a:ext cx="57504" cy="72248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2" name="Freeform 711"/>
            <p:cNvSpPr/>
            <p:nvPr/>
          </p:nvSpPr>
          <p:spPr bwMode="auto">
            <a:xfrm>
              <a:off x="6508960" y="3182986"/>
              <a:ext cx="159242" cy="8699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3" name="Freeform 712"/>
            <p:cNvSpPr/>
            <p:nvPr/>
          </p:nvSpPr>
          <p:spPr bwMode="auto">
            <a:xfrm>
              <a:off x="6610698" y="3269980"/>
              <a:ext cx="144497" cy="86992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4" name="Freeform 713"/>
            <p:cNvSpPr/>
            <p:nvPr/>
          </p:nvSpPr>
          <p:spPr bwMode="auto">
            <a:xfrm>
              <a:off x="6625443" y="3225746"/>
              <a:ext cx="129752" cy="5897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5" name="Freeform 714"/>
            <p:cNvSpPr/>
            <p:nvPr/>
          </p:nvSpPr>
          <p:spPr bwMode="auto">
            <a:xfrm>
              <a:off x="6697691" y="3342229"/>
              <a:ext cx="57504" cy="72248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6" name="Freeform 716"/>
            <p:cNvSpPr/>
            <p:nvPr/>
          </p:nvSpPr>
          <p:spPr bwMode="auto">
            <a:xfrm>
              <a:off x="6755195" y="3414477"/>
              <a:ext cx="157767" cy="12975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7" name="Freeform 717"/>
            <p:cNvSpPr/>
            <p:nvPr/>
          </p:nvSpPr>
          <p:spPr bwMode="auto">
            <a:xfrm>
              <a:off x="6653457" y="3342229"/>
              <a:ext cx="115008" cy="202001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8" name="Freeform 718"/>
            <p:cNvSpPr/>
            <p:nvPr/>
          </p:nvSpPr>
          <p:spPr bwMode="auto">
            <a:xfrm>
              <a:off x="6553194" y="3312739"/>
              <a:ext cx="129752" cy="159242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29" name="Freeform 719"/>
            <p:cNvSpPr/>
            <p:nvPr/>
          </p:nvSpPr>
          <p:spPr bwMode="auto">
            <a:xfrm>
              <a:off x="6697691" y="3010475"/>
              <a:ext cx="70774" cy="42758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0" name="Freeform 722"/>
            <p:cNvSpPr/>
            <p:nvPr/>
          </p:nvSpPr>
          <p:spPr bwMode="auto">
            <a:xfrm>
              <a:off x="6566464" y="3038490"/>
              <a:ext cx="216745" cy="202001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1" name="Freeform 723"/>
            <p:cNvSpPr/>
            <p:nvPr/>
          </p:nvSpPr>
          <p:spPr bwMode="auto">
            <a:xfrm>
              <a:off x="6379208" y="3297995"/>
              <a:ext cx="101738" cy="58978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2" name="Freeform 724"/>
            <p:cNvSpPr/>
            <p:nvPr/>
          </p:nvSpPr>
          <p:spPr bwMode="auto">
            <a:xfrm>
              <a:off x="6423442" y="2923481"/>
              <a:ext cx="70774" cy="115008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3" name="Freeform 725"/>
            <p:cNvSpPr/>
            <p:nvPr/>
          </p:nvSpPr>
          <p:spPr bwMode="auto">
            <a:xfrm>
              <a:off x="6305486" y="3153496"/>
              <a:ext cx="73722" cy="72248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4" name="Freeform 728"/>
            <p:cNvSpPr/>
            <p:nvPr/>
          </p:nvSpPr>
          <p:spPr bwMode="auto">
            <a:xfrm>
              <a:off x="6247981" y="3976245"/>
              <a:ext cx="362717" cy="274249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5" name="Freeform 729"/>
            <p:cNvSpPr/>
            <p:nvPr/>
          </p:nvSpPr>
          <p:spPr bwMode="auto">
            <a:xfrm>
              <a:off x="5958986" y="3948231"/>
              <a:ext cx="375987" cy="34649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6" name="Freeform 730"/>
            <p:cNvSpPr/>
            <p:nvPr/>
          </p:nvSpPr>
          <p:spPr bwMode="auto">
            <a:xfrm>
              <a:off x="7187213" y="4265240"/>
              <a:ext cx="216747" cy="303739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7" name="Freeform 731"/>
            <p:cNvSpPr/>
            <p:nvPr/>
          </p:nvSpPr>
          <p:spPr bwMode="auto">
            <a:xfrm>
              <a:off x="6247981" y="3976245"/>
              <a:ext cx="362717" cy="274249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8" name="Freeform 733"/>
            <p:cNvSpPr/>
            <p:nvPr/>
          </p:nvSpPr>
          <p:spPr bwMode="auto">
            <a:xfrm>
              <a:off x="6566464" y="4250496"/>
              <a:ext cx="29490" cy="116482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39" name="Freeform 734"/>
            <p:cNvSpPr/>
            <p:nvPr/>
          </p:nvSpPr>
          <p:spPr bwMode="auto">
            <a:xfrm>
              <a:off x="6566464" y="4250496"/>
              <a:ext cx="29490" cy="116482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0" name="Freeform 736"/>
            <p:cNvSpPr/>
            <p:nvPr/>
          </p:nvSpPr>
          <p:spPr bwMode="auto">
            <a:xfrm>
              <a:off x="6553194" y="3990991"/>
              <a:ext cx="230015" cy="37598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1" name="Freeform 739"/>
            <p:cNvSpPr/>
            <p:nvPr/>
          </p:nvSpPr>
          <p:spPr bwMode="auto">
            <a:xfrm>
              <a:off x="6625443" y="5045231"/>
              <a:ext cx="359768" cy="331753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2" name="Freeform 740"/>
            <p:cNvSpPr/>
            <p:nvPr/>
          </p:nvSpPr>
          <p:spPr bwMode="auto">
            <a:xfrm>
              <a:off x="6697691" y="4943492"/>
              <a:ext cx="215271" cy="216747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3" name="Freeform 741"/>
            <p:cNvSpPr/>
            <p:nvPr/>
          </p:nvSpPr>
          <p:spPr bwMode="auto">
            <a:xfrm>
              <a:off x="6927708" y="4770980"/>
              <a:ext cx="246235" cy="38925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4" name="Freeform 742"/>
            <p:cNvSpPr/>
            <p:nvPr/>
          </p:nvSpPr>
          <p:spPr bwMode="auto">
            <a:xfrm>
              <a:off x="6927708" y="4554235"/>
              <a:ext cx="231491" cy="24476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5" name="Freeform 743"/>
            <p:cNvSpPr/>
            <p:nvPr/>
          </p:nvSpPr>
          <p:spPr bwMode="auto">
            <a:xfrm>
              <a:off x="6523704" y="4669242"/>
              <a:ext cx="274249" cy="274249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6" name="Freeform 744"/>
            <p:cNvSpPr/>
            <p:nvPr/>
          </p:nvSpPr>
          <p:spPr bwMode="auto">
            <a:xfrm>
              <a:off x="6523704" y="4409737"/>
              <a:ext cx="418747" cy="418747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7" name="Freeform 745"/>
            <p:cNvSpPr/>
            <p:nvPr/>
          </p:nvSpPr>
          <p:spPr bwMode="auto">
            <a:xfrm>
              <a:off x="6999956" y="4120744"/>
              <a:ext cx="331753" cy="318483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8" name="Freeform 746"/>
            <p:cNvSpPr/>
            <p:nvPr/>
          </p:nvSpPr>
          <p:spPr bwMode="auto">
            <a:xfrm>
              <a:off x="7014700" y="4424482"/>
              <a:ext cx="187257" cy="216747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49" name="Freeform 747"/>
            <p:cNvSpPr/>
            <p:nvPr/>
          </p:nvSpPr>
          <p:spPr bwMode="auto">
            <a:xfrm>
              <a:off x="6812699" y="4885988"/>
              <a:ext cx="172513" cy="173986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0" name="Freeform 748"/>
            <p:cNvSpPr/>
            <p:nvPr/>
          </p:nvSpPr>
          <p:spPr bwMode="auto">
            <a:xfrm>
              <a:off x="6755195" y="4439227"/>
              <a:ext cx="302263" cy="504266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1" name="Freeform 749"/>
            <p:cNvSpPr/>
            <p:nvPr/>
          </p:nvSpPr>
          <p:spPr bwMode="auto">
            <a:xfrm>
              <a:off x="6132973" y="4179722"/>
              <a:ext cx="172511" cy="12975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2" name="Freeform 753"/>
            <p:cNvSpPr/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3" name="Freeform 754"/>
            <p:cNvSpPr/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4" name="Freeform 755"/>
            <p:cNvSpPr/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5" name="Freeform 756"/>
            <p:cNvSpPr/>
            <p:nvPr/>
          </p:nvSpPr>
          <p:spPr bwMode="auto">
            <a:xfrm>
              <a:off x="6175733" y="4279984"/>
              <a:ext cx="86994" cy="12975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6" name="Freeform 757"/>
            <p:cNvSpPr/>
            <p:nvPr/>
          </p:nvSpPr>
          <p:spPr bwMode="auto">
            <a:xfrm>
              <a:off x="6305486" y="4192992"/>
              <a:ext cx="275725" cy="2462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7" name="Freeform 758"/>
            <p:cNvSpPr/>
            <p:nvPr/>
          </p:nvSpPr>
          <p:spPr bwMode="auto">
            <a:xfrm>
              <a:off x="6581209" y="4279984"/>
              <a:ext cx="288995" cy="173986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8" name="Freeform 761"/>
            <p:cNvSpPr/>
            <p:nvPr/>
          </p:nvSpPr>
          <p:spPr bwMode="auto">
            <a:xfrm>
              <a:off x="6494216" y="4439227"/>
              <a:ext cx="173986" cy="216747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59" name="Freeform 762"/>
            <p:cNvSpPr/>
            <p:nvPr/>
          </p:nvSpPr>
          <p:spPr bwMode="auto">
            <a:xfrm>
              <a:off x="6451456" y="4481987"/>
              <a:ext cx="115008" cy="12975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0" name="Freeform 763"/>
            <p:cNvSpPr/>
            <p:nvPr/>
          </p:nvSpPr>
          <p:spPr bwMode="auto">
            <a:xfrm>
              <a:off x="6423442" y="4250496"/>
              <a:ext cx="172513" cy="231491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1" name="Freeform 767"/>
            <p:cNvSpPr/>
            <p:nvPr/>
          </p:nvSpPr>
          <p:spPr bwMode="auto">
            <a:xfrm>
              <a:off x="6262725" y="4237226"/>
              <a:ext cx="57504" cy="144497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2" name="Freeform 768"/>
            <p:cNvSpPr/>
            <p:nvPr/>
          </p:nvSpPr>
          <p:spPr bwMode="auto">
            <a:xfrm>
              <a:off x="6247981" y="4279984"/>
              <a:ext cx="42758" cy="115008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3" name="Freeform 771"/>
            <p:cNvSpPr/>
            <p:nvPr/>
          </p:nvSpPr>
          <p:spPr bwMode="auto">
            <a:xfrm>
              <a:off x="6508960" y="4915478"/>
              <a:ext cx="303739" cy="302263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4" name="Freeform 775"/>
            <p:cNvSpPr/>
            <p:nvPr/>
          </p:nvSpPr>
          <p:spPr bwMode="auto">
            <a:xfrm>
              <a:off x="2399083" y="2184777"/>
              <a:ext cx="620748" cy="850763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5" name="Freeform 777"/>
            <p:cNvSpPr/>
            <p:nvPr/>
          </p:nvSpPr>
          <p:spPr bwMode="auto">
            <a:xfrm>
              <a:off x="3390477" y="3255235"/>
              <a:ext cx="1312269" cy="67825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6" name="Freeform 780"/>
            <p:cNvSpPr/>
            <p:nvPr/>
          </p:nvSpPr>
          <p:spPr bwMode="auto">
            <a:xfrm>
              <a:off x="4226496" y="4179722"/>
              <a:ext cx="101738" cy="100263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7" name="Freeform 781"/>
            <p:cNvSpPr/>
            <p:nvPr/>
          </p:nvSpPr>
          <p:spPr bwMode="auto">
            <a:xfrm>
              <a:off x="4270728" y="4279984"/>
              <a:ext cx="85518" cy="57504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8" name="Freeform 782"/>
            <p:cNvSpPr/>
            <p:nvPr/>
          </p:nvSpPr>
          <p:spPr bwMode="auto">
            <a:xfrm>
              <a:off x="4342978" y="4309474"/>
              <a:ext cx="129752" cy="57504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69" name="Freeform 783"/>
            <p:cNvSpPr/>
            <p:nvPr/>
          </p:nvSpPr>
          <p:spPr bwMode="auto">
            <a:xfrm>
              <a:off x="4428497" y="4250496"/>
              <a:ext cx="274249" cy="288995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0" name="Freeform 784"/>
            <p:cNvSpPr/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1" name="Freeform 785"/>
            <p:cNvSpPr/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2" name="Freeform 786"/>
            <p:cNvSpPr/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3" name="Freeform 787"/>
            <p:cNvSpPr/>
            <p:nvPr/>
          </p:nvSpPr>
          <p:spPr bwMode="auto">
            <a:xfrm>
              <a:off x="4833972" y="4337488"/>
              <a:ext cx="115008" cy="159242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4" name="Freeform 788"/>
            <p:cNvSpPr/>
            <p:nvPr/>
          </p:nvSpPr>
          <p:spPr bwMode="auto">
            <a:xfrm>
              <a:off x="4991741" y="4394993"/>
              <a:ext cx="72248" cy="8699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5" name="Freeform 789"/>
            <p:cNvSpPr/>
            <p:nvPr/>
          </p:nvSpPr>
          <p:spPr bwMode="auto">
            <a:xfrm>
              <a:off x="4833972" y="4337488"/>
              <a:ext cx="115008" cy="159242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6" name="Freeform 790"/>
            <p:cNvSpPr/>
            <p:nvPr/>
          </p:nvSpPr>
          <p:spPr bwMode="auto">
            <a:xfrm>
              <a:off x="4991741" y="4394993"/>
              <a:ext cx="72248" cy="8699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7" name="Freeform 791"/>
            <p:cNvSpPr/>
            <p:nvPr/>
          </p:nvSpPr>
          <p:spPr bwMode="auto">
            <a:xfrm>
              <a:off x="4559723" y="5045231"/>
              <a:ext cx="446762" cy="923011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8" name="Freeform 792"/>
            <p:cNvSpPr/>
            <p:nvPr/>
          </p:nvSpPr>
          <p:spPr bwMode="auto">
            <a:xfrm>
              <a:off x="4804484" y="4987725"/>
              <a:ext cx="202001" cy="187257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79" name="Freeform 793"/>
            <p:cNvSpPr/>
            <p:nvPr/>
          </p:nvSpPr>
          <p:spPr bwMode="auto">
            <a:xfrm>
              <a:off x="4904747" y="5247231"/>
              <a:ext cx="116482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0" name="Freeform 794"/>
            <p:cNvSpPr/>
            <p:nvPr/>
          </p:nvSpPr>
          <p:spPr bwMode="auto">
            <a:xfrm>
              <a:off x="4645242" y="4756236"/>
              <a:ext cx="259505" cy="303739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1" name="Freeform 795"/>
            <p:cNvSpPr/>
            <p:nvPr/>
          </p:nvSpPr>
          <p:spPr bwMode="auto">
            <a:xfrm>
              <a:off x="4559723" y="4409737"/>
              <a:ext cx="880253" cy="937757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2" name="Freeform 796"/>
            <p:cNvSpPr/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3" name="Freeform 798"/>
            <p:cNvSpPr/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4" name="Freeform 799"/>
            <p:cNvSpPr/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5" name="Freeform 800"/>
            <p:cNvSpPr/>
            <p:nvPr/>
          </p:nvSpPr>
          <p:spPr bwMode="auto">
            <a:xfrm>
              <a:off x="4919493" y="4381722"/>
              <a:ext cx="86994" cy="100263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6" name="Freeform 801"/>
            <p:cNvSpPr/>
            <p:nvPr/>
          </p:nvSpPr>
          <p:spPr bwMode="auto">
            <a:xfrm>
              <a:off x="4572994" y="4250496"/>
              <a:ext cx="303739" cy="26098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7" name="Freeform 802"/>
            <p:cNvSpPr/>
            <p:nvPr/>
          </p:nvSpPr>
          <p:spPr bwMode="auto">
            <a:xfrm>
              <a:off x="4370993" y="4539489"/>
              <a:ext cx="288995" cy="404002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8" name="Freeform 803"/>
            <p:cNvSpPr/>
            <p:nvPr/>
          </p:nvSpPr>
          <p:spPr bwMode="auto">
            <a:xfrm>
              <a:off x="4919493" y="4381722"/>
              <a:ext cx="86994" cy="100263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89" name="Freeform 804"/>
            <p:cNvSpPr/>
            <p:nvPr/>
          </p:nvSpPr>
          <p:spPr bwMode="auto">
            <a:xfrm>
              <a:off x="4370993" y="4539489"/>
              <a:ext cx="288995" cy="404002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0" name="Freeform 805"/>
            <p:cNvSpPr/>
            <p:nvPr/>
          </p:nvSpPr>
          <p:spPr bwMode="auto">
            <a:xfrm>
              <a:off x="4400483" y="4496731"/>
              <a:ext cx="115008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1" name="Freeform 806"/>
            <p:cNvSpPr/>
            <p:nvPr/>
          </p:nvSpPr>
          <p:spPr bwMode="auto">
            <a:xfrm>
              <a:off x="4198482" y="4164977"/>
              <a:ext cx="129752" cy="57504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2" name="Freeform 807"/>
            <p:cNvSpPr/>
            <p:nvPr/>
          </p:nvSpPr>
          <p:spPr bwMode="auto">
            <a:xfrm>
              <a:off x="4126232" y="4120744"/>
              <a:ext cx="100263" cy="8699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3" name="Freeform 808"/>
            <p:cNvSpPr/>
            <p:nvPr/>
          </p:nvSpPr>
          <p:spPr bwMode="auto">
            <a:xfrm>
              <a:off x="3562988" y="3746230"/>
              <a:ext cx="692996" cy="446762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4" name="Freeform 809"/>
            <p:cNvSpPr/>
            <p:nvPr/>
          </p:nvSpPr>
          <p:spPr bwMode="auto">
            <a:xfrm>
              <a:off x="4400483" y="4496731"/>
              <a:ext cx="115008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595" name="Freeform 778"/>
            <p:cNvSpPr/>
            <p:nvPr/>
          </p:nvSpPr>
          <p:spPr bwMode="auto">
            <a:xfrm>
              <a:off x="3020387" y="2128747"/>
              <a:ext cx="1949237" cy="1343233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61"/>
          <p:cNvGrpSpPr/>
          <p:nvPr/>
        </p:nvGrpSpPr>
        <p:grpSpPr bwMode="auto">
          <a:xfrm>
            <a:off x="2668588" y="1936750"/>
            <a:ext cx="557212" cy="557213"/>
            <a:chOff x="2742047" y="2478087"/>
            <a:chExt cx="324000" cy="324000"/>
          </a:xfrm>
        </p:grpSpPr>
        <p:sp>
          <p:nvSpPr>
            <p:cNvPr id="260" name="泪滴形 259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845432" y="2584241"/>
              <a:ext cx="117231" cy="11723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262"/>
          <p:cNvGrpSpPr/>
          <p:nvPr/>
        </p:nvGrpSpPr>
        <p:grpSpPr bwMode="auto">
          <a:xfrm>
            <a:off x="8029575" y="2724150"/>
            <a:ext cx="557213" cy="557213"/>
            <a:chOff x="2742047" y="2478087"/>
            <a:chExt cx="324000" cy="324000"/>
          </a:xfrm>
        </p:grpSpPr>
        <p:sp>
          <p:nvSpPr>
            <p:cNvPr id="264" name="泪滴形 263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2845432" y="2584241"/>
              <a:ext cx="117231" cy="11723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268"/>
          <p:cNvGrpSpPr/>
          <p:nvPr/>
        </p:nvGrpSpPr>
        <p:grpSpPr bwMode="auto">
          <a:xfrm>
            <a:off x="4219575" y="4652963"/>
            <a:ext cx="557213" cy="558800"/>
            <a:chOff x="2742047" y="2478087"/>
            <a:chExt cx="324000" cy="324000"/>
          </a:xfrm>
        </p:grpSpPr>
        <p:sp>
          <p:nvSpPr>
            <p:cNvPr id="270" name="泪滴形 269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2845432" y="2583939"/>
              <a:ext cx="117231" cy="11781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0" name="文本框 6"/>
          <p:cNvSpPr txBox="1">
            <a:spLocks noChangeArrowheads="1"/>
          </p:cNvSpPr>
          <p:nvPr/>
        </p:nvSpPr>
        <p:spPr bwMode="auto">
          <a:xfrm>
            <a:off x="3381375" y="1117600"/>
            <a:ext cx="2914650" cy="1077218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驿马传信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最高速度为一昼夜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里，按今天换算方式，可知速度约为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公里／小时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6"/>
          <p:cNvSpPr txBox="1">
            <a:spLocks noChangeArrowheads="1"/>
          </p:cNvSpPr>
          <p:nvPr/>
        </p:nvSpPr>
        <p:spPr bwMode="auto">
          <a:xfrm>
            <a:off x="9220201" y="3584575"/>
            <a:ext cx="2571750" cy="1077218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烽火传递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最快时一昼夜可达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余里，可它能传递的信息量实在太少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文本框 6"/>
          <p:cNvSpPr txBox="1">
            <a:spLocks noChangeArrowheads="1"/>
          </p:cNvSpPr>
          <p:nvPr/>
        </p:nvSpPr>
        <p:spPr bwMode="auto">
          <a:xfrm>
            <a:off x="1304926" y="4479925"/>
            <a:ext cx="2590800" cy="830997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信鸽传递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在正常情况下，每天最多飞行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9682" y="535525"/>
            <a:ext cx="18261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电报简史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5" name="Donut 4"/>
          <p:cNvSpPr/>
          <p:nvPr/>
        </p:nvSpPr>
        <p:spPr>
          <a:xfrm>
            <a:off x="8777425" y="3983011"/>
            <a:ext cx="2357300" cy="2357300"/>
          </a:xfrm>
          <a:prstGeom prst="donut">
            <a:avLst>
              <a:gd name="adj" fmla="val 323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8777425" y="3983011"/>
            <a:ext cx="2357300" cy="2357300"/>
          </a:xfrm>
          <a:prstGeom prst="blockArc">
            <a:avLst>
              <a:gd name="adj1" fmla="val 14754427"/>
              <a:gd name="adj2" fmla="val 8933580"/>
              <a:gd name="adj3" fmla="val 2566"/>
            </a:avLst>
          </a:prstGeom>
          <a:solidFill>
            <a:srgbClr val="14C7B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541"/>
          <p:cNvGrpSpPr/>
          <p:nvPr/>
        </p:nvGrpSpPr>
        <p:grpSpPr bwMode="auto">
          <a:xfrm>
            <a:off x="9595489" y="4794366"/>
            <a:ext cx="704037" cy="733996"/>
            <a:chOff x="0" y="0"/>
            <a:chExt cx="554" cy="578"/>
          </a:xfrm>
          <a:solidFill>
            <a:srgbClr val="14C7BE"/>
          </a:solidFill>
        </p:grpSpPr>
        <p:sp>
          <p:nvSpPr>
            <p:cNvPr id="8" name="AutoShape 538"/>
            <p:cNvSpPr/>
            <p:nvPr/>
          </p:nvSpPr>
          <p:spPr bwMode="auto">
            <a:xfrm>
              <a:off x="136" y="0"/>
              <a:ext cx="182" cy="182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w 21599"/>
                <a:gd name="T7" fmla="*/ 0 h 21600"/>
                <a:gd name="T8" fmla="*/ 0 w 21599"/>
                <a:gd name="T9" fmla="*/ 0 h 21600"/>
                <a:gd name="T10" fmla="*/ 0 w 21599"/>
                <a:gd name="T11" fmla="*/ 0 h 21600"/>
                <a:gd name="T12" fmla="*/ 0 w 21599"/>
                <a:gd name="T13" fmla="*/ 0 h 21600"/>
                <a:gd name="T14" fmla="*/ 0 w 21599"/>
                <a:gd name="T15" fmla="*/ 0 h 21600"/>
                <a:gd name="T16" fmla="*/ 0 w 21599"/>
                <a:gd name="T17" fmla="*/ 0 h 21600"/>
                <a:gd name="T18" fmla="*/ 0 w 21599"/>
                <a:gd name="T19" fmla="*/ 0 h 21600"/>
                <a:gd name="T20" fmla="*/ 0 w 21599"/>
                <a:gd name="T21" fmla="*/ 0 h 21600"/>
                <a:gd name="T22" fmla="*/ 0 w 21599"/>
                <a:gd name="T23" fmla="*/ 0 h 21600"/>
                <a:gd name="T24" fmla="*/ 0 w 21599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599" h="21600">
                  <a:moveTo>
                    <a:pt x="10799" y="21600"/>
                  </a:moveTo>
                  <a:cubicBezTo>
                    <a:pt x="11708" y="21600"/>
                    <a:pt x="12587" y="21475"/>
                    <a:pt x="13430" y="21264"/>
                  </a:cubicBezTo>
                  <a:lnTo>
                    <a:pt x="9739" y="18241"/>
                  </a:lnTo>
                  <a:cubicBezTo>
                    <a:pt x="8451" y="17189"/>
                    <a:pt x="7651" y="15697"/>
                    <a:pt x="7485" y="14041"/>
                  </a:cubicBezTo>
                  <a:cubicBezTo>
                    <a:pt x="7319" y="12386"/>
                    <a:pt x="7812" y="10765"/>
                    <a:pt x="8863" y="9483"/>
                  </a:cubicBezTo>
                  <a:cubicBezTo>
                    <a:pt x="10048" y="8031"/>
                    <a:pt x="11804" y="7199"/>
                    <a:pt x="13680" y="7199"/>
                  </a:cubicBezTo>
                  <a:cubicBezTo>
                    <a:pt x="15117" y="7199"/>
                    <a:pt x="16517" y="7701"/>
                    <a:pt x="17624" y="8609"/>
                  </a:cubicBezTo>
                  <a:lnTo>
                    <a:pt x="21547" y="11822"/>
                  </a:lnTo>
                  <a:cubicBezTo>
                    <a:pt x="21578" y="11487"/>
                    <a:pt x="21599" y="11146"/>
                    <a:pt x="21599" y="10801"/>
                  </a:cubicBezTo>
                  <a:cubicBezTo>
                    <a:pt x="21599" y="4836"/>
                    <a:pt x="16764" y="0"/>
                    <a:pt x="10800" y="0"/>
                  </a:cubicBezTo>
                  <a:cubicBezTo>
                    <a:pt x="4834" y="0"/>
                    <a:pt x="0" y="4836"/>
                    <a:pt x="0" y="10801"/>
                  </a:cubicBezTo>
                  <a:cubicBezTo>
                    <a:pt x="-1" y="16765"/>
                    <a:pt x="4833" y="21600"/>
                    <a:pt x="10799" y="21600"/>
                  </a:cubicBezTo>
                  <a:close/>
                  <a:moveTo>
                    <a:pt x="1079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9" name="AutoShape 539"/>
            <p:cNvSpPr/>
            <p:nvPr/>
          </p:nvSpPr>
          <p:spPr bwMode="auto">
            <a:xfrm>
              <a:off x="232" y="88"/>
              <a:ext cx="322" cy="286"/>
            </a:xfrm>
            <a:custGeom>
              <a:avLst/>
              <a:gdLst>
                <a:gd name="T0" fmla="*/ 0 w 21415"/>
                <a:gd name="T1" fmla="*/ 0 h 21600"/>
                <a:gd name="T2" fmla="*/ 0 w 21415"/>
                <a:gd name="T3" fmla="*/ 0 h 21600"/>
                <a:gd name="T4" fmla="*/ 0 w 21415"/>
                <a:gd name="T5" fmla="*/ 0 h 21600"/>
                <a:gd name="T6" fmla="*/ 0 w 21415"/>
                <a:gd name="T7" fmla="*/ 0 h 21600"/>
                <a:gd name="T8" fmla="*/ 0 w 21415"/>
                <a:gd name="T9" fmla="*/ 0 h 21600"/>
                <a:gd name="T10" fmla="*/ 0 w 21415"/>
                <a:gd name="T11" fmla="*/ 0 h 21600"/>
                <a:gd name="T12" fmla="*/ 0 w 21415"/>
                <a:gd name="T13" fmla="*/ 0 h 21600"/>
                <a:gd name="T14" fmla="*/ 0 w 21415"/>
                <a:gd name="T15" fmla="*/ 0 h 21600"/>
                <a:gd name="T16" fmla="*/ 0 w 21415"/>
                <a:gd name="T17" fmla="*/ 0 h 21600"/>
                <a:gd name="T18" fmla="*/ 0 w 21415"/>
                <a:gd name="T19" fmla="*/ 0 h 21600"/>
                <a:gd name="T20" fmla="*/ 0 w 21415"/>
                <a:gd name="T21" fmla="*/ 0 h 21600"/>
                <a:gd name="T22" fmla="*/ 0 w 21415"/>
                <a:gd name="T23" fmla="*/ 0 h 21600"/>
                <a:gd name="T24" fmla="*/ 0 w 21415"/>
                <a:gd name="T25" fmla="*/ 0 h 21600"/>
                <a:gd name="T26" fmla="*/ 0 w 21415"/>
                <a:gd name="T27" fmla="*/ 0 h 21600"/>
                <a:gd name="T28" fmla="*/ 0 w 21415"/>
                <a:gd name="T29" fmla="*/ 0 h 21600"/>
                <a:gd name="T30" fmla="*/ 0 w 21415"/>
                <a:gd name="T31" fmla="*/ 0 h 21600"/>
                <a:gd name="T32" fmla="*/ 0 w 21415"/>
                <a:gd name="T33" fmla="*/ 0 h 21600"/>
                <a:gd name="T34" fmla="*/ 0 w 21415"/>
                <a:gd name="T35" fmla="*/ 0 h 21600"/>
                <a:gd name="T36" fmla="*/ 0 w 21415"/>
                <a:gd name="T37" fmla="*/ 0 h 216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415" h="21600">
                  <a:moveTo>
                    <a:pt x="13624" y="3906"/>
                  </a:moveTo>
                  <a:cubicBezTo>
                    <a:pt x="12433" y="3906"/>
                    <a:pt x="11308" y="4219"/>
                    <a:pt x="10297" y="4762"/>
                  </a:cubicBezTo>
                  <a:cubicBezTo>
                    <a:pt x="9660" y="5104"/>
                    <a:pt x="9069" y="5539"/>
                    <a:pt x="8541" y="6057"/>
                  </a:cubicBezTo>
                  <a:lnTo>
                    <a:pt x="2444" y="386"/>
                  </a:lnTo>
                  <a:cubicBezTo>
                    <a:pt x="2167" y="126"/>
                    <a:pt x="1830" y="0"/>
                    <a:pt x="1496" y="0"/>
                  </a:cubicBezTo>
                  <a:cubicBezTo>
                    <a:pt x="1065" y="0"/>
                    <a:pt x="634" y="213"/>
                    <a:pt x="340" y="622"/>
                  </a:cubicBezTo>
                  <a:cubicBezTo>
                    <a:pt x="-185" y="1348"/>
                    <a:pt x="-92" y="2419"/>
                    <a:pt x="549" y="3012"/>
                  </a:cubicBezTo>
                  <a:lnTo>
                    <a:pt x="6693" y="8727"/>
                  </a:lnTo>
                  <a:cubicBezTo>
                    <a:pt x="6373" y="9435"/>
                    <a:pt x="6130" y="10195"/>
                    <a:pt x="5988" y="10999"/>
                  </a:cubicBezTo>
                  <a:cubicBezTo>
                    <a:pt x="5912" y="11425"/>
                    <a:pt x="5872" y="11866"/>
                    <a:pt x="5853" y="12313"/>
                  </a:cubicBezTo>
                  <a:lnTo>
                    <a:pt x="9540" y="9994"/>
                  </a:lnTo>
                  <a:cubicBezTo>
                    <a:pt x="10205" y="9576"/>
                    <a:pt x="10956" y="9354"/>
                    <a:pt x="11714" y="9354"/>
                  </a:cubicBezTo>
                  <a:cubicBezTo>
                    <a:pt x="13346" y="9354"/>
                    <a:pt x="14851" y="10362"/>
                    <a:pt x="15642" y="11984"/>
                  </a:cubicBezTo>
                  <a:cubicBezTo>
                    <a:pt x="16840" y="14442"/>
                    <a:pt x="16053" y="17548"/>
                    <a:pt x="13889" y="18908"/>
                  </a:cubicBezTo>
                  <a:lnTo>
                    <a:pt x="10665" y="20935"/>
                  </a:lnTo>
                  <a:cubicBezTo>
                    <a:pt x="11578" y="21361"/>
                    <a:pt x="12577" y="21600"/>
                    <a:pt x="13624" y="21600"/>
                  </a:cubicBezTo>
                  <a:cubicBezTo>
                    <a:pt x="17927" y="21600"/>
                    <a:pt x="21415" y="17639"/>
                    <a:pt x="21415" y="12752"/>
                  </a:cubicBezTo>
                  <a:cubicBezTo>
                    <a:pt x="21415" y="7865"/>
                    <a:pt x="17927" y="3906"/>
                    <a:pt x="13624" y="3906"/>
                  </a:cubicBezTo>
                  <a:close/>
                  <a:moveTo>
                    <a:pt x="13624" y="390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10" name="AutoShape 540"/>
            <p:cNvSpPr/>
            <p:nvPr/>
          </p:nvSpPr>
          <p:spPr bwMode="auto">
            <a:xfrm>
              <a:off x="0" y="248"/>
              <a:ext cx="447" cy="330"/>
            </a:xfrm>
            <a:custGeom>
              <a:avLst/>
              <a:gdLst>
                <a:gd name="T0" fmla="*/ 0 w 21346"/>
                <a:gd name="T1" fmla="*/ 0 h 21600"/>
                <a:gd name="T2" fmla="*/ 0 w 21346"/>
                <a:gd name="T3" fmla="*/ 0 h 21600"/>
                <a:gd name="T4" fmla="*/ 0 w 21346"/>
                <a:gd name="T5" fmla="*/ 0 h 21600"/>
                <a:gd name="T6" fmla="*/ 0 w 21346"/>
                <a:gd name="T7" fmla="*/ 0 h 21600"/>
                <a:gd name="T8" fmla="*/ 0 w 21346"/>
                <a:gd name="T9" fmla="*/ 0 h 21600"/>
                <a:gd name="T10" fmla="*/ 0 w 21346"/>
                <a:gd name="T11" fmla="*/ 0 h 21600"/>
                <a:gd name="T12" fmla="*/ 0 w 21346"/>
                <a:gd name="T13" fmla="*/ 0 h 21600"/>
                <a:gd name="T14" fmla="*/ 0 w 21346"/>
                <a:gd name="T15" fmla="*/ 0 h 21600"/>
                <a:gd name="T16" fmla="*/ 0 w 21346"/>
                <a:gd name="T17" fmla="*/ 0 h 21600"/>
                <a:gd name="T18" fmla="*/ 0 w 21346"/>
                <a:gd name="T19" fmla="*/ 0 h 21600"/>
                <a:gd name="T20" fmla="*/ 0 w 21346"/>
                <a:gd name="T21" fmla="*/ 0 h 21600"/>
                <a:gd name="T22" fmla="*/ 0 w 21346"/>
                <a:gd name="T23" fmla="*/ 0 h 21600"/>
                <a:gd name="T24" fmla="*/ 0 w 21346"/>
                <a:gd name="T25" fmla="*/ 0 h 21600"/>
                <a:gd name="T26" fmla="*/ 0 w 21346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346" h="21600">
                  <a:moveTo>
                    <a:pt x="14485" y="9103"/>
                  </a:moveTo>
                  <a:lnTo>
                    <a:pt x="20423" y="4598"/>
                  </a:lnTo>
                  <a:cubicBezTo>
                    <a:pt x="21288" y="3943"/>
                    <a:pt x="21600" y="2451"/>
                    <a:pt x="21122" y="1265"/>
                  </a:cubicBezTo>
                  <a:cubicBezTo>
                    <a:pt x="20796" y="457"/>
                    <a:pt x="20185" y="0"/>
                    <a:pt x="19555" y="0"/>
                  </a:cubicBezTo>
                  <a:cubicBezTo>
                    <a:pt x="19261" y="0"/>
                    <a:pt x="18964" y="99"/>
                    <a:pt x="18690" y="307"/>
                  </a:cubicBezTo>
                  <a:lnTo>
                    <a:pt x="12803" y="4774"/>
                  </a:lnTo>
                  <a:cubicBezTo>
                    <a:pt x="12464" y="4260"/>
                    <a:pt x="12088" y="3795"/>
                    <a:pt x="11678" y="3385"/>
                  </a:cubicBezTo>
                  <a:cubicBezTo>
                    <a:pt x="10463" y="2171"/>
                    <a:pt x="8972" y="1445"/>
                    <a:pt x="7353" y="1445"/>
                  </a:cubicBezTo>
                  <a:cubicBezTo>
                    <a:pt x="3292" y="1445"/>
                    <a:pt x="0" y="5957"/>
                    <a:pt x="0" y="11522"/>
                  </a:cubicBezTo>
                  <a:cubicBezTo>
                    <a:pt x="0" y="17088"/>
                    <a:pt x="3292" y="21600"/>
                    <a:pt x="7353" y="21600"/>
                  </a:cubicBezTo>
                  <a:cubicBezTo>
                    <a:pt x="11415" y="21600"/>
                    <a:pt x="14708" y="17088"/>
                    <a:pt x="14708" y="11522"/>
                  </a:cubicBezTo>
                  <a:cubicBezTo>
                    <a:pt x="14708" y="11409"/>
                    <a:pt x="14698" y="11299"/>
                    <a:pt x="14695" y="11187"/>
                  </a:cubicBezTo>
                  <a:cubicBezTo>
                    <a:pt x="14678" y="10470"/>
                    <a:pt x="14606" y="9775"/>
                    <a:pt x="14485" y="9103"/>
                  </a:cubicBezTo>
                  <a:close/>
                  <a:moveTo>
                    <a:pt x="14485" y="910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57250" y="2006686"/>
            <a:ext cx="23573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1774</a:t>
            </a:r>
            <a:endParaRPr lang="en-US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34374" y="2445139"/>
            <a:ext cx="3143252" cy="112646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latin typeface="+mj-ea"/>
                <a:ea typeface="+mj-ea"/>
              </a:rPr>
              <a:t>马可尼在他父亲的庄园开始了他的实验室实验。在这里他成功地把无线电信号发送到了</a:t>
            </a:r>
            <a:r>
              <a:rPr lang="en-US" altLang="zh-CN" sz="1200" dirty="0" smtClean="0">
                <a:latin typeface="+mj-ea"/>
                <a:ea typeface="+mj-ea"/>
              </a:rPr>
              <a:t>1.5</a:t>
            </a:r>
            <a:r>
              <a:rPr lang="zh-CN" altLang="en-US" sz="1200" dirty="0" smtClean="0">
                <a:latin typeface="+mj-ea"/>
                <a:ea typeface="+mj-ea"/>
              </a:rPr>
              <a:t>英里的距离，他成了世界上第一台实用的无线电报系统的发明者。</a:t>
            </a:r>
            <a:endParaRPr lang="en-US" sz="1200" dirty="0"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cxnSp>
        <p:nvCxnSpPr>
          <p:cNvPr id="13" name="Straight Connector 14"/>
          <p:cNvCxnSpPr/>
          <p:nvPr/>
        </p:nvCxnSpPr>
        <p:spPr>
          <a:xfrm>
            <a:off x="2044235" y="1880325"/>
            <a:ext cx="4842340" cy="56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>
            <a:off x="695325" y="3600450"/>
            <a:ext cx="6181725" cy="15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7"/>
          <p:cNvCxnSpPr/>
          <p:nvPr/>
        </p:nvCxnSpPr>
        <p:spPr>
          <a:xfrm flipV="1">
            <a:off x="695325" y="5076826"/>
            <a:ext cx="8067675" cy="952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21"/>
          <p:cNvCxnSpPr/>
          <p:nvPr/>
        </p:nvCxnSpPr>
        <p:spPr>
          <a:xfrm rot="5400000">
            <a:off x="6015037" y="2738437"/>
            <a:ext cx="1724026" cy="15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24"/>
          <p:cNvCxnSpPr/>
          <p:nvPr/>
        </p:nvCxnSpPr>
        <p:spPr>
          <a:xfrm rot="16200000" flipH="1">
            <a:off x="-66673" y="4333872"/>
            <a:ext cx="1504949" cy="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12"/>
          <p:cNvGrpSpPr/>
          <p:nvPr/>
        </p:nvGrpSpPr>
        <p:grpSpPr>
          <a:xfrm>
            <a:off x="1781781" y="1610984"/>
            <a:ext cx="519629" cy="519629"/>
            <a:chOff x="3079750" y="1975816"/>
            <a:chExt cx="354138" cy="354138"/>
          </a:xfrm>
        </p:grpSpPr>
        <p:sp>
          <p:nvSpPr>
            <p:cNvPr id="28" name="Oval 15"/>
            <p:cNvSpPr/>
            <p:nvPr/>
          </p:nvSpPr>
          <p:spPr>
            <a:xfrm>
              <a:off x="3079750" y="1975816"/>
              <a:ext cx="354138" cy="35413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7" name="Group 116"/>
            <p:cNvGrpSpPr/>
            <p:nvPr/>
          </p:nvGrpSpPr>
          <p:grpSpPr bwMode="auto">
            <a:xfrm>
              <a:off x="3163094" y="2030158"/>
              <a:ext cx="195262" cy="231775"/>
              <a:chOff x="0" y="0"/>
              <a:chExt cx="483" cy="574"/>
            </a:xfrm>
            <a:solidFill>
              <a:schemeClr val="bg2"/>
            </a:solidFill>
          </p:grpSpPr>
          <p:sp>
            <p:nvSpPr>
              <p:cNvPr id="30" name="AutoShape 114"/>
              <p:cNvSpPr/>
              <p:nvPr/>
            </p:nvSpPr>
            <p:spPr bwMode="auto">
              <a:xfrm>
                <a:off x="0" y="0"/>
                <a:ext cx="483" cy="5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600" h="21600">
                    <a:moveTo>
                      <a:pt x="12410" y="3528"/>
                    </a:moveTo>
                    <a:lnTo>
                      <a:pt x="12410" y="1767"/>
                    </a:lnTo>
                    <a:lnTo>
                      <a:pt x="13534" y="1767"/>
                    </a:lnTo>
                    <a:cubicBezTo>
                      <a:pt x="14114" y="1767"/>
                      <a:pt x="14584" y="1371"/>
                      <a:pt x="14584" y="883"/>
                    </a:cubicBezTo>
                    <a:cubicBezTo>
                      <a:pt x="14584" y="395"/>
                      <a:pt x="14114" y="0"/>
                      <a:pt x="13534" y="0"/>
                    </a:cubicBezTo>
                    <a:lnTo>
                      <a:pt x="8085" y="0"/>
                    </a:lnTo>
                    <a:cubicBezTo>
                      <a:pt x="7505" y="0"/>
                      <a:pt x="7035" y="395"/>
                      <a:pt x="7035" y="883"/>
                    </a:cubicBezTo>
                    <a:cubicBezTo>
                      <a:pt x="7035" y="1371"/>
                      <a:pt x="7504" y="1767"/>
                      <a:pt x="8085" y="1767"/>
                    </a:cubicBezTo>
                    <a:lnTo>
                      <a:pt x="9185" y="1767"/>
                    </a:lnTo>
                    <a:lnTo>
                      <a:pt x="9185" y="3528"/>
                    </a:lnTo>
                    <a:cubicBezTo>
                      <a:pt x="3986" y="4184"/>
                      <a:pt x="0" y="7957"/>
                      <a:pt x="0" y="12513"/>
                    </a:cubicBezTo>
                    <a:cubicBezTo>
                      <a:pt x="0" y="17532"/>
                      <a:pt x="4835" y="21600"/>
                      <a:pt x="10800" y="21600"/>
                    </a:cubicBezTo>
                    <a:cubicBezTo>
                      <a:pt x="16765" y="21600"/>
                      <a:pt x="21600" y="17532"/>
                      <a:pt x="21600" y="12513"/>
                    </a:cubicBezTo>
                    <a:cubicBezTo>
                      <a:pt x="21600" y="7955"/>
                      <a:pt x="17611" y="4182"/>
                      <a:pt x="12410" y="3528"/>
                    </a:cubicBezTo>
                    <a:close/>
                    <a:moveTo>
                      <a:pt x="10800" y="19328"/>
                    </a:moveTo>
                    <a:cubicBezTo>
                      <a:pt x="6334" y="19328"/>
                      <a:pt x="2700" y="16271"/>
                      <a:pt x="2700" y="12513"/>
                    </a:cubicBezTo>
                    <a:cubicBezTo>
                      <a:pt x="2700" y="8755"/>
                      <a:pt x="6334" y="5698"/>
                      <a:pt x="10800" y="5698"/>
                    </a:cubicBezTo>
                    <a:cubicBezTo>
                      <a:pt x="15266" y="5698"/>
                      <a:pt x="18900" y="8755"/>
                      <a:pt x="18900" y="12513"/>
                    </a:cubicBezTo>
                    <a:cubicBezTo>
                      <a:pt x="18900" y="16271"/>
                      <a:pt x="15266" y="19328"/>
                      <a:pt x="10800" y="19328"/>
                    </a:cubicBezTo>
                    <a:close/>
                    <a:moveTo>
                      <a:pt x="10800" y="19328"/>
                    </a:moveTo>
                  </a:path>
                </a:pathLst>
              </a:custGeom>
              <a:solidFill>
                <a:srgbClr val="14C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1" name="AutoShape 115"/>
              <p:cNvSpPr/>
              <p:nvPr/>
            </p:nvSpPr>
            <p:spPr bwMode="auto">
              <a:xfrm>
                <a:off x="216" y="200"/>
                <a:ext cx="146" cy="226"/>
              </a:xfrm>
              <a:custGeom>
                <a:avLst/>
                <a:gdLst>
                  <a:gd name="T0" fmla="*/ 0 w 21403"/>
                  <a:gd name="T1" fmla="*/ 0 h 21600"/>
                  <a:gd name="T2" fmla="*/ 0 w 21403"/>
                  <a:gd name="T3" fmla="*/ 0 h 21600"/>
                  <a:gd name="T4" fmla="*/ 0 w 21403"/>
                  <a:gd name="T5" fmla="*/ 0 h 21600"/>
                  <a:gd name="T6" fmla="*/ 0 w 21403"/>
                  <a:gd name="T7" fmla="*/ 0 h 21600"/>
                  <a:gd name="T8" fmla="*/ 0 w 21403"/>
                  <a:gd name="T9" fmla="*/ 0 h 21600"/>
                  <a:gd name="T10" fmla="*/ 0 w 21403"/>
                  <a:gd name="T11" fmla="*/ 0 h 21600"/>
                  <a:gd name="T12" fmla="*/ 0 w 21403"/>
                  <a:gd name="T13" fmla="*/ 0 h 21600"/>
                  <a:gd name="T14" fmla="*/ 0 w 21403"/>
                  <a:gd name="T15" fmla="*/ 0 h 21600"/>
                  <a:gd name="T16" fmla="*/ 0 w 21403"/>
                  <a:gd name="T17" fmla="*/ 0 h 21600"/>
                  <a:gd name="T18" fmla="*/ 0 w 21403"/>
                  <a:gd name="T19" fmla="*/ 0 h 21600"/>
                  <a:gd name="T20" fmla="*/ 0 w 21403"/>
                  <a:gd name="T21" fmla="*/ 0 h 21600"/>
                  <a:gd name="T22" fmla="*/ 0 w 21403"/>
                  <a:gd name="T23" fmla="*/ 0 h 21600"/>
                  <a:gd name="T24" fmla="*/ 0 w 21403"/>
                  <a:gd name="T25" fmla="*/ 0 h 21600"/>
                  <a:gd name="T26" fmla="*/ 0 w 21403"/>
                  <a:gd name="T27" fmla="*/ 0 h 21600"/>
                  <a:gd name="T28" fmla="*/ 0 w 21403"/>
                  <a:gd name="T29" fmla="*/ 0 h 21600"/>
                  <a:gd name="T30" fmla="*/ 0 w 21403"/>
                  <a:gd name="T31" fmla="*/ 0 h 21600"/>
                  <a:gd name="T32" fmla="*/ 0 w 21403"/>
                  <a:gd name="T33" fmla="*/ 0 h 21600"/>
                  <a:gd name="T34" fmla="*/ 0 w 21403"/>
                  <a:gd name="T35" fmla="*/ 0 h 216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403" h="21600">
                    <a:moveTo>
                      <a:pt x="20755" y="17708"/>
                    </a:moveTo>
                    <a:lnTo>
                      <a:pt x="6801" y="11554"/>
                    </a:lnTo>
                    <a:lnTo>
                      <a:pt x="6801" y="961"/>
                    </a:lnTo>
                    <a:cubicBezTo>
                      <a:pt x="6801" y="708"/>
                      <a:pt x="6643" y="460"/>
                      <a:pt x="6370" y="281"/>
                    </a:cubicBezTo>
                    <a:cubicBezTo>
                      <a:pt x="6097" y="103"/>
                      <a:pt x="5717" y="0"/>
                      <a:pt x="5330" y="0"/>
                    </a:cubicBezTo>
                    <a:lnTo>
                      <a:pt x="1470" y="0"/>
                    </a:lnTo>
                    <a:cubicBezTo>
                      <a:pt x="1081" y="0"/>
                      <a:pt x="705" y="102"/>
                      <a:pt x="431" y="281"/>
                    </a:cubicBezTo>
                    <a:cubicBezTo>
                      <a:pt x="158" y="460"/>
                      <a:pt x="0" y="708"/>
                      <a:pt x="0" y="961"/>
                    </a:cubicBezTo>
                    <a:lnTo>
                      <a:pt x="0" y="13470"/>
                    </a:lnTo>
                    <a:cubicBezTo>
                      <a:pt x="0" y="13723"/>
                      <a:pt x="158" y="13970"/>
                      <a:pt x="431" y="14149"/>
                    </a:cubicBezTo>
                    <a:cubicBezTo>
                      <a:pt x="542" y="14221"/>
                      <a:pt x="670" y="14282"/>
                      <a:pt x="809" y="14327"/>
                    </a:cubicBezTo>
                    <a:lnTo>
                      <a:pt x="17068" y="21438"/>
                    </a:lnTo>
                    <a:cubicBezTo>
                      <a:pt x="17313" y="21544"/>
                      <a:pt x="17597" y="21600"/>
                      <a:pt x="17883" y="21600"/>
                    </a:cubicBezTo>
                    <a:cubicBezTo>
                      <a:pt x="17987" y="21600"/>
                      <a:pt x="18092" y="21592"/>
                      <a:pt x="18196" y="21579"/>
                    </a:cubicBezTo>
                    <a:cubicBezTo>
                      <a:pt x="18584" y="21525"/>
                      <a:pt x="18921" y="21370"/>
                      <a:pt x="19134" y="21149"/>
                    </a:cubicBezTo>
                    <a:lnTo>
                      <a:pt x="21180" y="19012"/>
                    </a:lnTo>
                    <a:cubicBezTo>
                      <a:pt x="21600" y="18574"/>
                      <a:pt x="21411" y="17997"/>
                      <a:pt x="20755" y="17708"/>
                    </a:cubicBezTo>
                    <a:close/>
                    <a:moveTo>
                      <a:pt x="20755" y="17708"/>
                    </a:moveTo>
                  </a:path>
                </a:pathLst>
              </a:custGeom>
              <a:solidFill>
                <a:srgbClr val="14C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29" name="Group 13"/>
          <p:cNvGrpSpPr/>
          <p:nvPr/>
        </p:nvGrpSpPr>
        <p:grpSpPr>
          <a:xfrm>
            <a:off x="5690029" y="3320792"/>
            <a:ext cx="519629" cy="519629"/>
            <a:chOff x="6775450" y="2900901"/>
            <a:chExt cx="354138" cy="354138"/>
          </a:xfrm>
        </p:grpSpPr>
        <p:sp>
          <p:nvSpPr>
            <p:cNvPr id="33" name="Oval 25"/>
            <p:cNvSpPr/>
            <p:nvPr/>
          </p:nvSpPr>
          <p:spPr>
            <a:xfrm>
              <a:off x="6775450" y="2900901"/>
              <a:ext cx="354138" cy="35413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2" name="Group 162"/>
            <p:cNvGrpSpPr/>
            <p:nvPr/>
          </p:nvGrpSpPr>
          <p:grpSpPr bwMode="auto">
            <a:xfrm>
              <a:off x="6901575" y="2962082"/>
              <a:ext cx="114300" cy="231775"/>
              <a:chOff x="0" y="0"/>
              <a:chExt cx="281" cy="576"/>
            </a:xfrm>
            <a:solidFill>
              <a:schemeClr val="accent3"/>
            </a:solidFill>
          </p:grpSpPr>
          <p:sp>
            <p:nvSpPr>
              <p:cNvPr id="35" name="AutoShape 160"/>
              <p:cNvSpPr/>
              <p:nvPr/>
            </p:nvSpPr>
            <p:spPr bwMode="auto">
              <a:xfrm>
                <a:off x="0" y="0"/>
                <a:ext cx="281" cy="576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w 21599"/>
                  <a:gd name="T7" fmla="*/ 0 h 21600"/>
                  <a:gd name="T8" fmla="*/ 0 w 21599"/>
                  <a:gd name="T9" fmla="*/ 0 h 21600"/>
                  <a:gd name="T10" fmla="*/ 0 w 21599"/>
                  <a:gd name="T11" fmla="*/ 0 h 21600"/>
                  <a:gd name="T12" fmla="*/ 0 w 21599"/>
                  <a:gd name="T13" fmla="*/ 0 h 21600"/>
                  <a:gd name="T14" fmla="*/ 0 w 21599"/>
                  <a:gd name="T15" fmla="*/ 0 h 21600"/>
                  <a:gd name="T16" fmla="*/ 0 w 21599"/>
                  <a:gd name="T17" fmla="*/ 0 h 21600"/>
                  <a:gd name="T18" fmla="*/ 0 w 21599"/>
                  <a:gd name="T19" fmla="*/ 0 h 21600"/>
                  <a:gd name="T20" fmla="*/ 0 w 21599"/>
                  <a:gd name="T21" fmla="*/ 0 h 21600"/>
                  <a:gd name="T22" fmla="*/ 0 w 21599"/>
                  <a:gd name="T23" fmla="*/ 0 h 21600"/>
                  <a:gd name="T24" fmla="*/ 0 w 21599"/>
                  <a:gd name="T25" fmla="*/ 0 h 21600"/>
                  <a:gd name="T26" fmla="*/ 0 w 21599"/>
                  <a:gd name="T27" fmla="*/ 0 h 21600"/>
                  <a:gd name="T28" fmla="*/ 0 w 21599"/>
                  <a:gd name="T29" fmla="*/ 0 h 21600"/>
                  <a:gd name="T30" fmla="*/ 0 w 21599"/>
                  <a:gd name="T31" fmla="*/ 0 h 21600"/>
                  <a:gd name="T32" fmla="*/ 0 w 21599"/>
                  <a:gd name="T33" fmla="*/ 0 h 21600"/>
                  <a:gd name="T34" fmla="*/ 0 w 21599"/>
                  <a:gd name="T35" fmla="*/ 0 h 21600"/>
                  <a:gd name="T36" fmla="*/ 0 w 21599"/>
                  <a:gd name="T37" fmla="*/ 0 h 21600"/>
                  <a:gd name="T38" fmla="*/ 0 w 21599"/>
                  <a:gd name="T39" fmla="*/ 0 h 2160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1599" h="21600">
                    <a:moveTo>
                      <a:pt x="18263" y="12498"/>
                    </a:moveTo>
                    <a:lnTo>
                      <a:pt x="18263" y="3652"/>
                    </a:lnTo>
                    <a:cubicBezTo>
                      <a:pt x="18263" y="1638"/>
                      <a:pt x="14915" y="0"/>
                      <a:pt x="10798" y="0"/>
                    </a:cubicBezTo>
                    <a:cubicBezTo>
                      <a:pt x="6684" y="0"/>
                      <a:pt x="3336" y="1638"/>
                      <a:pt x="3336" y="3652"/>
                    </a:cubicBezTo>
                    <a:lnTo>
                      <a:pt x="3336" y="12498"/>
                    </a:lnTo>
                    <a:cubicBezTo>
                      <a:pt x="1234" y="13483"/>
                      <a:pt x="0" y="14858"/>
                      <a:pt x="0" y="16316"/>
                    </a:cubicBezTo>
                    <a:cubicBezTo>
                      <a:pt x="0" y="19230"/>
                      <a:pt x="4844" y="21600"/>
                      <a:pt x="10800" y="21600"/>
                    </a:cubicBezTo>
                    <a:cubicBezTo>
                      <a:pt x="16754" y="21600"/>
                      <a:pt x="21599" y="19230"/>
                      <a:pt x="21599" y="16316"/>
                    </a:cubicBezTo>
                    <a:cubicBezTo>
                      <a:pt x="21600" y="14858"/>
                      <a:pt x="20365" y="13483"/>
                      <a:pt x="18263" y="12498"/>
                    </a:cubicBezTo>
                    <a:close/>
                    <a:moveTo>
                      <a:pt x="10800" y="20450"/>
                    </a:moveTo>
                    <a:cubicBezTo>
                      <a:pt x="6141" y="20450"/>
                      <a:pt x="2351" y="18595"/>
                      <a:pt x="2350" y="16316"/>
                    </a:cubicBezTo>
                    <a:cubicBezTo>
                      <a:pt x="2350" y="15019"/>
                      <a:pt x="3589" y="13805"/>
                      <a:pt x="5687" y="13025"/>
                    </a:cubicBezTo>
                    <a:lnTo>
                      <a:pt x="5687" y="3651"/>
                    </a:lnTo>
                    <a:cubicBezTo>
                      <a:pt x="5687" y="2272"/>
                      <a:pt x="7981" y="1150"/>
                      <a:pt x="10799" y="1149"/>
                    </a:cubicBezTo>
                    <a:lnTo>
                      <a:pt x="10800" y="1149"/>
                    </a:lnTo>
                    <a:cubicBezTo>
                      <a:pt x="13618" y="1150"/>
                      <a:pt x="15913" y="2272"/>
                      <a:pt x="15914" y="3652"/>
                    </a:cubicBezTo>
                    <a:lnTo>
                      <a:pt x="15914" y="13025"/>
                    </a:lnTo>
                    <a:cubicBezTo>
                      <a:pt x="18011" y="13805"/>
                      <a:pt x="19249" y="15019"/>
                      <a:pt x="19249" y="16316"/>
                    </a:cubicBezTo>
                    <a:cubicBezTo>
                      <a:pt x="19249" y="18595"/>
                      <a:pt x="15459" y="20450"/>
                      <a:pt x="10800" y="20450"/>
                    </a:cubicBezTo>
                    <a:close/>
                    <a:moveTo>
                      <a:pt x="10800" y="20450"/>
                    </a:moveTo>
                  </a:path>
                </a:pathLst>
              </a:custGeom>
              <a:solidFill>
                <a:srgbClr val="14C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6" name="AutoShape 161"/>
              <p:cNvSpPr/>
              <p:nvPr/>
            </p:nvSpPr>
            <p:spPr bwMode="auto">
              <a:xfrm>
                <a:off x="72" y="175"/>
                <a:ext cx="142" cy="331"/>
              </a:xfrm>
              <a:custGeom>
                <a:avLst/>
                <a:gdLst>
                  <a:gd name="T0" fmla="*/ 0 w 21596"/>
                  <a:gd name="T1" fmla="*/ 0 h 21600"/>
                  <a:gd name="T2" fmla="*/ 0 w 21596"/>
                  <a:gd name="T3" fmla="*/ 0 h 21600"/>
                  <a:gd name="T4" fmla="*/ 0 w 21596"/>
                  <a:gd name="T5" fmla="*/ 0 h 21600"/>
                  <a:gd name="T6" fmla="*/ 0 w 21596"/>
                  <a:gd name="T7" fmla="*/ 0 h 21600"/>
                  <a:gd name="T8" fmla="*/ 0 w 21596"/>
                  <a:gd name="T9" fmla="*/ 0 h 21600"/>
                  <a:gd name="T10" fmla="*/ 0 w 21596"/>
                  <a:gd name="T11" fmla="*/ 0 h 21600"/>
                  <a:gd name="T12" fmla="*/ 0 w 21596"/>
                  <a:gd name="T13" fmla="*/ 0 h 21600"/>
                  <a:gd name="T14" fmla="*/ 0 w 21596"/>
                  <a:gd name="T15" fmla="*/ 0 h 21600"/>
                  <a:gd name="T16" fmla="*/ 0 w 21596"/>
                  <a:gd name="T17" fmla="*/ 0 h 21600"/>
                  <a:gd name="T18" fmla="*/ 0 w 21596"/>
                  <a:gd name="T19" fmla="*/ 0 h 21600"/>
                  <a:gd name="T20" fmla="*/ 0 w 21596"/>
                  <a:gd name="T21" fmla="*/ 0 h 21600"/>
                  <a:gd name="T22" fmla="*/ 0 w 21596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596" h="21600">
                    <a:moveTo>
                      <a:pt x="10798" y="0"/>
                    </a:moveTo>
                    <a:cubicBezTo>
                      <a:pt x="8482" y="2"/>
                      <a:pt x="6604" y="810"/>
                      <a:pt x="6601" y="1809"/>
                    </a:cubicBezTo>
                    <a:lnTo>
                      <a:pt x="6601" y="12629"/>
                    </a:lnTo>
                    <a:lnTo>
                      <a:pt x="5521" y="12890"/>
                    </a:lnTo>
                    <a:cubicBezTo>
                      <a:pt x="2223" y="13690"/>
                      <a:pt x="-1" y="15204"/>
                      <a:pt x="0" y="16948"/>
                    </a:cubicBezTo>
                    <a:cubicBezTo>
                      <a:pt x="11" y="19517"/>
                      <a:pt x="4835" y="21595"/>
                      <a:pt x="10800" y="21600"/>
                    </a:cubicBezTo>
                    <a:cubicBezTo>
                      <a:pt x="16762" y="21595"/>
                      <a:pt x="21587" y="19517"/>
                      <a:pt x="21597" y="16948"/>
                    </a:cubicBezTo>
                    <a:cubicBezTo>
                      <a:pt x="21599" y="15205"/>
                      <a:pt x="19372" y="13690"/>
                      <a:pt x="16077" y="12890"/>
                    </a:cubicBezTo>
                    <a:lnTo>
                      <a:pt x="14996" y="12629"/>
                    </a:lnTo>
                    <a:lnTo>
                      <a:pt x="14996" y="1809"/>
                    </a:lnTo>
                    <a:cubicBezTo>
                      <a:pt x="14996" y="811"/>
                      <a:pt x="13117" y="2"/>
                      <a:pt x="10798" y="0"/>
                    </a:cubicBezTo>
                    <a:close/>
                    <a:moveTo>
                      <a:pt x="10798" y="0"/>
                    </a:moveTo>
                  </a:path>
                </a:pathLst>
              </a:custGeom>
              <a:solidFill>
                <a:srgbClr val="14C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grpSp>
        <p:nvGrpSpPr>
          <p:cNvPr id="34" name="Group 18"/>
          <p:cNvGrpSpPr/>
          <p:nvPr/>
        </p:nvGrpSpPr>
        <p:grpSpPr>
          <a:xfrm>
            <a:off x="3022448" y="4811526"/>
            <a:ext cx="519629" cy="519629"/>
            <a:chOff x="3879850" y="3825987"/>
            <a:chExt cx="354138" cy="354138"/>
          </a:xfrm>
        </p:grpSpPr>
        <p:sp>
          <p:nvSpPr>
            <p:cNvPr id="38" name="Oval 26"/>
            <p:cNvSpPr/>
            <p:nvPr/>
          </p:nvSpPr>
          <p:spPr>
            <a:xfrm>
              <a:off x="3879850" y="3825987"/>
              <a:ext cx="354138" cy="35413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7" name="Group 213"/>
            <p:cNvGrpSpPr/>
            <p:nvPr/>
          </p:nvGrpSpPr>
          <p:grpSpPr bwMode="auto">
            <a:xfrm>
              <a:off x="3947318" y="3900084"/>
              <a:ext cx="233363" cy="177800"/>
              <a:chOff x="0" y="0"/>
              <a:chExt cx="581" cy="440"/>
            </a:xfrm>
          </p:grpSpPr>
          <p:sp>
            <p:nvSpPr>
              <p:cNvPr id="40" name="AutoShape 207"/>
              <p:cNvSpPr/>
              <p:nvPr/>
            </p:nvSpPr>
            <p:spPr bwMode="auto">
              <a:xfrm>
                <a:off x="0" y="120"/>
                <a:ext cx="463" cy="3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1600" h="21600">
                    <a:moveTo>
                      <a:pt x="21600" y="6061"/>
                    </a:moveTo>
                    <a:cubicBezTo>
                      <a:pt x="21600" y="2713"/>
                      <a:pt x="19724" y="0"/>
                      <a:pt x="17409" y="0"/>
                    </a:cubicBezTo>
                    <a:cubicBezTo>
                      <a:pt x="15780" y="0"/>
                      <a:pt x="14372" y="1346"/>
                      <a:pt x="13678" y="3309"/>
                    </a:cubicBezTo>
                    <a:cubicBezTo>
                      <a:pt x="12892" y="2719"/>
                      <a:pt x="12002" y="2380"/>
                      <a:pt x="11055" y="2380"/>
                    </a:cubicBezTo>
                    <a:cubicBezTo>
                      <a:pt x="8836" y="2381"/>
                      <a:pt x="6917" y="4216"/>
                      <a:pt x="5971" y="6890"/>
                    </a:cubicBezTo>
                    <a:cubicBezTo>
                      <a:pt x="5536" y="6458"/>
                      <a:pt x="5011" y="6203"/>
                      <a:pt x="4445" y="6203"/>
                    </a:cubicBezTo>
                    <a:cubicBezTo>
                      <a:pt x="2950" y="6204"/>
                      <a:pt x="1738" y="7956"/>
                      <a:pt x="1738" y="10118"/>
                    </a:cubicBezTo>
                    <a:cubicBezTo>
                      <a:pt x="1738" y="10472"/>
                      <a:pt x="1771" y="10815"/>
                      <a:pt x="1832" y="11142"/>
                    </a:cubicBezTo>
                    <a:cubicBezTo>
                      <a:pt x="734" y="12143"/>
                      <a:pt x="0" y="13909"/>
                      <a:pt x="0" y="15928"/>
                    </a:cubicBezTo>
                    <a:cubicBezTo>
                      <a:pt x="0" y="18961"/>
                      <a:pt x="1651" y="21432"/>
                      <a:pt x="3723" y="21575"/>
                    </a:cubicBezTo>
                    <a:lnTo>
                      <a:pt x="3723" y="21585"/>
                    </a:lnTo>
                    <a:lnTo>
                      <a:pt x="3898" y="21585"/>
                    </a:lnTo>
                    <a:cubicBezTo>
                      <a:pt x="3898" y="21584"/>
                      <a:pt x="3898" y="21585"/>
                      <a:pt x="3913" y="21587"/>
                    </a:cubicBezTo>
                    <a:cubicBezTo>
                      <a:pt x="3928" y="21585"/>
                      <a:pt x="3928" y="21584"/>
                      <a:pt x="3928" y="21585"/>
                    </a:cubicBezTo>
                    <a:lnTo>
                      <a:pt x="15001" y="21585"/>
                    </a:lnTo>
                    <a:cubicBezTo>
                      <a:pt x="15057" y="21590"/>
                      <a:pt x="15126" y="21600"/>
                      <a:pt x="15202" y="21600"/>
                    </a:cubicBezTo>
                    <a:cubicBezTo>
                      <a:pt x="16363" y="21600"/>
                      <a:pt x="17402" y="20848"/>
                      <a:pt x="18103" y="19667"/>
                    </a:cubicBezTo>
                    <a:lnTo>
                      <a:pt x="18240" y="19667"/>
                    </a:lnTo>
                    <a:lnTo>
                      <a:pt x="18240" y="19421"/>
                    </a:lnTo>
                    <a:cubicBezTo>
                      <a:pt x="18732" y="18489"/>
                      <a:pt x="19028" y="17329"/>
                      <a:pt x="19028" y="16066"/>
                    </a:cubicBezTo>
                    <a:cubicBezTo>
                      <a:pt x="19028" y="14500"/>
                      <a:pt x="18571" y="13096"/>
                      <a:pt x="17849" y="12090"/>
                    </a:cubicBezTo>
                    <a:cubicBezTo>
                      <a:pt x="19957" y="11771"/>
                      <a:pt x="21600" y="9195"/>
                      <a:pt x="21600" y="6061"/>
                    </a:cubicBezTo>
                    <a:close/>
                    <a:moveTo>
                      <a:pt x="15144" y="19709"/>
                    </a:moveTo>
                    <a:lnTo>
                      <a:pt x="15062" y="19702"/>
                    </a:lnTo>
                    <a:lnTo>
                      <a:pt x="15035" y="19699"/>
                    </a:lnTo>
                    <a:lnTo>
                      <a:pt x="15000" y="19699"/>
                    </a:lnTo>
                    <a:lnTo>
                      <a:pt x="3927" y="19699"/>
                    </a:lnTo>
                    <a:lnTo>
                      <a:pt x="3897" y="19699"/>
                    </a:lnTo>
                    <a:lnTo>
                      <a:pt x="3872" y="19699"/>
                    </a:lnTo>
                    <a:lnTo>
                      <a:pt x="3872" y="19696"/>
                    </a:lnTo>
                    <a:cubicBezTo>
                      <a:pt x="2456" y="19665"/>
                      <a:pt x="1303" y="17972"/>
                      <a:pt x="1303" y="15928"/>
                    </a:cubicBezTo>
                    <a:cubicBezTo>
                      <a:pt x="1303" y="14586"/>
                      <a:pt x="1780" y="13377"/>
                      <a:pt x="2584" y="12685"/>
                    </a:cubicBezTo>
                    <a:lnTo>
                      <a:pt x="3380" y="12000"/>
                    </a:lnTo>
                    <a:lnTo>
                      <a:pt x="3104" y="10722"/>
                    </a:lnTo>
                    <a:cubicBezTo>
                      <a:pt x="3062" y="10528"/>
                      <a:pt x="3041" y="10324"/>
                      <a:pt x="3041" y="10117"/>
                    </a:cubicBezTo>
                    <a:cubicBezTo>
                      <a:pt x="3042" y="8999"/>
                      <a:pt x="3671" y="8090"/>
                      <a:pt x="4445" y="8088"/>
                    </a:cubicBezTo>
                    <a:cubicBezTo>
                      <a:pt x="4757" y="8088"/>
                      <a:pt x="5050" y="8234"/>
                      <a:pt x="5300" y="8515"/>
                    </a:cubicBezTo>
                    <a:lnTo>
                      <a:pt x="6450" y="9804"/>
                    </a:lnTo>
                    <a:lnTo>
                      <a:pt x="7078" y="7904"/>
                    </a:lnTo>
                    <a:cubicBezTo>
                      <a:pt x="7806" y="5695"/>
                      <a:pt x="9369" y="4264"/>
                      <a:pt x="11055" y="4265"/>
                    </a:cubicBezTo>
                    <a:cubicBezTo>
                      <a:pt x="13486" y="4272"/>
                      <a:pt x="15461" y="7127"/>
                      <a:pt x="15466" y="10644"/>
                    </a:cubicBezTo>
                    <a:cubicBezTo>
                      <a:pt x="15466" y="10720"/>
                      <a:pt x="15460" y="10801"/>
                      <a:pt x="15457" y="10887"/>
                    </a:cubicBezTo>
                    <a:lnTo>
                      <a:pt x="15451" y="11029"/>
                    </a:lnTo>
                    <a:lnTo>
                      <a:pt x="15401" y="12231"/>
                    </a:lnTo>
                    <a:lnTo>
                      <a:pt x="16170" y="12695"/>
                    </a:lnTo>
                    <a:cubicBezTo>
                      <a:pt x="17115" y="13263"/>
                      <a:pt x="17724" y="14585"/>
                      <a:pt x="17725" y="16065"/>
                    </a:cubicBezTo>
                    <a:cubicBezTo>
                      <a:pt x="17723" y="18076"/>
                      <a:pt x="16593" y="19711"/>
                      <a:pt x="15202" y="19714"/>
                    </a:cubicBezTo>
                    <a:cubicBezTo>
                      <a:pt x="15188" y="19715"/>
                      <a:pt x="15169" y="19712"/>
                      <a:pt x="15144" y="19709"/>
                    </a:cubicBezTo>
                    <a:close/>
                    <a:moveTo>
                      <a:pt x="15144" y="19709"/>
                    </a:moveTo>
                  </a:path>
                </a:pathLst>
              </a:custGeom>
              <a:solidFill>
                <a:srgbClr val="14C7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1" name="Rectangle 208"/>
              <p:cNvSpPr/>
              <p:nvPr/>
            </p:nvSpPr>
            <p:spPr bwMode="auto">
              <a:xfrm>
                <a:off x="360" y="0"/>
                <a:ext cx="35" cy="6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2" name="Rectangle 209"/>
              <p:cNvSpPr/>
              <p:nvPr/>
            </p:nvSpPr>
            <p:spPr bwMode="auto">
              <a:xfrm>
                <a:off x="520" y="184"/>
                <a:ext cx="61" cy="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3" name="AutoShape 210"/>
              <p:cNvSpPr/>
              <p:nvPr/>
            </p:nvSpPr>
            <p:spPr bwMode="auto">
              <a:xfrm>
                <a:off x="464" y="48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3759" y="0"/>
                    </a:moveTo>
                    <a:lnTo>
                      <a:pt x="21600" y="7838"/>
                    </a:lnTo>
                    <a:lnTo>
                      <a:pt x="7841" y="21600"/>
                    </a:lnTo>
                    <a:lnTo>
                      <a:pt x="0" y="13762"/>
                    </a:lnTo>
                    <a:lnTo>
                      <a:pt x="13759" y="0"/>
                    </a:lnTo>
                    <a:close/>
                    <a:moveTo>
                      <a:pt x="13759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4" name="AutoShape 211"/>
              <p:cNvSpPr/>
              <p:nvPr/>
            </p:nvSpPr>
            <p:spPr bwMode="auto">
              <a:xfrm>
                <a:off x="464" y="296"/>
                <a:ext cx="68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3761" y="21600"/>
                    </a:moveTo>
                    <a:lnTo>
                      <a:pt x="0" y="7839"/>
                    </a:lnTo>
                    <a:lnTo>
                      <a:pt x="7839" y="0"/>
                    </a:lnTo>
                    <a:lnTo>
                      <a:pt x="21600" y="13761"/>
                    </a:lnTo>
                    <a:lnTo>
                      <a:pt x="13761" y="21600"/>
                    </a:lnTo>
                    <a:close/>
                    <a:moveTo>
                      <a:pt x="13761" y="216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5" name="AutoShape 212"/>
              <p:cNvSpPr/>
              <p:nvPr/>
            </p:nvSpPr>
            <p:spPr bwMode="auto">
              <a:xfrm>
                <a:off x="223" y="48"/>
                <a:ext cx="69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7840" y="0"/>
                    </a:moveTo>
                    <a:lnTo>
                      <a:pt x="21600" y="13763"/>
                    </a:lnTo>
                    <a:lnTo>
                      <a:pt x="13760" y="21600"/>
                    </a:lnTo>
                    <a:lnTo>
                      <a:pt x="0" y="7837"/>
                    </a:lnTo>
                    <a:lnTo>
                      <a:pt x="7840" y="0"/>
                    </a:lnTo>
                    <a:close/>
                    <a:moveTo>
                      <a:pt x="7840" y="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095500" y="5188036"/>
            <a:ext cx="23573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1835</a:t>
            </a:r>
            <a:endParaRPr lang="en-US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62500" y="3664036"/>
            <a:ext cx="23573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1832</a:t>
            </a:r>
            <a:endParaRPr lang="en-US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3975" y="5616964"/>
            <a:ext cx="4076700" cy="8679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latin typeface="+mj-ea"/>
                <a:ea typeface="+mj-ea"/>
              </a:rPr>
              <a:t>美国画家莫尔斯经过</a:t>
            </a:r>
            <a:r>
              <a:rPr lang="en-US" altLang="zh-CN" sz="1200" dirty="0" smtClean="0">
                <a:latin typeface="+mj-ea"/>
                <a:ea typeface="+mj-ea"/>
              </a:rPr>
              <a:t>3</a:t>
            </a:r>
            <a:r>
              <a:rPr lang="zh-CN" altLang="en-US" sz="1200" dirty="0" smtClean="0">
                <a:latin typeface="+mj-ea"/>
                <a:ea typeface="+mj-ea"/>
              </a:rPr>
              <a:t>年的钻研之后，成功地用电流的“通断”和“长短”来代替了人类的文字进行传送，这就是鼎鼎大名的莫尔斯电码，第一台电磁式电报机问世</a:t>
            </a:r>
            <a:endParaRPr lang="en-US" sz="1200" dirty="0"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29174" y="4102489"/>
            <a:ext cx="2362201" cy="6093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latin typeface="+mj-ea"/>
                <a:ea typeface="+mj-ea"/>
              </a:rPr>
              <a:t>俄国外交家希林制作出了用电流计指针偏转来接收信息的机器</a:t>
            </a:r>
            <a:endParaRPr lang="en-US" sz="1200" dirty="0"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753475" y="3511636"/>
            <a:ext cx="23573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1895</a:t>
            </a:r>
            <a:endParaRPr lang="en-US" sz="200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0073" y="2511814"/>
            <a:ext cx="4352927" cy="8679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 smtClean="0">
                <a:latin typeface="+mj-ea"/>
                <a:ea typeface="+mj-ea"/>
              </a:rPr>
              <a:t>一个瑞典发明家发明了一种装置，在装置中每根电线代表一个字母。当电流从代表某个字母的电线流过，它会给与之相连的一个小球充电，而后者随后会敲响一个小铃，发出相应音符</a:t>
            </a:r>
            <a:endParaRPr lang="en-US" sz="1200" dirty="0"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9682" y="535525"/>
            <a:ext cx="305724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Noto Sans T Chinese Light" panose="020B0300000000000000" pitchFamily="34" charset="-128"/>
                <a:cs typeface="Open Sans Light" panose="020B0306030504020204" pitchFamily="34" charset="0"/>
              </a:rPr>
              <a:t>法拉第电磁感应</a:t>
            </a:r>
            <a:endParaRPr lang="zh-CN" altLang="en-US" sz="32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9" name="Text Placeholder 29"/>
          <p:cNvSpPr txBox="1"/>
          <p:nvPr/>
        </p:nvSpPr>
        <p:spPr>
          <a:xfrm>
            <a:off x="6373947" y="1702856"/>
            <a:ext cx="4932228" cy="424074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>
                <a:latin typeface="+mn-ea"/>
              </a:rPr>
              <a:t>    </a:t>
            </a:r>
            <a:endParaRPr lang="en-US" altLang="zh-CN" sz="16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1819</a:t>
            </a:r>
            <a:r>
              <a:rPr lang="zh-CN" altLang="en-US" sz="1800" dirty="0" smtClean="0">
                <a:latin typeface="+mn-ea"/>
              </a:rPr>
              <a:t>年，奥斯特发现如果电路中有电流通过，它附近的普通罗盘的磁针就会发生偏移。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1821</a:t>
            </a:r>
            <a:r>
              <a:rPr lang="zh-CN" altLang="en-US" sz="1800" dirty="0" smtClean="0">
                <a:latin typeface="+mn-ea"/>
              </a:rPr>
              <a:t>年，法拉第从中得到启发发明第一台电动机，第一台使用电流将物体运动的装置。后来他发现一块磁铁穿过一个闭合线路时，线路内就会有电流产生，由此法拉第在</a:t>
            </a:r>
            <a:r>
              <a:rPr lang="en-US" altLang="zh-CN" sz="1800" dirty="0" smtClean="0">
                <a:latin typeface="+mn-ea"/>
              </a:rPr>
              <a:t>1831</a:t>
            </a:r>
            <a:r>
              <a:rPr lang="zh-CN" altLang="en-US" sz="1800" dirty="0" smtClean="0">
                <a:latin typeface="+mn-ea"/>
              </a:rPr>
              <a:t>年提出电磁感应定律，并于</a:t>
            </a:r>
            <a:r>
              <a:rPr lang="en-US" sz="1800" dirty="0" smtClean="0">
                <a:latin typeface="+mn-ea"/>
              </a:rPr>
              <a:t>1837</a:t>
            </a:r>
            <a:r>
              <a:rPr lang="zh-CN" altLang="en-US" sz="1800" dirty="0" smtClean="0">
                <a:latin typeface="+mn-ea"/>
              </a:rPr>
              <a:t>年引入了电场和磁场的概念，指出电和磁的周围都有场的存在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</a:t>
            </a:r>
            <a:r>
              <a:rPr lang="zh-CN" altLang="en-US" sz="1800" dirty="0" smtClean="0"/>
              <a:t>法拉第把磁力线和电力线的重要概念引入物理学，通过强调不是磁铁本身而是它们之间的“场”，为当代物理学中的许多进展开拓了道路，其中包括麦克斯韦方程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11" name="图片 10" descr="法拉第原理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790" y="2095630"/>
            <a:ext cx="4930549" cy="325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9682" y="535525"/>
            <a:ext cx="18261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Open Sans Light" panose="020B0306030504020204" pitchFamily="34" charset="0"/>
                <a:ea typeface="Noto Sans T Chinese Light" panose="020B0300000000000000" pitchFamily="34" charset="-128"/>
                <a:cs typeface="Open Sans Light" panose="020B0306030504020204" pitchFamily="34" charset="0"/>
              </a:rPr>
              <a:t>无线电波</a:t>
            </a:r>
            <a:endParaRPr lang="zh-CN" altLang="en-US" sz="3200" dirty="0">
              <a:solidFill>
                <a:schemeClr val="bg1"/>
              </a:solidFill>
              <a:latin typeface="Open Sans Light" panose="020B0306030504020204" pitchFamily="34" charset="0"/>
              <a:ea typeface="Noto Sans T Chinese Light" panose="020B0300000000000000" pitchFamily="34" charset="-128"/>
              <a:cs typeface="Open Sans Light" panose="020B0306030504020204" pitchFamily="34" charset="0"/>
            </a:endParaRPr>
          </a:p>
        </p:txBody>
      </p:sp>
      <p:sp>
        <p:nvSpPr>
          <p:cNvPr id="9" name="Text Placeholder 29"/>
          <p:cNvSpPr txBox="1"/>
          <p:nvPr/>
        </p:nvSpPr>
        <p:spPr>
          <a:xfrm>
            <a:off x="6457950" y="1323975"/>
            <a:ext cx="5057775" cy="447674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1800" dirty="0" smtClean="0">
                <a:latin typeface="+mn-ea"/>
              </a:rPr>
              <a:t>   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</a:t>
            </a:r>
            <a:r>
              <a:rPr lang="zh-CN" altLang="en-US" sz="1800" dirty="0" smtClean="0">
                <a:latin typeface="+mn-ea"/>
              </a:rPr>
              <a:t>受到法拉第的启发之后，</a:t>
            </a:r>
            <a:r>
              <a:rPr lang="en-US" altLang="zh-CN" sz="1800" dirty="0" smtClean="0">
                <a:latin typeface="+mn-ea"/>
              </a:rPr>
              <a:t>1861</a:t>
            </a:r>
            <a:r>
              <a:rPr lang="zh-CN" altLang="en-US" sz="1800" dirty="0" smtClean="0">
                <a:latin typeface="+mn-ea"/>
              </a:rPr>
              <a:t>年至</a:t>
            </a:r>
            <a:r>
              <a:rPr lang="en-US" altLang="zh-CN" sz="1800" dirty="0" smtClean="0">
                <a:latin typeface="+mn-ea"/>
              </a:rPr>
              <a:t>1865</a:t>
            </a:r>
            <a:r>
              <a:rPr lang="zh-CN" altLang="en-US" sz="1800" dirty="0" smtClean="0">
                <a:latin typeface="+mn-ea"/>
              </a:rPr>
              <a:t>年间，麦克斯韦最早在论文中阐明了电磁波传播的理论基础。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</a:t>
            </a:r>
            <a:r>
              <a:rPr lang="zh-CN" altLang="en-US" sz="1800" dirty="0" smtClean="0">
                <a:latin typeface="+mn-ea"/>
              </a:rPr>
              <a:t>随后海因里希</a:t>
            </a:r>
            <a:r>
              <a:rPr lang="en-US" altLang="zh-CN" sz="1800" dirty="0" smtClean="0">
                <a:latin typeface="+mn-ea"/>
              </a:rPr>
              <a:t>·</a:t>
            </a:r>
            <a:r>
              <a:rPr lang="zh-CN" altLang="en-US" sz="1800" dirty="0" smtClean="0">
                <a:latin typeface="+mn-ea"/>
              </a:rPr>
              <a:t>鲁道夫</a:t>
            </a:r>
            <a:r>
              <a:rPr lang="en-US" altLang="zh-CN" sz="1800" dirty="0" smtClean="0">
                <a:latin typeface="+mn-ea"/>
              </a:rPr>
              <a:t>·</a:t>
            </a:r>
            <a:r>
              <a:rPr lang="zh-CN" altLang="en-US" sz="1800" dirty="0" smtClean="0">
                <a:latin typeface="+mn-ea"/>
              </a:rPr>
              <a:t>赫兹在</a:t>
            </a:r>
            <a:r>
              <a:rPr lang="en-US" altLang="zh-CN" sz="1800" dirty="0" smtClean="0">
                <a:latin typeface="+mn-ea"/>
              </a:rPr>
              <a:t>1886</a:t>
            </a:r>
            <a:r>
              <a:rPr lang="zh-CN" altLang="en-US" sz="1800" dirty="0" smtClean="0">
                <a:latin typeface="+mn-ea"/>
              </a:rPr>
              <a:t>年至</a:t>
            </a:r>
            <a:r>
              <a:rPr lang="en-US" altLang="zh-CN" sz="1800" dirty="0" smtClean="0">
                <a:latin typeface="+mn-ea"/>
              </a:rPr>
              <a:t>1888</a:t>
            </a:r>
            <a:r>
              <a:rPr lang="zh-CN" altLang="en-US" sz="1800" dirty="0" smtClean="0">
                <a:latin typeface="+mn-ea"/>
              </a:rPr>
              <a:t>年间首先通过试验验证了麦克斯韦尔的理论。他证明了无线电辐射具有波的所有特性，并发现电磁场方程可以用偏微分方程表达，通常称波动方程。 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1893</a:t>
            </a:r>
            <a:r>
              <a:rPr lang="zh-CN" altLang="en-US" sz="1800" dirty="0" smtClean="0">
                <a:latin typeface="+mn-ea"/>
              </a:rPr>
              <a:t>年，尼科拉</a:t>
            </a:r>
            <a:r>
              <a:rPr lang="en-US" altLang="zh-CN" sz="1800" dirty="0" smtClean="0">
                <a:latin typeface="+mn-ea"/>
              </a:rPr>
              <a:t>·</a:t>
            </a:r>
            <a:r>
              <a:rPr lang="zh-CN" altLang="en-US" sz="1800" dirty="0" smtClean="0">
                <a:latin typeface="+mn-ea"/>
              </a:rPr>
              <a:t>特斯拉在美国密苏里州圣路易斯首次公开展示了无线电通信。在为“费城富兰克林学院”以及“全国电灯协会”做的报告中，他描述并演示了无线电通信的基本原理。他所制作的仪器包含电子管发明之前无线电系统的所有基本要素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6" name="图片 5" descr="无线电波.jpg"/>
          <p:cNvPicPr>
            <a:picLocks noChangeAspect="1"/>
          </p:cNvPicPr>
          <p:nvPr/>
        </p:nvPicPr>
        <p:blipFill>
          <a:blip r:embed="rId1"/>
          <a:srcRect r="5537" b="14476"/>
          <a:stretch>
            <a:fillRect/>
          </a:stretch>
        </p:blipFill>
        <p:spPr>
          <a:xfrm>
            <a:off x="813650" y="1798320"/>
            <a:ext cx="5053750" cy="3592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9682" y="535525"/>
            <a:ext cx="469872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谁第一个发明了无线电报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1026" y="4486695"/>
            <a:ext cx="4629150" cy="160043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 smtClean="0">
                <a:latin typeface="+mj-ea"/>
                <a:ea typeface="+mj-ea"/>
              </a:rPr>
              <a:t>1893</a:t>
            </a:r>
            <a:r>
              <a:rPr lang="zh-CN" altLang="en-US" sz="1400" dirty="0" smtClean="0">
                <a:latin typeface="+mj-ea"/>
                <a:ea typeface="+mj-ea"/>
              </a:rPr>
              <a:t>年，特斯拉在美国密苏里州圣路易斯首次公开展示了无线电通信。在为“费城富兰克林学院”以及全国电灯协会做的报告中，他描述并演示了无线电通信的基本原理。他所制作的仪器包含电子管发明之前无线电系统的所有基本要素。特斯拉</a:t>
            </a:r>
            <a:r>
              <a:rPr lang="en-US" sz="1400" dirty="0" smtClean="0">
                <a:latin typeface="+mj-ea"/>
                <a:ea typeface="+mj-ea"/>
              </a:rPr>
              <a:t>1897</a:t>
            </a:r>
            <a:r>
              <a:rPr lang="zh-CN" altLang="en-US" sz="1400" dirty="0" smtClean="0">
                <a:latin typeface="+mj-ea"/>
                <a:ea typeface="+mj-ea"/>
              </a:rPr>
              <a:t>年在美国获得了无线电技术的专利。</a:t>
            </a:r>
            <a:endParaRPr lang="en-US" sz="14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cxnSp>
        <p:nvCxnSpPr>
          <p:cNvPr id="24" name="Straight Connector 25"/>
          <p:cNvCxnSpPr/>
          <p:nvPr/>
        </p:nvCxnSpPr>
        <p:spPr>
          <a:xfrm>
            <a:off x="684963" y="4340545"/>
            <a:ext cx="242788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6"/>
          <p:cNvCxnSpPr/>
          <p:nvPr/>
        </p:nvCxnSpPr>
        <p:spPr>
          <a:xfrm>
            <a:off x="6279305" y="4283395"/>
            <a:ext cx="242788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7"/>
          <p:cNvCxnSpPr/>
          <p:nvPr/>
        </p:nvCxnSpPr>
        <p:spPr>
          <a:xfrm>
            <a:off x="5686902" y="1625267"/>
            <a:ext cx="0" cy="4499762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 descr="特斯拉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1403985"/>
            <a:ext cx="2084070" cy="2707964"/>
          </a:xfrm>
          <a:prstGeom prst="rect">
            <a:avLst/>
          </a:prstGeom>
        </p:spPr>
      </p:pic>
      <p:pic>
        <p:nvPicPr>
          <p:cNvPr id="48" name="图片 47" descr="马可尼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9" y="1327784"/>
            <a:ext cx="2551355" cy="2710815"/>
          </a:xfrm>
          <a:prstGeom prst="rect">
            <a:avLst/>
          </a:prstGeom>
        </p:spPr>
      </p:pic>
      <p:sp>
        <p:nvSpPr>
          <p:cNvPr id="49" name="TextBox 17"/>
          <p:cNvSpPr txBox="1"/>
          <p:nvPr/>
        </p:nvSpPr>
        <p:spPr>
          <a:xfrm>
            <a:off x="6229351" y="4458120"/>
            <a:ext cx="5010150" cy="160043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马可尼</a:t>
            </a:r>
            <a:r>
              <a:rPr lang="en-US" sz="1400" dirty="0" smtClean="0">
                <a:latin typeface="+mj-ea"/>
                <a:ea typeface="+mj-ea"/>
              </a:rPr>
              <a:t>1896</a:t>
            </a:r>
            <a:r>
              <a:rPr lang="zh-CN" altLang="en-US" sz="1400" dirty="0" smtClean="0">
                <a:latin typeface="+mj-ea"/>
                <a:ea typeface="+mj-ea"/>
              </a:rPr>
              <a:t>年在英国获得了无线电技术的专利。美国专利局于</a:t>
            </a:r>
            <a:r>
              <a:rPr lang="en-US" sz="1400" dirty="0" smtClean="0">
                <a:latin typeface="+mj-ea"/>
                <a:ea typeface="+mj-ea"/>
              </a:rPr>
              <a:t>1904</a:t>
            </a:r>
            <a:r>
              <a:rPr lang="zh-CN" altLang="en-US" sz="1400" dirty="0" smtClean="0">
                <a:latin typeface="+mj-ea"/>
                <a:ea typeface="+mj-ea"/>
              </a:rPr>
              <a:t>年将特斯拉专利权撤销，转而授予马可尼发明无线电的专利。</a:t>
            </a:r>
            <a:r>
              <a:rPr lang="en-US" sz="1400" dirty="0" smtClean="0">
                <a:latin typeface="+mj-ea"/>
                <a:ea typeface="+mj-ea"/>
              </a:rPr>
              <a:t>1943</a:t>
            </a:r>
            <a:r>
              <a:rPr lang="zh-CN" altLang="en-US" sz="1400" dirty="0" smtClean="0">
                <a:latin typeface="+mj-ea"/>
                <a:ea typeface="+mj-ea"/>
              </a:rPr>
              <a:t>年，在特斯拉去世后不久，美国最高法院重新认定特斯拉的专利有效。这一决定承认他的发明在马可尼的专利之前就已完成。</a:t>
            </a:r>
            <a:endParaRPr lang="en-US" sz="14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50" name="图片 49" descr="马可尼电报机.gif"/>
          <p:cNvPicPr>
            <a:picLocks noChangeAspect="1"/>
          </p:cNvPicPr>
          <p:nvPr/>
        </p:nvPicPr>
        <p:blipFill>
          <a:blip r:embed="rId3"/>
          <a:srcRect l="8607" t="3077" r="2772" b="2051"/>
          <a:stretch>
            <a:fillRect/>
          </a:stretch>
        </p:blipFill>
        <p:spPr>
          <a:xfrm>
            <a:off x="9243832" y="1362075"/>
            <a:ext cx="2748143" cy="1828800"/>
          </a:xfrm>
          <a:prstGeom prst="rect">
            <a:avLst/>
          </a:prstGeom>
        </p:spPr>
      </p:pic>
      <p:pic>
        <p:nvPicPr>
          <p:cNvPr id="51" name="图片 50" descr="特斯拉电报机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054" y="1419225"/>
            <a:ext cx="2027396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ONE</a:t>
            </a:r>
            <a:endParaRPr lang="zh-CN" altLang="en-US" sz="138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5622" y="4868448"/>
            <a:ext cx="2214880" cy="613410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赫兹的论文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790142" y="408485"/>
            <a:ext cx="973074" cy="838857"/>
          </a:xfrm>
          <a:prstGeom prst="triangle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0497" y="535525"/>
            <a:ext cx="2214880" cy="6134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赫兹的论文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288025" y="1301601"/>
            <a:ext cx="9643448" cy="3632349"/>
            <a:chOff x="86841" y="0"/>
            <a:chExt cx="4824000" cy="2664296"/>
          </a:xfrm>
        </p:grpSpPr>
        <p:sp>
          <p:nvSpPr>
            <p:cNvPr id="10" name="矩形 35"/>
            <p:cNvSpPr>
              <a:spLocks noChangeArrowheads="1"/>
            </p:cNvSpPr>
            <p:nvPr/>
          </p:nvSpPr>
          <p:spPr bwMode="auto">
            <a:xfrm>
              <a:off x="114354" y="161048"/>
              <a:ext cx="2368080" cy="222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1894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年，马可尼的试验有了突破性的发展。尚不足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20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岁的他，和他长兄一道去「阿尔卑斯山」渡假时，读到「赫兹」的一篇重要论文，该文详述他如何以实验方法证明英国科学家「麦克斯威尔」所说的电磁波确实存在，并说电磁波是以光波速度前进，可以穿透真空、空气、液体和固体。 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年轻聪明的马可尼立即领悟到，这个电磁波可以作为传递讯息之用。随即匆匆结束假期，赶回家中的实验室，动脑筋设法将这构想付诸实施。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他的第一步骤是重复赫兹的实验，经过多次失败后竟成功了，这带给他莫大的鼓励，虽然通讯距离只有可怜的二、三公分而已。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1" name="矩形 36"/>
            <p:cNvSpPr>
              <a:spLocks noChangeArrowheads="1"/>
            </p:cNvSpPr>
            <p:nvPr/>
          </p:nvSpPr>
          <p:spPr bwMode="auto">
            <a:xfrm>
              <a:off x="2606956" y="154365"/>
              <a:ext cx="2229265" cy="186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赫兹的实验如下图所示，左方是电波产生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发射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  <a:sym typeface="微软雅黑" panose="020B0503020204020204" pitchFamily="34" charset="-122"/>
                </a:rPr>
                <a:t>机，右方是电波接收机。发射机是利用诱导线圈产生高电压，在火花隙之间产生火花。接收机则简单到只用一根金属线弯成一圆环，两端不相接而仅留一小隙。当发射机跳火花时，接收机也会产生一个较弱的火花。发射机与接收机之间除空气外，没有任何东西相连。</a:t>
              </a:r>
              <a:endParaRPr lang="en-US" altLang="zh-CN" sz="1600" dirty="0" smtClean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solidFill>
                    <a:schemeClr val="bg1"/>
                  </a:solidFill>
                  <a:latin typeface="+mn-ea"/>
                  <a:ea typeface="+mn-ea"/>
                  <a:cs typeface="Open Sans Light" panose="020B0306030504020204" pitchFamily="34" charset="0"/>
                </a:rPr>
                <a:t>       这对收发机经马可尼不断地改良，通讯距离不断增加，并且可以按响一电铃和启动用于有线电报的摩斯电码印码机。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  <a:cs typeface="Open Sans Light" panose="020B0306030504020204" pitchFamily="34" charset="0"/>
              </a:endParaRPr>
            </a:p>
          </p:txBody>
        </p:sp>
        <p:sp>
          <p:nvSpPr>
            <p:cNvPr id="12" name="矩形 37"/>
            <p:cNvSpPr>
              <a:spLocks noChangeArrowheads="1"/>
            </p:cNvSpPr>
            <p:nvPr/>
          </p:nvSpPr>
          <p:spPr bwMode="auto">
            <a:xfrm>
              <a:off x="86841" y="0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86841" y="2646296"/>
              <a:ext cx="4824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Open Sans Light" panose="020B0306030504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微软雅黑" panose="020B0503020204020204" pitchFamily="34" charset="-122"/>
              </a:endParaRPr>
            </a:p>
          </p:txBody>
        </p:sp>
      </p:grpSp>
      <p:pic>
        <p:nvPicPr>
          <p:cNvPr id="14" name="图片 13" descr="电报机1.jpg"/>
          <p:cNvPicPr>
            <a:picLocks noChangeAspect="1"/>
          </p:cNvPicPr>
          <p:nvPr/>
        </p:nvPicPr>
        <p:blipFill>
          <a:blip r:embed="rId1"/>
          <a:srcRect l="1898" r="59095" b="66896"/>
          <a:stretch>
            <a:fillRect/>
          </a:stretch>
        </p:blipFill>
        <p:spPr>
          <a:xfrm>
            <a:off x="6974309" y="4162424"/>
            <a:ext cx="4417592" cy="2343151"/>
          </a:xfrm>
          <a:prstGeom prst="rect">
            <a:avLst/>
          </a:prstGeom>
        </p:spPr>
      </p:pic>
      <p:sp>
        <p:nvSpPr>
          <p:cNvPr id="19" name="矩形 40"/>
          <p:cNvSpPr>
            <a:spLocks noChangeArrowheads="1"/>
          </p:cNvSpPr>
          <p:nvPr/>
        </p:nvSpPr>
        <p:spPr bwMode="auto">
          <a:xfrm>
            <a:off x="1352551" y="5489574"/>
            <a:ext cx="5334000" cy="47159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矩形 70"/>
          <p:cNvSpPr>
            <a:spLocks noChangeArrowheads="1"/>
          </p:cNvSpPr>
          <p:nvPr/>
        </p:nvSpPr>
        <p:spPr bwMode="auto">
          <a:xfrm>
            <a:off x="1447799" y="5526373"/>
            <a:ext cx="2739203" cy="400110"/>
          </a:xfrm>
          <a:prstGeom prst="rect">
            <a:avLst/>
          </a:prstGeom>
          <a:solidFill>
            <a:srgbClr val="14C7BE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lt1"/>
                </a:solidFill>
                <a:latin typeface="楷体" panose="02010609060101010101" charset="-122"/>
                <a:ea typeface="楷体" panose="02010609060101010101" charset="-122"/>
                <a:cs typeface="Open Sans Light" panose="020B0306030504020204" pitchFamily="34" charset="0"/>
              </a:rPr>
              <a:t>赫兹的实验装置</a:t>
            </a:r>
            <a:endParaRPr lang="zh-CN" altLang="en-US" dirty="0">
              <a:solidFill>
                <a:schemeClr val="lt1"/>
              </a:solidFill>
              <a:latin typeface="楷体" panose="02010609060101010101" charset="-122"/>
              <a:ea typeface="楷体" panose="02010609060101010101" charset="-122"/>
              <a:cs typeface="Open Sans Light" panose="020B0306030504020204" pitchFamily="34" charset="0"/>
            </a:endParaRPr>
          </a:p>
        </p:txBody>
      </p:sp>
      <p:sp>
        <p:nvSpPr>
          <p:cNvPr id="21" name="等腰三角形 71"/>
          <p:cNvSpPr>
            <a:spLocks noChangeArrowheads="1"/>
          </p:cNvSpPr>
          <p:nvPr/>
        </p:nvSpPr>
        <p:spPr bwMode="auto">
          <a:xfrm rot="5400000">
            <a:off x="6338605" y="5611993"/>
            <a:ext cx="240030" cy="207698"/>
          </a:xfrm>
          <a:prstGeom prst="triangle">
            <a:avLst>
              <a:gd name="adj" fmla="val 50000"/>
            </a:avLst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zh-CN">
              <a:solidFill>
                <a:schemeClr val="l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18135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 TWO</a:t>
            </a:r>
            <a:endParaRPr lang="zh-CN" altLang="en-US" sz="138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flipV="1">
            <a:off x="5562600" y="3181350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5622" y="4868448"/>
            <a:ext cx="2214880" cy="613410"/>
          </a:xfrm>
          <a:prstGeom prst="rect">
            <a:avLst/>
          </a:prstGeom>
          <a:noFill/>
          <a:ln>
            <a:solidFill>
              <a:srgbClr val="14C7B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cs typeface="Open Sans Light" panose="020B0306030504020204" pitchFamily="34" charset="0"/>
              </a:rPr>
              <a:t>凝聚检波器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D7A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3607</Words>
  <Application>WPS 演示</Application>
  <PresentationFormat>自定义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微软雅黑</vt:lpstr>
      <vt:lpstr>Calibri</vt:lpstr>
      <vt:lpstr>MS PGothic</vt:lpstr>
      <vt:lpstr>Open Sans Light</vt:lpstr>
      <vt:lpstr>Noto Sans T Chinese Light</vt:lpstr>
      <vt:lpstr>楷体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13248</cp:lastModifiedBy>
  <cp:revision>65</cp:revision>
  <dcterms:created xsi:type="dcterms:W3CDTF">2015-07-23T02:26:00Z</dcterms:created>
  <dcterms:modified xsi:type="dcterms:W3CDTF">2016-11-08T10:08:09Z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