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2" autoAdjust="0"/>
    <p:restoredTop sz="94660"/>
  </p:normalViewPr>
  <p:slideViewPr>
    <p:cSldViewPr>
      <p:cViewPr varScale="1">
        <p:scale>
          <a:sx n="70" d="100"/>
          <a:sy n="70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C250-1A3A-4C88-9ACA-D84D7D1F4680}" type="datetimeFigureOut">
              <a:rPr lang="zh-CN" altLang="en-US" smtClean="0"/>
              <a:t>2011/9/11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D81A8-80E0-401F-B10A-8A62DD12DD7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C250-1A3A-4C88-9ACA-D84D7D1F4680}" type="datetimeFigureOut">
              <a:rPr lang="zh-CN" altLang="en-US" smtClean="0"/>
              <a:t>2011/9/11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D81A8-80E0-401F-B10A-8A62DD12DD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C250-1A3A-4C88-9ACA-D84D7D1F4680}" type="datetimeFigureOut">
              <a:rPr lang="zh-CN" altLang="en-US" smtClean="0"/>
              <a:t>2011/9/11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D81A8-80E0-401F-B10A-8A62DD12DD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C250-1A3A-4C88-9ACA-D84D7D1F4680}" type="datetimeFigureOut">
              <a:rPr lang="zh-CN" altLang="en-US" smtClean="0"/>
              <a:t>2011/9/11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D81A8-80E0-401F-B10A-8A62DD12DD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C250-1A3A-4C88-9ACA-D84D7D1F4680}" type="datetimeFigureOut">
              <a:rPr lang="zh-CN" altLang="en-US" smtClean="0"/>
              <a:t>2011/9/11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D81A8-80E0-401F-B10A-8A62DD12DD7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C250-1A3A-4C88-9ACA-D84D7D1F4680}" type="datetimeFigureOut">
              <a:rPr lang="zh-CN" altLang="en-US" smtClean="0"/>
              <a:t>2011/9/11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D81A8-80E0-401F-B10A-8A62DD12DD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C250-1A3A-4C88-9ACA-D84D7D1F4680}" type="datetimeFigureOut">
              <a:rPr lang="zh-CN" altLang="en-US" smtClean="0"/>
              <a:t>2011/9/11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D81A8-80E0-401F-B10A-8A62DD12DD7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C250-1A3A-4C88-9ACA-D84D7D1F4680}" type="datetimeFigureOut">
              <a:rPr lang="zh-CN" altLang="en-US" smtClean="0"/>
              <a:t>2011/9/11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D81A8-80E0-401F-B10A-8A62DD12DD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C250-1A3A-4C88-9ACA-D84D7D1F4680}" type="datetimeFigureOut">
              <a:rPr lang="zh-CN" altLang="en-US" smtClean="0"/>
              <a:t>2011/9/11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D81A8-80E0-401F-B10A-8A62DD12DD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C250-1A3A-4C88-9ACA-D84D7D1F4680}" type="datetimeFigureOut">
              <a:rPr lang="zh-CN" altLang="en-US" smtClean="0"/>
              <a:t>2011/9/11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D81A8-80E0-401F-B10A-8A62DD12DD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246C250-1A3A-4C88-9ACA-D84D7D1F4680}" type="datetimeFigureOut">
              <a:rPr lang="zh-CN" altLang="en-US" smtClean="0"/>
              <a:t>2011/9/11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89D81A8-80E0-401F-B10A-8A62DD12DD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246C250-1A3A-4C88-9ACA-D84D7D1F4680}" type="datetimeFigureOut">
              <a:rPr lang="zh-CN" altLang="en-US" smtClean="0"/>
              <a:t>2011/9/11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89D81A8-80E0-401F-B10A-8A62DD12DD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简单算法举例</a:t>
            </a:r>
            <a:endParaRPr lang="zh-CN" altLang="en-US" smtClean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/>
              <a:t>求</a:t>
            </a:r>
            <a:r>
              <a:rPr lang="en-US" altLang="zh-CN" smtClean="0"/>
              <a:t>1×2×3×4×5</a:t>
            </a:r>
          </a:p>
          <a:p>
            <a:r>
              <a:rPr lang="en-US" altLang="zh-CN" smtClean="0"/>
              <a:t>S1: p=1</a:t>
            </a:r>
          </a:p>
          <a:p>
            <a:r>
              <a:rPr lang="en-US" altLang="zh-CN" smtClean="0"/>
              <a:t>S2: i=2</a:t>
            </a:r>
          </a:p>
          <a:p>
            <a:r>
              <a:rPr lang="en-US" altLang="zh-CN" smtClean="0"/>
              <a:t>S3: p=p×i</a:t>
            </a:r>
          </a:p>
          <a:p>
            <a:r>
              <a:rPr lang="en-US" altLang="zh-CN" smtClean="0"/>
              <a:t>S4: i=i+1</a:t>
            </a:r>
          </a:p>
          <a:p>
            <a:r>
              <a:rPr lang="en-US" altLang="zh-CN" smtClean="0"/>
              <a:t>S5: </a:t>
            </a:r>
            <a:r>
              <a:rPr lang="zh-CN" altLang="en-US" smtClean="0"/>
              <a:t>若</a:t>
            </a:r>
            <a:r>
              <a:rPr lang="en-US" altLang="zh-CN" smtClean="0"/>
              <a:t>i≤5,</a:t>
            </a:r>
            <a:r>
              <a:rPr lang="zh-CN" altLang="en-US" smtClean="0"/>
              <a:t>返回</a:t>
            </a:r>
            <a:r>
              <a:rPr lang="en-US" altLang="zh-CN" smtClean="0"/>
              <a:t>S3;</a:t>
            </a:r>
            <a:r>
              <a:rPr lang="zh-CN" altLang="en-US" smtClean="0"/>
              <a:t>否则结束</a:t>
            </a:r>
          </a:p>
          <a:p>
            <a:endParaRPr lang="en-US" altLang="zh-CN" smtClean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mtClean="0"/>
              <a:t>设两个变量。一个变量</a:t>
            </a:r>
            <a:r>
              <a:rPr lang="en-US" altLang="zh-CN" smtClean="0"/>
              <a:t>p</a:t>
            </a:r>
            <a:r>
              <a:rPr lang="zh-CN" altLang="en-US" smtClean="0"/>
              <a:t>代表被乘数，一个变量</a:t>
            </a:r>
            <a:r>
              <a:rPr lang="en-US" altLang="zh-CN" smtClean="0"/>
              <a:t>i</a:t>
            </a:r>
            <a:r>
              <a:rPr lang="zh-CN" altLang="en-US" smtClean="0"/>
              <a:t>代表乘数。不另设变量存放乘积结果，而直接将每一步的乘积放在被乘数变量中。</a:t>
            </a:r>
          </a:p>
          <a:p>
            <a:r>
              <a:rPr lang="en-US" altLang="zh-CN" smtClean="0"/>
              <a:t>S3</a:t>
            </a:r>
            <a:r>
              <a:rPr lang="zh-CN" altLang="en-US" smtClean="0"/>
              <a:t>到</a:t>
            </a:r>
            <a:r>
              <a:rPr lang="en-US" altLang="zh-CN" smtClean="0"/>
              <a:t>S5</a:t>
            </a:r>
            <a:r>
              <a:rPr lang="zh-CN" altLang="en-US" smtClean="0"/>
              <a:t>组成一个循环。</a:t>
            </a:r>
          </a:p>
          <a:p>
            <a:r>
              <a:rPr lang="zh-CN" altLang="en-US" smtClean="0"/>
              <a:t>算法结束，变量</a:t>
            </a:r>
            <a:r>
              <a:rPr lang="en-US" altLang="zh-CN" smtClean="0"/>
              <a:t>p</a:t>
            </a:r>
            <a:r>
              <a:rPr lang="zh-CN" altLang="en-US" smtClean="0"/>
              <a:t>就是所求结果。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  <p:bldP spid="17203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迭代法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宋体" pitchFamily="2" charset="-122"/>
              </a:rPr>
              <a:t>基本思想：把一个复杂的问题的求解过程转化为相对简单的迭代算式，然后重复执行这个简单的算式，直到得到最终解。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宋体" pitchFamily="2" charset="-122"/>
              </a:rPr>
              <a:t>在科学计算领域中，许多问题需要这种解决办法。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宋体" pitchFamily="2" charset="-122"/>
              </a:rPr>
              <a:t>特点：迭代公式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如</a:t>
            </a:r>
            <a:r>
              <a:rPr lang="en-US" altLang="zh-CN" smtClean="0">
                <a:latin typeface="宋体" pitchFamily="2" charset="-122"/>
              </a:rPr>
              <a:t>p=p×i   </a:t>
            </a:r>
            <a:r>
              <a:rPr lang="zh-CN" altLang="en-US" smtClean="0">
                <a:latin typeface="宋体" pitchFamily="2" charset="-122"/>
              </a:rPr>
              <a:t>；例</a:t>
            </a:r>
            <a:r>
              <a:rPr lang="en-US" altLang="zh-CN" smtClean="0">
                <a:latin typeface="宋体" pitchFamily="2" charset="-122"/>
              </a:rPr>
              <a:t>sum=sum+term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latin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宋体" pitchFamily="2" charset="-122"/>
              </a:rPr>
              <a:t>又如：求解方程</a:t>
            </a:r>
            <a:r>
              <a:rPr lang="en-US" altLang="zh-CN" sz="2800" smtClean="0">
                <a:latin typeface="宋体" pitchFamily="2" charset="-122"/>
              </a:rPr>
              <a:t>x</a:t>
            </a:r>
            <a:r>
              <a:rPr lang="en-US" altLang="zh-CN" sz="2800" baseline="30000" smtClean="0">
                <a:latin typeface="宋体" pitchFamily="2" charset="-122"/>
              </a:rPr>
              <a:t>3</a:t>
            </a:r>
            <a:r>
              <a:rPr lang="en-US" altLang="zh-CN" sz="2800" smtClean="0">
                <a:latin typeface="宋体" pitchFamily="2" charset="-122"/>
              </a:rPr>
              <a:t>-x-1=0,</a:t>
            </a:r>
            <a:r>
              <a:rPr lang="zh-CN" altLang="en-US" sz="2800" smtClean="0">
                <a:latin typeface="宋体" pitchFamily="2" charset="-122"/>
              </a:rPr>
              <a:t>在</a:t>
            </a:r>
            <a:r>
              <a:rPr lang="en-US" altLang="zh-CN" sz="2800" smtClean="0">
                <a:latin typeface="宋体" pitchFamily="2" charset="-122"/>
              </a:rPr>
              <a:t>x=1.5</a:t>
            </a:r>
            <a:r>
              <a:rPr lang="zh-CN" altLang="en-US" sz="2800" smtClean="0">
                <a:latin typeface="宋体" pitchFamily="2" charset="-122"/>
              </a:rPr>
              <a:t>附近的根。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宋体" pitchFamily="2" charset="-122"/>
              </a:rPr>
              <a:t> 利用迭代公式 </a:t>
            </a:r>
            <a:r>
              <a:rPr lang="en-US" altLang="zh-CN" sz="2800" smtClean="0">
                <a:latin typeface="宋体" pitchFamily="2" charset="-122"/>
              </a:rPr>
              <a:t>x=(x+1)</a:t>
            </a:r>
            <a:r>
              <a:rPr lang="en-US" altLang="zh-CN" sz="2800" baseline="30000" smtClean="0">
                <a:latin typeface="宋体" pitchFamily="2" charset="-122"/>
              </a:rPr>
              <a:t>1/3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宋体" pitchFamily="2" charset="-122"/>
              </a:rPr>
              <a:t>将</a:t>
            </a:r>
            <a:r>
              <a:rPr lang="en-US" altLang="zh-CN" sz="2800" smtClean="0">
                <a:latin typeface="宋体" pitchFamily="2" charset="-122"/>
              </a:rPr>
              <a:t>x</a:t>
            </a:r>
            <a:r>
              <a:rPr lang="en-US" altLang="zh-CN" sz="2800" baseline="-25000" smtClean="0">
                <a:latin typeface="宋体" pitchFamily="2" charset="-122"/>
              </a:rPr>
              <a:t>0</a:t>
            </a:r>
            <a:r>
              <a:rPr lang="en-US" altLang="zh-CN" sz="2800" smtClean="0">
                <a:latin typeface="宋体" pitchFamily="2" charset="-122"/>
              </a:rPr>
              <a:t>=1.5</a:t>
            </a:r>
            <a:r>
              <a:rPr lang="zh-CN" altLang="en-US" sz="2800" smtClean="0">
                <a:latin typeface="宋体" pitchFamily="2" charset="-122"/>
              </a:rPr>
              <a:t>代入右端，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宋体" pitchFamily="2" charset="-122"/>
              </a:rPr>
              <a:t>			得</a:t>
            </a:r>
            <a:r>
              <a:rPr lang="en-US" altLang="zh-CN" sz="2800" smtClean="0">
                <a:latin typeface="宋体" pitchFamily="2" charset="-122"/>
              </a:rPr>
              <a:t>x</a:t>
            </a:r>
            <a:r>
              <a:rPr lang="en-US" altLang="zh-CN" sz="2800" baseline="-25000" smtClean="0">
                <a:latin typeface="宋体" pitchFamily="2" charset="-122"/>
              </a:rPr>
              <a:t>1</a:t>
            </a:r>
            <a:r>
              <a:rPr lang="en-US" altLang="zh-CN" sz="2800" smtClean="0">
                <a:latin typeface="宋体" pitchFamily="2" charset="-122"/>
              </a:rPr>
              <a:t>= (1.5+1)</a:t>
            </a:r>
            <a:r>
              <a:rPr lang="en-US" altLang="zh-CN" sz="2800" baseline="30000" smtClean="0">
                <a:latin typeface="宋体" pitchFamily="2" charset="-122"/>
              </a:rPr>
              <a:t>1/3</a:t>
            </a:r>
            <a:r>
              <a:rPr lang="en-US" altLang="zh-CN" sz="2800" smtClean="0">
                <a:latin typeface="宋体" pitchFamily="2" charset="-122"/>
              </a:rPr>
              <a:t>=1.35721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宋体" pitchFamily="2" charset="-122"/>
              </a:rPr>
              <a:t>再用</a:t>
            </a:r>
            <a:r>
              <a:rPr lang="en-US" altLang="zh-CN" sz="2800" smtClean="0">
                <a:latin typeface="宋体" pitchFamily="2" charset="-122"/>
              </a:rPr>
              <a:t>x</a:t>
            </a:r>
            <a:r>
              <a:rPr lang="en-US" altLang="zh-CN" sz="2800" baseline="-25000" smtClean="0">
                <a:latin typeface="宋体" pitchFamily="2" charset="-122"/>
              </a:rPr>
              <a:t>1</a:t>
            </a:r>
            <a:r>
              <a:rPr lang="zh-CN" altLang="en-US" sz="2800" smtClean="0">
                <a:latin typeface="宋体" pitchFamily="2" charset="-122"/>
              </a:rPr>
              <a:t>作为近似值代入上式右端，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宋体" pitchFamily="2" charset="-122"/>
              </a:rPr>
              <a:t>			得</a:t>
            </a:r>
            <a:r>
              <a:rPr lang="en-US" altLang="zh-CN" sz="2800" smtClean="0">
                <a:latin typeface="宋体" pitchFamily="2" charset="-122"/>
              </a:rPr>
              <a:t>x</a:t>
            </a:r>
            <a:r>
              <a:rPr lang="en-US" altLang="zh-CN" sz="2800" baseline="-25000" smtClean="0">
                <a:latin typeface="宋体" pitchFamily="2" charset="-122"/>
              </a:rPr>
              <a:t>2</a:t>
            </a:r>
            <a:r>
              <a:rPr lang="en-US" altLang="zh-CN" sz="2800" smtClean="0">
                <a:latin typeface="宋体" pitchFamily="2" charset="-122"/>
              </a:rPr>
              <a:t>= (1.35721+1)</a:t>
            </a:r>
            <a:r>
              <a:rPr lang="en-US" altLang="zh-CN" sz="2800" baseline="30000" smtClean="0">
                <a:latin typeface="宋体" pitchFamily="2" charset="-122"/>
              </a:rPr>
              <a:t>1/3</a:t>
            </a:r>
            <a:r>
              <a:rPr lang="en-US" altLang="zh-CN" sz="2800" smtClean="0">
                <a:latin typeface="宋体" pitchFamily="2" charset="-122"/>
              </a:rPr>
              <a:t>=1.33086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宋体" pitchFamily="2" charset="-122"/>
              </a:rPr>
              <a:t>重复以上步骤，逐次求得更精确的解。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穷举法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基本思想：首先根据问题的部分条件预估答案的范围，然后在此范围内对所有可能的情况进行逐一验证，直到全部情况均通过了验证为止。若某个情况使验证符合题目的全部条件，则该情况为本题一个答案。若全部情况验证结果均不符合题目的全部条件，则说明该问题无解。</a:t>
            </a:r>
          </a:p>
          <a:p>
            <a:pPr eaLnBrk="1" hangingPunct="1"/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举例：</a:t>
            </a:r>
            <a:r>
              <a:rPr lang="zh-CN" altLang="en-US" smtClean="0">
                <a:latin typeface="Arial" charset="0"/>
              </a:rPr>
              <a:t>“</a:t>
            </a:r>
            <a:r>
              <a:rPr lang="zh-CN" altLang="en-US" smtClean="0">
                <a:latin typeface="宋体" pitchFamily="2" charset="-122"/>
              </a:rPr>
              <a:t>百钱百鸡问题</a:t>
            </a:r>
            <a:r>
              <a:rPr lang="zh-CN" altLang="en-US" smtClean="0">
                <a:latin typeface="Arial" charset="0"/>
              </a:rPr>
              <a:t>”</a:t>
            </a:r>
            <a:endParaRPr lang="zh-CN" altLang="en-US" smtClean="0">
              <a:latin typeface="宋体" pitchFamily="2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773238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   </a:t>
            </a:r>
            <a:r>
              <a:rPr lang="zh-CN" altLang="en-US" sz="2800" smtClean="0">
                <a:latin typeface="宋体" pitchFamily="2" charset="-122"/>
              </a:rPr>
              <a:t>鸡翁一，值钱五；鸡母一，值钱三；鸡雏三，值钱一；百钱买百鸡，翁、母、雏各几何？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宋体" pitchFamily="2" charset="-122"/>
              </a:rPr>
              <a:t>   如果用</a:t>
            </a:r>
            <a:r>
              <a:rPr lang="en-US" altLang="zh-CN" sz="2800" smtClean="0">
                <a:latin typeface="宋体" pitchFamily="2" charset="-122"/>
              </a:rPr>
              <a:t>x,y,z</a:t>
            </a:r>
            <a:r>
              <a:rPr lang="zh-CN" altLang="en-US" sz="2800" smtClean="0">
                <a:latin typeface="宋体" pitchFamily="2" charset="-122"/>
              </a:rPr>
              <a:t>分别代表公鸡，母鸡，小鸡的数量，根据题意列方程：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x+y+z=100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5x+3y+z/3=100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    </a:t>
            </a:r>
            <a:r>
              <a:rPr lang="zh-CN" altLang="en-US" sz="2800" smtClean="0">
                <a:latin typeface="宋体" pitchFamily="2" charset="-122"/>
              </a:rPr>
              <a:t>根据题意：</a:t>
            </a:r>
            <a:r>
              <a:rPr lang="en-US" altLang="zh-CN" sz="2800" smtClean="0">
                <a:latin typeface="宋体" pitchFamily="2" charset="-122"/>
              </a:rPr>
              <a:t>x,y,z</a:t>
            </a:r>
            <a:r>
              <a:rPr lang="zh-CN" altLang="en-US" sz="2800" smtClean="0">
                <a:latin typeface="宋体" pitchFamily="2" charset="-122"/>
              </a:rPr>
              <a:t>范围一定是</a:t>
            </a:r>
            <a:r>
              <a:rPr lang="en-US" altLang="zh-CN" sz="2800" smtClean="0">
                <a:latin typeface="宋体" pitchFamily="2" charset="-122"/>
              </a:rPr>
              <a:t>0</a:t>
            </a:r>
            <a:r>
              <a:rPr lang="zh-CN" altLang="en-US" sz="2800" smtClean="0">
                <a:latin typeface="宋体" pitchFamily="2" charset="-122"/>
              </a:rPr>
              <a:t>到</a:t>
            </a:r>
            <a:r>
              <a:rPr lang="en-US" altLang="zh-CN" sz="2800" smtClean="0">
                <a:latin typeface="宋体" pitchFamily="2" charset="-122"/>
              </a:rPr>
              <a:t>100</a:t>
            </a:r>
            <a:r>
              <a:rPr lang="zh-CN" altLang="en-US" sz="2800" smtClean="0">
                <a:latin typeface="宋体" pitchFamily="2" charset="-122"/>
              </a:rPr>
              <a:t>的正整数。最简单的方法是在此范围内不断变化</a:t>
            </a:r>
            <a:r>
              <a:rPr lang="en-US" altLang="zh-CN" sz="2800" smtClean="0">
                <a:latin typeface="宋体" pitchFamily="2" charset="-122"/>
              </a:rPr>
              <a:t>x,y,z</a:t>
            </a:r>
            <a:r>
              <a:rPr lang="zh-CN" altLang="en-US" sz="2800" smtClean="0">
                <a:latin typeface="宋体" pitchFamily="2" charset="-122"/>
              </a:rPr>
              <a:t>的值，穷举</a:t>
            </a:r>
            <a:r>
              <a:rPr lang="en-US" altLang="zh-CN" sz="2800" smtClean="0">
                <a:latin typeface="宋体" pitchFamily="2" charset="-122"/>
              </a:rPr>
              <a:t>x,y,z</a:t>
            </a:r>
            <a:r>
              <a:rPr lang="zh-CN" altLang="en-US" sz="2800" smtClean="0">
                <a:latin typeface="宋体" pitchFamily="2" charset="-122"/>
              </a:rPr>
              <a:t>全部可能组合，若满足方程组则是一组解。这样即可得问题的全部解。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递推与递归法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宋体" pitchFamily="2" charset="-122"/>
              </a:rPr>
              <a:t>递推法：利用递推公式，由简到繁逐次迭代求解。关键是找到进行递推的通项公式。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宋体" pitchFamily="2" charset="-122"/>
              </a:rPr>
              <a:t>递归法：利用递推公式，由繁到简，用简单的问题和已知操作运算来解决问题，要求语言具有反复自我调用的能力。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举例：</a:t>
            </a:r>
            <a:r>
              <a:rPr lang="en-US" altLang="zh-CN" smtClean="0">
                <a:latin typeface="宋体" pitchFamily="2" charset="-122"/>
              </a:rPr>
              <a:t>f(n)=n ×f(n-1)   f(1)=1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宋体" pitchFamily="2" charset="-122"/>
              </a:rPr>
              <a:t>          </a:t>
            </a:r>
            <a:r>
              <a:rPr lang="zh-CN" altLang="en-US" smtClean="0">
                <a:latin typeface="宋体" pitchFamily="2" charset="-122"/>
              </a:rPr>
              <a:t>数列通项</a:t>
            </a:r>
            <a:r>
              <a:rPr lang="en-US" altLang="zh-CN" smtClean="0">
                <a:latin typeface="宋体" pitchFamily="2" charset="-122"/>
              </a:rPr>
              <a:t>f(n)=n!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14313"/>
            <a:ext cx="7900987" cy="1462087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latin typeface="宋体" pitchFamily="2" charset="-122"/>
              </a:rPr>
              <a:t>举例</a:t>
            </a:r>
            <a:r>
              <a:rPr lang="en-US" altLang="zh-CN" sz="3200" smtClean="0">
                <a:latin typeface="宋体" pitchFamily="2" charset="-122"/>
              </a:rPr>
              <a:t>:</a:t>
            </a:r>
            <a:r>
              <a:rPr lang="zh-CN" altLang="en-US" sz="3200" smtClean="0">
                <a:latin typeface="宋体" pitchFamily="2" charset="-122"/>
              </a:rPr>
              <a:t>求</a:t>
            </a:r>
            <a:r>
              <a:rPr lang="en-US" altLang="zh-CN" sz="3200" smtClean="0">
                <a:latin typeface="宋体" pitchFamily="2" charset="-122"/>
              </a:rPr>
              <a:t>5</a:t>
            </a:r>
            <a:r>
              <a:rPr lang="zh-CN" altLang="en-US" sz="3200" smtClean="0">
                <a:latin typeface="宋体" pitchFamily="2" charset="-122"/>
              </a:rPr>
              <a:t>！的算法用流程图表示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zh-CN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92500" y="2133600"/>
            <a:ext cx="1479550" cy="3862388"/>
            <a:chOff x="4509" y="547"/>
            <a:chExt cx="1973" cy="5133"/>
          </a:xfrm>
        </p:grpSpPr>
        <p:sp>
          <p:nvSpPr>
            <p:cNvPr id="36869" name="AutoShape 5"/>
            <p:cNvSpPr>
              <a:spLocks noChangeArrowheads="1"/>
            </p:cNvSpPr>
            <p:nvPr/>
          </p:nvSpPr>
          <p:spPr bwMode="auto">
            <a:xfrm>
              <a:off x="5226" y="547"/>
              <a:ext cx="1076" cy="395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开始</a:t>
              </a:r>
              <a:endParaRPr lang="zh-CN" altLang="en-US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6870" name="AutoShape 6"/>
            <p:cNvSpPr>
              <a:spLocks noChangeArrowheads="1"/>
            </p:cNvSpPr>
            <p:nvPr/>
          </p:nvSpPr>
          <p:spPr bwMode="auto">
            <a:xfrm>
              <a:off x="5226" y="1205"/>
              <a:ext cx="1076" cy="39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p=1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5226" y="1863"/>
              <a:ext cx="1076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dirty="0">
                  <a:solidFill>
                    <a:schemeClr val="bg1"/>
                  </a:solidFill>
                </a:rPr>
                <a:t>=2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5226" y="2521"/>
              <a:ext cx="1076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p=</a:t>
              </a:r>
              <a:r>
                <a:rPr lang="en-US" altLang="zh-CN" sz="1600" dirty="0" err="1">
                  <a:solidFill>
                    <a:schemeClr val="bg1"/>
                  </a:solidFill>
                </a:rPr>
                <a:t>p</a:t>
              </a:r>
              <a:r>
                <a:rPr lang="en-US" altLang="zh-CN" sz="1600" dirty="0" err="1">
                  <a:solidFill>
                    <a:schemeClr val="bg1"/>
                  </a:solidFill>
                  <a:latin typeface="宋体" pitchFamily="2" charset="-122"/>
                </a:rPr>
                <a:t>×</a:t>
              </a:r>
              <a:r>
                <a:rPr lang="en-US" altLang="zh-CN" sz="1600" dirty="0" err="1">
                  <a:solidFill>
                    <a:schemeClr val="bg1"/>
                  </a:solidFill>
                </a:rPr>
                <a:t>i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6873" name="AutoShape 9"/>
            <p:cNvSpPr>
              <a:spLocks noChangeArrowheads="1"/>
            </p:cNvSpPr>
            <p:nvPr/>
          </p:nvSpPr>
          <p:spPr bwMode="auto">
            <a:xfrm>
              <a:off x="5226" y="3179"/>
              <a:ext cx="1076" cy="39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dirty="0">
                  <a:solidFill>
                    <a:schemeClr val="bg1"/>
                  </a:solidFill>
                </a:rPr>
                <a:t>=i+1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5764" y="942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5764" y="1600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5764" y="2258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5764" y="2916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AutoShape 14"/>
            <p:cNvSpPr>
              <a:spLocks noChangeArrowheads="1"/>
            </p:cNvSpPr>
            <p:nvPr/>
          </p:nvSpPr>
          <p:spPr bwMode="auto">
            <a:xfrm>
              <a:off x="5047" y="3837"/>
              <a:ext cx="1435" cy="527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dirty="0">
                  <a:solidFill>
                    <a:schemeClr val="bg1"/>
                  </a:solidFill>
                </a:rPr>
                <a:t>&gt;5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6879" name="AutoShape 15"/>
            <p:cNvSpPr>
              <a:spLocks noChangeArrowheads="1"/>
            </p:cNvSpPr>
            <p:nvPr/>
          </p:nvSpPr>
          <p:spPr bwMode="auto">
            <a:xfrm>
              <a:off x="5226" y="4627"/>
              <a:ext cx="1075" cy="393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</a:rPr>
                <a:t>打印</a:t>
              </a:r>
              <a:r>
                <a:rPr lang="en-US" altLang="zh-CN" sz="1000" dirty="0">
                  <a:solidFill>
                    <a:schemeClr val="bg1"/>
                  </a:solidFill>
                </a:rPr>
                <a:t>p</a:t>
              </a:r>
              <a:endParaRPr lang="en-US" altLang="zh-CN" sz="10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5764" y="3574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5764" y="4364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AutoShape 18"/>
            <p:cNvSpPr>
              <a:spLocks noChangeArrowheads="1"/>
            </p:cNvSpPr>
            <p:nvPr/>
          </p:nvSpPr>
          <p:spPr bwMode="auto">
            <a:xfrm>
              <a:off x="5226" y="5285"/>
              <a:ext cx="1076" cy="395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结束</a:t>
              </a:r>
              <a:endParaRPr lang="zh-CN" altLang="en-US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>
              <a:off x="5764" y="5022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 flipH="1">
              <a:off x="4509" y="4101"/>
              <a:ext cx="53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flipV="1">
              <a:off x="4509" y="2389"/>
              <a:ext cx="1" cy="1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flipV="1">
              <a:off x="4509" y="2389"/>
              <a:ext cx="125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7" name="Text Box 23"/>
            <p:cNvSpPr txBox="1">
              <a:spLocks noChangeArrowheads="1"/>
            </p:cNvSpPr>
            <p:nvPr/>
          </p:nvSpPr>
          <p:spPr bwMode="auto">
            <a:xfrm>
              <a:off x="4867" y="3706"/>
              <a:ext cx="53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N</a:t>
              </a:r>
              <a:endParaRPr lang="en-US" altLang="zh-CN" sz="1600">
                <a:latin typeface="Tahoma" pitchFamily="34" charset="0"/>
              </a:endParaRPr>
            </a:p>
          </p:txBody>
        </p:sp>
        <p:sp>
          <p:nvSpPr>
            <p:cNvPr id="36888" name="Text Box 24"/>
            <p:cNvSpPr txBox="1">
              <a:spLocks noChangeArrowheads="1"/>
            </p:cNvSpPr>
            <p:nvPr/>
          </p:nvSpPr>
          <p:spPr bwMode="auto">
            <a:xfrm>
              <a:off x="5944" y="4232"/>
              <a:ext cx="35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Y</a:t>
              </a:r>
              <a:r>
                <a:rPr lang="en-US" altLang="zh-CN" sz="1000"/>
                <a:t>`</a:t>
              </a:r>
              <a:endParaRPr lang="en-US" altLang="zh-CN"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latin typeface="宋体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宋体" pitchFamily="2" charset="-122"/>
              </a:rPr>
              <a:t>求 </a:t>
            </a:r>
            <a:r>
              <a:rPr lang="en-US" altLang="zh-CN" sz="2800" smtClean="0">
                <a:latin typeface="宋体" pitchFamily="2" charset="-122"/>
              </a:rPr>
              <a:t>1-1/2+1/3-1/4+</a:t>
            </a:r>
            <a:r>
              <a:rPr lang="en-US" altLang="zh-CN" sz="2800" smtClean="0">
                <a:latin typeface="Arial" charset="0"/>
              </a:rPr>
              <a:t>…</a:t>
            </a:r>
            <a:r>
              <a:rPr lang="en-US" altLang="zh-CN" sz="2800" smtClean="0">
                <a:latin typeface="宋体" pitchFamily="2" charset="-122"/>
              </a:rPr>
              <a:t>+1/99-1/100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S1:sum=1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S2:deno=2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S3:sign=1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S4:sign=(-1) ×sign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S5:term=sign ×(1/deno)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S6:sum=sum+term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S7:deno=deno+1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S8:</a:t>
            </a:r>
            <a:r>
              <a:rPr lang="zh-CN" altLang="en-US" sz="2800" smtClean="0">
                <a:latin typeface="宋体" pitchFamily="2" charset="-122"/>
              </a:rPr>
              <a:t>若</a:t>
            </a:r>
            <a:r>
              <a:rPr lang="en-US" altLang="zh-CN" sz="2800" smtClean="0">
                <a:latin typeface="宋体" pitchFamily="2" charset="-122"/>
              </a:rPr>
              <a:t>deno≤100,</a:t>
            </a:r>
            <a:r>
              <a:rPr lang="zh-CN" altLang="en-US" sz="2800" smtClean="0">
                <a:latin typeface="宋体" pitchFamily="2" charset="-122"/>
              </a:rPr>
              <a:t>返回</a:t>
            </a:r>
            <a:r>
              <a:rPr lang="en-US" altLang="zh-CN" sz="2800" smtClean="0">
                <a:latin typeface="宋体" pitchFamily="2" charset="-122"/>
              </a:rPr>
              <a:t>S4;</a:t>
            </a:r>
            <a:r>
              <a:rPr lang="zh-CN" altLang="en-US" sz="2800" smtClean="0">
                <a:latin typeface="宋体" pitchFamily="2" charset="-122"/>
              </a:rPr>
              <a:t>否则结束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793038" cy="406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smtClean="0">
                <a:latin typeface="宋体" pitchFamily="2" charset="-122"/>
              </a:rPr>
              <a:t>求 </a:t>
            </a:r>
            <a:r>
              <a:rPr lang="en-US" altLang="zh-CN" sz="3600" smtClean="0">
                <a:latin typeface="宋体" pitchFamily="2" charset="-122"/>
              </a:rPr>
              <a:t>1-1/2+1/3-1/4+</a:t>
            </a:r>
            <a:r>
              <a:rPr lang="en-US" altLang="zh-CN" sz="3600" smtClean="0">
                <a:latin typeface="Arial" charset="0"/>
              </a:rPr>
              <a:t>…</a:t>
            </a:r>
            <a:r>
              <a:rPr lang="en-US" altLang="zh-CN" sz="3600" smtClean="0">
                <a:latin typeface="宋体" pitchFamily="2" charset="-122"/>
              </a:rPr>
              <a:t>+1/99-1/100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zh-CN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3575" y="615950"/>
            <a:ext cx="2154238" cy="6242050"/>
            <a:chOff x="4150" y="-326"/>
            <a:chExt cx="2871" cy="8293"/>
          </a:xfrm>
        </p:grpSpPr>
        <p:sp>
          <p:nvSpPr>
            <p:cNvPr id="38917" name="AutoShape 5"/>
            <p:cNvSpPr>
              <a:spLocks noChangeArrowheads="1"/>
            </p:cNvSpPr>
            <p:nvPr/>
          </p:nvSpPr>
          <p:spPr bwMode="auto">
            <a:xfrm>
              <a:off x="5226" y="-326"/>
              <a:ext cx="1076" cy="39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开始</a:t>
              </a:r>
              <a:endParaRPr lang="zh-CN" altLang="en-US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8918" name="AutoShape 6"/>
            <p:cNvSpPr>
              <a:spLocks noChangeArrowheads="1"/>
            </p:cNvSpPr>
            <p:nvPr/>
          </p:nvSpPr>
          <p:spPr bwMode="auto">
            <a:xfrm>
              <a:off x="4867" y="332"/>
              <a:ext cx="1794" cy="52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sum=1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8919" name="AutoShape 7"/>
            <p:cNvSpPr>
              <a:spLocks noChangeArrowheads="1"/>
            </p:cNvSpPr>
            <p:nvPr/>
          </p:nvSpPr>
          <p:spPr bwMode="auto">
            <a:xfrm>
              <a:off x="4867" y="1122"/>
              <a:ext cx="1794" cy="52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</a:rPr>
                <a:t>deno</a:t>
              </a:r>
              <a:r>
                <a:rPr lang="en-US" altLang="zh-CN" sz="1600" dirty="0">
                  <a:solidFill>
                    <a:schemeClr val="bg1"/>
                  </a:solidFill>
                </a:rPr>
                <a:t>=2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8920" name="AutoShape 8"/>
            <p:cNvSpPr>
              <a:spLocks noChangeArrowheads="1"/>
            </p:cNvSpPr>
            <p:nvPr/>
          </p:nvSpPr>
          <p:spPr bwMode="auto">
            <a:xfrm>
              <a:off x="4867" y="1912"/>
              <a:ext cx="1794" cy="526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sign=1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8921" name="AutoShape 9"/>
            <p:cNvSpPr>
              <a:spLocks noChangeArrowheads="1"/>
            </p:cNvSpPr>
            <p:nvPr/>
          </p:nvSpPr>
          <p:spPr bwMode="auto">
            <a:xfrm>
              <a:off x="4867" y="2702"/>
              <a:ext cx="1794" cy="526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sign=(-1)</a:t>
              </a:r>
              <a:r>
                <a:rPr lang="en-US" altLang="zh-CN" sz="1400" dirty="0">
                  <a:solidFill>
                    <a:schemeClr val="bg1"/>
                  </a:solidFill>
                  <a:latin typeface="宋体" pitchFamily="2" charset="-122"/>
                </a:rPr>
                <a:t>×</a:t>
              </a:r>
              <a:r>
                <a:rPr lang="en-US" altLang="zh-CN" sz="1400" dirty="0">
                  <a:solidFill>
                    <a:schemeClr val="bg1"/>
                  </a:solidFill>
                </a:rPr>
                <a:t>sign</a:t>
              </a:r>
              <a:endParaRPr lang="en-US" altLang="zh-CN" sz="14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8922" name="AutoShape 10"/>
            <p:cNvSpPr>
              <a:spLocks noChangeArrowheads="1"/>
            </p:cNvSpPr>
            <p:nvPr/>
          </p:nvSpPr>
          <p:spPr bwMode="auto">
            <a:xfrm>
              <a:off x="4867" y="3491"/>
              <a:ext cx="1794" cy="52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term=sign</a:t>
              </a:r>
              <a:r>
                <a:rPr lang="en-US" altLang="zh-CN" sz="1400" dirty="0">
                  <a:solidFill>
                    <a:schemeClr val="bg1"/>
                  </a:solidFill>
                  <a:latin typeface="宋体" pitchFamily="2" charset="-122"/>
                </a:rPr>
                <a:t>×</a:t>
              </a:r>
              <a:r>
                <a:rPr lang="en-US" altLang="zh-CN" sz="1400" dirty="0">
                  <a:solidFill>
                    <a:schemeClr val="bg1"/>
                  </a:solidFill>
                </a:rPr>
                <a:t>(1/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deno</a:t>
              </a:r>
              <a:r>
                <a:rPr lang="en-US" altLang="zh-CN" sz="1400" dirty="0"/>
                <a:t>)</a:t>
              </a:r>
              <a:endParaRPr lang="en-US" altLang="zh-CN" sz="1400" dirty="0">
                <a:latin typeface="Tahoma" pitchFamily="34" charset="0"/>
              </a:endParaRPr>
            </a:p>
          </p:txBody>
        </p:sp>
        <p:sp>
          <p:nvSpPr>
            <p:cNvPr id="38923" name="AutoShape 11"/>
            <p:cNvSpPr>
              <a:spLocks noChangeArrowheads="1"/>
            </p:cNvSpPr>
            <p:nvPr/>
          </p:nvSpPr>
          <p:spPr bwMode="auto">
            <a:xfrm>
              <a:off x="4867" y="4281"/>
              <a:ext cx="1794" cy="52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sum=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sum+term</a:t>
              </a:r>
              <a:endParaRPr lang="en-US" altLang="zh-CN" sz="14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8924" name="AutoShape 12"/>
            <p:cNvSpPr>
              <a:spLocks noChangeArrowheads="1"/>
            </p:cNvSpPr>
            <p:nvPr/>
          </p:nvSpPr>
          <p:spPr bwMode="auto">
            <a:xfrm>
              <a:off x="4867" y="5071"/>
              <a:ext cx="1794" cy="526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</a:rPr>
                <a:t>deno</a:t>
              </a:r>
              <a:r>
                <a:rPr lang="en-US" altLang="zh-CN" sz="1600" dirty="0">
                  <a:solidFill>
                    <a:schemeClr val="bg1"/>
                  </a:solidFill>
                </a:rPr>
                <a:t>=deno+1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8925" name="AutoShape 13"/>
            <p:cNvSpPr>
              <a:spLocks noChangeArrowheads="1"/>
            </p:cNvSpPr>
            <p:nvPr/>
          </p:nvSpPr>
          <p:spPr bwMode="auto">
            <a:xfrm>
              <a:off x="4867" y="5861"/>
              <a:ext cx="2154" cy="789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 dirty="0" err="1">
                  <a:solidFill>
                    <a:schemeClr val="bg1"/>
                  </a:solidFill>
                </a:rPr>
                <a:t>deno</a:t>
              </a:r>
              <a:r>
                <a:rPr lang="en-US" altLang="zh-CN" sz="1000" dirty="0">
                  <a:solidFill>
                    <a:schemeClr val="bg1"/>
                  </a:solidFill>
                </a:rPr>
                <a:t>&gt;100</a:t>
              </a:r>
              <a:endParaRPr lang="en-US" altLang="zh-CN" sz="10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8926" name="AutoShape 14"/>
            <p:cNvSpPr>
              <a:spLocks noChangeArrowheads="1"/>
            </p:cNvSpPr>
            <p:nvPr/>
          </p:nvSpPr>
          <p:spPr bwMode="auto">
            <a:xfrm>
              <a:off x="5226" y="7572"/>
              <a:ext cx="1076" cy="395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结束</a:t>
              </a:r>
              <a:endParaRPr lang="zh-CN" altLang="en-US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5764" y="69"/>
              <a:ext cx="1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5764" y="859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5764" y="1649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5764" y="2438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5764" y="3228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5764" y="4018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>
              <a:off x="5764" y="4808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5764" y="5597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5764" y="6650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 flipH="1">
              <a:off x="4150" y="6256"/>
              <a:ext cx="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 flipV="1">
              <a:off x="4150" y="2570"/>
              <a:ext cx="0" cy="36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8" name="Line 26"/>
            <p:cNvSpPr>
              <a:spLocks noChangeShapeType="1"/>
            </p:cNvSpPr>
            <p:nvPr/>
          </p:nvSpPr>
          <p:spPr bwMode="auto">
            <a:xfrm>
              <a:off x="4150" y="2570"/>
              <a:ext cx="16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4509" y="5861"/>
              <a:ext cx="53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/>
                <a:t>N</a:t>
              </a:r>
              <a:endParaRPr lang="en-US" altLang="zh-CN">
                <a:latin typeface="Tahoma" pitchFamily="34" charset="0"/>
              </a:endParaRPr>
            </a:p>
          </p:txBody>
        </p:sp>
        <p:sp>
          <p:nvSpPr>
            <p:cNvPr id="38940" name="AutoShape 28"/>
            <p:cNvSpPr>
              <a:spLocks noChangeArrowheads="1"/>
            </p:cNvSpPr>
            <p:nvPr/>
          </p:nvSpPr>
          <p:spPr bwMode="auto">
            <a:xfrm>
              <a:off x="5047" y="6914"/>
              <a:ext cx="1435" cy="395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</a:rPr>
                <a:t>输出</a:t>
              </a:r>
              <a:r>
                <a:rPr lang="en-US" altLang="zh-CN" sz="1000" dirty="0">
                  <a:solidFill>
                    <a:schemeClr val="bg1"/>
                  </a:solidFill>
                </a:rPr>
                <a:t>sum</a:t>
              </a:r>
              <a:endParaRPr lang="en-US" altLang="zh-CN" sz="10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38941" name="Line 29"/>
            <p:cNvSpPr>
              <a:spLocks noChangeShapeType="1"/>
            </p:cNvSpPr>
            <p:nvPr/>
          </p:nvSpPr>
          <p:spPr bwMode="auto">
            <a:xfrm>
              <a:off x="5764" y="7309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Text Box 30"/>
            <p:cNvSpPr txBox="1">
              <a:spLocks noChangeArrowheads="1"/>
            </p:cNvSpPr>
            <p:nvPr/>
          </p:nvSpPr>
          <p:spPr bwMode="auto">
            <a:xfrm>
              <a:off x="5878" y="6568"/>
              <a:ext cx="53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 dirty="0"/>
                <a:t>Y</a:t>
              </a:r>
              <a:endParaRPr lang="en-US" altLang="zh-CN" dirty="0"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latin typeface="宋体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341438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宋体" pitchFamily="2" charset="-122"/>
              </a:rPr>
              <a:t>判定</a:t>
            </a:r>
            <a:r>
              <a:rPr lang="en-US" altLang="zh-CN" sz="2800" smtClean="0">
                <a:latin typeface="宋体" pitchFamily="2" charset="-122"/>
              </a:rPr>
              <a:t>2000-2500</a:t>
            </a:r>
            <a:r>
              <a:rPr lang="zh-CN" altLang="en-US" sz="2800" smtClean="0">
                <a:latin typeface="宋体" pitchFamily="2" charset="-122"/>
              </a:rPr>
              <a:t>年中的每一年是否闰年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S1: y=2000   (y</a:t>
            </a:r>
            <a:r>
              <a:rPr lang="zh-CN" altLang="en-US" sz="2800" smtClean="0">
                <a:latin typeface="宋体" pitchFamily="2" charset="-122"/>
              </a:rPr>
              <a:t>为被检测的年份）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S2: </a:t>
            </a:r>
            <a:r>
              <a:rPr lang="zh-CN" altLang="en-US" sz="2800" smtClean="0">
                <a:latin typeface="宋体" pitchFamily="2" charset="-122"/>
              </a:rPr>
              <a:t>若</a:t>
            </a:r>
            <a:r>
              <a:rPr lang="en-US" altLang="zh-CN" sz="2800" smtClean="0">
                <a:latin typeface="宋体" pitchFamily="2" charset="-122"/>
              </a:rPr>
              <a:t>y%4≠0,</a:t>
            </a:r>
            <a:r>
              <a:rPr lang="zh-CN" altLang="en-US" sz="2800" smtClean="0">
                <a:latin typeface="宋体" pitchFamily="2" charset="-122"/>
              </a:rPr>
              <a:t>则输出</a:t>
            </a:r>
            <a:r>
              <a:rPr lang="en-US" altLang="zh-CN" sz="2800" smtClean="0">
                <a:latin typeface="宋体" pitchFamily="2" charset="-122"/>
              </a:rPr>
              <a:t>y”</a:t>
            </a:r>
            <a:r>
              <a:rPr lang="zh-CN" altLang="en-US" sz="2800" smtClean="0">
                <a:latin typeface="宋体" pitchFamily="2" charset="-122"/>
              </a:rPr>
              <a:t>不是闰年”。然后转到</a:t>
            </a:r>
            <a:r>
              <a:rPr lang="en-US" altLang="zh-CN" sz="2800" smtClean="0">
                <a:latin typeface="宋体" pitchFamily="2" charset="-122"/>
              </a:rPr>
              <a:t>S5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S3: </a:t>
            </a:r>
            <a:r>
              <a:rPr lang="zh-CN" altLang="en-US" sz="2800" smtClean="0">
                <a:latin typeface="宋体" pitchFamily="2" charset="-122"/>
              </a:rPr>
              <a:t>若</a:t>
            </a:r>
            <a:r>
              <a:rPr lang="en-US" altLang="zh-CN" sz="2800" smtClean="0">
                <a:latin typeface="宋体" pitchFamily="2" charset="-122"/>
              </a:rPr>
              <a:t>y%4=0</a:t>
            </a:r>
            <a:r>
              <a:rPr lang="zh-CN" altLang="en-US" sz="2800" smtClean="0">
                <a:latin typeface="宋体" pitchFamily="2" charset="-122"/>
              </a:rPr>
              <a:t>且</a:t>
            </a:r>
            <a:r>
              <a:rPr lang="en-US" altLang="zh-CN" sz="2800" smtClean="0">
                <a:latin typeface="宋体" pitchFamily="2" charset="-122"/>
              </a:rPr>
              <a:t>y%100≠0,</a:t>
            </a:r>
            <a:r>
              <a:rPr lang="zh-CN" altLang="en-US" sz="2800" smtClean="0">
                <a:latin typeface="宋体" pitchFamily="2" charset="-122"/>
              </a:rPr>
              <a:t>则输出</a:t>
            </a:r>
            <a:r>
              <a:rPr lang="en-US" altLang="zh-CN" sz="2800" smtClean="0">
                <a:latin typeface="宋体" pitchFamily="2" charset="-122"/>
              </a:rPr>
              <a:t>y”</a:t>
            </a:r>
            <a:r>
              <a:rPr lang="zh-CN" altLang="en-US" sz="2800" smtClean="0">
                <a:latin typeface="宋体" pitchFamily="2" charset="-122"/>
              </a:rPr>
              <a:t>是闰年”。然后转到</a:t>
            </a:r>
            <a:r>
              <a:rPr lang="en-US" altLang="zh-CN" sz="2800" smtClean="0">
                <a:latin typeface="宋体" pitchFamily="2" charset="-122"/>
              </a:rPr>
              <a:t>S5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S4: </a:t>
            </a:r>
            <a:r>
              <a:rPr lang="zh-CN" altLang="en-US" sz="2800" smtClean="0">
                <a:latin typeface="宋体" pitchFamily="2" charset="-122"/>
              </a:rPr>
              <a:t>若</a:t>
            </a:r>
            <a:r>
              <a:rPr lang="en-US" altLang="zh-CN" sz="2800" smtClean="0">
                <a:latin typeface="宋体" pitchFamily="2" charset="-122"/>
              </a:rPr>
              <a:t>y%100=0</a:t>
            </a:r>
            <a:r>
              <a:rPr lang="zh-CN" altLang="en-US" sz="2800" smtClean="0">
                <a:latin typeface="宋体" pitchFamily="2" charset="-122"/>
              </a:rPr>
              <a:t>且</a:t>
            </a:r>
            <a:r>
              <a:rPr lang="en-US" altLang="zh-CN" sz="2800" smtClean="0">
                <a:latin typeface="宋体" pitchFamily="2" charset="-122"/>
              </a:rPr>
              <a:t>y%400=0,</a:t>
            </a:r>
            <a:r>
              <a:rPr lang="zh-CN" altLang="en-US" sz="2800" smtClean="0">
                <a:latin typeface="宋体" pitchFamily="2" charset="-122"/>
              </a:rPr>
              <a:t>则输出输出</a:t>
            </a:r>
            <a:r>
              <a:rPr lang="en-US" altLang="zh-CN" sz="2800" smtClean="0">
                <a:latin typeface="宋体" pitchFamily="2" charset="-122"/>
              </a:rPr>
              <a:t>y”</a:t>
            </a:r>
            <a:r>
              <a:rPr lang="zh-CN" altLang="en-US" sz="2800" smtClean="0">
                <a:latin typeface="宋体" pitchFamily="2" charset="-122"/>
              </a:rPr>
              <a:t>是闰年”，否则输出“不是闰年”然后转到</a:t>
            </a:r>
            <a:r>
              <a:rPr lang="en-US" altLang="zh-CN" sz="2800" smtClean="0">
                <a:latin typeface="宋体" pitchFamily="2" charset="-122"/>
              </a:rPr>
              <a:t>S5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S5: y=y+1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宋体" pitchFamily="2" charset="-122"/>
              </a:rPr>
              <a:t>S6: </a:t>
            </a:r>
            <a:r>
              <a:rPr lang="zh-CN" altLang="en-US" sz="2800" smtClean="0">
                <a:latin typeface="宋体" pitchFamily="2" charset="-122"/>
              </a:rPr>
              <a:t>当</a:t>
            </a:r>
            <a:r>
              <a:rPr lang="en-US" altLang="zh-CN" sz="2800" smtClean="0">
                <a:latin typeface="宋体" pitchFamily="2" charset="-122"/>
              </a:rPr>
              <a:t>y≤2500</a:t>
            </a:r>
            <a:r>
              <a:rPr lang="zh-CN" altLang="en-US" sz="2800" smtClean="0">
                <a:latin typeface="宋体" pitchFamily="2" charset="-122"/>
              </a:rPr>
              <a:t>时，转至</a:t>
            </a:r>
            <a:r>
              <a:rPr lang="en-US" altLang="zh-CN" sz="2800" smtClean="0">
                <a:latin typeface="宋体" pitchFamily="2" charset="-122"/>
              </a:rPr>
              <a:t>S2</a:t>
            </a:r>
            <a:r>
              <a:rPr lang="zh-CN" altLang="en-US" sz="2800" smtClean="0">
                <a:latin typeface="宋体" pitchFamily="2" charset="-122"/>
              </a:rPr>
              <a:t>继续执行，否则，算法停止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latin typeface="宋体" pitchFamily="2" charset="-122"/>
              </a:rPr>
              <a:t>对于一个大于或等于</a:t>
            </a:r>
            <a:r>
              <a:rPr lang="en-US" altLang="zh-CN" sz="3200" smtClean="0">
                <a:latin typeface="宋体" pitchFamily="2" charset="-122"/>
              </a:rPr>
              <a:t>3</a:t>
            </a:r>
            <a:r>
              <a:rPr lang="zh-CN" altLang="en-US" sz="3200" smtClean="0">
                <a:latin typeface="宋体" pitchFamily="2" charset="-122"/>
              </a:rPr>
              <a:t>的正整数，判断它是不是一个素数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182688" y="2017713"/>
            <a:ext cx="3814762" cy="4114800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宋体" pitchFamily="2" charset="-122"/>
              </a:rPr>
              <a:t>S1: </a:t>
            </a:r>
            <a:r>
              <a:rPr lang="zh-CN" altLang="en-US" sz="2400" smtClean="0">
                <a:latin typeface="宋体" pitchFamily="2" charset="-122"/>
              </a:rPr>
              <a:t>输入</a:t>
            </a:r>
            <a:r>
              <a:rPr lang="en-US" altLang="zh-CN" sz="2400" smtClean="0">
                <a:latin typeface="宋体" pitchFamily="2" charset="-122"/>
              </a:rPr>
              <a:t>n</a:t>
            </a:r>
            <a:r>
              <a:rPr lang="zh-CN" altLang="en-US" sz="2400" smtClean="0">
                <a:latin typeface="宋体" pitchFamily="2" charset="-122"/>
              </a:rPr>
              <a:t>的值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宋体" pitchFamily="2" charset="-122"/>
              </a:rPr>
              <a:t>S2: i=2  </a:t>
            </a:r>
            <a:r>
              <a:rPr lang="zh-CN" altLang="en-US" sz="2400" smtClean="0">
                <a:latin typeface="宋体" pitchFamily="2" charset="-122"/>
              </a:rPr>
              <a:t>（</a:t>
            </a:r>
            <a:r>
              <a:rPr lang="en-US" altLang="zh-CN" sz="2400" smtClean="0">
                <a:latin typeface="宋体" pitchFamily="2" charset="-122"/>
              </a:rPr>
              <a:t>i</a:t>
            </a:r>
            <a:r>
              <a:rPr lang="zh-CN" altLang="en-US" sz="2400" smtClean="0">
                <a:latin typeface="宋体" pitchFamily="2" charset="-122"/>
              </a:rPr>
              <a:t>作为除数）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宋体" pitchFamily="2" charset="-122"/>
              </a:rPr>
              <a:t>S3: n</a:t>
            </a:r>
            <a:r>
              <a:rPr lang="zh-CN" altLang="en-US" sz="2400" smtClean="0">
                <a:latin typeface="宋体" pitchFamily="2" charset="-122"/>
              </a:rPr>
              <a:t>被</a:t>
            </a:r>
            <a:r>
              <a:rPr lang="en-US" altLang="zh-CN" sz="2400" smtClean="0">
                <a:latin typeface="宋体" pitchFamily="2" charset="-122"/>
              </a:rPr>
              <a:t>i</a:t>
            </a:r>
            <a:r>
              <a:rPr lang="zh-CN" altLang="en-US" sz="2400" smtClean="0">
                <a:latin typeface="宋体" pitchFamily="2" charset="-122"/>
              </a:rPr>
              <a:t>除，得余数</a:t>
            </a:r>
            <a:r>
              <a:rPr lang="en-US" altLang="zh-CN" sz="2400" smtClean="0">
                <a:latin typeface="宋体" pitchFamily="2" charset="-122"/>
              </a:rPr>
              <a:t>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宋体" pitchFamily="2" charset="-122"/>
              </a:rPr>
              <a:t>S4: </a:t>
            </a:r>
            <a:r>
              <a:rPr lang="zh-CN" altLang="en-US" sz="2400" smtClean="0">
                <a:latin typeface="宋体" pitchFamily="2" charset="-122"/>
              </a:rPr>
              <a:t>如果</a:t>
            </a:r>
            <a:r>
              <a:rPr lang="en-US" altLang="zh-CN" sz="2400" smtClean="0">
                <a:latin typeface="宋体" pitchFamily="2" charset="-122"/>
              </a:rPr>
              <a:t>r=0,</a:t>
            </a:r>
            <a:r>
              <a:rPr lang="zh-CN" altLang="en-US" sz="2400" smtClean="0">
                <a:latin typeface="宋体" pitchFamily="2" charset="-122"/>
              </a:rPr>
              <a:t>表示能被</a:t>
            </a:r>
            <a:r>
              <a:rPr lang="en-US" altLang="zh-CN" sz="2400" smtClean="0">
                <a:latin typeface="宋体" pitchFamily="2" charset="-122"/>
              </a:rPr>
              <a:t>i</a:t>
            </a:r>
            <a:r>
              <a:rPr lang="zh-CN" altLang="en-US" sz="2400" smtClean="0">
                <a:latin typeface="宋体" pitchFamily="2" charset="-122"/>
              </a:rPr>
              <a:t>整除，则打印</a:t>
            </a:r>
            <a:r>
              <a:rPr lang="en-US" altLang="zh-CN" sz="2400" smtClean="0">
                <a:latin typeface="宋体" pitchFamily="2" charset="-122"/>
              </a:rPr>
              <a:t>n</a:t>
            </a:r>
            <a:r>
              <a:rPr lang="en-US" altLang="zh-CN" sz="2400" smtClean="0">
                <a:latin typeface="Arial" charset="0"/>
              </a:rPr>
              <a:t>“</a:t>
            </a:r>
            <a:r>
              <a:rPr lang="zh-CN" altLang="en-US" sz="2400" smtClean="0">
                <a:latin typeface="宋体" pitchFamily="2" charset="-122"/>
              </a:rPr>
              <a:t>不是素数</a:t>
            </a:r>
            <a:r>
              <a:rPr lang="zh-CN" altLang="en-US" sz="2400" smtClean="0">
                <a:latin typeface="Arial" charset="0"/>
              </a:rPr>
              <a:t>”</a:t>
            </a:r>
            <a:r>
              <a:rPr lang="zh-CN" altLang="en-US" sz="2400" smtClean="0">
                <a:latin typeface="宋体" pitchFamily="2" charset="-122"/>
              </a:rPr>
              <a:t>，算法结束；否则执行</a:t>
            </a:r>
            <a:r>
              <a:rPr lang="en-US" altLang="zh-CN" sz="2400" smtClean="0">
                <a:latin typeface="宋体" pitchFamily="2" charset="-122"/>
              </a:rPr>
              <a:t>S5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宋体" pitchFamily="2" charset="-122"/>
              </a:rPr>
              <a:t>S5: i=i+1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宋体" pitchFamily="2" charset="-122"/>
              </a:rPr>
              <a:t>S6:</a:t>
            </a:r>
            <a:r>
              <a:rPr lang="zh-CN" altLang="en-US" sz="2400" smtClean="0">
                <a:latin typeface="宋体" pitchFamily="2" charset="-122"/>
              </a:rPr>
              <a:t>如果</a:t>
            </a:r>
            <a:r>
              <a:rPr lang="en-US" altLang="zh-CN" sz="2400" smtClean="0">
                <a:latin typeface="宋体" pitchFamily="2" charset="-122"/>
              </a:rPr>
              <a:t>i≤√n,</a:t>
            </a:r>
            <a:r>
              <a:rPr lang="zh-CN" altLang="en-US" sz="2400" smtClean="0">
                <a:latin typeface="宋体" pitchFamily="2" charset="-122"/>
              </a:rPr>
              <a:t>返回</a:t>
            </a:r>
            <a:r>
              <a:rPr lang="en-US" altLang="zh-CN" sz="2400" smtClean="0">
                <a:latin typeface="宋体" pitchFamily="2" charset="-122"/>
              </a:rPr>
              <a:t>S3;</a:t>
            </a:r>
            <a:r>
              <a:rPr lang="zh-CN" altLang="en-US" sz="2400" smtClean="0">
                <a:latin typeface="宋体" pitchFamily="2" charset="-122"/>
              </a:rPr>
              <a:t>否则打印</a:t>
            </a:r>
            <a:r>
              <a:rPr lang="en-US" altLang="zh-CN" sz="2400" smtClean="0">
                <a:latin typeface="宋体" pitchFamily="2" charset="-122"/>
              </a:rPr>
              <a:t>n</a:t>
            </a:r>
            <a:r>
              <a:rPr lang="en-US" altLang="zh-CN" sz="2400" smtClean="0">
                <a:latin typeface="Arial" charset="0"/>
              </a:rPr>
              <a:t>“</a:t>
            </a:r>
            <a:r>
              <a:rPr lang="zh-CN" altLang="en-US" sz="2400" smtClean="0">
                <a:latin typeface="宋体" pitchFamily="2" charset="-122"/>
              </a:rPr>
              <a:t>是素数</a:t>
            </a:r>
            <a:r>
              <a:rPr lang="zh-CN" altLang="en-US" sz="2400" smtClean="0">
                <a:latin typeface="Arial" charset="0"/>
              </a:rPr>
              <a:t>”</a:t>
            </a:r>
            <a:r>
              <a:rPr lang="zh-CN" altLang="en-US" sz="2400" smtClean="0">
                <a:latin typeface="宋体" pitchFamily="2" charset="-122"/>
              </a:rPr>
              <a:t>。然后结束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140325" y="2017713"/>
            <a:ext cx="3814763" cy="4114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宋体" pitchFamily="2" charset="-122"/>
              </a:rPr>
              <a:t>所谓素数，指除</a:t>
            </a:r>
            <a:r>
              <a:rPr lang="en-US" altLang="zh-CN" smtClean="0">
                <a:latin typeface="宋体" pitchFamily="2" charset="-122"/>
              </a:rPr>
              <a:t>1</a:t>
            </a:r>
            <a:r>
              <a:rPr lang="zh-CN" altLang="en-US" smtClean="0">
                <a:latin typeface="宋体" pitchFamily="2" charset="-122"/>
              </a:rPr>
              <a:t>和该数本身之外，不能被其它任何整数整除的数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宋体" pitchFamily="2" charset="-122"/>
              </a:rPr>
              <a:t>方法：将</a:t>
            </a:r>
            <a:r>
              <a:rPr lang="en-US" altLang="zh-CN" smtClean="0">
                <a:latin typeface="宋体" pitchFamily="2" charset="-122"/>
              </a:rPr>
              <a:t>n</a:t>
            </a:r>
            <a:r>
              <a:rPr lang="zh-CN" altLang="en-US" smtClean="0">
                <a:latin typeface="宋体" pitchFamily="2" charset="-122"/>
              </a:rPr>
              <a:t>作为被除数，将</a:t>
            </a:r>
            <a:r>
              <a:rPr lang="en-US" altLang="zh-CN" smtClean="0">
                <a:latin typeface="宋体" pitchFamily="2" charset="-122"/>
              </a:rPr>
              <a:t>2</a:t>
            </a:r>
            <a:r>
              <a:rPr lang="zh-CN" altLang="en-US" smtClean="0">
                <a:latin typeface="宋体" pitchFamily="2" charset="-122"/>
              </a:rPr>
              <a:t>到√</a:t>
            </a:r>
            <a:r>
              <a:rPr lang="en-US" altLang="zh-CN" smtClean="0">
                <a:latin typeface="宋体" pitchFamily="2" charset="-122"/>
              </a:rPr>
              <a:t>n</a:t>
            </a:r>
            <a:r>
              <a:rPr lang="zh-CN" altLang="en-US" smtClean="0">
                <a:latin typeface="宋体" pitchFamily="2" charset="-122"/>
              </a:rPr>
              <a:t>之间的各个整数轮流作为除数。如果不能被整除，则</a:t>
            </a:r>
            <a:r>
              <a:rPr lang="en-US" altLang="zh-CN" smtClean="0">
                <a:latin typeface="宋体" pitchFamily="2" charset="-122"/>
              </a:rPr>
              <a:t>n</a:t>
            </a:r>
            <a:r>
              <a:rPr lang="zh-CN" altLang="en-US" smtClean="0">
                <a:latin typeface="宋体" pitchFamily="2" charset="-122"/>
              </a:rPr>
              <a:t>为素数。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  <p:bldP spid="17510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793038" cy="550863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宋体" pitchFamily="2" charset="-122"/>
              </a:rPr>
              <a:t>判断素数的算法用流程图表示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182688" y="908050"/>
            <a:ext cx="3810000" cy="52244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zh-CN" dirty="0" smtClean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003800" y="908050"/>
            <a:ext cx="3810000" cy="52673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zh-CN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7813" y="1268413"/>
            <a:ext cx="2825750" cy="4657725"/>
            <a:chOff x="4329" y="2152"/>
            <a:chExt cx="3767" cy="6187"/>
          </a:xfrm>
        </p:grpSpPr>
        <p:sp>
          <p:nvSpPr>
            <p:cNvPr id="42032" name="AutoShape 6"/>
            <p:cNvSpPr>
              <a:spLocks noChangeArrowheads="1"/>
            </p:cNvSpPr>
            <p:nvPr/>
          </p:nvSpPr>
          <p:spPr bwMode="auto">
            <a:xfrm>
              <a:off x="5047" y="2152"/>
              <a:ext cx="1076" cy="395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开始</a:t>
              </a:r>
              <a:endParaRPr lang="zh-CN" altLang="en-US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2033" name="AutoShape 7"/>
            <p:cNvSpPr>
              <a:spLocks noChangeArrowheads="1"/>
            </p:cNvSpPr>
            <p:nvPr/>
          </p:nvSpPr>
          <p:spPr bwMode="auto">
            <a:xfrm>
              <a:off x="4867" y="2810"/>
              <a:ext cx="1436" cy="395"/>
            </a:xfrm>
            <a:prstGeom prst="parallelogram">
              <a:avLst>
                <a:gd name="adj" fmla="val 9088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输入</a:t>
              </a:r>
              <a:r>
                <a:rPr lang="en-US" altLang="zh-CN" sz="1200" dirty="0">
                  <a:solidFill>
                    <a:schemeClr val="bg1"/>
                  </a:solidFill>
                </a:rPr>
                <a:t>n</a:t>
              </a:r>
              <a:endParaRPr lang="en-US" altLang="zh-CN" sz="12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2034" name="AutoShape 8"/>
            <p:cNvSpPr>
              <a:spLocks noChangeArrowheads="1"/>
            </p:cNvSpPr>
            <p:nvPr/>
          </p:nvSpPr>
          <p:spPr bwMode="auto">
            <a:xfrm>
              <a:off x="4867" y="3468"/>
              <a:ext cx="1435" cy="39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dirty="0">
                  <a:solidFill>
                    <a:schemeClr val="bg1"/>
                  </a:solidFill>
                </a:rPr>
                <a:t>=2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2035" name="AutoShape 9"/>
            <p:cNvSpPr>
              <a:spLocks noChangeArrowheads="1"/>
            </p:cNvSpPr>
            <p:nvPr/>
          </p:nvSpPr>
          <p:spPr bwMode="auto">
            <a:xfrm>
              <a:off x="4867" y="4126"/>
              <a:ext cx="1435" cy="39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r=mod(</a:t>
              </a:r>
              <a:r>
                <a:rPr lang="en-US" altLang="zh-CN" sz="1600" dirty="0" err="1">
                  <a:solidFill>
                    <a:schemeClr val="bg1"/>
                  </a:solidFill>
                </a:rPr>
                <a:t>n,i</a:t>
              </a:r>
              <a:r>
                <a:rPr lang="en-US" altLang="zh-CN" sz="1600" dirty="0">
                  <a:solidFill>
                    <a:schemeClr val="bg1"/>
                  </a:solidFill>
                </a:rPr>
                <a:t>)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2036" name="AutoShape 10"/>
            <p:cNvSpPr>
              <a:spLocks noChangeArrowheads="1"/>
            </p:cNvSpPr>
            <p:nvPr/>
          </p:nvSpPr>
          <p:spPr bwMode="auto">
            <a:xfrm>
              <a:off x="4867" y="4784"/>
              <a:ext cx="1435" cy="527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r=0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2037" name="AutoShape 11"/>
            <p:cNvSpPr>
              <a:spLocks noChangeArrowheads="1"/>
            </p:cNvSpPr>
            <p:nvPr/>
          </p:nvSpPr>
          <p:spPr bwMode="auto">
            <a:xfrm>
              <a:off x="4867" y="5574"/>
              <a:ext cx="1435" cy="39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dirty="0">
                  <a:solidFill>
                    <a:schemeClr val="bg1"/>
                  </a:solidFill>
                </a:rPr>
                <a:t>=i+1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2038" name="AutoShape 12"/>
            <p:cNvSpPr>
              <a:spLocks noChangeArrowheads="1"/>
            </p:cNvSpPr>
            <p:nvPr/>
          </p:nvSpPr>
          <p:spPr bwMode="auto">
            <a:xfrm>
              <a:off x="4867" y="6232"/>
              <a:ext cx="1437" cy="526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0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400" dirty="0">
                  <a:solidFill>
                    <a:schemeClr val="bg1"/>
                  </a:solidFill>
                </a:rPr>
                <a:t>&gt;√n</a:t>
              </a:r>
              <a:endParaRPr lang="en-US" altLang="zh-CN" sz="14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2039" name="AutoShape 13"/>
            <p:cNvSpPr>
              <a:spLocks noChangeArrowheads="1"/>
            </p:cNvSpPr>
            <p:nvPr/>
          </p:nvSpPr>
          <p:spPr bwMode="auto">
            <a:xfrm>
              <a:off x="4867" y="7022"/>
              <a:ext cx="1437" cy="658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打印</a:t>
              </a:r>
              <a:r>
                <a:rPr lang="en-US" altLang="zh-CN" sz="1200" dirty="0">
                  <a:solidFill>
                    <a:schemeClr val="bg1"/>
                  </a:solidFill>
                </a:rPr>
                <a:t>n</a:t>
              </a:r>
              <a:r>
                <a:rPr lang="zh-CN" altLang="en-US" sz="1200" dirty="0">
                  <a:solidFill>
                    <a:schemeClr val="bg1"/>
                  </a:solidFill>
                </a:rPr>
                <a:t>是素数</a:t>
              </a:r>
              <a:endParaRPr lang="zh-CN" altLang="en-US" sz="12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2040" name="AutoShape 14"/>
            <p:cNvSpPr>
              <a:spLocks noChangeArrowheads="1"/>
            </p:cNvSpPr>
            <p:nvPr/>
          </p:nvSpPr>
          <p:spPr bwMode="auto">
            <a:xfrm>
              <a:off x="5047" y="7943"/>
              <a:ext cx="1077" cy="39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结束</a:t>
              </a:r>
              <a:endParaRPr lang="zh-CN" altLang="en-US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2041" name="Line 15"/>
            <p:cNvSpPr>
              <a:spLocks noChangeShapeType="1"/>
            </p:cNvSpPr>
            <p:nvPr/>
          </p:nvSpPr>
          <p:spPr bwMode="auto">
            <a:xfrm>
              <a:off x="5585" y="2546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2" name="Line 16"/>
            <p:cNvSpPr>
              <a:spLocks noChangeShapeType="1"/>
            </p:cNvSpPr>
            <p:nvPr/>
          </p:nvSpPr>
          <p:spPr bwMode="auto">
            <a:xfrm>
              <a:off x="5585" y="3205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3" name="Line 17"/>
            <p:cNvSpPr>
              <a:spLocks noChangeShapeType="1"/>
            </p:cNvSpPr>
            <p:nvPr/>
          </p:nvSpPr>
          <p:spPr bwMode="auto">
            <a:xfrm>
              <a:off x="5585" y="3863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4" name="Line 18"/>
            <p:cNvSpPr>
              <a:spLocks noChangeShapeType="1"/>
            </p:cNvSpPr>
            <p:nvPr/>
          </p:nvSpPr>
          <p:spPr bwMode="auto">
            <a:xfrm>
              <a:off x="5585" y="4521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5" name="Line 19"/>
            <p:cNvSpPr>
              <a:spLocks noChangeShapeType="1"/>
            </p:cNvSpPr>
            <p:nvPr/>
          </p:nvSpPr>
          <p:spPr bwMode="auto">
            <a:xfrm>
              <a:off x="5585" y="5311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6" name="Line 20"/>
            <p:cNvSpPr>
              <a:spLocks noChangeShapeType="1"/>
            </p:cNvSpPr>
            <p:nvPr/>
          </p:nvSpPr>
          <p:spPr bwMode="auto">
            <a:xfrm>
              <a:off x="5585" y="5969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7" name="Line 21"/>
            <p:cNvSpPr>
              <a:spLocks noChangeShapeType="1"/>
            </p:cNvSpPr>
            <p:nvPr/>
          </p:nvSpPr>
          <p:spPr bwMode="auto">
            <a:xfrm>
              <a:off x="5585" y="6758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8" name="Line 22"/>
            <p:cNvSpPr>
              <a:spLocks noChangeShapeType="1"/>
            </p:cNvSpPr>
            <p:nvPr/>
          </p:nvSpPr>
          <p:spPr bwMode="auto">
            <a:xfrm>
              <a:off x="5585" y="7680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9" name="Line 23"/>
            <p:cNvSpPr>
              <a:spLocks noChangeShapeType="1"/>
            </p:cNvSpPr>
            <p:nvPr/>
          </p:nvSpPr>
          <p:spPr bwMode="auto">
            <a:xfrm flipH="1">
              <a:off x="4329" y="6495"/>
              <a:ext cx="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0" name="Line 24"/>
            <p:cNvSpPr>
              <a:spLocks noChangeShapeType="1"/>
            </p:cNvSpPr>
            <p:nvPr/>
          </p:nvSpPr>
          <p:spPr bwMode="auto">
            <a:xfrm flipV="1">
              <a:off x="4329" y="3994"/>
              <a:ext cx="0" cy="2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1" name="Line 25"/>
            <p:cNvSpPr>
              <a:spLocks noChangeShapeType="1"/>
            </p:cNvSpPr>
            <p:nvPr/>
          </p:nvSpPr>
          <p:spPr bwMode="auto">
            <a:xfrm>
              <a:off x="4329" y="3994"/>
              <a:ext cx="1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2" name="Line 26"/>
            <p:cNvSpPr>
              <a:spLocks noChangeShapeType="1"/>
            </p:cNvSpPr>
            <p:nvPr/>
          </p:nvSpPr>
          <p:spPr bwMode="auto">
            <a:xfrm>
              <a:off x="6302" y="5047"/>
              <a:ext cx="125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3" name="AutoShape 27"/>
            <p:cNvSpPr>
              <a:spLocks noChangeArrowheads="1"/>
            </p:cNvSpPr>
            <p:nvPr/>
          </p:nvSpPr>
          <p:spPr bwMode="auto">
            <a:xfrm>
              <a:off x="6729" y="5574"/>
              <a:ext cx="1367" cy="790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200" dirty="0">
                  <a:solidFill>
                    <a:schemeClr val="bg1"/>
                  </a:solidFill>
                </a:rPr>
                <a:t>打印</a:t>
              </a:r>
              <a:r>
                <a:rPr lang="en-US" altLang="zh-CN" sz="1200" dirty="0">
                  <a:solidFill>
                    <a:schemeClr val="bg1"/>
                  </a:solidFill>
                </a:rPr>
                <a:t>n</a:t>
              </a:r>
              <a:r>
                <a:rPr lang="zh-CN" altLang="en-US" sz="1200" dirty="0">
                  <a:solidFill>
                    <a:schemeClr val="bg1"/>
                  </a:solidFill>
                </a:rPr>
                <a:t>不是素数</a:t>
              </a:r>
              <a:endParaRPr lang="zh-CN" altLang="en-US" sz="12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2054" name="Line 28"/>
            <p:cNvSpPr>
              <a:spLocks noChangeShapeType="1"/>
            </p:cNvSpPr>
            <p:nvPr/>
          </p:nvSpPr>
          <p:spPr bwMode="auto">
            <a:xfrm>
              <a:off x="7558" y="5047"/>
              <a:ext cx="0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5" name="Line 29"/>
            <p:cNvSpPr>
              <a:spLocks noChangeShapeType="1"/>
            </p:cNvSpPr>
            <p:nvPr/>
          </p:nvSpPr>
          <p:spPr bwMode="auto">
            <a:xfrm>
              <a:off x="7558" y="6364"/>
              <a:ext cx="0" cy="1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6" name="Line 30"/>
            <p:cNvSpPr>
              <a:spLocks noChangeShapeType="1"/>
            </p:cNvSpPr>
            <p:nvPr/>
          </p:nvSpPr>
          <p:spPr bwMode="auto">
            <a:xfrm flipH="1">
              <a:off x="5585" y="7811"/>
              <a:ext cx="1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7" name="Text Box 31"/>
            <p:cNvSpPr txBox="1">
              <a:spLocks noChangeArrowheads="1"/>
            </p:cNvSpPr>
            <p:nvPr/>
          </p:nvSpPr>
          <p:spPr bwMode="auto">
            <a:xfrm>
              <a:off x="6123" y="4652"/>
              <a:ext cx="53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/>
                <a:t>Y</a:t>
              </a:r>
              <a:endParaRPr lang="en-US" altLang="zh-CN">
                <a:latin typeface="Tahoma" pitchFamily="34" charset="0"/>
              </a:endParaRPr>
            </a:p>
          </p:txBody>
        </p:sp>
        <p:sp>
          <p:nvSpPr>
            <p:cNvPr id="42058" name="Text Box 32"/>
            <p:cNvSpPr txBox="1">
              <a:spLocks noChangeArrowheads="1"/>
            </p:cNvSpPr>
            <p:nvPr/>
          </p:nvSpPr>
          <p:spPr bwMode="auto">
            <a:xfrm>
              <a:off x="5673" y="5213"/>
              <a:ext cx="71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 dirty="0"/>
                <a:t>N</a:t>
              </a:r>
              <a:endParaRPr lang="en-US" altLang="zh-CN" dirty="0">
                <a:latin typeface="Tahoma" pitchFamily="34" charset="0"/>
              </a:endParaRPr>
            </a:p>
          </p:txBody>
        </p:sp>
        <p:sp>
          <p:nvSpPr>
            <p:cNvPr id="42059" name="Text Box 33"/>
            <p:cNvSpPr txBox="1">
              <a:spLocks noChangeArrowheads="1"/>
            </p:cNvSpPr>
            <p:nvPr/>
          </p:nvSpPr>
          <p:spPr bwMode="auto">
            <a:xfrm>
              <a:off x="4688" y="6100"/>
              <a:ext cx="53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/>
                <a:t>N</a:t>
              </a:r>
              <a:endParaRPr lang="en-US" altLang="zh-CN">
                <a:latin typeface="Tahoma" pitchFamily="34" charset="0"/>
              </a:endParaRPr>
            </a:p>
          </p:txBody>
        </p:sp>
        <p:sp>
          <p:nvSpPr>
            <p:cNvPr id="42060" name="Text Box 34"/>
            <p:cNvSpPr txBox="1">
              <a:spLocks noChangeArrowheads="1"/>
            </p:cNvSpPr>
            <p:nvPr/>
          </p:nvSpPr>
          <p:spPr bwMode="auto">
            <a:xfrm>
              <a:off x="5673" y="6648"/>
              <a:ext cx="54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 dirty="0"/>
                <a:t>Y</a:t>
              </a:r>
              <a:endParaRPr lang="en-US" altLang="zh-CN" dirty="0">
                <a:latin typeface="Tahoma" pitchFamily="34" charset="0"/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499992" y="476672"/>
            <a:ext cx="3903662" cy="5846763"/>
            <a:chOff x="3666" y="2760"/>
            <a:chExt cx="5202" cy="7766"/>
          </a:xfrm>
        </p:grpSpPr>
        <p:sp>
          <p:nvSpPr>
            <p:cNvPr id="41991" name="AutoShape 36"/>
            <p:cNvSpPr>
              <a:spLocks noChangeArrowheads="1"/>
            </p:cNvSpPr>
            <p:nvPr/>
          </p:nvSpPr>
          <p:spPr bwMode="auto">
            <a:xfrm>
              <a:off x="7433" y="6181"/>
              <a:ext cx="1435" cy="39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</a:rPr>
                <a:t>w=0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1992" name="Line 37"/>
            <p:cNvSpPr>
              <a:spLocks noChangeShapeType="1"/>
            </p:cNvSpPr>
            <p:nvPr/>
          </p:nvSpPr>
          <p:spPr bwMode="auto">
            <a:xfrm>
              <a:off x="8151" y="6576"/>
              <a:ext cx="1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3" name="Line 38"/>
            <p:cNvSpPr>
              <a:spLocks noChangeShapeType="1"/>
            </p:cNvSpPr>
            <p:nvPr/>
          </p:nvSpPr>
          <p:spPr bwMode="auto">
            <a:xfrm flipH="1">
              <a:off x="6177" y="6839"/>
              <a:ext cx="19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4" name="Line 39"/>
            <p:cNvSpPr>
              <a:spLocks noChangeShapeType="1"/>
            </p:cNvSpPr>
            <p:nvPr/>
          </p:nvSpPr>
          <p:spPr bwMode="auto">
            <a:xfrm>
              <a:off x="6177" y="7760"/>
              <a:ext cx="1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5" name="AutoShape 40"/>
            <p:cNvSpPr>
              <a:spLocks noChangeArrowheads="1"/>
            </p:cNvSpPr>
            <p:nvPr/>
          </p:nvSpPr>
          <p:spPr bwMode="auto">
            <a:xfrm>
              <a:off x="3666" y="8945"/>
              <a:ext cx="1436" cy="658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</a:rPr>
                <a:t>打印</a:t>
              </a:r>
              <a:r>
                <a:rPr lang="en-US" altLang="zh-CN" sz="1000" dirty="0">
                  <a:solidFill>
                    <a:schemeClr val="bg1"/>
                  </a:solidFill>
                </a:rPr>
                <a:t>n</a:t>
              </a:r>
              <a:r>
                <a:rPr lang="zh-CN" altLang="en-US" sz="1000" dirty="0">
                  <a:solidFill>
                    <a:schemeClr val="bg1"/>
                  </a:solidFill>
                </a:rPr>
                <a:t>是素数</a:t>
              </a:r>
              <a:endParaRPr lang="zh-CN" altLang="en-US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1996" name="AutoShape 41"/>
            <p:cNvSpPr>
              <a:spLocks noChangeArrowheads="1"/>
            </p:cNvSpPr>
            <p:nvPr/>
          </p:nvSpPr>
          <p:spPr bwMode="auto">
            <a:xfrm>
              <a:off x="5489" y="6873"/>
              <a:ext cx="1660" cy="95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2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000" dirty="0">
                  <a:solidFill>
                    <a:schemeClr val="bg1"/>
                  </a:solidFill>
                </a:rPr>
                <a:t>&gt;√n</a:t>
              </a:r>
              <a:r>
                <a:rPr lang="zh-CN" altLang="en-US" sz="1000" dirty="0">
                  <a:solidFill>
                    <a:schemeClr val="bg1"/>
                  </a:solidFill>
                  <a:latin typeface="Tahoma" pitchFamily="34" charset="0"/>
                </a:rPr>
                <a:t>或</a:t>
              </a:r>
              <a:r>
                <a:rPr lang="en-US" altLang="zh-CN" sz="1000" dirty="0">
                  <a:solidFill>
                    <a:schemeClr val="bg1"/>
                  </a:solidFill>
                  <a:latin typeface="Tahoma" pitchFamily="34" charset="0"/>
                </a:rPr>
                <a:t>w≠0</a:t>
              </a:r>
            </a:p>
          </p:txBody>
        </p:sp>
        <p:sp>
          <p:nvSpPr>
            <p:cNvPr id="41997" name="Text Box 42"/>
            <p:cNvSpPr txBox="1">
              <a:spLocks noChangeArrowheads="1"/>
            </p:cNvSpPr>
            <p:nvPr/>
          </p:nvSpPr>
          <p:spPr bwMode="auto">
            <a:xfrm>
              <a:off x="6449" y="7734"/>
              <a:ext cx="53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dirty="0"/>
                <a:t>Y</a:t>
              </a:r>
              <a:endParaRPr lang="en-US" altLang="zh-CN" sz="1600" dirty="0">
                <a:latin typeface="Tahoma" pitchFamily="34" charset="0"/>
              </a:endParaRPr>
            </a:p>
          </p:txBody>
        </p:sp>
        <p:sp>
          <p:nvSpPr>
            <p:cNvPr id="41998" name="Line 43"/>
            <p:cNvSpPr>
              <a:spLocks noChangeShapeType="1"/>
            </p:cNvSpPr>
            <p:nvPr/>
          </p:nvSpPr>
          <p:spPr bwMode="auto">
            <a:xfrm flipH="1">
              <a:off x="4921" y="7366"/>
              <a:ext cx="53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Text Box 44"/>
            <p:cNvSpPr txBox="1">
              <a:spLocks noChangeArrowheads="1"/>
            </p:cNvSpPr>
            <p:nvPr/>
          </p:nvSpPr>
          <p:spPr bwMode="auto">
            <a:xfrm>
              <a:off x="5101" y="6971"/>
              <a:ext cx="53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N</a:t>
              </a:r>
              <a:endParaRPr lang="en-US" altLang="zh-CN" sz="1600">
                <a:latin typeface="Tahoma" pitchFamily="34" charset="0"/>
              </a:endParaRPr>
            </a:p>
          </p:txBody>
        </p:sp>
        <p:sp>
          <p:nvSpPr>
            <p:cNvPr id="42000" name="AutoShape 45"/>
            <p:cNvSpPr>
              <a:spLocks noChangeArrowheads="1"/>
            </p:cNvSpPr>
            <p:nvPr/>
          </p:nvSpPr>
          <p:spPr bwMode="auto">
            <a:xfrm>
              <a:off x="5639" y="10129"/>
              <a:ext cx="1077" cy="397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结束</a:t>
              </a:r>
              <a:endParaRPr lang="zh-CN" altLang="en-US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2001" name="AutoShape 46"/>
            <p:cNvSpPr>
              <a:spLocks noChangeArrowheads="1"/>
            </p:cNvSpPr>
            <p:nvPr/>
          </p:nvSpPr>
          <p:spPr bwMode="auto">
            <a:xfrm>
              <a:off x="5393" y="8020"/>
              <a:ext cx="1564" cy="857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dirty="0" smtClean="0">
                  <a:solidFill>
                    <a:schemeClr val="bg1"/>
                  </a:solidFill>
                </a:rPr>
                <a:t>w=1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2002" name="Line 47"/>
            <p:cNvSpPr>
              <a:spLocks noChangeShapeType="1"/>
            </p:cNvSpPr>
            <p:nvPr/>
          </p:nvSpPr>
          <p:spPr bwMode="auto">
            <a:xfrm flipH="1">
              <a:off x="4383" y="8418"/>
              <a:ext cx="107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Line 48"/>
            <p:cNvSpPr>
              <a:spLocks noChangeShapeType="1"/>
            </p:cNvSpPr>
            <p:nvPr/>
          </p:nvSpPr>
          <p:spPr bwMode="auto">
            <a:xfrm>
              <a:off x="4383" y="8418"/>
              <a:ext cx="1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49"/>
            <p:cNvSpPr>
              <a:spLocks noChangeShapeType="1"/>
            </p:cNvSpPr>
            <p:nvPr/>
          </p:nvSpPr>
          <p:spPr bwMode="auto">
            <a:xfrm>
              <a:off x="6895" y="8418"/>
              <a:ext cx="10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Line 50"/>
            <p:cNvSpPr>
              <a:spLocks noChangeShapeType="1"/>
            </p:cNvSpPr>
            <p:nvPr/>
          </p:nvSpPr>
          <p:spPr bwMode="auto">
            <a:xfrm>
              <a:off x="7971" y="8418"/>
              <a:ext cx="1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AutoShape 51"/>
            <p:cNvSpPr>
              <a:spLocks noChangeArrowheads="1"/>
            </p:cNvSpPr>
            <p:nvPr/>
          </p:nvSpPr>
          <p:spPr bwMode="auto">
            <a:xfrm>
              <a:off x="7254" y="8945"/>
              <a:ext cx="1435" cy="658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000" dirty="0">
                  <a:solidFill>
                    <a:schemeClr val="bg1"/>
                  </a:solidFill>
                </a:rPr>
                <a:t>打印</a:t>
              </a:r>
              <a:r>
                <a:rPr lang="en-US" altLang="zh-CN" sz="1000" dirty="0">
                  <a:solidFill>
                    <a:schemeClr val="bg1"/>
                  </a:solidFill>
                </a:rPr>
                <a:t>n</a:t>
              </a:r>
              <a:r>
                <a:rPr lang="zh-CN" altLang="en-US" sz="1000" dirty="0">
                  <a:solidFill>
                    <a:schemeClr val="bg1"/>
                  </a:solidFill>
                </a:rPr>
                <a:t>不是素数</a:t>
              </a:r>
              <a:endParaRPr lang="zh-CN" altLang="en-US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2007" name="Line 52"/>
            <p:cNvSpPr>
              <a:spLocks noChangeShapeType="1"/>
            </p:cNvSpPr>
            <p:nvPr/>
          </p:nvSpPr>
          <p:spPr bwMode="auto">
            <a:xfrm>
              <a:off x="4383" y="9603"/>
              <a:ext cx="1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53"/>
            <p:cNvSpPr>
              <a:spLocks noChangeShapeType="1"/>
            </p:cNvSpPr>
            <p:nvPr/>
          </p:nvSpPr>
          <p:spPr bwMode="auto">
            <a:xfrm>
              <a:off x="4383" y="9866"/>
              <a:ext cx="179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Line 54"/>
            <p:cNvSpPr>
              <a:spLocks noChangeShapeType="1"/>
            </p:cNvSpPr>
            <p:nvPr/>
          </p:nvSpPr>
          <p:spPr bwMode="auto">
            <a:xfrm>
              <a:off x="7971" y="9603"/>
              <a:ext cx="1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Line 55"/>
            <p:cNvSpPr>
              <a:spLocks noChangeShapeType="1"/>
            </p:cNvSpPr>
            <p:nvPr/>
          </p:nvSpPr>
          <p:spPr bwMode="auto">
            <a:xfrm flipH="1">
              <a:off x="6177" y="9866"/>
              <a:ext cx="179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Line 56"/>
            <p:cNvSpPr>
              <a:spLocks noChangeShapeType="1"/>
            </p:cNvSpPr>
            <p:nvPr/>
          </p:nvSpPr>
          <p:spPr bwMode="auto">
            <a:xfrm>
              <a:off x="6177" y="9866"/>
              <a:ext cx="1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Text Box 57"/>
            <p:cNvSpPr txBox="1">
              <a:spLocks noChangeArrowheads="1"/>
            </p:cNvSpPr>
            <p:nvPr/>
          </p:nvSpPr>
          <p:spPr bwMode="auto">
            <a:xfrm>
              <a:off x="4921" y="8023"/>
              <a:ext cx="53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Y</a:t>
              </a:r>
              <a:endParaRPr lang="en-US" altLang="zh-CN" sz="1600">
                <a:latin typeface="Tahoma" pitchFamily="34" charset="0"/>
              </a:endParaRPr>
            </a:p>
          </p:txBody>
        </p:sp>
        <p:sp>
          <p:nvSpPr>
            <p:cNvPr id="42013" name="Text Box 58"/>
            <p:cNvSpPr txBox="1">
              <a:spLocks noChangeArrowheads="1"/>
            </p:cNvSpPr>
            <p:nvPr/>
          </p:nvSpPr>
          <p:spPr bwMode="auto">
            <a:xfrm>
              <a:off x="6895" y="8023"/>
              <a:ext cx="71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N</a:t>
              </a:r>
              <a:endParaRPr lang="en-US" altLang="zh-CN" sz="1600">
                <a:latin typeface="Tahoma" pitchFamily="34" charset="0"/>
              </a:endParaRPr>
            </a:p>
          </p:txBody>
        </p:sp>
        <p:sp>
          <p:nvSpPr>
            <p:cNvPr id="42014" name="AutoShape 59"/>
            <p:cNvSpPr>
              <a:spLocks noChangeArrowheads="1"/>
            </p:cNvSpPr>
            <p:nvPr/>
          </p:nvSpPr>
          <p:spPr bwMode="auto">
            <a:xfrm>
              <a:off x="5460" y="3418"/>
              <a:ext cx="1436" cy="395"/>
            </a:xfrm>
            <a:prstGeom prst="parallelogram">
              <a:avLst>
                <a:gd name="adj" fmla="val 9088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输入</a:t>
              </a:r>
              <a:r>
                <a:rPr lang="en-US" altLang="zh-CN" sz="1400" dirty="0">
                  <a:solidFill>
                    <a:schemeClr val="bg1"/>
                  </a:solidFill>
                </a:rPr>
                <a:t>n</a:t>
              </a:r>
              <a:endParaRPr lang="en-US" altLang="zh-CN" sz="14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2015" name="Line 60"/>
            <p:cNvSpPr>
              <a:spLocks noChangeShapeType="1"/>
            </p:cNvSpPr>
            <p:nvPr/>
          </p:nvSpPr>
          <p:spPr bwMode="auto">
            <a:xfrm flipV="1">
              <a:off x="4921" y="4602"/>
              <a:ext cx="1" cy="2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Line 61"/>
            <p:cNvSpPr>
              <a:spLocks noChangeShapeType="1"/>
            </p:cNvSpPr>
            <p:nvPr/>
          </p:nvSpPr>
          <p:spPr bwMode="auto">
            <a:xfrm>
              <a:off x="6177" y="6576"/>
              <a:ext cx="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AutoShape 62"/>
            <p:cNvSpPr>
              <a:spLocks noChangeArrowheads="1"/>
            </p:cNvSpPr>
            <p:nvPr/>
          </p:nvSpPr>
          <p:spPr bwMode="auto">
            <a:xfrm>
              <a:off x="5460" y="6181"/>
              <a:ext cx="1435" cy="39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dirty="0">
                  <a:solidFill>
                    <a:schemeClr val="bg1"/>
                  </a:solidFill>
                </a:rPr>
                <a:t>=i+1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2018" name="AutoShape 63"/>
            <p:cNvSpPr>
              <a:spLocks noChangeArrowheads="1"/>
            </p:cNvSpPr>
            <p:nvPr/>
          </p:nvSpPr>
          <p:spPr bwMode="auto">
            <a:xfrm>
              <a:off x="5460" y="5392"/>
              <a:ext cx="1435" cy="527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r=0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2019" name="Text Box 64"/>
            <p:cNvSpPr txBox="1">
              <a:spLocks noChangeArrowheads="1"/>
            </p:cNvSpPr>
            <p:nvPr/>
          </p:nvSpPr>
          <p:spPr bwMode="auto">
            <a:xfrm>
              <a:off x="6357" y="5786"/>
              <a:ext cx="71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N</a:t>
              </a:r>
              <a:endParaRPr lang="en-US" altLang="zh-CN" sz="1600">
                <a:latin typeface="Tahoma" pitchFamily="34" charset="0"/>
              </a:endParaRPr>
            </a:p>
          </p:txBody>
        </p:sp>
        <p:sp>
          <p:nvSpPr>
            <p:cNvPr id="42020" name="Line 65"/>
            <p:cNvSpPr>
              <a:spLocks noChangeShapeType="1"/>
            </p:cNvSpPr>
            <p:nvPr/>
          </p:nvSpPr>
          <p:spPr bwMode="auto">
            <a:xfrm>
              <a:off x="6177" y="5918"/>
              <a:ext cx="1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1" name="Line 66"/>
            <p:cNvSpPr>
              <a:spLocks noChangeShapeType="1"/>
            </p:cNvSpPr>
            <p:nvPr/>
          </p:nvSpPr>
          <p:spPr bwMode="auto">
            <a:xfrm>
              <a:off x="6895" y="5656"/>
              <a:ext cx="125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2" name="Line 67"/>
            <p:cNvSpPr>
              <a:spLocks noChangeShapeType="1"/>
            </p:cNvSpPr>
            <p:nvPr/>
          </p:nvSpPr>
          <p:spPr bwMode="auto">
            <a:xfrm>
              <a:off x="8151" y="5656"/>
              <a:ext cx="0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3" name="Text Box 68"/>
            <p:cNvSpPr txBox="1">
              <a:spLocks noChangeArrowheads="1"/>
            </p:cNvSpPr>
            <p:nvPr/>
          </p:nvSpPr>
          <p:spPr bwMode="auto">
            <a:xfrm>
              <a:off x="6895" y="5262"/>
              <a:ext cx="53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/>
                <a:t>Y</a:t>
              </a:r>
              <a:endParaRPr lang="en-US" altLang="zh-CN" sz="1600">
                <a:latin typeface="Tahoma" pitchFamily="34" charset="0"/>
              </a:endParaRPr>
            </a:p>
          </p:txBody>
        </p:sp>
        <p:sp>
          <p:nvSpPr>
            <p:cNvPr id="42024" name="Line 69"/>
            <p:cNvSpPr>
              <a:spLocks noChangeShapeType="1"/>
            </p:cNvSpPr>
            <p:nvPr/>
          </p:nvSpPr>
          <p:spPr bwMode="auto">
            <a:xfrm>
              <a:off x="6177" y="5130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5" name="AutoShape 70"/>
            <p:cNvSpPr>
              <a:spLocks noChangeArrowheads="1"/>
            </p:cNvSpPr>
            <p:nvPr/>
          </p:nvSpPr>
          <p:spPr bwMode="auto">
            <a:xfrm>
              <a:off x="5460" y="4735"/>
              <a:ext cx="1435" cy="39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r=mod(</a:t>
              </a:r>
              <a:r>
                <a:rPr lang="en-US" altLang="zh-CN" sz="1600" dirty="0" err="1">
                  <a:solidFill>
                    <a:schemeClr val="bg1"/>
                  </a:solidFill>
                </a:rPr>
                <a:t>n,i</a:t>
              </a:r>
              <a:r>
                <a:rPr lang="en-US" altLang="zh-CN" sz="1600" dirty="0">
                  <a:solidFill>
                    <a:schemeClr val="bg1"/>
                  </a:solidFill>
                </a:rPr>
                <a:t>)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2026" name="Line 71"/>
            <p:cNvSpPr>
              <a:spLocks noChangeShapeType="1"/>
            </p:cNvSpPr>
            <p:nvPr/>
          </p:nvSpPr>
          <p:spPr bwMode="auto">
            <a:xfrm>
              <a:off x="6177" y="4472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7" name="Line 72"/>
            <p:cNvSpPr>
              <a:spLocks noChangeShapeType="1"/>
            </p:cNvSpPr>
            <p:nvPr/>
          </p:nvSpPr>
          <p:spPr bwMode="auto">
            <a:xfrm>
              <a:off x="4921" y="4604"/>
              <a:ext cx="1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8" name="AutoShape 73"/>
            <p:cNvSpPr>
              <a:spLocks noChangeArrowheads="1"/>
            </p:cNvSpPr>
            <p:nvPr/>
          </p:nvSpPr>
          <p:spPr bwMode="auto">
            <a:xfrm>
              <a:off x="5460" y="4077"/>
              <a:ext cx="1435" cy="39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</a:rPr>
                <a:t>w=1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；</a:t>
              </a:r>
              <a:r>
                <a:rPr lang="en-US" altLang="zh-CN" sz="16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dirty="0">
                  <a:solidFill>
                    <a:schemeClr val="bg1"/>
                  </a:solidFill>
                </a:rPr>
                <a:t>=2</a:t>
              </a:r>
              <a:endParaRPr lang="en-US" altLang="zh-CN" sz="16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2029" name="Line 74"/>
            <p:cNvSpPr>
              <a:spLocks noChangeShapeType="1"/>
            </p:cNvSpPr>
            <p:nvPr/>
          </p:nvSpPr>
          <p:spPr bwMode="auto">
            <a:xfrm>
              <a:off x="6177" y="3814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0" name="Line 75"/>
            <p:cNvSpPr>
              <a:spLocks noChangeShapeType="1"/>
            </p:cNvSpPr>
            <p:nvPr/>
          </p:nvSpPr>
          <p:spPr bwMode="auto">
            <a:xfrm>
              <a:off x="6177" y="3156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1" name="AutoShape 76"/>
            <p:cNvSpPr>
              <a:spLocks noChangeArrowheads="1"/>
            </p:cNvSpPr>
            <p:nvPr/>
          </p:nvSpPr>
          <p:spPr bwMode="auto">
            <a:xfrm>
              <a:off x="5639" y="2760"/>
              <a:ext cx="1076" cy="394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开始</a:t>
              </a:r>
            </a:p>
            <a:p>
              <a:endParaRPr lang="en-US" altLang="zh-CN" sz="1600" dirty="0"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latin typeface="宋体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373063" eaLnBrk="1" hangingPunct="1"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由上述例子可以看出，算法都是由</a:t>
            </a:r>
            <a:r>
              <a:rPr lang="zh-CN" altLang="en-US" b="1" i="1" smtClean="0">
                <a:latin typeface="宋体" pitchFamily="2" charset="-122"/>
              </a:rPr>
              <a:t>基本功能操作</a:t>
            </a:r>
            <a:r>
              <a:rPr lang="zh-CN" altLang="en-US" smtClean="0">
                <a:latin typeface="宋体" pitchFamily="2" charset="-122"/>
              </a:rPr>
              <a:t>和</a:t>
            </a:r>
            <a:r>
              <a:rPr lang="zh-CN" altLang="en-US" b="1" i="1" smtClean="0">
                <a:latin typeface="宋体" pitchFamily="2" charset="-122"/>
              </a:rPr>
              <a:t>控制结构</a:t>
            </a:r>
            <a:r>
              <a:rPr lang="zh-CN" altLang="en-US" smtClean="0">
                <a:latin typeface="宋体" pitchFamily="2" charset="-122"/>
              </a:rPr>
              <a:t>这两个要素组成。</a:t>
            </a:r>
          </a:p>
          <a:p>
            <a:pPr indent="373063" eaLnBrk="1" hangingPunct="1">
              <a:buFont typeface="Wingdings" pitchFamily="2" charset="2"/>
              <a:buNone/>
            </a:pPr>
            <a:r>
              <a:rPr lang="en-US" altLang="zh-CN" b="1" i="1" smtClean="0">
                <a:latin typeface="宋体" pitchFamily="2" charset="-122"/>
              </a:rPr>
              <a:t>1</a:t>
            </a:r>
            <a:r>
              <a:rPr lang="zh-CN" altLang="en-US" b="1" i="1" smtClean="0">
                <a:latin typeface="宋体" pitchFamily="2" charset="-122"/>
              </a:rPr>
              <a:t>）</a:t>
            </a:r>
            <a:r>
              <a:rPr lang="zh-CN" altLang="en-US" smtClean="0">
                <a:latin typeface="宋体" pitchFamily="2" charset="-122"/>
              </a:rPr>
              <a:t>计算机基本功能操作四个方面</a:t>
            </a:r>
          </a:p>
          <a:p>
            <a:pPr indent="373063" eaLnBrk="1" hangingPunct="1"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	①逻辑运算	②算术运算</a:t>
            </a:r>
          </a:p>
          <a:p>
            <a:pPr indent="373063" eaLnBrk="1" hangingPunct="1"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	③数据比较</a:t>
            </a:r>
            <a:r>
              <a:rPr lang="en-US" altLang="zh-CN" smtClean="0">
                <a:latin typeface="宋体" pitchFamily="2" charset="-122"/>
              </a:rPr>
              <a:t>&lt; &gt; = ≠ ④</a:t>
            </a:r>
            <a:r>
              <a:rPr lang="zh-CN" altLang="en-US" smtClean="0">
                <a:latin typeface="宋体" pitchFamily="2" charset="-122"/>
              </a:rPr>
              <a:t>数据传送（输入输出赋值）</a:t>
            </a:r>
          </a:p>
          <a:p>
            <a:pPr indent="373063" eaLnBrk="1" hangingPunct="1">
              <a:buFont typeface="Wingdings" pitchFamily="2" charset="2"/>
              <a:buNone/>
            </a:pPr>
            <a:r>
              <a:rPr lang="en-US" altLang="zh-CN" b="1" i="1" smtClean="0">
                <a:latin typeface="宋体" pitchFamily="2" charset="-122"/>
              </a:rPr>
              <a:t>2) </a:t>
            </a:r>
            <a:r>
              <a:rPr lang="zh-CN" altLang="en-US" b="1" smtClean="0">
                <a:latin typeface="宋体" pitchFamily="2" charset="-122"/>
              </a:rPr>
              <a:t>算法控制结构决定算法的执行顺序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总结</a:t>
            </a:r>
            <a:r>
              <a:rPr lang="en-US" altLang="zh-CN" smtClean="0">
                <a:latin typeface="宋体" pitchFamily="2" charset="-122"/>
              </a:rPr>
              <a:t>:</a:t>
            </a:r>
            <a:r>
              <a:rPr lang="zh-CN" altLang="en-US" smtClean="0">
                <a:latin typeface="宋体" pitchFamily="2" charset="-122"/>
              </a:rPr>
              <a:t>典型算法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mtClean="0">
              <a:latin typeface="宋体" pitchFamily="2" charset="-122"/>
            </a:endParaRPr>
          </a:p>
          <a:p>
            <a:pPr eaLnBrk="1" hangingPunct="1"/>
            <a:r>
              <a:rPr lang="zh-CN" altLang="en-US" smtClean="0">
                <a:latin typeface="宋体" pitchFamily="2" charset="-122"/>
              </a:rPr>
              <a:t>迭代法</a:t>
            </a:r>
          </a:p>
          <a:p>
            <a:pPr eaLnBrk="1" hangingPunct="1"/>
            <a:endParaRPr lang="zh-CN" altLang="en-US" smtClean="0">
              <a:latin typeface="宋体" pitchFamily="2" charset="-122"/>
            </a:endParaRPr>
          </a:p>
          <a:p>
            <a:pPr eaLnBrk="1" hangingPunct="1"/>
            <a:r>
              <a:rPr lang="zh-CN" altLang="en-US" smtClean="0">
                <a:latin typeface="宋体" pitchFamily="2" charset="-122"/>
              </a:rPr>
              <a:t>穷举法（枚举法）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latin typeface="宋体" pitchFamily="2" charset="-122"/>
            </a:endParaRPr>
          </a:p>
          <a:p>
            <a:pPr eaLnBrk="1" hangingPunct="1"/>
            <a:r>
              <a:rPr lang="zh-CN" altLang="en-US" smtClean="0">
                <a:latin typeface="宋体" pitchFamily="2" charset="-122"/>
              </a:rPr>
              <a:t>递推与递归法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42</TotalTime>
  <Words>876</Words>
  <Application>Microsoft Office PowerPoint</Application>
  <PresentationFormat>全屏显示(4:3)</PresentationFormat>
  <Paragraphs>131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穿越</vt:lpstr>
      <vt:lpstr>简单算法举例</vt:lpstr>
      <vt:lpstr>举例:求5！的算法用流程图表示</vt:lpstr>
      <vt:lpstr>幻灯片 3</vt:lpstr>
      <vt:lpstr>求 1-1/2+1/3-1/4+…+1/99-1/100</vt:lpstr>
      <vt:lpstr>幻灯片 5</vt:lpstr>
      <vt:lpstr>对于一个大于或等于3的正整数，判断它是不是一个素数</vt:lpstr>
      <vt:lpstr>判断素数的算法用流程图表示</vt:lpstr>
      <vt:lpstr>幻灯片 8</vt:lpstr>
      <vt:lpstr>总结:典型算法</vt:lpstr>
      <vt:lpstr>迭代法</vt:lpstr>
      <vt:lpstr>幻灯片 11</vt:lpstr>
      <vt:lpstr>穷举法</vt:lpstr>
      <vt:lpstr>举例：“百钱百鸡问题”</vt:lpstr>
      <vt:lpstr>递推与递归法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简单算法举例</dc:title>
  <dc:creator>Eric</dc:creator>
  <cp:lastModifiedBy>Eric</cp:lastModifiedBy>
  <cp:revision>7</cp:revision>
  <dcterms:created xsi:type="dcterms:W3CDTF">2011-09-11T07:57:24Z</dcterms:created>
  <dcterms:modified xsi:type="dcterms:W3CDTF">2011-09-11T08:39:43Z</dcterms:modified>
</cp:coreProperties>
</file>