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1"/>
  </p:notesMasterIdLst>
  <p:sldIdLst>
    <p:sldId id="257" r:id="rId2"/>
    <p:sldId id="258" r:id="rId3"/>
    <p:sldId id="259" r:id="rId4"/>
    <p:sldId id="260" r:id="rId5"/>
    <p:sldId id="306" r:id="rId6"/>
    <p:sldId id="307" r:id="rId7"/>
    <p:sldId id="262" r:id="rId8"/>
    <p:sldId id="347" r:id="rId9"/>
    <p:sldId id="348" r:id="rId10"/>
    <p:sldId id="351" r:id="rId11"/>
    <p:sldId id="349" r:id="rId12"/>
    <p:sldId id="354" r:id="rId13"/>
    <p:sldId id="357" r:id="rId14"/>
    <p:sldId id="358" r:id="rId15"/>
    <p:sldId id="362" r:id="rId16"/>
    <p:sldId id="363" r:id="rId17"/>
    <p:sldId id="365" r:id="rId18"/>
    <p:sldId id="364" r:id="rId19"/>
    <p:sldId id="272" r:id="rId20"/>
    <p:sldId id="273" r:id="rId21"/>
    <p:sldId id="323" r:id="rId22"/>
    <p:sldId id="324" r:id="rId23"/>
    <p:sldId id="287" r:id="rId24"/>
    <p:sldId id="313" r:id="rId25"/>
    <p:sldId id="314" r:id="rId26"/>
    <p:sldId id="315" r:id="rId27"/>
    <p:sldId id="316" r:id="rId28"/>
    <p:sldId id="289" r:id="rId29"/>
    <p:sldId id="328" r:id="rId30"/>
    <p:sldId id="329" r:id="rId31"/>
    <p:sldId id="291"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05"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58" y="-84"/>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9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104.wmf"/><Relationship Id="rId4"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image" Target="../media/image105.wmf"/><Relationship Id="rId3" Type="http://schemas.openxmlformats.org/officeDocument/2006/relationships/image" Target="../media/image108.wmf"/><Relationship Id="rId7" Type="http://schemas.openxmlformats.org/officeDocument/2006/relationships/image" Target="../media/image112.wmf"/><Relationship Id="rId12" Type="http://schemas.openxmlformats.org/officeDocument/2006/relationships/image" Target="../media/image9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11" Type="http://schemas.openxmlformats.org/officeDocument/2006/relationships/image" Target="../media/image97.wmf"/><Relationship Id="rId5" Type="http://schemas.openxmlformats.org/officeDocument/2006/relationships/image" Target="../media/image110.wmf"/><Relationship Id="rId10" Type="http://schemas.openxmlformats.org/officeDocument/2006/relationships/image" Target="../media/image104.wmf"/><Relationship Id="rId4" Type="http://schemas.openxmlformats.org/officeDocument/2006/relationships/image" Target="../media/image109.wmf"/><Relationship Id="rId9" Type="http://schemas.openxmlformats.org/officeDocument/2006/relationships/image" Target="../media/image11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image" Target="../media/image122.wmf"/><Relationship Id="rId3" Type="http://schemas.openxmlformats.org/officeDocument/2006/relationships/image" Target="../media/image125.wmf"/><Relationship Id="rId7" Type="http://schemas.openxmlformats.org/officeDocument/2006/relationships/image" Target="../media/image115.wmf"/><Relationship Id="rId12" Type="http://schemas.openxmlformats.org/officeDocument/2006/relationships/image" Target="../media/image121.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20.wmf"/><Relationship Id="rId5" Type="http://schemas.openxmlformats.org/officeDocument/2006/relationships/image" Target="../media/image127.wmf"/><Relationship Id="rId10" Type="http://schemas.openxmlformats.org/officeDocument/2006/relationships/image" Target="../media/image119.wmf"/><Relationship Id="rId4" Type="http://schemas.openxmlformats.org/officeDocument/2006/relationships/image" Target="../media/image126.wmf"/><Relationship Id="rId9" Type="http://schemas.openxmlformats.org/officeDocument/2006/relationships/image" Target="../media/image11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4" Type="http://schemas.openxmlformats.org/officeDocument/2006/relationships/image" Target="../media/image13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402937-6D49-4AB2-8257-4AF2020C838A}" type="datetimeFigureOut">
              <a:rPr lang="zh-CN" altLang="en-US" smtClean="0"/>
              <a:t>2014-03-12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88DF0F-E498-4617-9F89-A51DD8A567EF}" type="slidenum">
              <a:rPr lang="zh-CN" altLang="en-US" smtClean="0"/>
              <a:t>‹#›</a:t>
            </a:fld>
            <a:endParaRPr lang="zh-CN" altLang="en-US"/>
          </a:p>
        </p:txBody>
      </p:sp>
    </p:spTree>
    <p:extLst>
      <p:ext uri="{BB962C8B-B14F-4D97-AF65-F5344CB8AC3E}">
        <p14:creationId xmlns:p14="http://schemas.microsoft.com/office/powerpoint/2010/main" val="362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2162" name="位图图像" r:id="rId3" imgW="20338714" imgH="4382112" progId="Paint.Picture">
                  <p:embed/>
                </p:oleObj>
              </mc:Choice>
              <mc:Fallback>
                <p:oleObj name="位图图像" r:id="rId3" imgW="20338714" imgH="43821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2163" name="位图图像" r:id="rId5" imgW="20338714" imgH="4382112" progId="Paint.Picture">
                  <p:embed/>
                </p:oleObj>
              </mc:Choice>
              <mc:Fallback>
                <p:oleObj name="位图图像" r:id="rId5" imgW="20338714" imgH="43821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70"/>
          <p:cNvGrpSpPr>
            <a:grpSpLocks/>
          </p:cNvGrpSpPr>
          <p:nvPr userDrawn="1"/>
        </p:nvGrpSpPr>
        <p:grpSpPr bwMode="auto">
          <a:xfrm>
            <a:off x="0" y="4367213"/>
            <a:ext cx="9131300" cy="2478087"/>
            <a:chOff x="0" y="2751"/>
            <a:chExt cx="5752" cy="1561"/>
          </a:xfrm>
        </p:grpSpPr>
        <p:sp>
          <p:nvSpPr>
            <p:cNvPr id="7" name="Rectangle 7"/>
            <p:cNvSpPr>
              <a:spLocks noChangeArrowheads="1"/>
            </p:cNvSpPr>
            <p:nvPr userDrawn="1"/>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8" name="Group 69"/>
            <p:cNvGrpSpPr>
              <a:grpSpLocks/>
            </p:cNvGrpSpPr>
            <p:nvPr userDrawn="1"/>
          </p:nvGrpSpPr>
          <p:grpSpPr bwMode="auto">
            <a:xfrm>
              <a:off x="4458" y="2751"/>
              <a:ext cx="1190" cy="1426"/>
              <a:chOff x="4458" y="2751"/>
              <a:chExt cx="1190" cy="1426"/>
            </a:xfrm>
          </p:grpSpPr>
          <p:sp>
            <p:nvSpPr>
              <p:cNvPr id="9" name="Oval 68"/>
              <p:cNvSpPr>
                <a:spLocks noChangeArrowheads="1"/>
              </p:cNvSpPr>
              <p:nvPr userDrawn="1"/>
            </p:nvSpPr>
            <p:spPr bwMode="grayWhite">
              <a:xfrm>
                <a:off x="4458" y="2879"/>
                <a:ext cx="1074" cy="1073"/>
              </a:xfrm>
              <a:prstGeom prst="ellipse">
                <a:avLst/>
              </a:prstGeom>
              <a:gradFill rotWithShape="0">
                <a:gsLst>
                  <a:gs pos="0">
                    <a:srgbClr val="EFFFFF"/>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10" name="Freeform 9"/>
              <p:cNvSpPr>
                <a:spLocks/>
              </p:cNvSpPr>
              <p:nvPr userDrawn="1"/>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1" name="Line 10"/>
              <p:cNvSpPr>
                <a:spLocks noChangeShapeType="1"/>
              </p:cNvSpPr>
              <p:nvPr userDrawn="1"/>
            </p:nvSpPr>
            <p:spPr bwMode="ltGray">
              <a:xfrm flipV="1">
                <a:off x="4639" y="3863"/>
                <a:ext cx="103" cy="186"/>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2" name="Line 11"/>
              <p:cNvSpPr>
                <a:spLocks noChangeShapeType="1"/>
              </p:cNvSpPr>
              <p:nvPr userDrawn="1"/>
            </p:nvSpPr>
            <p:spPr bwMode="ltGray">
              <a:xfrm flipV="1">
                <a:off x="5210" y="2874"/>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3" name="Line 12"/>
              <p:cNvSpPr>
                <a:spLocks noChangeShapeType="1"/>
              </p:cNvSpPr>
              <p:nvPr userDrawn="1"/>
            </p:nvSpPr>
            <p:spPr bwMode="ltGray">
              <a:xfrm flipV="1">
                <a:off x="5270" y="2751"/>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4" name="Freeform 13"/>
              <p:cNvSpPr>
                <a:spLocks/>
              </p:cNvSpPr>
              <p:nvPr userDrawn="1"/>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nvGrpSpPr>
              <p:cNvPr id="15" name="Group 15"/>
              <p:cNvGrpSpPr>
                <a:grpSpLocks/>
              </p:cNvGrpSpPr>
              <p:nvPr userDrawn="1"/>
            </p:nvGrpSpPr>
            <p:grpSpPr bwMode="auto">
              <a:xfrm>
                <a:off x="4458" y="2991"/>
                <a:ext cx="999" cy="797"/>
                <a:chOff x="4458" y="2991"/>
                <a:chExt cx="999" cy="797"/>
              </a:xfrm>
            </p:grpSpPr>
            <p:sp>
              <p:nvSpPr>
                <p:cNvPr id="16" name="Freeform 16"/>
                <p:cNvSpPr>
                  <a:spLocks/>
                </p:cNvSpPr>
                <p:nvPr userDrawn="1"/>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7" name="Freeform 17"/>
                <p:cNvSpPr>
                  <a:spLocks/>
                </p:cNvSpPr>
                <p:nvPr userDrawn="1"/>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8" name="Freeform 18"/>
                <p:cNvSpPr>
                  <a:spLocks/>
                </p:cNvSpPr>
                <p:nvPr userDrawn="1"/>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9" name="Freeform 19"/>
                <p:cNvSpPr>
                  <a:spLocks/>
                </p:cNvSpPr>
                <p:nvPr userDrawn="1"/>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0" name="Freeform 20"/>
                <p:cNvSpPr>
                  <a:spLocks/>
                </p:cNvSpPr>
                <p:nvPr userDrawn="1"/>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1" name="Freeform 21"/>
                <p:cNvSpPr>
                  <a:spLocks/>
                </p:cNvSpPr>
                <p:nvPr userDrawn="1"/>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2" name="Freeform 22"/>
                <p:cNvSpPr>
                  <a:spLocks/>
                </p:cNvSpPr>
                <p:nvPr userDrawn="1"/>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3" name="Freeform 23"/>
                <p:cNvSpPr>
                  <a:spLocks/>
                </p:cNvSpPr>
                <p:nvPr userDrawn="1"/>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4" name="Freeform 24"/>
                <p:cNvSpPr>
                  <a:spLocks/>
                </p:cNvSpPr>
                <p:nvPr userDrawn="1"/>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5" name="Freeform 25"/>
                <p:cNvSpPr>
                  <a:spLocks/>
                </p:cNvSpPr>
                <p:nvPr userDrawn="1"/>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6" name="Freeform 26"/>
                <p:cNvSpPr>
                  <a:spLocks/>
                </p:cNvSpPr>
                <p:nvPr userDrawn="1"/>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7" name="Freeform 27"/>
                <p:cNvSpPr>
                  <a:spLocks/>
                </p:cNvSpPr>
                <p:nvPr userDrawn="1"/>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8" name="Freeform 28"/>
                <p:cNvSpPr>
                  <a:spLocks/>
                </p:cNvSpPr>
                <p:nvPr userDrawn="1"/>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9" name="Freeform 29"/>
                <p:cNvSpPr>
                  <a:spLocks/>
                </p:cNvSpPr>
                <p:nvPr userDrawn="1"/>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0" name="Freeform 30"/>
                <p:cNvSpPr>
                  <a:spLocks/>
                </p:cNvSpPr>
                <p:nvPr userDrawn="1"/>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1" name="Freeform 31"/>
                <p:cNvSpPr>
                  <a:spLocks/>
                </p:cNvSpPr>
                <p:nvPr userDrawn="1"/>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2" name="Freeform 32"/>
                <p:cNvSpPr>
                  <a:spLocks/>
                </p:cNvSpPr>
                <p:nvPr userDrawn="1"/>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3" name="Freeform 33"/>
                <p:cNvSpPr>
                  <a:spLocks/>
                </p:cNvSpPr>
                <p:nvPr userDrawn="1"/>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pSp>
      </p:grpSp>
      <p:sp>
        <p:nvSpPr>
          <p:cNvPr id="34" name="Rectangle 34"/>
          <p:cNvSpPr>
            <a:spLocks noChangeArrowheads="1"/>
          </p:cNvSpPr>
          <p:nvPr/>
        </p:nvSpPr>
        <p:spPr bwMode="auto">
          <a:xfrm>
            <a:off x="685800" y="3505200"/>
            <a:ext cx="7772400" cy="76200"/>
          </a:xfrm>
          <a:prstGeom prst="rect">
            <a:avLst/>
          </a:prstGeom>
          <a:gradFill rotWithShape="0">
            <a:gsLst>
              <a:gs pos="0">
                <a:schemeClr val="hlink"/>
              </a:gs>
              <a:gs pos="50000">
                <a:schemeClr val="accent2"/>
              </a:gs>
              <a:gs pos="100000">
                <a:schemeClr val="hlink"/>
              </a:gs>
            </a:gsLst>
            <a:lin ang="0" scaled="1"/>
          </a:gradFill>
          <a:ln w="9525">
            <a:noFill/>
            <a:miter lim="800000"/>
            <a:headEnd/>
            <a:tailEnd/>
          </a:ln>
          <a:effectLst/>
        </p:spPr>
        <p:txBody>
          <a:bodyPr wrap="none" anchor="ctr"/>
          <a:lstStyle/>
          <a:p>
            <a:pPr fontAlgn="base">
              <a:spcBef>
                <a:spcPct val="50000"/>
              </a:spcBef>
              <a:spcAft>
                <a:spcPct val="0"/>
              </a:spcAft>
              <a:defRPr/>
            </a:pPr>
            <a:endParaRPr kumimoji="1" lang="zh-CN" altLang="en-US" sz="2800">
              <a:solidFill>
                <a:srgbClr val="0000FF"/>
              </a:solidFill>
              <a:ea typeface="楷体_GB2312" pitchFamily="49" charset="-122"/>
            </a:endParaRPr>
          </a:p>
        </p:txBody>
      </p:sp>
      <p:sp>
        <p:nvSpPr>
          <p:cNvPr id="35" name="Rectangle 66"/>
          <p:cNvSpPr>
            <a:spLocks noChangeArrowheads="1"/>
          </p:cNvSpPr>
          <p:nvPr/>
        </p:nvSpPr>
        <p:spPr bwMode="auto">
          <a:xfrm>
            <a:off x="7850188" y="28575"/>
            <a:ext cx="1263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zh-CN" altLang="en-US" sz="1000">
                <a:solidFill>
                  <a:srgbClr val="C5E9FF"/>
                </a:solidFill>
                <a:latin typeface="华文行楷" pitchFamily="2" charset="-122"/>
                <a:ea typeface="华文行楷" pitchFamily="2" charset="-122"/>
              </a:rPr>
              <a:t>理学院 物理系 陈强</a:t>
            </a:r>
          </a:p>
        </p:txBody>
      </p:sp>
      <p:sp>
        <p:nvSpPr>
          <p:cNvPr id="4100" name="Rectangle 4"/>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101"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6" name="Rectangle 63"/>
          <p:cNvSpPr>
            <a:spLocks noGrp="1" noChangeArrowheads="1"/>
          </p:cNvSpPr>
          <p:nvPr>
            <p:ph type="sldNum" sz="quarter" idx="10"/>
          </p:nvPr>
        </p:nvSpPr>
        <p:spPr/>
        <p:txBody>
          <a:bodyPr/>
          <a:lstStyle>
            <a:lvl1pPr>
              <a:defRPr/>
            </a:lvl1pPr>
          </a:lstStyle>
          <a:p>
            <a:pPr>
              <a:defRPr/>
            </a:pPr>
            <a:fld id="{3DB6C3C2-0FCD-4AD6-9837-BC7AB004FA24}" type="slidenum">
              <a:rPr lang="en-US" altLang="zh-CN"/>
              <a:pPr>
                <a:defRPr/>
              </a:pPr>
              <a:t>‹#›</a:t>
            </a:fld>
            <a:endParaRPr lang="en-US" altLang="zh-CN"/>
          </a:p>
        </p:txBody>
      </p:sp>
      <p:sp>
        <p:nvSpPr>
          <p:cNvPr id="37" name="Rectangle 64"/>
          <p:cNvSpPr>
            <a:spLocks noGrp="1" noChangeArrowheads="1"/>
          </p:cNvSpPr>
          <p:nvPr>
            <p:ph type="ftr" sz="quarter" idx="11"/>
          </p:nvPr>
        </p:nvSpPr>
        <p:spPr/>
        <p:txBody>
          <a:bodyPr/>
          <a:lstStyle>
            <a:lvl1pPr>
              <a:defRPr>
                <a:solidFill>
                  <a:schemeClr val="hlink"/>
                </a:solidFill>
                <a:latin typeface="华文行楷" pitchFamily="2" charset="-122"/>
                <a:ea typeface="华文行楷" pitchFamily="2" charset="-122"/>
              </a:defRPr>
            </a:lvl1pPr>
          </a:lstStyle>
          <a:p>
            <a:pPr>
              <a:defRPr/>
            </a:pPr>
            <a:endParaRPr lang="en-US" altLang="zh-CN">
              <a:solidFill>
                <a:srgbClr val="CCCCFF"/>
              </a:solidFill>
            </a:endParaRPr>
          </a:p>
        </p:txBody>
      </p:sp>
      <p:sp>
        <p:nvSpPr>
          <p:cNvPr id="38" name="Rectangle 65"/>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3678128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EFD66A3D-34B7-42A1-9450-DB7160A5607A}"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0737420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6575" y="174625"/>
            <a:ext cx="2065338"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74625"/>
            <a:ext cx="6048375" cy="5921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F193CDD5-B917-4899-B4A0-D1A771BB62DD}"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5855355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937000" y="174625"/>
            <a:ext cx="5014913" cy="5476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038225"/>
            <a:ext cx="3810000" cy="505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4"/>
          <p:cNvSpPr>
            <a:spLocks noGrp="1" noChangeArrowheads="1"/>
          </p:cNvSpPr>
          <p:nvPr>
            <p:ph type="sldNum" sz="quarter" idx="11"/>
          </p:nvPr>
        </p:nvSpPr>
        <p:spPr>
          <a:ln/>
        </p:spPr>
        <p:txBody>
          <a:bodyPr/>
          <a:lstStyle>
            <a:lvl1pPr>
              <a:defRPr/>
            </a:lvl1pPr>
          </a:lstStyle>
          <a:p>
            <a:pPr>
              <a:defRPr/>
            </a:pPr>
            <a:fld id="{A5A25536-6827-4A76-ADCD-9B6A023FF28B}" type="slidenum">
              <a:rPr lang="en-US" altLang="zh-CN"/>
              <a:pPr>
                <a:defRPr/>
              </a:pPr>
              <a:t>‹#›</a:t>
            </a:fld>
            <a:endParaRPr lang="en-US" altLang="zh-CN"/>
          </a:p>
        </p:txBody>
      </p:sp>
      <p:sp>
        <p:nvSpPr>
          <p:cNvPr id="8"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00944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937000" y="174625"/>
            <a:ext cx="5014913" cy="54768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4"/>
          <p:cNvSpPr>
            <a:spLocks noGrp="1" noChangeArrowheads="1"/>
          </p:cNvSpPr>
          <p:nvPr>
            <p:ph type="sldNum" sz="quarter" idx="11"/>
          </p:nvPr>
        </p:nvSpPr>
        <p:spPr>
          <a:ln/>
        </p:spPr>
        <p:txBody>
          <a:bodyPr/>
          <a:lstStyle>
            <a:lvl1pPr>
              <a:defRPr/>
            </a:lvl1pPr>
          </a:lstStyle>
          <a:p>
            <a:pPr>
              <a:defRPr/>
            </a:pPr>
            <a:fld id="{86815634-09B2-478F-973C-40C166319DA0}" type="slidenum">
              <a:rPr lang="en-US" altLang="zh-CN"/>
              <a:pPr>
                <a:defRPr/>
              </a:pPr>
              <a:t>‹#›</a:t>
            </a:fld>
            <a:endParaRPr lang="en-US" altLang="zh-CN"/>
          </a:p>
        </p:txBody>
      </p:sp>
      <p:sp>
        <p:nvSpPr>
          <p:cNvPr id="9"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91590445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37000" y="174625"/>
            <a:ext cx="5014913" cy="54768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38225"/>
            <a:ext cx="3810000" cy="505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4"/>
          <p:cNvSpPr>
            <a:spLocks noGrp="1" noChangeArrowheads="1"/>
          </p:cNvSpPr>
          <p:nvPr>
            <p:ph type="sldNum" sz="quarter" idx="11"/>
          </p:nvPr>
        </p:nvSpPr>
        <p:spPr>
          <a:ln/>
        </p:spPr>
        <p:txBody>
          <a:bodyPr/>
          <a:lstStyle>
            <a:lvl1pPr>
              <a:defRPr/>
            </a:lvl1pPr>
          </a:lstStyle>
          <a:p>
            <a:pPr>
              <a:defRPr/>
            </a:pPr>
            <a:fld id="{94C6E633-A545-4AA3-B7A2-F4BCEE4420DF}" type="slidenum">
              <a:rPr lang="en-US" altLang="zh-CN"/>
              <a:pPr>
                <a:defRPr/>
              </a:pPr>
              <a:t>‹#›</a:t>
            </a:fld>
            <a:endParaRPr lang="en-US" altLang="zh-CN"/>
          </a:p>
        </p:txBody>
      </p:sp>
      <p:sp>
        <p:nvSpPr>
          <p:cNvPr id="8"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1278221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06C340ED-4D4B-4BFB-9016-06AF8EDD4704}"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340839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B231C135-6BAB-4A91-AB72-4887A0D3A66D}"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24767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38225"/>
            <a:ext cx="38100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38225"/>
            <a:ext cx="38100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F30B97AA-4B9A-4B29-9EF5-82E7B79BF88A}"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673975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4"/>
          <p:cNvSpPr>
            <a:spLocks noGrp="1" noChangeArrowheads="1"/>
          </p:cNvSpPr>
          <p:nvPr>
            <p:ph type="sldNum" sz="quarter" idx="11"/>
          </p:nvPr>
        </p:nvSpPr>
        <p:spPr>
          <a:ln/>
        </p:spPr>
        <p:txBody>
          <a:bodyPr/>
          <a:lstStyle>
            <a:lvl1pPr>
              <a:defRPr/>
            </a:lvl1pPr>
          </a:lstStyle>
          <a:p>
            <a:pPr>
              <a:defRPr/>
            </a:pPr>
            <a:fld id="{3DEAD7FC-8E01-479D-9EC4-DA2131463C86}" type="slidenum">
              <a:rPr lang="en-US" altLang="zh-CN"/>
              <a:pPr>
                <a:defRPr/>
              </a:pPr>
              <a:t>‹#›</a:t>
            </a:fld>
            <a:endParaRPr lang="en-US" altLang="zh-CN"/>
          </a:p>
        </p:txBody>
      </p:sp>
      <p:sp>
        <p:nvSpPr>
          <p:cNvPr id="9"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806864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4"/>
          <p:cNvSpPr>
            <a:spLocks noGrp="1" noChangeArrowheads="1"/>
          </p:cNvSpPr>
          <p:nvPr>
            <p:ph type="sldNum" sz="quarter" idx="11"/>
          </p:nvPr>
        </p:nvSpPr>
        <p:spPr>
          <a:ln/>
        </p:spPr>
        <p:txBody>
          <a:bodyPr/>
          <a:lstStyle>
            <a:lvl1pPr>
              <a:defRPr/>
            </a:lvl1pPr>
          </a:lstStyle>
          <a:p>
            <a:pPr>
              <a:defRPr/>
            </a:pPr>
            <a:fld id="{7857426B-EC4F-42CC-AAB3-710DD9FF2982}" type="slidenum">
              <a:rPr lang="en-US" altLang="zh-CN"/>
              <a:pPr>
                <a:defRPr/>
              </a:pPr>
              <a:t>‹#›</a:t>
            </a:fld>
            <a:endParaRPr lang="en-US" altLang="zh-CN"/>
          </a:p>
        </p:txBody>
      </p:sp>
      <p:sp>
        <p:nvSpPr>
          <p:cNvPr id="5"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8154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4"/>
          <p:cNvSpPr>
            <a:spLocks noGrp="1" noChangeArrowheads="1"/>
          </p:cNvSpPr>
          <p:nvPr>
            <p:ph type="sldNum" sz="quarter" idx="11"/>
          </p:nvPr>
        </p:nvSpPr>
        <p:spPr>
          <a:ln/>
        </p:spPr>
        <p:txBody>
          <a:bodyPr/>
          <a:lstStyle>
            <a:lvl1pPr>
              <a:defRPr/>
            </a:lvl1pPr>
          </a:lstStyle>
          <a:p>
            <a:pPr>
              <a:defRPr/>
            </a:pPr>
            <a:fld id="{FCE62407-7F75-44F4-BD6C-CC922286C85D}" type="slidenum">
              <a:rPr lang="en-US" altLang="zh-CN"/>
              <a:pPr>
                <a:defRPr/>
              </a:pPr>
              <a:t>‹#›</a:t>
            </a:fld>
            <a:endParaRPr lang="en-US" altLang="zh-CN"/>
          </a:p>
        </p:txBody>
      </p:sp>
      <p:sp>
        <p:nvSpPr>
          <p:cNvPr id="4"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02554181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E8A11BE8-4545-48CD-A84E-193780B61088}"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1124340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9C7374BE-D016-49C6-BA6C-BDBCD7047863}"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5664593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37000" y="174625"/>
            <a:ext cx="5014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038225"/>
            <a:ext cx="77724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ea typeface="+mn-ea"/>
              </a:defRPr>
            </a:lvl1pPr>
          </a:lstStyle>
          <a:p>
            <a:pPr fontAlgn="base">
              <a:spcAft>
                <a:spcPct val="0"/>
              </a:spcAft>
              <a:defRPr/>
            </a:pPr>
            <a:endParaRPr kumimoji="1" lang="en-US" altLang="zh-CN">
              <a:solidFill>
                <a:srgbClr val="000000"/>
              </a:solidFill>
            </a:endParaRPr>
          </a:p>
        </p:txBody>
      </p:sp>
      <p:sp>
        <p:nvSpPr>
          <p:cNvPr id="3077" name="Rectangle 5"/>
          <p:cNvSpPr>
            <a:spLocks noChangeArrowheads="1"/>
          </p:cNvSpPr>
          <p:nvPr/>
        </p:nvSpPr>
        <p:spPr bwMode="auto">
          <a:xfrm>
            <a:off x="3962400" y="838200"/>
            <a:ext cx="4964113" cy="88900"/>
          </a:xfrm>
          <a:prstGeom prst="rect">
            <a:avLst/>
          </a:prstGeom>
          <a:gradFill rotWithShape="0">
            <a:gsLst>
              <a:gs pos="0">
                <a:schemeClr val="hlink"/>
              </a:gs>
              <a:gs pos="50000">
                <a:schemeClr val="accent2"/>
              </a:gs>
              <a:gs pos="100000">
                <a:schemeClr val="hlink"/>
              </a:gs>
            </a:gsLst>
            <a:lin ang="0" scaled="1"/>
          </a:gradFill>
          <a:ln w="9525">
            <a:noFill/>
            <a:miter lim="800000"/>
            <a:headEnd/>
            <a:tailEnd/>
          </a:ln>
          <a:effectLst/>
        </p:spPr>
        <p:txBody>
          <a:bodyPr wrap="none" anchor="ctr"/>
          <a:lstStyle/>
          <a:p>
            <a:pPr fontAlgn="base">
              <a:spcBef>
                <a:spcPct val="50000"/>
              </a:spcBef>
              <a:spcAft>
                <a:spcPct val="0"/>
              </a:spcAft>
              <a:defRPr/>
            </a:pPr>
            <a:endParaRPr kumimoji="1" lang="zh-CN" altLang="en-US" sz="2800">
              <a:solidFill>
                <a:srgbClr val="0000FF"/>
              </a:solidFill>
              <a:ea typeface="楷体_GB2312" pitchFamily="49" charset="-122"/>
            </a:endParaRPr>
          </a:p>
        </p:txBody>
      </p:sp>
      <p:grpSp>
        <p:nvGrpSpPr>
          <p:cNvPr id="1030" name="Group 6"/>
          <p:cNvGrpSpPr>
            <a:grpSpLocks/>
          </p:cNvGrpSpPr>
          <p:nvPr/>
        </p:nvGrpSpPr>
        <p:grpSpPr bwMode="auto">
          <a:xfrm>
            <a:off x="0" y="4367213"/>
            <a:ext cx="9131300" cy="2478087"/>
            <a:chOff x="0" y="2751"/>
            <a:chExt cx="5752" cy="1561"/>
          </a:xfrm>
        </p:grpSpPr>
        <p:sp>
          <p:nvSpPr>
            <p:cNvPr id="1062" name="Rectangle 7"/>
            <p:cNvSpPr>
              <a:spLocks noChangeArrowheads="1"/>
            </p:cNvSpPr>
            <p:nvPr userDrawn="1"/>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63" name="Group 8"/>
            <p:cNvGrpSpPr>
              <a:grpSpLocks/>
            </p:cNvGrpSpPr>
            <p:nvPr userDrawn="1"/>
          </p:nvGrpSpPr>
          <p:grpSpPr bwMode="auto">
            <a:xfrm>
              <a:off x="4458" y="2751"/>
              <a:ext cx="1190" cy="1426"/>
              <a:chOff x="4458" y="2751"/>
              <a:chExt cx="1190" cy="1426"/>
            </a:xfrm>
          </p:grpSpPr>
          <p:sp>
            <p:nvSpPr>
              <p:cNvPr id="1064" name="Freeform 9"/>
              <p:cNvSpPr>
                <a:spLocks/>
              </p:cNvSpPr>
              <p:nvPr userDrawn="1"/>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5" name="Line 10"/>
              <p:cNvSpPr>
                <a:spLocks noChangeShapeType="1"/>
              </p:cNvSpPr>
              <p:nvPr userDrawn="1"/>
            </p:nvSpPr>
            <p:spPr bwMode="ltGray">
              <a:xfrm flipV="1">
                <a:off x="4639" y="3863"/>
                <a:ext cx="103" cy="186"/>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6" name="Line 11"/>
              <p:cNvSpPr>
                <a:spLocks noChangeShapeType="1"/>
              </p:cNvSpPr>
              <p:nvPr userDrawn="1"/>
            </p:nvSpPr>
            <p:spPr bwMode="ltGray">
              <a:xfrm flipV="1">
                <a:off x="5210" y="2874"/>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7" name="Line 12"/>
              <p:cNvSpPr>
                <a:spLocks noChangeShapeType="1"/>
              </p:cNvSpPr>
              <p:nvPr userDrawn="1"/>
            </p:nvSpPr>
            <p:spPr bwMode="ltGray">
              <a:xfrm flipV="1">
                <a:off x="5270" y="2751"/>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8" name="Freeform 13"/>
              <p:cNvSpPr>
                <a:spLocks/>
              </p:cNvSpPr>
              <p:nvPr userDrawn="1"/>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9" name="Oval 14"/>
              <p:cNvSpPr>
                <a:spLocks noChangeArrowheads="1"/>
              </p:cNvSpPr>
              <p:nvPr userDrawn="1"/>
            </p:nvSpPr>
            <p:spPr bwMode="grayWhite">
              <a:xfrm>
                <a:off x="4458" y="2879"/>
                <a:ext cx="1074" cy="1073"/>
              </a:xfrm>
              <a:prstGeom prst="ellipse">
                <a:avLst/>
              </a:prstGeom>
              <a:gradFill rotWithShape="0">
                <a:gsLst>
                  <a:gs pos="0">
                    <a:schemeClr val="bg1"/>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70" name="Group 15"/>
              <p:cNvGrpSpPr>
                <a:grpSpLocks/>
              </p:cNvGrpSpPr>
              <p:nvPr userDrawn="1"/>
            </p:nvGrpSpPr>
            <p:grpSpPr bwMode="auto">
              <a:xfrm>
                <a:off x="4458" y="2991"/>
                <a:ext cx="999" cy="797"/>
                <a:chOff x="4458" y="2991"/>
                <a:chExt cx="999" cy="797"/>
              </a:xfrm>
            </p:grpSpPr>
            <p:sp>
              <p:nvSpPr>
                <p:cNvPr id="1071" name="Freeform 16"/>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2" name="Freeform 17"/>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3" name="Freeform 18"/>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4" name="Freeform 19"/>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5" name="Freeform 20"/>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6" name="Freeform 21"/>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7" name="Freeform 22"/>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8" name="Freeform 23"/>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9" name="Freeform 24"/>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0" name="Freeform 25"/>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1" name="Freeform 26"/>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2" name="Freeform 27"/>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3" name="Freeform 28"/>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4" name="Freeform 29"/>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5" name="Freeform 30"/>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6" name="Freeform 31"/>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7" name="Freeform 32"/>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8" name="Freeform 33"/>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pSp>
      </p:grpSp>
      <p:graphicFrame>
        <p:nvGraphicFramePr>
          <p:cNvPr id="1031" name="Object 34"/>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1138" name="位图图像" r:id="rId17" imgW="20338714" imgH="4382112" progId="Paint.Picture">
                  <p:embed/>
                </p:oleObj>
              </mc:Choice>
              <mc:Fallback>
                <p:oleObj name="位图图像" r:id="rId17" imgW="20338714" imgH="4382112"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36"/>
          <p:cNvSpPr>
            <a:spLocks noChangeArrowheads="1"/>
          </p:cNvSpPr>
          <p:nvPr/>
        </p:nvSpPr>
        <p:spPr bwMode="hidden">
          <a:xfrm>
            <a:off x="0" y="6477000"/>
            <a:ext cx="9131300" cy="368300"/>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1033" name="Freeform 38"/>
          <p:cNvSpPr>
            <a:spLocks/>
          </p:cNvSpPr>
          <p:nvPr/>
        </p:nvSpPr>
        <p:spPr bwMode="ltGray">
          <a:xfrm>
            <a:off x="7324725" y="4429125"/>
            <a:ext cx="1641475" cy="2020888"/>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4" name="Line 39"/>
          <p:cNvSpPr>
            <a:spLocks noChangeShapeType="1"/>
          </p:cNvSpPr>
          <p:nvPr/>
        </p:nvSpPr>
        <p:spPr bwMode="ltGray">
          <a:xfrm flipV="1">
            <a:off x="7364413" y="6132513"/>
            <a:ext cx="163512" cy="295275"/>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5" name="Line 40"/>
          <p:cNvSpPr>
            <a:spLocks noChangeShapeType="1"/>
          </p:cNvSpPr>
          <p:nvPr/>
        </p:nvSpPr>
        <p:spPr bwMode="ltGray">
          <a:xfrm flipV="1">
            <a:off x="8270875" y="4562475"/>
            <a:ext cx="57150" cy="112713"/>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6" name="Line 41"/>
          <p:cNvSpPr>
            <a:spLocks noChangeShapeType="1"/>
          </p:cNvSpPr>
          <p:nvPr/>
        </p:nvSpPr>
        <p:spPr bwMode="ltGray">
          <a:xfrm flipV="1">
            <a:off x="8366125" y="4367213"/>
            <a:ext cx="57150" cy="112712"/>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7" name="Freeform 42"/>
          <p:cNvSpPr>
            <a:spLocks/>
          </p:cNvSpPr>
          <p:nvPr/>
        </p:nvSpPr>
        <p:spPr bwMode="ltGray">
          <a:xfrm>
            <a:off x="7545388" y="6456363"/>
            <a:ext cx="958850" cy="174625"/>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8" name="Oval 43"/>
          <p:cNvSpPr>
            <a:spLocks noChangeArrowheads="1"/>
          </p:cNvSpPr>
          <p:nvPr/>
        </p:nvSpPr>
        <p:spPr bwMode="grayWhite">
          <a:xfrm>
            <a:off x="7077075" y="4570413"/>
            <a:ext cx="1704975" cy="1703387"/>
          </a:xfrm>
          <a:prstGeom prst="ellipse">
            <a:avLst/>
          </a:prstGeom>
          <a:gradFill rotWithShape="0">
            <a:gsLst>
              <a:gs pos="0">
                <a:srgbClr val="EFFFFF"/>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39" name="Group 44"/>
          <p:cNvGrpSpPr>
            <a:grpSpLocks/>
          </p:cNvGrpSpPr>
          <p:nvPr/>
        </p:nvGrpSpPr>
        <p:grpSpPr bwMode="auto">
          <a:xfrm>
            <a:off x="7077075" y="4748213"/>
            <a:ext cx="1585913" cy="1265237"/>
            <a:chOff x="4458" y="2991"/>
            <a:chExt cx="999" cy="797"/>
          </a:xfrm>
        </p:grpSpPr>
        <p:sp>
          <p:nvSpPr>
            <p:cNvPr id="1044" name="Freeform 45"/>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5" name="Freeform 46"/>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6" name="Freeform 47"/>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7" name="Freeform 48"/>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8" name="Freeform 49"/>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9" name="Freeform 50"/>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0" name="Freeform 51"/>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1" name="Freeform 52"/>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2" name="Freeform 53"/>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3" name="Freeform 54"/>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4" name="Freeform 55"/>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5" name="Freeform 56"/>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6" name="Freeform 57"/>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7" name="Freeform 58"/>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8" name="Freeform 59"/>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9" name="Freeform 60"/>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0" name="Freeform 61"/>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1" name="Freeform 62"/>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aphicFrame>
        <p:nvGraphicFramePr>
          <p:cNvPr id="1040" name="Object 63"/>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1139" name="位图图像" r:id="rId19" imgW="20338714" imgH="4382112" progId="Paint.Picture">
                  <p:embed/>
                </p:oleObj>
              </mc:Choice>
              <mc:Fallback>
                <p:oleObj name="位图图像" r:id="rId19" imgW="20338714" imgH="4382112"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6" name="Rectangle 64"/>
          <p:cNvSpPr>
            <a:spLocks noGrp="1" noChangeArrowheads="1"/>
          </p:cNvSpPr>
          <p:nvPr>
            <p:ph type="sldNum" sz="quarter" idx="4"/>
          </p:nvPr>
        </p:nvSpPr>
        <p:spPr bwMode="auto">
          <a:xfrm>
            <a:off x="698182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6666FF"/>
                </a:solidFill>
                <a:latin typeface="Arial" charset="0"/>
                <a:ea typeface="+mn-ea"/>
              </a:defRPr>
            </a:lvl1pPr>
          </a:lstStyle>
          <a:p>
            <a:pPr fontAlgn="base">
              <a:spcAft>
                <a:spcPct val="0"/>
              </a:spcAft>
              <a:defRPr/>
            </a:pPr>
            <a:fld id="{7ABF8D8E-4EAA-47A0-B184-EC953522E068}" type="slidenum">
              <a:rPr kumimoji="1" lang="en-US" altLang="zh-CN"/>
              <a:pPr fontAlgn="base">
                <a:spcAft>
                  <a:spcPct val="0"/>
                </a:spcAft>
                <a:defRPr/>
              </a:pPr>
              <a:t>‹#›</a:t>
            </a:fld>
            <a:endParaRPr kumimoji="1" lang="en-US" altLang="zh-CN"/>
          </a:p>
        </p:txBody>
      </p:sp>
      <p:sp>
        <p:nvSpPr>
          <p:cNvPr id="3137" name="Rectangle 6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ea typeface="+mn-ea"/>
              </a:defRPr>
            </a:lvl1pPr>
          </a:lstStyle>
          <a:p>
            <a:pPr fontAlgn="base">
              <a:spcAft>
                <a:spcPct val="0"/>
              </a:spcAft>
              <a:defRPr/>
            </a:pPr>
            <a:endParaRPr kumimoji="1" lang="en-US" altLang="zh-CN">
              <a:solidFill>
                <a:srgbClr val="000000"/>
              </a:solidFill>
            </a:endParaRPr>
          </a:p>
        </p:txBody>
      </p:sp>
      <p:sp>
        <p:nvSpPr>
          <p:cNvPr id="1043" name="Rectangle 66"/>
          <p:cNvSpPr>
            <a:spLocks noChangeArrowheads="1"/>
          </p:cNvSpPr>
          <p:nvPr/>
        </p:nvSpPr>
        <p:spPr bwMode="auto">
          <a:xfrm>
            <a:off x="7850188" y="28575"/>
            <a:ext cx="1263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zh-CN" altLang="en-US" sz="1000">
                <a:solidFill>
                  <a:srgbClr val="C5E9FF"/>
                </a:solidFill>
                <a:latin typeface="华文行楷" pitchFamily="2" charset="-122"/>
                <a:ea typeface="华文行楷" pitchFamily="2" charset="-122"/>
              </a:rPr>
              <a:t>理学院 物理系 陈强</a:t>
            </a:r>
          </a:p>
        </p:txBody>
      </p:sp>
    </p:spTree>
    <p:extLst>
      <p:ext uri="{BB962C8B-B14F-4D97-AF65-F5344CB8AC3E}">
        <p14:creationId xmlns:p14="http://schemas.microsoft.com/office/powerpoint/2010/main" val="25046183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hf hdr="0" ft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7.jpeg"/><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oleObject" Target="../embeddings/oleObject8.bin"/><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oleObject" Target="../embeddings/oleObject10.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emf"/><Relationship Id="rId5" Type="http://schemas.openxmlformats.org/officeDocument/2006/relationships/oleObject" Target="../embeddings/oleObject15.bin"/><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4.emf"/><Relationship Id="rId5" Type="http://schemas.openxmlformats.org/officeDocument/2006/relationships/oleObject" Target="../embeddings/oleObject18.bin"/><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9.wmf"/><Relationship Id="rId2" Type="http://schemas.openxmlformats.org/officeDocument/2006/relationships/slideLayout" Target="../slideLayouts/slideLayout7.xml"/><Relationship Id="rId16" Type="http://schemas.openxmlformats.org/officeDocument/2006/relationships/image" Target="../media/image51.wmf"/><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2.bin"/><Relationship Id="rId14" Type="http://schemas.openxmlformats.org/officeDocument/2006/relationships/image" Target="../media/image50.wmf"/></Relationships>
</file>

<file path=ppt/slides/_rels/slide2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9.bin"/><Relationship Id="rId14" Type="http://schemas.openxmlformats.org/officeDocument/2006/relationships/image" Target="../media/image5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58.emf"/><Relationship Id="rId4" Type="http://schemas.openxmlformats.org/officeDocument/2006/relationships/oleObject" Target="../embeddings/oleObject4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59.emf"/><Relationship Id="rId4" Type="http://schemas.openxmlformats.org/officeDocument/2006/relationships/oleObject" Target="../embeddings/oleObject43.bin"/></Relationships>
</file>

<file path=ppt/slides/_rels/slide3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2.wmf"/><Relationship Id="rId5" Type="http://schemas.openxmlformats.org/officeDocument/2006/relationships/oleObject" Target="../embeddings/oleObject46.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54.bin"/><Relationship Id="rId18" Type="http://schemas.openxmlformats.org/officeDocument/2006/relationships/image" Target="../media/image72.wmf"/><Relationship Id="rId3" Type="http://schemas.openxmlformats.org/officeDocument/2006/relationships/oleObject" Target="../embeddings/oleObject49.bin"/><Relationship Id="rId21" Type="http://schemas.openxmlformats.org/officeDocument/2006/relationships/oleObject" Target="../embeddings/oleObject59.bin"/><Relationship Id="rId7" Type="http://schemas.openxmlformats.org/officeDocument/2006/relationships/oleObject" Target="../embeddings/oleObject51.bin"/><Relationship Id="rId12" Type="http://schemas.openxmlformats.org/officeDocument/2006/relationships/image" Target="../media/image69.wmf"/><Relationship Id="rId17" Type="http://schemas.openxmlformats.org/officeDocument/2006/relationships/oleObject" Target="../embeddings/oleObject56.bin"/><Relationship Id="rId25"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oleObject" Target="../embeddings/oleObject58.bin"/><Relationship Id="rId1" Type="http://schemas.openxmlformats.org/officeDocument/2006/relationships/vmlDrawing" Target="../drawings/vmlDrawing17.vml"/><Relationship Id="rId6" Type="http://schemas.openxmlformats.org/officeDocument/2006/relationships/image" Target="../media/image66.wmf"/><Relationship Id="rId11" Type="http://schemas.openxmlformats.org/officeDocument/2006/relationships/oleObject" Target="../embeddings/oleObject53.bin"/><Relationship Id="rId24" Type="http://schemas.openxmlformats.org/officeDocument/2006/relationships/oleObject" Target="../embeddings/oleObject61.bin"/><Relationship Id="rId5" Type="http://schemas.openxmlformats.org/officeDocument/2006/relationships/oleObject" Target="../embeddings/oleObject50.bin"/><Relationship Id="rId15" Type="http://schemas.openxmlformats.org/officeDocument/2006/relationships/oleObject" Target="../embeddings/oleObject55.bin"/><Relationship Id="rId23" Type="http://schemas.openxmlformats.org/officeDocument/2006/relationships/image" Target="../media/image73.wmf"/><Relationship Id="rId10" Type="http://schemas.openxmlformats.org/officeDocument/2006/relationships/image" Target="../media/image68.wmf"/><Relationship Id="rId19" Type="http://schemas.openxmlformats.org/officeDocument/2006/relationships/oleObject" Target="../embeddings/oleObject57.bin"/><Relationship Id="rId4" Type="http://schemas.openxmlformats.org/officeDocument/2006/relationships/image" Target="../media/image65.wmf"/><Relationship Id="rId9" Type="http://schemas.openxmlformats.org/officeDocument/2006/relationships/oleObject" Target="../embeddings/oleObject52.bin"/><Relationship Id="rId14" Type="http://schemas.openxmlformats.org/officeDocument/2006/relationships/image" Target="../media/image70.wmf"/><Relationship Id="rId22" Type="http://schemas.openxmlformats.org/officeDocument/2006/relationships/oleObject" Target="../embeddings/oleObject60.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67.bin"/><Relationship Id="rId18" Type="http://schemas.openxmlformats.org/officeDocument/2006/relationships/image" Target="../media/image82.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9.wmf"/><Relationship Id="rId17"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81.wmf"/><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5.bin"/><Relationship Id="rId14" Type="http://schemas.openxmlformats.org/officeDocument/2006/relationships/image" Target="../media/image8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87.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4.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3.bin"/><Relationship Id="rId14" Type="http://schemas.openxmlformats.org/officeDocument/2006/relationships/image" Target="../media/image8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93.wmf"/><Relationship Id="rId2" Type="http://schemas.openxmlformats.org/officeDocument/2006/relationships/slideLayout" Target="../slideLayouts/slideLayout7.xml"/><Relationship Id="rId16" Type="http://schemas.openxmlformats.org/officeDocument/2006/relationships/image" Target="../media/image95.wmf"/><Relationship Id="rId1" Type="http://schemas.openxmlformats.org/officeDocument/2006/relationships/vmlDrawing" Target="../drawings/vmlDrawing20.vml"/><Relationship Id="rId6" Type="http://schemas.openxmlformats.org/officeDocument/2006/relationships/image" Target="../media/image90.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79.bin"/><Relationship Id="rId14"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3.bin"/><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4.bin"/><Relationship Id="rId5" Type="http://schemas.openxmlformats.org/officeDocument/2006/relationships/image" Target="../media/image99.jpeg"/><Relationship Id="rId4" Type="http://schemas.openxmlformats.org/officeDocument/2006/relationships/image" Target="../media/image96.wmf"/><Relationship Id="rId9" Type="http://schemas.openxmlformats.org/officeDocument/2006/relationships/image" Target="../media/image98.wmf"/></Relationships>
</file>

<file path=ppt/slides/_rels/slide41.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97.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oleObject" Target="../embeddings/oleObject90.bin"/><Relationship Id="rId17"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22.vml"/><Relationship Id="rId6" Type="http://schemas.openxmlformats.org/officeDocument/2006/relationships/image" Target="../media/image101.wmf"/><Relationship Id="rId11" Type="http://schemas.openxmlformats.org/officeDocument/2006/relationships/image" Target="../media/image99.jpeg"/><Relationship Id="rId5" Type="http://schemas.openxmlformats.org/officeDocument/2006/relationships/oleObject" Target="../embeddings/oleObject87.bin"/><Relationship Id="rId15" Type="http://schemas.openxmlformats.org/officeDocument/2006/relationships/image" Target="../media/image98.wmf"/><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89.bin"/><Relationship Id="rId14" Type="http://schemas.openxmlformats.org/officeDocument/2006/relationships/oleObject" Target="../embeddings/oleObject9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oleObject" Target="../embeddings/oleObject93.bin"/><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4.bin"/><Relationship Id="rId11" Type="http://schemas.openxmlformats.org/officeDocument/2006/relationships/image" Target="../media/image105.wmf"/><Relationship Id="rId5" Type="http://schemas.openxmlformats.org/officeDocument/2006/relationships/image" Target="../media/image99.jpeg"/><Relationship Id="rId10" Type="http://schemas.openxmlformats.org/officeDocument/2006/relationships/oleObject" Target="../embeddings/oleObject96.bin"/><Relationship Id="rId4" Type="http://schemas.openxmlformats.org/officeDocument/2006/relationships/image" Target="../media/image104.wmf"/><Relationship Id="rId9" Type="http://schemas.openxmlformats.org/officeDocument/2006/relationships/image" Target="../media/image98.wmf"/></Relationships>
</file>

<file path=ppt/slides/_rels/slide43.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02.bin"/><Relationship Id="rId18" Type="http://schemas.openxmlformats.org/officeDocument/2006/relationships/image" Target="../media/image113.wmf"/><Relationship Id="rId26" Type="http://schemas.openxmlformats.org/officeDocument/2006/relationships/oleObject" Target="../embeddings/oleObject108.bin"/><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9.bin"/><Relationship Id="rId12" Type="http://schemas.openxmlformats.org/officeDocument/2006/relationships/image" Target="../media/image110.wmf"/><Relationship Id="rId17" Type="http://schemas.openxmlformats.org/officeDocument/2006/relationships/oleObject" Target="../embeddings/oleObject104.bin"/><Relationship Id="rId25" Type="http://schemas.openxmlformats.org/officeDocument/2006/relationships/image" Target="../media/image97.wmf"/><Relationship Id="rId2" Type="http://schemas.openxmlformats.org/officeDocument/2006/relationships/slideLayout" Target="../slideLayouts/slideLayout7.xml"/><Relationship Id="rId16" Type="http://schemas.openxmlformats.org/officeDocument/2006/relationships/image" Target="../media/image112.wmf"/><Relationship Id="rId20" Type="http://schemas.openxmlformats.org/officeDocument/2006/relationships/image" Target="../media/image114.wmf"/><Relationship Id="rId29" Type="http://schemas.openxmlformats.org/officeDocument/2006/relationships/image" Target="../media/image105.wmf"/><Relationship Id="rId1" Type="http://schemas.openxmlformats.org/officeDocument/2006/relationships/vmlDrawing" Target="../drawings/vmlDrawing24.vml"/><Relationship Id="rId6" Type="http://schemas.openxmlformats.org/officeDocument/2006/relationships/image" Target="../media/image107.wmf"/><Relationship Id="rId11" Type="http://schemas.openxmlformats.org/officeDocument/2006/relationships/oleObject" Target="../embeddings/oleObject101.bin"/><Relationship Id="rId24" Type="http://schemas.openxmlformats.org/officeDocument/2006/relationships/oleObject" Target="../embeddings/oleObject107.bin"/><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image" Target="../media/image99.jpeg"/><Relationship Id="rId28" Type="http://schemas.openxmlformats.org/officeDocument/2006/relationships/oleObject" Target="../embeddings/oleObject109.bin"/><Relationship Id="rId10" Type="http://schemas.openxmlformats.org/officeDocument/2006/relationships/image" Target="../media/image109.wmf"/><Relationship Id="rId19" Type="http://schemas.openxmlformats.org/officeDocument/2006/relationships/oleObject" Target="../embeddings/oleObject105.bin"/><Relationship Id="rId4" Type="http://schemas.openxmlformats.org/officeDocument/2006/relationships/image" Target="../media/image106.wmf"/><Relationship Id="rId9" Type="http://schemas.openxmlformats.org/officeDocument/2006/relationships/oleObject" Target="../embeddings/oleObject100.bin"/><Relationship Id="rId14" Type="http://schemas.openxmlformats.org/officeDocument/2006/relationships/image" Target="../media/image111.wmf"/><Relationship Id="rId22" Type="http://schemas.openxmlformats.org/officeDocument/2006/relationships/image" Target="../media/image104.wmf"/><Relationship Id="rId27" Type="http://schemas.openxmlformats.org/officeDocument/2006/relationships/image" Target="../media/image98.wmf"/></Relationships>
</file>

<file path=ppt/slides/_rels/slide44.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15.bin"/><Relationship Id="rId18" Type="http://schemas.openxmlformats.org/officeDocument/2006/relationships/image" Target="../media/image122.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19.wmf"/><Relationship Id="rId17" Type="http://schemas.openxmlformats.org/officeDocument/2006/relationships/oleObject" Target="../embeddings/oleObject117.bin"/><Relationship Id="rId2" Type="http://schemas.openxmlformats.org/officeDocument/2006/relationships/slideLayout" Target="../slideLayouts/slideLayout7.xml"/><Relationship Id="rId16" Type="http://schemas.openxmlformats.org/officeDocument/2006/relationships/image" Target="../media/image121.wmf"/><Relationship Id="rId1" Type="http://schemas.openxmlformats.org/officeDocument/2006/relationships/vmlDrawing" Target="../drawings/vmlDrawing25.vml"/><Relationship Id="rId6" Type="http://schemas.openxmlformats.org/officeDocument/2006/relationships/image" Target="../media/image116.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3.bin"/><Relationship Id="rId14" Type="http://schemas.openxmlformats.org/officeDocument/2006/relationships/image" Target="../media/image120.wmf"/></Relationships>
</file>

<file path=ppt/slides/_rels/slide45.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23.bin"/><Relationship Id="rId18" Type="http://schemas.openxmlformats.org/officeDocument/2006/relationships/image" Target="../media/image117.wmf"/><Relationship Id="rId26" Type="http://schemas.openxmlformats.org/officeDocument/2006/relationships/image" Target="../media/image121.wmf"/><Relationship Id="rId3" Type="http://schemas.openxmlformats.org/officeDocument/2006/relationships/oleObject" Target="../embeddings/oleObject118.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27.wmf"/><Relationship Id="rId17" Type="http://schemas.openxmlformats.org/officeDocument/2006/relationships/oleObject" Target="../embeddings/oleObject125.bin"/><Relationship Id="rId25" Type="http://schemas.openxmlformats.org/officeDocument/2006/relationships/oleObject" Target="../embeddings/oleObject129.bin"/><Relationship Id="rId2" Type="http://schemas.openxmlformats.org/officeDocument/2006/relationships/slideLayout" Target="../slideLayouts/slideLayout7.xml"/><Relationship Id="rId16" Type="http://schemas.openxmlformats.org/officeDocument/2006/relationships/image" Target="../media/image115.wmf"/><Relationship Id="rId20" Type="http://schemas.openxmlformats.org/officeDocument/2006/relationships/image" Target="../media/image118.wmf"/><Relationship Id="rId1" Type="http://schemas.openxmlformats.org/officeDocument/2006/relationships/vmlDrawing" Target="../drawings/vmlDrawing26.vml"/><Relationship Id="rId6" Type="http://schemas.openxmlformats.org/officeDocument/2006/relationships/image" Target="../media/image124.wmf"/><Relationship Id="rId11" Type="http://schemas.openxmlformats.org/officeDocument/2006/relationships/oleObject" Target="../embeddings/oleObject122.bin"/><Relationship Id="rId24" Type="http://schemas.openxmlformats.org/officeDocument/2006/relationships/image" Target="../media/image120.wmf"/><Relationship Id="rId5" Type="http://schemas.openxmlformats.org/officeDocument/2006/relationships/oleObject" Target="../embeddings/oleObject119.bin"/><Relationship Id="rId15" Type="http://schemas.openxmlformats.org/officeDocument/2006/relationships/oleObject" Target="../embeddings/oleObject124.bin"/><Relationship Id="rId23" Type="http://schemas.openxmlformats.org/officeDocument/2006/relationships/oleObject" Target="../embeddings/oleObject128.bin"/><Relationship Id="rId28" Type="http://schemas.openxmlformats.org/officeDocument/2006/relationships/image" Target="../media/image122.wmf"/><Relationship Id="rId10" Type="http://schemas.openxmlformats.org/officeDocument/2006/relationships/image" Target="../media/image126.wmf"/><Relationship Id="rId19" Type="http://schemas.openxmlformats.org/officeDocument/2006/relationships/oleObject" Target="../embeddings/oleObject126.bin"/><Relationship Id="rId4" Type="http://schemas.openxmlformats.org/officeDocument/2006/relationships/image" Target="../media/image123.wmf"/><Relationship Id="rId9" Type="http://schemas.openxmlformats.org/officeDocument/2006/relationships/oleObject" Target="../embeddings/oleObject121.bin"/><Relationship Id="rId14" Type="http://schemas.openxmlformats.org/officeDocument/2006/relationships/image" Target="../media/image128.wmf"/><Relationship Id="rId22" Type="http://schemas.openxmlformats.org/officeDocument/2006/relationships/image" Target="../media/image119.wmf"/><Relationship Id="rId27" Type="http://schemas.openxmlformats.org/officeDocument/2006/relationships/oleObject" Target="../embeddings/oleObject13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0.wmf"/><Relationship Id="rId5" Type="http://schemas.openxmlformats.org/officeDocument/2006/relationships/oleObject" Target="../embeddings/oleObject132.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4.bin"/></Relationships>
</file>

<file path=ppt/slides/_rels/slide48.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4.wmf"/><Relationship Id="rId5" Type="http://schemas.openxmlformats.org/officeDocument/2006/relationships/oleObject" Target="../embeddings/oleObject136.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38.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2133600"/>
            <a:ext cx="7772400" cy="1143000"/>
          </a:xfrm>
        </p:spPr>
        <p:txBody>
          <a:bodyPr/>
          <a:lstStyle/>
          <a:p>
            <a:pPr eaLnBrk="1" hangingPunct="1"/>
            <a:r>
              <a:rPr lang="zh-CN" altLang="en-US" sz="4800" dirty="0" smtClean="0"/>
              <a:t>基础物理学</a:t>
            </a:r>
            <a:r>
              <a:rPr lang="en-US" altLang="zh-CN" sz="4800" dirty="0" smtClean="0"/>
              <a:t>(</a:t>
            </a:r>
            <a:r>
              <a:rPr lang="zh-CN" altLang="en-US" sz="4800" dirty="0" smtClean="0"/>
              <a:t>上</a:t>
            </a:r>
            <a:r>
              <a:rPr lang="en-US" altLang="zh-CN" sz="4800" dirty="0" smtClean="0"/>
              <a:t>)</a:t>
            </a:r>
            <a:br>
              <a:rPr lang="en-US" altLang="zh-CN" sz="4800" dirty="0" smtClean="0"/>
            </a:br>
            <a:r>
              <a:rPr lang="zh-CN" altLang="en-US" sz="4800" dirty="0" smtClean="0"/>
              <a:t>习题讨论课</a:t>
            </a:r>
            <a:r>
              <a:rPr lang="en-US" altLang="zh-CN" sz="4800" dirty="0" smtClean="0"/>
              <a:t>-</a:t>
            </a:r>
            <a:r>
              <a:rPr lang="zh-CN" altLang="en-US" sz="4800" dirty="0" smtClean="0"/>
              <a:t>力学</a:t>
            </a:r>
            <a:r>
              <a:rPr lang="en-US" altLang="zh-CN" sz="4800" dirty="0" smtClean="0"/>
              <a:t>(Ⅰ)</a:t>
            </a:r>
            <a:endParaRPr lang="zh-CN" altLang="en-US" sz="4800" dirty="0" smtClean="0">
              <a:ea typeface="华文新魏" pitchFamily="2" charset="-122"/>
            </a:endParaRPr>
          </a:p>
        </p:txBody>
      </p:sp>
      <p:sp>
        <p:nvSpPr>
          <p:cNvPr id="3" name="Rectangle 63"/>
          <p:cNvSpPr>
            <a:spLocks noGrp="1" noChangeArrowheads="1"/>
          </p:cNvSpPr>
          <p:nvPr>
            <p:ph type="sldNum" sz="quarter" idx="10"/>
          </p:nvPr>
        </p:nvSpPr>
        <p:spPr/>
        <p:txBody>
          <a:bodyPr/>
          <a:lstStyle/>
          <a:p>
            <a:pPr>
              <a:defRPr/>
            </a:pPr>
            <a:fld id="{69F2ABEF-D47E-4F9A-B050-BE81D0F4F17D}" type="slidenum">
              <a:rPr lang="en-US" altLang="zh-CN"/>
              <a:pPr>
                <a:defRPr/>
              </a:pPr>
              <a:t>1</a:t>
            </a:fld>
            <a:endParaRPr lang="en-US" altLang="zh-CN"/>
          </a:p>
        </p:txBody>
      </p:sp>
      <p:sp>
        <p:nvSpPr>
          <p:cNvPr id="3076" name="矩形 1"/>
          <p:cNvSpPr>
            <a:spLocks noChangeArrowheads="1"/>
          </p:cNvSpPr>
          <p:nvPr/>
        </p:nvSpPr>
        <p:spPr bwMode="auto">
          <a:xfrm>
            <a:off x="1835150" y="4149725"/>
            <a:ext cx="52959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fontAlgn="base" hangingPunct="1">
              <a:spcBef>
                <a:spcPct val="50000"/>
              </a:spcBef>
              <a:spcAft>
                <a:spcPct val="0"/>
              </a:spcAft>
            </a:pPr>
            <a:r>
              <a:rPr lang="zh-CN" altLang="en-US" b="1" dirty="0">
                <a:solidFill>
                  <a:srgbClr val="7030A0"/>
                </a:solidFill>
              </a:rPr>
              <a:t>主讲人</a:t>
            </a:r>
            <a:r>
              <a:rPr lang="en-US" altLang="zh-CN" b="1" dirty="0">
                <a:solidFill>
                  <a:srgbClr val="7030A0"/>
                </a:solidFill>
              </a:rPr>
              <a:t>:   </a:t>
            </a:r>
            <a:r>
              <a:rPr lang="zh-CN" altLang="en-US" b="1" dirty="0">
                <a:solidFill>
                  <a:srgbClr val="7030A0"/>
                </a:solidFill>
              </a:rPr>
              <a:t>高方圆   </a:t>
            </a:r>
            <a:endParaRPr lang="en-US" altLang="zh-CN" b="1" dirty="0" smtClean="0">
              <a:solidFill>
                <a:srgbClr val="7030A0"/>
              </a:solidFill>
            </a:endParaRPr>
          </a:p>
          <a:p>
            <a:pPr algn="ctr" eaLnBrk="1" fontAlgn="base" hangingPunct="1">
              <a:spcBef>
                <a:spcPct val="50000"/>
              </a:spcBef>
              <a:spcAft>
                <a:spcPct val="0"/>
              </a:spcAft>
            </a:pPr>
            <a:r>
              <a:rPr lang="zh-CN" altLang="en-US" b="1" dirty="0" smtClean="0">
                <a:solidFill>
                  <a:srgbClr val="7030A0"/>
                </a:solidFill>
              </a:rPr>
              <a:t>物理</a:t>
            </a:r>
            <a:r>
              <a:rPr lang="zh-CN" altLang="en-US" b="1" dirty="0">
                <a:solidFill>
                  <a:srgbClr val="7030A0"/>
                </a:solidFill>
              </a:rPr>
              <a:t>科学与核能工程学院</a:t>
            </a:r>
          </a:p>
          <a:p>
            <a:pPr algn="ctr" eaLnBrk="1" fontAlgn="base" hangingPunct="1">
              <a:spcBef>
                <a:spcPct val="50000"/>
              </a:spcBef>
              <a:spcAft>
                <a:spcPct val="0"/>
              </a:spcAft>
            </a:pPr>
            <a:r>
              <a:rPr lang="zh-CN" altLang="en-US" b="1" dirty="0">
                <a:solidFill>
                  <a:srgbClr val="7030A0"/>
                </a:solidFill>
              </a:rPr>
              <a:t>邮箱</a:t>
            </a:r>
            <a:r>
              <a:rPr lang="en-US" altLang="zh-CN" b="1" dirty="0">
                <a:solidFill>
                  <a:srgbClr val="7030A0"/>
                </a:solidFill>
              </a:rPr>
              <a:t>:</a:t>
            </a:r>
            <a:r>
              <a:rPr lang="en-US" altLang="zh-CN" dirty="0">
                <a:solidFill>
                  <a:srgbClr val="7030A0"/>
                </a:solidFill>
              </a:rPr>
              <a:t>gaofangyuan@buaa.edu.cn</a:t>
            </a:r>
            <a:endParaRPr lang="zh-CN" altLang="en-US" dirty="0">
              <a:solidFill>
                <a:srgbClr val="7030A0"/>
              </a:solidFill>
            </a:endParaRPr>
          </a:p>
        </p:txBody>
      </p:sp>
    </p:spTree>
    <p:extLst>
      <p:ext uri="{BB962C8B-B14F-4D97-AF65-F5344CB8AC3E}">
        <p14:creationId xmlns:p14="http://schemas.microsoft.com/office/powerpoint/2010/main" val="17297526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AC0EEF14-84FD-49D1-ACB1-05BC2C175D67}" type="slidenum">
              <a:rPr lang="en-US" altLang="zh-CN" smtClean="0"/>
              <a:pPr>
                <a:defRPr/>
              </a:pPr>
              <a:t>10</a:t>
            </a:fld>
            <a:endParaRPr lang="en-US" altLang="zh-CN"/>
          </a:p>
        </p:txBody>
      </p:sp>
      <p:sp>
        <p:nvSpPr>
          <p:cNvPr id="4" name="矩形 3"/>
          <p:cNvSpPr/>
          <p:nvPr/>
        </p:nvSpPr>
        <p:spPr>
          <a:xfrm>
            <a:off x="474046" y="842248"/>
            <a:ext cx="4602010" cy="646331"/>
          </a:xfrm>
          <a:prstGeom prst="rect">
            <a:avLst/>
          </a:prstGeom>
        </p:spPr>
        <p:txBody>
          <a:bodyPr wrap="square">
            <a:spAutoFit/>
          </a:bodyPr>
          <a:lstStyle/>
          <a:p>
            <a:pPr>
              <a:lnSpc>
                <a:spcPct val="150000"/>
              </a:lnSpc>
            </a:pPr>
            <a:r>
              <a:rPr lang="zh-CN" altLang="en-US" sz="2400" b="1" dirty="0"/>
              <a:t>为什么猫从高处掉下来摔不死</a:t>
            </a:r>
            <a:r>
              <a:rPr lang="en-US" altLang="zh-CN" sz="2400" b="1" dirty="0"/>
              <a:t>?</a:t>
            </a:r>
            <a:endParaRPr lang="zh-CN" altLang="en-US" sz="2400" b="1" dirty="0"/>
          </a:p>
        </p:txBody>
      </p:sp>
      <p:sp>
        <p:nvSpPr>
          <p:cNvPr id="5" name="矩形 4"/>
          <p:cNvSpPr/>
          <p:nvPr/>
        </p:nvSpPr>
        <p:spPr>
          <a:xfrm>
            <a:off x="476779" y="1519680"/>
            <a:ext cx="8136904" cy="4154984"/>
          </a:xfrm>
          <a:prstGeom prst="rect">
            <a:avLst/>
          </a:prstGeom>
        </p:spPr>
        <p:txBody>
          <a:bodyPr wrap="square">
            <a:spAutoFit/>
          </a:bodyPr>
          <a:lstStyle/>
          <a:p>
            <a:r>
              <a:rPr lang="zh-CN" altLang="en-US" sz="2400" b="1" dirty="0"/>
              <a:t>猫从高处落下后为什么不会受伤害呢？这与猫有发达的平衡系统和完善的机体保护机制有关。当猫从空中下落时，不管开始时即使背朝下，四脚朝天，在下落过程中，猫总是能迅速地转过身来，当接近地面时，前肢已做好着陆的准备。猫脚趾上厚实的脂肪质肉垫，能大大减轻地面对猫体反冲的震动。可有效地防止震动对各脏器的损伤作用。猫的尾巴也是一个平衡器官，如同飞机的尾翼一样，可使身体保持平衡。除此之外，猫肢发达，前肢短，后肢长，利于跳跃。其运动神经发达，身体柔软，肌肉韧带强，平衡能力完善，因此在攀爬跳跃时尽管落差很大，而不会因失去平衡而摔死。 </a:t>
            </a:r>
          </a:p>
        </p:txBody>
      </p:sp>
    </p:spTree>
    <p:extLst>
      <p:ext uri="{BB962C8B-B14F-4D97-AF65-F5344CB8AC3E}">
        <p14:creationId xmlns:p14="http://schemas.microsoft.com/office/powerpoint/2010/main" val="2864567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AC0EEF14-84FD-49D1-ACB1-05BC2C175D67}" type="slidenum">
              <a:rPr lang="en-US" altLang="zh-CN" smtClean="0"/>
              <a:pPr>
                <a:defRPr/>
              </a:pPr>
              <a:t>11</a:t>
            </a:fld>
            <a:endParaRPr lang="en-US" altLang="zh-CN"/>
          </a:p>
        </p:txBody>
      </p:sp>
      <p:sp>
        <p:nvSpPr>
          <p:cNvPr id="3" name="TextBox 2"/>
          <p:cNvSpPr txBox="1"/>
          <p:nvPr/>
        </p:nvSpPr>
        <p:spPr>
          <a:xfrm>
            <a:off x="467544" y="908720"/>
            <a:ext cx="3888432" cy="523220"/>
          </a:xfrm>
          <a:prstGeom prst="rect">
            <a:avLst/>
          </a:prstGeom>
          <a:solidFill>
            <a:srgbClr val="C00000"/>
          </a:solidFill>
          <a:effectLst>
            <a:softEdge rad="63500"/>
          </a:effectLst>
        </p:spPr>
        <p:txBody>
          <a:bodyPr wrap="square" rtlCol="0">
            <a:spAutoFit/>
          </a:bodyPr>
          <a:lstStyle/>
          <a:p>
            <a:r>
              <a:rPr lang="zh-CN" altLang="en-US" sz="2800" b="1" dirty="0">
                <a:solidFill>
                  <a:schemeClr val="tx2"/>
                </a:solidFill>
                <a:latin typeface="黑体" panose="02010600030101010101" pitchFamily="2" charset="-122"/>
                <a:ea typeface="黑体" panose="02010600030101010101" pitchFamily="2" charset="-122"/>
              </a:rPr>
              <a:t>与力学相关的前沿问题</a:t>
            </a:r>
          </a:p>
        </p:txBody>
      </p:sp>
      <p:sp>
        <p:nvSpPr>
          <p:cNvPr id="14" name="Rectangle 4"/>
          <p:cNvSpPr>
            <a:spLocks noChangeArrowheads="1"/>
          </p:cNvSpPr>
          <p:nvPr/>
        </p:nvSpPr>
        <p:spPr bwMode="auto">
          <a:xfrm>
            <a:off x="503263" y="1511206"/>
            <a:ext cx="38169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dirty="0">
                <a:solidFill>
                  <a:srgbClr val="003366"/>
                </a:solidFill>
                <a:ea typeface="黑体" pitchFamily="2" charset="-122"/>
              </a:rPr>
              <a:t>多层涂层体系结构设计</a:t>
            </a:r>
          </a:p>
        </p:txBody>
      </p:sp>
      <p:sp>
        <p:nvSpPr>
          <p:cNvPr id="16" name="Text Box 8"/>
          <p:cNvSpPr txBox="1">
            <a:spLocks noChangeArrowheads="1"/>
          </p:cNvSpPr>
          <p:nvPr/>
        </p:nvSpPr>
        <p:spPr bwMode="auto">
          <a:xfrm>
            <a:off x="7021513" y="2780234"/>
            <a:ext cx="1798637" cy="779462"/>
          </a:xfrm>
          <a:prstGeom prst="rect">
            <a:avLst/>
          </a:prstGeom>
          <a:gradFill rotWithShape="1">
            <a:gsLst>
              <a:gs pos="0">
                <a:srgbClr val="663300"/>
              </a:gs>
              <a:gs pos="50000">
                <a:schemeClr val="bg1"/>
              </a:gs>
              <a:gs pos="100000">
                <a:srgbClr val="663300"/>
              </a:gs>
            </a:gsLst>
            <a:lin ang="5400000" scaled="1"/>
          </a:gradFill>
          <a:ln>
            <a:noFill/>
          </a:ln>
          <a:effectLst/>
          <a:extLst>
            <a:ext uri="{91240B29-F687-4F45-9708-019B960494DF}">
              <a14:hiddenLine xmlns:a14="http://schemas.microsoft.com/office/drawing/2010/main" w="635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800">
                <a:solidFill>
                  <a:srgbClr val="003366"/>
                </a:solidFill>
                <a:latin typeface="黑体" pitchFamily="2" charset="-122"/>
                <a:ea typeface="黑体" pitchFamily="2" charset="-122"/>
              </a:rPr>
              <a:t>问题：硬度低</a:t>
            </a:r>
          </a:p>
          <a:p>
            <a:pPr algn="l">
              <a:spcBef>
                <a:spcPct val="50000"/>
              </a:spcBef>
            </a:pPr>
            <a:r>
              <a:rPr lang="zh-CN" altLang="en-US" sz="1800">
                <a:solidFill>
                  <a:srgbClr val="003366"/>
                </a:solidFill>
                <a:latin typeface="黑体" pitchFamily="2" charset="-122"/>
                <a:ea typeface="黑体" pitchFamily="2" charset="-122"/>
              </a:rPr>
              <a:t>      耐磨性差</a:t>
            </a:r>
          </a:p>
        </p:txBody>
      </p:sp>
      <p:sp>
        <p:nvSpPr>
          <p:cNvPr id="17" name="Text Box 9"/>
          <p:cNvSpPr txBox="1">
            <a:spLocks noChangeArrowheads="1"/>
          </p:cNvSpPr>
          <p:nvPr/>
        </p:nvSpPr>
        <p:spPr bwMode="auto">
          <a:xfrm>
            <a:off x="684213" y="2060848"/>
            <a:ext cx="63357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lang="zh-CN" altLang="en-US" sz="2400" dirty="0">
                <a:solidFill>
                  <a:srgbClr val="003366"/>
                </a:solidFill>
              </a:rPr>
              <a:t>铝合金：广泛应用于汽车工业和航空航天领域</a:t>
            </a:r>
          </a:p>
        </p:txBody>
      </p:sp>
      <p:grpSp>
        <p:nvGrpSpPr>
          <p:cNvPr id="18" name="Group 11"/>
          <p:cNvGrpSpPr>
            <a:grpSpLocks/>
          </p:cNvGrpSpPr>
          <p:nvPr/>
        </p:nvGrpSpPr>
        <p:grpSpPr bwMode="auto">
          <a:xfrm>
            <a:off x="684213" y="2492896"/>
            <a:ext cx="6091237" cy="1511300"/>
            <a:chOff x="521" y="1253"/>
            <a:chExt cx="3837" cy="952"/>
          </a:xfrm>
        </p:grpSpPr>
        <p:pic>
          <p:nvPicPr>
            <p:cNvPr id="19" name="Picture 5" descr="20061218_1647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 y="1253"/>
              <a:ext cx="1208" cy="90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D4%AD%CA%BC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 y="1298"/>
              <a:ext cx="1043" cy="90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hksh_fsfz_1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2" y="1298"/>
              <a:ext cx="1206" cy="9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a:grpSpLocks/>
          </p:cNvGrpSpPr>
          <p:nvPr/>
        </p:nvGrpSpPr>
        <p:grpSpPr bwMode="auto">
          <a:xfrm>
            <a:off x="179512" y="3861048"/>
            <a:ext cx="3573338" cy="3024336"/>
            <a:chOff x="1980" y="5683"/>
            <a:chExt cx="8004" cy="6729"/>
          </a:xfrm>
        </p:grpSpPr>
        <p:graphicFrame>
          <p:nvGraphicFramePr>
            <p:cNvPr id="23" name="Object 22"/>
            <p:cNvGraphicFramePr>
              <a:graphicFrameLocks noChangeAspect="1"/>
            </p:cNvGraphicFramePr>
            <p:nvPr/>
          </p:nvGraphicFramePr>
          <p:xfrm>
            <a:off x="1980" y="5683"/>
            <a:ext cx="8004" cy="3735"/>
          </p:xfrm>
          <a:graphic>
            <a:graphicData uri="http://schemas.openxmlformats.org/presentationml/2006/ole">
              <mc:AlternateContent xmlns:mc="http://schemas.openxmlformats.org/markup-compatibility/2006">
                <mc:Choice xmlns:v="urn:schemas-microsoft-com:vml" Requires="v">
                  <p:oleObj spid="_x0000_s87089" name="Graph" r:id="rId6" imgW="3384000" imgH="1594080" progId="Origin50.Graph">
                    <p:embed/>
                  </p:oleObj>
                </mc:Choice>
                <mc:Fallback>
                  <p:oleObj name="Graph" r:id="rId6" imgW="3384000" imgH="1594080" progId="Origin50.Grap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0" y="5683"/>
                          <a:ext cx="8004" cy="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nvGraphicFramePr>
          <p:xfrm>
            <a:off x="1980" y="8304"/>
            <a:ext cx="7999" cy="4108"/>
          </p:xfrm>
          <a:graphic>
            <a:graphicData uri="http://schemas.openxmlformats.org/presentationml/2006/ole">
              <mc:AlternateContent xmlns:mc="http://schemas.openxmlformats.org/markup-compatibility/2006">
                <mc:Choice xmlns:v="urn:schemas-microsoft-com:vml" Requires="v">
                  <p:oleObj spid="_x0000_s87090" name="Graph" r:id="rId8" imgW="3384000" imgH="1723680" progId="Origin50.Graph">
                    <p:embed/>
                  </p:oleObj>
                </mc:Choice>
                <mc:Fallback>
                  <p:oleObj name="Graph" r:id="rId8" imgW="3384000" imgH="1723680" progId="Origin50.Grap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0" y="8304"/>
                          <a:ext cx="7999" cy="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 name="Text Box 24"/>
          <p:cNvSpPr txBox="1">
            <a:spLocks noChangeArrowheads="1"/>
          </p:cNvSpPr>
          <p:nvPr/>
        </p:nvSpPr>
        <p:spPr bwMode="auto">
          <a:xfrm>
            <a:off x="3563888" y="4149947"/>
            <a:ext cx="400110" cy="2663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square" anchor="b">
            <a:spAutoFit/>
          </a:bodyPr>
          <a:lstStyle/>
          <a:p>
            <a:pPr>
              <a:spcBef>
                <a:spcPct val="50000"/>
              </a:spcBef>
            </a:pPr>
            <a:r>
              <a:rPr lang="zh-CN" altLang="en-US" sz="1400" dirty="0"/>
              <a:t>不同基体</a:t>
            </a:r>
            <a:r>
              <a:rPr lang="en-US" altLang="zh-CN" sz="1400" dirty="0"/>
              <a:t>DLC</a:t>
            </a:r>
            <a:r>
              <a:rPr lang="zh-CN" altLang="en-US" sz="1400" dirty="0"/>
              <a:t>膜的摩擦系数曲线 </a:t>
            </a:r>
          </a:p>
        </p:txBody>
      </p:sp>
      <p:sp>
        <p:nvSpPr>
          <p:cNvPr id="26" name="Rectangle 30"/>
          <p:cNvSpPr>
            <a:spLocks noChangeArrowheads="1"/>
          </p:cNvSpPr>
          <p:nvPr/>
        </p:nvSpPr>
        <p:spPr bwMode="auto">
          <a:xfrm>
            <a:off x="5005065" y="5733529"/>
            <a:ext cx="3167063" cy="547688"/>
          </a:xfrm>
          <a:prstGeom prst="rect">
            <a:avLst/>
          </a:prstGeom>
          <a:solidFill>
            <a:srgbClr val="FFFF99"/>
          </a:solidFill>
          <a:ln w="28575">
            <a:solidFill>
              <a:srgbClr val="C0C0C0"/>
            </a:solidFill>
            <a:miter lim="800000"/>
            <a:headEnd/>
            <a:tailEnd/>
          </a:ln>
          <a:effectLst>
            <a:outerShdw dist="35921" dir="2700000" algn="ctr" rotWithShape="0">
              <a:schemeClr val="bg2"/>
            </a:outerShdw>
          </a:effec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r>
              <a:rPr kumimoji="1" lang="zh-CN" altLang="en-US" sz="2800" b="1">
                <a:solidFill>
                  <a:schemeClr val="bg2"/>
                </a:solidFill>
                <a:latin typeface="Verdana" pitchFamily="34" charset="0"/>
              </a:rPr>
              <a:t>脆性破裂、剥离</a:t>
            </a:r>
          </a:p>
        </p:txBody>
      </p:sp>
      <p:sp>
        <p:nvSpPr>
          <p:cNvPr id="27" name="Text Box 31"/>
          <p:cNvSpPr txBox="1">
            <a:spLocks noChangeArrowheads="1"/>
          </p:cNvSpPr>
          <p:nvPr/>
        </p:nvSpPr>
        <p:spPr bwMode="auto">
          <a:xfrm>
            <a:off x="5534896" y="5111297"/>
            <a:ext cx="719138" cy="369332"/>
          </a:xfrm>
          <a:prstGeom prst="rect">
            <a:avLst/>
          </a:prstGeom>
          <a:solidFill>
            <a:srgbClr val="6666FF"/>
          </a:solidFill>
          <a:ln w="9525"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spcBef>
                <a:spcPct val="50000"/>
              </a:spcBef>
            </a:pPr>
            <a:r>
              <a:rPr lang="zh-CN" altLang="en-US" dirty="0">
                <a:solidFill>
                  <a:schemeClr val="bg1"/>
                </a:solidFill>
              </a:rPr>
              <a:t>加载</a:t>
            </a:r>
          </a:p>
        </p:txBody>
      </p:sp>
      <p:sp>
        <p:nvSpPr>
          <p:cNvPr id="28" name="Rectangle 32"/>
          <p:cNvSpPr>
            <a:spLocks noChangeArrowheads="1"/>
          </p:cNvSpPr>
          <p:nvPr/>
        </p:nvSpPr>
        <p:spPr bwMode="auto">
          <a:xfrm>
            <a:off x="4932040" y="4365104"/>
            <a:ext cx="3168650" cy="547688"/>
          </a:xfrm>
          <a:prstGeom prst="rect">
            <a:avLst/>
          </a:prstGeom>
          <a:solidFill>
            <a:srgbClr val="FFFF99"/>
          </a:solidFill>
          <a:ln w="28575">
            <a:solidFill>
              <a:srgbClr val="C0C0C0"/>
            </a:solidFill>
            <a:miter lim="800000"/>
            <a:headEnd/>
            <a:tailEnd/>
          </a:ln>
          <a:effectLst>
            <a:outerShdw dist="35921" dir="2700000" algn="ctr" rotWithShape="0">
              <a:schemeClr val="bg2"/>
            </a:outerShdw>
          </a:effec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r>
              <a:rPr kumimoji="1" lang="zh-CN" altLang="en-US" sz="2800" b="1">
                <a:solidFill>
                  <a:schemeClr val="bg2"/>
                </a:solidFill>
                <a:latin typeface="Verdana" pitchFamily="34" charset="0"/>
              </a:rPr>
              <a:t>应用于软金属基体</a:t>
            </a:r>
          </a:p>
        </p:txBody>
      </p:sp>
      <p:sp>
        <p:nvSpPr>
          <p:cNvPr id="29" name="AutoShape 33"/>
          <p:cNvSpPr>
            <a:spLocks noChangeArrowheads="1"/>
          </p:cNvSpPr>
          <p:nvPr/>
        </p:nvSpPr>
        <p:spPr bwMode="auto">
          <a:xfrm rot="5400000">
            <a:off x="6300465" y="5158855"/>
            <a:ext cx="649287"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66FFFF"/>
              </a:gs>
              <a:gs pos="100000">
                <a:srgbClr val="3333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l">
              <a:lnSpc>
                <a:spcPct val="120000"/>
              </a:lnSpc>
            </a:pPr>
            <a:endParaRPr kumimoji="1" lang="zh-CN" altLang="zh-CN" sz="1800" b="1">
              <a:solidFill>
                <a:srgbClr val="003366"/>
              </a:solidFill>
              <a:latin typeface="黑体" pitchFamily="2" charset="-122"/>
              <a:ea typeface="黑体" pitchFamily="2" charset="-122"/>
            </a:endParaRPr>
          </a:p>
        </p:txBody>
      </p:sp>
    </p:spTree>
    <p:extLst>
      <p:ext uri="{BB962C8B-B14F-4D97-AF65-F5344CB8AC3E}">
        <p14:creationId xmlns:p14="http://schemas.microsoft.com/office/powerpoint/2010/main" val="3627993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25" grpId="0"/>
      <p:bldP spid="26"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1" name="Text Box 7"/>
          <p:cNvSpPr txBox="1">
            <a:spLocks noChangeArrowheads="1"/>
          </p:cNvSpPr>
          <p:nvPr/>
        </p:nvSpPr>
        <p:spPr bwMode="auto">
          <a:xfrm>
            <a:off x="684213" y="1124744"/>
            <a:ext cx="3816350" cy="977900"/>
          </a:xfrm>
          <a:prstGeom prst="rect">
            <a:avLst/>
          </a:prstGeom>
          <a:solidFill>
            <a:srgbClr val="66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lang="zh-CN" altLang="en-US" sz="1800" b="1" i="1" dirty="0"/>
              <a:t>等离子电解氧化（</a:t>
            </a:r>
            <a:r>
              <a:rPr lang="en-US" altLang="zh-CN" sz="1800" b="1" i="1" dirty="0"/>
              <a:t>PEO</a:t>
            </a:r>
            <a:r>
              <a:rPr lang="zh-CN" altLang="en-US" sz="1800" b="1" i="1" dirty="0"/>
              <a:t>）</a:t>
            </a:r>
          </a:p>
          <a:p>
            <a:pPr algn="l">
              <a:spcBef>
                <a:spcPct val="50000"/>
              </a:spcBef>
            </a:pPr>
            <a:r>
              <a:rPr lang="zh-CN" altLang="en-US" sz="1600" dirty="0">
                <a:solidFill>
                  <a:srgbClr val="003366"/>
                </a:solidFill>
              </a:rPr>
              <a:t>电解溶液中利用微弧放电在铝及其合金等轻合金表面原位生长陶瓷膜的新技术</a:t>
            </a:r>
          </a:p>
        </p:txBody>
      </p:sp>
      <p:sp>
        <p:nvSpPr>
          <p:cNvPr id="251913" name="Text Box 9"/>
          <p:cNvSpPr txBox="1">
            <a:spLocks noChangeArrowheads="1"/>
          </p:cNvSpPr>
          <p:nvPr/>
        </p:nvSpPr>
        <p:spPr bwMode="auto">
          <a:xfrm>
            <a:off x="684213" y="2492896"/>
            <a:ext cx="3887787" cy="1473200"/>
          </a:xfrm>
          <a:prstGeom prst="rect">
            <a:avLst/>
          </a:prstGeom>
          <a:noFill/>
          <a:ln w="9525" algn="ctr">
            <a:solidFill>
              <a:srgbClr val="0066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lnSpc>
                <a:spcPct val="150000"/>
              </a:lnSpc>
            </a:pPr>
            <a:r>
              <a:rPr lang="zh-CN" altLang="en-US" sz="1600" dirty="0"/>
              <a:t>铝合金</a:t>
            </a:r>
            <a:r>
              <a:rPr lang="en-US" altLang="zh-CN" sz="1600" dirty="0"/>
              <a:t>PEO</a:t>
            </a:r>
            <a:r>
              <a:rPr lang="zh-CN" altLang="en-US" sz="1600" dirty="0"/>
              <a:t>陶瓷层：</a:t>
            </a:r>
          </a:p>
          <a:p>
            <a:pPr algn="l">
              <a:lnSpc>
                <a:spcPct val="150000"/>
              </a:lnSpc>
            </a:pPr>
            <a:r>
              <a:rPr lang="zh-CN" altLang="en-US" sz="1400" dirty="0"/>
              <a:t>成分：</a:t>
            </a:r>
            <a:r>
              <a:rPr lang="zh-CN" altLang="en-US" sz="1400" dirty="0">
                <a:sym typeface="Symbol" pitchFamily="18" charset="2"/>
              </a:rPr>
              <a:t></a:t>
            </a:r>
            <a:r>
              <a:rPr lang="en-US" altLang="zh-CN" sz="1400" dirty="0"/>
              <a:t>-Al</a:t>
            </a:r>
            <a:r>
              <a:rPr lang="en-US" altLang="zh-CN" sz="1400" baseline="-25000" dirty="0"/>
              <a:t>2</a:t>
            </a:r>
            <a:r>
              <a:rPr lang="en-US" altLang="zh-CN" sz="1400" dirty="0"/>
              <a:t>O</a:t>
            </a:r>
            <a:r>
              <a:rPr lang="en-US" altLang="zh-CN" sz="1400" baseline="-25000" dirty="0"/>
              <a:t>3</a:t>
            </a:r>
            <a:r>
              <a:rPr lang="zh-CN" altLang="en-US" sz="1400" dirty="0"/>
              <a:t>和</a:t>
            </a:r>
            <a:r>
              <a:rPr lang="zh-CN" altLang="en-US" sz="1400" dirty="0">
                <a:sym typeface="Symbol" pitchFamily="18" charset="2"/>
              </a:rPr>
              <a:t></a:t>
            </a:r>
            <a:r>
              <a:rPr lang="en-US" altLang="zh-CN" sz="1400" dirty="0"/>
              <a:t>-Al</a:t>
            </a:r>
            <a:r>
              <a:rPr lang="en-US" altLang="zh-CN" sz="1400" baseline="-25000" dirty="0"/>
              <a:t>2</a:t>
            </a:r>
            <a:r>
              <a:rPr lang="en-US" altLang="zh-CN" sz="1400" dirty="0"/>
              <a:t>O</a:t>
            </a:r>
            <a:r>
              <a:rPr lang="en-US" altLang="zh-CN" sz="1400" baseline="-25000" dirty="0"/>
              <a:t>3</a:t>
            </a:r>
          </a:p>
          <a:p>
            <a:pPr algn="l">
              <a:lnSpc>
                <a:spcPct val="150000"/>
              </a:lnSpc>
            </a:pPr>
            <a:r>
              <a:rPr lang="zh-CN" altLang="en-US" sz="1400" dirty="0"/>
              <a:t>硬度：</a:t>
            </a:r>
            <a:r>
              <a:rPr lang="en-US" altLang="zh-CN" sz="1400" dirty="0"/>
              <a:t>HV1000</a:t>
            </a:r>
            <a:r>
              <a:rPr lang="zh-CN" altLang="en-US" sz="1400" dirty="0"/>
              <a:t>以上 </a:t>
            </a:r>
          </a:p>
          <a:p>
            <a:pPr algn="l">
              <a:lnSpc>
                <a:spcPct val="150000"/>
              </a:lnSpc>
            </a:pPr>
            <a:r>
              <a:rPr lang="zh-CN" altLang="en-US" sz="1400" dirty="0"/>
              <a:t>膜层厚度：易于控制，最大可达</a:t>
            </a:r>
            <a:r>
              <a:rPr lang="en-US" altLang="zh-CN" sz="1400" dirty="0"/>
              <a:t>200</a:t>
            </a:r>
            <a:r>
              <a:rPr lang="zh-CN" altLang="en-US" sz="1400" dirty="0"/>
              <a:t>～</a:t>
            </a:r>
            <a:r>
              <a:rPr lang="en-US" altLang="zh-CN" sz="1400" dirty="0"/>
              <a:t>300</a:t>
            </a:r>
            <a:r>
              <a:rPr lang="en-US" altLang="zh-CN" sz="1400" b="1" dirty="0">
                <a:sym typeface="Symbol" pitchFamily="18" charset="2"/>
              </a:rPr>
              <a:t></a:t>
            </a:r>
            <a:r>
              <a:rPr lang="en-US" altLang="zh-CN" sz="1400" b="1" dirty="0"/>
              <a:t>m</a:t>
            </a:r>
            <a:r>
              <a:rPr lang="en-US" altLang="zh-CN" dirty="0"/>
              <a:t> </a:t>
            </a:r>
            <a:r>
              <a:rPr lang="en-US" altLang="zh-CN" sz="1600" dirty="0"/>
              <a:t>  </a:t>
            </a:r>
          </a:p>
        </p:txBody>
      </p:sp>
      <p:sp>
        <p:nvSpPr>
          <p:cNvPr id="251917" name="Rectangle 13"/>
          <p:cNvSpPr>
            <a:spLocks noChangeArrowheads="1"/>
          </p:cNvSpPr>
          <p:nvPr/>
        </p:nvSpPr>
        <p:spPr bwMode="auto">
          <a:xfrm>
            <a:off x="5249863" y="2481263"/>
            <a:ext cx="2155825" cy="148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18" name="Rectangle 14"/>
          <p:cNvSpPr>
            <a:spLocks noChangeArrowheads="1"/>
          </p:cNvSpPr>
          <p:nvPr/>
        </p:nvSpPr>
        <p:spPr bwMode="auto">
          <a:xfrm>
            <a:off x="4932363" y="2481263"/>
            <a:ext cx="2473325"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19" name="Rectangle 15"/>
          <p:cNvSpPr>
            <a:spLocks noChangeArrowheads="1"/>
          </p:cNvSpPr>
          <p:nvPr/>
        </p:nvSpPr>
        <p:spPr bwMode="auto">
          <a:xfrm>
            <a:off x="4995863" y="2481263"/>
            <a:ext cx="2473325" cy="1654175"/>
          </a:xfrm>
          <a:prstGeom prst="rect">
            <a:avLst/>
          </a:prstGeom>
          <a:solidFill>
            <a:srgbClr val="969696">
              <a:alpha val="75999"/>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0" name="Rectangle 16" descr="40%"/>
          <p:cNvSpPr>
            <a:spLocks noChangeArrowheads="1"/>
          </p:cNvSpPr>
          <p:nvPr/>
        </p:nvSpPr>
        <p:spPr bwMode="auto">
          <a:xfrm>
            <a:off x="4997450" y="2033588"/>
            <a:ext cx="2471738" cy="503237"/>
          </a:xfrm>
          <a:prstGeom prst="rect">
            <a:avLst/>
          </a:prstGeom>
          <a:pattFill prst="pct40">
            <a:fgClr>
              <a:srgbClr val="000000"/>
            </a:fgClr>
            <a:bgClr>
              <a:srgbClr val="FFFFFF"/>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1" name="Rectangle 17"/>
          <p:cNvSpPr>
            <a:spLocks noChangeArrowheads="1"/>
          </p:cNvSpPr>
          <p:nvPr/>
        </p:nvSpPr>
        <p:spPr bwMode="auto">
          <a:xfrm>
            <a:off x="4997450" y="1927225"/>
            <a:ext cx="2471738" cy="114300"/>
          </a:xfrm>
          <a:prstGeom prst="rect">
            <a:avLst/>
          </a:prstGeom>
          <a:solidFill>
            <a:srgbClr val="FFCC00">
              <a:alpha val="56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2" name="Rectangle 18"/>
          <p:cNvSpPr>
            <a:spLocks noChangeArrowheads="1"/>
          </p:cNvSpPr>
          <p:nvPr/>
        </p:nvSpPr>
        <p:spPr bwMode="auto">
          <a:xfrm>
            <a:off x="4997450" y="1797050"/>
            <a:ext cx="2471738" cy="130175"/>
          </a:xfrm>
          <a:prstGeom prst="rect">
            <a:avLst/>
          </a:prstGeom>
          <a:solidFill>
            <a:srgbClr val="000000">
              <a:alpha val="57001"/>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3" name="Text Box 19"/>
          <p:cNvSpPr txBox="1">
            <a:spLocks noChangeArrowheads="1"/>
          </p:cNvSpPr>
          <p:nvPr/>
        </p:nvSpPr>
        <p:spPr bwMode="auto">
          <a:xfrm>
            <a:off x="5577197" y="2154342"/>
            <a:ext cx="1501155" cy="338554"/>
          </a:xfrm>
          <a:prstGeom prst="rect">
            <a:avLst/>
          </a:prstGeom>
          <a:solidFill>
            <a:srgbClr val="66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b">
            <a:spAutoFit/>
          </a:bodyPr>
          <a:lstStyle/>
          <a:p>
            <a:pPr algn="ctr">
              <a:spcBef>
                <a:spcPct val="50000"/>
              </a:spcBef>
            </a:pPr>
            <a:r>
              <a:rPr lang="en-US" altLang="zh-CN" sz="1600" dirty="0"/>
              <a:t>Al</a:t>
            </a:r>
            <a:r>
              <a:rPr lang="en-US" altLang="zh-CN" sz="1600" baseline="-25000" dirty="0"/>
              <a:t>2</a:t>
            </a:r>
            <a:r>
              <a:rPr lang="en-US" altLang="zh-CN" sz="1600" dirty="0"/>
              <a:t>O</a:t>
            </a:r>
            <a:r>
              <a:rPr lang="en-US" altLang="zh-CN" sz="1600" baseline="-25000" dirty="0"/>
              <a:t>3</a:t>
            </a:r>
            <a:r>
              <a:rPr lang="en-US" altLang="zh-CN" sz="1600" dirty="0"/>
              <a:t> layer</a:t>
            </a:r>
          </a:p>
        </p:txBody>
      </p:sp>
      <p:sp>
        <p:nvSpPr>
          <p:cNvPr id="251924" name="Text Box 20"/>
          <p:cNvSpPr txBox="1">
            <a:spLocks noChangeArrowheads="1"/>
          </p:cNvSpPr>
          <p:nvPr/>
        </p:nvSpPr>
        <p:spPr bwMode="auto">
          <a:xfrm>
            <a:off x="5652120" y="2973944"/>
            <a:ext cx="1656730" cy="369332"/>
          </a:xfrm>
          <a:prstGeom prst="rect">
            <a:avLst/>
          </a:prstGeom>
          <a:solidFill>
            <a:srgbClr val="66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b">
            <a:spAutoFit/>
          </a:bodyPr>
          <a:lstStyle/>
          <a:p>
            <a:pPr algn="ctr">
              <a:spcBef>
                <a:spcPct val="50000"/>
              </a:spcBef>
            </a:pPr>
            <a:r>
              <a:rPr lang="en-US" altLang="zh-CN" dirty="0"/>
              <a:t>Al substrate</a:t>
            </a:r>
          </a:p>
        </p:txBody>
      </p:sp>
      <p:sp>
        <p:nvSpPr>
          <p:cNvPr id="251925" name="Text Box 21"/>
          <p:cNvSpPr txBox="1">
            <a:spLocks noChangeArrowheads="1"/>
          </p:cNvSpPr>
          <p:nvPr/>
        </p:nvSpPr>
        <p:spPr bwMode="auto">
          <a:xfrm>
            <a:off x="7850188" y="1713468"/>
            <a:ext cx="1077912" cy="369332"/>
          </a:xfrm>
          <a:prstGeom prst="rect">
            <a:avLst/>
          </a:prstGeom>
          <a:solidFill>
            <a:srgbClr val="66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ctr">
              <a:spcBef>
                <a:spcPct val="50000"/>
              </a:spcBef>
            </a:pPr>
            <a:r>
              <a:rPr lang="en-US" altLang="zh-CN" dirty="0" err="1"/>
              <a:t>TiN</a:t>
            </a:r>
            <a:r>
              <a:rPr lang="en-US" altLang="zh-CN" dirty="0"/>
              <a:t> layer</a:t>
            </a:r>
          </a:p>
        </p:txBody>
      </p:sp>
      <p:sp>
        <p:nvSpPr>
          <p:cNvPr id="251926" name="Text Box 22"/>
          <p:cNvSpPr txBox="1">
            <a:spLocks noChangeArrowheads="1"/>
          </p:cNvSpPr>
          <p:nvPr/>
        </p:nvSpPr>
        <p:spPr bwMode="auto">
          <a:xfrm>
            <a:off x="7215188" y="1246743"/>
            <a:ext cx="1389260" cy="369332"/>
          </a:xfrm>
          <a:prstGeom prst="rect">
            <a:avLst/>
          </a:prstGeom>
          <a:solidFill>
            <a:srgbClr val="66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b">
            <a:spAutoFit/>
          </a:bodyPr>
          <a:lstStyle/>
          <a:p>
            <a:pPr algn="ctr">
              <a:spcBef>
                <a:spcPct val="50000"/>
              </a:spcBef>
            </a:pPr>
            <a:r>
              <a:rPr lang="en-US" altLang="zh-CN"/>
              <a:t>DLC layer</a:t>
            </a:r>
          </a:p>
        </p:txBody>
      </p:sp>
      <p:sp>
        <p:nvSpPr>
          <p:cNvPr id="251927" name="AutoShape 23"/>
          <p:cNvSpPr>
            <a:spLocks noChangeArrowheads="1"/>
          </p:cNvSpPr>
          <p:nvPr/>
        </p:nvSpPr>
        <p:spPr bwMode="auto">
          <a:xfrm>
            <a:off x="7532688" y="1966913"/>
            <a:ext cx="252412" cy="58737"/>
          </a:xfrm>
          <a:prstGeom prst="leftArrow">
            <a:avLst>
              <a:gd name="adj1" fmla="val 50000"/>
              <a:gd name="adj2" fmla="val 107433"/>
            </a:avLst>
          </a:prstGeom>
          <a:solidFill>
            <a:srgbClr val="33CC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8" name="AutoShape 24"/>
          <p:cNvSpPr>
            <a:spLocks noChangeArrowheads="1"/>
          </p:cNvSpPr>
          <p:nvPr/>
        </p:nvSpPr>
        <p:spPr bwMode="auto">
          <a:xfrm rot="-2238961">
            <a:off x="6897688" y="1625600"/>
            <a:ext cx="254000" cy="57150"/>
          </a:xfrm>
          <a:prstGeom prst="leftArrow">
            <a:avLst>
              <a:gd name="adj1" fmla="val 50000"/>
              <a:gd name="adj2" fmla="val 111111"/>
            </a:avLst>
          </a:prstGeom>
          <a:solidFill>
            <a:srgbClr val="33CC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9" name="Text Box 25"/>
          <p:cNvSpPr txBox="1">
            <a:spLocks noChangeArrowheads="1"/>
          </p:cNvSpPr>
          <p:nvPr/>
        </p:nvSpPr>
        <p:spPr bwMode="auto">
          <a:xfrm>
            <a:off x="4859338" y="1052736"/>
            <a:ext cx="2087562" cy="584775"/>
          </a:xfrm>
          <a:prstGeom prst="rect">
            <a:avLst/>
          </a:prstGeom>
          <a:noFill/>
          <a:ln w="9525" algn="ctr">
            <a:solidFill>
              <a:srgbClr val="0033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lang="zh-CN" altLang="en-US" sz="1600" b="1" i="1" dirty="0"/>
              <a:t>铝合金基体</a:t>
            </a:r>
            <a:r>
              <a:rPr lang="en-US" altLang="zh-CN" sz="1600" b="1" i="1" dirty="0"/>
              <a:t>Al</a:t>
            </a:r>
            <a:r>
              <a:rPr lang="en-US" altLang="zh-CN" sz="1600" b="1" i="1" baseline="-25000" dirty="0"/>
              <a:t>2</a:t>
            </a:r>
            <a:r>
              <a:rPr lang="en-US" altLang="zh-CN" sz="1600" b="1" i="1" dirty="0"/>
              <a:t>O</a:t>
            </a:r>
            <a:r>
              <a:rPr lang="en-US" altLang="zh-CN" sz="1600" b="1" i="1" baseline="-25000" dirty="0"/>
              <a:t>3</a:t>
            </a:r>
            <a:r>
              <a:rPr lang="en-US" altLang="zh-CN" sz="1600" b="1" i="1" dirty="0"/>
              <a:t>/DLC</a:t>
            </a:r>
            <a:r>
              <a:rPr lang="zh-CN" altLang="en-US" sz="1600" b="1" i="1" dirty="0"/>
              <a:t>复合涂层</a:t>
            </a:r>
          </a:p>
        </p:txBody>
      </p:sp>
      <p:grpSp>
        <p:nvGrpSpPr>
          <p:cNvPr id="25" name="Group 273"/>
          <p:cNvGrpSpPr>
            <a:grpSpLocks/>
          </p:cNvGrpSpPr>
          <p:nvPr/>
        </p:nvGrpSpPr>
        <p:grpSpPr bwMode="auto">
          <a:xfrm>
            <a:off x="611560" y="4136727"/>
            <a:ext cx="4249738" cy="2460625"/>
            <a:chOff x="2608" y="1071"/>
            <a:chExt cx="2677" cy="1550"/>
          </a:xfrm>
        </p:grpSpPr>
        <p:pic>
          <p:nvPicPr>
            <p:cNvPr id="26" name="Picture 5" descr="有限元模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1297"/>
              <a:ext cx="1691"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有限元模型 局部图形-1"/>
            <p:cNvPicPr>
              <a:picLocks noChangeAspect="1" noChangeArrowheads="1"/>
            </p:cNvPicPr>
            <p:nvPr/>
          </p:nvPicPr>
          <p:blipFill>
            <a:blip r:embed="rId4" cstate="print">
              <a:extLst>
                <a:ext uri="{28A0092B-C50C-407E-A947-70E740481C1C}">
                  <a14:useLocalDpi xmlns:a14="http://schemas.microsoft.com/office/drawing/2010/main" val="0"/>
                </a:ext>
              </a:extLst>
            </a:blip>
            <a:srcRect b="8211"/>
            <a:stretch>
              <a:fillRect/>
            </a:stretch>
          </p:blipFill>
          <p:spPr bwMode="auto">
            <a:xfrm>
              <a:off x="4331" y="1253"/>
              <a:ext cx="954" cy="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7"/>
            <p:cNvSpPr txBox="1">
              <a:spLocks noChangeArrowheads="1"/>
            </p:cNvSpPr>
            <p:nvPr/>
          </p:nvSpPr>
          <p:spPr bwMode="auto">
            <a:xfrm>
              <a:off x="3379" y="1071"/>
              <a:ext cx="15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spcBef>
                  <a:spcPct val="50000"/>
                </a:spcBef>
              </a:pPr>
              <a:r>
                <a:rPr lang="zh-CN" altLang="en-US" sz="1600"/>
                <a:t>有限元网格</a:t>
              </a:r>
              <a:r>
                <a:rPr lang="zh-CN" altLang="en-US"/>
                <a:t> </a:t>
              </a:r>
            </a:p>
          </p:txBody>
        </p:sp>
      </p:grpSp>
      <p:sp>
        <p:nvSpPr>
          <p:cNvPr id="29" name="Text Box 11"/>
          <p:cNvSpPr txBox="1">
            <a:spLocks noChangeArrowheads="1"/>
          </p:cNvSpPr>
          <p:nvPr/>
        </p:nvSpPr>
        <p:spPr bwMode="auto">
          <a:xfrm>
            <a:off x="660773" y="4638377"/>
            <a:ext cx="38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lstStyle/>
          <a:p>
            <a:pPr algn="r"/>
            <a:endParaRPr lang="zh-CN"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2272098937"/>
              </p:ext>
            </p:extLst>
          </p:nvPr>
        </p:nvGraphicFramePr>
        <p:xfrm>
          <a:off x="5265311" y="4150649"/>
          <a:ext cx="2808685" cy="2479271"/>
        </p:xfrm>
        <a:graphic>
          <a:graphicData uri="http://schemas.openxmlformats.org/presentationml/2006/ole">
            <mc:AlternateContent xmlns:mc="http://schemas.openxmlformats.org/markup-compatibility/2006">
              <mc:Choice xmlns:v="urn:schemas-microsoft-com:vml" Requires="v">
                <p:oleObj spid="_x0000_s90125" name="Graph" r:id="rId5" imgW="3474720" imgH="3074822" progId="Origin50.Graph">
                  <p:embed/>
                </p:oleObj>
              </mc:Choice>
              <mc:Fallback>
                <p:oleObj name="Graph" r:id="rId5" imgW="3474720" imgH="3074822" progId="Origin50.Graph">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5311" y="4150649"/>
                        <a:ext cx="2808685" cy="2479271"/>
                      </a:xfrm>
                      <a:prstGeom prst="rect">
                        <a:avLst/>
                      </a:prstGeom>
                      <a:noFill/>
                      <a:ln>
                        <a:noFill/>
                      </a:ln>
                    </p:spPr>
                  </p:pic>
                </p:oleObj>
              </mc:Fallback>
            </mc:AlternateContent>
          </a:graphicData>
        </a:graphic>
      </p:graphicFrame>
      <p:sp>
        <p:nvSpPr>
          <p:cNvPr id="31"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12</a:t>
            </a:fld>
            <a:endParaRPr lang="en-US" altLang="zh-CN"/>
          </a:p>
        </p:txBody>
      </p:sp>
    </p:spTree>
    <p:extLst>
      <p:ext uri="{BB962C8B-B14F-4D97-AF65-F5344CB8AC3E}">
        <p14:creationId xmlns:p14="http://schemas.microsoft.com/office/powerpoint/2010/main" val="17081093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42" name="Rectangle 22"/>
          <p:cNvSpPr>
            <a:spLocks noChangeArrowheads="1"/>
          </p:cNvSpPr>
          <p:nvPr/>
        </p:nvSpPr>
        <p:spPr bwMode="auto">
          <a:xfrm>
            <a:off x="2555875" y="1268413"/>
            <a:ext cx="3816350" cy="831850"/>
          </a:xfrm>
          <a:prstGeom prst="rect">
            <a:avLst/>
          </a:prstGeom>
          <a:noFill/>
          <a:ln w="28575" algn="ctr">
            <a:solidFill>
              <a:srgbClr val="0033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p>
            <a:r>
              <a:rPr kumimoji="1" lang="zh-CN" altLang="en-US" sz="2400" b="1">
                <a:solidFill>
                  <a:srgbClr val="003399"/>
                </a:solidFill>
                <a:latin typeface="Times New Roman" pitchFamily="18" charset="0"/>
                <a:ea typeface="黑体" pitchFamily="2" charset="-122"/>
              </a:rPr>
              <a:t>脆性的</a:t>
            </a:r>
            <a:r>
              <a:rPr kumimoji="1" lang="en-US" altLang="zh-CN" sz="2400" b="1">
                <a:solidFill>
                  <a:srgbClr val="003399"/>
                </a:solidFill>
                <a:latin typeface="Times New Roman" pitchFamily="18" charset="0"/>
                <a:ea typeface="黑体" pitchFamily="2" charset="-122"/>
              </a:rPr>
              <a:t>DLC</a:t>
            </a:r>
            <a:r>
              <a:rPr kumimoji="1" lang="zh-CN" altLang="en-US" sz="2400" b="1">
                <a:solidFill>
                  <a:srgbClr val="003399"/>
                </a:solidFill>
                <a:latin typeface="Times New Roman" pitchFamily="18" charset="0"/>
                <a:ea typeface="黑体" pitchFamily="2" charset="-122"/>
              </a:rPr>
              <a:t>膜</a:t>
            </a:r>
          </a:p>
          <a:p>
            <a:r>
              <a:rPr kumimoji="1" lang="zh-CN" altLang="en-US" sz="2400" b="1">
                <a:solidFill>
                  <a:srgbClr val="003399"/>
                </a:solidFill>
                <a:latin typeface="Times New Roman" pitchFamily="18" charset="0"/>
                <a:ea typeface="黑体" pitchFamily="2" charset="-122"/>
              </a:rPr>
              <a:t>抗拉、抗剪能力较弱</a:t>
            </a:r>
          </a:p>
        </p:txBody>
      </p:sp>
      <p:sp>
        <p:nvSpPr>
          <p:cNvPr id="261144" name="Rectangle 24"/>
          <p:cNvSpPr>
            <a:spLocks noChangeArrowheads="1"/>
          </p:cNvSpPr>
          <p:nvPr/>
        </p:nvSpPr>
        <p:spPr bwMode="auto">
          <a:xfrm>
            <a:off x="5003800" y="3860800"/>
            <a:ext cx="3168650" cy="741363"/>
          </a:xfrm>
          <a:prstGeom prst="rect">
            <a:avLst/>
          </a:prstGeom>
          <a:noFill/>
          <a:ln w="28575" algn="ctr">
            <a:solidFill>
              <a:srgbClr val="0033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p>
            <a:r>
              <a:rPr kumimoji="1" lang="zh-CN" altLang="en-US" sz="1800" b="1">
                <a:solidFill>
                  <a:srgbClr val="003399"/>
                </a:solidFill>
                <a:latin typeface="Times New Roman" pitchFamily="18" charset="0"/>
                <a:ea typeface="黑体" pitchFamily="2" charset="-122"/>
              </a:rPr>
              <a:t>过大的界面应力会导</a:t>
            </a:r>
          </a:p>
          <a:p>
            <a:r>
              <a:rPr kumimoji="1" lang="zh-CN" altLang="en-US" sz="1800" b="1">
                <a:solidFill>
                  <a:srgbClr val="003399"/>
                </a:solidFill>
                <a:latin typeface="Times New Roman" pitchFamily="18" charset="0"/>
                <a:ea typeface="黑体" pitchFamily="2" charset="-122"/>
              </a:rPr>
              <a:t>致涂层在界面处剥落</a:t>
            </a:r>
            <a:r>
              <a:rPr kumimoji="1" lang="zh-CN" altLang="en-US" sz="2400" b="1">
                <a:solidFill>
                  <a:srgbClr val="003399"/>
                </a:solidFill>
                <a:latin typeface="Times New Roman" pitchFamily="18" charset="0"/>
                <a:ea typeface="黑体" pitchFamily="2" charset="-122"/>
              </a:rPr>
              <a:t> </a:t>
            </a:r>
          </a:p>
        </p:txBody>
      </p:sp>
      <p:sp>
        <p:nvSpPr>
          <p:cNvPr id="261145" name="Rectangle 25"/>
          <p:cNvSpPr>
            <a:spLocks noChangeArrowheads="1"/>
          </p:cNvSpPr>
          <p:nvPr/>
        </p:nvSpPr>
        <p:spPr bwMode="auto">
          <a:xfrm>
            <a:off x="1908175" y="2708275"/>
            <a:ext cx="2016125" cy="466725"/>
          </a:xfrm>
          <a:prstGeom prst="rect">
            <a:avLst/>
          </a:prstGeom>
          <a:noFill/>
          <a:ln w="28575" algn="ctr">
            <a:solidFill>
              <a:srgbClr val="0033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p>
            <a:r>
              <a:rPr kumimoji="1" lang="zh-CN" altLang="en-US" sz="2400" b="1">
                <a:solidFill>
                  <a:srgbClr val="003399"/>
                </a:solidFill>
                <a:latin typeface="Times New Roman" pitchFamily="18" charset="0"/>
                <a:ea typeface="黑体" pitchFamily="2" charset="-122"/>
              </a:rPr>
              <a:t>脆性断裂</a:t>
            </a:r>
          </a:p>
        </p:txBody>
      </p:sp>
      <p:sp>
        <p:nvSpPr>
          <p:cNvPr id="261147" name="Rectangle 27"/>
          <p:cNvSpPr>
            <a:spLocks noChangeArrowheads="1"/>
          </p:cNvSpPr>
          <p:nvPr/>
        </p:nvSpPr>
        <p:spPr bwMode="auto">
          <a:xfrm>
            <a:off x="5219700" y="2674938"/>
            <a:ext cx="2016125" cy="466725"/>
          </a:xfrm>
          <a:prstGeom prst="rect">
            <a:avLst/>
          </a:prstGeom>
          <a:noFill/>
          <a:ln w="28575" algn="ctr">
            <a:solidFill>
              <a:srgbClr val="0033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p>
            <a:r>
              <a:rPr kumimoji="1" lang="zh-CN" altLang="en-US" sz="2400" b="1">
                <a:solidFill>
                  <a:srgbClr val="003399"/>
                </a:solidFill>
                <a:latin typeface="Times New Roman" pitchFamily="18" charset="0"/>
                <a:ea typeface="黑体" pitchFamily="2" charset="-122"/>
              </a:rPr>
              <a:t>剥离破坏 </a:t>
            </a:r>
          </a:p>
        </p:txBody>
      </p:sp>
      <p:sp>
        <p:nvSpPr>
          <p:cNvPr id="261148" name="AutoShape 28"/>
          <p:cNvSpPr>
            <a:spLocks noChangeArrowheads="1"/>
          </p:cNvSpPr>
          <p:nvPr/>
        </p:nvSpPr>
        <p:spPr bwMode="auto">
          <a:xfrm>
            <a:off x="900113" y="3860800"/>
            <a:ext cx="3313112" cy="762000"/>
          </a:xfrm>
          <a:prstGeom prst="flowChartProcess">
            <a:avLst/>
          </a:prstGeom>
          <a:noFill/>
          <a:ln w="28575" algn="ctr">
            <a:solidFill>
              <a:srgbClr val="0033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p>
            <a:pPr>
              <a:lnSpc>
                <a:spcPct val="120000"/>
              </a:lnSpc>
            </a:pPr>
            <a:r>
              <a:rPr kumimoji="1" lang="zh-CN" altLang="en-US" sz="1800" b="1">
                <a:solidFill>
                  <a:srgbClr val="003399"/>
                </a:solidFill>
                <a:latin typeface="Times New Roman" pitchFamily="18" charset="0"/>
                <a:ea typeface="黑体" pitchFamily="2" charset="-122"/>
              </a:rPr>
              <a:t>表面的拉应力超过断裂强度</a:t>
            </a:r>
          </a:p>
          <a:p>
            <a:pPr>
              <a:lnSpc>
                <a:spcPct val="120000"/>
              </a:lnSpc>
            </a:pPr>
            <a:r>
              <a:rPr kumimoji="1" lang="zh-CN" altLang="en-US" sz="1800" b="1">
                <a:solidFill>
                  <a:srgbClr val="003399"/>
                </a:solidFill>
                <a:latin typeface="Times New Roman" pitchFamily="18" charset="0"/>
                <a:ea typeface="黑体" pitchFamily="2" charset="-122"/>
              </a:rPr>
              <a:t>会在涂层表面产生裂纹</a:t>
            </a:r>
          </a:p>
        </p:txBody>
      </p:sp>
      <p:sp>
        <p:nvSpPr>
          <p:cNvPr id="261150" name="AutoShape 30"/>
          <p:cNvSpPr>
            <a:spLocks noChangeArrowheads="1"/>
          </p:cNvSpPr>
          <p:nvPr/>
        </p:nvSpPr>
        <p:spPr bwMode="auto">
          <a:xfrm>
            <a:off x="2843213" y="2205038"/>
            <a:ext cx="504825" cy="287337"/>
          </a:xfrm>
          <a:prstGeom prst="downArrow">
            <a:avLst>
              <a:gd name="adj1" fmla="val 49685"/>
              <a:gd name="adj2" fmla="val 38120"/>
            </a:avLst>
          </a:prstGeom>
          <a:gradFill rotWithShape="1">
            <a:gsLst>
              <a:gs pos="0">
                <a:schemeClr val="bg1"/>
              </a:gs>
              <a:gs pos="100000">
                <a:srgbClr val="0033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61151" name="AutoShape 31"/>
          <p:cNvSpPr>
            <a:spLocks noChangeArrowheads="1"/>
          </p:cNvSpPr>
          <p:nvPr/>
        </p:nvSpPr>
        <p:spPr bwMode="auto">
          <a:xfrm>
            <a:off x="2484438" y="3284538"/>
            <a:ext cx="504825" cy="431800"/>
          </a:xfrm>
          <a:prstGeom prst="downArrow">
            <a:avLst>
              <a:gd name="adj1" fmla="val 49685"/>
              <a:gd name="adj2" fmla="val 38120"/>
            </a:avLst>
          </a:prstGeom>
          <a:gradFill rotWithShape="1">
            <a:gsLst>
              <a:gs pos="0">
                <a:schemeClr val="bg1"/>
              </a:gs>
              <a:gs pos="100000">
                <a:srgbClr val="0033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61156" name="AutoShape 36"/>
          <p:cNvSpPr>
            <a:spLocks noChangeArrowheads="1"/>
          </p:cNvSpPr>
          <p:nvPr/>
        </p:nvSpPr>
        <p:spPr bwMode="auto">
          <a:xfrm>
            <a:off x="5651500" y="2205038"/>
            <a:ext cx="504825" cy="287337"/>
          </a:xfrm>
          <a:prstGeom prst="downArrow">
            <a:avLst>
              <a:gd name="adj1" fmla="val 49685"/>
              <a:gd name="adj2" fmla="val 38120"/>
            </a:avLst>
          </a:prstGeom>
          <a:gradFill rotWithShape="1">
            <a:gsLst>
              <a:gs pos="0">
                <a:schemeClr val="bg1"/>
              </a:gs>
              <a:gs pos="100000">
                <a:srgbClr val="0033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61157" name="AutoShape 37"/>
          <p:cNvSpPr>
            <a:spLocks noChangeArrowheads="1"/>
          </p:cNvSpPr>
          <p:nvPr/>
        </p:nvSpPr>
        <p:spPr bwMode="auto">
          <a:xfrm>
            <a:off x="1836738" y="5445125"/>
            <a:ext cx="5543550" cy="831850"/>
          </a:xfrm>
          <a:prstGeom prst="flowChartProcess">
            <a:avLst/>
          </a:prstGeom>
          <a:noFill/>
          <a:ln w="28575" algn="ctr">
            <a:solidFill>
              <a:srgbClr val="0033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p>
            <a:r>
              <a:rPr kumimoji="1" lang="zh-CN" altLang="en-US" sz="2400" b="1">
                <a:solidFill>
                  <a:srgbClr val="800000"/>
                </a:solidFill>
                <a:latin typeface="Times New Roman" pitchFamily="18" charset="0"/>
                <a:ea typeface="黑体" pitchFamily="2" charset="-122"/>
              </a:rPr>
              <a:t>有限元模拟分析将重点讨论</a:t>
            </a:r>
          </a:p>
          <a:p>
            <a:r>
              <a:rPr kumimoji="1" lang="zh-CN" altLang="en-US" sz="2400" b="1">
                <a:solidFill>
                  <a:srgbClr val="800000"/>
                </a:solidFill>
                <a:latin typeface="Times New Roman" pitchFamily="18" charset="0"/>
                <a:ea typeface="黑体" pitchFamily="2" charset="-122"/>
              </a:rPr>
              <a:t>复合涂层表面和界面处的应力变化</a:t>
            </a:r>
          </a:p>
        </p:txBody>
      </p:sp>
      <p:sp>
        <p:nvSpPr>
          <p:cNvPr id="261159" name="AutoShape 39"/>
          <p:cNvSpPr>
            <a:spLocks noChangeArrowheads="1"/>
          </p:cNvSpPr>
          <p:nvPr/>
        </p:nvSpPr>
        <p:spPr bwMode="auto">
          <a:xfrm>
            <a:off x="3708400" y="4724400"/>
            <a:ext cx="1728788" cy="576263"/>
          </a:xfrm>
          <a:prstGeom prst="downArrow">
            <a:avLst>
              <a:gd name="adj1" fmla="val 49685"/>
              <a:gd name="adj2" fmla="val 38120"/>
            </a:avLst>
          </a:prstGeom>
          <a:gradFill rotWithShape="1">
            <a:gsLst>
              <a:gs pos="0">
                <a:schemeClr val="bg1"/>
              </a:gs>
              <a:gs pos="100000">
                <a:srgbClr val="0033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61160" name="AutoShape 40"/>
          <p:cNvSpPr>
            <a:spLocks noChangeArrowheads="1"/>
          </p:cNvSpPr>
          <p:nvPr/>
        </p:nvSpPr>
        <p:spPr bwMode="auto">
          <a:xfrm>
            <a:off x="6084888" y="3284538"/>
            <a:ext cx="504825" cy="431800"/>
          </a:xfrm>
          <a:prstGeom prst="downArrow">
            <a:avLst>
              <a:gd name="adj1" fmla="val 49685"/>
              <a:gd name="adj2" fmla="val 38120"/>
            </a:avLst>
          </a:prstGeom>
          <a:gradFill rotWithShape="1">
            <a:gsLst>
              <a:gs pos="0">
                <a:schemeClr val="bg1"/>
              </a:gs>
              <a:gs pos="100000">
                <a:srgbClr val="0033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13</a:t>
            </a:fld>
            <a:endParaRPr lang="en-US" altLang="zh-CN"/>
          </a:p>
        </p:txBody>
      </p:sp>
    </p:spTree>
    <p:extLst>
      <p:ext uri="{BB962C8B-B14F-4D97-AF65-F5344CB8AC3E}">
        <p14:creationId xmlns:p14="http://schemas.microsoft.com/office/powerpoint/2010/main" val="32510096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5" name="Picture 5" descr="biaomianla_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3501008"/>
            <a:ext cx="4375150"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96966" name="Picture 6" descr="jianyingli_xy_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052736"/>
            <a:ext cx="4448175" cy="3262312"/>
          </a:xfrm>
          <a:prstGeom prst="rect">
            <a:avLst/>
          </a:prstGeom>
          <a:noFill/>
          <a:extLst>
            <a:ext uri="{909E8E84-426E-40DD-AFC4-6F175D3DCCD1}">
              <a14:hiddenFill xmlns:a14="http://schemas.microsoft.com/office/drawing/2010/main">
                <a:solidFill>
                  <a:srgbClr val="FFFFFF"/>
                </a:solidFill>
              </a14:hiddenFill>
            </a:ext>
          </a:extLst>
        </p:spPr>
      </p:pic>
      <p:sp>
        <p:nvSpPr>
          <p:cNvPr id="296967" name="Rectangle 7"/>
          <p:cNvSpPr>
            <a:spLocks noChangeArrowheads="1"/>
          </p:cNvSpPr>
          <p:nvPr/>
        </p:nvSpPr>
        <p:spPr bwMode="auto">
          <a:xfrm>
            <a:off x="1113338" y="5939194"/>
            <a:ext cx="27719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a:tabLst>
                <a:tab pos="4000500" algn="l"/>
              </a:tabLst>
              <a:defRPr>
                <a:solidFill>
                  <a:schemeClr val="tx1"/>
                </a:solidFill>
                <a:latin typeface="Arial" pitchFamily="34" charset="0"/>
                <a:ea typeface="宋体" pitchFamily="2" charset="-122"/>
              </a:defRPr>
            </a:lvl1pPr>
            <a:lvl2pPr algn="l">
              <a:tabLst>
                <a:tab pos="4000500" algn="l"/>
              </a:tabLst>
              <a:defRPr>
                <a:solidFill>
                  <a:schemeClr val="tx1"/>
                </a:solidFill>
                <a:latin typeface="Arial" pitchFamily="34" charset="0"/>
                <a:ea typeface="宋体" pitchFamily="2" charset="-122"/>
              </a:defRPr>
            </a:lvl2pPr>
            <a:lvl3pPr algn="l">
              <a:tabLst>
                <a:tab pos="4000500" algn="l"/>
              </a:tabLst>
              <a:defRPr>
                <a:solidFill>
                  <a:schemeClr val="tx1"/>
                </a:solidFill>
                <a:latin typeface="Arial" pitchFamily="34" charset="0"/>
                <a:ea typeface="宋体" pitchFamily="2" charset="-122"/>
              </a:defRPr>
            </a:lvl3pPr>
            <a:lvl4pPr algn="l">
              <a:tabLst>
                <a:tab pos="4000500" algn="l"/>
              </a:tabLst>
              <a:defRPr>
                <a:solidFill>
                  <a:schemeClr val="tx1"/>
                </a:solidFill>
                <a:latin typeface="Arial" pitchFamily="34" charset="0"/>
                <a:ea typeface="宋体" pitchFamily="2" charset="-122"/>
              </a:defRPr>
            </a:lvl4pPr>
            <a:lvl5pPr algn="l">
              <a:tabLst>
                <a:tab pos="4000500" algn="l"/>
              </a:tabLst>
              <a:defRPr>
                <a:solidFill>
                  <a:schemeClr val="tx1"/>
                </a:solidFill>
                <a:latin typeface="Arial" pitchFamily="34" charset="0"/>
                <a:ea typeface="宋体" pitchFamily="2" charset="-122"/>
              </a:defRPr>
            </a:lvl5pPr>
            <a:lvl6pPr fontAlgn="base">
              <a:spcBef>
                <a:spcPct val="0"/>
              </a:spcBef>
              <a:spcAft>
                <a:spcPct val="0"/>
              </a:spcAft>
              <a:tabLst>
                <a:tab pos="4000500" algn="l"/>
              </a:tabLst>
              <a:defRPr>
                <a:solidFill>
                  <a:schemeClr val="tx1"/>
                </a:solidFill>
                <a:latin typeface="Arial" pitchFamily="34" charset="0"/>
                <a:ea typeface="宋体" pitchFamily="2" charset="-122"/>
              </a:defRPr>
            </a:lvl6pPr>
            <a:lvl7pPr fontAlgn="base">
              <a:spcBef>
                <a:spcPct val="0"/>
              </a:spcBef>
              <a:spcAft>
                <a:spcPct val="0"/>
              </a:spcAft>
              <a:tabLst>
                <a:tab pos="4000500" algn="l"/>
              </a:tabLst>
              <a:defRPr>
                <a:solidFill>
                  <a:schemeClr val="tx1"/>
                </a:solidFill>
                <a:latin typeface="Arial" pitchFamily="34" charset="0"/>
                <a:ea typeface="宋体" pitchFamily="2" charset="-122"/>
              </a:defRPr>
            </a:lvl7pPr>
            <a:lvl8pPr fontAlgn="base">
              <a:spcBef>
                <a:spcPct val="0"/>
              </a:spcBef>
              <a:spcAft>
                <a:spcPct val="0"/>
              </a:spcAft>
              <a:tabLst>
                <a:tab pos="4000500" algn="l"/>
              </a:tabLst>
              <a:defRPr>
                <a:solidFill>
                  <a:schemeClr val="tx1"/>
                </a:solidFill>
                <a:latin typeface="Arial" pitchFamily="34" charset="0"/>
                <a:ea typeface="宋体" pitchFamily="2" charset="-122"/>
              </a:defRPr>
            </a:lvl8pPr>
            <a:lvl9pPr fontAlgn="base">
              <a:spcBef>
                <a:spcPct val="0"/>
              </a:spcBef>
              <a:spcAft>
                <a:spcPct val="0"/>
              </a:spcAft>
              <a:tabLst>
                <a:tab pos="4000500" algn="l"/>
              </a:tabLst>
              <a:defRPr>
                <a:solidFill>
                  <a:schemeClr val="tx1"/>
                </a:solidFill>
                <a:latin typeface="Arial" pitchFamily="34" charset="0"/>
                <a:ea typeface="宋体" pitchFamily="2" charset="-122"/>
              </a:defRPr>
            </a:lvl9pPr>
          </a:lstStyle>
          <a:p>
            <a:pPr algn="ctr"/>
            <a:r>
              <a:rPr lang="zh-CN" altLang="en-US" dirty="0">
                <a:latin typeface="Verdana" pitchFamily="34" charset="0"/>
              </a:rPr>
              <a:t>涂层正应力</a:t>
            </a:r>
            <a:r>
              <a:rPr lang="en-US" altLang="zh-CN" dirty="0" err="1">
                <a:latin typeface="Times New Roman" panose="02020603050405020304" pitchFamily="18" charset="0"/>
                <a:cs typeface="Times New Roman" panose="02020603050405020304" pitchFamily="18" charset="0"/>
              </a:rPr>
              <a:t>σ</a:t>
            </a:r>
            <a:r>
              <a:rPr lang="en-US" altLang="zh-CN" baseline="-25000" dirty="0" err="1">
                <a:latin typeface="Times New Roman" panose="02020603050405020304" pitchFamily="18" charset="0"/>
                <a:cs typeface="Times New Roman" panose="02020603050405020304" pitchFamily="18" charset="0"/>
              </a:rPr>
              <a:t>xx</a:t>
            </a:r>
            <a:r>
              <a:rPr lang="zh-CN" altLang="en-US" dirty="0">
                <a:latin typeface="Verdana" pitchFamily="34" charset="0"/>
              </a:rPr>
              <a:t>等值线</a:t>
            </a:r>
            <a:r>
              <a:rPr lang="zh-CN" altLang="en-US" dirty="0" smtClean="0">
                <a:latin typeface="Verdana" pitchFamily="34" charset="0"/>
              </a:rPr>
              <a:t>分布</a:t>
            </a:r>
            <a:endParaRPr lang="zh-CN" altLang="en-US" dirty="0">
              <a:latin typeface="Verdana" pitchFamily="34" charset="0"/>
            </a:endParaRPr>
          </a:p>
        </p:txBody>
      </p:sp>
      <p:sp>
        <p:nvSpPr>
          <p:cNvPr id="296968" name="Rectangle 8"/>
          <p:cNvSpPr>
            <a:spLocks noChangeArrowheads="1"/>
          </p:cNvSpPr>
          <p:nvPr/>
        </p:nvSpPr>
        <p:spPr bwMode="auto">
          <a:xfrm>
            <a:off x="5526452" y="3592636"/>
            <a:ext cx="268214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400050" algn="l">
              <a:defRPr>
                <a:solidFill>
                  <a:schemeClr val="tx1"/>
                </a:solidFill>
                <a:latin typeface="Arial" pitchFamily="34" charset="0"/>
                <a:ea typeface="宋体" pitchFamily="2" charset="-122"/>
              </a:defRPr>
            </a:lvl1pPr>
            <a:lvl2pPr algn="l">
              <a:defRPr>
                <a:solidFill>
                  <a:schemeClr val="tx1"/>
                </a:solidFill>
                <a:latin typeface="Arial" pitchFamily="34" charset="0"/>
                <a:ea typeface="宋体" pitchFamily="2" charset="-122"/>
              </a:defRPr>
            </a:lvl2pPr>
            <a:lvl3pPr algn="l">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ctr"/>
            <a:r>
              <a:rPr lang="zh-CN" altLang="en-US" dirty="0">
                <a:latin typeface="Verdana" pitchFamily="34" charset="0"/>
              </a:rPr>
              <a:t>剪应力</a:t>
            </a:r>
            <a:r>
              <a:rPr lang="en-US" altLang="zh-CN" dirty="0" err="1">
                <a:latin typeface="Times New Roman" panose="02020603050405020304" pitchFamily="18" charset="0"/>
                <a:cs typeface="Times New Roman" panose="02020603050405020304" pitchFamily="18" charset="0"/>
              </a:rPr>
              <a:t>τ</a:t>
            </a:r>
            <a:r>
              <a:rPr lang="en-US" altLang="zh-CN" baseline="-25000" dirty="0" err="1">
                <a:latin typeface="Times New Roman" panose="02020603050405020304" pitchFamily="18" charset="0"/>
                <a:cs typeface="Times New Roman" panose="02020603050405020304" pitchFamily="18" charset="0"/>
              </a:rPr>
              <a:t>xy</a:t>
            </a:r>
            <a:r>
              <a:rPr lang="zh-CN" altLang="en-US" dirty="0">
                <a:latin typeface="Verdana" pitchFamily="34" charset="0"/>
              </a:rPr>
              <a:t>等值线</a:t>
            </a:r>
            <a:r>
              <a:rPr lang="zh-CN" altLang="en-US" dirty="0" smtClean="0">
                <a:latin typeface="Verdana" pitchFamily="34" charset="0"/>
              </a:rPr>
              <a:t>分布</a:t>
            </a:r>
          </a:p>
        </p:txBody>
      </p:sp>
      <p:sp>
        <p:nvSpPr>
          <p:cNvPr id="6"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14</a:t>
            </a:fld>
            <a:endParaRPr lang="en-US" altLang="zh-CN"/>
          </a:p>
        </p:txBody>
      </p:sp>
    </p:spTree>
    <p:extLst>
      <p:ext uri="{BB962C8B-B14F-4D97-AF65-F5344CB8AC3E}">
        <p14:creationId xmlns:p14="http://schemas.microsoft.com/office/powerpoint/2010/main" val="27499872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75min 截面图 拷贝"/>
          <p:cNvPicPr>
            <a:picLocks noChangeAspect="1" noChangeArrowheads="1"/>
          </p:cNvPicPr>
          <p:nvPr/>
        </p:nvPicPr>
        <p:blipFill>
          <a:blip r:embed="rId3" cstate="print">
            <a:lum bright="12000" contrast="18000"/>
            <a:extLst>
              <a:ext uri="{28A0092B-C50C-407E-A947-70E740481C1C}">
                <a14:useLocalDpi xmlns:a14="http://schemas.microsoft.com/office/drawing/2010/main" val="0"/>
              </a:ext>
            </a:extLst>
          </a:blip>
          <a:srcRect/>
          <a:stretch>
            <a:fillRect/>
          </a:stretch>
        </p:blipFill>
        <p:spPr bwMode="auto">
          <a:xfrm>
            <a:off x="1331913" y="1484313"/>
            <a:ext cx="2519362"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93" name="Picture 5" descr="Fig"/>
          <p:cNvPicPr>
            <a:picLocks noChangeAspect="1" noChangeArrowheads="1"/>
          </p:cNvPicPr>
          <p:nvPr/>
        </p:nvPicPr>
        <p:blipFill>
          <a:blip r:embed="rId4">
            <a:lum bright="6000"/>
            <a:extLst>
              <a:ext uri="{28A0092B-C50C-407E-A947-70E740481C1C}">
                <a14:useLocalDpi xmlns:a14="http://schemas.microsoft.com/office/drawing/2010/main" val="0"/>
              </a:ext>
            </a:extLst>
          </a:blip>
          <a:srcRect r="53891"/>
          <a:stretch>
            <a:fillRect/>
          </a:stretch>
        </p:blipFill>
        <p:spPr bwMode="auto">
          <a:xfrm>
            <a:off x="4716016" y="1341438"/>
            <a:ext cx="30956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94" name="Picture 6" descr="Fig"/>
          <p:cNvPicPr>
            <a:picLocks noChangeAspect="1" noChangeArrowheads="1"/>
          </p:cNvPicPr>
          <p:nvPr/>
        </p:nvPicPr>
        <p:blipFill>
          <a:blip r:embed="rId4">
            <a:lum bright="6000"/>
            <a:extLst>
              <a:ext uri="{28A0092B-C50C-407E-A947-70E740481C1C}">
                <a14:useLocalDpi xmlns:a14="http://schemas.microsoft.com/office/drawing/2010/main" val="0"/>
              </a:ext>
            </a:extLst>
          </a:blip>
          <a:srcRect l="53807"/>
          <a:stretch>
            <a:fillRect/>
          </a:stretch>
        </p:blipFill>
        <p:spPr bwMode="auto">
          <a:xfrm>
            <a:off x="1547813" y="4149725"/>
            <a:ext cx="24320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6" name="Rectangle 8"/>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68295" name="Object 7"/>
          <p:cNvGraphicFramePr>
            <a:graphicFrameLocks noChangeAspect="1"/>
          </p:cNvGraphicFramePr>
          <p:nvPr/>
        </p:nvGraphicFramePr>
        <p:xfrm>
          <a:off x="5076825" y="4076700"/>
          <a:ext cx="2495550" cy="2162175"/>
        </p:xfrm>
        <a:graphic>
          <a:graphicData uri="http://schemas.openxmlformats.org/presentationml/2006/ole">
            <mc:AlternateContent xmlns:mc="http://schemas.openxmlformats.org/markup-compatibility/2006">
              <mc:Choice xmlns:v="urn:schemas-microsoft-com:vml" Requires="v">
                <p:oleObj spid="_x0000_s89101" name="位图图像" r:id="rId5" imgW="5253774" imgH="4546370" progId="Paint.Picture">
                  <p:embed/>
                </p:oleObj>
              </mc:Choice>
              <mc:Fallback>
                <p:oleObj name="位图图像" r:id="rId5" imgW="5253774" imgH="454637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4076700"/>
                        <a:ext cx="2495550" cy="216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15</a:t>
            </a:fld>
            <a:endParaRPr lang="en-US" altLang="zh-CN"/>
          </a:p>
        </p:txBody>
      </p:sp>
    </p:spTree>
    <p:extLst>
      <p:ext uri="{BB962C8B-B14F-4D97-AF65-F5344CB8AC3E}">
        <p14:creationId xmlns:p14="http://schemas.microsoft.com/office/powerpoint/2010/main" val="26799525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5722" t="11859" r="10242" b="10461"/>
          <a:stretch>
            <a:fillRect/>
          </a:stretch>
        </p:blipFill>
        <p:spPr bwMode="auto">
          <a:xfrm>
            <a:off x="611188" y="1844824"/>
            <a:ext cx="36004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3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6010" t="12476" r="12741" b="10405"/>
          <a:stretch>
            <a:fillRect/>
          </a:stretch>
        </p:blipFill>
        <p:spPr bwMode="auto">
          <a:xfrm>
            <a:off x="5024437" y="1865461"/>
            <a:ext cx="3455987"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8" name="Rectangle 6"/>
          <p:cNvSpPr>
            <a:spLocks noChangeArrowheads="1"/>
          </p:cNvSpPr>
          <p:nvPr/>
        </p:nvSpPr>
        <p:spPr bwMode="auto">
          <a:xfrm>
            <a:off x="5796136" y="4846703"/>
            <a:ext cx="212429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dirty="0"/>
              <a:t>涂层内最大</a:t>
            </a:r>
            <a:r>
              <a:rPr lang="en-US" altLang="zh-CN" dirty="0" err="1"/>
              <a:t>τxy</a:t>
            </a:r>
            <a:r>
              <a:rPr lang="zh-CN" altLang="en-US" dirty="0" smtClean="0"/>
              <a:t>分布</a:t>
            </a:r>
            <a:endParaRPr lang="zh-CN" altLang="en-US" dirty="0"/>
          </a:p>
        </p:txBody>
      </p:sp>
      <p:sp>
        <p:nvSpPr>
          <p:cNvPr id="269319" name="Rectangle 7"/>
          <p:cNvSpPr>
            <a:spLocks noChangeArrowheads="1"/>
          </p:cNvSpPr>
          <p:nvPr/>
        </p:nvSpPr>
        <p:spPr bwMode="auto">
          <a:xfrm>
            <a:off x="829430" y="4797152"/>
            <a:ext cx="331052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dirty="0"/>
              <a:t>厚度配比表面拉应力</a:t>
            </a:r>
            <a:r>
              <a:rPr lang="en-US" altLang="zh-CN" dirty="0" err="1"/>
              <a:t>σxx</a:t>
            </a:r>
            <a:r>
              <a:rPr lang="zh-CN" altLang="en-US" dirty="0"/>
              <a:t>分布</a:t>
            </a:r>
            <a:r>
              <a:rPr lang="zh-CN" altLang="en-US" dirty="0" smtClean="0"/>
              <a:t>图</a:t>
            </a:r>
            <a:endParaRPr lang="zh-CN" altLang="en-US" dirty="0"/>
          </a:p>
        </p:txBody>
      </p:sp>
      <p:sp>
        <p:nvSpPr>
          <p:cNvPr id="6"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16</a:t>
            </a:fld>
            <a:endParaRPr lang="en-US" altLang="zh-CN"/>
          </a:p>
        </p:txBody>
      </p:sp>
    </p:spTree>
    <p:extLst>
      <p:ext uri="{BB962C8B-B14F-4D97-AF65-F5344CB8AC3E}">
        <p14:creationId xmlns:p14="http://schemas.microsoft.com/office/powerpoint/2010/main" val="18411422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Text Box 14"/>
          <p:cNvSpPr txBox="1">
            <a:spLocks noChangeArrowheads="1"/>
          </p:cNvSpPr>
          <p:nvPr/>
        </p:nvSpPr>
        <p:spPr bwMode="auto">
          <a:xfrm>
            <a:off x="682625" y="2708275"/>
            <a:ext cx="11525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a:solidFill>
                  <a:srgbClr val="000066"/>
                </a:solidFill>
                <a:latin typeface="Verdana" pitchFamily="34" charset="0"/>
                <a:ea typeface="黑体" pitchFamily="2" charset="-122"/>
              </a:rPr>
              <a:t>不足：</a:t>
            </a:r>
          </a:p>
          <a:p>
            <a:pPr>
              <a:spcBef>
                <a:spcPct val="50000"/>
              </a:spcBef>
            </a:pPr>
            <a:r>
              <a:rPr lang="zh-CN" altLang="en-US" sz="1800">
                <a:latin typeface="黑体" pitchFamily="2" charset="-122"/>
                <a:ea typeface="黑体" pitchFamily="2" charset="-122"/>
              </a:rPr>
              <a:t>硬度</a:t>
            </a:r>
            <a:endParaRPr lang="zh-CN" altLang="en-US" sz="1800">
              <a:latin typeface="Times New Roman" pitchFamily="18" charset="0"/>
              <a:ea typeface="黑体" pitchFamily="2" charset="-122"/>
            </a:endParaRPr>
          </a:p>
          <a:p>
            <a:pPr>
              <a:spcBef>
                <a:spcPct val="50000"/>
              </a:spcBef>
            </a:pPr>
            <a:r>
              <a:rPr lang="zh-CN" altLang="en-US" sz="1800">
                <a:latin typeface="Times New Roman" pitchFamily="18" charset="0"/>
                <a:ea typeface="黑体" pitchFamily="2" charset="-122"/>
              </a:rPr>
              <a:t>耐磨性 </a:t>
            </a:r>
          </a:p>
          <a:p>
            <a:pPr>
              <a:spcBef>
                <a:spcPct val="50000"/>
              </a:spcBef>
            </a:pPr>
            <a:r>
              <a:rPr lang="zh-CN" altLang="en-US" sz="1800">
                <a:latin typeface="Times New Roman" pitchFamily="18" charset="0"/>
                <a:ea typeface="黑体" pitchFamily="2" charset="-122"/>
              </a:rPr>
              <a:t>抗氧化性</a:t>
            </a:r>
            <a:endParaRPr lang="zh-CN" altLang="en-US" sz="1800">
              <a:latin typeface="Times New Roman" pitchFamily="18" charset="0"/>
            </a:endParaRPr>
          </a:p>
        </p:txBody>
      </p:sp>
      <p:sp>
        <p:nvSpPr>
          <p:cNvPr id="339973" name="Text Box 16"/>
          <p:cNvSpPr txBox="1">
            <a:spLocks noChangeArrowheads="1"/>
          </p:cNvSpPr>
          <p:nvPr/>
        </p:nvSpPr>
        <p:spPr bwMode="auto">
          <a:xfrm>
            <a:off x="1258888" y="4797425"/>
            <a:ext cx="1728787" cy="457200"/>
          </a:xfrm>
          <a:prstGeom prst="rect">
            <a:avLst/>
          </a:prstGeom>
          <a:gradFill rotWithShape="1">
            <a:gsLst>
              <a:gs pos="0">
                <a:srgbClr val="663300"/>
              </a:gs>
              <a:gs pos="50000">
                <a:schemeClr val="bg1"/>
              </a:gs>
              <a:gs pos="100000">
                <a:srgbClr val="663300"/>
              </a:gs>
            </a:gsLst>
            <a:lin ang="5400000" scaled="1"/>
          </a:gradFill>
          <a:ln w="6350" algn="ctr">
            <a:noFill/>
            <a:miter lim="800000"/>
            <a:headEnd/>
            <a:tailEnd/>
          </a:ln>
          <a:effectLst/>
        </p:spPr>
        <p:txBody>
          <a:bodyPr>
            <a:spAutoFit/>
          </a:bodyPr>
          <a:lstStyle/>
          <a:p>
            <a:pPr>
              <a:spcBef>
                <a:spcPct val="50000"/>
              </a:spcBef>
              <a:defRPr/>
            </a:pPr>
            <a:r>
              <a:rPr lang="en-US" altLang="zh-CN" sz="2400" b="1">
                <a:solidFill>
                  <a:srgbClr val="000099"/>
                </a:solidFill>
                <a:latin typeface="Times New Roman" pitchFamily="18" charset="0"/>
                <a:ea typeface="黑体" pitchFamily="49" charset="-122"/>
              </a:rPr>
              <a:t>TiAlSiN</a:t>
            </a:r>
          </a:p>
        </p:txBody>
      </p:sp>
      <p:sp>
        <p:nvSpPr>
          <p:cNvPr id="286724" name="Text Box 21"/>
          <p:cNvSpPr txBox="1">
            <a:spLocks noChangeArrowheads="1"/>
          </p:cNvSpPr>
          <p:nvPr/>
        </p:nvSpPr>
        <p:spPr bwMode="auto">
          <a:xfrm>
            <a:off x="2266950" y="2636838"/>
            <a:ext cx="2449513" cy="366712"/>
          </a:xfrm>
          <a:prstGeom prst="rect">
            <a:avLst/>
          </a:prstGeom>
          <a:solidFill>
            <a:srgbClr val="008080">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800">
                <a:solidFill>
                  <a:schemeClr val="bg1"/>
                </a:solidFill>
                <a:latin typeface="Verdana" pitchFamily="34" charset="0"/>
                <a:ea typeface="黑体" pitchFamily="2" charset="-122"/>
              </a:rPr>
              <a:t>高硬度，低摩擦系数</a:t>
            </a:r>
          </a:p>
        </p:txBody>
      </p:sp>
      <p:sp>
        <p:nvSpPr>
          <p:cNvPr id="286725" name="Text Box 23"/>
          <p:cNvSpPr txBox="1">
            <a:spLocks noChangeArrowheads="1"/>
          </p:cNvSpPr>
          <p:nvPr/>
        </p:nvSpPr>
        <p:spPr bwMode="auto">
          <a:xfrm>
            <a:off x="2627313" y="3933825"/>
            <a:ext cx="1152525" cy="457200"/>
          </a:xfrm>
          <a:prstGeom prst="rect">
            <a:avLst/>
          </a:prstGeom>
          <a:solidFill>
            <a:schemeClr val="hlink">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2400" b="1">
                <a:solidFill>
                  <a:srgbClr val="800000"/>
                </a:solidFill>
                <a:latin typeface="Times New Roman" pitchFamily="18" charset="0"/>
              </a:rPr>
              <a:t>Ti</a:t>
            </a:r>
            <a:r>
              <a:rPr lang="en-US" altLang="zh-CN" sz="2400" b="1">
                <a:latin typeface="Times New Roman" pitchFamily="18" charset="0"/>
              </a:rPr>
              <a:t>Si</a:t>
            </a:r>
            <a:r>
              <a:rPr lang="en-US" altLang="zh-CN" sz="2400" b="1">
                <a:solidFill>
                  <a:srgbClr val="800000"/>
                </a:solidFill>
                <a:latin typeface="Times New Roman" pitchFamily="18" charset="0"/>
              </a:rPr>
              <a:t>N</a:t>
            </a:r>
          </a:p>
        </p:txBody>
      </p:sp>
      <p:sp>
        <p:nvSpPr>
          <p:cNvPr id="286726" name="Text Box 22"/>
          <p:cNvSpPr txBox="1">
            <a:spLocks noChangeArrowheads="1"/>
          </p:cNvSpPr>
          <p:nvPr/>
        </p:nvSpPr>
        <p:spPr bwMode="auto">
          <a:xfrm>
            <a:off x="2627313" y="3284538"/>
            <a:ext cx="1152525" cy="457200"/>
          </a:xfrm>
          <a:prstGeom prst="rect">
            <a:avLst/>
          </a:prstGeom>
          <a:solidFill>
            <a:schemeClr val="hlink">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2400" b="1">
                <a:solidFill>
                  <a:srgbClr val="800000"/>
                </a:solidFill>
                <a:latin typeface="Times New Roman" pitchFamily="18" charset="0"/>
              </a:rPr>
              <a:t>Ti</a:t>
            </a:r>
            <a:r>
              <a:rPr lang="en-US" altLang="zh-CN" sz="2400" b="1">
                <a:latin typeface="Times New Roman" pitchFamily="18" charset="0"/>
              </a:rPr>
              <a:t>Al</a:t>
            </a:r>
            <a:r>
              <a:rPr lang="en-US" altLang="zh-CN" sz="2400" b="1">
                <a:solidFill>
                  <a:srgbClr val="800000"/>
                </a:solidFill>
                <a:latin typeface="Times New Roman" pitchFamily="18" charset="0"/>
              </a:rPr>
              <a:t>N</a:t>
            </a:r>
          </a:p>
        </p:txBody>
      </p:sp>
      <p:sp>
        <p:nvSpPr>
          <p:cNvPr id="286727" name="Rectangle 13"/>
          <p:cNvSpPr>
            <a:spLocks noChangeArrowheads="1"/>
          </p:cNvSpPr>
          <p:nvPr/>
        </p:nvSpPr>
        <p:spPr bwMode="auto">
          <a:xfrm>
            <a:off x="1619250" y="1916113"/>
            <a:ext cx="10080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en-US" altLang="zh-CN" sz="3000" b="1">
                <a:latin typeface="Times New Roman" pitchFamily="18" charset="0"/>
              </a:rPr>
              <a:t>TiN</a:t>
            </a:r>
          </a:p>
        </p:txBody>
      </p:sp>
      <p:sp>
        <p:nvSpPr>
          <p:cNvPr id="339990" name="Text Box 22"/>
          <p:cNvSpPr txBox="1">
            <a:spLocks noChangeArrowheads="1"/>
          </p:cNvSpPr>
          <p:nvPr/>
        </p:nvSpPr>
        <p:spPr bwMode="auto">
          <a:xfrm>
            <a:off x="4427538" y="5805488"/>
            <a:ext cx="4321175" cy="457200"/>
          </a:xfrm>
          <a:prstGeom prst="rect">
            <a:avLst/>
          </a:prstGeom>
          <a:gradFill rotWithShape="1">
            <a:gsLst>
              <a:gs pos="0">
                <a:srgbClr val="663300"/>
              </a:gs>
              <a:gs pos="50000">
                <a:schemeClr val="bg1"/>
              </a:gs>
              <a:gs pos="100000">
                <a:srgbClr val="663300"/>
              </a:gs>
            </a:gsLst>
            <a:lin ang="5400000" scaled="1"/>
          </a:gradFill>
          <a:ln w="6350">
            <a:noFill/>
            <a:miter lim="800000"/>
            <a:headEnd/>
            <a:tailEnd/>
          </a:ln>
          <a:effectLst/>
        </p:spPr>
        <p:txBody>
          <a:bodyPr>
            <a:spAutoFit/>
          </a:bodyPr>
          <a:lstStyle/>
          <a:p>
            <a:pPr>
              <a:spcBef>
                <a:spcPct val="50000"/>
              </a:spcBef>
              <a:defRPr/>
            </a:pPr>
            <a:r>
              <a:rPr lang="en-US" altLang="zh-CN" sz="2400">
                <a:solidFill>
                  <a:srgbClr val="000099"/>
                </a:solidFill>
                <a:latin typeface="黑体" pitchFamily="49" charset="-122"/>
                <a:ea typeface="黑体" pitchFamily="49" charset="-122"/>
              </a:rPr>
              <a:t>80%</a:t>
            </a:r>
            <a:r>
              <a:rPr lang="zh-CN" altLang="en-US" sz="2400">
                <a:solidFill>
                  <a:srgbClr val="000099"/>
                </a:solidFill>
                <a:latin typeface="黑体" pitchFamily="49" charset="-122"/>
                <a:ea typeface="黑体" pitchFamily="49" charset="-122"/>
              </a:rPr>
              <a:t>国外进口  技术壁垒</a:t>
            </a:r>
            <a:r>
              <a:rPr lang="en-US" altLang="zh-CN" sz="2400">
                <a:solidFill>
                  <a:srgbClr val="000099"/>
                </a:solidFill>
                <a:latin typeface="黑体" pitchFamily="49" charset="-122"/>
                <a:ea typeface="黑体" pitchFamily="49" charset="-122"/>
              </a:rPr>
              <a:t>/</a:t>
            </a:r>
            <a:r>
              <a:rPr lang="zh-CN" altLang="en-US" sz="2400">
                <a:solidFill>
                  <a:srgbClr val="000099"/>
                </a:solidFill>
                <a:latin typeface="黑体" pitchFamily="49" charset="-122"/>
                <a:ea typeface="黑体" pitchFamily="49" charset="-122"/>
              </a:rPr>
              <a:t>瓶颈</a:t>
            </a:r>
          </a:p>
        </p:txBody>
      </p:sp>
      <p:sp>
        <p:nvSpPr>
          <p:cNvPr id="286729" name="Text Box 23"/>
          <p:cNvSpPr txBox="1">
            <a:spLocks noChangeArrowheads="1"/>
          </p:cNvSpPr>
          <p:nvPr/>
        </p:nvSpPr>
        <p:spPr bwMode="auto">
          <a:xfrm>
            <a:off x="900113" y="5516563"/>
            <a:ext cx="2447925" cy="863600"/>
          </a:xfrm>
          <a:prstGeom prst="rect">
            <a:avLst/>
          </a:prstGeom>
          <a:noFill/>
          <a:ln w="9525" algn="ctr">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spcBef>
                <a:spcPct val="50000"/>
              </a:spcBef>
            </a:pPr>
            <a:r>
              <a:rPr lang="zh-CN" altLang="en-US" sz="2000">
                <a:solidFill>
                  <a:srgbClr val="000066"/>
                </a:solidFill>
                <a:latin typeface="Times New Roman" pitchFamily="18" charset="0"/>
                <a:ea typeface="黑体" pitchFamily="2" charset="-122"/>
              </a:rPr>
              <a:t>硬度：</a:t>
            </a:r>
            <a:r>
              <a:rPr lang="en-US" altLang="zh-CN" sz="2000" b="1">
                <a:solidFill>
                  <a:srgbClr val="800000"/>
                </a:solidFill>
                <a:latin typeface="Times New Roman" pitchFamily="18" charset="0"/>
                <a:ea typeface="黑体" pitchFamily="2" charset="-122"/>
              </a:rPr>
              <a:t>40~60</a:t>
            </a:r>
            <a:r>
              <a:rPr lang="en-US" altLang="zh-CN" sz="2000" b="1">
                <a:solidFill>
                  <a:srgbClr val="9900CC"/>
                </a:solidFill>
                <a:latin typeface="Times New Roman" pitchFamily="18" charset="0"/>
                <a:ea typeface="黑体" pitchFamily="2" charset="-122"/>
              </a:rPr>
              <a:t> </a:t>
            </a:r>
            <a:r>
              <a:rPr lang="en-US" altLang="zh-CN" sz="2000" b="1">
                <a:solidFill>
                  <a:srgbClr val="000066"/>
                </a:solidFill>
                <a:latin typeface="Times New Roman" pitchFamily="18" charset="0"/>
                <a:ea typeface="黑体" pitchFamily="2" charset="-122"/>
              </a:rPr>
              <a:t>GPa</a:t>
            </a:r>
          </a:p>
          <a:p>
            <a:pPr algn="just" eaLnBrk="0" hangingPunct="0">
              <a:spcBef>
                <a:spcPct val="50000"/>
              </a:spcBef>
            </a:pPr>
            <a:r>
              <a:rPr lang="en-US" altLang="zh-CN" sz="2000" b="1">
                <a:solidFill>
                  <a:srgbClr val="000066"/>
                </a:solidFill>
                <a:latin typeface="Times New Roman" pitchFamily="18" charset="0"/>
                <a:ea typeface="黑体" pitchFamily="2" charset="-122"/>
              </a:rPr>
              <a:t>(TiN</a:t>
            </a:r>
            <a:r>
              <a:rPr lang="zh-CN" altLang="en-US" sz="2000">
                <a:solidFill>
                  <a:srgbClr val="000066"/>
                </a:solidFill>
                <a:latin typeface="Times New Roman" pitchFamily="18" charset="0"/>
                <a:ea typeface="黑体" pitchFamily="2" charset="-122"/>
              </a:rPr>
              <a:t>在</a:t>
            </a:r>
            <a:r>
              <a:rPr lang="en-US" altLang="zh-CN" sz="2000" b="1">
                <a:solidFill>
                  <a:srgbClr val="000066"/>
                </a:solidFill>
                <a:latin typeface="Times New Roman" pitchFamily="18" charset="0"/>
                <a:ea typeface="黑体" pitchFamily="2" charset="-122"/>
              </a:rPr>
              <a:t>20~30GPa)</a:t>
            </a:r>
          </a:p>
        </p:txBody>
      </p:sp>
      <p:sp>
        <p:nvSpPr>
          <p:cNvPr id="286730" name="Text Box 37"/>
          <p:cNvSpPr txBox="1">
            <a:spLocks noChangeArrowheads="1"/>
          </p:cNvSpPr>
          <p:nvPr/>
        </p:nvSpPr>
        <p:spPr bwMode="auto">
          <a:xfrm>
            <a:off x="4859338" y="4797425"/>
            <a:ext cx="273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spcBef>
                <a:spcPct val="50000"/>
              </a:spcBef>
            </a:pPr>
            <a:r>
              <a:rPr lang="zh-CN" altLang="en-US" sz="2000">
                <a:solidFill>
                  <a:srgbClr val="800000"/>
                </a:solidFill>
                <a:latin typeface="Times New Roman" pitchFamily="18" charset="0"/>
                <a:ea typeface="黑体" pitchFamily="2" charset="-122"/>
              </a:rPr>
              <a:t>使用寿命</a:t>
            </a:r>
            <a:r>
              <a:rPr lang="zh-CN" altLang="en-US" sz="2000">
                <a:latin typeface="Times New Roman" pitchFamily="18" charset="0"/>
                <a:ea typeface="黑体" pitchFamily="2" charset="-122"/>
              </a:rPr>
              <a:t>：</a:t>
            </a:r>
            <a:r>
              <a:rPr lang="en-US" altLang="zh-CN" sz="2000">
                <a:latin typeface="Times New Roman" pitchFamily="18" charset="0"/>
                <a:ea typeface="黑体" pitchFamily="2" charset="-122"/>
              </a:rPr>
              <a:t>5</a:t>
            </a:r>
            <a:r>
              <a:rPr lang="zh-CN" altLang="en-US" sz="2000">
                <a:latin typeface="Times New Roman" pitchFamily="18" charset="0"/>
                <a:ea typeface="黑体" pitchFamily="2" charset="-122"/>
              </a:rPr>
              <a:t>～</a:t>
            </a:r>
            <a:r>
              <a:rPr lang="en-US" altLang="zh-CN" sz="2000">
                <a:latin typeface="Times New Roman" pitchFamily="18" charset="0"/>
                <a:ea typeface="黑体" pitchFamily="2" charset="-122"/>
              </a:rPr>
              <a:t>10</a:t>
            </a:r>
            <a:r>
              <a:rPr lang="zh-CN" altLang="en-US" sz="2000">
                <a:latin typeface="Times New Roman" pitchFamily="18" charset="0"/>
                <a:ea typeface="黑体" pitchFamily="2" charset="-122"/>
              </a:rPr>
              <a:t>倍</a:t>
            </a:r>
          </a:p>
        </p:txBody>
      </p:sp>
      <p:sp>
        <p:nvSpPr>
          <p:cNvPr id="286731" name="AutoShape 39"/>
          <p:cNvSpPr>
            <a:spLocks noChangeArrowheads="1"/>
          </p:cNvSpPr>
          <p:nvPr/>
        </p:nvSpPr>
        <p:spPr bwMode="auto">
          <a:xfrm>
            <a:off x="7812088" y="4870450"/>
            <a:ext cx="504825" cy="720725"/>
          </a:xfrm>
          <a:prstGeom prst="upArrow">
            <a:avLst>
              <a:gd name="adj1" fmla="val 44657"/>
              <a:gd name="adj2" fmla="val 63525"/>
            </a:avLst>
          </a:prstGeom>
          <a:gradFill rotWithShape="1">
            <a:gsLst>
              <a:gs pos="0">
                <a:srgbClr val="800000"/>
              </a:gs>
              <a:gs pos="100000">
                <a:srgbClr val="FFFFFF"/>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6732" name="Text Box 41"/>
          <p:cNvSpPr txBox="1">
            <a:spLocks noChangeArrowheads="1"/>
          </p:cNvSpPr>
          <p:nvPr/>
        </p:nvSpPr>
        <p:spPr bwMode="auto">
          <a:xfrm>
            <a:off x="4859338" y="5302250"/>
            <a:ext cx="3097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spcBef>
                <a:spcPct val="50000"/>
              </a:spcBef>
            </a:pPr>
            <a:r>
              <a:rPr lang="zh-CN" altLang="en-US" sz="2000">
                <a:solidFill>
                  <a:srgbClr val="800000"/>
                </a:solidFill>
                <a:latin typeface="Times New Roman" pitchFamily="18" charset="0"/>
                <a:ea typeface="黑体" pitchFamily="2" charset="-122"/>
              </a:rPr>
              <a:t>加工速度</a:t>
            </a:r>
            <a:r>
              <a:rPr lang="zh-CN" altLang="en-US" sz="2000">
                <a:latin typeface="Times New Roman" pitchFamily="18" charset="0"/>
                <a:ea typeface="黑体" pitchFamily="2" charset="-122"/>
              </a:rPr>
              <a:t>：</a:t>
            </a:r>
            <a:r>
              <a:rPr lang="en-US" altLang="zh-CN" sz="2000">
                <a:latin typeface="Times New Roman" pitchFamily="18" charset="0"/>
                <a:ea typeface="黑体" pitchFamily="2" charset="-122"/>
              </a:rPr>
              <a:t>30</a:t>
            </a:r>
            <a:r>
              <a:rPr lang="zh-CN" altLang="en-US" sz="2000">
                <a:latin typeface="Times New Roman" pitchFamily="18" charset="0"/>
                <a:ea typeface="黑体" pitchFamily="2" charset="-122"/>
              </a:rPr>
              <a:t>～</a:t>
            </a:r>
            <a:r>
              <a:rPr lang="en-US" altLang="zh-CN" sz="2000">
                <a:latin typeface="Times New Roman" pitchFamily="18" charset="0"/>
                <a:ea typeface="黑体" pitchFamily="2" charset="-122"/>
              </a:rPr>
              <a:t>70 %</a:t>
            </a:r>
          </a:p>
        </p:txBody>
      </p:sp>
      <p:sp>
        <p:nvSpPr>
          <p:cNvPr id="286733" name="AutoShape 43"/>
          <p:cNvSpPr>
            <a:spLocks noChangeArrowheads="1"/>
          </p:cNvSpPr>
          <p:nvPr/>
        </p:nvSpPr>
        <p:spPr bwMode="auto">
          <a:xfrm rot="10800000">
            <a:off x="1763713" y="2924175"/>
            <a:ext cx="504825" cy="936625"/>
          </a:xfrm>
          <a:prstGeom prst="upArrow">
            <a:avLst>
              <a:gd name="adj1" fmla="val 44657"/>
              <a:gd name="adj2" fmla="val 82554"/>
            </a:avLst>
          </a:prstGeom>
          <a:gradFill rotWithShape="1">
            <a:gsLst>
              <a:gs pos="0">
                <a:srgbClr val="800000"/>
              </a:gs>
              <a:gs pos="100000">
                <a:srgbClr val="FFFFFF"/>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6734" name="AutoShape 44"/>
          <p:cNvSpPr>
            <a:spLocks noChangeArrowheads="1"/>
          </p:cNvSpPr>
          <p:nvPr/>
        </p:nvSpPr>
        <p:spPr bwMode="auto">
          <a:xfrm rot="5400000">
            <a:off x="3059113" y="1773238"/>
            <a:ext cx="504825" cy="936625"/>
          </a:xfrm>
          <a:prstGeom prst="upArrow">
            <a:avLst>
              <a:gd name="adj1" fmla="val 44657"/>
              <a:gd name="adj2" fmla="val 82554"/>
            </a:avLst>
          </a:prstGeom>
          <a:gradFill rotWithShape="1">
            <a:gsLst>
              <a:gs pos="0">
                <a:srgbClr val="800000"/>
              </a:gs>
              <a:gs pos="100000">
                <a:srgbClr val="FFFFFF"/>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pic>
        <p:nvPicPr>
          <p:cNvPr id="286735" name="Picture 45" descr="未命名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412875"/>
            <a:ext cx="2808287"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36"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997200"/>
            <a:ext cx="15240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 name="Rectangle 2"/>
          <p:cNvSpPr txBox="1">
            <a:spLocks noChangeArrowheads="1"/>
          </p:cNvSpPr>
          <p:nvPr/>
        </p:nvSpPr>
        <p:spPr>
          <a:xfrm>
            <a:off x="539552" y="950406"/>
            <a:ext cx="3814763" cy="609600"/>
          </a:xfrm>
          <a:prstGeom prst="rect">
            <a:avLst/>
          </a:prstGeom>
        </p:spPr>
        <p:txBody>
          <a:bodyPr/>
          <a:lst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a:lstStyle>
          <a:p>
            <a:r>
              <a:rPr lang="zh-CN" altLang="en-US" kern="0" smtClean="0">
                <a:solidFill>
                  <a:srgbClr val="000000"/>
                </a:solidFill>
                <a:ea typeface="黑体" pitchFamily="2" charset="-122"/>
              </a:rPr>
              <a:t>超硬薄膜的结构设计</a:t>
            </a:r>
            <a:endParaRPr lang="zh-CN" altLang="en-US" kern="0" dirty="0">
              <a:solidFill>
                <a:srgbClr val="000000"/>
              </a:solidFill>
              <a:ea typeface="黑体" pitchFamily="2" charset="-122"/>
            </a:endParaRPr>
          </a:p>
        </p:txBody>
      </p:sp>
      <p:sp>
        <p:nvSpPr>
          <p:cNvPr id="21"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17</a:t>
            </a:fld>
            <a:endParaRPr lang="en-US" altLang="zh-CN"/>
          </a:p>
        </p:txBody>
      </p:sp>
    </p:spTree>
    <p:extLst>
      <p:ext uri="{BB962C8B-B14F-4D97-AF65-F5344CB8AC3E}">
        <p14:creationId xmlns:p14="http://schemas.microsoft.com/office/powerpoint/2010/main" val="1457390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9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99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p:bldP spid="339973" grpId="0" animBg="1"/>
      <p:bldP spid="286724" grpId="0" animBg="1"/>
      <p:bldP spid="286725" grpId="0" animBg="1"/>
      <p:bldP spid="286726" grpId="0" animBg="1"/>
      <p:bldP spid="286727" grpId="0"/>
      <p:bldP spid="339990" grpId="0" animBg="1"/>
      <p:bldP spid="286729" grpId="0" animBg="1"/>
      <p:bldP spid="286730" grpId="0"/>
      <p:bldP spid="286731" grpId="0" animBg="1"/>
      <p:bldP spid="286732" grpId="0"/>
      <p:bldP spid="286733" grpId="0" animBg="1"/>
      <p:bldP spid="2867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539552" y="950406"/>
            <a:ext cx="3814763" cy="609600"/>
          </a:xfrm>
        </p:spPr>
        <p:txBody>
          <a:bodyPr/>
          <a:lstStyle/>
          <a:p>
            <a:r>
              <a:rPr lang="zh-CN" altLang="en-US" dirty="0">
                <a:solidFill>
                  <a:srgbClr val="000000"/>
                </a:solidFill>
                <a:ea typeface="黑体" pitchFamily="2" charset="-122"/>
              </a:rPr>
              <a:t>超硬薄膜的</a:t>
            </a:r>
            <a:r>
              <a:rPr lang="zh-CN" altLang="en-US" dirty="0" smtClean="0">
                <a:solidFill>
                  <a:srgbClr val="000000"/>
                </a:solidFill>
                <a:ea typeface="黑体" pitchFamily="2" charset="-122"/>
              </a:rPr>
              <a:t>结构设计</a:t>
            </a:r>
            <a:endParaRPr lang="zh-CN" altLang="en-US" dirty="0">
              <a:solidFill>
                <a:srgbClr val="000000"/>
              </a:solidFill>
              <a:ea typeface="黑体" pitchFamily="2" charset="-122"/>
            </a:endParaRPr>
          </a:p>
        </p:txBody>
      </p:sp>
      <p:pic>
        <p:nvPicPr>
          <p:cNvPr id="287747" name="Picture 507"/>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3284538"/>
            <a:ext cx="4333875" cy="3167062"/>
          </a:xfrm>
          <a:solidFill>
            <a:srgbClr val="666699"/>
          </a:solidFill>
          <a:ln/>
          <a:extLst>
            <a:ext uri="{91240B29-F687-4F45-9708-019B960494DF}">
              <a14:hiddenLine xmlns:a14="http://schemas.microsoft.com/office/drawing/2010/main" w="9525" algn="ctr">
                <a:solidFill>
                  <a:schemeClr val="tx1"/>
                </a:solidFill>
                <a:miter lim="800000"/>
                <a:headEnd/>
                <a:tailEnd/>
              </a14:hiddenLine>
            </a:ext>
          </a:extLst>
        </p:spPr>
      </p:pic>
      <p:pic>
        <p:nvPicPr>
          <p:cNvPr id="287748" name="Picture 5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3500438"/>
            <a:ext cx="32766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7749" name="Text Box 579"/>
          <p:cNvSpPr txBox="1">
            <a:spLocks noChangeArrowheads="1"/>
          </p:cNvSpPr>
          <p:nvPr/>
        </p:nvSpPr>
        <p:spPr bwMode="auto">
          <a:xfrm>
            <a:off x="2124075" y="2940050"/>
            <a:ext cx="1439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50000"/>
              </a:spcBef>
            </a:pPr>
            <a:r>
              <a:rPr lang="zh-CN" altLang="en-US" sz="1600">
                <a:latin typeface="Times New Roman" pitchFamily="18" charset="0"/>
                <a:ea typeface="黑体" pitchFamily="2" charset="-122"/>
              </a:rPr>
              <a:t>纳米多层结构</a:t>
            </a:r>
          </a:p>
        </p:txBody>
      </p:sp>
      <p:grpSp>
        <p:nvGrpSpPr>
          <p:cNvPr id="287750" name="Group 638"/>
          <p:cNvGrpSpPr>
            <a:grpSpLocks/>
          </p:cNvGrpSpPr>
          <p:nvPr/>
        </p:nvGrpSpPr>
        <p:grpSpPr bwMode="auto">
          <a:xfrm>
            <a:off x="1830388" y="1700213"/>
            <a:ext cx="1944687" cy="1220787"/>
            <a:chOff x="1111" y="981"/>
            <a:chExt cx="1360" cy="769"/>
          </a:xfrm>
        </p:grpSpPr>
        <p:sp>
          <p:nvSpPr>
            <p:cNvPr id="287751" name="Rectangle 26"/>
            <p:cNvSpPr>
              <a:spLocks noChangeArrowheads="1"/>
            </p:cNvSpPr>
            <p:nvPr/>
          </p:nvSpPr>
          <p:spPr bwMode="auto">
            <a:xfrm flipV="1">
              <a:off x="1111" y="1298"/>
              <a:ext cx="1360" cy="452"/>
            </a:xfrm>
            <a:prstGeom prst="rect">
              <a:avLst/>
            </a:prstGeom>
            <a:solidFill>
              <a:srgbClr val="00FFFF">
                <a:alpha val="38823"/>
              </a:srgbClr>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grpSp>
          <p:nvGrpSpPr>
            <p:cNvPr id="287752" name="Group 614"/>
            <p:cNvGrpSpPr>
              <a:grpSpLocks/>
            </p:cNvGrpSpPr>
            <p:nvPr/>
          </p:nvGrpSpPr>
          <p:grpSpPr bwMode="auto">
            <a:xfrm>
              <a:off x="1111" y="981"/>
              <a:ext cx="1360" cy="328"/>
              <a:chOff x="1111" y="981"/>
              <a:chExt cx="1360" cy="328"/>
            </a:xfrm>
          </p:grpSpPr>
          <p:grpSp>
            <p:nvGrpSpPr>
              <p:cNvPr id="287753" name="Group 595"/>
              <p:cNvGrpSpPr>
                <a:grpSpLocks/>
              </p:cNvGrpSpPr>
              <p:nvPr/>
            </p:nvGrpSpPr>
            <p:grpSpPr bwMode="auto">
              <a:xfrm>
                <a:off x="1111" y="981"/>
                <a:ext cx="1360" cy="82"/>
                <a:chOff x="613" y="1207"/>
                <a:chExt cx="1359" cy="82"/>
              </a:xfrm>
            </p:grpSpPr>
            <p:sp>
              <p:nvSpPr>
                <p:cNvPr id="287754" name="Rectangle 591"/>
                <p:cNvSpPr>
                  <a:spLocks noChangeArrowheads="1"/>
                </p:cNvSpPr>
                <p:nvPr/>
              </p:nvSpPr>
              <p:spPr bwMode="auto">
                <a:xfrm flipV="1">
                  <a:off x="613" y="1226"/>
                  <a:ext cx="1359" cy="21"/>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55" name="Rectangle 592"/>
                <p:cNvSpPr>
                  <a:spLocks noChangeArrowheads="1"/>
                </p:cNvSpPr>
                <p:nvPr/>
              </p:nvSpPr>
              <p:spPr bwMode="auto">
                <a:xfrm flipV="1">
                  <a:off x="613" y="1269"/>
                  <a:ext cx="1359" cy="20"/>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56" name="Rectangle 593"/>
                <p:cNvSpPr>
                  <a:spLocks noChangeArrowheads="1"/>
                </p:cNvSpPr>
                <p:nvPr/>
              </p:nvSpPr>
              <p:spPr bwMode="auto">
                <a:xfrm flipV="1">
                  <a:off x="613" y="120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57" name="Rectangle 594"/>
                <p:cNvSpPr>
                  <a:spLocks noChangeArrowheads="1"/>
                </p:cNvSpPr>
                <p:nvPr/>
              </p:nvSpPr>
              <p:spPr bwMode="auto">
                <a:xfrm flipV="1">
                  <a:off x="613" y="124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grpSp>
          <p:grpSp>
            <p:nvGrpSpPr>
              <p:cNvPr id="287758" name="Group 597"/>
              <p:cNvGrpSpPr>
                <a:grpSpLocks/>
              </p:cNvGrpSpPr>
              <p:nvPr/>
            </p:nvGrpSpPr>
            <p:grpSpPr bwMode="auto">
              <a:xfrm>
                <a:off x="1111" y="1064"/>
                <a:ext cx="1360" cy="82"/>
                <a:chOff x="613" y="1207"/>
                <a:chExt cx="1359" cy="82"/>
              </a:xfrm>
            </p:grpSpPr>
            <p:sp>
              <p:nvSpPr>
                <p:cNvPr id="287759" name="Rectangle 598"/>
                <p:cNvSpPr>
                  <a:spLocks noChangeArrowheads="1"/>
                </p:cNvSpPr>
                <p:nvPr/>
              </p:nvSpPr>
              <p:spPr bwMode="auto">
                <a:xfrm flipV="1">
                  <a:off x="613" y="1226"/>
                  <a:ext cx="1359" cy="21"/>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60" name="Rectangle 599"/>
                <p:cNvSpPr>
                  <a:spLocks noChangeArrowheads="1"/>
                </p:cNvSpPr>
                <p:nvPr/>
              </p:nvSpPr>
              <p:spPr bwMode="auto">
                <a:xfrm flipV="1">
                  <a:off x="613" y="1269"/>
                  <a:ext cx="1359" cy="20"/>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61" name="Rectangle 600"/>
                <p:cNvSpPr>
                  <a:spLocks noChangeArrowheads="1"/>
                </p:cNvSpPr>
                <p:nvPr/>
              </p:nvSpPr>
              <p:spPr bwMode="auto">
                <a:xfrm flipV="1">
                  <a:off x="613" y="120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62" name="Rectangle 601"/>
                <p:cNvSpPr>
                  <a:spLocks noChangeArrowheads="1"/>
                </p:cNvSpPr>
                <p:nvPr/>
              </p:nvSpPr>
              <p:spPr bwMode="auto">
                <a:xfrm flipV="1">
                  <a:off x="613" y="124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grpSp>
          <p:grpSp>
            <p:nvGrpSpPr>
              <p:cNvPr id="287763" name="Group 602"/>
              <p:cNvGrpSpPr>
                <a:grpSpLocks/>
              </p:cNvGrpSpPr>
              <p:nvPr/>
            </p:nvGrpSpPr>
            <p:grpSpPr bwMode="auto">
              <a:xfrm>
                <a:off x="1111" y="1145"/>
                <a:ext cx="1360" cy="82"/>
                <a:chOff x="613" y="1207"/>
                <a:chExt cx="1359" cy="82"/>
              </a:xfrm>
            </p:grpSpPr>
            <p:sp>
              <p:nvSpPr>
                <p:cNvPr id="287764" name="Rectangle 603"/>
                <p:cNvSpPr>
                  <a:spLocks noChangeArrowheads="1"/>
                </p:cNvSpPr>
                <p:nvPr/>
              </p:nvSpPr>
              <p:spPr bwMode="auto">
                <a:xfrm flipV="1">
                  <a:off x="613" y="1226"/>
                  <a:ext cx="1359" cy="21"/>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65" name="Rectangle 604"/>
                <p:cNvSpPr>
                  <a:spLocks noChangeArrowheads="1"/>
                </p:cNvSpPr>
                <p:nvPr/>
              </p:nvSpPr>
              <p:spPr bwMode="auto">
                <a:xfrm flipV="1">
                  <a:off x="613" y="1269"/>
                  <a:ext cx="1359" cy="20"/>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66" name="Rectangle 605"/>
                <p:cNvSpPr>
                  <a:spLocks noChangeArrowheads="1"/>
                </p:cNvSpPr>
                <p:nvPr/>
              </p:nvSpPr>
              <p:spPr bwMode="auto">
                <a:xfrm flipV="1">
                  <a:off x="613" y="120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67" name="Rectangle 606"/>
                <p:cNvSpPr>
                  <a:spLocks noChangeArrowheads="1"/>
                </p:cNvSpPr>
                <p:nvPr/>
              </p:nvSpPr>
              <p:spPr bwMode="auto">
                <a:xfrm flipV="1">
                  <a:off x="613" y="124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grpSp>
          <p:grpSp>
            <p:nvGrpSpPr>
              <p:cNvPr id="287768" name="Group 607"/>
              <p:cNvGrpSpPr>
                <a:grpSpLocks/>
              </p:cNvGrpSpPr>
              <p:nvPr/>
            </p:nvGrpSpPr>
            <p:grpSpPr bwMode="auto">
              <a:xfrm>
                <a:off x="1111" y="1227"/>
                <a:ext cx="1360" cy="82"/>
                <a:chOff x="613" y="1207"/>
                <a:chExt cx="1359" cy="82"/>
              </a:xfrm>
            </p:grpSpPr>
            <p:sp>
              <p:nvSpPr>
                <p:cNvPr id="287769" name="Rectangle 608"/>
                <p:cNvSpPr>
                  <a:spLocks noChangeArrowheads="1"/>
                </p:cNvSpPr>
                <p:nvPr/>
              </p:nvSpPr>
              <p:spPr bwMode="auto">
                <a:xfrm flipV="1">
                  <a:off x="613" y="1226"/>
                  <a:ext cx="1359" cy="21"/>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70" name="Rectangle 609"/>
                <p:cNvSpPr>
                  <a:spLocks noChangeArrowheads="1"/>
                </p:cNvSpPr>
                <p:nvPr/>
              </p:nvSpPr>
              <p:spPr bwMode="auto">
                <a:xfrm flipV="1">
                  <a:off x="613" y="1269"/>
                  <a:ext cx="1359" cy="20"/>
                </a:xfrm>
                <a:prstGeom prst="rect">
                  <a:avLst/>
                </a:prstGeom>
                <a:solidFill>
                  <a:schemeClr val="hlink"/>
                </a:solidFill>
                <a:ln w="9525" algn="ctr">
                  <a:solidFill>
                    <a:srgbClr val="000000"/>
                  </a:solidFill>
                  <a:miter lim="800000"/>
                  <a:headEnd/>
                  <a:tailEnd/>
                </a:ln>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71" name="Rectangle 610"/>
                <p:cNvSpPr>
                  <a:spLocks noChangeArrowheads="1"/>
                </p:cNvSpPr>
                <p:nvPr/>
              </p:nvSpPr>
              <p:spPr bwMode="auto">
                <a:xfrm flipV="1">
                  <a:off x="613" y="120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sp>
              <p:nvSpPr>
                <p:cNvPr id="287772" name="Rectangle 611"/>
                <p:cNvSpPr>
                  <a:spLocks noChangeArrowheads="1"/>
                </p:cNvSpPr>
                <p:nvPr/>
              </p:nvSpPr>
              <p:spPr bwMode="auto">
                <a:xfrm flipV="1">
                  <a:off x="613" y="1247"/>
                  <a:ext cx="1359" cy="20"/>
                </a:xfrm>
                <a:prstGeom prst="rect">
                  <a:avLst/>
                </a:prstGeom>
                <a:solidFill>
                  <a:srgbClr val="FF9900">
                    <a:alpha val="81000"/>
                  </a:srgbClr>
                </a:solidFill>
                <a:ln w="9525" algn="ctr">
                  <a:solidFill>
                    <a:srgbClr val="000000"/>
                  </a:solidFill>
                  <a:miter lim="800000"/>
                  <a:headEnd/>
                  <a:tailEnd/>
                </a:ln>
              </p:spPr>
              <p:txBody>
                <a:bodyPr rot="10800000"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0" hangingPunct="0"/>
                  <a:endParaRPr lang="zh-CN" altLang="zh-CN" sz="1000" b="1">
                    <a:latin typeface="Times New Roman" pitchFamily="18" charset="0"/>
                  </a:endParaRPr>
                </a:p>
              </p:txBody>
            </p:sp>
          </p:grpSp>
        </p:grpSp>
      </p:grpSp>
      <p:pic>
        <p:nvPicPr>
          <p:cNvPr id="287773" name="Picture 6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50" y="1557338"/>
            <a:ext cx="244157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7774" name="Text Box 580"/>
          <p:cNvSpPr txBox="1">
            <a:spLocks noChangeArrowheads="1"/>
          </p:cNvSpPr>
          <p:nvPr/>
        </p:nvSpPr>
        <p:spPr bwMode="auto">
          <a:xfrm>
            <a:off x="5508625" y="2997200"/>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50000"/>
              </a:spcBef>
            </a:pPr>
            <a:r>
              <a:rPr lang="zh-CN" altLang="en-US" sz="1600">
                <a:latin typeface="Times New Roman" pitchFamily="18" charset="0"/>
                <a:ea typeface="黑体" pitchFamily="2" charset="-122"/>
              </a:rPr>
              <a:t>弥散强化结构</a:t>
            </a:r>
          </a:p>
        </p:txBody>
      </p:sp>
      <p:sp>
        <p:nvSpPr>
          <p:cNvPr id="33" name="灯片编号占位符 16"/>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18</a:t>
            </a:fld>
            <a:endParaRPr lang="en-US" altLang="zh-CN"/>
          </a:p>
        </p:txBody>
      </p:sp>
    </p:spTree>
    <p:extLst>
      <p:ext uri="{BB962C8B-B14F-4D97-AF65-F5344CB8AC3E}">
        <p14:creationId xmlns:p14="http://schemas.microsoft.com/office/powerpoint/2010/main" val="27473675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19</a:t>
            </a:fld>
            <a:endParaRPr lang="en-US" altLang="zh-CN"/>
          </a:p>
        </p:txBody>
      </p:sp>
      <p:sp>
        <p:nvSpPr>
          <p:cNvPr id="3" name="TextBox 2"/>
          <p:cNvSpPr txBox="1"/>
          <p:nvPr/>
        </p:nvSpPr>
        <p:spPr>
          <a:xfrm>
            <a:off x="2157289" y="2281443"/>
            <a:ext cx="4824536" cy="830997"/>
          </a:xfrm>
          <a:prstGeom prst="rect">
            <a:avLst/>
          </a:prstGeom>
          <a:noFill/>
        </p:spPr>
        <p:txBody>
          <a:bodyPr wrap="square" rtlCol="0">
            <a:spAutoFit/>
          </a:bodyPr>
          <a:lstStyle/>
          <a:p>
            <a:pPr fontAlgn="base">
              <a:spcBef>
                <a:spcPct val="50000"/>
              </a:spcBef>
              <a:spcAft>
                <a:spcPct val="0"/>
              </a:spcAft>
            </a:pPr>
            <a:r>
              <a:rPr kumimoji="1" lang="zh-CN" altLang="en-US" sz="4800" dirty="0">
                <a:solidFill>
                  <a:srgbClr val="0000FF"/>
                </a:solidFill>
                <a:ea typeface="楷体_GB2312" pitchFamily="49" charset="-122"/>
              </a:rPr>
              <a:t>重要知识点回顾</a:t>
            </a:r>
          </a:p>
        </p:txBody>
      </p:sp>
    </p:spTree>
    <p:extLst>
      <p:ext uri="{BB962C8B-B14F-4D97-AF65-F5344CB8AC3E}">
        <p14:creationId xmlns:p14="http://schemas.microsoft.com/office/powerpoint/2010/main" val="13910928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a:defRPr/>
            </a:pPr>
            <a:fld id="{C2EC3994-3278-4C17-9594-88BFE86989C5}" type="slidenum">
              <a:rPr lang="en-US" altLang="zh-CN"/>
              <a:pPr>
                <a:defRPr/>
              </a:pPr>
              <a:t>2</a:t>
            </a:fld>
            <a:endParaRPr lang="en-US" altLang="zh-CN"/>
          </a:p>
        </p:txBody>
      </p:sp>
      <p:sp>
        <p:nvSpPr>
          <p:cNvPr id="4100" name="Rectangle 3"/>
          <p:cNvSpPr>
            <a:spLocks noGrp="1" noChangeArrowheads="1"/>
          </p:cNvSpPr>
          <p:nvPr>
            <p:ph type="title" idx="4294967295"/>
          </p:nvPr>
        </p:nvSpPr>
        <p:spPr>
          <a:xfrm>
            <a:off x="4748213" y="174625"/>
            <a:ext cx="4395787" cy="547688"/>
          </a:xfrm>
        </p:spPr>
        <p:txBody>
          <a:bodyPr/>
          <a:lstStyle/>
          <a:p>
            <a:pPr eaLnBrk="1" hangingPunct="1"/>
            <a:r>
              <a:rPr lang="zh-CN" altLang="en-US" sz="2400" smtClean="0">
                <a:solidFill>
                  <a:srgbClr val="A50021"/>
                </a:solidFill>
                <a:latin typeface="华文新魏" pitchFamily="2" charset="-122"/>
                <a:ea typeface="华文新魏" pitchFamily="2" charset="-122"/>
              </a:rPr>
              <a:t>习题讨论课介绍</a:t>
            </a:r>
          </a:p>
        </p:txBody>
      </p:sp>
      <p:sp>
        <p:nvSpPr>
          <p:cNvPr id="43010" name="Rectangle 2"/>
          <p:cNvSpPr>
            <a:spLocks noChangeArrowheads="1"/>
          </p:cNvSpPr>
          <p:nvPr/>
        </p:nvSpPr>
        <p:spPr bwMode="auto">
          <a:xfrm>
            <a:off x="687388" y="909639"/>
            <a:ext cx="7862887" cy="367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marL="457200" indent="-457200" eaLnBrk="1" fontAlgn="base" hangingPunct="1">
              <a:lnSpc>
                <a:spcPct val="120000"/>
              </a:lnSpc>
              <a:spcBef>
                <a:spcPct val="20000"/>
              </a:spcBef>
              <a:spcAft>
                <a:spcPct val="0"/>
              </a:spcAft>
              <a:buFont typeface="Wingdings" panose="05000000000000000000" pitchFamily="2" charset="2"/>
              <a:buChar char="u"/>
              <a:defRPr/>
            </a:pPr>
            <a:r>
              <a:rPr lang="zh-CN" altLang="en-US" dirty="0" smtClean="0">
                <a:solidFill>
                  <a:srgbClr val="A50021"/>
                </a:solidFill>
                <a:latin typeface="Times New Roman"/>
                <a:ea typeface="华文新魏" pitchFamily="2" charset="-122"/>
              </a:rPr>
              <a:t>增加习题讨论课在期末成绩中的比例，达到</a:t>
            </a:r>
            <a:r>
              <a:rPr lang="en-US" altLang="zh-CN" dirty="0" smtClean="0">
                <a:solidFill>
                  <a:srgbClr val="A50021"/>
                </a:solidFill>
                <a:latin typeface="Times New Roman"/>
                <a:ea typeface="华文新魏" pitchFamily="2" charset="-122"/>
              </a:rPr>
              <a:t>10%~15%</a:t>
            </a:r>
          </a:p>
          <a:p>
            <a:pPr marL="457200" indent="-457200" eaLnBrk="1" fontAlgn="base" hangingPunct="1">
              <a:lnSpc>
                <a:spcPct val="120000"/>
              </a:lnSpc>
              <a:spcBef>
                <a:spcPct val="20000"/>
              </a:spcBef>
              <a:spcAft>
                <a:spcPct val="0"/>
              </a:spcAft>
              <a:buFont typeface="Wingdings" panose="05000000000000000000" pitchFamily="2" charset="2"/>
              <a:buChar char="u"/>
              <a:defRPr/>
            </a:pPr>
            <a:r>
              <a:rPr lang="zh-CN" altLang="en-US" dirty="0" smtClean="0">
                <a:solidFill>
                  <a:srgbClr val="A50021"/>
                </a:solidFill>
                <a:latin typeface="Times New Roman"/>
                <a:ea typeface="华文新魏" pitchFamily="2" charset="-122"/>
              </a:rPr>
              <a:t>习题讲授采用分组讨论形式，课堂思考和参与讨论的积极性将作为评判成绩的</a:t>
            </a:r>
            <a:r>
              <a:rPr lang="zh-CN" altLang="en-US" dirty="0" smtClean="0">
                <a:solidFill>
                  <a:srgbClr val="7030A0"/>
                </a:solidFill>
                <a:latin typeface="Times New Roman"/>
                <a:ea typeface="华文新魏" pitchFamily="2" charset="-122"/>
              </a:rPr>
              <a:t>重要标准</a:t>
            </a:r>
            <a:endParaRPr lang="en-US" altLang="zh-CN" dirty="0" smtClean="0">
              <a:solidFill>
                <a:srgbClr val="7030A0"/>
              </a:solidFill>
              <a:latin typeface="Times New Roman"/>
              <a:ea typeface="华文新魏" pitchFamily="2" charset="-122"/>
            </a:endParaRPr>
          </a:p>
          <a:p>
            <a:pPr eaLnBrk="1" fontAlgn="base" hangingPunct="1">
              <a:lnSpc>
                <a:spcPct val="120000"/>
              </a:lnSpc>
              <a:spcBef>
                <a:spcPct val="20000"/>
              </a:spcBef>
              <a:spcAft>
                <a:spcPct val="0"/>
              </a:spcAft>
              <a:defRPr/>
            </a:pPr>
            <a:r>
              <a:rPr lang="en-US" altLang="zh-CN" sz="3200" dirty="0" smtClean="0">
                <a:solidFill>
                  <a:srgbClr val="A50021"/>
                </a:solidFill>
                <a:latin typeface="Times New Roman"/>
                <a:ea typeface="华文新魏" pitchFamily="2" charset="-122"/>
              </a:rPr>
              <a:t>1</a:t>
            </a:r>
            <a:r>
              <a:rPr lang="zh-CN" altLang="en-US" sz="3200" dirty="0" smtClean="0">
                <a:solidFill>
                  <a:srgbClr val="A50021"/>
                </a:solidFill>
                <a:latin typeface="Times New Roman"/>
                <a:ea typeface="华文新魏" pitchFamily="2" charset="-122"/>
              </a:rPr>
              <a:t>、</a:t>
            </a:r>
            <a:r>
              <a:rPr lang="zh-CN" altLang="en-US" dirty="0" smtClean="0">
                <a:solidFill>
                  <a:srgbClr val="A50021"/>
                </a:solidFill>
                <a:latin typeface="Times New Roman"/>
                <a:ea typeface="华文新魏" pitchFamily="2" charset="-122"/>
              </a:rPr>
              <a:t>课堂分组，</a:t>
            </a:r>
            <a:r>
              <a:rPr lang="en-US" altLang="zh-CN" dirty="0" smtClean="0">
                <a:solidFill>
                  <a:srgbClr val="A50021"/>
                </a:solidFill>
                <a:latin typeface="Times New Roman"/>
                <a:ea typeface="华文新魏" pitchFamily="2" charset="-122"/>
              </a:rPr>
              <a:t>8~12</a:t>
            </a:r>
            <a:r>
              <a:rPr lang="zh-CN" altLang="en-US" dirty="0" smtClean="0">
                <a:solidFill>
                  <a:srgbClr val="A50021"/>
                </a:solidFill>
                <a:latin typeface="Times New Roman"/>
                <a:ea typeface="华文新魏" pitchFamily="2" charset="-122"/>
              </a:rPr>
              <a:t>人</a:t>
            </a:r>
            <a:r>
              <a:rPr lang="zh-CN" altLang="en-US" dirty="0" smtClean="0">
                <a:solidFill>
                  <a:srgbClr val="A50021"/>
                </a:solidFill>
                <a:latin typeface="Times New Roman"/>
                <a:ea typeface="华文新魏" pitchFamily="2" charset="-122"/>
              </a:rPr>
              <a:t>一组</a:t>
            </a:r>
            <a:endParaRPr lang="en-US" altLang="zh-CN" dirty="0" smtClean="0">
              <a:solidFill>
                <a:srgbClr val="A50021"/>
              </a:solidFill>
              <a:latin typeface="Times New Roman"/>
              <a:ea typeface="华文新魏" pitchFamily="2" charset="-122"/>
            </a:endParaRPr>
          </a:p>
          <a:p>
            <a:pPr eaLnBrk="1" fontAlgn="base" hangingPunct="1">
              <a:lnSpc>
                <a:spcPct val="120000"/>
              </a:lnSpc>
              <a:spcBef>
                <a:spcPct val="20000"/>
              </a:spcBef>
              <a:spcAft>
                <a:spcPct val="0"/>
              </a:spcAft>
              <a:defRPr/>
            </a:pPr>
            <a:r>
              <a:rPr lang="en-US" altLang="zh-CN" dirty="0" smtClean="0">
                <a:solidFill>
                  <a:srgbClr val="A50021"/>
                </a:solidFill>
                <a:latin typeface="Times New Roman"/>
                <a:ea typeface="华文新魏" pitchFamily="2" charset="-122"/>
              </a:rPr>
              <a:t>2</a:t>
            </a:r>
            <a:r>
              <a:rPr lang="zh-CN" altLang="en-US" dirty="0" smtClean="0">
                <a:solidFill>
                  <a:srgbClr val="A50021"/>
                </a:solidFill>
                <a:latin typeface="Times New Roman"/>
                <a:ea typeface="华文新魏" pitchFamily="2" charset="-122"/>
              </a:rPr>
              <a:t>、以小组为单位进行问题的讨论和习题</a:t>
            </a:r>
            <a:r>
              <a:rPr lang="zh-CN" altLang="en-US" dirty="0" smtClean="0">
                <a:solidFill>
                  <a:srgbClr val="A50021"/>
                </a:solidFill>
                <a:latin typeface="Times New Roman"/>
                <a:ea typeface="华文新魏" pitchFamily="2" charset="-122"/>
              </a:rPr>
              <a:t>讲解</a:t>
            </a:r>
          </a:p>
          <a:p>
            <a:pPr eaLnBrk="1" fontAlgn="base" hangingPunct="1">
              <a:lnSpc>
                <a:spcPct val="120000"/>
              </a:lnSpc>
              <a:spcBef>
                <a:spcPct val="20000"/>
              </a:spcBef>
              <a:spcAft>
                <a:spcPct val="0"/>
              </a:spcAft>
              <a:defRPr/>
            </a:pPr>
            <a:endParaRPr lang="en-US" altLang="zh-CN" sz="3200" dirty="0" smtClean="0">
              <a:solidFill>
                <a:srgbClr val="A50021"/>
              </a:solidFill>
              <a:latin typeface="Times New Roman"/>
              <a:ea typeface="华文新魏" pitchFamily="2" charset="-122"/>
            </a:endParaRPr>
          </a:p>
          <a:p>
            <a:pPr marL="0" indent="0" eaLnBrk="1" fontAlgn="base" hangingPunct="1">
              <a:lnSpc>
                <a:spcPct val="120000"/>
              </a:lnSpc>
              <a:spcBef>
                <a:spcPct val="20000"/>
              </a:spcBef>
              <a:spcAft>
                <a:spcPct val="0"/>
              </a:spcAft>
              <a:defRPr/>
            </a:pPr>
            <a:r>
              <a:rPr lang="zh-CN" altLang="en-US" sz="4000" dirty="0" smtClean="0">
                <a:solidFill>
                  <a:srgbClr val="A50021"/>
                </a:solidFill>
                <a:latin typeface="Times New Roman"/>
                <a:ea typeface="华文新魏" pitchFamily="2" charset="-122"/>
              </a:rPr>
              <a:t>更多好的想法和建议</a:t>
            </a:r>
            <a:r>
              <a:rPr lang="en-US" altLang="zh-CN" sz="4000" dirty="0" smtClean="0">
                <a:solidFill>
                  <a:srgbClr val="A50021"/>
                </a:solidFill>
                <a:latin typeface="Times New Roman"/>
                <a:ea typeface="华文新魏" pitchFamily="2" charset="-122"/>
              </a:rPr>
              <a:t>~~</a:t>
            </a:r>
          </a:p>
          <a:p>
            <a:pPr eaLnBrk="1" fontAlgn="base" hangingPunct="1">
              <a:lnSpc>
                <a:spcPct val="120000"/>
              </a:lnSpc>
              <a:spcBef>
                <a:spcPct val="20000"/>
              </a:spcBef>
              <a:spcAft>
                <a:spcPct val="0"/>
              </a:spcAft>
              <a:defRPr/>
            </a:pPr>
            <a:endParaRPr lang="en-US" altLang="zh-CN" sz="3200" dirty="0" smtClean="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4161564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质点运动学</a:t>
            </a:r>
            <a:endParaRPr lang="zh-CN" altLang="en-US" sz="2400" dirty="0">
              <a:solidFill>
                <a:srgbClr val="A50021"/>
              </a:solidFill>
              <a:latin typeface="华文新魏" pitchFamily="2" charset="-122"/>
              <a:ea typeface="华文新魏" pitchFamily="2" charset="-122"/>
            </a:endParaRPr>
          </a:p>
        </p:txBody>
      </p:sp>
      <p:sp>
        <p:nvSpPr>
          <p:cNvPr id="8" name="Rectangle 34"/>
          <p:cNvSpPr>
            <a:spLocks noChangeArrowheads="1"/>
          </p:cNvSpPr>
          <p:nvPr/>
        </p:nvSpPr>
        <p:spPr bwMode="auto">
          <a:xfrm>
            <a:off x="539552" y="1124744"/>
            <a:ext cx="830580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nSpc>
                <a:spcPct val="150000"/>
              </a:lnSpc>
              <a:buClrTx/>
              <a:buFont typeface="Wingdings" panose="05000000000000000000" pitchFamily="2" charset="2"/>
              <a:buChar char="l"/>
            </a:pPr>
            <a:r>
              <a:rPr lang="zh-CN" altLang="en-US" sz="2800" b="1" dirty="0"/>
              <a:t>质点运动函数的</a:t>
            </a:r>
            <a:r>
              <a:rPr lang="zh-CN" altLang="en-US" sz="2800" b="1" dirty="0" smtClean="0"/>
              <a:t>描述</a:t>
            </a:r>
            <a:endParaRPr lang="en-US" altLang="zh-CN" sz="2800" b="1" dirty="0" smtClean="0"/>
          </a:p>
          <a:p>
            <a:pPr lvl="1" indent="-342900">
              <a:lnSpc>
                <a:spcPct val="150000"/>
              </a:lnSpc>
              <a:buClrTx/>
              <a:buFont typeface="Wingdings" panose="05000000000000000000" pitchFamily="2" charset="2"/>
              <a:buChar char="l"/>
            </a:pPr>
            <a:r>
              <a:rPr lang="zh-CN" altLang="en-US" sz="2400" b="1" dirty="0" smtClean="0"/>
              <a:t>参考系</a:t>
            </a:r>
            <a:r>
              <a:rPr lang="zh-CN" altLang="en-US" sz="2400" b="1" dirty="0"/>
              <a:t>，常见</a:t>
            </a:r>
            <a:r>
              <a:rPr lang="zh-CN" altLang="en-US" sz="2400" b="1" dirty="0" smtClean="0"/>
              <a:t>参考系</a:t>
            </a:r>
            <a:endParaRPr lang="en-US" altLang="zh-CN" sz="2400" b="1" dirty="0" smtClean="0"/>
          </a:p>
          <a:p>
            <a:pPr lvl="1" indent="-342900">
              <a:lnSpc>
                <a:spcPct val="150000"/>
              </a:lnSpc>
              <a:buClrTx/>
              <a:buFont typeface="Wingdings" panose="05000000000000000000" pitchFamily="2" charset="2"/>
              <a:buChar char="l"/>
            </a:pPr>
            <a:r>
              <a:rPr lang="zh-CN" altLang="en-US" sz="2400" b="1" dirty="0" smtClean="0"/>
              <a:t>坐标系</a:t>
            </a:r>
            <a:r>
              <a:rPr lang="zh-CN" altLang="en-US" sz="2400" b="1" dirty="0"/>
              <a:t>：直角坐标、极坐标、自然</a:t>
            </a:r>
            <a:r>
              <a:rPr lang="zh-CN" altLang="en-US" sz="2400" b="1" dirty="0" smtClean="0"/>
              <a:t>坐标</a:t>
            </a:r>
            <a:endParaRPr lang="en-US" altLang="zh-CN" sz="2400" b="1" dirty="0" smtClean="0"/>
          </a:p>
          <a:p>
            <a:pPr marL="0" indent="0" algn="r">
              <a:lnSpc>
                <a:spcPct val="150000"/>
              </a:lnSpc>
              <a:buNone/>
            </a:pPr>
            <a:r>
              <a:rPr lang="zh-CN" altLang="en-US" sz="2400" b="1" dirty="0" smtClean="0"/>
              <a:t>轨迹</a:t>
            </a:r>
            <a:r>
              <a:rPr lang="zh-CN" altLang="en-US" sz="2400" b="1" dirty="0"/>
              <a:t>函数 </a:t>
            </a:r>
            <a:r>
              <a:rPr lang="en-US" altLang="zh-CN" sz="2400" b="1" i="1" dirty="0">
                <a:solidFill>
                  <a:srgbClr val="FF0000"/>
                </a:solidFill>
                <a:latin typeface="Times New Roman" pitchFamily="18" charset="0"/>
              </a:rPr>
              <a:t>F(</a:t>
            </a:r>
            <a:r>
              <a:rPr lang="en-US" altLang="zh-CN" sz="2400" b="1" i="1" dirty="0" err="1">
                <a:solidFill>
                  <a:srgbClr val="FF0000"/>
                </a:solidFill>
                <a:latin typeface="Times New Roman" pitchFamily="18" charset="0"/>
              </a:rPr>
              <a:t>x,y,z</a:t>
            </a:r>
            <a:r>
              <a:rPr lang="en-US" altLang="zh-CN" sz="2400" b="1" i="1" dirty="0">
                <a:solidFill>
                  <a:srgbClr val="FF0000"/>
                </a:solidFill>
                <a:latin typeface="Times New Roman" pitchFamily="18" charset="0"/>
              </a:rPr>
              <a:t>)=0</a:t>
            </a:r>
            <a:r>
              <a:rPr lang="en-US" altLang="zh-CN" sz="2400" b="1" dirty="0"/>
              <a:t> </a:t>
            </a:r>
          </a:p>
          <a:p>
            <a:pPr>
              <a:lnSpc>
                <a:spcPct val="150000"/>
              </a:lnSpc>
              <a:buClrTx/>
              <a:buFont typeface="Wingdings" panose="05000000000000000000" pitchFamily="2" charset="2"/>
              <a:buChar char="l"/>
            </a:pPr>
            <a:r>
              <a:rPr lang="zh-CN" altLang="en-US" sz="2800" b="1" dirty="0" smtClean="0"/>
              <a:t>位移</a:t>
            </a:r>
            <a:r>
              <a:rPr lang="zh-CN" altLang="en-US" sz="2800" b="1" dirty="0"/>
              <a:t>和</a:t>
            </a:r>
            <a:r>
              <a:rPr lang="zh-CN" altLang="en-US" sz="2800" b="1" dirty="0" smtClean="0"/>
              <a:t>速度</a:t>
            </a:r>
            <a:endParaRPr lang="en-US" altLang="zh-CN" sz="2800" b="1" dirty="0" smtClean="0"/>
          </a:p>
          <a:p>
            <a:pPr lvl="1" indent="-342900">
              <a:lnSpc>
                <a:spcPct val="150000"/>
              </a:lnSpc>
              <a:buClrTx/>
              <a:buFont typeface="Wingdings" panose="05000000000000000000" pitchFamily="2" charset="2"/>
              <a:buChar char="l"/>
            </a:pPr>
            <a:r>
              <a:rPr lang="zh-CN" altLang="en-US" sz="2400" b="1" dirty="0" smtClean="0"/>
              <a:t>位移 </a:t>
            </a:r>
            <a:endParaRPr lang="en-US" altLang="zh-CN" sz="2400" b="1" dirty="0" smtClean="0"/>
          </a:p>
          <a:p>
            <a:pPr lvl="1" indent="-342900">
              <a:lnSpc>
                <a:spcPct val="150000"/>
              </a:lnSpc>
              <a:buClrTx/>
              <a:buFont typeface="Wingdings" panose="05000000000000000000" pitchFamily="2" charset="2"/>
              <a:buChar char="l"/>
            </a:pPr>
            <a:r>
              <a:rPr lang="zh-CN" altLang="en-US" sz="2400" b="1" dirty="0" smtClean="0"/>
              <a:t>速度</a:t>
            </a:r>
            <a:endParaRPr lang="en-US" altLang="zh-CN" sz="2400" b="1" dirty="0" smtClean="0"/>
          </a:p>
          <a:p>
            <a:pPr marL="0" indent="0" algn="r">
              <a:lnSpc>
                <a:spcPct val="150000"/>
              </a:lnSpc>
              <a:buNone/>
            </a:pPr>
            <a:r>
              <a:rPr lang="zh-CN" altLang="en-US" sz="2400" b="1" dirty="0" smtClean="0"/>
              <a:t>大小                                       方向：轨迹切线</a:t>
            </a:r>
          </a:p>
          <a:p>
            <a:pPr lvl="1">
              <a:lnSpc>
                <a:spcPct val="150000"/>
              </a:lnSpc>
            </a:pPr>
            <a:endParaRPr lang="en-US" altLang="zh-CN" sz="2400" b="1" dirty="0"/>
          </a:p>
        </p:txBody>
      </p:sp>
      <p:graphicFrame>
        <p:nvGraphicFramePr>
          <p:cNvPr id="11" name="Object 5"/>
          <p:cNvGraphicFramePr>
            <a:graphicFrameLocks noChangeAspect="1"/>
          </p:cNvGraphicFramePr>
          <p:nvPr>
            <p:extLst>
              <p:ext uri="{D42A27DB-BD31-4B8C-83A1-F6EECF244321}">
                <p14:modId xmlns:p14="http://schemas.microsoft.com/office/powerpoint/2010/main" val="1846144809"/>
              </p:ext>
            </p:extLst>
          </p:nvPr>
        </p:nvGraphicFramePr>
        <p:xfrm>
          <a:off x="1574602" y="3234235"/>
          <a:ext cx="3117850" cy="498475"/>
        </p:xfrm>
        <a:graphic>
          <a:graphicData uri="http://schemas.openxmlformats.org/presentationml/2006/ole">
            <mc:AlternateContent xmlns:mc="http://schemas.openxmlformats.org/markup-compatibility/2006">
              <mc:Choice xmlns:v="urn:schemas-microsoft-com:vml" Requires="v">
                <p:oleObj spid="_x0000_s62599" name="Equation" r:id="rId3" imgW="1511280" imgH="241200" progId="Equation.DSMT4">
                  <p:embed/>
                </p:oleObj>
              </mc:Choice>
              <mc:Fallback>
                <p:oleObj name="Equation" r:id="rId3" imgW="15112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602" y="3234235"/>
                        <a:ext cx="31178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801691395"/>
              </p:ext>
            </p:extLst>
          </p:nvPr>
        </p:nvGraphicFramePr>
        <p:xfrm>
          <a:off x="2204138" y="4509120"/>
          <a:ext cx="4038600" cy="481012"/>
        </p:xfrm>
        <a:graphic>
          <a:graphicData uri="http://schemas.openxmlformats.org/presentationml/2006/ole">
            <mc:AlternateContent xmlns:mc="http://schemas.openxmlformats.org/markup-compatibility/2006">
              <mc:Choice xmlns:v="urn:schemas-microsoft-com:vml" Requires="v">
                <p:oleObj spid="_x0000_s62600" name="Equation" r:id="rId5" imgW="1726920" imgH="228600" progId="Equation.DSMT4">
                  <p:embed/>
                </p:oleObj>
              </mc:Choice>
              <mc:Fallback>
                <p:oleObj name="Equation" r:id="rId5" imgW="17269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4138" y="4509120"/>
                        <a:ext cx="4038600" cy="4810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1372398173"/>
              </p:ext>
            </p:extLst>
          </p:nvPr>
        </p:nvGraphicFramePr>
        <p:xfrm>
          <a:off x="2267744" y="4869160"/>
          <a:ext cx="2209800" cy="825500"/>
        </p:xfrm>
        <a:graphic>
          <a:graphicData uri="http://schemas.openxmlformats.org/presentationml/2006/ole">
            <mc:AlternateContent xmlns:mc="http://schemas.openxmlformats.org/markup-compatibility/2006">
              <mc:Choice xmlns:v="urn:schemas-microsoft-com:vml" Requires="v">
                <p:oleObj spid="_x0000_s62601" name="Equation" r:id="rId7" imgW="1054080" imgH="393480" progId="Equation.DSMT4">
                  <p:embed/>
                </p:oleObj>
              </mc:Choice>
              <mc:Fallback>
                <p:oleObj name="Equation" r:id="rId7" imgW="105408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4869160"/>
                        <a:ext cx="2209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6"/>
          <p:cNvSpPr>
            <a:spLocks noChangeArrowheads="1"/>
          </p:cNvSpPr>
          <p:nvPr/>
        </p:nvSpPr>
        <p:spPr bwMode="auto">
          <a:xfrm>
            <a:off x="5004048" y="3331073"/>
            <a:ext cx="838200" cy="304800"/>
          </a:xfrm>
          <a:prstGeom prst="rightArrow">
            <a:avLst>
              <a:gd name="adj1" fmla="val 50000"/>
              <a:gd name="adj2" fmla="val 6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35"/>
          <p:cNvGraphicFramePr>
            <a:graphicFrameLocks noChangeAspect="1"/>
          </p:cNvGraphicFramePr>
          <p:nvPr>
            <p:extLst>
              <p:ext uri="{D42A27DB-BD31-4B8C-83A1-F6EECF244321}">
                <p14:modId xmlns:p14="http://schemas.microsoft.com/office/powerpoint/2010/main" val="3425974479"/>
              </p:ext>
            </p:extLst>
          </p:nvPr>
        </p:nvGraphicFramePr>
        <p:xfrm>
          <a:off x="3899148" y="5519861"/>
          <a:ext cx="1524000" cy="858838"/>
        </p:xfrm>
        <a:graphic>
          <a:graphicData uri="http://schemas.openxmlformats.org/presentationml/2006/ole">
            <mc:AlternateContent xmlns:mc="http://schemas.openxmlformats.org/markup-compatibility/2006">
              <mc:Choice xmlns:v="urn:schemas-microsoft-com:vml" Requires="v">
                <p:oleObj spid="_x0000_s62602" name="Equation" r:id="rId9" imgW="698400" imgH="393480" progId="Equation.DSMT4">
                  <p:embed/>
                </p:oleObj>
              </mc:Choice>
              <mc:Fallback>
                <p:oleObj name="Equation" r:id="rId9" imgW="69840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9148" y="5519861"/>
                        <a:ext cx="15240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灯片编号占位符 16"/>
          <p:cNvSpPr>
            <a:spLocks noGrp="1"/>
          </p:cNvSpPr>
          <p:nvPr>
            <p:ph type="sldNum" sz="quarter" idx="11"/>
          </p:nvPr>
        </p:nvSpPr>
        <p:spPr/>
        <p:txBody>
          <a:bodyPr/>
          <a:lstStyle/>
          <a:p>
            <a:pPr>
              <a:defRPr/>
            </a:pPr>
            <a:fld id="{FCE62407-7F75-44F4-BD6C-CC922286C85D}" type="slidenum">
              <a:rPr lang="en-US" altLang="zh-CN" smtClean="0"/>
              <a:pPr>
                <a:defRPr/>
              </a:pPr>
              <a:t>20</a:t>
            </a:fld>
            <a:endParaRPr lang="en-US" altLang="zh-CN"/>
          </a:p>
        </p:txBody>
      </p:sp>
    </p:spTree>
    <p:extLst>
      <p:ext uri="{BB962C8B-B14F-4D97-AF65-F5344CB8AC3E}">
        <p14:creationId xmlns:p14="http://schemas.microsoft.com/office/powerpoint/2010/main" val="21377039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质点运动学</a:t>
            </a:r>
            <a:endParaRPr lang="zh-CN" altLang="en-US" sz="2400" dirty="0">
              <a:solidFill>
                <a:srgbClr val="A50021"/>
              </a:solidFill>
              <a:latin typeface="华文新魏" pitchFamily="2" charset="-122"/>
              <a:ea typeface="华文新魏" pitchFamily="2" charset="-122"/>
            </a:endParaRPr>
          </a:p>
        </p:txBody>
      </p:sp>
      <p:graphicFrame>
        <p:nvGraphicFramePr>
          <p:cNvPr id="3" name="Object 7"/>
          <p:cNvGraphicFramePr>
            <a:graphicFrameLocks noChangeAspect="1"/>
          </p:cNvGraphicFramePr>
          <p:nvPr>
            <p:extLst>
              <p:ext uri="{D42A27DB-BD31-4B8C-83A1-F6EECF244321}">
                <p14:modId xmlns:p14="http://schemas.microsoft.com/office/powerpoint/2010/main" val="1371352262"/>
              </p:ext>
            </p:extLst>
          </p:nvPr>
        </p:nvGraphicFramePr>
        <p:xfrm>
          <a:off x="3055298" y="1354976"/>
          <a:ext cx="2408237" cy="901700"/>
        </p:xfrm>
        <a:graphic>
          <a:graphicData uri="http://schemas.openxmlformats.org/presentationml/2006/ole">
            <mc:AlternateContent xmlns:mc="http://schemas.openxmlformats.org/markup-compatibility/2006">
              <mc:Choice xmlns:v="urn:schemas-microsoft-com:vml" Requires="v">
                <p:oleObj spid="_x0000_s63522" name="Equation" r:id="rId3" imgW="1054080" imgH="393480" progId="Equation.DSMT4">
                  <p:embed/>
                </p:oleObj>
              </mc:Choice>
              <mc:Fallback>
                <p:oleObj name="Equation" r:id="rId3" imgW="10540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298" y="1354976"/>
                        <a:ext cx="2408237"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8"/>
          <p:cNvSpPr txBox="1">
            <a:spLocks noChangeArrowheads="1"/>
          </p:cNvSpPr>
          <p:nvPr/>
        </p:nvSpPr>
        <p:spPr bwMode="auto">
          <a:xfrm>
            <a:off x="767467" y="1544216"/>
            <a:ext cx="1981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Wingdings" panose="05000000000000000000" pitchFamily="2" charset="2"/>
              <a:buChar char="l"/>
            </a:pPr>
            <a:r>
              <a:rPr kumimoji="1" lang="zh-CN" altLang="en-US" sz="2800" b="1" dirty="0">
                <a:latin typeface="Times New Roman" pitchFamily="18" charset="0"/>
              </a:rPr>
              <a:t>加速度</a:t>
            </a:r>
          </a:p>
        </p:txBody>
      </p:sp>
      <p:sp>
        <p:nvSpPr>
          <p:cNvPr id="5" name="Text Box 9"/>
          <p:cNvSpPr txBox="1">
            <a:spLocks noChangeArrowheads="1"/>
          </p:cNvSpPr>
          <p:nvPr/>
        </p:nvSpPr>
        <p:spPr bwMode="auto">
          <a:xfrm>
            <a:off x="762000" y="2492896"/>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rPr>
              <a:t>方向：指向轨道曲线凹下的一侧</a:t>
            </a:r>
          </a:p>
        </p:txBody>
      </p:sp>
      <p:sp>
        <p:nvSpPr>
          <p:cNvPr id="8" name="Text Box 11"/>
          <p:cNvSpPr txBox="1">
            <a:spLocks noChangeArrowheads="1"/>
          </p:cNvSpPr>
          <p:nvPr/>
        </p:nvSpPr>
        <p:spPr bwMode="auto">
          <a:xfrm>
            <a:off x="762000" y="3284984"/>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Wingdings" panose="05000000000000000000" pitchFamily="2" charset="2"/>
              <a:buChar char="l"/>
            </a:pPr>
            <a:r>
              <a:rPr kumimoji="1" lang="zh-CN" altLang="en-US" sz="2800" b="1" dirty="0">
                <a:latin typeface="Times New Roman" pitchFamily="18" charset="0"/>
              </a:rPr>
              <a:t>质点运动问题的求解</a:t>
            </a:r>
          </a:p>
        </p:txBody>
      </p:sp>
      <p:sp>
        <p:nvSpPr>
          <p:cNvPr id="9" name="Text Box 12"/>
          <p:cNvSpPr txBox="1">
            <a:spLocks noChangeArrowheads="1"/>
          </p:cNvSpPr>
          <p:nvPr/>
        </p:nvSpPr>
        <p:spPr bwMode="auto">
          <a:xfrm>
            <a:off x="762000" y="393305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rPr>
              <a:t>正问题：位置（运动函数）      速度         加速度</a:t>
            </a:r>
            <a:r>
              <a:rPr kumimoji="1" lang="en-US" altLang="zh-CN" sz="2400" b="1" dirty="0">
                <a:latin typeface="Times New Roman" pitchFamily="18" charset="0"/>
              </a:rPr>
              <a:t>——</a:t>
            </a:r>
            <a:r>
              <a:rPr kumimoji="1" lang="zh-CN" altLang="en-US" sz="2400" b="1" dirty="0">
                <a:latin typeface="Times New Roman" pitchFamily="18" charset="0"/>
              </a:rPr>
              <a:t>求导</a:t>
            </a:r>
          </a:p>
        </p:txBody>
      </p:sp>
      <p:sp>
        <p:nvSpPr>
          <p:cNvPr id="10" name="Text Box 13"/>
          <p:cNvSpPr txBox="1">
            <a:spLocks noChangeArrowheads="1"/>
          </p:cNvSpPr>
          <p:nvPr/>
        </p:nvSpPr>
        <p:spPr bwMode="auto">
          <a:xfrm>
            <a:off x="762000" y="486916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rPr>
              <a:t>反问题：加速度       速度        位置（运动函数）</a:t>
            </a:r>
            <a:r>
              <a:rPr kumimoji="1" lang="en-US" altLang="zh-CN" sz="2400" b="1" dirty="0">
                <a:latin typeface="Times New Roman" pitchFamily="18" charset="0"/>
              </a:rPr>
              <a:t>——</a:t>
            </a:r>
            <a:r>
              <a:rPr kumimoji="1" lang="zh-CN" altLang="en-US" sz="2400" b="1" dirty="0">
                <a:latin typeface="Times New Roman" pitchFamily="18" charset="0"/>
              </a:rPr>
              <a:t>积分</a:t>
            </a:r>
          </a:p>
        </p:txBody>
      </p:sp>
      <p:sp>
        <p:nvSpPr>
          <p:cNvPr id="13" name="AutoShape 16"/>
          <p:cNvSpPr>
            <a:spLocks noChangeArrowheads="1"/>
          </p:cNvSpPr>
          <p:nvPr/>
        </p:nvSpPr>
        <p:spPr bwMode="auto">
          <a:xfrm>
            <a:off x="4511154" y="4047356"/>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7"/>
          <p:cNvSpPr>
            <a:spLocks noChangeArrowheads="1"/>
          </p:cNvSpPr>
          <p:nvPr/>
        </p:nvSpPr>
        <p:spPr bwMode="auto">
          <a:xfrm>
            <a:off x="5806554" y="4047356"/>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18"/>
          <p:cNvSpPr>
            <a:spLocks noChangeArrowheads="1"/>
          </p:cNvSpPr>
          <p:nvPr/>
        </p:nvSpPr>
        <p:spPr bwMode="auto">
          <a:xfrm>
            <a:off x="3090650" y="498346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19"/>
          <p:cNvSpPr>
            <a:spLocks noChangeArrowheads="1"/>
          </p:cNvSpPr>
          <p:nvPr/>
        </p:nvSpPr>
        <p:spPr bwMode="auto">
          <a:xfrm>
            <a:off x="4309850" y="498346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21</a:t>
            </a:fld>
            <a:endParaRPr lang="en-US" altLang="zh-CN"/>
          </a:p>
        </p:txBody>
      </p:sp>
    </p:spTree>
    <p:extLst>
      <p:ext uri="{BB962C8B-B14F-4D97-AF65-F5344CB8AC3E}">
        <p14:creationId xmlns:p14="http://schemas.microsoft.com/office/powerpoint/2010/main" val="1571477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质点运动学</a:t>
            </a:r>
            <a:endParaRPr lang="zh-CN" altLang="en-US" sz="2400" dirty="0">
              <a:solidFill>
                <a:srgbClr val="A50021"/>
              </a:solidFill>
              <a:latin typeface="华文新魏" pitchFamily="2" charset="-122"/>
              <a:ea typeface="华文新魏" pitchFamily="2" charset="-122"/>
            </a:endParaRPr>
          </a:p>
        </p:txBody>
      </p:sp>
      <p:sp>
        <p:nvSpPr>
          <p:cNvPr id="3" name="Rectangle 10"/>
          <p:cNvSpPr>
            <a:spLocks noChangeArrowheads="1"/>
          </p:cNvSpPr>
          <p:nvPr/>
        </p:nvSpPr>
        <p:spPr bwMode="auto">
          <a:xfrm>
            <a:off x="672354" y="1514186"/>
            <a:ext cx="36116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l"/>
            </a:pPr>
            <a:r>
              <a:rPr kumimoji="1" lang="zh-CN" altLang="en-US" sz="2800" b="1" dirty="0">
                <a:latin typeface="Times New Roman" pitchFamily="18" charset="0"/>
              </a:rPr>
              <a:t>常见的几种运动</a:t>
            </a:r>
          </a:p>
        </p:txBody>
      </p:sp>
      <p:sp>
        <p:nvSpPr>
          <p:cNvPr id="4" name="Text Box 14"/>
          <p:cNvSpPr txBox="1">
            <a:spLocks noChangeArrowheads="1"/>
          </p:cNvSpPr>
          <p:nvPr/>
        </p:nvSpPr>
        <p:spPr bwMode="auto">
          <a:xfrm>
            <a:off x="710580" y="2225254"/>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0"/>
              </a:spcBef>
            </a:pPr>
            <a:r>
              <a:rPr kumimoji="1" lang="zh-CN" altLang="en-US" sz="2400" b="1" dirty="0">
                <a:latin typeface="Times New Roman" pitchFamily="18" charset="0"/>
              </a:rPr>
              <a:t>匀加速运动</a:t>
            </a:r>
          </a:p>
          <a:p>
            <a:pPr>
              <a:spcBef>
                <a:spcPct val="100000"/>
              </a:spcBef>
            </a:pPr>
            <a:r>
              <a:rPr kumimoji="1" lang="zh-CN" altLang="en-US" sz="2400" b="1" dirty="0">
                <a:latin typeface="Times New Roman" pitchFamily="18" charset="0"/>
              </a:rPr>
              <a:t>抛体运动   </a:t>
            </a:r>
            <a:r>
              <a:rPr kumimoji="1" lang="en-US" altLang="zh-CN" sz="2400" b="1" i="1" dirty="0">
                <a:latin typeface="Times New Roman" pitchFamily="18" charset="0"/>
              </a:rPr>
              <a:t>a</a:t>
            </a:r>
            <a:r>
              <a:rPr kumimoji="1" lang="en-US" altLang="zh-CN" sz="2400" b="1" i="1" baseline="-25000" dirty="0">
                <a:latin typeface="Times New Roman" pitchFamily="18" charset="0"/>
              </a:rPr>
              <a:t>x</a:t>
            </a:r>
            <a:r>
              <a:rPr kumimoji="1" lang="en-US" altLang="zh-CN" sz="2400" b="1" dirty="0">
                <a:latin typeface="Times New Roman" pitchFamily="18" charset="0"/>
              </a:rPr>
              <a:t>=0   </a:t>
            </a:r>
            <a:r>
              <a:rPr kumimoji="1" lang="en-US" altLang="zh-CN" sz="2400" b="1" i="1" dirty="0">
                <a:latin typeface="Times New Roman" pitchFamily="18" charset="0"/>
              </a:rPr>
              <a:t>a</a:t>
            </a:r>
            <a:r>
              <a:rPr kumimoji="1" lang="en-US" altLang="zh-CN" sz="2400" b="1" i="1" baseline="-25000" dirty="0">
                <a:latin typeface="Times New Roman" pitchFamily="18" charset="0"/>
              </a:rPr>
              <a:t>y</a:t>
            </a:r>
            <a:r>
              <a:rPr kumimoji="1" lang="en-US" altLang="zh-CN" sz="2400" b="1" dirty="0">
                <a:latin typeface="Times New Roman" pitchFamily="18" charset="0"/>
              </a:rPr>
              <a:t>= -</a:t>
            </a:r>
            <a:r>
              <a:rPr kumimoji="1" lang="en-US" altLang="zh-CN" sz="2400" b="1" i="1" dirty="0">
                <a:latin typeface="Times New Roman" pitchFamily="18" charset="0"/>
              </a:rPr>
              <a:t>g</a:t>
            </a:r>
            <a:r>
              <a:rPr kumimoji="1" lang="en-US" altLang="zh-CN" sz="2400" b="1" dirty="0">
                <a:latin typeface="Times New Roman" pitchFamily="18" charset="0"/>
              </a:rPr>
              <a:t>                             </a:t>
            </a:r>
          </a:p>
          <a:p>
            <a:pPr>
              <a:spcBef>
                <a:spcPct val="100000"/>
              </a:spcBef>
            </a:pPr>
            <a:r>
              <a:rPr kumimoji="1" lang="zh-CN" altLang="en-US" sz="2400" b="1" dirty="0">
                <a:latin typeface="Times New Roman" pitchFamily="18" charset="0"/>
              </a:rPr>
              <a:t>圆周运动     角速度    角加速度     </a:t>
            </a:r>
            <a:r>
              <a:rPr kumimoji="1" lang="zh-CN" altLang="en-US" sz="2400" b="1" dirty="0">
                <a:solidFill>
                  <a:srgbClr val="FF0000"/>
                </a:solidFill>
                <a:latin typeface="Times New Roman" pitchFamily="18" charset="0"/>
              </a:rPr>
              <a:t>加速度</a:t>
            </a:r>
            <a:r>
              <a:rPr kumimoji="1" lang="en-US" altLang="zh-CN" sz="2400" b="1" dirty="0">
                <a:solidFill>
                  <a:srgbClr val="FF0000"/>
                </a:solidFill>
                <a:latin typeface="Times New Roman" pitchFamily="18" charset="0"/>
              </a:rPr>
              <a:t>(</a:t>
            </a:r>
            <a:r>
              <a:rPr kumimoji="1" lang="zh-CN" altLang="en-US" sz="2000" b="1" dirty="0">
                <a:solidFill>
                  <a:srgbClr val="FF0000"/>
                </a:solidFill>
                <a:latin typeface="Times New Roman" pitchFamily="18" charset="0"/>
              </a:rPr>
              <a:t>切向分量，法向分量</a:t>
            </a:r>
            <a:r>
              <a:rPr kumimoji="1" lang="en-US" altLang="zh-CN" sz="2400" b="1" dirty="0">
                <a:solidFill>
                  <a:srgbClr val="FF0000"/>
                </a:solidFill>
                <a:latin typeface="Times New Roman" pitchFamily="18" charset="0"/>
              </a:rPr>
              <a:t>)</a:t>
            </a:r>
            <a:r>
              <a:rPr kumimoji="1" lang="en-US" altLang="zh-CN" sz="2400" b="1" dirty="0">
                <a:latin typeface="Times New Roman" pitchFamily="18" charset="0"/>
              </a:rPr>
              <a:t>     </a:t>
            </a:r>
          </a:p>
        </p:txBody>
      </p:sp>
      <p:graphicFrame>
        <p:nvGraphicFramePr>
          <p:cNvPr id="5" name="Object 15"/>
          <p:cNvGraphicFramePr>
            <a:graphicFrameLocks noChangeAspect="1"/>
          </p:cNvGraphicFramePr>
          <p:nvPr>
            <p:extLst>
              <p:ext uri="{D42A27DB-BD31-4B8C-83A1-F6EECF244321}">
                <p14:modId xmlns:p14="http://schemas.microsoft.com/office/powerpoint/2010/main" val="166600784"/>
              </p:ext>
            </p:extLst>
          </p:nvPr>
        </p:nvGraphicFramePr>
        <p:xfrm>
          <a:off x="2729880" y="2314600"/>
          <a:ext cx="1473200" cy="406400"/>
        </p:xfrm>
        <a:graphic>
          <a:graphicData uri="http://schemas.openxmlformats.org/presentationml/2006/ole">
            <mc:AlternateContent xmlns:mc="http://schemas.openxmlformats.org/markup-compatibility/2006">
              <mc:Choice xmlns:v="urn:schemas-microsoft-com:vml" Requires="v">
                <p:oleObj spid="_x0000_s64610" name="Equation" r:id="rId3" imgW="736560" imgH="203040" progId="Equation.DSMT4">
                  <p:embed/>
                </p:oleObj>
              </mc:Choice>
              <mc:Fallback>
                <p:oleObj name="Equation" r:id="rId3" imgW="7365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880" y="2314600"/>
                        <a:ext cx="1473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0"/>
          <p:cNvGraphicFramePr>
            <a:graphicFrameLocks noChangeAspect="1"/>
          </p:cNvGraphicFramePr>
          <p:nvPr>
            <p:extLst>
              <p:ext uri="{D42A27DB-BD31-4B8C-83A1-F6EECF244321}">
                <p14:modId xmlns:p14="http://schemas.microsoft.com/office/powerpoint/2010/main" val="737481488"/>
              </p:ext>
            </p:extLst>
          </p:nvPr>
        </p:nvGraphicFramePr>
        <p:xfrm>
          <a:off x="5561980" y="1933600"/>
          <a:ext cx="2335213" cy="1327150"/>
        </p:xfrm>
        <a:graphic>
          <a:graphicData uri="http://schemas.openxmlformats.org/presentationml/2006/ole">
            <mc:AlternateContent xmlns:mc="http://schemas.openxmlformats.org/markup-compatibility/2006">
              <mc:Choice xmlns:v="urn:schemas-microsoft-com:vml" Requires="v">
                <p:oleObj spid="_x0000_s64611" name="Equation" r:id="rId5" imgW="1117440" imgH="634680" progId="Equation.DSMT4">
                  <p:embed/>
                </p:oleObj>
              </mc:Choice>
              <mc:Fallback>
                <p:oleObj name="Equation" r:id="rId5" imgW="1117440" imgH="634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980" y="1933600"/>
                        <a:ext cx="2335213"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21"/>
          <p:cNvSpPr>
            <a:spLocks/>
          </p:cNvSpPr>
          <p:nvPr/>
        </p:nvSpPr>
        <p:spPr bwMode="auto">
          <a:xfrm>
            <a:off x="5168280" y="2086000"/>
            <a:ext cx="304800" cy="914400"/>
          </a:xfrm>
          <a:prstGeom prst="leftBrace">
            <a:avLst>
              <a:gd name="adj1" fmla="val 25000"/>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22"/>
          <p:cNvSpPr>
            <a:spLocks noChangeArrowheads="1"/>
          </p:cNvSpPr>
          <p:nvPr/>
        </p:nvSpPr>
        <p:spPr bwMode="auto">
          <a:xfrm>
            <a:off x="4406280" y="23908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23"/>
          <p:cNvSpPr txBox="1">
            <a:spLocks noChangeArrowheads="1"/>
          </p:cNvSpPr>
          <p:nvPr/>
        </p:nvSpPr>
        <p:spPr bwMode="auto">
          <a:xfrm>
            <a:off x="723585" y="4633801"/>
            <a:ext cx="811431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l"/>
            </a:pPr>
            <a:r>
              <a:rPr kumimoji="1" lang="zh-CN" altLang="en-US" sz="2800" b="1" dirty="0" smtClean="0">
                <a:latin typeface="Times New Roman" pitchFamily="18" charset="0"/>
              </a:rPr>
              <a:t>伽利略变换</a:t>
            </a:r>
            <a:r>
              <a:rPr kumimoji="1" lang="zh-CN" altLang="en-US" sz="2800" b="1" dirty="0">
                <a:latin typeface="Times New Roman" pitchFamily="18" charset="0"/>
              </a:rPr>
              <a:t>：绝对速度＝相对速度＋牵连速度</a:t>
            </a:r>
          </a:p>
        </p:txBody>
      </p:sp>
      <p:graphicFrame>
        <p:nvGraphicFramePr>
          <p:cNvPr id="11" name="Object 24"/>
          <p:cNvGraphicFramePr>
            <a:graphicFrameLocks noChangeAspect="1"/>
          </p:cNvGraphicFramePr>
          <p:nvPr>
            <p:extLst>
              <p:ext uri="{D42A27DB-BD31-4B8C-83A1-F6EECF244321}">
                <p14:modId xmlns:p14="http://schemas.microsoft.com/office/powerpoint/2010/main" val="140157027"/>
              </p:ext>
            </p:extLst>
          </p:nvPr>
        </p:nvGraphicFramePr>
        <p:xfrm>
          <a:off x="2947242" y="5661248"/>
          <a:ext cx="1546225" cy="460375"/>
        </p:xfrm>
        <a:graphic>
          <a:graphicData uri="http://schemas.openxmlformats.org/presentationml/2006/ole">
            <mc:AlternateContent xmlns:mc="http://schemas.openxmlformats.org/markup-compatibility/2006">
              <mc:Choice xmlns:v="urn:schemas-microsoft-com:vml" Requires="v">
                <p:oleObj spid="_x0000_s64612" name="Equation" r:id="rId7" imgW="596880" imgH="177480" progId="Equation.DSMT4">
                  <p:embed/>
                </p:oleObj>
              </mc:Choice>
              <mc:Fallback>
                <p:oleObj name="Equation" r:id="rId7" imgW="59688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7242" y="5661248"/>
                        <a:ext cx="1546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22</a:t>
            </a:fld>
            <a:endParaRPr lang="en-US" altLang="zh-CN"/>
          </a:p>
        </p:txBody>
      </p:sp>
    </p:spTree>
    <p:extLst>
      <p:ext uri="{BB962C8B-B14F-4D97-AF65-F5344CB8AC3E}">
        <p14:creationId xmlns:p14="http://schemas.microsoft.com/office/powerpoint/2010/main" val="1571477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第二章  </a:t>
            </a:r>
            <a:r>
              <a:rPr lang="zh-CN" altLang="en-US" sz="2400" dirty="0" smtClean="0">
                <a:solidFill>
                  <a:srgbClr val="A50021"/>
                </a:solidFill>
                <a:latin typeface="华文新魏" pitchFamily="2" charset="-122"/>
                <a:ea typeface="华文新魏" pitchFamily="2" charset="-122"/>
              </a:rPr>
              <a:t>牛顿力学的基本定律</a:t>
            </a:r>
            <a:endParaRPr lang="zh-CN" altLang="en-US" sz="2400" dirty="0">
              <a:solidFill>
                <a:srgbClr val="A50021"/>
              </a:solidFill>
              <a:latin typeface="华文新魏" pitchFamily="2" charset="-122"/>
              <a:ea typeface="华文新魏" pitchFamily="2" charset="-122"/>
            </a:endParaRPr>
          </a:p>
        </p:txBody>
      </p:sp>
      <p:sp>
        <p:nvSpPr>
          <p:cNvPr id="16" name="Rectangle 5"/>
          <p:cNvSpPr txBox="1">
            <a:spLocks noChangeArrowheads="1"/>
          </p:cNvSpPr>
          <p:nvPr/>
        </p:nvSpPr>
        <p:spPr>
          <a:xfrm>
            <a:off x="381000" y="914400"/>
            <a:ext cx="6927304" cy="5322912"/>
          </a:xfrm>
          <a:prstGeom prst="rect">
            <a:avLst/>
          </a:prstGeom>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250000"/>
              </a:lnSpc>
              <a:buFont typeface="Wingdings" panose="05000000000000000000" pitchFamily="2" charset="2"/>
              <a:buChar char="l"/>
            </a:pPr>
            <a:r>
              <a:rPr lang="zh-CN" altLang="en-US" sz="2800" b="1" kern="0" dirty="0" smtClean="0"/>
              <a:t>牛顿运动定律</a:t>
            </a:r>
            <a:endParaRPr lang="en-US" altLang="zh-CN" sz="2800" b="1" kern="0" dirty="0" smtClean="0"/>
          </a:p>
          <a:p>
            <a:pPr lvl="1" indent="-342900">
              <a:lnSpc>
                <a:spcPct val="250000"/>
              </a:lnSpc>
              <a:buFont typeface="Wingdings" panose="05000000000000000000" pitchFamily="2" charset="2"/>
              <a:buChar char="l"/>
            </a:pPr>
            <a:r>
              <a:rPr lang="zh-CN" altLang="en-US" sz="2400" b="1" kern="0" dirty="0" smtClean="0"/>
              <a:t>第一定律   惯性和力的概念、惯性参考系</a:t>
            </a:r>
            <a:endParaRPr lang="en-US" altLang="zh-CN" sz="2400" b="1" kern="0" dirty="0" smtClean="0"/>
          </a:p>
          <a:p>
            <a:pPr lvl="1" indent="-342900">
              <a:lnSpc>
                <a:spcPct val="250000"/>
              </a:lnSpc>
              <a:buFont typeface="Wingdings" panose="05000000000000000000" pitchFamily="2" charset="2"/>
              <a:buChar char="l"/>
            </a:pPr>
            <a:r>
              <a:rPr lang="zh-CN" altLang="en-US" sz="2400" b="1" kern="0" dirty="0" smtClean="0"/>
              <a:t>第二定律 </a:t>
            </a:r>
            <a:endParaRPr lang="en-US" altLang="zh-CN" sz="2400" b="1" kern="0" dirty="0" smtClean="0"/>
          </a:p>
          <a:p>
            <a:pPr lvl="1" indent="-342900">
              <a:lnSpc>
                <a:spcPct val="250000"/>
              </a:lnSpc>
              <a:buFont typeface="Wingdings" panose="05000000000000000000" pitchFamily="2" charset="2"/>
              <a:buChar char="l"/>
            </a:pPr>
            <a:r>
              <a:rPr lang="zh-CN" altLang="en-US" sz="2400" b="1" kern="0" dirty="0" smtClean="0"/>
              <a:t>第三定律</a:t>
            </a:r>
          </a:p>
          <a:p>
            <a:pPr lvl="1">
              <a:lnSpc>
                <a:spcPct val="250000"/>
              </a:lnSpc>
              <a:buNone/>
            </a:pPr>
            <a:r>
              <a:rPr lang="zh-CN" altLang="en-US" sz="2400" b="1" dirty="0"/>
              <a:t>（适用于惯性系</a:t>
            </a:r>
            <a:r>
              <a:rPr lang="zh-CN" altLang="en-US" sz="2400" b="1" dirty="0" smtClean="0"/>
              <a:t>）</a:t>
            </a:r>
            <a:endParaRPr lang="zh-CN" altLang="en-US" sz="2400" b="1" dirty="0"/>
          </a:p>
        </p:txBody>
      </p:sp>
      <p:graphicFrame>
        <p:nvGraphicFramePr>
          <p:cNvPr id="17" name="Object 6"/>
          <p:cNvGraphicFramePr>
            <a:graphicFrameLocks noChangeAspect="1"/>
          </p:cNvGraphicFramePr>
          <p:nvPr>
            <p:extLst>
              <p:ext uri="{D42A27DB-BD31-4B8C-83A1-F6EECF244321}">
                <p14:modId xmlns:p14="http://schemas.microsoft.com/office/powerpoint/2010/main" val="4122987955"/>
              </p:ext>
            </p:extLst>
          </p:nvPr>
        </p:nvGraphicFramePr>
        <p:xfrm>
          <a:off x="2699792" y="3282950"/>
          <a:ext cx="6134100" cy="827088"/>
        </p:xfrm>
        <a:graphic>
          <a:graphicData uri="http://schemas.openxmlformats.org/presentationml/2006/ole">
            <mc:AlternateContent xmlns:mc="http://schemas.openxmlformats.org/markup-compatibility/2006">
              <mc:Choice xmlns:v="urn:schemas-microsoft-com:vml" Requires="v">
                <p:oleObj spid="_x0000_s35968" name="Equation" r:id="rId3" imgW="2336760" imgH="393480" progId="Equation.DSMT4">
                  <p:embed/>
                </p:oleObj>
              </mc:Choice>
              <mc:Fallback>
                <p:oleObj name="Equation" r:id="rId3" imgW="23367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282950"/>
                        <a:ext cx="6134100"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p:cNvGraphicFramePr>
            <a:graphicFrameLocks noChangeAspect="1"/>
          </p:cNvGraphicFramePr>
          <p:nvPr>
            <p:extLst>
              <p:ext uri="{D42A27DB-BD31-4B8C-83A1-F6EECF244321}">
                <p14:modId xmlns:p14="http://schemas.microsoft.com/office/powerpoint/2010/main" val="1824744753"/>
              </p:ext>
            </p:extLst>
          </p:nvPr>
        </p:nvGraphicFramePr>
        <p:xfrm>
          <a:off x="2699792" y="4437112"/>
          <a:ext cx="1344613" cy="538163"/>
        </p:xfrm>
        <a:graphic>
          <a:graphicData uri="http://schemas.openxmlformats.org/presentationml/2006/ole">
            <mc:AlternateContent xmlns:mc="http://schemas.openxmlformats.org/markup-compatibility/2006">
              <mc:Choice xmlns:v="urn:schemas-microsoft-com:vml" Requires="v">
                <p:oleObj spid="_x0000_s35969" name="Equation" r:id="rId5" imgW="634680" imgH="253800" progId="Equation.DSMT4">
                  <p:embed/>
                </p:oleObj>
              </mc:Choice>
              <mc:Fallback>
                <p:oleObj name="Equation" r:id="rId5" imgW="6346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4437112"/>
                        <a:ext cx="134461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1"/>
          </p:nvPr>
        </p:nvSpPr>
        <p:spPr/>
        <p:txBody>
          <a:bodyPr/>
          <a:lstStyle/>
          <a:p>
            <a:pPr>
              <a:defRPr/>
            </a:pPr>
            <a:fld id="{FCE62407-7F75-44F4-BD6C-CC922286C85D}" type="slidenum">
              <a:rPr lang="en-US" altLang="zh-CN" smtClean="0"/>
              <a:pPr>
                <a:defRPr/>
              </a:pPr>
              <a:t>23</a:t>
            </a:fld>
            <a:endParaRPr lang="en-US" altLang="zh-CN"/>
          </a:p>
        </p:txBody>
      </p:sp>
    </p:spTree>
    <p:extLst>
      <p:ext uri="{BB962C8B-B14F-4D97-AF65-F5344CB8AC3E}">
        <p14:creationId xmlns:p14="http://schemas.microsoft.com/office/powerpoint/2010/main" val="191412418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第二章  </a:t>
            </a:r>
            <a:r>
              <a:rPr lang="zh-CN" altLang="en-US" sz="2400" dirty="0" smtClean="0">
                <a:solidFill>
                  <a:srgbClr val="A50021"/>
                </a:solidFill>
                <a:latin typeface="华文新魏" pitchFamily="2" charset="-122"/>
                <a:ea typeface="华文新魏" pitchFamily="2" charset="-122"/>
              </a:rPr>
              <a:t>牛顿力学的基本定律</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408545" y="1275851"/>
            <a:ext cx="309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l"/>
            </a:pPr>
            <a:r>
              <a:rPr kumimoji="1" lang="zh-CN" altLang="en-US" sz="2800" b="1" kern="0" dirty="0"/>
              <a:t>几种常见的力</a:t>
            </a:r>
          </a:p>
        </p:txBody>
      </p:sp>
      <p:sp>
        <p:nvSpPr>
          <p:cNvPr id="4" name="Rectangle 5"/>
          <p:cNvSpPr>
            <a:spLocks noChangeArrowheads="1"/>
          </p:cNvSpPr>
          <p:nvPr/>
        </p:nvSpPr>
        <p:spPr bwMode="auto">
          <a:xfrm>
            <a:off x="971600" y="2281982"/>
            <a:ext cx="18810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kumimoji="1" lang="zh-CN" altLang="en-US" sz="2400" b="1" kern="0" dirty="0" smtClean="0"/>
              <a:t>万有引力</a:t>
            </a:r>
            <a:endParaRPr kumimoji="1" lang="zh-CN" altLang="en-US" sz="2400" b="1" kern="0" dirty="0"/>
          </a:p>
        </p:txBody>
      </p:sp>
      <p:graphicFrame>
        <p:nvGraphicFramePr>
          <p:cNvPr id="5" name="Object 6"/>
          <p:cNvGraphicFramePr>
            <a:graphicFrameLocks noChangeAspect="1"/>
          </p:cNvGraphicFramePr>
          <p:nvPr>
            <p:extLst>
              <p:ext uri="{D42A27DB-BD31-4B8C-83A1-F6EECF244321}">
                <p14:modId xmlns:p14="http://schemas.microsoft.com/office/powerpoint/2010/main" val="2518835558"/>
              </p:ext>
            </p:extLst>
          </p:nvPr>
        </p:nvGraphicFramePr>
        <p:xfrm>
          <a:off x="3108883" y="2239268"/>
          <a:ext cx="1800225" cy="901700"/>
        </p:xfrm>
        <a:graphic>
          <a:graphicData uri="http://schemas.openxmlformats.org/presentationml/2006/ole">
            <mc:AlternateContent xmlns:mc="http://schemas.openxmlformats.org/markup-compatibility/2006">
              <mc:Choice xmlns:v="urn:schemas-microsoft-com:vml" Requires="v">
                <p:oleObj spid="_x0000_s65689" name="Equation" r:id="rId3" imgW="787320" imgH="393480" progId="Equation.DSMT4">
                  <p:embed/>
                </p:oleObj>
              </mc:Choice>
              <mc:Fallback>
                <p:oleObj name="Equation" r:id="rId3" imgW="7873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883" y="2239268"/>
                        <a:ext cx="18002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4"/>
          <p:cNvGraphicFramePr>
            <a:graphicFrameLocks noChangeAspect="1"/>
          </p:cNvGraphicFramePr>
          <p:nvPr>
            <p:extLst>
              <p:ext uri="{D42A27DB-BD31-4B8C-83A1-F6EECF244321}">
                <p14:modId xmlns:p14="http://schemas.microsoft.com/office/powerpoint/2010/main" val="3161305802"/>
              </p:ext>
            </p:extLst>
          </p:nvPr>
        </p:nvGraphicFramePr>
        <p:xfrm>
          <a:off x="3126434" y="4826099"/>
          <a:ext cx="1295400" cy="444500"/>
        </p:xfrm>
        <a:graphic>
          <a:graphicData uri="http://schemas.openxmlformats.org/presentationml/2006/ole">
            <mc:AlternateContent xmlns:mc="http://schemas.openxmlformats.org/markup-compatibility/2006">
              <mc:Choice xmlns:v="urn:schemas-microsoft-com:vml" Requires="v">
                <p:oleObj spid="_x0000_s65690" name="Equation" r:id="rId5" imgW="850680" imgH="291960" progId="Equation.DSMT4">
                  <p:embed/>
                </p:oleObj>
              </mc:Choice>
              <mc:Fallback>
                <p:oleObj name="Equation" r:id="rId5" imgW="85068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6434" y="4826099"/>
                        <a:ext cx="1295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7"/>
          <p:cNvGraphicFramePr>
            <a:graphicFrameLocks noChangeAspect="1"/>
          </p:cNvGraphicFramePr>
          <p:nvPr>
            <p:extLst>
              <p:ext uri="{D42A27DB-BD31-4B8C-83A1-F6EECF244321}">
                <p14:modId xmlns:p14="http://schemas.microsoft.com/office/powerpoint/2010/main" val="1017273519"/>
              </p:ext>
            </p:extLst>
          </p:nvPr>
        </p:nvGraphicFramePr>
        <p:xfrm>
          <a:off x="4860032" y="4608611"/>
          <a:ext cx="1296987" cy="836613"/>
        </p:xfrm>
        <a:graphic>
          <a:graphicData uri="http://schemas.openxmlformats.org/presentationml/2006/ole">
            <mc:AlternateContent xmlns:mc="http://schemas.openxmlformats.org/markup-compatibility/2006">
              <mc:Choice xmlns:v="urn:schemas-microsoft-com:vml" Requires="v">
                <p:oleObj spid="_x0000_s65691" name="Equation" r:id="rId7" imgW="609480" imgH="393480" progId="Equation.DSMT4">
                  <p:embed/>
                </p:oleObj>
              </mc:Choice>
              <mc:Fallback>
                <p:oleObj name="Equation" r:id="rId7" imgW="60948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4608611"/>
                        <a:ext cx="1296987"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8"/>
          <p:cNvGrpSpPr>
            <a:grpSpLocks/>
          </p:cNvGrpSpPr>
          <p:nvPr/>
        </p:nvGrpSpPr>
        <p:grpSpPr bwMode="auto">
          <a:xfrm>
            <a:off x="971600" y="3430389"/>
            <a:ext cx="6465888" cy="574675"/>
            <a:chOff x="1496" y="1023"/>
            <a:chExt cx="4073" cy="362"/>
          </a:xfrm>
        </p:grpSpPr>
        <p:sp>
          <p:nvSpPr>
            <p:cNvPr id="9" name="Text Box 9"/>
            <p:cNvSpPr txBox="1">
              <a:spLocks noChangeArrowheads="1"/>
            </p:cNvSpPr>
            <p:nvPr/>
          </p:nvSpPr>
          <p:spPr bwMode="auto">
            <a:xfrm>
              <a:off x="1496" y="1059"/>
              <a:ext cx="1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400" b="1" kern="0" dirty="0"/>
                <a:t>引力常量</a:t>
              </a:r>
            </a:p>
          </p:txBody>
        </p:sp>
        <p:graphicFrame>
          <p:nvGraphicFramePr>
            <p:cNvPr id="10" name="Object 10"/>
            <p:cNvGraphicFramePr>
              <a:graphicFrameLocks noChangeAspect="1"/>
            </p:cNvGraphicFramePr>
            <p:nvPr>
              <p:extLst>
                <p:ext uri="{D42A27DB-BD31-4B8C-83A1-F6EECF244321}">
                  <p14:modId xmlns:p14="http://schemas.microsoft.com/office/powerpoint/2010/main" val="1584435825"/>
                </p:ext>
              </p:extLst>
            </p:nvPr>
          </p:nvGraphicFramePr>
          <p:xfrm>
            <a:off x="2449" y="1023"/>
            <a:ext cx="3120" cy="362"/>
          </p:xfrm>
          <a:graphic>
            <a:graphicData uri="http://schemas.openxmlformats.org/presentationml/2006/ole">
              <mc:AlternateContent xmlns:mc="http://schemas.openxmlformats.org/markup-compatibility/2006">
                <mc:Choice xmlns:v="urn:schemas-microsoft-com:vml" Requires="v">
                  <p:oleObj spid="_x0000_s65692" name="Equation" r:id="rId9" imgW="3263760" imgH="368280" progId="Equation.DSMT4">
                    <p:embed/>
                  </p:oleObj>
                </mc:Choice>
                <mc:Fallback>
                  <p:oleObj name="Equation" r:id="rId9" imgW="3263760" imgH="368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9" y="1023"/>
                          <a:ext cx="3120"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Rectangle 12"/>
          <p:cNvSpPr>
            <a:spLocks noChangeArrowheads="1"/>
          </p:cNvSpPr>
          <p:nvPr/>
        </p:nvSpPr>
        <p:spPr bwMode="auto">
          <a:xfrm>
            <a:off x="971600" y="4767362"/>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400" b="1" kern="0" dirty="0" smtClean="0"/>
              <a:t>重力</a:t>
            </a:r>
            <a:endParaRPr kumimoji="1" lang="zh-CN" altLang="en-US" sz="2400" b="1" kern="0" dirty="0"/>
          </a:p>
        </p:txBody>
      </p:sp>
      <p:graphicFrame>
        <p:nvGraphicFramePr>
          <p:cNvPr id="14" name="Object 20"/>
          <p:cNvGraphicFramePr>
            <a:graphicFrameLocks noChangeAspect="1"/>
          </p:cNvGraphicFramePr>
          <p:nvPr>
            <p:extLst>
              <p:ext uri="{D42A27DB-BD31-4B8C-83A1-F6EECF244321}">
                <p14:modId xmlns:p14="http://schemas.microsoft.com/office/powerpoint/2010/main" val="3596145795"/>
              </p:ext>
            </p:extLst>
          </p:nvPr>
        </p:nvGraphicFramePr>
        <p:xfrm>
          <a:off x="6157019" y="4751486"/>
          <a:ext cx="1800225" cy="473075"/>
        </p:xfrm>
        <a:graphic>
          <a:graphicData uri="http://schemas.openxmlformats.org/presentationml/2006/ole">
            <mc:AlternateContent xmlns:mc="http://schemas.openxmlformats.org/markup-compatibility/2006">
              <mc:Choice xmlns:v="urn:schemas-microsoft-com:vml" Requires="v">
                <p:oleObj spid="_x0000_s65693" name="Equation" r:id="rId11" imgW="774360" imgH="203040" progId="Equation.DSMT4">
                  <p:embed/>
                </p:oleObj>
              </mc:Choice>
              <mc:Fallback>
                <p:oleObj name="Equation" r:id="rId11" imgW="77436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7019" y="4751486"/>
                        <a:ext cx="18002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24</a:t>
            </a:fld>
            <a:endParaRPr lang="en-US" altLang="zh-CN"/>
          </a:p>
        </p:txBody>
      </p:sp>
    </p:spTree>
    <p:extLst>
      <p:ext uri="{BB962C8B-B14F-4D97-AF65-F5344CB8AC3E}">
        <p14:creationId xmlns:p14="http://schemas.microsoft.com/office/powerpoint/2010/main" val="152998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第二章  </a:t>
            </a:r>
            <a:r>
              <a:rPr lang="zh-CN" altLang="en-US" sz="2400" dirty="0" smtClean="0">
                <a:solidFill>
                  <a:srgbClr val="A50021"/>
                </a:solidFill>
                <a:latin typeface="华文新魏" pitchFamily="2" charset="-122"/>
                <a:ea typeface="华文新魏" pitchFamily="2" charset="-122"/>
              </a:rPr>
              <a:t>牛顿力学的基本定律</a:t>
            </a:r>
            <a:endParaRPr lang="zh-CN" altLang="en-US" sz="2400" dirty="0">
              <a:solidFill>
                <a:srgbClr val="A50021"/>
              </a:solidFill>
              <a:latin typeface="华文新魏" pitchFamily="2" charset="-122"/>
              <a:ea typeface="华文新魏" pitchFamily="2" charset="-122"/>
            </a:endParaRPr>
          </a:p>
        </p:txBody>
      </p:sp>
      <p:grpSp>
        <p:nvGrpSpPr>
          <p:cNvPr id="3" name="Group 23"/>
          <p:cNvGrpSpPr>
            <a:grpSpLocks/>
          </p:cNvGrpSpPr>
          <p:nvPr/>
        </p:nvGrpSpPr>
        <p:grpSpPr bwMode="auto">
          <a:xfrm>
            <a:off x="2482851" y="2492896"/>
            <a:ext cx="3810000" cy="569912"/>
            <a:chOff x="1728" y="2473"/>
            <a:chExt cx="2400" cy="359"/>
          </a:xfrm>
        </p:grpSpPr>
        <p:graphicFrame>
          <p:nvGraphicFramePr>
            <p:cNvPr id="4" name="Object 24"/>
            <p:cNvGraphicFramePr>
              <a:graphicFrameLocks noChangeAspect="1"/>
            </p:cNvGraphicFramePr>
            <p:nvPr/>
          </p:nvGraphicFramePr>
          <p:xfrm>
            <a:off x="3120" y="2473"/>
            <a:ext cx="1008" cy="359"/>
          </p:xfrm>
          <a:graphic>
            <a:graphicData uri="http://schemas.openxmlformats.org/presentationml/2006/ole">
              <mc:AlternateContent xmlns:mc="http://schemas.openxmlformats.org/markup-compatibility/2006">
                <mc:Choice xmlns:v="urn:schemas-microsoft-com:vml" Requires="v">
                  <p:oleObj spid="_x0000_s66713" name="Equation" r:id="rId3" imgW="850680" imgH="304560" progId="Equation.DSMT4">
                    <p:embed/>
                  </p:oleObj>
                </mc:Choice>
                <mc:Fallback>
                  <p:oleObj name="Equation" r:id="rId3" imgW="85068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2473"/>
                          <a:ext cx="1008"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5"/>
            <p:cNvSpPr>
              <a:spLocks noChangeArrowheads="1"/>
            </p:cNvSpPr>
            <p:nvPr/>
          </p:nvSpPr>
          <p:spPr bwMode="auto">
            <a:xfrm>
              <a:off x="1728" y="2473"/>
              <a:ext cx="18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400" b="1" kern="0" dirty="0"/>
                <a:t>弹簧弹性力</a:t>
              </a:r>
            </a:p>
          </p:txBody>
        </p:sp>
      </p:grpSp>
      <p:sp>
        <p:nvSpPr>
          <p:cNvPr id="6" name="Rectangle 27"/>
          <p:cNvSpPr>
            <a:spLocks noChangeArrowheads="1"/>
          </p:cNvSpPr>
          <p:nvPr/>
        </p:nvSpPr>
        <p:spPr bwMode="auto">
          <a:xfrm>
            <a:off x="395288" y="1581529"/>
            <a:ext cx="254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0"/>
              </a:spcBef>
              <a:buFont typeface="Wingdings" panose="05000000000000000000" pitchFamily="2" charset="2"/>
              <a:buChar char="l"/>
            </a:pPr>
            <a:r>
              <a:rPr kumimoji="1" lang="zh-CN" altLang="en-US" sz="2400" b="1" kern="0" dirty="0" smtClean="0"/>
              <a:t>弹性力</a:t>
            </a:r>
            <a:endParaRPr kumimoji="1" lang="zh-CN" altLang="en-US" sz="2400" b="1" kern="0" dirty="0"/>
          </a:p>
        </p:txBody>
      </p:sp>
      <p:sp>
        <p:nvSpPr>
          <p:cNvPr id="7" name="Rectangle 28"/>
          <p:cNvSpPr>
            <a:spLocks noChangeArrowheads="1"/>
          </p:cNvSpPr>
          <p:nvPr/>
        </p:nvSpPr>
        <p:spPr bwMode="auto">
          <a:xfrm>
            <a:off x="2482851" y="1593565"/>
            <a:ext cx="4752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kumimoji="1" lang="zh-CN" altLang="en-US" sz="2400" b="1" kern="0" dirty="0"/>
              <a:t>（压力，张力，弹簧弹性力等）</a:t>
            </a:r>
          </a:p>
        </p:txBody>
      </p:sp>
      <p:sp>
        <p:nvSpPr>
          <p:cNvPr id="8" name="Text Box 29"/>
          <p:cNvSpPr txBox="1">
            <a:spLocks noChangeArrowheads="1"/>
          </p:cNvSpPr>
          <p:nvPr/>
        </p:nvSpPr>
        <p:spPr bwMode="auto">
          <a:xfrm>
            <a:off x="395288" y="3329367"/>
            <a:ext cx="228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0"/>
              </a:spcBef>
              <a:buFont typeface="Wingdings" panose="05000000000000000000" pitchFamily="2" charset="2"/>
              <a:buChar char="l"/>
            </a:pPr>
            <a:r>
              <a:rPr kumimoji="1" lang="zh-CN" altLang="en-US" sz="2400" b="1" kern="0" dirty="0" smtClean="0"/>
              <a:t>摩擦力</a:t>
            </a:r>
            <a:endParaRPr kumimoji="1" lang="zh-CN" altLang="en-US" sz="2400" b="1" kern="0" dirty="0"/>
          </a:p>
        </p:txBody>
      </p:sp>
      <p:grpSp>
        <p:nvGrpSpPr>
          <p:cNvPr id="9" name="Group 30"/>
          <p:cNvGrpSpPr>
            <a:grpSpLocks/>
          </p:cNvGrpSpPr>
          <p:nvPr/>
        </p:nvGrpSpPr>
        <p:grpSpPr bwMode="auto">
          <a:xfrm>
            <a:off x="2482851" y="3198249"/>
            <a:ext cx="3986212" cy="723900"/>
            <a:chOff x="1680" y="2796"/>
            <a:chExt cx="2511" cy="456"/>
          </a:xfrm>
        </p:grpSpPr>
        <p:graphicFrame>
          <p:nvGraphicFramePr>
            <p:cNvPr id="10" name="Object 31"/>
            <p:cNvGraphicFramePr>
              <a:graphicFrameLocks noChangeAspect="1"/>
            </p:cNvGraphicFramePr>
            <p:nvPr/>
          </p:nvGraphicFramePr>
          <p:xfrm>
            <a:off x="2954" y="2796"/>
            <a:ext cx="1237" cy="456"/>
          </p:xfrm>
          <a:graphic>
            <a:graphicData uri="http://schemas.openxmlformats.org/presentationml/2006/ole">
              <mc:AlternateContent xmlns:mc="http://schemas.openxmlformats.org/markup-compatibility/2006">
                <mc:Choice xmlns:v="urn:schemas-microsoft-com:vml" Requires="v">
                  <p:oleObj spid="_x0000_s66714" name="Equation" r:id="rId5" imgW="596880" imgH="228600" progId="Equation.DSMT4">
                    <p:embed/>
                  </p:oleObj>
                </mc:Choice>
                <mc:Fallback>
                  <p:oleObj name="Equation" r:id="rId5" imgW="596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4" y="2796"/>
                          <a:ext cx="1237"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2"/>
            <p:cNvSpPr>
              <a:spLocks noChangeArrowheads="1"/>
            </p:cNvSpPr>
            <p:nvPr/>
          </p:nvSpPr>
          <p:spPr bwMode="auto">
            <a:xfrm>
              <a:off x="1680" y="2832"/>
              <a:ext cx="13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400" b="1" kern="0" dirty="0"/>
                <a:t>滑动摩擦力</a:t>
              </a:r>
            </a:p>
          </p:txBody>
        </p:sp>
      </p:grpSp>
      <p:grpSp>
        <p:nvGrpSpPr>
          <p:cNvPr id="12" name="Group 33"/>
          <p:cNvGrpSpPr>
            <a:grpSpLocks/>
          </p:cNvGrpSpPr>
          <p:nvPr/>
        </p:nvGrpSpPr>
        <p:grpSpPr bwMode="auto">
          <a:xfrm>
            <a:off x="2482851" y="4006435"/>
            <a:ext cx="3581400" cy="628650"/>
            <a:chOff x="1728" y="3264"/>
            <a:chExt cx="2256" cy="396"/>
          </a:xfrm>
        </p:grpSpPr>
        <p:sp>
          <p:nvSpPr>
            <p:cNvPr id="13" name="Rectangle 34"/>
            <p:cNvSpPr>
              <a:spLocks noChangeArrowheads="1"/>
            </p:cNvSpPr>
            <p:nvPr/>
          </p:nvSpPr>
          <p:spPr bwMode="auto">
            <a:xfrm>
              <a:off x="1728" y="3292"/>
              <a:ext cx="13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400" b="1" kern="0" dirty="0"/>
                <a:t>静摩擦力 </a:t>
              </a:r>
            </a:p>
          </p:txBody>
        </p:sp>
        <p:graphicFrame>
          <p:nvGraphicFramePr>
            <p:cNvPr id="14" name="Object 35"/>
            <p:cNvGraphicFramePr>
              <a:graphicFrameLocks noChangeAspect="1"/>
            </p:cNvGraphicFramePr>
            <p:nvPr/>
          </p:nvGraphicFramePr>
          <p:xfrm>
            <a:off x="2736" y="3264"/>
            <a:ext cx="1248" cy="396"/>
          </p:xfrm>
          <a:graphic>
            <a:graphicData uri="http://schemas.openxmlformats.org/presentationml/2006/ole">
              <mc:AlternateContent xmlns:mc="http://schemas.openxmlformats.org/markup-compatibility/2006">
                <mc:Choice xmlns:v="urn:schemas-microsoft-com:vml" Requires="v">
                  <p:oleObj spid="_x0000_s66715" name="Equation" r:id="rId7" imgW="1155600" imgH="380880" progId="Equation.3">
                    <p:embed/>
                  </p:oleObj>
                </mc:Choice>
                <mc:Fallback>
                  <p:oleObj name="Equation" r:id="rId7" imgW="115560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3264"/>
                          <a:ext cx="1248"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36"/>
          <p:cNvGrpSpPr>
            <a:grpSpLocks/>
          </p:cNvGrpSpPr>
          <p:nvPr/>
        </p:nvGrpSpPr>
        <p:grpSpPr bwMode="auto">
          <a:xfrm>
            <a:off x="2681288" y="4774786"/>
            <a:ext cx="3138487" cy="814388"/>
            <a:chOff x="1920" y="3552"/>
            <a:chExt cx="2150" cy="513"/>
          </a:xfrm>
        </p:grpSpPr>
        <p:graphicFrame>
          <p:nvGraphicFramePr>
            <p:cNvPr id="16" name="Object 37"/>
            <p:cNvGraphicFramePr>
              <a:graphicFrameLocks noChangeAspect="1"/>
            </p:cNvGraphicFramePr>
            <p:nvPr/>
          </p:nvGraphicFramePr>
          <p:xfrm>
            <a:off x="3072" y="3552"/>
            <a:ext cx="998" cy="513"/>
          </p:xfrm>
          <a:graphic>
            <a:graphicData uri="http://schemas.openxmlformats.org/presentationml/2006/ole">
              <mc:AlternateContent xmlns:mc="http://schemas.openxmlformats.org/markup-compatibility/2006">
                <mc:Choice xmlns:v="urn:schemas-microsoft-com:vml" Requires="v">
                  <p:oleObj spid="_x0000_s66716" name="Equation" r:id="rId9" imgW="444240" imgH="228600" progId="Equation.DSMT4">
                    <p:embed/>
                  </p:oleObj>
                </mc:Choice>
                <mc:Fallback>
                  <p:oleObj name="Equation" r:id="rId9" imgW="4442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2" y="3552"/>
                          <a:ext cx="99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38"/>
            <p:cNvSpPr txBox="1">
              <a:spLocks noChangeArrowheads="1"/>
            </p:cNvSpPr>
            <p:nvPr/>
          </p:nvSpPr>
          <p:spPr bwMode="auto">
            <a:xfrm>
              <a:off x="1920" y="3657"/>
              <a:ext cx="134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kumimoji="1" lang="zh-CN" altLang="en-US" sz="2400" b="1" kern="0" dirty="0"/>
                <a:t>一般情况 </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4111046099"/>
              </p:ext>
            </p:extLst>
          </p:nvPr>
        </p:nvGraphicFramePr>
        <p:xfrm>
          <a:off x="6388839" y="4050885"/>
          <a:ext cx="2133600" cy="600075"/>
        </p:xfrm>
        <a:graphic>
          <a:graphicData uri="http://schemas.openxmlformats.org/presentationml/2006/ole">
            <mc:AlternateContent xmlns:mc="http://schemas.openxmlformats.org/markup-compatibility/2006">
              <mc:Choice xmlns:v="urn:schemas-microsoft-com:vml" Requires="v">
                <p:oleObj spid="_x0000_s66717" name="Equation" r:id="rId11" imgW="1459866" imgH="380835" progId="Equation.DSMT4">
                  <p:embed/>
                </p:oleObj>
              </mc:Choice>
              <mc:Fallback>
                <p:oleObj name="Equation" r:id="rId11" imgW="1459866" imgH="380835"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8839" y="4050885"/>
                        <a:ext cx="21336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灯片编号占位符 17"/>
          <p:cNvSpPr>
            <a:spLocks noGrp="1"/>
          </p:cNvSpPr>
          <p:nvPr>
            <p:ph type="sldNum" sz="quarter" idx="11"/>
          </p:nvPr>
        </p:nvSpPr>
        <p:spPr/>
        <p:txBody>
          <a:bodyPr/>
          <a:lstStyle/>
          <a:p>
            <a:pPr>
              <a:defRPr/>
            </a:pPr>
            <a:fld id="{FCE62407-7F75-44F4-BD6C-CC922286C85D}" type="slidenum">
              <a:rPr lang="en-US" altLang="zh-CN" smtClean="0"/>
              <a:pPr>
                <a:defRPr/>
              </a:pPr>
              <a:t>25</a:t>
            </a:fld>
            <a:endParaRPr lang="en-US" altLang="zh-CN"/>
          </a:p>
        </p:txBody>
      </p:sp>
    </p:spTree>
    <p:extLst>
      <p:ext uri="{BB962C8B-B14F-4D97-AF65-F5344CB8AC3E}">
        <p14:creationId xmlns:p14="http://schemas.microsoft.com/office/powerpoint/2010/main" val="152998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5"/>
          <p:cNvSpPr>
            <a:spLocks noChangeArrowheads="1"/>
          </p:cNvSpPr>
          <p:nvPr/>
        </p:nvSpPr>
        <p:spPr bwMode="auto">
          <a:xfrm>
            <a:off x="3811388" y="289024"/>
            <a:ext cx="5225108" cy="5476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第二章  </a:t>
            </a:r>
            <a:r>
              <a:rPr lang="zh-CN" altLang="en-US" sz="2400" dirty="0" smtClean="0">
                <a:solidFill>
                  <a:srgbClr val="A50021"/>
                </a:solidFill>
                <a:latin typeface="华文新魏" pitchFamily="2" charset="-122"/>
                <a:ea typeface="华文新魏" pitchFamily="2" charset="-122"/>
              </a:rPr>
              <a:t>牛顿力学的基本定律</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441325" y="980728"/>
            <a:ext cx="3810000" cy="542925"/>
          </a:xfrm>
          <a:prstGeom prst="rect">
            <a:avLst/>
          </a:prstGeom>
          <a:noFill/>
          <a:ln w="9525">
            <a:noFill/>
            <a:miter lim="800000"/>
            <a:headEnd/>
            <a:tailEnd/>
          </a:ln>
          <a:effectLst/>
        </p:spPr>
        <p:txBody>
          <a:bodyPr>
            <a:spAutoFit/>
          </a:bodyPr>
          <a:lstStyle/>
          <a:p>
            <a:pPr marL="457200" indent="-457200">
              <a:buFont typeface="Wingdings" panose="05000000000000000000" pitchFamily="2" charset="2"/>
              <a:buChar char="l"/>
            </a:pPr>
            <a:r>
              <a:rPr kumimoji="1" lang="zh-CN" altLang="en-US" sz="2800" b="1" kern="0" dirty="0"/>
              <a:t>四种基本相互作用</a:t>
            </a:r>
          </a:p>
        </p:txBody>
      </p:sp>
      <p:grpSp>
        <p:nvGrpSpPr>
          <p:cNvPr id="4" name="Group 217"/>
          <p:cNvGrpSpPr>
            <a:grpSpLocks/>
          </p:cNvGrpSpPr>
          <p:nvPr/>
        </p:nvGrpSpPr>
        <p:grpSpPr bwMode="auto">
          <a:xfrm>
            <a:off x="323528" y="1776413"/>
            <a:ext cx="8534400" cy="3481388"/>
            <a:chOff x="384" y="1104"/>
            <a:chExt cx="5376" cy="2193"/>
          </a:xfrm>
          <a:noFill/>
        </p:grpSpPr>
        <p:grpSp>
          <p:nvGrpSpPr>
            <p:cNvPr id="5" name="Group 218"/>
            <p:cNvGrpSpPr>
              <a:grpSpLocks/>
            </p:cNvGrpSpPr>
            <p:nvPr/>
          </p:nvGrpSpPr>
          <p:grpSpPr bwMode="auto">
            <a:xfrm>
              <a:off x="384" y="1104"/>
              <a:ext cx="5376" cy="2193"/>
              <a:chOff x="384" y="1104"/>
              <a:chExt cx="5376" cy="2193"/>
            </a:xfrm>
            <a:grpFill/>
          </p:grpSpPr>
          <p:sp>
            <p:nvSpPr>
              <p:cNvPr id="7" name="Rectangle 219"/>
              <p:cNvSpPr>
                <a:spLocks noChangeArrowheads="1"/>
              </p:cNvSpPr>
              <p:nvPr/>
            </p:nvSpPr>
            <p:spPr bwMode="auto">
              <a:xfrm>
                <a:off x="384" y="1108"/>
                <a:ext cx="1728" cy="233"/>
              </a:xfrm>
              <a:prstGeom prst="rect">
                <a:avLst/>
              </a:prstGeom>
              <a:grpFill/>
              <a:ln w="9525">
                <a:noFill/>
                <a:miter lim="800000"/>
                <a:headEnd/>
                <a:tailEnd/>
              </a:ln>
              <a:extLst/>
            </p:spPr>
            <p:txBody>
              <a:bodyPr lIns="0" tIns="0" rIns="0" bIns="0">
                <a:spAutoFit/>
              </a:bodyPr>
              <a:lstStyle/>
              <a:p>
                <a:pPr>
                  <a:spcBef>
                    <a:spcPct val="0"/>
                  </a:spcBef>
                </a:pPr>
                <a:r>
                  <a:rPr lang="zh-CN" altLang="en-US" sz="2400" b="1" dirty="0">
                    <a:solidFill>
                      <a:srgbClr val="000000"/>
                    </a:solidFill>
                    <a:latin typeface="宋体" pitchFamily="2" charset="-122"/>
                  </a:rPr>
                  <a:t>力的种类</a:t>
                </a:r>
                <a:endParaRPr lang="zh-CN" altLang="en-US" sz="2400" b="1" dirty="0">
                  <a:solidFill>
                    <a:srgbClr val="000000"/>
                  </a:solidFill>
                  <a:latin typeface="Times New Roman" pitchFamily="18" charset="0"/>
                </a:endParaRPr>
              </a:p>
            </p:txBody>
          </p:sp>
          <p:sp>
            <p:nvSpPr>
              <p:cNvPr id="8" name="Rectangle 220"/>
              <p:cNvSpPr>
                <a:spLocks noChangeArrowheads="1"/>
              </p:cNvSpPr>
              <p:nvPr/>
            </p:nvSpPr>
            <p:spPr bwMode="auto">
              <a:xfrm>
                <a:off x="1440" y="1104"/>
                <a:ext cx="2217" cy="233"/>
              </a:xfrm>
              <a:prstGeom prst="rect">
                <a:avLst/>
              </a:prstGeom>
              <a:grpFill/>
              <a:ln w="9525">
                <a:noFill/>
                <a:miter lim="800000"/>
                <a:headEnd/>
                <a:tailEnd/>
              </a:ln>
              <a:extLst/>
            </p:spPr>
            <p:txBody>
              <a:bodyPr lIns="0" tIns="0" rIns="0" bIns="0">
                <a:spAutoFit/>
              </a:bodyPr>
              <a:lstStyle/>
              <a:p>
                <a:pPr>
                  <a:spcBef>
                    <a:spcPct val="0"/>
                  </a:spcBef>
                </a:pPr>
                <a:r>
                  <a:rPr lang="zh-CN" altLang="en-US" sz="2400" b="1" dirty="0">
                    <a:solidFill>
                      <a:srgbClr val="000000"/>
                    </a:solidFill>
                    <a:latin typeface="宋体" pitchFamily="2" charset="-122"/>
                  </a:rPr>
                  <a:t>相互作用的物体</a:t>
                </a:r>
                <a:endParaRPr lang="zh-CN" altLang="en-US" sz="2400" b="1" dirty="0">
                  <a:solidFill>
                    <a:srgbClr val="000000"/>
                  </a:solidFill>
                  <a:latin typeface="Times New Roman" pitchFamily="18" charset="0"/>
                </a:endParaRPr>
              </a:p>
            </p:txBody>
          </p:sp>
          <p:sp>
            <p:nvSpPr>
              <p:cNvPr id="9" name="Rectangle 221"/>
              <p:cNvSpPr>
                <a:spLocks noChangeArrowheads="1"/>
              </p:cNvSpPr>
              <p:nvPr/>
            </p:nvSpPr>
            <p:spPr bwMode="auto">
              <a:xfrm>
                <a:off x="3133" y="1104"/>
                <a:ext cx="1235"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力的强度</a:t>
                </a:r>
                <a:endParaRPr lang="zh-CN" altLang="en-US" sz="2400" b="1">
                  <a:solidFill>
                    <a:srgbClr val="000000"/>
                  </a:solidFill>
                  <a:latin typeface="Times New Roman" pitchFamily="18" charset="0"/>
                </a:endParaRPr>
              </a:p>
            </p:txBody>
          </p:sp>
          <p:sp>
            <p:nvSpPr>
              <p:cNvPr id="10" name="Rectangle 222"/>
              <p:cNvSpPr>
                <a:spLocks noChangeArrowheads="1"/>
              </p:cNvSpPr>
              <p:nvPr/>
            </p:nvSpPr>
            <p:spPr bwMode="auto">
              <a:xfrm>
                <a:off x="4545" y="1110"/>
                <a:ext cx="864"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力程</a:t>
                </a:r>
                <a:endParaRPr lang="zh-CN" altLang="en-US" sz="2400" b="1">
                  <a:solidFill>
                    <a:srgbClr val="000000"/>
                  </a:solidFill>
                  <a:latin typeface="Times New Roman" pitchFamily="18" charset="0"/>
                </a:endParaRPr>
              </a:p>
            </p:txBody>
          </p:sp>
          <p:sp>
            <p:nvSpPr>
              <p:cNvPr id="11" name="Rectangle 223"/>
              <p:cNvSpPr>
                <a:spLocks noChangeArrowheads="1"/>
              </p:cNvSpPr>
              <p:nvPr/>
            </p:nvSpPr>
            <p:spPr bwMode="auto">
              <a:xfrm>
                <a:off x="432" y="1593"/>
                <a:ext cx="1728"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万有引力</a:t>
                </a:r>
                <a:endParaRPr lang="zh-CN" altLang="en-US" sz="2400" b="1">
                  <a:solidFill>
                    <a:srgbClr val="000000"/>
                  </a:solidFill>
                  <a:latin typeface="Times New Roman" pitchFamily="18" charset="0"/>
                </a:endParaRPr>
              </a:p>
            </p:txBody>
          </p:sp>
          <p:sp>
            <p:nvSpPr>
              <p:cNvPr id="12" name="Rectangle 224"/>
              <p:cNvSpPr>
                <a:spLocks noChangeArrowheads="1"/>
              </p:cNvSpPr>
              <p:nvPr/>
            </p:nvSpPr>
            <p:spPr bwMode="auto">
              <a:xfrm>
                <a:off x="1788" y="1538"/>
                <a:ext cx="1260" cy="233"/>
              </a:xfrm>
              <a:prstGeom prst="rect">
                <a:avLst/>
              </a:prstGeom>
              <a:grpFill/>
              <a:ln w="9525">
                <a:noFill/>
                <a:miter lim="800000"/>
                <a:headEnd/>
                <a:tailEnd/>
              </a:ln>
              <a:extLst/>
            </p:spPr>
            <p:txBody>
              <a:bodyPr lIns="0" tIns="0" rIns="0" bIns="0">
                <a:spAutoFit/>
              </a:bodyPr>
              <a:lstStyle/>
              <a:p>
                <a:pPr>
                  <a:spcBef>
                    <a:spcPct val="0"/>
                  </a:spcBef>
                </a:pPr>
                <a:r>
                  <a:rPr lang="zh-CN" altLang="en-US" sz="2400" b="1" dirty="0">
                    <a:solidFill>
                      <a:srgbClr val="000000"/>
                    </a:solidFill>
                    <a:latin typeface="宋体" pitchFamily="2" charset="-122"/>
                  </a:rPr>
                  <a:t>一切质点</a:t>
                </a:r>
                <a:endParaRPr lang="zh-CN" altLang="en-US" sz="2400" b="1" dirty="0">
                  <a:solidFill>
                    <a:srgbClr val="000000"/>
                  </a:solidFill>
                  <a:latin typeface="Times New Roman" pitchFamily="18" charset="0"/>
                </a:endParaRPr>
              </a:p>
            </p:txBody>
          </p:sp>
          <p:sp>
            <p:nvSpPr>
              <p:cNvPr id="13" name="Rectangle 225"/>
              <p:cNvSpPr>
                <a:spLocks noChangeArrowheads="1"/>
              </p:cNvSpPr>
              <p:nvPr/>
            </p:nvSpPr>
            <p:spPr bwMode="auto">
              <a:xfrm>
                <a:off x="4458" y="1592"/>
                <a:ext cx="1296"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无限远</a:t>
                </a:r>
                <a:endParaRPr lang="zh-CN" altLang="en-US" sz="2400" b="1">
                  <a:solidFill>
                    <a:srgbClr val="000000"/>
                  </a:solidFill>
                  <a:latin typeface="Times New Roman" pitchFamily="18" charset="0"/>
                </a:endParaRPr>
              </a:p>
            </p:txBody>
          </p:sp>
          <p:graphicFrame>
            <p:nvGraphicFramePr>
              <p:cNvPr id="14" name="Object 226"/>
              <p:cNvGraphicFramePr>
                <a:graphicFrameLocks noChangeAspect="1"/>
              </p:cNvGraphicFramePr>
              <p:nvPr/>
            </p:nvGraphicFramePr>
            <p:xfrm>
              <a:off x="3312" y="1536"/>
              <a:ext cx="624" cy="384"/>
            </p:xfrm>
            <a:graphic>
              <a:graphicData uri="http://schemas.openxmlformats.org/presentationml/2006/ole">
                <mc:AlternateContent xmlns:mc="http://schemas.openxmlformats.org/markup-compatibility/2006">
                  <mc:Choice xmlns:v="urn:schemas-microsoft-com:vml" Requires="v">
                    <p:oleObj spid="_x0000_s67782" name="Equation" r:id="rId3" imgW="330120" imgH="203040" progId="Equation.3">
                      <p:embed/>
                    </p:oleObj>
                  </mc:Choice>
                  <mc:Fallback>
                    <p:oleObj name="Equation" r:id="rId3" imgW="3301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536"/>
                            <a:ext cx="62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27"/>
              <p:cNvSpPr>
                <a:spLocks noChangeArrowheads="1"/>
              </p:cNvSpPr>
              <p:nvPr/>
            </p:nvSpPr>
            <p:spPr bwMode="auto">
              <a:xfrm>
                <a:off x="576" y="2080"/>
                <a:ext cx="864"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弱力</a:t>
                </a:r>
                <a:endParaRPr lang="zh-CN" altLang="en-US" sz="2400" b="1">
                  <a:solidFill>
                    <a:srgbClr val="000000"/>
                  </a:solidFill>
                  <a:latin typeface="Times New Roman" pitchFamily="18" charset="0"/>
                </a:endParaRPr>
              </a:p>
            </p:txBody>
          </p:sp>
          <p:sp>
            <p:nvSpPr>
              <p:cNvPr id="16" name="Rectangle 228"/>
              <p:cNvSpPr>
                <a:spLocks noChangeArrowheads="1"/>
              </p:cNvSpPr>
              <p:nvPr/>
            </p:nvSpPr>
            <p:spPr bwMode="auto">
              <a:xfrm>
                <a:off x="1632" y="2076"/>
                <a:ext cx="1584" cy="233"/>
              </a:xfrm>
              <a:prstGeom prst="rect">
                <a:avLst/>
              </a:prstGeom>
              <a:grpFill/>
              <a:ln w="9525">
                <a:noFill/>
                <a:miter lim="800000"/>
                <a:headEnd/>
                <a:tailEnd/>
              </a:ln>
              <a:extLst/>
            </p:spPr>
            <p:txBody>
              <a:bodyPr lIns="0" tIns="0" rIns="0" bIns="0">
                <a:spAutoFit/>
              </a:bodyPr>
              <a:lstStyle/>
              <a:p>
                <a:pPr>
                  <a:spcBef>
                    <a:spcPct val="0"/>
                  </a:spcBef>
                </a:pPr>
                <a:r>
                  <a:rPr lang="zh-CN" altLang="en-US" sz="2400" b="1" dirty="0">
                    <a:solidFill>
                      <a:srgbClr val="000000"/>
                    </a:solidFill>
                    <a:latin typeface="宋体" pitchFamily="2" charset="-122"/>
                  </a:rPr>
                  <a:t>大多数粒子</a:t>
                </a:r>
                <a:endParaRPr lang="zh-CN" altLang="en-US" sz="2400" b="1" dirty="0">
                  <a:solidFill>
                    <a:srgbClr val="000000"/>
                  </a:solidFill>
                  <a:latin typeface="Times New Roman" pitchFamily="18" charset="0"/>
                </a:endParaRPr>
              </a:p>
            </p:txBody>
          </p:sp>
          <p:sp>
            <p:nvSpPr>
              <p:cNvPr id="17" name="Rectangle 229"/>
              <p:cNvSpPr>
                <a:spLocks noChangeArrowheads="1"/>
              </p:cNvSpPr>
              <p:nvPr/>
            </p:nvSpPr>
            <p:spPr bwMode="auto">
              <a:xfrm>
                <a:off x="4176" y="2073"/>
                <a:ext cx="864"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小于</a:t>
                </a:r>
                <a:endParaRPr lang="zh-CN" altLang="en-US" sz="2400" b="1">
                  <a:solidFill>
                    <a:srgbClr val="000000"/>
                  </a:solidFill>
                  <a:latin typeface="Times New Roman" pitchFamily="18" charset="0"/>
                </a:endParaRPr>
              </a:p>
            </p:txBody>
          </p:sp>
          <p:graphicFrame>
            <p:nvGraphicFramePr>
              <p:cNvPr id="18" name="Object 230"/>
              <p:cNvGraphicFramePr>
                <a:graphicFrameLocks noChangeAspect="1"/>
              </p:cNvGraphicFramePr>
              <p:nvPr/>
            </p:nvGraphicFramePr>
            <p:xfrm>
              <a:off x="4657" y="2054"/>
              <a:ext cx="767" cy="302"/>
            </p:xfrm>
            <a:graphic>
              <a:graphicData uri="http://schemas.openxmlformats.org/presentationml/2006/ole">
                <mc:AlternateContent xmlns:mc="http://schemas.openxmlformats.org/markup-compatibility/2006">
                  <mc:Choice xmlns:v="urn:schemas-microsoft-com:vml" Requires="v">
                    <p:oleObj spid="_x0000_s67783" name="公式" r:id="rId5" imgW="711000" imgH="279360" progId="Equation.3">
                      <p:embed/>
                    </p:oleObj>
                  </mc:Choice>
                  <mc:Fallback>
                    <p:oleObj name="公式" r:id="rId5" imgW="71100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7" y="2054"/>
                            <a:ext cx="767"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31"/>
              <p:cNvGraphicFramePr>
                <a:graphicFrameLocks noChangeAspect="1"/>
              </p:cNvGraphicFramePr>
              <p:nvPr/>
            </p:nvGraphicFramePr>
            <p:xfrm>
              <a:off x="3312" y="2020"/>
              <a:ext cx="616" cy="380"/>
            </p:xfrm>
            <a:graphic>
              <a:graphicData uri="http://schemas.openxmlformats.org/presentationml/2006/ole">
                <mc:AlternateContent xmlns:mc="http://schemas.openxmlformats.org/markup-compatibility/2006">
                  <mc:Choice xmlns:v="urn:schemas-microsoft-com:vml" Requires="v">
                    <p:oleObj spid="_x0000_s67784" name="Equation" r:id="rId7" imgW="330120" imgH="203040" progId="Equation.3">
                      <p:embed/>
                    </p:oleObj>
                  </mc:Choice>
                  <mc:Fallback>
                    <p:oleObj name="Equation" r:id="rId7" imgW="3301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2020"/>
                            <a:ext cx="61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232"/>
              <p:cNvSpPr>
                <a:spLocks noChangeArrowheads="1"/>
              </p:cNvSpPr>
              <p:nvPr/>
            </p:nvSpPr>
            <p:spPr bwMode="auto">
              <a:xfrm>
                <a:off x="480" y="2561"/>
                <a:ext cx="1286"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电磁力</a:t>
                </a:r>
                <a:endParaRPr lang="zh-CN" altLang="en-US" sz="2400" b="1">
                  <a:solidFill>
                    <a:srgbClr val="000000"/>
                  </a:solidFill>
                  <a:latin typeface="Times New Roman" pitchFamily="18" charset="0"/>
                </a:endParaRPr>
              </a:p>
            </p:txBody>
          </p:sp>
          <p:sp>
            <p:nvSpPr>
              <p:cNvPr id="21" name="Rectangle 233"/>
              <p:cNvSpPr>
                <a:spLocks noChangeArrowheads="1"/>
              </p:cNvSpPr>
              <p:nvPr/>
            </p:nvSpPr>
            <p:spPr bwMode="auto">
              <a:xfrm>
                <a:off x="1996" y="2557"/>
                <a:ext cx="620" cy="233"/>
              </a:xfrm>
              <a:prstGeom prst="rect">
                <a:avLst/>
              </a:prstGeom>
              <a:grpFill/>
              <a:ln w="9525">
                <a:noFill/>
                <a:miter lim="800000"/>
                <a:headEnd/>
                <a:tailEnd/>
              </a:ln>
              <a:extLst/>
            </p:spPr>
            <p:txBody>
              <a:bodyPr lIns="0" tIns="0" rIns="0" bIns="0">
                <a:spAutoFit/>
              </a:bodyPr>
              <a:lstStyle/>
              <a:p>
                <a:pPr>
                  <a:spcBef>
                    <a:spcPct val="0"/>
                  </a:spcBef>
                </a:pPr>
                <a:r>
                  <a:rPr lang="zh-CN" altLang="en-US" sz="2400" b="1" dirty="0">
                    <a:solidFill>
                      <a:srgbClr val="000000"/>
                    </a:solidFill>
                    <a:latin typeface="宋体" pitchFamily="2" charset="-122"/>
                  </a:rPr>
                  <a:t>电荷</a:t>
                </a:r>
                <a:endParaRPr lang="zh-CN" altLang="en-US" sz="2400" b="1" dirty="0">
                  <a:solidFill>
                    <a:srgbClr val="000000"/>
                  </a:solidFill>
                  <a:latin typeface="Times New Roman" pitchFamily="18" charset="0"/>
                </a:endParaRPr>
              </a:p>
            </p:txBody>
          </p:sp>
          <p:sp>
            <p:nvSpPr>
              <p:cNvPr id="22" name="Rectangle 234"/>
              <p:cNvSpPr>
                <a:spLocks noChangeArrowheads="1"/>
              </p:cNvSpPr>
              <p:nvPr/>
            </p:nvSpPr>
            <p:spPr bwMode="auto">
              <a:xfrm>
                <a:off x="4464" y="2505"/>
                <a:ext cx="1296"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无限远</a:t>
                </a:r>
                <a:endParaRPr lang="zh-CN" altLang="en-US" sz="2400" b="1">
                  <a:solidFill>
                    <a:srgbClr val="000000"/>
                  </a:solidFill>
                  <a:latin typeface="Times New Roman" pitchFamily="18" charset="0"/>
                </a:endParaRPr>
              </a:p>
            </p:txBody>
          </p:sp>
          <p:graphicFrame>
            <p:nvGraphicFramePr>
              <p:cNvPr id="23" name="Object 235"/>
              <p:cNvGraphicFramePr>
                <a:graphicFrameLocks noChangeAspect="1"/>
              </p:cNvGraphicFramePr>
              <p:nvPr/>
            </p:nvGraphicFramePr>
            <p:xfrm>
              <a:off x="3360" y="2507"/>
              <a:ext cx="528" cy="384"/>
            </p:xfrm>
            <a:graphic>
              <a:graphicData uri="http://schemas.openxmlformats.org/presentationml/2006/ole">
                <mc:AlternateContent xmlns:mc="http://schemas.openxmlformats.org/markup-compatibility/2006">
                  <mc:Choice xmlns:v="urn:schemas-microsoft-com:vml" Requires="v">
                    <p:oleObj spid="_x0000_s67785" name="Equation" r:id="rId9" imgW="279360" imgH="203040" progId="Equation.3">
                      <p:embed/>
                    </p:oleObj>
                  </mc:Choice>
                  <mc:Fallback>
                    <p:oleObj name="Equation" r:id="rId9" imgW="2793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2507"/>
                            <a:ext cx="52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36"/>
              <p:cNvSpPr>
                <a:spLocks noChangeArrowheads="1"/>
              </p:cNvSpPr>
              <p:nvPr/>
            </p:nvSpPr>
            <p:spPr bwMode="auto">
              <a:xfrm>
                <a:off x="624" y="2985"/>
                <a:ext cx="854" cy="233"/>
              </a:xfrm>
              <a:prstGeom prst="rect">
                <a:avLst/>
              </a:prstGeom>
              <a:grpFill/>
              <a:ln w="9525">
                <a:noFill/>
                <a:miter lim="800000"/>
                <a:headEnd/>
                <a:tailEnd/>
              </a:ln>
              <a:extLst/>
            </p:spPr>
            <p:txBody>
              <a:bodyPr lIns="0" tIns="0" rIns="0" bIns="0">
                <a:spAutoFit/>
              </a:bodyPr>
              <a:lstStyle/>
              <a:p>
                <a:pPr>
                  <a:spcBef>
                    <a:spcPct val="0"/>
                  </a:spcBef>
                </a:pPr>
                <a:r>
                  <a:rPr lang="zh-CN" altLang="en-US" sz="2400" b="1">
                    <a:solidFill>
                      <a:srgbClr val="000000"/>
                    </a:solidFill>
                    <a:latin typeface="宋体" pitchFamily="2" charset="-122"/>
                  </a:rPr>
                  <a:t>强力</a:t>
                </a:r>
                <a:endParaRPr lang="zh-CN" altLang="en-US" sz="2400" b="1">
                  <a:solidFill>
                    <a:srgbClr val="000000"/>
                  </a:solidFill>
                  <a:latin typeface="Times New Roman" pitchFamily="18" charset="0"/>
                </a:endParaRPr>
              </a:p>
            </p:txBody>
          </p:sp>
          <p:sp>
            <p:nvSpPr>
              <p:cNvPr id="25" name="Rectangle 237"/>
              <p:cNvSpPr>
                <a:spLocks noChangeArrowheads="1"/>
              </p:cNvSpPr>
              <p:nvPr/>
            </p:nvSpPr>
            <p:spPr bwMode="auto">
              <a:xfrm>
                <a:off x="1572" y="2985"/>
                <a:ext cx="1901" cy="233"/>
              </a:xfrm>
              <a:prstGeom prst="rect">
                <a:avLst/>
              </a:prstGeom>
              <a:grpFill/>
              <a:ln w="9525">
                <a:noFill/>
                <a:miter lim="800000"/>
                <a:headEnd/>
                <a:tailEnd/>
              </a:ln>
              <a:extLst/>
            </p:spPr>
            <p:txBody>
              <a:bodyPr lIns="0" tIns="0" rIns="0" bIns="0">
                <a:spAutoFit/>
              </a:bodyPr>
              <a:lstStyle/>
              <a:p>
                <a:pPr>
                  <a:spcBef>
                    <a:spcPct val="0"/>
                  </a:spcBef>
                </a:pPr>
                <a:r>
                  <a:rPr lang="zh-CN" altLang="en-US" sz="2400" b="1" dirty="0">
                    <a:solidFill>
                      <a:srgbClr val="000000"/>
                    </a:solidFill>
                    <a:latin typeface="宋体" pitchFamily="2" charset="-122"/>
                  </a:rPr>
                  <a:t>核子、介子等</a:t>
                </a:r>
                <a:endParaRPr lang="zh-CN" altLang="en-US" sz="2400" b="1" dirty="0">
                  <a:solidFill>
                    <a:srgbClr val="000000"/>
                  </a:solidFill>
                  <a:latin typeface="Times New Roman" pitchFamily="18" charset="0"/>
                </a:endParaRPr>
              </a:p>
            </p:txBody>
          </p:sp>
          <p:graphicFrame>
            <p:nvGraphicFramePr>
              <p:cNvPr id="26" name="Object 238"/>
              <p:cNvGraphicFramePr>
                <a:graphicFrameLocks noChangeAspect="1"/>
              </p:cNvGraphicFramePr>
              <p:nvPr/>
            </p:nvGraphicFramePr>
            <p:xfrm>
              <a:off x="4416" y="2966"/>
              <a:ext cx="781" cy="307"/>
            </p:xfrm>
            <a:graphic>
              <a:graphicData uri="http://schemas.openxmlformats.org/presentationml/2006/ole">
                <mc:AlternateContent xmlns:mc="http://schemas.openxmlformats.org/markup-compatibility/2006">
                  <mc:Choice xmlns:v="urn:schemas-microsoft-com:vml" Requires="v">
                    <p:oleObj spid="_x0000_s67786" name="公式" r:id="rId11" imgW="711000" imgH="279360" progId="Equation.3">
                      <p:embed/>
                    </p:oleObj>
                  </mc:Choice>
                  <mc:Fallback>
                    <p:oleObj name="公式" r:id="rId11" imgW="71100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2966"/>
                            <a:ext cx="78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39"/>
              <p:cNvGraphicFramePr>
                <a:graphicFrameLocks noChangeAspect="1"/>
              </p:cNvGraphicFramePr>
              <p:nvPr/>
            </p:nvGraphicFramePr>
            <p:xfrm>
              <a:off x="3498" y="2976"/>
              <a:ext cx="172" cy="321"/>
            </p:xfrm>
            <a:graphic>
              <a:graphicData uri="http://schemas.openxmlformats.org/presentationml/2006/ole">
                <mc:AlternateContent xmlns:mc="http://schemas.openxmlformats.org/markup-compatibility/2006">
                  <mc:Choice xmlns:v="urn:schemas-microsoft-com:vml" Requires="v">
                    <p:oleObj spid="_x0000_s67787" name="Equation" r:id="rId13" imgW="88560" imgH="164880" progId="Equation.3">
                      <p:embed/>
                    </p:oleObj>
                  </mc:Choice>
                  <mc:Fallback>
                    <p:oleObj name="Equation" r:id="rId13" imgW="8856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8" y="2976"/>
                            <a:ext cx="172"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Text Box 240"/>
            <p:cNvSpPr txBox="1">
              <a:spLocks noChangeArrowheads="1"/>
            </p:cNvSpPr>
            <p:nvPr/>
          </p:nvSpPr>
          <p:spPr bwMode="auto">
            <a:xfrm>
              <a:off x="3600" y="2832"/>
              <a:ext cx="624" cy="330"/>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rPr>
                <a:t>＊</a:t>
              </a:r>
            </a:p>
          </p:txBody>
        </p:sp>
      </p:grpSp>
      <p:grpSp>
        <p:nvGrpSpPr>
          <p:cNvPr id="28" name="Group 241"/>
          <p:cNvGrpSpPr>
            <a:grpSpLocks/>
          </p:cNvGrpSpPr>
          <p:nvPr/>
        </p:nvGrpSpPr>
        <p:grpSpPr bwMode="auto">
          <a:xfrm>
            <a:off x="288925" y="5467345"/>
            <a:ext cx="7924800" cy="555625"/>
            <a:chOff x="432" y="3538"/>
            <a:chExt cx="4992" cy="350"/>
          </a:xfrm>
          <a:noFill/>
        </p:grpSpPr>
        <p:sp>
          <p:nvSpPr>
            <p:cNvPr id="29" name="Text Box 242"/>
            <p:cNvSpPr txBox="1">
              <a:spLocks noChangeArrowheads="1"/>
            </p:cNvSpPr>
            <p:nvPr/>
          </p:nvSpPr>
          <p:spPr bwMode="auto">
            <a:xfrm>
              <a:off x="432" y="3552"/>
              <a:ext cx="4992" cy="330"/>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itchFamily="2" charset="2"/>
                <a:buNone/>
              </a:pPr>
              <a:r>
                <a:rPr lang="zh-CN" altLang="en-US" sz="2800" b="1" dirty="0">
                  <a:solidFill>
                    <a:srgbClr val="FF0000"/>
                  </a:solidFill>
                  <a:latin typeface="+mn-ea"/>
                </a:rPr>
                <a:t>＊</a:t>
              </a:r>
              <a:r>
                <a:rPr lang="zh-CN" altLang="en-US" sz="2400" b="1" dirty="0">
                  <a:solidFill>
                    <a:srgbClr val="1C1C1C"/>
                  </a:solidFill>
                  <a:latin typeface="+mn-ea"/>
                </a:rPr>
                <a:t> 以距源          </a:t>
              </a:r>
              <a:r>
                <a:rPr lang="zh-CN" altLang="en-US" sz="2400" b="1" dirty="0" smtClean="0">
                  <a:solidFill>
                    <a:srgbClr val="1C1C1C"/>
                  </a:solidFill>
                  <a:latin typeface="+mn-ea"/>
                </a:rPr>
                <a:t>处</a:t>
              </a:r>
              <a:r>
                <a:rPr lang="zh-CN" altLang="en-US" sz="2400" b="1" dirty="0">
                  <a:solidFill>
                    <a:srgbClr val="1C1C1C"/>
                  </a:solidFill>
                  <a:latin typeface="+mn-ea"/>
                </a:rPr>
                <a:t>强相互作用的力强度为 </a:t>
              </a:r>
              <a:r>
                <a:rPr lang="en-US" altLang="zh-CN" sz="2400" b="1" dirty="0">
                  <a:solidFill>
                    <a:srgbClr val="1C1C1C"/>
                  </a:solidFill>
                  <a:latin typeface="+mn-ea"/>
                </a:rPr>
                <a:t>1</a:t>
              </a:r>
            </a:p>
          </p:txBody>
        </p:sp>
        <p:graphicFrame>
          <p:nvGraphicFramePr>
            <p:cNvPr id="30" name="Object 243"/>
            <p:cNvGraphicFramePr>
              <a:graphicFrameLocks noChangeAspect="1"/>
            </p:cNvGraphicFramePr>
            <p:nvPr/>
          </p:nvGraphicFramePr>
          <p:xfrm>
            <a:off x="1544" y="3538"/>
            <a:ext cx="808" cy="350"/>
          </p:xfrm>
          <a:graphic>
            <a:graphicData uri="http://schemas.openxmlformats.org/presentationml/2006/ole">
              <mc:AlternateContent xmlns:mc="http://schemas.openxmlformats.org/markup-compatibility/2006">
                <mc:Choice xmlns:v="urn:schemas-microsoft-com:vml" Requires="v">
                  <p:oleObj spid="_x0000_s67788" name="Equation" r:id="rId15" imgW="469800" imgH="203040" progId="Equation.DSMT4">
                    <p:embed/>
                  </p:oleObj>
                </mc:Choice>
                <mc:Fallback>
                  <p:oleObj name="Equation" r:id="rId15" imgW="46980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4" y="3538"/>
                          <a:ext cx="808"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26</a:t>
            </a:fld>
            <a:endParaRPr lang="en-US" altLang="zh-CN"/>
          </a:p>
        </p:txBody>
      </p:sp>
    </p:spTree>
    <p:extLst>
      <p:ext uri="{BB962C8B-B14F-4D97-AF65-F5344CB8AC3E}">
        <p14:creationId xmlns:p14="http://schemas.microsoft.com/office/powerpoint/2010/main" val="15299817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第二章  </a:t>
            </a:r>
            <a:r>
              <a:rPr lang="zh-CN" altLang="en-US" sz="2400" dirty="0" smtClean="0">
                <a:solidFill>
                  <a:srgbClr val="A50021"/>
                </a:solidFill>
                <a:latin typeface="华文新魏" pitchFamily="2" charset="-122"/>
                <a:ea typeface="华文新魏" pitchFamily="2" charset="-122"/>
              </a:rPr>
              <a:t>牛顿力学的基本定律</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449467" y="980728"/>
            <a:ext cx="4535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l"/>
            </a:pPr>
            <a:r>
              <a:rPr lang="zh-CN" altLang="en-US" sz="2800" b="1" dirty="0"/>
              <a:t>平动非惯性系中惯性力：</a:t>
            </a:r>
          </a:p>
        </p:txBody>
      </p:sp>
      <p:graphicFrame>
        <p:nvGraphicFramePr>
          <p:cNvPr id="4" name="Object 5"/>
          <p:cNvGraphicFramePr>
            <a:graphicFrameLocks noChangeAspect="1"/>
          </p:cNvGraphicFramePr>
          <p:nvPr>
            <p:extLst>
              <p:ext uri="{D42A27DB-BD31-4B8C-83A1-F6EECF244321}">
                <p14:modId xmlns:p14="http://schemas.microsoft.com/office/powerpoint/2010/main" val="3761731118"/>
              </p:ext>
            </p:extLst>
          </p:nvPr>
        </p:nvGraphicFramePr>
        <p:xfrm>
          <a:off x="1673429" y="1628428"/>
          <a:ext cx="1512888" cy="552450"/>
        </p:xfrm>
        <a:graphic>
          <a:graphicData uri="http://schemas.openxmlformats.org/presentationml/2006/ole">
            <mc:AlternateContent xmlns:mc="http://schemas.openxmlformats.org/markup-compatibility/2006">
              <mc:Choice xmlns:v="urn:schemas-microsoft-com:vml" Requires="v">
                <p:oleObj spid="_x0000_s68778" name="Equation" r:id="rId3" imgW="660240" imgH="241200" progId="Equation.DSMT4">
                  <p:embed/>
                </p:oleObj>
              </mc:Choice>
              <mc:Fallback>
                <p:oleObj name="Equation" r:id="rId3" imgW="6602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29" y="1628428"/>
                        <a:ext cx="151288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3216253"/>
              </p:ext>
            </p:extLst>
          </p:nvPr>
        </p:nvGraphicFramePr>
        <p:xfrm>
          <a:off x="4553154" y="1628428"/>
          <a:ext cx="2160588" cy="525463"/>
        </p:xfrm>
        <a:graphic>
          <a:graphicData uri="http://schemas.openxmlformats.org/presentationml/2006/ole">
            <mc:AlternateContent xmlns:mc="http://schemas.openxmlformats.org/markup-compatibility/2006">
              <mc:Choice xmlns:v="urn:schemas-microsoft-com:vml" Requires="v">
                <p:oleObj spid="_x0000_s68779" name="Equation" r:id="rId5" imgW="990360" imgH="241200" progId="Equation.DSMT4">
                  <p:embed/>
                </p:oleObj>
              </mc:Choice>
              <mc:Fallback>
                <p:oleObj name="Equation" r:id="rId5" imgW="9903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3154" y="1628428"/>
                        <a:ext cx="216058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
          <p:cNvGraphicFramePr>
            <a:graphicFrameLocks noChangeAspect="1"/>
          </p:cNvGraphicFramePr>
          <p:nvPr>
            <p:extLst>
              <p:ext uri="{D42A27DB-BD31-4B8C-83A1-F6EECF244321}">
                <p14:modId xmlns:p14="http://schemas.microsoft.com/office/powerpoint/2010/main" val="3132980515"/>
              </p:ext>
            </p:extLst>
          </p:nvPr>
        </p:nvGraphicFramePr>
        <p:xfrm>
          <a:off x="4302804" y="2427149"/>
          <a:ext cx="1800225" cy="561975"/>
        </p:xfrm>
        <a:graphic>
          <a:graphicData uri="http://schemas.openxmlformats.org/presentationml/2006/ole">
            <mc:AlternateContent xmlns:mc="http://schemas.openxmlformats.org/markup-compatibility/2006">
              <mc:Choice xmlns:v="urn:schemas-microsoft-com:vml" Requires="v">
                <p:oleObj spid="_x0000_s68780" name="Equation" r:id="rId7" imgW="812520" imgH="253800" progId="Equation.DSMT4">
                  <p:embed/>
                </p:oleObj>
              </mc:Choice>
              <mc:Fallback>
                <p:oleObj name="Equation" r:id="rId7" imgW="8125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2804" y="2427149"/>
                        <a:ext cx="18002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4164745225"/>
              </p:ext>
            </p:extLst>
          </p:nvPr>
        </p:nvGraphicFramePr>
        <p:xfrm>
          <a:off x="2249692" y="2420591"/>
          <a:ext cx="1439862" cy="554037"/>
        </p:xfrm>
        <a:graphic>
          <a:graphicData uri="http://schemas.openxmlformats.org/presentationml/2006/ole">
            <mc:AlternateContent xmlns:mc="http://schemas.openxmlformats.org/markup-compatibility/2006">
              <mc:Choice xmlns:v="urn:schemas-microsoft-com:vml" Requires="v">
                <p:oleObj spid="_x0000_s68781" name="Equation" r:id="rId9" imgW="660240" imgH="253800" progId="Equation.DSMT4">
                  <p:embed/>
                </p:oleObj>
              </mc:Choice>
              <mc:Fallback>
                <p:oleObj name="Equation" r:id="rId9" imgW="66024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9692" y="2420591"/>
                        <a:ext cx="1439862"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6"/>
          <p:cNvSpPr txBox="1">
            <a:spLocks noChangeArrowheads="1"/>
          </p:cNvSpPr>
          <p:nvPr/>
        </p:nvSpPr>
        <p:spPr bwMode="auto">
          <a:xfrm>
            <a:off x="449467" y="2492028"/>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tx1"/>
                </a:solidFill>
                <a:latin typeface="+mn-ea"/>
              </a:rPr>
              <a:t>惯性力：</a:t>
            </a:r>
          </a:p>
        </p:txBody>
      </p:sp>
      <p:sp>
        <p:nvSpPr>
          <p:cNvPr id="9" name="Text Box 17"/>
          <p:cNvSpPr txBox="1">
            <a:spLocks noChangeArrowheads="1"/>
          </p:cNvSpPr>
          <p:nvPr/>
        </p:nvSpPr>
        <p:spPr bwMode="auto">
          <a:xfrm>
            <a:off x="449467" y="3356310"/>
            <a:ext cx="76510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chemeClr val="tx1"/>
                </a:solidFill>
                <a:latin typeface="+mn-ea"/>
              </a:rPr>
              <a:t>在相对于惯性系以角速度</a:t>
            </a:r>
            <a:r>
              <a:rPr lang="zh-CN" altLang="en-US" sz="2400" b="1" dirty="0">
                <a:solidFill>
                  <a:schemeClr val="tx1"/>
                </a:solidFill>
                <a:latin typeface="+mn-ea"/>
                <a:sym typeface="Symbol" pitchFamily="18" charset="2"/>
              </a:rPr>
              <a:t>转动的非惯性系中，</a:t>
            </a:r>
          </a:p>
          <a:p>
            <a:pPr>
              <a:lnSpc>
                <a:spcPct val="150000"/>
              </a:lnSpc>
            </a:pPr>
            <a:r>
              <a:rPr lang="zh-CN" altLang="en-US" sz="2400" b="1" dirty="0" smtClean="0">
                <a:solidFill>
                  <a:schemeClr val="tx1"/>
                </a:solidFill>
                <a:latin typeface="+mn-ea"/>
                <a:sym typeface="Symbol" pitchFamily="18" charset="2"/>
              </a:rPr>
              <a:t>静止</a:t>
            </a:r>
            <a:r>
              <a:rPr lang="zh-CN" altLang="en-US" sz="2400" b="1" dirty="0">
                <a:solidFill>
                  <a:schemeClr val="tx1"/>
                </a:solidFill>
                <a:latin typeface="+mn-ea"/>
                <a:sym typeface="Symbol" pitchFamily="18" charset="2"/>
              </a:rPr>
              <a:t>物体</a:t>
            </a:r>
            <a:r>
              <a:rPr lang="en-US" altLang="zh-CN" sz="2400" b="1" dirty="0">
                <a:solidFill>
                  <a:schemeClr val="tx1"/>
                </a:solidFill>
                <a:latin typeface="+mn-ea"/>
                <a:sym typeface="Symbol" pitchFamily="18" charset="2"/>
              </a:rPr>
              <a:t>m</a:t>
            </a:r>
            <a:r>
              <a:rPr lang="zh-CN" altLang="en-US" sz="2400" b="1" dirty="0">
                <a:solidFill>
                  <a:schemeClr val="tx1"/>
                </a:solidFill>
                <a:latin typeface="+mn-ea"/>
                <a:sym typeface="Symbol" pitchFamily="18" charset="2"/>
              </a:rPr>
              <a:t>受到的惯性离心力为：</a:t>
            </a:r>
          </a:p>
        </p:txBody>
      </p:sp>
      <p:graphicFrame>
        <p:nvGraphicFramePr>
          <p:cNvPr id="10" name="Object 18"/>
          <p:cNvGraphicFramePr>
            <a:graphicFrameLocks noChangeAspect="1"/>
          </p:cNvGraphicFramePr>
          <p:nvPr>
            <p:extLst>
              <p:ext uri="{D42A27DB-BD31-4B8C-83A1-F6EECF244321}">
                <p14:modId xmlns:p14="http://schemas.microsoft.com/office/powerpoint/2010/main" val="583549930"/>
              </p:ext>
            </p:extLst>
          </p:nvPr>
        </p:nvGraphicFramePr>
        <p:xfrm>
          <a:off x="2013989" y="4675829"/>
          <a:ext cx="1366838" cy="430212"/>
        </p:xfrm>
        <a:graphic>
          <a:graphicData uri="http://schemas.openxmlformats.org/presentationml/2006/ole">
            <mc:AlternateContent xmlns:mc="http://schemas.openxmlformats.org/markup-compatibility/2006">
              <mc:Choice xmlns:v="urn:schemas-microsoft-com:vml" Requires="v">
                <p:oleObj spid="_x0000_s68782" name="Equation" r:id="rId11" imgW="685800" imgH="215640" progId="Equation.DSMT4">
                  <p:embed/>
                </p:oleObj>
              </mc:Choice>
              <mc:Fallback>
                <p:oleObj name="Equation" r:id="rId11" imgW="68580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3989" y="4675829"/>
                        <a:ext cx="1366838"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9"/>
          <p:cNvSpPr txBox="1">
            <a:spLocks noChangeArrowheads="1"/>
          </p:cNvSpPr>
          <p:nvPr/>
        </p:nvSpPr>
        <p:spPr bwMode="auto">
          <a:xfrm>
            <a:off x="4243542" y="4673902"/>
            <a:ext cx="3547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mn-ea"/>
              </a:rPr>
              <a:t>方向由转轴指向物体</a:t>
            </a:r>
          </a:p>
        </p:txBody>
      </p:sp>
      <p:sp>
        <p:nvSpPr>
          <p:cNvPr id="12" name="Text Box 20"/>
          <p:cNvSpPr txBox="1">
            <a:spLocks noChangeArrowheads="1"/>
          </p:cNvSpPr>
          <p:nvPr/>
        </p:nvSpPr>
        <p:spPr bwMode="auto">
          <a:xfrm>
            <a:off x="449467" y="5301208"/>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tx1"/>
                </a:solidFill>
                <a:latin typeface="+mn-ea"/>
              </a:rPr>
              <a:t>以速度</a:t>
            </a:r>
            <a:r>
              <a:rPr lang="en-US" altLang="zh-CN" sz="2400" b="1" dirty="0">
                <a:solidFill>
                  <a:schemeClr val="tx1"/>
                </a:solidFill>
                <a:latin typeface="+mn-ea"/>
              </a:rPr>
              <a:t>v</a:t>
            </a:r>
            <a:r>
              <a:rPr lang="zh-CN" altLang="en-US" sz="2400" b="1" dirty="0">
                <a:solidFill>
                  <a:schemeClr val="tx1"/>
                </a:solidFill>
                <a:latin typeface="+mn-ea"/>
              </a:rPr>
              <a:t>运动的物体</a:t>
            </a:r>
            <a:r>
              <a:rPr lang="en-US" altLang="zh-CN" sz="2400" b="1" dirty="0">
                <a:solidFill>
                  <a:schemeClr val="tx1"/>
                </a:solidFill>
                <a:latin typeface="+mn-ea"/>
              </a:rPr>
              <a:t>m</a:t>
            </a:r>
            <a:r>
              <a:rPr lang="zh-CN" altLang="en-US" sz="2400" b="1" dirty="0">
                <a:solidFill>
                  <a:schemeClr val="tx1"/>
                </a:solidFill>
                <a:latin typeface="+mn-ea"/>
              </a:rPr>
              <a:t>受到的科里奥利力为：</a:t>
            </a:r>
          </a:p>
        </p:txBody>
      </p:sp>
      <p:graphicFrame>
        <p:nvGraphicFramePr>
          <p:cNvPr id="13" name="Object 21"/>
          <p:cNvGraphicFramePr>
            <a:graphicFrameLocks noChangeAspect="1"/>
          </p:cNvGraphicFramePr>
          <p:nvPr>
            <p:extLst>
              <p:ext uri="{D42A27DB-BD31-4B8C-83A1-F6EECF244321}">
                <p14:modId xmlns:p14="http://schemas.microsoft.com/office/powerpoint/2010/main" val="2684119364"/>
              </p:ext>
            </p:extLst>
          </p:nvPr>
        </p:nvGraphicFramePr>
        <p:xfrm>
          <a:off x="6588224" y="5301208"/>
          <a:ext cx="1655763" cy="501650"/>
        </p:xfrm>
        <a:graphic>
          <a:graphicData uri="http://schemas.openxmlformats.org/presentationml/2006/ole">
            <mc:AlternateContent xmlns:mc="http://schemas.openxmlformats.org/markup-compatibility/2006">
              <mc:Choice xmlns:v="urn:schemas-microsoft-com:vml" Requires="v">
                <p:oleObj spid="_x0000_s68783" name="Equation" r:id="rId13" imgW="838080" imgH="253800" progId="Equation.DSMT4">
                  <p:embed/>
                </p:oleObj>
              </mc:Choice>
              <mc:Fallback>
                <p:oleObj name="Equation" r:id="rId13" imgW="83808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224" y="5301208"/>
                        <a:ext cx="165576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27</a:t>
            </a:fld>
            <a:endParaRPr lang="en-US" altLang="zh-CN"/>
          </a:p>
        </p:txBody>
      </p:sp>
    </p:spTree>
    <p:extLst>
      <p:ext uri="{BB962C8B-B14F-4D97-AF65-F5344CB8AC3E}">
        <p14:creationId xmlns:p14="http://schemas.microsoft.com/office/powerpoint/2010/main" val="1529981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28</a:t>
            </a:fld>
            <a:endParaRPr lang="en-US" altLang="zh-CN"/>
          </a:p>
        </p:txBody>
      </p:sp>
      <p:sp>
        <p:nvSpPr>
          <p:cNvPr id="3" name="TextBox 2"/>
          <p:cNvSpPr txBox="1"/>
          <p:nvPr/>
        </p:nvSpPr>
        <p:spPr>
          <a:xfrm>
            <a:off x="2843808" y="2453987"/>
            <a:ext cx="3528392" cy="830997"/>
          </a:xfrm>
          <a:prstGeom prst="rect">
            <a:avLst/>
          </a:prstGeom>
          <a:noFill/>
        </p:spPr>
        <p:txBody>
          <a:bodyPr wrap="square" rtlCol="0">
            <a:spAutoFit/>
          </a:bodyPr>
          <a:lstStyle/>
          <a:p>
            <a:pPr fontAlgn="base">
              <a:spcBef>
                <a:spcPct val="50000"/>
              </a:spcBef>
              <a:spcAft>
                <a:spcPct val="0"/>
              </a:spcAft>
            </a:pPr>
            <a:r>
              <a:rPr kumimoji="1" lang="zh-CN" altLang="en-US" sz="4800" dirty="0" smtClean="0">
                <a:solidFill>
                  <a:srgbClr val="0000FF"/>
                </a:solidFill>
                <a:ea typeface="楷体_GB2312" pitchFamily="49" charset="-122"/>
              </a:rPr>
              <a:t>讨论与习题</a:t>
            </a:r>
            <a:endParaRPr kumimoji="1" lang="zh-CN" altLang="en-US" sz="4800" dirty="0">
              <a:solidFill>
                <a:srgbClr val="0000FF"/>
              </a:solidFill>
              <a:ea typeface="楷体_GB2312" pitchFamily="49" charset="-122"/>
            </a:endParaRPr>
          </a:p>
        </p:txBody>
      </p:sp>
    </p:spTree>
    <p:extLst>
      <p:ext uri="{BB962C8B-B14F-4D97-AF65-F5344CB8AC3E}">
        <p14:creationId xmlns:p14="http://schemas.microsoft.com/office/powerpoint/2010/main" val="7340904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29</a:t>
            </a:fld>
            <a:endParaRPr lang="en-US" altLang="zh-CN"/>
          </a:p>
        </p:txBody>
      </p:sp>
      <p:sp>
        <p:nvSpPr>
          <p:cNvPr id="4" name="Text Box 5"/>
          <p:cNvSpPr txBox="1">
            <a:spLocks noChangeArrowheads="1"/>
          </p:cNvSpPr>
          <p:nvPr/>
        </p:nvSpPr>
        <p:spPr bwMode="auto">
          <a:xfrm>
            <a:off x="599735" y="980728"/>
            <a:ext cx="82809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800" b="1" dirty="0" smtClean="0">
                <a:solidFill>
                  <a:schemeClr val="tx2"/>
                </a:solidFill>
                <a:latin typeface="Times New Roman" pitchFamily="18" charset="0"/>
              </a:rPr>
              <a:t>例</a:t>
            </a:r>
            <a:r>
              <a:rPr kumimoji="1" lang="en-US" altLang="zh-CN" sz="2800" b="1" dirty="0" smtClean="0">
                <a:solidFill>
                  <a:schemeClr val="tx2"/>
                </a:solidFill>
                <a:latin typeface="Times New Roman" pitchFamily="18" charset="0"/>
              </a:rPr>
              <a:t>1</a:t>
            </a:r>
            <a:r>
              <a:rPr kumimoji="1" lang="zh-CN" altLang="en-US" sz="2800" b="1" dirty="0" smtClean="0">
                <a:solidFill>
                  <a:schemeClr val="tx2"/>
                </a:solidFill>
                <a:latin typeface="Times New Roman" pitchFamily="18" charset="0"/>
              </a:rPr>
              <a:t>：以下</a:t>
            </a:r>
            <a:r>
              <a:rPr kumimoji="1" lang="zh-CN" altLang="en-US" sz="2800" b="1" dirty="0">
                <a:solidFill>
                  <a:schemeClr val="tx2"/>
                </a:solidFill>
                <a:latin typeface="Times New Roman" pitchFamily="18" charset="0"/>
              </a:rPr>
              <a:t>五种运动形式中，加速度保持不变的</a:t>
            </a:r>
            <a:r>
              <a:rPr kumimoji="1" lang="zh-CN" altLang="en-US" sz="2800" b="1" dirty="0" smtClean="0">
                <a:solidFill>
                  <a:schemeClr val="tx2"/>
                </a:solidFill>
                <a:latin typeface="Times New Roman" pitchFamily="18" charset="0"/>
              </a:rPr>
              <a:t>运动</a:t>
            </a:r>
            <a:endParaRPr kumimoji="1" lang="en-US" altLang="zh-CN" sz="2800" b="1" dirty="0" smtClean="0">
              <a:solidFill>
                <a:schemeClr val="tx2"/>
              </a:solidFill>
              <a:latin typeface="Times New Roman" pitchFamily="18" charset="0"/>
            </a:endParaRPr>
          </a:p>
          <a:p>
            <a:pPr>
              <a:lnSpc>
                <a:spcPct val="150000"/>
              </a:lnSpc>
            </a:pPr>
            <a:r>
              <a:rPr kumimoji="1" lang="zh-CN" altLang="en-US" sz="2800" b="1" dirty="0" smtClean="0">
                <a:solidFill>
                  <a:schemeClr val="tx2"/>
                </a:solidFill>
                <a:latin typeface="Times New Roman" pitchFamily="18" charset="0"/>
              </a:rPr>
              <a:t>（</a:t>
            </a:r>
            <a:r>
              <a:rPr kumimoji="1" lang="en-US" altLang="zh-CN" sz="2800" b="1" dirty="0" smtClean="0">
                <a:solidFill>
                  <a:schemeClr val="tx2"/>
                </a:solidFill>
                <a:latin typeface="Times New Roman" pitchFamily="18" charset="0"/>
              </a:rPr>
              <a:t>A</a:t>
            </a:r>
            <a:r>
              <a:rPr kumimoji="1" lang="zh-CN" altLang="en-US" sz="2800" b="1" dirty="0" smtClean="0">
                <a:solidFill>
                  <a:schemeClr val="tx2"/>
                </a:solidFill>
                <a:latin typeface="Times New Roman" pitchFamily="18" charset="0"/>
              </a:rPr>
              <a:t>）单摆</a:t>
            </a:r>
            <a:r>
              <a:rPr kumimoji="1" lang="zh-CN" altLang="en-US" sz="2800" b="1" dirty="0">
                <a:solidFill>
                  <a:schemeClr val="tx2"/>
                </a:solidFill>
                <a:latin typeface="Times New Roman" pitchFamily="18" charset="0"/>
              </a:rPr>
              <a:t>的运动。      </a:t>
            </a:r>
            <a:endParaRPr kumimoji="1" lang="en-US" altLang="zh-CN" sz="2800" b="1" dirty="0" smtClean="0">
              <a:solidFill>
                <a:schemeClr val="tx2"/>
              </a:solidFill>
              <a:latin typeface="Times New Roman" pitchFamily="18" charset="0"/>
            </a:endParaRPr>
          </a:p>
          <a:p>
            <a:pPr>
              <a:lnSpc>
                <a:spcPct val="150000"/>
              </a:lnSpc>
            </a:pPr>
            <a:r>
              <a:rPr kumimoji="1" lang="zh-CN" altLang="en-US" sz="2800" b="1" dirty="0" smtClean="0">
                <a:solidFill>
                  <a:schemeClr val="tx2"/>
                </a:solidFill>
                <a:latin typeface="Times New Roman" pitchFamily="18" charset="0"/>
              </a:rPr>
              <a:t>（</a:t>
            </a:r>
            <a:r>
              <a:rPr kumimoji="1" lang="en-US" altLang="zh-CN" sz="2800" b="1" dirty="0" smtClean="0">
                <a:solidFill>
                  <a:schemeClr val="tx2"/>
                </a:solidFill>
                <a:latin typeface="Times New Roman" pitchFamily="18" charset="0"/>
              </a:rPr>
              <a:t>B</a:t>
            </a:r>
            <a:r>
              <a:rPr kumimoji="1" lang="zh-CN" altLang="en-US" sz="2800" b="1" dirty="0">
                <a:solidFill>
                  <a:schemeClr val="tx2"/>
                </a:solidFill>
                <a:latin typeface="Times New Roman" pitchFamily="18" charset="0"/>
              </a:rPr>
              <a:t>）</a:t>
            </a:r>
            <a:r>
              <a:rPr kumimoji="1" lang="zh-CN" altLang="en-US" sz="2800" b="1" dirty="0" smtClean="0">
                <a:solidFill>
                  <a:schemeClr val="tx2"/>
                </a:solidFill>
                <a:latin typeface="Times New Roman" pitchFamily="18" charset="0"/>
              </a:rPr>
              <a:t>匀速</a:t>
            </a:r>
            <a:r>
              <a:rPr kumimoji="1" lang="zh-CN" altLang="en-US" sz="2800" b="1" dirty="0">
                <a:solidFill>
                  <a:schemeClr val="tx2"/>
                </a:solidFill>
                <a:latin typeface="Times New Roman" pitchFamily="18" charset="0"/>
              </a:rPr>
              <a:t>率圆周运动</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150000"/>
              </a:lnSpc>
            </a:pPr>
            <a:r>
              <a:rPr kumimoji="1" lang="zh-CN" altLang="en-US" sz="2800" b="1" dirty="0" smtClean="0">
                <a:solidFill>
                  <a:schemeClr val="tx2"/>
                </a:solidFill>
                <a:latin typeface="Times New Roman" pitchFamily="18" charset="0"/>
              </a:rPr>
              <a:t>（</a:t>
            </a:r>
            <a:r>
              <a:rPr kumimoji="1" lang="en-US" altLang="zh-CN" sz="2800" b="1" dirty="0">
                <a:solidFill>
                  <a:schemeClr val="tx2"/>
                </a:solidFill>
                <a:latin typeface="Times New Roman" pitchFamily="18" charset="0"/>
              </a:rPr>
              <a:t>C</a:t>
            </a:r>
            <a:r>
              <a:rPr kumimoji="1" lang="zh-CN" altLang="en-US" sz="2800" b="1" dirty="0" smtClean="0">
                <a:solidFill>
                  <a:schemeClr val="tx2"/>
                </a:solidFill>
                <a:latin typeface="Times New Roman" pitchFamily="18" charset="0"/>
              </a:rPr>
              <a:t>）行星</a:t>
            </a:r>
            <a:r>
              <a:rPr kumimoji="1" lang="zh-CN" altLang="en-US" sz="2800" b="1" dirty="0">
                <a:solidFill>
                  <a:schemeClr val="tx2"/>
                </a:solidFill>
                <a:latin typeface="Times New Roman" pitchFamily="18" charset="0"/>
              </a:rPr>
              <a:t>的椭圆轨道运动。  </a:t>
            </a:r>
            <a:endParaRPr kumimoji="1" lang="en-US" altLang="zh-CN" sz="2800" b="1" dirty="0" smtClean="0">
              <a:solidFill>
                <a:schemeClr val="tx2"/>
              </a:solidFill>
              <a:latin typeface="Times New Roman" pitchFamily="18" charset="0"/>
            </a:endParaRPr>
          </a:p>
          <a:p>
            <a:pPr>
              <a:lnSpc>
                <a:spcPct val="150000"/>
              </a:lnSpc>
            </a:pPr>
            <a:r>
              <a:rPr kumimoji="1" lang="zh-CN" altLang="en-US" sz="2800" b="1" dirty="0" smtClean="0">
                <a:solidFill>
                  <a:schemeClr val="tx2"/>
                </a:solidFill>
                <a:latin typeface="Times New Roman" pitchFamily="18" charset="0"/>
              </a:rPr>
              <a:t>（</a:t>
            </a:r>
            <a:r>
              <a:rPr kumimoji="1" lang="en-US" altLang="zh-CN" sz="2800" b="1" dirty="0" smtClean="0">
                <a:solidFill>
                  <a:schemeClr val="tx2"/>
                </a:solidFill>
                <a:latin typeface="Times New Roman" pitchFamily="18" charset="0"/>
              </a:rPr>
              <a:t>D</a:t>
            </a:r>
            <a:r>
              <a:rPr kumimoji="1" lang="zh-CN" altLang="en-US" sz="2800" b="1" dirty="0" smtClean="0">
                <a:solidFill>
                  <a:schemeClr val="tx2"/>
                </a:solidFill>
                <a:latin typeface="Times New Roman" pitchFamily="18" charset="0"/>
              </a:rPr>
              <a:t>）抛体运动。</a:t>
            </a:r>
            <a:endParaRPr kumimoji="1" lang="en-US" altLang="zh-CN" sz="2800" b="1" dirty="0" smtClean="0">
              <a:solidFill>
                <a:schemeClr val="tx2"/>
              </a:solidFill>
              <a:latin typeface="Times New Roman" pitchFamily="18" charset="0"/>
            </a:endParaRPr>
          </a:p>
          <a:p>
            <a:pPr>
              <a:lnSpc>
                <a:spcPct val="150000"/>
              </a:lnSpc>
            </a:pPr>
            <a:r>
              <a:rPr kumimoji="1" lang="zh-CN" altLang="en-US" sz="2800" b="1" dirty="0" smtClean="0">
                <a:solidFill>
                  <a:schemeClr val="tx2"/>
                </a:solidFill>
                <a:latin typeface="Times New Roman" pitchFamily="18" charset="0"/>
              </a:rPr>
              <a:t>（</a:t>
            </a:r>
            <a:r>
              <a:rPr kumimoji="1" lang="en-US" altLang="zh-CN" sz="2800" b="1" dirty="0" smtClean="0">
                <a:solidFill>
                  <a:schemeClr val="tx2"/>
                </a:solidFill>
                <a:latin typeface="Times New Roman" pitchFamily="18" charset="0"/>
              </a:rPr>
              <a:t>E</a:t>
            </a:r>
            <a:r>
              <a:rPr kumimoji="1" lang="zh-CN" altLang="en-US" sz="2800" b="1" dirty="0">
                <a:solidFill>
                  <a:schemeClr val="tx2"/>
                </a:solidFill>
                <a:latin typeface="Times New Roman" pitchFamily="18" charset="0"/>
              </a:rPr>
              <a:t>）</a:t>
            </a:r>
            <a:r>
              <a:rPr kumimoji="1" lang="zh-CN" altLang="en-US" sz="2800" b="1" dirty="0" smtClean="0">
                <a:solidFill>
                  <a:schemeClr val="tx2"/>
                </a:solidFill>
                <a:latin typeface="Times New Roman" pitchFamily="18" charset="0"/>
              </a:rPr>
              <a:t>圆锥</a:t>
            </a:r>
            <a:r>
              <a:rPr kumimoji="1" lang="zh-CN" altLang="en-US" sz="2800" b="1" dirty="0">
                <a:solidFill>
                  <a:schemeClr val="tx2"/>
                </a:solidFill>
                <a:latin typeface="Times New Roman" pitchFamily="18" charset="0"/>
              </a:rPr>
              <a:t>摆运动。</a:t>
            </a:r>
          </a:p>
        </p:txBody>
      </p:sp>
      <p:graphicFrame>
        <p:nvGraphicFramePr>
          <p:cNvPr id="3" name="对象 2"/>
          <p:cNvGraphicFramePr>
            <a:graphicFrameLocks noChangeAspect="1"/>
          </p:cNvGraphicFramePr>
          <p:nvPr>
            <p:extLst>
              <p:ext uri="{D42A27DB-BD31-4B8C-83A1-F6EECF244321}">
                <p14:modId xmlns:p14="http://schemas.microsoft.com/office/powerpoint/2010/main" val="411821025"/>
              </p:ext>
            </p:extLst>
          </p:nvPr>
        </p:nvGraphicFramePr>
        <p:xfrm>
          <a:off x="599735" y="5517232"/>
          <a:ext cx="1017587" cy="520700"/>
        </p:xfrm>
        <a:graphic>
          <a:graphicData uri="http://schemas.openxmlformats.org/presentationml/2006/ole">
            <mc:AlternateContent xmlns:mc="http://schemas.openxmlformats.org/markup-compatibility/2006">
              <mc:Choice xmlns:v="urn:schemas-microsoft-com:vml" Requires="v">
                <p:oleObj spid="_x0000_s70688" name="Equation" r:id="rId4" imgW="409457" imgH="209685" progId="Equation.DSMT4">
                  <p:embed/>
                </p:oleObj>
              </mc:Choice>
              <mc:Fallback>
                <p:oleObj name="Equation" r:id="rId4" imgW="409457" imgH="209685"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35" y="5517232"/>
                        <a:ext cx="10175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3052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643438" y="260350"/>
            <a:ext cx="3516312" cy="547688"/>
          </a:xfrm>
        </p:spPr>
        <p:txBody>
          <a:bodyPr/>
          <a:lstStyle/>
          <a:p>
            <a:r>
              <a:rPr lang="zh-CN" altLang="en-US" sz="2400" smtClean="0">
                <a:solidFill>
                  <a:srgbClr val="A50021"/>
                </a:solidFill>
                <a:latin typeface="华文新魏" pitchFamily="2" charset="-122"/>
                <a:ea typeface="华文新魏" pitchFamily="2" charset="-122"/>
              </a:rPr>
              <a:t>课堂分组（固定）</a:t>
            </a:r>
          </a:p>
        </p:txBody>
      </p:sp>
      <p:sp>
        <p:nvSpPr>
          <p:cNvPr id="3" name="灯片编号占位符 2"/>
          <p:cNvSpPr>
            <a:spLocks noGrp="1"/>
          </p:cNvSpPr>
          <p:nvPr>
            <p:ph type="sldNum" sz="quarter" idx="11"/>
          </p:nvPr>
        </p:nvSpPr>
        <p:spPr/>
        <p:txBody>
          <a:bodyPr/>
          <a:lstStyle/>
          <a:p>
            <a:pPr>
              <a:defRPr/>
            </a:pPr>
            <a:fld id="{8DE01ED3-A604-45AB-A556-B7DFD627A0B4}" type="slidenum">
              <a:rPr lang="en-US" altLang="zh-CN" smtClean="0"/>
              <a:pPr>
                <a:defRPr/>
              </a:pPr>
              <a:t>3</a:t>
            </a:fld>
            <a:endParaRPr lang="en-US" altLang="zh-CN"/>
          </a:p>
        </p:txBody>
      </p:sp>
      <p:sp>
        <p:nvSpPr>
          <p:cNvPr id="5124" name="矩形 6"/>
          <p:cNvSpPr>
            <a:spLocks noChangeArrowheads="1"/>
          </p:cNvSpPr>
          <p:nvPr/>
        </p:nvSpPr>
        <p:spPr bwMode="auto">
          <a:xfrm>
            <a:off x="900113" y="1700213"/>
            <a:ext cx="1727200" cy="43338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25" name="矩形 8"/>
          <p:cNvSpPr>
            <a:spLocks noChangeArrowheads="1"/>
          </p:cNvSpPr>
          <p:nvPr/>
        </p:nvSpPr>
        <p:spPr bwMode="auto">
          <a:xfrm>
            <a:off x="889000" y="2565400"/>
            <a:ext cx="1727200"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26" name="矩形 9"/>
          <p:cNvSpPr>
            <a:spLocks noChangeArrowheads="1"/>
          </p:cNvSpPr>
          <p:nvPr/>
        </p:nvSpPr>
        <p:spPr bwMode="auto">
          <a:xfrm>
            <a:off x="900113" y="3429000"/>
            <a:ext cx="1727200"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27" name="矩形 10"/>
          <p:cNvSpPr>
            <a:spLocks noChangeArrowheads="1"/>
          </p:cNvSpPr>
          <p:nvPr/>
        </p:nvSpPr>
        <p:spPr bwMode="auto">
          <a:xfrm>
            <a:off x="900113" y="4292600"/>
            <a:ext cx="1727200"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28" name="矩形 11"/>
          <p:cNvSpPr>
            <a:spLocks noChangeArrowheads="1"/>
          </p:cNvSpPr>
          <p:nvPr/>
        </p:nvSpPr>
        <p:spPr bwMode="auto">
          <a:xfrm>
            <a:off x="6443663" y="1700213"/>
            <a:ext cx="1728787" cy="43338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29" name="矩形 12"/>
          <p:cNvSpPr>
            <a:spLocks noChangeArrowheads="1"/>
          </p:cNvSpPr>
          <p:nvPr/>
        </p:nvSpPr>
        <p:spPr bwMode="auto">
          <a:xfrm>
            <a:off x="6432550" y="2565400"/>
            <a:ext cx="1728788"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0" name="矩形 13"/>
          <p:cNvSpPr>
            <a:spLocks noChangeArrowheads="1"/>
          </p:cNvSpPr>
          <p:nvPr/>
        </p:nvSpPr>
        <p:spPr bwMode="auto">
          <a:xfrm>
            <a:off x="6443663" y="3429000"/>
            <a:ext cx="1728787"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1" name="矩形 14"/>
          <p:cNvSpPr>
            <a:spLocks noChangeArrowheads="1"/>
          </p:cNvSpPr>
          <p:nvPr/>
        </p:nvSpPr>
        <p:spPr bwMode="auto">
          <a:xfrm>
            <a:off x="6443663" y="4292600"/>
            <a:ext cx="1728787"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2" name="矩形 15"/>
          <p:cNvSpPr>
            <a:spLocks noChangeArrowheads="1"/>
          </p:cNvSpPr>
          <p:nvPr/>
        </p:nvSpPr>
        <p:spPr bwMode="auto">
          <a:xfrm>
            <a:off x="3348038" y="1700213"/>
            <a:ext cx="2447925" cy="43338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3" name="矩形 16"/>
          <p:cNvSpPr>
            <a:spLocks noChangeArrowheads="1"/>
          </p:cNvSpPr>
          <p:nvPr/>
        </p:nvSpPr>
        <p:spPr bwMode="auto">
          <a:xfrm>
            <a:off x="3336925" y="2565400"/>
            <a:ext cx="2447925"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4" name="矩形 17"/>
          <p:cNvSpPr>
            <a:spLocks noChangeArrowheads="1"/>
          </p:cNvSpPr>
          <p:nvPr/>
        </p:nvSpPr>
        <p:spPr bwMode="auto">
          <a:xfrm>
            <a:off x="3348038" y="3429000"/>
            <a:ext cx="2447925"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5" name="矩形 18"/>
          <p:cNvSpPr>
            <a:spLocks noChangeArrowheads="1"/>
          </p:cNvSpPr>
          <p:nvPr/>
        </p:nvSpPr>
        <p:spPr bwMode="auto">
          <a:xfrm>
            <a:off x="3348038" y="4292600"/>
            <a:ext cx="2447925" cy="431800"/>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type="triangle" w="sm" len="med"/>
                <a:tailEnd/>
              </a14:hiddenLine>
            </a:ext>
          </a:extLst>
        </p:spPr>
        <p:txBody>
          <a:bodyPr lIns="0" tIns="0" rIns="0"/>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5136" name="TextBox 19"/>
          <p:cNvSpPr txBox="1">
            <a:spLocks noChangeArrowheads="1"/>
          </p:cNvSpPr>
          <p:nvPr/>
        </p:nvSpPr>
        <p:spPr bwMode="auto">
          <a:xfrm>
            <a:off x="1116013" y="1731963"/>
            <a:ext cx="143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1</a:t>
            </a:r>
            <a:r>
              <a:rPr lang="zh-CN" altLang="en-US" sz="1800" dirty="0">
                <a:solidFill>
                  <a:srgbClr val="FFFFFF"/>
                </a:solidFill>
              </a:rPr>
              <a:t>组（</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37" name="TextBox 20"/>
          <p:cNvSpPr txBox="1">
            <a:spLocks noChangeArrowheads="1"/>
          </p:cNvSpPr>
          <p:nvPr/>
        </p:nvSpPr>
        <p:spPr bwMode="auto">
          <a:xfrm>
            <a:off x="1042988" y="2595563"/>
            <a:ext cx="151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2</a:t>
            </a:r>
            <a:r>
              <a:rPr lang="zh-CN" altLang="en-US" sz="1800" dirty="0" smtClean="0">
                <a:solidFill>
                  <a:srgbClr val="FFFFFF"/>
                </a:solidFill>
              </a:rPr>
              <a:t>组 （</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38" name="TextBox 21"/>
          <p:cNvSpPr txBox="1">
            <a:spLocks noChangeArrowheads="1"/>
          </p:cNvSpPr>
          <p:nvPr/>
        </p:nvSpPr>
        <p:spPr bwMode="auto">
          <a:xfrm>
            <a:off x="1116013" y="3460750"/>
            <a:ext cx="143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3</a:t>
            </a:r>
            <a:r>
              <a:rPr lang="zh-CN" altLang="en-US" sz="1800" dirty="0">
                <a:solidFill>
                  <a:srgbClr val="FFFFFF"/>
                </a:solidFill>
              </a:rPr>
              <a:t>组（</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39" name="TextBox 22"/>
          <p:cNvSpPr txBox="1">
            <a:spLocks noChangeArrowheads="1"/>
          </p:cNvSpPr>
          <p:nvPr/>
        </p:nvSpPr>
        <p:spPr bwMode="auto">
          <a:xfrm>
            <a:off x="1042988" y="4324350"/>
            <a:ext cx="1512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4</a:t>
            </a:r>
            <a:r>
              <a:rPr lang="zh-CN" altLang="en-US" sz="1800" dirty="0">
                <a:solidFill>
                  <a:srgbClr val="FFFFFF"/>
                </a:solidFill>
              </a:rPr>
              <a:t>组（</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40" name="TextBox 23"/>
          <p:cNvSpPr txBox="1">
            <a:spLocks noChangeArrowheads="1"/>
          </p:cNvSpPr>
          <p:nvPr/>
        </p:nvSpPr>
        <p:spPr bwMode="auto">
          <a:xfrm>
            <a:off x="3814763" y="1724025"/>
            <a:ext cx="1595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9</a:t>
            </a:r>
            <a:r>
              <a:rPr lang="zh-CN" altLang="en-US" sz="1800" dirty="0">
                <a:solidFill>
                  <a:srgbClr val="FFFFFF"/>
                </a:solidFill>
              </a:rPr>
              <a:t>组（</a:t>
            </a:r>
            <a:r>
              <a:rPr lang="en-US" altLang="zh-CN" sz="1800" dirty="0">
                <a:solidFill>
                  <a:srgbClr val="FFFFFF"/>
                </a:solidFill>
              </a:rPr>
              <a:t> ≤ </a:t>
            </a:r>
            <a:r>
              <a:rPr lang="en-US" altLang="zh-CN" sz="1800" dirty="0" smtClean="0">
                <a:solidFill>
                  <a:srgbClr val="FFFFFF"/>
                </a:solidFill>
              </a:rPr>
              <a:t>12</a:t>
            </a:r>
            <a:r>
              <a:rPr lang="zh-CN" altLang="en-US" sz="1800" dirty="0" smtClean="0">
                <a:solidFill>
                  <a:srgbClr val="FFFFFF"/>
                </a:solidFill>
              </a:rPr>
              <a:t>人</a:t>
            </a:r>
            <a:r>
              <a:rPr lang="zh-CN" altLang="en-US" sz="1800" dirty="0">
                <a:solidFill>
                  <a:srgbClr val="FFFFFF"/>
                </a:solidFill>
              </a:rPr>
              <a:t>）</a:t>
            </a:r>
          </a:p>
        </p:txBody>
      </p:sp>
      <p:sp>
        <p:nvSpPr>
          <p:cNvPr id="5141" name="TextBox 27"/>
          <p:cNvSpPr txBox="1">
            <a:spLocks noChangeArrowheads="1"/>
          </p:cNvSpPr>
          <p:nvPr/>
        </p:nvSpPr>
        <p:spPr bwMode="auto">
          <a:xfrm>
            <a:off x="6659563" y="1731963"/>
            <a:ext cx="1501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5</a:t>
            </a:r>
            <a:r>
              <a:rPr lang="zh-CN" altLang="en-US" sz="1800" dirty="0">
                <a:solidFill>
                  <a:srgbClr val="FFFFFF"/>
                </a:solidFill>
              </a:rPr>
              <a:t>组（</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42" name="TextBox 28"/>
          <p:cNvSpPr txBox="1">
            <a:spLocks noChangeArrowheads="1"/>
          </p:cNvSpPr>
          <p:nvPr/>
        </p:nvSpPr>
        <p:spPr bwMode="auto">
          <a:xfrm>
            <a:off x="6648450" y="2595563"/>
            <a:ext cx="1451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6</a:t>
            </a:r>
            <a:r>
              <a:rPr lang="zh-CN" altLang="en-US" sz="1800" dirty="0">
                <a:solidFill>
                  <a:srgbClr val="FFFFFF"/>
                </a:solidFill>
              </a:rPr>
              <a:t>组（</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43" name="TextBox 29"/>
          <p:cNvSpPr txBox="1">
            <a:spLocks noChangeArrowheads="1"/>
          </p:cNvSpPr>
          <p:nvPr/>
        </p:nvSpPr>
        <p:spPr bwMode="auto">
          <a:xfrm>
            <a:off x="6648450" y="3460750"/>
            <a:ext cx="1451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7</a:t>
            </a:r>
            <a:r>
              <a:rPr lang="zh-CN" altLang="en-US" sz="1800" dirty="0">
                <a:solidFill>
                  <a:srgbClr val="FFFFFF"/>
                </a:solidFill>
              </a:rPr>
              <a:t>组（</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44" name="TextBox 30"/>
          <p:cNvSpPr txBox="1">
            <a:spLocks noChangeArrowheads="1"/>
          </p:cNvSpPr>
          <p:nvPr/>
        </p:nvSpPr>
        <p:spPr bwMode="auto">
          <a:xfrm>
            <a:off x="6648450" y="4324350"/>
            <a:ext cx="1451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8</a:t>
            </a:r>
            <a:r>
              <a:rPr lang="zh-CN" altLang="en-US" sz="1800" dirty="0">
                <a:solidFill>
                  <a:srgbClr val="FFFFFF"/>
                </a:solidFill>
              </a:rPr>
              <a:t>组（</a:t>
            </a:r>
            <a:r>
              <a:rPr lang="en-US" altLang="zh-CN" sz="1800" dirty="0">
                <a:solidFill>
                  <a:srgbClr val="FFFFFF"/>
                </a:solidFill>
              </a:rPr>
              <a:t>≤ </a:t>
            </a:r>
            <a:r>
              <a:rPr lang="en-US" altLang="zh-CN" sz="1800" dirty="0" smtClean="0">
                <a:solidFill>
                  <a:srgbClr val="FFFFFF"/>
                </a:solidFill>
              </a:rPr>
              <a:t>10</a:t>
            </a:r>
            <a:r>
              <a:rPr lang="zh-CN" altLang="en-US" sz="1800" dirty="0" smtClean="0">
                <a:solidFill>
                  <a:srgbClr val="FFFFFF"/>
                </a:solidFill>
              </a:rPr>
              <a:t>人</a:t>
            </a:r>
            <a:r>
              <a:rPr lang="zh-CN" altLang="en-US" sz="1800" dirty="0">
                <a:solidFill>
                  <a:srgbClr val="FFFFFF"/>
                </a:solidFill>
              </a:rPr>
              <a:t>）</a:t>
            </a:r>
          </a:p>
        </p:txBody>
      </p:sp>
      <p:sp>
        <p:nvSpPr>
          <p:cNvPr id="5145" name="TextBox 31"/>
          <p:cNvSpPr txBox="1">
            <a:spLocks noChangeArrowheads="1"/>
          </p:cNvSpPr>
          <p:nvPr/>
        </p:nvSpPr>
        <p:spPr bwMode="auto">
          <a:xfrm>
            <a:off x="3775075" y="2595563"/>
            <a:ext cx="159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10</a:t>
            </a:r>
            <a:r>
              <a:rPr lang="zh-CN" altLang="en-US" sz="1800" dirty="0">
                <a:solidFill>
                  <a:srgbClr val="FFFFFF"/>
                </a:solidFill>
              </a:rPr>
              <a:t>组（</a:t>
            </a:r>
            <a:r>
              <a:rPr lang="en-US" altLang="zh-CN" sz="1800" dirty="0">
                <a:solidFill>
                  <a:srgbClr val="FFFFFF"/>
                </a:solidFill>
              </a:rPr>
              <a:t> ≤ </a:t>
            </a:r>
            <a:r>
              <a:rPr lang="en-US" altLang="zh-CN" sz="1800" dirty="0" smtClean="0">
                <a:solidFill>
                  <a:srgbClr val="FFFFFF"/>
                </a:solidFill>
              </a:rPr>
              <a:t>12</a:t>
            </a:r>
            <a:r>
              <a:rPr lang="zh-CN" altLang="en-US" sz="1800" dirty="0" smtClean="0">
                <a:solidFill>
                  <a:srgbClr val="FFFFFF"/>
                </a:solidFill>
              </a:rPr>
              <a:t>人</a:t>
            </a:r>
            <a:r>
              <a:rPr lang="zh-CN" altLang="en-US" sz="1800" dirty="0">
                <a:solidFill>
                  <a:srgbClr val="FFFFFF"/>
                </a:solidFill>
              </a:rPr>
              <a:t>）</a:t>
            </a:r>
          </a:p>
        </p:txBody>
      </p:sp>
      <p:sp>
        <p:nvSpPr>
          <p:cNvPr id="5146" name="TextBox 32"/>
          <p:cNvSpPr txBox="1">
            <a:spLocks noChangeArrowheads="1"/>
          </p:cNvSpPr>
          <p:nvPr/>
        </p:nvSpPr>
        <p:spPr bwMode="auto">
          <a:xfrm>
            <a:off x="3775075" y="3460750"/>
            <a:ext cx="1593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11</a:t>
            </a:r>
            <a:r>
              <a:rPr lang="zh-CN" altLang="en-US" sz="1800" dirty="0">
                <a:solidFill>
                  <a:srgbClr val="FFFFFF"/>
                </a:solidFill>
              </a:rPr>
              <a:t>组（</a:t>
            </a:r>
            <a:r>
              <a:rPr lang="en-US" altLang="zh-CN" sz="1800" dirty="0">
                <a:solidFill>
                  <a:srgbClr val="FFFFFF"/>
                </a:solidFill>
              </a:rPr>
              <a:t> ≤ </a:t>
            </a:r>
            <a:r>
              <a:rPr lang="en-US" altLang="zh-CN" sz="1800" dirty="0" smtClean="0">
                <a:solidFill>
                  <a:srgbClr val="FFFFFF"/>
                </a:solidFill>
              </a:rPr>
              <a:t>12</a:t>
            </a:r>
            <a:r>
              <a:rPr lang="zh-CN" altLang="en-US" sz="1800" dirty="0" smtClean="0">
                <a:solidFill>
                  <a:srgbClr val="FFFFFF"/>
                </a:solidFill>
              </a:rPr>
              <a:t>人</a:t>
            </a:r>
            <a:r>
              <a:rPr lang="zh-CN" altLang="en-US" sz="1800" dirty="0">
                <a:solidFill>
                  <a:srgbClr val="FFFFFF"/>
                </a:solidFill>
              </a:rPr>
              <a:t>）</a:t>
            </a:r>
          </a:p>
        </p:txBody>
      </p:sp>
      <p:sp>
        <p:nvSpPr>
          <p:cNvPr id="5147" name="TextBox 33"/>
          <p:cNvSpPr txBox="1">
            <a:spLocks noChangeArrowheads="1"/>
          </p:cNvSpPr>
          <p:nvPr/>
        </p:nvSpPr>
        <p:spPr bwMode="auto">
          <a:xfrm>
            <a:off x="3762375" y="4324350"/>
            <a:ext cx="1595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sz="1800" dirty="0">
                <a:solidFill>
                  <a:srgbClr val="FFFFFF"/>
                </a:solidFill>
              </a:rPr>
              <a:t>12</a:t>
            </a:r>
            <a:r>
              <a:rPr lang="zh-CN" altLang="en-US" sz="1800" dirty="0">
                <a:solidFill>
                  <a:srgbClr val="FFFFFF"/>
                </a:solidFill>
              </a:rPr>
              <a:t>组（</a:t>
            </a:r>
            <a:r>
              <a:rPr lang="en-US" altLang="zh-CN" sz="1800" dirty="0">
                <a:solidFill>
                  <a:srgbClr val="FFFFFF"/>
                </a:solidFill>
              </a:rPr>
              <a:t> ≤ </a:t>
            </a:r>
            <a:r>
              <a:rPr lang="en-US" altLang="zh-CN" sz="1800" dirty="0" smtClean="0">
                <a:solidFill>
                  <a:srgbClr val="FFFFFF"/>
                </a:solidFill>
              </a:rPr>
              <a:t>12</a:t>
            </a:r>
            <a:r>
              <a:rPr lang="zh-CN" altLang="en-US" sz="1800" dirty="0" smtClean="0">
                <a:solidFill>
                  <a:srgbClr val="FFFFFF"/>
                </a:solidFill>
              </a:rPr>
              <a:t>人</a:t>
            </a:r>
            <a:r>
              <a:rPr lang="zh-CN" altLang="en-US" sz="1800" dirty="0">
                <a:solidFill>
                  <a:srgbClr val="FFFFFF"/>
                </a:solidFill>
              </a:rPr>
              <a:t>）</a:t>
            </a:r>
          </a:p>
        </p:txBody>
      </p:sp>
      <p:sp>
        <p:nvSpPr>
          <p:cNvPr id="4" name="TextBox 3"/>
          <p:cNvSpPr txBox="1"/>
          <p:nvPr/>
        </p:nvSpPr>
        <p:spPr>
          <a:xfrm>
            <a:off x="900113" y="5229200"/>
            <a:ext cx="6192167" cy="523220"/>
          </a:xfrm>
          <a:prstGeom prst="rect">
            <a:avLst/>
          </a:prstGeom>
          <a:noFill/>
        </p:spPr>
        <p:txBody>
          <a:bodyPr wrap="square" rtlCol="0">
            <a:spAutoFit/>
          </a:bodyPr>
          <a:lstStyle/>
          <a:p>
            <a:pPr fontAlgn="base">
              <a:spcBef>
                <a:spcPct val="50000"/>
              </a:spcBef>
              <a:spcAft>
                <a:spcPct val="0"/>
              </a:spcAft>
            </a:pPr>
            <a:r>
              <a:rPr kumimoji="1" lang="zh-CN" altLang="en-US" sz="2800" dirty="0" smtClean="0">
                <a:solidFill>
                  <a:srgbClr val="0000FF"/>
                </a:solidFill>
                <a:ea typeface="楷体_GB2312" pitchFamily="49" charset="-122"/>
              </a:rPr>
              <a:t>每人一张草稿纸</a:t>
            </a:r>
            <a:r>
              <a:rPr kumimoji="1" lang="zh-CN" altLang="en-US" sz="2800" dirty="0" smtClean="0">
                <a:solidFill>
                  <a:srgbClr val="0000FF"/>
                </a:solidFill>
                <a:ea typeface="楷体_GB2312" pitchFamily="49" charset="-122"/>
              </a:rPr>
              <a:t>～～</a:t>
            </a:r>
            <a:endParaRPr kumimoji="1" lang="zh-CN" altLang="en-US" sz="2800" dirty="0">
              <a:solidFill>
                <a:srgbClr val="0000FF"/>
              </a:solidFill>
              <a:ea typeface="楷体_GB2312" pitchFamily="49" charset="-122"/>
            </a:endParaRPr>
          </a:p>
        </p:txBody>
      </p:sp>
    </p:spTree>
    <p:extLst>
      <p:ext uri="{BB962C8B-B14F-4D97-AF65-F5344CB8AC3E}">
        <p14:creationId xmlns:p14="http://schemas.microsoft.com/office/powerpoint/2010/main" val="1719776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讨论</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30</a:t>
            </a:fld>
            <a:endParaRPr lang="en-US" altLang="zh-CN"/>
          </a:p>
        </p:txBody>
      </p:sp>
      <p:sp>
        <p:nvSpPr>
          <p:cNvPr id="4" name="Text Box 2"/>
          <p:cNvSpPr txBox="1">
            <a:spLocks noChangeArrowheads="1"/>
          </p:cNvSpPr>
          <p:nvPr/>
        </p:nvSpPr>
        <p:spPr bwMode="auto">
          <a:xfrm>
            <a:off x="304800" y="1157287"/>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smtClean="0">
                <a:latin typeface="Times New Roman" pitchFamily="18" charset="0"/>
              </a:rPr>
              <a:t>例</a:t>
            </a:r>
            <a:r>
              <a:rPr kumimoji="1" lang="en-US" altLang="zh-CN" sz="2800" b="1" dirty="0" smtClean="0">
                <a:latin typeface="Times New Roman" pitchFamily="18" charset="0"/>
              </a:rPr>
              <a:t>2</a:t>
            </a:r>
            <a:r>
              <a:rPr kumimoji="1" lang="zh-CN" altLang="en-US" sz="2800" b="1" dirty="0" smtClean="0">
                <a:latin typeface="Times New Roman" pitchFamily="18" charset="0"/>
              </a:rPr>
              <a:t>：</a:t>
            </a:r>
            <a:r>
              <a:rPr kumimoji="1" lang="zh-CN" altLang="en-US" sz="2800" b="1" dirty="0" smtClean="0">
                <a:solidFill>
                  <a:schemeClr val="tx1"/>
                </a:solidFill>
                <a:latin typeface="Times New Roman" pitchFamily="18" charset="0"/>
              </a:rPr>
              <a:t>下列</a:t>
            </a:r>
            <a:r>
              <a:rPr kumimoji="1" lang="zh-CN" altLang="en-US" sz="2800" b="1" dirty="0">
                <a:solidFill>
                  <a:schemeClr val="tx1"/>
                </a:solidFill>
                <a:latin typeface="Times New Roman" pitchFamily="18" charset="0"/>
              </a:rPr>
              <a:t>说法哪一条正确？</a:t>
            </a:r>
          </a:p>
        </p:txBody>
      </p:sp>
      <p:sp>
        <p:nvSpPr>
          <p:cNvPr id="5" name="Text Box 3"/>
          <p:cNvSpPr txBox="1">
            <a:spLocks noChangeArrowheads="1"/>
          </p:cNvSpPr>
          <p:nvPr/>
        </p:nvSpPr>
        <p:spPr bwMode="auto">
          <a:xfrm>
            <a:off x="381000" y="1766887"/>
            <a:ext cx="829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chemeClr val="tx1"/>
                </a:solidFill>
                <a:latin typeface="Times New Roman" pitchFamily="18" charset="0"/>
              </a:rPr>
              <a:t>（ </a:t>
            </a:r>
            <a:r>
              <a:rPr kumimoji="1" lang="en-US" altLang="zh-CN" sz="2800" b="1" dirty="0">
                <a:solidFill>
                  <a:schemeClr val="tx1"/>
                </a:solidFill>
                <a:latin typeface="Times New Roman" pitchFamily="18" charset="0"/>
              </a:rPr>
              <a:t>A </a:t>
            </a:r>
            <a:r>
              <a:rPr kumimoji="1" lang="zh-CN" altLang="en-US" sz="2800" b="1" dirty="0">
                <a:solidFill>
                  <a:schemeClr val="tx1"/>
                </a:solidFill>
                <a:latin typeface="Times New Roman" pitchFamily="18" charset="0"/>
              </a:rPr>
              <a:t>） 加速度恒定不变时，物体运动方向也不变。</a:t>
            </a:r>
          </a:p>
        </p:txBody>
      </p:sp>
      <p:sp>
        <p:nvSpPr>
          <p:cNvPr id="6" name="Text Box 4"/>
          <p:cNvSpPr txBox="1">
            <a:spLocks noChangeArrowheads="1"/>
          </p:cNvSpPr>
          <p:nvPr/>
        </p:nvSpPr>
        <p:spPr bwMode="auto">
          <a:xfrm>
            <a:off x="381000" y="2452687"/>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tx1"/>
                </a:solidFill>
                <a:latin typeface="Times New Roman" pitchFamily="18" charset="0"/>
              </a:rPr>
              <a:t>（ </a:t>
            </a:r>
            <a:r>
              <a:rPr kumimoji="1" lang="en-US" altLang="zh-CN" sz="2800" b="1">
                <a:solidFill>
                  <a:schemeClr val="tx1"/>
                </a:solidFill>
                <a:latin typeface="Times New Roman" pitchFamily="18" charset="0"/>
              </a:rPr>
              <a:t>B </a:t>
            </a:r>
            <a:r>
              <a:rPr kumimoji="1" lang="zh-CN" altLang="en-US" sz="2800" b="1">
                <a:solidFill>
                  <a:schemeClr val="tx1"/>
                </a:solidFill>
                <a:latin typeface="Times New Roman" pitchFamily="18" charset="0"/>
              </a:rPr>
              <a:t>）平均速率等于平均速度的大小。</a:t>
            </a:r>
          </a:p>
        </p:txBody>
      </p:sp>
      <p:sp>
        <p:nvSpPr>
          <p:cNvPr id="7" name="Text Box 5"/>
          <p:cNvSpPr txBox="1">
            <a:spLocks noChangeArrowheads="1"/>
          </p:cNvSpPr>
          <p:nvPr/>
        </p:nvSpPr>
        <p:spPr bwMode="auto">
          <a:xfrm>
            <a:off x="408689" y="2971800"/>
            <a:ext cx="655320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2800" b="1" dirty="0">
                <a:solidFill>
                  <a:schemeClr val="tx1"/>
                </a:solidFill>
                <a:latin typeface="Times New Roman" pitchFamily="18" charset="0"/>
              </a:rPr>
              <a:t>（</a:t>
            </a:r>
            <a:r>
              <a:rPr kumimoji="1" lang="en-US" altLang="zh-CN" sz="2800" b="1" dirty="0">
                <a:solidFill>
                  <a:schemeClr val="tx1"/>
                </a:solidFill>
                <a:latin typeface="Times New Roman" pitchFamily="18" charset="0"/>
              </a:rPr>
              <a:t>C </a:t>
            </a:r>
            <a:r>
              <a:rPr kumimoji="1" lang="zh-CN" altLang="en-US" sz="2800" b="1" dirty="0">
                <a:solidFill>
                  <a:schemeClr val="tx1"/>
                </a:solidFill>
                <a:latin typeface="Times New Roman" pitchFamily="18" charset="0"/>
              </a:rPr>
              <a:t>）不管加速度如何，平均速率表达　　　	式总可以写成</a:t>
            </a:r>
          </a:p>
        </p:txBody>
      </p:sp>
      <p:graphicFrame>
        <p:nvGraphicFramePr>
          <p:cNvPr id="9" name="Object 6"/>
          <p:cNvGraphicFramePr>
            <a:graphicFrameLocks noChangeAspect="1"/>
          </p:cNvGraphicFramePr>
          <p:nvPr>
            <p:extLst>
              <p:ext uri="{D42A27DB-BD31-4B8C-83A1-F6EECF244321}">
                <p14:modId xmlns:p14="http://schemas.microsoft.com/office/powerpoint/2010/main" val="3102686244"/>
              </p:ext>
            </p:extLst>
          </p:nvPr>
        </p:nvGraphicFramePr>
        <p:xfrm>
          <a:off x="3843882" y="3508227"/>
          <a:ext cx="1911350" cy="1074738"/>
        </p:xfrm>
        <a:graphic>
          <a:graphicData uri="http://schemas.openxmlformats.org/presentationml/2006/ole">
            <mc:AlternateContent xmlns:mc="http://schemas.openxmlformats.org/markup-compatibility/2006">
              <mc:Choice xmlns:v="urn:schemas-microsoft-com:vml" Requires="v">
                <p:oleObj spid="_x0000_s71739" name="Equation" r:id="rId4" imgW="698400" imgH="393480" progId="Equation.3">
                  <p:embed/>
                </p:oleObj>
              </mc:Choice>
              <mc:Fallback>
                <p:oleObj name="Equation" r:id="rId4" imgW="698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882" y="3508227"/>
                        <a:ext cx="191135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p:cNvSpPr txBox="1">
            <a:spLocks noChangeArrowheads="1"/>
          </p:cNvSpPr>
          <p:nvPr/>
        </p:nvSpPr>
        <p:spPr bwMode="auto">
          <a:xfrm>
            <a:off x="423766" y="4391024"/>
            <a:ext cx="7720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chemeClr val="tx1"/>
                </a:solidFill>
                <a:latin typeface="Times New Roman" pitchFamily="18" charset="0"/>
              </a:rPr>
              <a:t>（ </a:t>
            </a:r>
            <a:r>
              <a:rPr kumimoji="1" lang="en-US" altLang="zh-CN" sz="2800" b="1" dirty="0">
                <a:solidFill>
                  <a:schemeClr val="tx1"/>
                </a:solidFill>
                <a:latin typeface="Times New Roman" pitchFamily="18" charset="0"/>
              </a:rPr>
              <a:t>D </a:t>
            </a:r>
            <a:r>
              <a:rPr kumimoji="1" lang="zh-CN" altLang="en-US" sz="2800" b="1" dirty="0">
                <a:solidFill>
                  <a:schemeClr val="tx1"/>
                </a:solidFill>
                <a:latin typeface="Times New Roman" pitchFamily="18" charset="0"/>
              </a:rPr>
              <a:t>）  运动物体速率不变时，速度可以变化。</a:t>
            </a:r>
          </a:p>
        </p:txBody>
      </p:sp>
      <p:graphicFrame>
        <p:nvGraphicFramePr>
          <p:cNvPr id="11" name="Object 8"/>
          <p:cNvGraphicFramePr>
            <a:graphicFrameLocks noChangeAspect="1"/>
          </p:cNvGraphicFramePr>
          <p:nvPr>
            <p:extLst>
              <p:ext uri="{D42A27DB-BD31-4B8C-83A1-F6EECF244321}">
                <p14:modId xmlns:p14="http://schemas.microsoft.com/office/powerpoint/2010/main" val="144461580"/>
              </p:ext>
            </p:extLst>
          </p:nvPr>
        </p:nvGraphicFramePr>
        <p:xfrm>
          <a:off x="683568" y="5589240"/>
          <a:ext cx="1017587" cy="520700"/>
        </p:xfrm>
        <a:graphic>
          <a:graphicData uri="http://schemas.openxmlformats.org/presentationml/2006/ole">
            <mc:AlternateContent xmlns:mc="http://schemas.openxmlformats.org/markup-compatibility/2006">
              <mc:Choice xmlns:v="urn:schemas-microsoft-com:vml" Requires="v">
                <p:oleObj spid="_x0000_s71740" name="Equation" r:id="rId6" imgW="419040" imgH="215640" progId="Equation.DSMT4">
                  <p:embed/>
                </p:oleObj>
              </mc:Choice>
              <mc:Fallback>
                <p:oleObj name="Equation" r:id="rId6" imgW="41904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5589240"/>
                        <a:ext cx="10175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3052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灯片编号占位符 2"/>
          <p:cNvSpPr>
            <a:spLocks noGrp="1"/>
          </p:cNvSpPr>
          <p:nvPr>
            <p:ph type="sldNum" sz="quarter" idx="11"/>
          </p:nvPr>
        </p:nvSpPr>
        <p:spPr/>
        <p:txBody>
          <a:bodyPr/>
          <a:lstStyle/>
          <a:p>
            <a:pPr>
              <a:defRPr/>
            </a:pPr>
            <a:fld id="{FCE62407-7F75-44F4-BD6C-CC922286C85D}" type="slidenum">
              <a:rPr lang="en-US" altLang="zh-CN" smtClean="0"/>
              <a:pPr>
                <a:defRPr/>
              </a:pPr>
              <a:t>31</a:t>
            </a:fld>
            <a:endParaRPr lang="en-US" altLang="zh-CN"/>
          </a:p>
        </p:txBody>
      </p:sp>
      <p:graphicFrame>
        <p:nvGraphicFramePr>
          <p:cNvPr id="20" name="Object 2"/>
          <p:cNvGraphicFramePr>
            <a:graphicFrameLocks noChangeAspect="1"/>
          </p:cNvGraphicFramePr>
          <p:nvPr>
            <p:extLst>
              <p:ext uri="{D42A27DB-BD31-4B8C-83A1-F6EECF244321}">
                <p14:modId xmlns:p14="http://schemas.microsoft.com/office/powerpoint/2010/main" val="2797821480"/>
              </p:ext>
            </p:extLst>
          </p:nvPr>
        </p:nvGraphicFramePr>
        <p:xfrm>
          <a:off x="171450" y="1125538"/>
          <a:ext cx="8937625" cy="1323975"/>
        </p:xfrm>
        <a:graphic>
          <a:graphicData uri="http://schemas.openxmlformats.org/presentationml/2006/ole">
            <mc:AlternateContent xmlns:mc="http://schemas.openxmlformats.org/markup-compatibility/2006">
              <mc:Choice xmlns:v="urn:schemas-microsoft-com:vml" Requires="v">
                <p:oleObj spid="_x0000_s69751" name="Equation" r:id="rId3" imgW="2920680" imgH="457200" progId="Equation.DSMT4">
                  <p:embed/>
                </p:oleObj>
              </mc:Choice>
              <mc:Fallback>
                <p:oleObj name="Equation" r:id="rId3" imgW="2920680" imgH="457200" progId="Equation.DSMT4">
                  <p:embed/>
                  <p:pic>
                    <p:nvPicPr>
                      <p:cNvPr id="0" name=""/>
                      <p:cNvPicPr>
                        <a:picLocks noChangeAspect="1" noChangeArrowheads="1"/>
                      </p:cNvPicPr>
                      <p:nvPr/>
                    </p:nvPicPr>
                    <p:blipFill>
                      <a:blip r:embed="rId4"/>
                      <a:srcRect/>
                      <a:stretch>
                        <a:fillRect/>
                      </a:stretch>
                    </p:blipFill>
                    <p:spPr bwMode="auto">
                      <a:xfrm>
                        <a:off x="171450" y="1125538"/>
                        <a:ext cx="8937625" cy="1323975"/>
                      </a:xfrm>
                      <a:prstGeom prst="rect">
                        <a:avLst/>
                      </a:prstGeom>
                      <a:noFill/>
                      <a:ln>
                        <a:noFill/>
                      </a:ln>
                      <a:effectLst/>
                    </p:spPr>
                  </p:pic>
                </p:oleObj>
              </mc:Fallback>
            </mc:AlternateContent>
          </a:graphicData>
        </a:graphic>
      </p:graphicFrame>
      <p:graphicFrame>
        <p:nvGraphicFramePr>
          <p:cNvPr id="21" name="Object 3"/>
          <p:cNvGraphicFramePr>
            <a:graphicFrameLocks noChangeAspect="1"/>
          </p:cNvGraphicFramePr>
          <p:nvPr>
            <p:extLst>
              <p:ext uri="{D42A27DB-BD31-4B8C-83A1-F6EECF244321}">
                <p14:modId xmlns:p14="http://schemas.microsoft.com/office/powerpoint/2010/main" val="1930803771"/>
              </p:ext>
            </p:extLst>
          </p:nvPr>
        </p:nvGraphicFramePr>
        <p:xfrm>
          <a:off x="911225" y="2781300"/>
          <a:ext cx="2420938" cy="1900238"/>
        </p:xfrm>
        <a:graphic>
          <a:graphicData uri="http://schemas.openxmlformats.org/presentationml/2006/ole">
            <mc:AlternateContent xmlns:mc="http://schemas.openxmlformats.org/markup-compatibility/2006">
              <mc:Choice xmlns:v="urn:schemas-microsoft-com:vml" Requires="v">
                <p:oleObj spid="_x0000_s69752" name="Equation" r:id="rId5" imgW="761760" imgH="812520" progId="Equation.DSMT4">
                  <p:embed/>
                </p:oleObj>
              </mc:Choice>
              <mc:Fallback>
                <p:oleObj name="Equation" r:id="rId5" imgW="761760" imgH="812520" progId="Equation.DSMT4">
                  <p:embed/>
                  <p:pic>
                    <p:nvPicPr>
                      <p:cNvPr id="0" name=""/>
                      <p:cNvPicPr>
                        <a:picLocks noChangeAspect="1" noChangeArrowheads="1"/>
                      </p:cNvPicPr>
                      <p:nvPr/>
                    </p:nvPicPr>
                    <p:blipFill>
                      <a:blip r:embed="rId6"/>
                      <a:srcRect/>
                      <a:stretch>
                        <a:fillRect/>
                      </a:stretch>
                    </p:blipFill>
                    <p:spPr bwMode="auto">
                      <a:xfrm>
                        <a:off x="911225" y="2781300"/>
                        <a:ext cx="2420938" cy="1900238"/>
                      </a:xfrm>
                      <a:prstGeom prst="rect">
                        <a:avLst/>
                      </a:prstGeom>
                      <a:noFill/>
                      <a:ln>
                        <a:noFill/>
                      </a:ln>
                      <a:effectLst/>
                    </p:spPr>
                  </p:pic>
                </p:oleObj>
              </mc:Fallback>
            </mc:AlternateContent>
          </a:graphicData>
        </a:graphic>
      </p:graphicFrame>
      <p:graphicFrame>
        <p:nvGraphicFramePr>
          <p:cNvPr id="22" name="Object 4"/>
          <p:cNvGraphicFramePr>
            <a:graphicFrameLocks noChangeAspect="1"/>
          </p:cNvGraphicFramePr>
          <p:nvPr>
            <p:extLst>
              <p:ext uri="{D42A27DB-BD31-4B8C-83A1-F6EECF244321}">
                <p14:modId xmlns:p14="http://schemas.microsoft.com/office/powerpoint/2010/main" val="1672411528"/>
              </p:ext>
            </p:extLst>
          </p:nvPr>
        </p:nvGraphicFramePr>
        <p:xfrm>
          <a:off x="3805238" y="2625725"/>
          <a:ext cx="2201862" cy="2168525"/>
        </p:xfrm>
        <a:graphic>
          <a:graphicData uri="http://schemas.openxmlformats.org/presentationml/2006/ole">
            <mc:AlternateContent xmlns:mc="http://schemas.openxmlformats.org/markup-compatibility/2006">
              <mc:Choice xmlns:v="urn:schemas-microsoft-com:vml" Requires="v">
                <p:oleObj spid="_x0000_s69753" name="Equation" r:id="rId7" imgW="850680" imgH="838080" progId="Equation.DSMT4">
                  <p:embed/>
                </p:oleObj>
              </mc:Choice>
              <mc:Fallback>
                <p:oleObj name="Equation" r:id="rId7" imgW="850680" imgH="838080" progId="Equation.DSMT4">
                  <p:embed/>
                  <p:pic>
                    <p:nvPicPr>
                      <p:cNvPr id="0" name=""/>
                      <p:cNvPicPr>
                        <a:picLocks noChangeAspect="1" noChangeArrowheads="1"/>
                      </p:cNvPicPr>
                      <p:nvPr/>
                    </p:nvPicPr>
                    <p:blipFill>
                      <a:blip r:embed="rId8"/>
                      <a:srcRect/>
                      <a:stretch>
                        <a:fillRect/>
                      </a:stretch>
                    </p:blipFill>
                    <p:spPr bwMode="auto">
                      <a:xfrm>
                        <a:off x="3805238" y="2625725"/>
                        <a:ext cx="2201862" cy="2168525"/>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5357802"/>
              </p:ext>
            </p:extLst>
          </p:nvPr>
        </p:nvGraphicFramePr>
        <p:xfrm>
          <a:off x="641350" y="5175250"/>
          <a:ext cx="1103313" cy="630238"/>
        </p:xfrm>
        <a:graphic>
          <a:graphicData uri="http://schemas.openxmlformats.org/presentationml/2006/ole">
            <mc:AlternateContent xmlns:mc="http://schemas.openxmlformats.org/markup-compatibility/2006">
              <mc:Choice xmlns:v="urn:schemas-microsoft-com:vml" Requires="v">
                <p:oleObj spid="_x0000_s69754" name="Equation" r:id="rId9" imgW="444240" imgH="253800" progId="Equation.DSMT4">
                  <p:embed/>
                </p:oleObj>
              </mc:Choice>
              <mc:Fallback>
                <p:oleObj name="Equation" r:id="rId9" imgW="444240" imgH="253800" progId="Equation.DSMT4">
                  <p:embed/>
                  <p:pic>
                    <p:nvPicPr>
                      <p:cNvPr id="0" name="Object 8"/>
                      <p:cNvPicPr>
                        <a:picLocks noChangeAspect="1" noChangeArrowheads="1"/>
                      </p:cNvPicPr>
                      <p:nvPr/>
                    </p:nvPicPr>
                    <p:blipFill>
                      <a:blip r:embed="rId10"/>
                      <a:srcRect/>
                      <a:stretch>
                        <a:fillRect/>
                      </a:stretch>
                    </p:blipFill>
                    <p:spPr bwMode="auto">
                      <a:xfrm>
                        <a:off x="641350" y="5175250"/>
                        <a:ext cx="1103313"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409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习题</a:t>
            </a: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32</a:t>
            </a:fld>
            <a:endParaRPr lang="en-US" altLang="zh-CN"/>
          </a:p>
        </p:txBody>
      </p:sp>
      <p:graphicFrame>
        <p:nvGraphicFramePr>
          <p:cNvPr id="4" name="Object 2"/>
          <p:cNvGraphicFramePr>
            <a:graphicFrameLocks noChangeAspect="1"/>
          </p:cNvGraphicFramePr>
          <p:nvPr>
            <p:extLst>
              <p:ext uri="{D42A27DB-BD31-4B8C-83A1-F6EECF244321}">
                <p14:modId xmlns:p14="http://schemas.microsoft.com/office/powerpoint/2010/main" val="181445628"/>
              </p:ext>
            </p:extLst>
          </p:nvPr>
        </p:nvGraphicFramePr>
        <p:xfrm>
          <a:off x="539552" y="967740"/>
          <a:ext cx="7980114" cy="2180295"/>
        </p:xfrm>
        <a:graphic>
          <a:graphicData uri="http://schemas.openxmlformats.org/presentationml/2006/ole">
            <mc:AlternateContent xmlns:mc="http://schemas.openxmlformats.org/markup-compatibility/2006">
              <mc:Choice xmlns:v="urn:schemas-microsoft-com:vml" Requires="v">
                <p:oleObj spid="_x0000_s72897" name="Equation" r:id="rId3" imgW="3479760" imgH="990360" progId="Equation.DSMT4">
                  <p:embed/>
                </p:oleObj>
              </mc:Choice>
              <mc:Fallback>
                <p:oleObj name="Equation" r:id="rId3" imgW="3479760" imgH="990360" progId="Equation.DSMT4">
                  <p:embed/>
                  <p:pic>
                    <p:nvPicPr>
                      <p:cNvPr id="0" name=""/>
                      <p:cNvPicPr>
                        <a:picLocks noChangeAspect="1" noChangeArrowheads="1"/>
                      </p:cNvPicPr>
                      <p:nvPr/>
                    </p:nvPicPr>
                    <p:blipFill>
                      <a:blip r:embed="rId4"/>
                      <a:srcRect/>
                      <a:stretch>
                        <a:fillRect/>
                      </a:stretch>
                    </p:blipFill>
                    <p:spPr bwMode="auto">
                      <a:xfrm>
                        <a:off x="539552" y="967740"/>
                        <a:ext cx="7980114" cy="2180295"/>
                      </a:xfrm>
                      <a:prstGeom prst="rect">
                        <a:avLst/>
                      </a:prstGeom>
                      <a:noFill/>
                      <a:ln>
                        <a:noFill/>
                      </a:ln>
                      <a:effectLs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214574133"/>
              </p:ext>
            </p:extLst>
          </p:nvPr>
        </p:nvGraphicFramePr>
        <p:xfrm>
          <a:off x="833500" y="3212976"/>
          <a:ext cx="2232025" cy="877887"/>
        </p:xfrm>
        <a:graphic>
          <a:graphicData uri="http://schemas.openxmlformats.org/presentationml/2006/ole">
            <mc:AlternateContent xmlns:mc="http://schemas.openxmlformats.org/markup-compatibility/2006">
              <mc:Choice xmlns:v="urn:schemas-microsoft-com:vml" Requires="v">
                <p:oleObj spid="_x0000_s72898" name="公式" r:id="rId5" imgW="736560" imgH="406080" progId="Equation.3">
                  <p:embed/>
                </p:oleObj>
              </mc:Choice>
              <mc:Fallback>
                <p:oleObj name="公式" r:id="rId5" imgW="73656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500" y="3212976"/>
                        <a:ext cx="223202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375221080"/>
              </p:ext>
            </p:extLst>
          </p:nvPr>
        </p:nvGraphicFramePr>
        <p:xfrm>
          <a:off x="4145025" y="3212976"/>
          <a:ext cx="1728787" cy="874712"/>
        </p:xfrm>
        <a:graphic>
          <a:graphicData uri="http://schemas.openxmlformats.org/presentationml/2006/ole">
            <mc:AlternateContent xmlns:mc="http://schemas.openxmlformats.org/markup-compatibility/2006">
              <mc:Choice xmlns:v="urn:schemas-microsoft-com:vml" Requires="v">
                <p:oleObj spid="_x0000_s72899" name="公式" r:id="rId7" imgW="850680" imgH="431640" progId="Equation.3">
                  <p:embed/>
                </p:oleObj>
              </mc:Choice>
              <mc:Fallback>
                <p:oleObj name="公式" r:id="rId7" imgW="8506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025" y="3212976"/>
                        <a:ext cx="1728787"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503117617"/>
              </p:ext>
            </p:extLst>
          </p:nvPr>
        </p:nvGraphicFramePr>
        <p:xfrm>
          <a:off x="833500" y="3933701"/>
          <a:ext cx="2058987" cy="723900"/>
        </p:xfrm>
        <a:graphic>
          <a:graphicData uri="http://schemas.openxmlformats.org/presentationml/2006/ole">
            <mc:AlternateContent xmlns:mc="http://schemas.openxmlformats.org/markup-compatibility/2006">
              <mc:Choice xmlns:v="urn:schemas-microsoft-com:vml" Requires="v">
                <p:oleObj spid="_x0000_s72900" name="公式" r:id="rId9" imgW="901440" imgH="317160" progId="Equation.3">
                  <p:embed/>
                </p:oleObj>
              </mc:Choice>
              <mc:Fallback>
                <p:oleObj name="公式" r:id="rId9" imgW="90144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500" y="3933701"/>
                        <a:ext cx="205898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3001757954"/>
              </p:ext>
            </p:extLst>
          </p:nvPr>
        </p:nvGraphicFramePr>
        <p:xfrm>
          <a:off x="4145025" y="3933701"/>
          <a:ext cx="1873250" cy="704850"/>
        </p:xfrm>
        <a:graphic>
          <a:graphicData uri="http://schemas.openxmlformats.org/presentationml/2006/ole">
            <mc:AlternateContent xmlns:mc="http://schemas.openxmlformats.org/markup-compatibility/2006">
              <mc:Choice xmlns:v="urn:schemas-microsoft-com:vml" Requires="v">
                <p:oleObj spid="_x0000_s72901" name="公式" r:id="rId11" imgW="838080" imgH="317160" progId="Equation.3">
                  <p:embed/>
                </p:oleObj>
              </mc:Choice>
              <mc:Fallback>
                <p:oleObj name="公式" r:id="rId11" imgW="838080" imgH="3171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5025" y="3933701"/>
                        <a:ext cx="1873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7" descr="宽上对角线"/>
          <p:cNvSpPr>
            <a:spLocks noChangeArrowheads="1"/>
          </p:cNvSpPr>
          <p:nvPr/>
        </p:nvSpPr>
        <p:spPr bwMode="auto">
          <a:xfrm>
            <a:off x="467544" y="4307160"/>
            <a:ext cx="152400" cy="2362200"/>
          </a:xfrm>
          <a:prstGeom prst="rect">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619944" y="4916760"/>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flipH="1" flipV="1">
            <a:off x="848544" y="5373960"/>
            <a:ext cx="1676400" cy="381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10"/>
          <p:cNvGraphicFramePr>
            <a:graphicFrameLocks noChangeAspect="1"/>
          </p:cNvGraphicFramePr>
          <p:nvPr>
            <p:extLst>
              <p:ext uri="{D42A27DB-BD31-4B8C-83A1-F6EECF244321}">
                <p14:modId xmlns:p14="http://schemas.microsoft.com/office/powerpoint/2010/main" val="2022394470"/>
              </p:ext>
            </p:extLst>
          </p:nvPr>
        </p:nvGraphicFramePr>
        <p:xfrm>
          <a:off x="2524944" y="5831160"/>
          <a:ext cx="379412" cy="609600"/>
        </p:xfrm>
        <a:graphic>
          <a:graphicData uri="http://schemas.openxmlformats.org/presentationml/2006/ole">
            <mc:AlternateContent xmlns:mc="http://schemas.openxmlformats.org/markup-compatibility/2006">
              <mc:Choice xmlns:v="urn:schemas-microsoft-com:vml" Requires="v">
                <p:oleObj spid="_x0000_s72902" name="公式" r:id="rId13" imgW="126720" imgH="203040" progId="Equation.3">
                  <p:embed/>
                </p:oleObj>
              </mc:Choice>
              <mc:Fallback>
                <p:oleObj name="公式" r:id="rId13" imgW="12672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4944" y="5831160"/>
                        <a:ext cx="3794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1"/>
          <p:cNvSpPr>
            <a:spLocks noChangeShapeType="1"/>
          </p:cNvSpPr>
          <p:nvPr/>
        </p:nvSpPr>
        <p:spPr bwMode="auto">
          <a:xfrm>
            <a:off x="924744" y="5373960"/>
            <a:ext cx="1600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2"/>
          <p:cNvGraphicFramePr>
            <a:graphicFrameLocks noChangeAspect="1"/>
          </p:cNvGraphicFramePr>
          <p:nvPr>
            <p:extLst>
              <p:ext uri="{D42A27DB-BD31-4B8C-83A1-F6EECF244321}">
                <p14:modId xmlns:p14="http://schemas.microsoft.com/office/powerpoint/2010/main" val="2155721011"/>
              </p:ext>
            </p:extLst>
          </p:nvPr>
        </p:nvGraphicFramePr>
        <p:xfrm>
          <a:off x="1991544" y="5297760"/>
          <a:ext cx="457200" cy="385763"/>
        </p:xfrm>
        <a:graphic>
          <a:graphicData uri="http://schemas.openxmlformats.org/presentationml/2006/ole">
            <mc:AlternateContent xmlns:mc="http://schemas.openxmlformats.org/markup-compatibility/2006">
              <mc:Choice xmlns:v="urn:schemas-microsoft-com:vml" Requires="v">
                <p:oleObj spid="_x0000_s72903" name="公式" r:id="rId15" imgW="241200" imgH="203040" progId="Equation.3">
                  <p:embed/>
                </p:oleObj>
              </mc:Choice>
              <mc:Fallback>
                <p:oleObj name="公式" r:id="rId15" imgW="2412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1544" y="5297760"/>
                        <a:ext cx="457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Line 13"/>
          <p:cNvSpPr>
            <a:spLocks noChangeShapeType="1"/>
          </p:cNvSpPr>
          <p:nvPr/>
        </p:nvSpPr>
        <p:spPr bwMode="auto">
          <a:xfrm>
            <a:off x="924744" y="5373960"/>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 name="Object 14"/>
          <p:cNvGraphicFramePr>
            <a:graphicFrameLocks noChangeAspect="1"/>
          </p:cNvGraphicFramePr>
          <p:nvPr>
            <p:extLst>
              <p:ext uri="{D42A27DB-BD31-4B8C-83A1-F6EECF244321}">
                <p14:modId xmlns:p14="http://schemas.microsoft.com/office/powerpoint/2010/main" val="3783627008"/>
              </p:ext>
            </p:extLst>
          </p:nvPr>
        </p:nvGraphicFramePr>
        <p:xfrm>
          <a:off x="1000944" y="6135960"/>
          <a:ext cx="407987" cy="533400"/>
        </p:xfrm>
        <a:graphic>
          <a:graphicData uri="http://schemas.openxmlformats.org/presentationml/2006/ole">
            <mc:AlternateContent xmlns:mc="http://schemas.openxmlformats.org/markup-compatibility/2006">
              <mc:Choice xmlns:v="urn:schemas-microsoft-com:vml" Requires="v">
                <p:oleObj spid="_x0000_s72904" name="公式" r:id="rId17" imgW="164880" imgH="215640" progId="Equation.3">
                  <p:embed/>
                </p:oleObj>
              </mc:Choice>
              <mc:Fallback>
                <p:oleObj name="公式" r:id="rId17" imgW="1648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0944" y="6135960"/>
                        <a:ext cx="407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15"/>
          <p:cNvSpPr>
            <a:spLocks noChangeArrowheads="1"/>
          </p:cNvSpPr>
          <p:nvPr/>
        </p:nvSpPr>
        <p:spPr bwMode="auto">
          <a:xfrm>
            <a:off x="4834756" y="4792935"/>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auto">
          <a:xfrm flipH="1" flipV="1">
            <a:off x="5063356" y="5250135"/>
            <a:ext cx="1676400" cy="381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17"/>
          <p:cNvGraphicFramePr>
            <a:graphicFrameLocks noChangeAspect="1"/>
          </p:cNvGraphicFramePr>
          <p:nvPr>
            <p:extLst>
              <p:ext uri="{D42A27DB-BD31-4B8C-83A1-F6EECF244321}">
                <p14:modId xmlns:p14="http://schemas.microsoft.com/office/powerpoint/2010/main" val="2233597592"/>
              </p:ext>
            </p:extLst>
          </p:nvPr>
        </p:nvGraphicFramePr>
        <p:xfrm>
          <a:off x="6892156" y="5402535"/>
          <a:ext cx="331788" cy="533400"/>
        </p:xfrm>
        <a:graphic>
          <a:graphicData uri="http://schemas.openxmlformats.org/presentationml/2006/ole">
            <mc:AlternateContent xmlns:mc="http://schemas.openxmlformats.org/markup-compatibility/2006">
              <mc:Choice xmlns:v="urn:schemas-microsoft-com:vml" Requires="v">
                <p:oleObj spid="_x0000_s72905" name="公式" r:id="rId19" imgW="126720" imgH="203040" progId="Equation.3">
                  <p:embed/>
                </p:oleObj>
              </mc:Choice>
              <mc:Fallback>
                <p:oleObj name="公式" r:id="rId19" imgW="12672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92156" y="5402535"/>
                        <a:ext cx="3317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8"/>
          <p:cNvGraphicFramePr>
            <a:graphicFrameLocks noChangeAspect="1"/>
          </p:cNvGraphicFramePr>
          <p:nvPr>
            <p:extLst>
              <p:ext uri="{D42A27DB-BD31-4B8C-83A1-F6EECF244321}">
                <p14:modId xmlns:p14="http://schemas.microsoft.com/office/powerpoint/2010/main" val="2804015084"/>
              </p:ext>
            </p:extLst>
          </p:nvPr>
        </p:nvGraphicFramePr>
        <p:xfrm>
          <a:off x="6130156" y="5173935"/>
          <a:ext cx="457200" cy="385763"/>
        </p:xfrm>
        <a:graphic>
          <a:graphicData uri="http://schemas.openxmlformats.org/presentationml/2006/ole">
            <mc:AlternateContent xmlns:mc="http://schemas.openxmlformats.org/markup-compatibility/2006">
              <mc:Choice xmlns:v="urn:schemas-microsoft-com:vml" Requires="v">
                <p:oleObj spid="_x0000_s72906" name="公式" r:id="rId20" imgW="241200" imgH="203040" progId="Equation.3">
                  <p:embed/>
                </p:oleObj>
              </mc:Choice>
              <mc:Fallback>
                <p:oleObj name="公式" r:id="rId20" imgW="2412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30156" y="5173935"/>
                        <a:ext cx="457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19"/>
          <p:cNvSpPr>
            <a:spLocks noChangeShapeType="1"/>
          </p:cNvSpPr>
          <p:nvPr/>
        </p:nvSpPr>
        <p:spPr bwMode="auto">
          <a:xfrm>
            <a:off x="5063356" y="5250135"/>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20"/>
          <p:cNvGraphicFramePr>
            <a:graphicFrameLocks noChangeAspect="1"/>
          </p:cNvGraphicFramePr>
          <p:nvPr>
            <p:extLst>
              <p:ext uri="{D42A27DB-BD31-4B8C-83A1-F6EECF244321}">
                <p14:modId xmlns:p14="http://schemas.microsoft.com/office/powerpoint/2010/main" val="4097065654"/>
              </p:ext>
            </p:extLst>
          </p:nvPr>
        </p:nvGraphicFramePr>
        <p:xfrm>
          <a:off x="5139556" y="5859735"/>
          <a:ext cx="407988" cy="534988"/>
        </p:xfrm>
        <a:graphic>
          <a:graphicData uri="http://schemas.openxmlformats.org/presentationml/2006/ole">
            <mc:AlternateContent xmlns:mc="http://schemas.openxmlformats.org/markup-compatibility/2006">
              <mc:Choice xmlns:v="urn:schemas-microsoft-com:vml" Requires="v">
                <p:oleObj spid="_x0000_s72907" name="公式" r:id="rId21" imgW="164880" imgH="215640" progId="Equation.3">
                  <p:embed/>
                </p:oleObj>
              </mc:Choice>
              <mc:Fallback>
                <p:oleObj name="公式" r:id="rId21" imgW="1648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9556" y="5859735"/>
                        <a:ext cx="40798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21"/>
          <p:cNvSpPr>
            <a:spLocks noChangeShapeType="1"/>
          </p:cNvSpPr>
          <p:nvPr/>
        </p:nvSpPr>
        <p:spPr bwMode="auto">
          <a:xfrm>
            <a:off x="4834756" y="5326335"/>
            <a:ext cx="0" cy="762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22"/>
          <p:cNvGraphicFramePr>
            <a:graphicFrameLocks noChangeAspect="1"/>
          </p:cNvGraphicFramePr>
          <p:nvPr>
            <p:extLst>
              <p:ext uri="{D42A27DB-BD31-4B8C-83A1-F6EECF244321}">
                <p14:modId xmlns:p14="http://schemas.microsoft.com/office/powerpoint/2010/main" val="1457559658"/>
              </p:ext>
            </p:extLst>
          </p:nvPr>
        </p:nvGraphicFramePr>
        <p:xfrm>
          <a:off x="4344219" y="5402535"/>
          <a:ext cx="339725" cy="609600"/>
        </p:xfrm>
        <a:graphic>
          <a:graphicData uri="http://schemas.openxmlformats.org/presentationml/2006/ole">
            <mc:AlternateContent xmlns:mc="http://schemas.openxmlformats.org/markup-compatibility/2006">
              <mc:Choice xmlns:v="urn:schemas-microsoft-com:vml" Requires="v">
                <p:oleObj spid="_x0000_s72908" name="公式" r:id="rId22" imgW="114120" imgH="203040" progId="Equation.3">
                  <p:embed/>
                </p:oleObj>
              </mc:Choice>
              <mc:Fallback>
                <p:oleObj name="公式" r:id="rId22" imgW="114120" imgH="203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44219" y="5402535"/>
                        <a:ext cx="3397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23"/>
          <p:cNvSpPr>
            <a:spLocks noChangeShapeType="1"/>
          </p:cNvSpPr>
          <p:nvPr/>
        </p:nvSpPr>
        <p:spPr bwMode="auto">
          <a:xfrm>
            <a:off x="5063356" y="5250135"/>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24"/>
          <p:cNvGraphicFramePr>
            <a:graphicFrameLocks noChangeAspect="1"/>
          </p:cNvGraphicFramePr>
          <p:nvPr>
            <p:extLst>
              <p:ext uri="{D42A27DB-BD31-4B8C-83A1-F6EECF244321}">
                <p14:modId xmlns:p14="http://schemas.microsoft.com/office/powerpoint/2010/main" val="853975726"/>
              </p:ext>
            </p:extLst>
          </p:nvPr>
        </p:nvGraphicFramePr>
        <p:xfrm>
          <a:off x="5763444" y="4640535"/>
          <a:ext cx="395287" cy="519113"/>
        </p:xfrm>
        <a:graphic>
          <a:graphicData uri="http://schemas.openxmlformats.org/presentationml/2006/ole">
            <mc:AlternateContent xmlns:mc="http://schemas.openxmlformats.org/markup-compatibility/2006">
              <mc:Choice xmlns:v="urn:schemas-microsoft-com:vml" Requires="v">
                <p:oleObj spid="_x0000_s72909" name="公式" r:id="rId24" imgW="164880" imgH="215640" progId="Equation.3">
                  <p:embed/>
                </p:oleObj>
              </mc:Choice>
              <mc:Fallback>
                <p:oleObj name="公式" r:id="rId24" imgW="164880" imgH="2156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63444" y="4640535"/>
                        <a:ext cx="3952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5"/>
          <p:cNvSpPr txBox="1">
            <a:spLocks noChangeArrowheads="1"/>
          </p:cNvSpPr>
          <p:nvPr/>
        </p:nvSpPr>
        <p:spPr bwMode="auto">
          <a:xfrm>
            <a:off x="7472238" y="5373216"/>
            <a:ext cx="149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zh-CN" altLang="en-US" sz="2800" dirty="0">
                <a:solidFill>
                  <a:schemeClr val="tx1"/>
                </a:solidFill>
                <a:latin typeface="Times New Roman" pitchFamily="18" charset="0"/>
              </a:rPr>
              <a:t>选（</a:t>
            </a:r>
            <a:r>
              <a:rPr kumimoji="1" lang="en-US" altLang="zh-CN" sz="2800" dirty="0">
                <a:solidFill>
                  <a:schemeClr val="tx1"/>
                </a:solidFill>
                <a:latin typeface="Times New Roman" pitchFamily="18" charset="0"/>
              </a:rPr>
              <a:t>B</a:t>
            </a:r>
            <a:r>
              <a:rPr kumimoji="1" lang="zh-CN" altLang="en-US" sz="2800" dirty="0">
                <a:solidFill>
                  <a:schemeClr val="tx1"/>
                </a:solidFill>
                <a:latin typeface="Times New Roman" pitchFamily="18" charset="0"/>
              </a:rPr>
              <a:t>）</a:t>
            </a:r>
          </a:p>
        </p:txBody>
      </p:sp>
    </p:spTree>
    <p:extLst>
      <p:ext uri="{BB962C8B-B14F-4D97-AF65-F5344CB8AC3E}">
        <p14:creationId xmlns:p14="http://schemas.microsoft.com/office/powerpoint/2010/main" val="1673052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4" grpId="0" animBg="1"/>
      <p:bldP spid="26" grpId="0" animBg="1"/>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33</a:t>
            </a:fld>
            <a:endParaRPr lang="en-US" altLang="zh-CN"/>
          </a:p>
        </p:txBody>
      </p:sp>
      <p:sp>
        <p:nvSpPr>
          <p:cNvPr id="4" name="Text Box 33"/>
          <p:cNvSpPr txBox="1">
            <a:spLocks noChangeArrowheads="1"/>
          </p:cNvSpPr>
          <p:nvPr/>
        </p:nvSpPr>
        <p:spPr bwMode="auto">
          <a:xfrm>
            <a:off x="611560" y="1202671"/>
            <a:ext cx="79791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smtClean="0">
                <a:solidFill>
                  <a:schemeClr val="tx1"/>
                </a:solidFill>
              </a:rPr>
              <a:t>例</a:t>
            </a:r>
            <a:r>
              <a:rPr lang="en-US" altLang="zh-CN" sz="2800" b="1" dirty="0" smtClean="0">
                <a:solidFill>
                  <a:schemeClr val="tx1"/>
                </a:solidFill>
              </a:rPr>
              <a:t>5</a:t>
            </a:r>
            <a:r>
              <a:rPr lang="zh-CN" altLang="en-US" sz="2800" b="1" dirty="0" smtClean="0">
                <a:solidFill>
                  <a:schemeClr val="tx1"/>
                </a:solidFill>
              </a:rPr>
              <a:t>：飞机</a:t>
            </a:r>
            <a:r>
              <a:rPr lang="zh-CN" altLang="en-US" sz="2800" b="1" dirty="0">
                <a:solidFill>
                  <a:schemeClr val="tx1"/>
                </a:solidFill>
              </a:rPr>
              <a:t>降落时的着地速度大小</a:t>
            </a:r>
            <a:r>
              <a:rPr lang="en-US" altLang="zh-CN" sz="2800" b="1" i="1" dirty="0">
                <a:solidFill>
                  <a:schemeClr val="tx1"/>
                </a:solidFill>
              </a:rPr>
              <a:t>v</a:t>
            </a:r>
            <a:r>
              <a:rPr lang="en-US" altLang="zh-CN" sz="2800" b="1" baseline="-25000" dirty="0">
                <a:solidFill>
                  <a:schemeClr val="tx1"/>
                </a:solidFill>
              </a:rPr>
              <a:t>0</a:t>
            </a:r>
            <a:r>
              <a:rPr lang="en-US" altLang="zh-CN" sz="2800" b="1" dirty="0">
                <a:solidFill>
                  <a:schemeClr val="tx1"/>
                </a:solidFill>
              </a:rPr>
              <a:t>=90km/h , </a:t>
            </a:r>
            <a:r>
              <a:rPr lang="zh-CN" altLang="en-US" sz="2800" b="1" dirty="0">
                <a:solidFill>
                  <a:schemeClr val="tx1"/>
                </a:solidFill>
              </a:rPr>
              <a:t>方向与地面平行</a:t>
            </a:r>
            <a:r>
              <a:rPr lang="en-US" altLang="zh-CN" sz="2800" b="1" dirty="0">
                <a:solidFill>
                  <a:schemeClr val="tx1"/>
                </a:solidFill>
              </a:rPr>
              <a:t>,</a:t>
            </a:r>
            <a:r>
              <a:rPr lang="zh-CN" altLang="en-US" sz="2800" b="1" dirty="0">
                <a:solidFill>
                  <a:schemeClr val="tx1"/>
                </a:solidFill>
              </a:rPr>
              <a:t>飞机与地面间的摩擦系数</a:t>
            </a:r>
            <a:r>
              <a:rPr lang="zh-CN" altLang="en-US" sz="2800" b="1" i="1" dirty="0">
                <a:solidFill>
                  <a:schemeClr val="tx1"/>
                </a:solidFill>
                <a:sym typeface="Symbol" pitchFamily="18" charset="2"/>
              </a:rPr>
              <a:t></a:t>
            </a:r>
            <a:r>
              <a:rPr lang="en-US" altLang="zh-CN" sz="2800" b="1" dirty="0">
                <a:solidFill>
                  <a:schemeClr val="tx1"/>
                </a:solidFill>
              </a:rPr>
              <a:t>=0.10 , </a:t>
            </a:r>
            <a:r>
              <a:rPr lang="zh-CN" altLang="en-US" sz="2800" b="1" dirty="0">
                <a:solidFill>
                  <a:schemeClr val="tx1"/>
                </a:solidFill>
              </a:rPr>
              <a:t>迎面空气阻力为</a:t>
            </a:r>
            <a:r>
              <a:rPr lang="en-US" altLang="zh-CN" sz="2800" b="1" i="1" dirty="0">
                <a:solidFill>
                  <a:schemeClr val="tx1"/>
                </a:solidFill>
              </a:rPr>
              <a:t>C</a:t>
            </a:r>
            <a:r>
              <a:rPr lang="en-US" altLang="zh-CN" sz="2800" b="1" i="1" baseline="-25000" dirty="0">
                <a:solidFill>
                  <a:schemeClr val="tx1"/>
                </a:solidFill>
              </a:rPr>
              <a:t>x</a:t>
            </a:r>
            <a:r>
              <a:rPr lang="en-US" altLang="zh-CN" sz="2800" b="1" i="1" dirty="0">
                <a:solidFill>
                  <a:schemeClr val="tx1"/>
                </a:solidFill>
              </a:rPr>
              <a:t>v</a:t>
            </a:r>
            <a:r>
              <a:rPr lang="en-US" altLang="zh-CN" sz="2800" b="1" baseline="30000" dirty="0">
                <a:solidFill>
                  <a:schemeClr val="tx1"/>
                </a:solidFill>
              </a:rPr>
              <a:t>2</a:t>
            </a:r>
            <a:r>
              <a:rPr lang="en-US" altLang="zh-CN" sz="2800" b="1" i="1" dirty="0">
                <a:solidFill>
                  <a:schemeClr val="tx1"/>
                </a:solidFill>
              </a:rPr>
              <a:t> </a:t>
            </a:r>
            <a:r>
              <a:rPr lang="en-US" altLang="zh-CN" sz="2800" b="1" dirty="0">
                <a:solidFill>
                  <a:schemeClr val="tx1"/>
                </a:solidFill>
              </a:rPr>
              <a:t>, </a:t>
            </a:r>
            <a:r>
              <a:rPr lang="zh-CN" altLang="en-US" sz="2800" b="1" dirty="0">
                <a:solidFill>
                  <a:schemeClr val="tx1"/>
                </a:solidFill>
              </a:rPr>
              <a:t>升力为</a:t>
            </a:r>
            <a:r>
              <a:rPr lang="en-US" altLang="zh-CN" sz="2800" b="1" i="1" dirty="0">
                <a:solidFill>
                  <a:schemeClr val="tx1"/>
                </a:solidFill>
              </a:rPr>
              <a:t>C</a:t>
            </a:r>
            <a:r>
              <a:rPr lang="en-US" altLang="zh-CN" sz="2800" b="1" i="1" baseline="-25000" dirty="0">
                <a:solidFill>
                  <a:schemeClr val="tx1"/>
                </a:solidFill>
              </a:rPr>
              <a:t>y</a:t>
            </a:r>
            <a:r>
              <a:rPr lang="en-US" altLang="zh-CN" sz="2800" b="1" i="1" dirty="0">
                <a:solidFill>
                  <a:schemeClr val="tx1"/>
                </a:solidFill>
              </a:rPr>
              <a:t>v</a:t>
            </a:r>
            <a:r>
              <a:rPr lang="en-US" altLang="zh-CN" sz="2800" b="1" baseline="30000" dirty="0">
                <a:solidFill>
                  <a:schemeClr val="tx1"/>
                </a:solidFill>
              </a:rPr>
              <a:t>2</a:t>
            </a:r>
            <a:r>
              <a:rPr lang="en-US" altLang="zh-CN" sz="2800" b="1" dirty="0">
                <a:solidFill>
                  <a:schemeClr val="tx1"/>
                </a:solidFill>
              </a:rPr>
              <a:t> (</a:t>
            </a:r>
            <a:r>
              <a:rPr lang="en-US" altLang="zh-CN" sz="2800" b="1" i="1" dirty="0">
                <a:solidFill>
                  <a:schemeClr val="tx1"/>
                </a:solidFill>
              </a:rPr>
              <a:t>v</a:t>
            </a:r>
            <a:r>
              <a:rPr lang="zh-CN" altLang="en-US" sz="2800" b="1" dirty="0">
                <a:solidFill>
                  <a:schemeClr val="tx1"/>
                </a:solidFill>
              </a:rPr>
              <a:t>是飞机在跑道上的滑行速度</a:t>
            </a:r>
            <a:r>
              <a:rPr lang="en-US" altLang="zh-CN" sz="2800" b="1" dirty="0">
                <a:solidFill>
                  <a:schemeClr val="tx1"/>
                </a:solidFill>
              </a:rPr>
              <a:t>,</a:t>
            </a:r>
            <a:r>
              <a:rPr lang="en-US" altLang="zh-CN" sz="2800" b="1" i="1" dirty="0" err="1">
                <a:solidFill>
                  <a:schemeClr val="tx1"/>
                </a:solidFill>
              </a:rPr>
              <a:t>C</a:t>
            </a:r>
            <a:r>
              <a:rPr lang="en-US" altLang="zh-CN" sz="2800" b="1" i="1" baseline="-25000" dirty="0" err="1">
                <a:solidFill>
                  <a:schemeClr val="tx1"/>
                </a:solidFill>
              </a:rPr>
              <a:t>x</a:t>
            </a:r>
            <a:r>
              <a:rPr lang="zh-CN" altLang="en-US" sz="2800" b="1" dirty="0">
                <a:solidFill>
                  <a:schemeClr val="tx1"/>
                </a:solidFill>
              </a:rPr>
              <a:t>和</a:t>
            </a:r>
            <a:r>
              <a:rPr lang="en-US" altLang="zh-CN" sz="2800" b="1" i="1" dirty="0">
                <a:solidFill>
                  <a:schemeClr val="tx1"/>
                </a:solidFill>
              </a:rPr>
              <a:t>C</a:t>
            </a:r>
            <a:r>
              <a:rPr lang="en-US" altLang="zh-CN" sz="2800" b="1" i="1" baseline="-25000" dirty="0">
                <a:solidFill>
                  <a:schemeClr val="tx1"/>
                </a:solidFill>
              </a:rPr>
              <a:t>y</a:t>
            </a:r>
            <a:r>
              <a:rPr lang="zh-CN" altLang="en-US" sz="2800" b="1" dirty="0">
                <a:solidFill>
                  <a:schemeClr val="tx1"/>
                </a:solidFill>
              </a:rPr>
              <a:t>均为常数</a:t>
            </a:r>
            <a:r>
              <a:rPr lang="en-US" altLang="zh-CN" sz="2800" b="1" dirty="0">
                <a:solidFill>
                  <a:schemeClr val="tx1"/>
                </a:solidFill>
              </a:rPr>
              <a:t>),</a:t>
            </a:r>
            <a:r>
              <a:rPr lang="zh-CN" altLang="en-US" sz="2800" b="1" dirty="0">
                <a:solidFill>
                  <a:schemeClr val="tx1"/>
                </a:solidFill>
              </a:rPr>
              <a:t>已知飞机的升阻比</a:t>
            </a:r>
            <a:r>
              <a:rPr lang="en-US" altLang="zh-CN" sz="2800" b="1" i="1" dirty="0">
                <a:solidFill>
                  <a:schemeClr val="tx1"/>
                </a:solidFill>
              </a:rPr>
              <a:t>K</a:t>
            </a:r>
            <a:r>
              <a:rPr lang="en-US" altLang="zh-CN" sz="2800" b="1" dirty="0">
                <a:solidFill>
                  <a:schemeClr val="tx1"/>
                </a:solidFill>
              </a:rPr>
              <a:t>=</a:t>
            </a:r>
            <a:r>
              <a:rPr lang="en-US" altLang="zh-CN" sz="2800" b="1" i="1" dirty="0">
                <a:solidFill>
                  <a:schemeClr val="tx1"/>
                </a:solidFill>
              </a:rPr>
              <a:t>C</a:t>
            </a:r>
            <a:r>
              <a:rPr lang="en-US" altLang="zh-CN" sz="2800" b="1" i="1" baseline="-25000" dirty="0">
                <a:solidFill>
                  <a:schemeClr val="tx1"/>
                </a:solidFill>
              </a:rPr>
              <a:t>y</a:t>
            </a:r>
            <a:r>
              <a:rPr lang="en-US" altLang="zh-CN" sz="2800" b="1" dirty="0">
                <a:solidFill>
                  <a:schemeClr val="tx1"/>
                </a:solidFill>
              </a:rPr>
              <a:t>/</a:t>
            </a:r>
            <a:r>
              <a:rPr lang="en-US" altLang="zh-CN" sz="2800" b="1" i="1" dirty="0" err="1">
                <a:solidFill>
                  <a:schemeClr val="tx1"/>
                </a:solidFill>
              </a:rPr>
              <a:t>C</a:t>
            </a:r>
            <a:r>
              <a:rPr lang="en-US" altLang="zh-CN" sz="2800" b="1" i="1" baseline="-25000" dirty="0" err="1">
                <a:solidFill>
                  <a:schemeClr val="tx1"/>
                </a:solidFill>
              </a:rPr>
              <a:t>x</a:t>
            </a:r>
            <a:r>
              <a:rPr lang="en-US" altLang="zh-CN" sz="2800" b="1" dirty="0">
                <a:solidFill>
                  <a:schemeClr val="tx1"/>
                </a:solidFill>
              </a:rPr>
              <a:t>=5,</a:t>
            </a:r>
            <a:r>
              <a:rPr lang="zh-CN" altLang="en-US" sz="2800" b="1" dirty="0">
                <a:solidFill>
                  <a:schemeClr val="tx1"/>
                </a:solidFill>
              </a:rPr>
              <a:t>求从着地到停止这段时间所滑行的距离</a:t>
            </a:r>
            <a:r>
              <a:rPr lang="en-US" altLang="zh-CN" sz="2800" b="1" dirty="0">
                <a:solidFill>
                  <a:schemeClr val="tx1"/>
                </a:solidFill>
              </a:rPr>
              <a:t>(</a:t>
            </a:r>
            <a:r>
              <a:rPr lang="zh-CN" altLang="en-US" sz="2800" b="1" dirty="0">
                <a:solidFill>
                  <a:schemeClr val="tx1"/>
                </a:solidFill>
              </a:rPr>
              <a:t>设飞机刚着地时对地面无压力</a:t>
            </a:r>
            <a:r>
              <a:rPr lang="en-US" altLang="zh-CN" sz="2800" b="1" dirty="0">
                <a:solidFill>
                  <a:schemeClr val="tx1"/>
                </a:solidFill>
              </a:rPr>
              <a:t>) .</a:t>
            </a:r>
          </a:p>
        </p:txBody>
      </p:sp>
    </p:spTree>
    <p:extLst>
      <p:ext uri="{BB962C8B-B14F-4D97-AF65-F5344CB8AC3E}">
        <p14:creationId xmlns:p14="http://schemas.microsoft.com/office/powerpoint/2010/main" val="10249677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34</a:t>
            </a:fld>
            <a:endParaRPr lang="en-US" altLang="zh-CN"/>
          </a:p>
        </p:txBody>
      </p:sp>
      <p:sp>
        <p:nvSpPr>
          <p:cNvPr id="4" name="Text Box 34"/>
          <p:cNvSpPr txBox="1">
            <a:spLocks noChangeArrowheads="1"/>
          </p:cNvSpPr>
          <p:nvPr/>
        </p:nvSpPr>
        <p:spPr bwMode="auto">
          <a:xfrm>
            <a:off x="1043608" y="3717032"/>
            <a:ext cx="617117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chemeClr val="tx1"/>
                </a:solidFill>
              </a:rPr>
              <a:t>解：飞机受力分析</a:t>
            </a:r>
            <a:r>
              <a:rPr lang="zh-CN" altLang="en-US" sz="2400" b="1" dirty="0" smtClean="0">
                <a:solidFill>
                  <a:schemeClr val="tx1"/>
                </a:solidFill>
              </a:rPr>
              <a:t>：</a:t>
            </a:r>
            <a:endParaRPr lang="en-US" altLang="zh-CN" sz="2400" b="1" dirty="0" smtClean="0">
              <a:solidFill>
                <a:schemeClr val="tx1"/>
              </a:solidFill>
            </a:endParaRPr>
          </a:p>
          <a:p>
            <a:pPr>
              <a:lnSpc>
                <a:spcPct val="150000"/>
              </a:lnSpc>
            </a:pPr>
            <a:r>
              <a:rPr lang="zh-CN" altLang="en-US" sz="2400" b="1" dirty="0" smtClean="0">
                <a:solidFill>
                  <a:schemeClr val="tx2"/>
                </a:solidFill>
              </a:rPr>
              <a:t>水平方向</a:t>
            </a:r>
            <a:r>
              <a:rPr lang="zh-CN" altLang="en-US" sz="2400" b="1" dirty="0">
                <a:solidFill>
                  <a:schemeClr val="tx2"/>
                </a:solidFill>
              </a:rPr>
              <a:t>：地面摩擦力，迎面空气阻力</a:t>
            </a:r>
          </a:p>
          <a:p>
            <a:pPr>
              <a:lnSpc>
                <a:spcPct val="150000"/>
              </a:lnSpc>
            </a:pPr>
            <a:r>
              <a:rPr lang="zh-CN" altLang="en-US" sz="2400" b="1" dirty="0">
                <a:solidFill>
                  <a:schemeClr val="tx2"/>
                </a:solidFill>
              </a:rPr>
              <a:t>竖直方向：重力，地面支持力，升力</a:t>
            </a:r>
          </a:p>
        </p:txBody>
      </p:sp>
      <p:sp>
        <p:nvSpPr>
          <p:cNvPr id="13" name="Text Box 33"/>
          <p:cNvSpPr txBox="1">
            <a:spLocks noChangeArrowheads="1"/>
          </p:cNvSpPr>
          <p:nvPr/>
        </p:nvSpPr>
        <p:spPr bwMode="auto">
          <a:xfrm>
            <a:off x="611560" y="1202671"/>
            <a:ext cx="7979188"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000" b="1" dirty="0" smtClean="0">
                <a:solidFill>
                  <a:schemeClr val="tx1"/>
                </a:solidFill>
              </a:rPr>
              <a:t>例</a:t>
            </a:r>
            <a:r>
              <a:rPr lang="en-US" altLang="zh-CN" sz="2000" b="1" dirty="0" smtClean="0">
                <a:solidFill>
                  <a:schemeClr val="tx1"/>
                </a:solidFill>
              </a:rPr>
              <a:t>5</a:t>
            </a:r>
            <a:r>
              <a:rPr lang="zh-CN" altLang="en-US" sz="2000" b="1" dirty="0" smtClean="0">
                <a:solidFill>
                  <a:schemeClr val="tx1"/>
                </a:solidFill>
              </a:rPr>
              <a:t>：飞机</a:t>
            </a:r>
            <a:r>
              <a:rPr lang="zh-CN" altLang="en-US" sz="2000" b="1" dirty="0">
                <a:solidFill>
                  <a:schemeClr val="tx1"/>
                </a:solidFill>
              </a:rPr>
              <a:t>降落时的着地速度大小</a:t>
            </a:r>
            <a:r>
              <a:rPr lang="en-US" altLang="zh-CN" sz="2000" b="1" i="1" dirty="0">
                <a:solidFill>
                  <a:schemeClr val="tx1"/>
                </a:solidFill>
              </a:rPr>
              <a:t>v</a:t>
            </a:r>
            <a:r>
              <a:rPr lang="en-US" altLang="zh-CN" sz="2000" b="1" baseline="-25000" dirty="0">
                <a:solidFill>
                  <a:schemeClr val="tx1"/>
                </a:solidFill>
              </a:rPr>
              <a:t>0</a:t>
            </a:r>
            <a:r>
              <a:rPr lang="en-US" altLang="zh-CN" sz="2000" b="1" dirty="0">
                <a:solidFill>
                  <a:schemeClr val="tx1"/>
                </a:solidFill>
              </a:rPr>
              <a:t>=90km/h , </a:t>
            </a:r>
            <a:r>
              <a:rPr lang="zh-CN" altLang="en-US" sz="2000" b="1" dirty="0">
                <a:solidFill>
                  <a:schemeClr val="tx1"/>
                </a:solidFill>
              </a:rPr>
              <a:t>方向与地面平行</a:t>
            </a:r>
            <a:r>
              <a:rPr lang="en-US" altLang="zh-CN" sz="2000" b="1" dirty="0">
                <a:solidFill>
                  <a:schemeClr val="tx1"/>
                </a:solidFill>
              </a:rPr>
              <a:t>,</a:t>
            </a:r>
            <a:r>
              <a:rPr lang="zh-CN" altLang="en-US" sz="2000" b="1" dirty="0">
                <a:solidFill>
                  <a:schemeClr val="tx1"/>
                </a:solidFill>
              </a:rPr>
              <a:t>飞机与地面间的摩擦系数</a:t>
            </a:r>
            <a:r>
              <a:rPr lang="zh-CN" altLang="en-US" sz="2000" b="1" i="1" dirty="0">
                <a:solidFill>
                  <a:schemeClr val="tx1"/>
                </a:solidFill>
                <a:sym typeface="Symbol" pitchFamily="18" charset="2"/>
              </a:rPr>
              <a:t></a:t>
            </a:r>
            <a:r>
              <a:rPr lang="en-US" altLang="zh-CN" sz="2000" b="1" dirty="0">
                <a:solidFill>
                  <a:schemeClr val="tx1"/>
                </a:solidFill>
              </a:rPr>
              <a:t>=0.10 , </a:t>
            </a:r>
            <a:r>
              <a:rPr lang="zh-CN" altLang="en-US" sz="2000" b="1" dirty="0">
                <a:solidFill>
                  <a:schemeClr val="tx1"/>
                </a:solidFill>
              </a:rPr>
              <a:t>迎面空气阻力为</a:t>
            </a:r>
            <a:r>
              <a:rPr lang="en-US" altLang="zh-CN" sz="2000" b="1" i="1" dirty="0">
                <a:solidFill>
                  <a:schemeClr val="tx1"/>
                </a:solidFill>
              </a:rPr>
              <a:t>C</a:t>
            </a:r>
            <a:r>
              <a:rPr lang="en-US" altLang="zh-CN" sz="2000" b="1" i="1" baseline="-25000" dirty="0">
                <a:solidFill>
                  <a:schemeClr val="tx1"/>
                </a:solidFill>
              </a:rPr>
              <a:t>x</a:t>
            </a:r>
            <a:r>
              <a:rPr lang="en-US" altLang="zh-CN" sz="2000" b="1" i="1" dirty="0">
                <a:solidFill>
                  <a:schemeClr val="tx1"/>
                </a:solidFill>
              </a:rPr>
              <a:t>v</a:t>
            </a:r>
            <a:r>
              <a:rPr lang="en-US" altLang="zh-CN" sz="2000" b="1" baseline="30000" dirty="0">
                <a:solidFill>
                  <a:schemeClr val="tx1"/>
                </a:solidFill>
              </a:rPr>
              <a:t>2</a:t>
            </a:r>
            <a:r>
              <a:rPr lang="en-US" altLang="zh-CN" sz="2000" b="1" i="1" dirty="0">
                <a:solidFill>
                  <a:schemeClr val="tx1"/>
                </a:solidFill>
              </a:rPr>
              <a:t> </a:t>
            </a:r>
            <a:r>
              <a:rPr lang="en-US" altLang="zh-CN" sz="2000" b="1" dirty="0">
                <a:solidFill>
                  <a:schemeClr val="tx1"/>
                </a:solidFill>
              </a:rPr>
              <a:t>, </a:t>
            </a:r>
            <a:r>
              <a:rPr lang="zh-CN" altLang="en-US" sz="2000" b="1" dirty="0">
                <a:solidFill>
                  <a:schemeClr val="tx1"/>
                </a:solidFill>
              </a:rPr>
              <a:t>升力为</a:t>
            </a:r>
            <a:r>
              <a:rPr lang="en-US" altLang="zh-CN" sz="2000" b="1" i="1" dirty="0">
                <a:solidFill>
                  <a:schemeClr val="tx1"/>
                </a:solidFill>
              </a:rPr>
              <a:t>C</a:t>
            </a:r>
            <a:r>
              <a:rPr lang="en-US" altLang="zh-CN" sz="2000" b="1" i="1" baseline="-25000" dirty="0">
                <a:solidFill>
                  <a:schemeClr val="tx1"/>
                </a:solidFill>
              </a:rPr>
              <a:t>y</a:t>
            </a:r>
            <a:r>
              <a:rPr lang="en-US" altLang="zh-CN" sz="2000" b="1" i="1" dirty="0">
                <a:solidFill>
                  <a:schemeClr val="tx1"/>
                </a:solidFill>
              </a:rPr>
              <a:t>v</a:t>
            </a:r>
            <a:r>
              <a:rPr lang="en-US" altLang="zh-CN" sz="2000" b="1" baseline="30000" dirty="0">
                <a:solidFill>
                  <a:schemeClr val="tx1"/>
                </a:solidFill>
              </a:rPr>
              <a:t>2</a:t>
            </a:r>
            <a:r>
              <a:rPr lang="en-US" altLang="zh-CN" sz="2000" b="1" dirty="0">
                <a:solidFill>
                  <a:schemeClr val="tx1"/>
                </a:solidFill>
              </a:rPr>
              <a:t> (</a:t>
            </a:r>
            <a:r>
              <a:rPr lang="en-US" altLang="zh-CN" sz="2000" b="1" i="1" dirty="0">
                <a:solidFill>
                  <a:schemeClr val="tx1"/>
                </a:solidFill>
              </a:rPr>
              <a:t>v</a:t>
            </a:r>
            <a:r>
              <a:rPr lang="zh-CN" altLang="en-US" sz="2000" b="1" dirty="0">
                <a:solidFill>
                  <a:schemeClr val="tx1"/>
                </a:solidFill>
              </a:rPr>
              <a:t>是飞机在跑道上的滑行速度</a:t>
            </a:r>
            <a:r>
              <a:rPr lang="en-US" altLang="zh-CN" sz="2000" b="1" dirty="0">
                <a:solidFill>
                  <a:schemeClr val="tx1"/>
                </a:solidFill>
              </a:rPr>
              <a:t>,</a:t>
            </a:r>
            <a:r>
              <a:rPr lang="en-US" altLang="zh-CN" sz="2000" b="1" i="1" dirty="0" err="1">
                <a:solidFill>
                  <a:schemeClr val="tx1"/>
                </a:solidFill>
              </a:rPr>
              <a:t>C</a:t>
            </a:r>
            <a:r>
              <a:rPr lang="en-US" altLang="zh-CN" sz="2000" b="1" i="1" baseline="-25000" dirty="0" err="1">
                <a:solidFill>
                  <a:schemeClr val="tx1"/>
                </a:solidFill>
              </a:rPr>
              <a:t>x</a:t>
            </a:r>
            <a:r>
              <a:rPr lang="zh-CN" altLang="en-US" sz="2000" b="1" dirty="0">
                <a:solidFill>
                  <a:schemeClr val="tx1"/>
                </a:solidFill>
              </a:rPr>
              <a:t>和</a:t>
            </a:r>
            <a:r>
              <a:rPr lang="en-US" altLang="zh-CN" sz="2000" b="1" i="1" dirty="0">
                <a:solidFill>
                  <a:schemeClr val="tx1"/>
                </a:solidFill>
              </a:rPr>
              <a:t>C</a:t>
            </a:r>
            <a:r>
              <a:rPr lang="en-US" altLang="zh-CN" sz="2000" b="1" i="1" baseline="-25000" dirty="0">
                <a:solidFill>
                  <a:schemeClr val="tx1"/>
                </a:solidFill>
              </a:rPr>
              <a:t>y</a:t>
            </a:r>
            <a:r>
              <a:rPr lang="zh-CN" altLang="en-US" sz="2000" b="1" dirty="0">
                <a:solidFill>
                  <a:schemeClr val="tx1"/>
                </a:solidFill>
              </a:rPr>
              <a:t>均为常数</a:t>
            </a:r>
            <a:r>
              <a:rPr lang="en-US" altLang="zh-CN" sz="2000" b="1" dirty="0">
                <a:solidFill>
                  <a:schemeClr val="tx1"/>
                </a:solidFill>
              </a:rPr>
              <a:t>),</a:t>
            </a:r>
            <a:r>
              <a:rPr lang="zh-CN" altLang="en-US" sz="2000" b="1" dirty="0">
                <a:solidFill>
                  <a:schemeClr val="tx1"/>
                </a:solidFill>
              </a:rPr>
              <a:t>已知飞机的升阻比</a:t>
            </a:r>
            <a:r>
              <a:rPr lang="en-US" altLang="zh-CN" sz="2000" b="1" i="1" dirty="0">
                <a:solidFill>
                  <a:schemeClr val="tx1"/>
                </a:solidFill>
              </a:rPr>
              <a:t>K</a:t>
            </a:r>
            <a:r>
              <a:rPr lang="en-US" altLang="zh-CN" sz="2000" b="1" dirty="0">
                <a:solidFill>
                  <a:schemeClr val="tx1"/>
                </a:solidFill>
              </a:rPr>
              <a:t>=</a:t>
            </a:r>
            <a:r>
              <a:rPr lang="en-US" altLang="zh-CN" sz="2000" b="1" i="1" dirty="0">
                <a:solidFill>
                  <a:schemeClr val="tx1"/>
                </a:solidFill>
              </a:rPr>
              <a:t>C</a:t>
            </a:r>
            <a:r>
              <a:rPr lang="en-US" altLang="zh-CN" sz="2000" b="1" i="1" baseline="-25000" dirty="0">
                <a:solidFill>
                  <a:schemeClr val="tx1"/>
                </a:solidFill>
              </a:rPr>
              <a:t>y</a:t>
            </a:r>
            <a:r>
              <a:rPr lang="en-US" altLang="zh-CN" sz="2000" b="1" dirty="0">
                <a:solidFill>
                  <a:schemeClr val="tx1"/>
                </a:solidFill>
              </a:rPr>
              <a:t>/</a:t>
            </a:r>
            <a:r>
              <a:rPr lang="en-US" altLang="zh-CN" sz="2000" b="1" i="1" dirty="0" err="1">
                <a:solidFill>
                  <a:schemeClr val="tx1"/>
                </a:solidFill>
              </a:rPr>
              <a:t>C</a:t>
            </a:r>
            <a:r>
              <a:rPr lang="en-US" altLang="zh-CN" sz="2000" b="1" i="1" baseline="-25000" dirty="0" err="1">
                <a:solidFill>
                  <a:schemeClr val="tx1"/>
                </a:solidFill>
              </a:rPr>
              <a:t>x</a:t>
            </a:r>
            <a:r>
              <a:rPr lang="en-US" altLang="zh-CN" sz="2000" b="1" dirty="0">
                <a:solidFill>
                  <a:schemeClr val="tx1"/>
                </a:solidFill>
              </a:rPr>
              <a:t>=5,</a:t>
            </a:r>
            <a:r>
              <a:rPr lang="zh-CN" altLang="en-US" sz="2000" b="1" dirty="0">
                <a:solidFill>
                  <a:schemeClr val="tx1"/>
                </a:solidFill>
              </a:rPr>
              <a:t>求从着地到停止这段时间所滑行的距离</a:t>
            </a:r>
            <a:r>
              <a:rPr lang="en-US" altLang="zh-CN" sz="2000" b="1" dirty="0">
                <a:solidFill>
                  <a:schemeClr val="tx1"/>
                </a:solidFill>
              </a:rPr>
              <a:t>(</a:t>
            </a:r>
            <a:r>
              <a:rPr lang="zh-CN" altLang="en-US" sz="2000" b="1" dirty="0">
                <a:solidFill>
                  <a:schemeClr val="tx1"/>
                </a:solidFill>
              </a:rPr>
              <a:t>设飞机刚着地时对地面无压力</a:t>
            </a:r>
            <a:r>
              <a:rPr lang="en-US" altLang="zh-CN" sz="2000" b="1" dirty="0">
                <a:solidFill>
                  <a:schemeClr val="tx1"/>
                </a:solidFill>
              </a:rPr>
              <a:t>) .</a:t>
            </a:r>
          </a:p>
        </p:txBody>
      </p:sp>
    </p:spTree>
    <p:extLst>
      <p:ext uri="{BB962C8B-B14F-4D97-AF65-F5344CB8AC3E}">
        <p14:creationId xmlns:p14="http://schemas.microsoft.com/office/powerpoint/2010/main" val="10249677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35</a:t>
            </a:fld>
            <a:endParaRPr lang="en-US" altLang="zh-CN"/>
          </a:p>
        </p:txBody>
      </p:sp>
      <p:sp>
        <p:nvSpPr>
          <p:cNvPr id="4" name="Text Box 18"/>
          <p:cNvSpPr txBox="1">
            <a:spLocks noChangeArrowheads="1"/>
          </p:cNvSpPr>
          <p:nvPr/>
        </p:nvSpPr>
        <p:spPr bwMode="auto">
          <a:xfrm>
            <a:off x="642738" y="4423643"/>
            <a:ext cx="4145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初始化条件：着地无压力</a:t>
            </a:r>
          </a:p>
        </p:txBody>
      </p:sp>
      <p:graphicFrame>
        <p:nvGraphicFramePr>
          <p:cNvPr id="5" name="Object 19"/>
          <p:cNvGraphicFramePr>
            <a:graphicFrameLocks noChangeAspect="1"/>
          </p:cNvGraphicFramePr>
          <p:nvPr>
            <p:extLst>
              <p:ext uri="{D42A27DB-BD31-4B8C-83A1-F6EECF244321}">
                <p14:modId xmlns:p14="http://schemas.microsoft.com/office/powerpoint/2010/main" val="3026855576"/>
              </p:ext>
            </p:extLst>
          </p:nvPr>
        </p:nvGraphicFramePr>
        <p:xfrm>
          <a:off x="5739729" y="4423643"/>
          <a:ext cx="1368425" cy="517525"/>
        </p:xfrm>
        <a:graphic>
          <a:graphicData uri="http://schemas.openxmlformats.org/presentationml/2006/ole">
            <mc:AlternateContent xmlns:mc="http://schemas.openxmlformats.org/markup-compatibility/2006">
              <mc:Choice xmlns:v="urn:schemas-microsoft-com:vml" Requires="v">
                <p:oleObj spid="_x0000_s75891" name="Equation" r:id="rId3" imgW="672840" imgH="253800" progId="Equation.DSMT4">
                  <p:embed/>
                </p:oleObj>
              </mc:Choice>
              <mc:Fallback>
                <p:oleObj name="Equation" r:id="rId3" imgW="67284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9729" y="4423643"/>
                        <a:ext cx="13684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0"/>
          <p:cNvGraphicFramePr>
            <a:graphicFrameLocks noChangeAspect="1"/>
          </p:cNvGraphicFramePr>
          <p:nvPr>
            <p:extLst>
              <p:ext uri="{D42A27DB-BD31-4B8C-83A1-F6EECF244321}">
                <p14:modId xmlns:p14="http://schemas.microsoft.com/office/powerpoint/2010/main" val="2708777005"/>
              </p:ext>
            </p:extLst>
          </p:nvPr>
        </p:nvGraphicFramePr>
        <p:xfrm>
          <a:off x="724101" y="4960640"/>
          <a:ext cx="2808287" cy="1636712"/>
        </p:xfrm>
        <a:graphic>
          <a:graphicData uri="http://schemas.openxmlformats.org/presentationml/2006/ole">
            <mc:AlternateContent xmlns:mc="http://schemas.openxmlformats.org/markup-compatibility/2006">
              <mc:Choice xmlns:v="urn:schemas-microsoft-com:vml" Requires="v">
                <p:oleObj spid="_x0000_s75892" name="Equation" r:id="rId5" imgW="1612800" imgH="939600" progId="Equation.DSMT4">
                  <p:embed/>
                </p:oleObj>
              </mc:Choice>
              <mc:Fallback>
                <p:oleObj name="Equation" r:id="rId5" imgW="161280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101" y="4960640"/>
                        <a:ext cx="2808287" cy="163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1"/>
          <p:cNvGraphicFramePr>
            <a:graphicFrameLocks noChangeAspect="1"/>
          </p:cNvGraphicFramePr>
          <p:nvPr>
            <p:extLst>
              <p:ext uri="{D42A27DB-BD31-4B8C-83A1-F6EECF244321}">
                <p14:modId xmlns:p14="http://schemas.microsoft.com/office/powerpoint/2010/main" val="671342495"/>
              </p:ext>
            </p:extLst>
          </p:nvPr>
        </p:nvGraphicFramePr>
        <p:xfrm>
          <a:off x="4283968" y="5392688"/>
          <a:ext cx="3600450" cy="850900"/>
        </p:xfrm>
        <a:graphic>
          <a:graphicData uri="http://schemas.openxmlformats.org/presentationml/2006/ole">
            <mc:AlternateContent xmlns:mc="http://schemas.openxmlformats.org/markup-compatibility/2006">
              <mc:Choice xmlns:v="urn:schemas-microsoft-com:vml" Requires="v">
                <p:oleObj spid="_x0000_s75893" name="Equation" r:id="rId7" imgW="1879560" imgH="444240" progId="Equation.DSMT4">
                  <p:embed/>
                </p:oleObj>
              </mc:Choice>
              <mc:Fallback>
                <p:oleObj name="Equation" r:id="rId7" imgW="187956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968" y="5392688"/>
                        <a:ext cx="36004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4"/>
          <p:cNvSpPr txBox="1">
            <a:spLocks noChangeArrowheads="1"/>
          </p:cNvSpPr>
          <p:nvPr/>
        </p:nvSpPr>
        <p:spPr bwMode="auto">
          <a:xfrm>
            <a:off x="711274" y="1181473"/>
            <a:ext cx="215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t>水平方向：</a:t>
            </a:r>
          </a:p>
        </p:txBody>
      </p:sp>
      <p:sp>
        <p:nvSpPr>
          <p:cNvPr id="10" name="Text Box 5"/>
          <p:cNvSpPr txBox="1">
            <a:spLocks noChangeArrowheads="1"/>
          </p:cNvSpPr>
          <p:nvPr/>
        </p:nvSpPr>
        <p:spPr bwMode="auto">
          <a:xfrm>
            <a:off x="711274" y="1775199"/>
            <a:ext cx="172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t>竖直方向：</a:t>
            </a:r>
          </a:p>
        </p:txBody>
      </p:sp>
      <p:graphicFrame>
        <p:nvGraphicFramePr>
          <p:cNvPr id="11" name="Object 6"/>
          <p:cNvGraphicFramePr>
            <a:graphicFrameLocks noChangeAspect="1"/>
          </p:cNvGraphicFramePr>
          <p:nvPr>
            <p:extLst>
              <p:ext uri="{D42A27DB-BD31-4B8C-83A1-F6EECF244321}">
                <p14:modId xmlns:p14="http://schemas.microsoft.com/office/powerpoint/2010/main" val="4071074845"/>
              </p:ext>
            </p:extLst>
          </p:nvPr>
        </p:nvGraphicFramePr>
        <p:xfrm>
          <a:off x="2858055" y="1052736"/>
          <a:ext cx="4392612" cy="719138"/>
        </p:xfrm>
        <a:graphic>
          <a:graphicData uri="http://schemas.openxmlformats.org/presentationml/2006/ole">
            <mc:AlternateContent xmlns:mc="http://schemas.openxmlformats.org/markup-compatibility/2006">
              <mc:Choice xmlns:v="urn:schemas-microsoft-com:vml" Requires="v">
                <p:oleObj spid="_x0000_s75894" name="Equation" r:id="rId9" imgW="2400120" imgH="393480" progId="Equation.DSMT4">
                  <p:embed/>
                </p:oleObj>
              </mc:Choice>
              <mc:Fallback>
                <p:oleObj name="Equation" r:id="rId9" imgW="240012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8055" y="1052736"/>
                        <a:ext cx="439261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1777316906"/>
              </p:ext>
            </p:extLst>
          </p:nvPr>
        </p:nvGraphicFramePr>
        <p:xfrm>
          <a:off x="2877295" y="1762202"/>
          <a:ext cx="2159000" cy="474662"/>
        </p:xfrm>
        <a:graphic>
          <a:graphicData uri="http://schemas.openxmlformats.org/presentationml/2006/ole">
            <mc:AlternateContent xmlns:mc="http://schemas.openxmlformats.org/markup-compatibility/2006">
              <mc:Choice xmlns:v="urn:schemas-microsoft-com:vml" Requires="v">
                <p:oleObj spid="_x0000_s75895" name="Equation" r:id="rId11" imgW="1155600" imgH="253800" progId="Equation.DSMT4">
                  <p:embed/>
                </p:oleObj>
              </mc:Choice>
              <mc:Fallback>
                <p:oleObj name="Equation" r:id="rId11" imgW="1155600" imgH="253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7295" y="1762202"/>
                        <a:ext cx="21590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p:cNvGraphicFramePr>
            <a:graphicFrameLocks noChangeAspect="1"/>
          </p:cNvGraphicFramePr>
          <p:nvPr>
            <p:extLst>
              <p:ext uri="{D42A27DB-BD31-4B8C-83A1-F6EECF244321}">
                <p14:modId xmlns:p14="http://schemas.microsoft.com/office/powerpoint/2010/main" val="1366769569"/>
              </p:ext>
            </p:extLst>
          </p:nvPr>
        </p:nvGraphicFramePr>
        <p:xfrm>
          <a:off x="711274" y="2276872"/>
          <a:ext cx="3455987" cy="719138"/>
        </p:xfrm>
        <a:graphic>
          <a:graphicData uri="http://schemas.openxmlformats.org/presentationml/2006/ole">
            <mc:AlternateContent xmlns:mc="http://schemas.openxmlformats.org/markup-compatibility/2006">
              <mc:Choice xmlns:v="urn:schemas-microsoft-com:vml" Requires="v">
                <p:oleObj spid="_x0000_s75896" name="Equation" r:id="rId13" imgW="1892160" imgH="393480" progId="Equation.DSMT4">
                  <p:embed/>
                </p:oleObj>
              </mc:Choice>
              <mc:Fallback>
                <p:oleObj name="Equation" r:id="rId13" imgW="189216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274" y="2276872"/>
                        <a:ext cx="3455987"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3057917953"/>
              </p:ext>
            </p:extLst>
          </p:nvPr>
        </p:nvGraphicFramePr>
        <p:xfrm>
          <a:off x="4959424" y="2233935"/>
          <a:ext cx="3744912" cy="835025"/>
        </p:xfrm>
        <a:graphic>
          <a:graphicData uri="http://schemas.openxmlformats.org/presentationml/2006/ole">
            <mc:AlternateContent xmlns:mc="http://schemas.openxmlformats.org/markup-compatibility/2006">
              <mc:Choice xmlns:v="urn:schemas-microsoft-com:vml" Requires="v">
                <p:oleObj spid="_x0000_s75897" name="Equation" r:id="rId15" imgW="1993680" imgH="444240" progId="Equation.DSMT4">
                  <p:embed/>
                </p:oleObj>
              </mc:Choice>
              <mc:Fallback>
                <p:oleObj name="Equation" r:id="rId15" imgW="1993680" imgH="4442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9424" y="2233935"/>
                        <a:ext cx="3744912"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216790937"/>
              </p:ext>
            </p:extLst>
          </p:nvPr>
        </p:nvGraphicFramePr>
        <p:xfrm>
          <a:off x="711274" y="3284984"/>
          <a:ext cx="4535488" cy="862012"/>
        </p:xfrm>
        <a:graphic>
          <a:graphicData uri="http://schemas.openxmlformats.org/presentationml/2006/ole">
            <mc:AlternateContent xmlns:mc="http://schemas.openxmlformats.org/markup-compatibility/2006">
              <mc:Choice xmlns:v="urn:schemas-microsoft-com:vml" Requires="v">
                <p:oleObj spid="_x0000_s75898" name="Equation" r:id="rId17" imgW="2539800" imgH="482400" progId="Equation.DSMT4">
                  <p:embed/>
                </p:oleObj>
              </mc:Choice>
              <mc:Fallback>
                <p:oleObj name="Equation" r:id="rId17" imgW="2539800" imgH="4824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1274" y="3284984"/>
                        <a:ext cx="4535488"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49677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36</a:t>
            </a:fld>
            <a:endParaRPr lang="en-US" altLang="zh-CN"/>
          </a:p>
        </p:txBody>
      </p:sp>
      <p:sp>
        <p:nvSpPr>
          <p:cNvPr id="4" name="Text Box 4"/>
          <p:cNvSpPr txBox="1">
            <a:spLocks noChangeArrowheads="1"/>
          </p:cNvSpPr>
          <p:nvPr/>
        </p:nvSpPr>
        <p:spPr bwMode="auto">
          <a:xfrm>
            <a:off x="324170" y="1196752"/>
            <a:ext cx="80645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smtClean="0"/>
              <a:t>例</a:t>
            </a:r>
            <a:r>
              <a:rPr lang="en-US" altLang="zh-CN" sz="2800" b="1" dirty="0" smtClean="0"/>
              <a:t>6</a:t>
            </a:r>
            <a:r>
              <a:rPr lang="zh-CN" altLang="en-US" sz="2800" b="1" dirty="0" smtClean="0"/>
              <a:t>：</a:t>
            </a:r>
            <a:r>
              <a:rPr lang="zh-CN" altLang="en-US" sz="2800" b="1" dirty="0" smtClean="0">
                <a:solidFill>
                  <a:schemeClr val="tx1"/>
                </a:solidFill>
              </a:rPr>
              <a:t>质量</a:t>
            </a:r>
            <a:r>
              <a:rPr lang="zh-CN" altLang="en-US" sz="2800" b="1" dirty="0">
                <a:solidFill>
                  <a:schemeClr val="tx1"/>
                </a:solidFill>
              </a:rPr>
              <a:t>为</a:t>
            </a:r>
            <a:r>
              <a:rPr lang="en-US" altLang="zh-CN" sz="2800" b="1" i="1" dirty="0">
                <a:solidFill>
                  <a:schemeClr val="tx1"/>
                </a:solidFill>
              </a:rPr>
              <a:t>m</a:t>
            </a:r>
            <a:r>
              <a:rPr lang="zh-CN" altLang="en-US" sz="2800" b="1" dirty="0">
                <a:solidFill>
                  <a:schemeClr val="tx1"/>
                </a:solidFill>
              </a:rPr>
              <a:t>的子弹以速度</a:t>
            </a:r>
            <a:r>
              <a:rPr lang="en-US" altLang="zh-CN" sz="2800" b="1" i="1" dirty="0">
                <a:solidFill>
                  <a:schemeClr val="tx1"/>
                </a:solidFill>
              </a:rPr>
              <a:t>v</a:t>
            </a:r>
            <a:r>
              <a:rPr lang="en-US" altLang="zh-CN" sz="2800" b="1" baseline="-25000" dirty="0">
                <a:solidFill>
                  <a:schemeClr val="tx1"/>
                </a:solidFill>
              </a:rPr>
              <a:t>0</a:t>
            </a:r>
            <a:r>
              <a:rPr lang="zh-CN" altLang="en-US" sz="2800" b="1" dirty="0">
                <a:solidFill>
                  <a:schemeClr val="tx1"/>
                </a:solidFill>
              </a:rPr>
              <a:t>水平射入沙土中</a:t>
            </a:r>
            <a:r>
              <a:rPr lang="en-US" altLang="zh-CN" sz="2800" b="1" dirty="0">
                <a:solidFill>
                  <a:schemeClr val="tx1"/>
                </a:solidFill>
              </a:rPr>
              <a:t>,</a:t>
            </a:r>
            <a:r>
              <a:rPr lang="zh-CN" altLang="en-US" sz="2800" b="1" dirty="0">
                <a:solidFill>
                  <a:schemeClr val="tx1"/>
                </a:solidFill>
              </a:rPr>
              <a:t>设子弹所受阻力与速度成正比</a:t>
            </a:r>
            <a:r>
              <a:rPr lang="en-US" altLang="zh-CN" sz="2800" b="1" dirty="0">
                <a:solidFill>
                  <a:schemeClr val="tx1"/>
                </a:solidFill>
              </a:rPr>
              <a:t>,</a:t>
            </a:r>
            <a:r>
              <a:rPr lang="zh-CN" altLang="en-US" sz="2800" b="1" dirty="0">
                <a:solidFill>
                  <a:schemeClr val="tx1"/>
                </a:solidFill>
              </a:rPr>
              <a:t>比例系数为</a:t>
            </a:r>
            <a:r>
              <a:rPr lang="en-US" altLang="zh-CN" sz="2800" b="1" i="1" dirty="0">
                <a:solidFill>
                  <a:schemeClr val="tx1"/>
                </a:solidFill>
              </a:rPr>
              <a:t>k</a:t>
            </a:r>
            <a:r>
              <a:rPr lang="en-US" altLang="zh-CN" sz="2800" b="1" dirty="0">
                <a:solidFill>
                  <a:schemeClr val="tx1"/>
                </a:solidFill>
              </a:rPr>
              <a:t>,</a:t>
            </a:r>
            <a:r>
              <a:rPr lang="zh-CN" altLang="en-US" sz="2800" b="1" dirty="0">
                <a:solidFill>
                  <a:schemeClr val="tx1"/>
                </a:solidFill>
              </a:rPr>
              <a:t>忽略子弹的重力</a:t>
            </a:r>
            <a:r>
              <a:rPr lang="en-US" altLang="zh-CN" sz="2800" b="1" dirty="0">
                <a:solidFill>
                  <a:schemeClr val="tx1"/>
                </a:solidFill>
              </a:rPr>
              <a:t>,</a:t>
            </a:r>
            <a:r>
              <a:rPr lang="zh-CN" altLang="en-US" sz="2800" b="1" dirty="0">
                <a:solidFill>
                  <a:schemeClr val="tx1"/>
                </a:solidFill>
              </a:rPr>
              <a:t>求</a:t>
            </a:r>
          </a:p>
          <a:p>
            <a:pPr>
              <a:lnSpc>
                <a:spcPct val="150000"/>
              </a:lnSpc>
            </a:pPr>
            <a:r>
              <a:rPr lang="en-US" altLang="zh-CN" sz="2800" b="1" dirty="0">
                <a:solidFill>
                  <a:schemeClr val="tx1"/>
                </a:solidFill>
              </a:rPr>
              <a:t>(1) </a:t>
            </a:r>
            <a:r>
              <a:rPr lang="zh-CN" altLang="en-US" sz="2800" b="1" dirty="0">
                <a:solidFill>
                  <a:schemeClr val="tx1"/>
                </a:solidFill>
              </a:rPr>
              <a:t>子弹射入沙土后</a:t>
            </a:r>
            <a:r>
              <a:rPr lang="en-US" altLang="zh-CN" sz="2800" b="1" dirty="0">
                <a:solidFill>
                  <a:schemeClr val="tx1"/>
                </a:solidFill>
              </a:rPr>
              <a:t>,</a:t>
            </a:r>
            <a:r>
              <a:rPr lang="zh-CN" altLang="en-US" sz="2800" b="1" dirty="0">
                <a:solidFill>
                  <a:schemeClr val="tx1"/>
                </a:solidFill>
              </a:rPr>
              <a:t>速度随时间变化的函数关系式；</a:t>
            </a:r>
          </a:p>
          <a:p>
            <a:pPr>
              <a:lnSpc>
                <a:spcPct val="150000"/>
              </a:lnSpc>
            </a:pPr>
            <a:r>
              <a:rPr lang="en-US" altLang="zh-CN" sz="2800" b="1" dirty="0">
                <a:solidFill>
                  <a:schemeClr val="tx1"/>
                </a:solidFill>
              </a:rPr>
              <a:t>(2) </a:t>
            </a:r>
            <a:r>
              <a:rPr lang="zh-CN" altLang="en-US" sz="2800" b="1" dirty="0">
                <a:solidFill>
                  <a:schemeClr val="tx1"/>
                </a:solidFill>
              </a:rPr>
              <a:t>子弹射入沙土的最大深度</a:t>
            </a:r>
            <a:r>
              <a:rPr lang="en-US" altLang="zh-CN" sz="2800" b="1" dirty="0">
                <a:solidFill>
                  <a:schemeClr val="tx1"/>
                </a:solidFill>
              </a:rPr>
              <a:t>.</a:t>
            </a:r>
          </a:p>
        </p:txBody>
      </p:sp>
    </p:spTree>
    <p:extLst>
      <p:ext uri="{BB962C8B-B14F-4D97-AF65-F5344CB8AC3E}">
        <p14:creationId xmlns:p14="http://schemas.microsoft.com/office/powerpoint/2010/main" val="102496774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37</a:t>
            </a:fld>
            <a:endParaRPr lang="en-US" altLang="zh-CN"/>
          </a:p>
        </p:txBody>
      </p:sp>
      <p:sp>
        <p:nvSpPr>
          <p:cNvPr id="4" name="Text Box 5"/>
          <p:cNvSpPr txBox="1">
            <a:spLocks noChangeArrowheads="1"/>
          </p:cNvSpPr>
          <p:nvPr/>
        </p:nvSpPr>
        <p:spPr bwMode="auto">
          <a:xfrm>
            <a:off x="611560" y="2739653"/>
            <a:ext cx="865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tx1"/>
                </a:solidFill>
              </a:rPr>
              <a:t>解：</a:t>
            </a:r>
          </a:p>
        </p:txBody>
      </p:sp>
      <p:graphicFrame>
        <p:nvGraphicFramePr>
          <p:cNvPr id="5" name="Object 6"/>
          <p:cNvGraphicFramePr>
            <a:graphicFrameLocks noChangeAspect="1"/>
          </p:cNvGraphicFramePr>
          <p:nvPr>
            <p:extLst>
              <p:ext uri="{D42A27DB-BD31-4B8C-83A1-F6EECF244321}">
                <p14:modId xmlns:p14="http://schemas.microsoft.com/office/powerpoint/2010/main" val="2016297386"/>
              </p:ext>
            </p:extLst>
          </p:nvPr>
        </p:nvGraphicFramePr>
        <p:xfrm>
          <a:off x="1835696" y="2757611"/>
          <a:ext cx="2232025" cy="887413"/>
        </p:xfrm>
        <a:graphic>
          <a:graphicData uri="http://schemas.openxmlformats.org/presentationml/2006/ole">
            <mc:AlternateContent xmlns:mc="http://schemas.openxmlformats.org/markup-compatibility/2006">
              <mc:Choice xmlns:v="urn:schemas-microsoft-com:vml" Requires="v">
                <p:oleObj spid="_x0000_s76958" name="Equation" r:id="rId3" imgW="990360" imgH="393480" progId="Equation.DSMT4">
                  <p:embed/>
                </p:oleObj>
              </mc:Choice>
              <mc:Fallback>
                <p:oleObj name="Equation" r:id="rId3" imgW="9903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757611"/>
                        <a:ext cx="2232025"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551126694"/>
              </p:ext>
            </p:extLst>
          </p:nvPr>
        </p:nvGraphicFramePr>
        <p:xfrm>
          <a:off x="4788024" y="2801268"/>
          <a:ext cx="2089150" cy="800100"/>
        </p:xfrm>
        <a:graphic>
          <a:graphicData uri="http://schemas.openxmlformats.org/presentationml/2006/ole">
            <mc:AlternateContent xmlns:mc="http://schemas.openxmlformats.org/markup-compatibility/2006">
              <mc:Choice xmlns:v="urn:schemas-microsoft-com:vml" Requires="v">
                <p:oleObj spid="_x0000_s76959" name="Equation" r:id="rId5" imgW="1028520" imgH="393480" progId="Equation.DSMT4">
                  <p:embed/>
                </p:oleObj>
              </mc:Choice>
              <mc:Fallback>
                <p:oleObj name="Equation" r:id="rId5" imgW="102852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801268"/>
                        <a:ext cx="20891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extLst>
              <p:ext uri="{D42A27DB-BD31-4B8C-83A1-F6EECF244321}">
                <p14:modId xmlns:p14="http://schemas.microsoft.com/office/powerpoint/2010/main" val="3865807971"/>
              </p:ext>
            </p:extLst>
          </p:nvPr>
        </p:nvGraphicFramePr>
        <p:xfrm>
          <a:off x="1835696" y="3712765"/>
          <a:ext cx="1511300" cy="868363"/>
        </p:xfrm>
        <a:graphic>
          <a:graphicData uri="http://schemas.openxmlformats.org/presentationml/2006/ole">
            <mc:AlternateContent xmlns:mc="http://schemas.openxmlformats.org/markup-compatibility/2006">
              <mc:Choice xmlns:v="urn:schemas-microsoft-com:vml" Requires="v">
                <p:oleObj spid="_x0000_s76960" name="Equation" r:id="rId7" imgW="596880" imgH="342720" progId="Equation.DSMT4">
                  <p:embed/>
                </p:oleObj>
              </mc:Choice>
              <mc:Fallback>
                <p:oleObj name="Equation" r:id="rId7" imgW="596880" imgH="3427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712765"/>
                        <a:ext cx="15113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2900050113"/>
              </p:ext>
            </p:extLst>
          </p:nvPr>
        </p:nvGraphicFramePr>
        <p:xfrm>
          <a:off x="1835696" y="4800798"/>
          <a:ext cx="936625" cy="830263"/>
        </p:xfrm>
        <a:graphic>
          <a:graphicData uri="http://schemas.openxmlformats.org/presentationml/2006/ole">
            <mc:AlternateContent xmlns:mc="http://schemas.openxmlformats.org/markup-compatibility/2006">
              <mc:Choice xmlns:v="urn:schemas-microsoft-com:vml" Requires="v">
                <p:oleObj spid="_x0000_s76961" name="Equation" r:id="rId9" imgW="444240" imgH="393480" progId="Equation.DSMT4">
                  <p:embed/>
                </p:oleObj>
              </mc:Choice>
              <mc:Fallback>
                <p:oleObj name="Equation" r:id="rId9" imgW="44424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4800798"/>
                        <a:ext cx="936625"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2302046258"/>
              </p:ext>
            </p:extLst>
          </p:nvPr>
        </p:nvGraphicFramePr>
        <p:xfrm>
          <a:off x="4715867" y="4800823"/>
          <a:ext cx="2519363" cy="860425"/>
        </p:xfrm>
        <a:graphic>
          <a:graphicData uri="http://schemas.openxmlformats.org/presentationml/2006/ole">
            <mc:AlternateContent xmlns:mc="http://schemas.openxmlformats.org/markup-compatibility/2006">
              <mc:Choice xmlns:v="urn:schemas-microsoft-com:vml" Requires="v">
                <p:oleObj spid="_x0000_s76962" name="Equation" r:id="rId11" imgW="1117440" imgH="380880" progId="Equation.DSMT4">
                  <p:embed/>
                </p:oleObj>
              </mc:Choice>
              <mc:Fallback>
                <p:oleObj name="Equation" r:id="rId11" imgW="1117440" imgH="380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5867" y="4800823"/>
                        <a:ext cx="25193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2566054172"/>
              </p:ext>
            </p:extLst>
          </p:nvPr>
        </p:nvGraphicFramePr>
        <p:xfrm>
          <a:off x="1907704" y="5733256"/>
          <a:ext cx="1223962" cy="903287"/>
        </p:xfrm>
        <a:graphic>
          <a:graphicData uri="http://schemas.openxmlformats.org/presentationml/2006/ole">
            <mc:AlternateContent xmlns:mc="http://schemas.openxmlformats.org/markup-compatibility/2006">
              <mc:Choice xmlns:v="urn:schemas-microsoft-com:vml" Requires="v">
                <p:oleObj spid="_x0000_s76963" name="Equation" r:id="rId13" imgW="533160" imgH="393480" progId="Equation.DSMT4">
                  <p:embed/>
                </p:oleObj>
              </mc:Choice>
              <mc:Fallback>
                <p:oleObj name="Equation" r:id="rId13" imgW="53316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7704" y="5733256"/>
                        <a:ext cx="1223962"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4"/>
          <p:cNvSpPr txBox="1">
            <a:spLocks noChangeArrowheads="1"/>
          </p:cNvSpPr>
          <p:nvPr/>
        </p:nvSpPr>
        <p:spPr bwMode="auto">
          <a:xfrm>
            <a:off x="611956" y="836712"/>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000" b="1" dirty="0" smtClean="0"/>
              <a:t>例</a:t>
            </a:r>
            <a:r>
              <a:rPr lang="en-US" altLang="zh-CN" sz="2000" b="1" dirty="0" smtClean="0"/>
              <a:t>6</a:t>
            </a:r>
            <a:r>
              <a:rPr lang="zh-CN" altLang="en-US" sz="2000" b="1" dirty="0" smtClean="0"/>
              <a:t>：</a:t>
            </a:r>
            <a:r>
              <a:rPr lang="zh-CN" altLang="en-US" sz="2000" b="1" dirty="0" smtClean="0">
                <a:solidFill>
                  <a:schemeClr val="tx1"/>
                </a:solidFill>
              </a:rPr>
              <a:t>质量</a:t>
            </a:r>
            <a:r>
              <a:rPr lang="zh-CN" altLang="en-US" sz="2000" b="1" dirty="0">
                <a:solidFill>
                  <a:schemeClr val="tx1"/>
                </a:solidFill>
              </a:rPr>
              <a:t>为</a:t>
            </a:r>
            <a:r>
              <a:rPr lang="en-US" altLang="zh-CN" sz="2000" b="1" i="1" dirty="0">
                <a:solidFill>
                  <a:schemeClr val="tx1"/>
                </a:solidFill>
              </a:rPr>
              <a:t>m</a:t>
            </a:r>
            <a:r>
              <a:rPr lang="zh-CN" altLang="en-US" sz="2000" b="1" dirty="0">
                <a:solidFill>
                  <a:schemeClr val="tx1"/>
                </a:solidFill>
              </a:rPr>
              <a:t>的子弹以速度</a:t>
            </a:r>
            <a:r>
              <a:rPr lang="en-US" altLang="zh-CN" sz="2000" b="1" i="1" dirty="0">
                <a:solidFill>
                  <a:schemeClr val="tx1"/>
                </a:solidFill>
              </a:rPr>
              <a:t>v</a:t>
            </a:r>
            <a:r>
              <a:rPr lang="en-US" altLang="zh-CN" sz="2000" b="1" baseline="-25000" dirty="0">
                <a:solidFill>
                  <a:schemeClr val="tx1"/>
                </a:solidFill>
              </a:rPr>
              <a:t>0</a:t>
            </a:r>
            <a:r>
              <a:rPr lang="zh-CN" altLang="en-US" sz="2000" b="1" dirty="0">
                <a:solidFill>
                  <a:schemeClr val="tx1"/>
                </a:solidFill>
              </a:rPr>
              <a:t>水平射入沙土中</a:t>
            </a:r>
            <a:r>
              <a:rPr lang="en-US" altLang="zh-CN" sz="2000" b="1" dirty="0">
                <a:solidFill>
                  <a:schemeClr val="tx1"/>
                </a:solidFill>
              </a:rPr>
              <a:t>,</a:t>
            </a:r>
            <a:r>
              <a:rPr lang="zh-CN" altLang="en-US" sz="2000" b="1" dirty="0">
                <a:solidFill>
                  <a:schemeClr val="tx1"/>
                </a:solidFill>
              </a:rPr>
              <a:t>设子弹所受阻力与速度成正比</a:t>
            </a:r>
            <a:r>
              <a:rPr lang="en-US" altLang="zh-CN" sz="2000" b="1" dirty="0">
                <a:solidFill>
                  <a:schemeClr val="tx1"/>
                </a:solidFill>
              </a:rPr>
              <a:t>,</a:t>
            </a:r>
            <a:r>
              <a:rPr lang="zh-CN" altLang="en-US" sz="2000" b="1" dirty="0">
                <a:solidFill>
                  <a:schemeClr val="tx1"/>
                </a:solidFill>
              </a:rPr>
              <a:t>比例系数为</a:t>
            </a:r>
            <a:r>
              <a:rPr lang="en-US" altLang="zh-CN" sz="2000" b="1" i="1" dirty="0">
                <a:solidFill>
                  <a:schemeClr val="tx1"/>
                </a:solidFill>
              </a:rPr>
              <a:t>k</a:t>
            </a:r>
            <a:r>
              <a:rPr lang="en-US" altLang="zh-CN" sz="2000" b="1" dirty="0">
                <a:solidFill>
                  <a:schemeClr val="tx1"/>
                </a:solidFill>
              </a:rPr>
              <a:t>,</a:t>
            </a:r>
            <a:r>
              <a:rPr lang="zh-CN" altLang="en-US" sz="2000" b="1" dirty="0">
                <a:solidFill>
                  <a:schemeClr val="tx1"/>
                </a:solidFill>
              </a:rPr>
              <a:t>忽略子弹的重力</a:t>
            </a:r>
            <a:r>
              <a:rPr lang="en-US" altLang="zh-CN" sz="2000" b="1" dirty="0">
                <a:solidFill>
                  <a:schemeClr val="tx1"/>
                </a:solidFill>
              </a:rPr>
              <a:t>,</a:t>
            </a:r>
            <a:r>
              <a:rPr lang="zh-CN" altLang="en-US" sz="2000" b="1" dirty="0">
                <a:solidFill>
                  <a:schemeClr val="tx1"/>
                </a:solidFill>
              </a:rPr>
              <a:t>求</a:t>
            </a:r>
          </a:p>
          <a:p>
            <a:pPr>
              <a:lnSpc>
                <a:spcPct val="150000"/>
              </a:lnSpc>
            </a:pPr>
            <a:r>
              <a:rPr lang="en-US" altLang="zh-CN" sz="2000" b="1" dirty="0">
                <a:solidFill>
                  <a:schemeClr val="tx1"/>
                </a:solidFill>
              </a:rPr>
              <a:t>(1) </a:t>
            </a:r>
            <a:r>
              <a:rPr lang="zh-CN" altLang="en-US" sz="2000" b="1" dirty="0">
                <a:solidFill>
                  <a:schemeClr val="tx1"/>
                </a:solidFill>
              </a:rPr>
              <a:t>子弹射入沙土后</a:t>
            </a:r>
            <a:r>
              <a:rPr lang="en-US" altLang="zh-CN" sz="2000" b="1" dirty="0">
                <a:solidFill>
                  <a:schemeClr val="tx1"/>
                </a:solidFill>
              </a:rPr>
              <a:t>,</a:t>
            </a:r>
            <a:r>
              <a:rPr lang="zh-CN" altLang="en-US" sz="2000" b="1" dirty="0">
                <a:solidFill>
                  <a:schemeClr val="tx1"/>
                </a:solidFill>
              </a:rPr>
              <a:t>速度随时间变化的函数关系式；</a:t>
            </a:r>
          </a:p>
          <a:p>
            <a:pPr>
              <a:lnSpc>
                <a:spcPct val="150000"/>
              </a:lnSpc>
            </a:pPr>
            <a:r>
              <a:rPr lang="en-US" altLang="zh-CN" sz="2000" b="1" dirty="0">
                <a:solidFill>
                  <a:schemeClr val="tx1"/>
                </a:solidFill>
              </a:rPr>
              <a:t>(2) </a:t>
            </a:r>
            <a:r>
              <a:rPr lang="zh-CN" altLang="en-US" sz="2000" b="1" dirty="0">
                <a:solidFill>
                  <a:schemeClr val="tx1"/>
                </a:solidFill>
              </a:rPr>
              <a:t>子弹射入沙土的最大深度</a:t>
            </a:r>
            <a:r>
              <a:rPr lang="en-US" altLang="zh-CN" sz="2000" b="1" dirty="0">
                <a:solidFill>
                  <a:schemeClr val="tx1"/>
                </a:solidFill>
              </a:rPr>
              <a:t>.</a:t>
            </a:r>
          </a:p>
        </p:txBody>
      </p:sp>
    </p:spTree>
    <p:extLst>
      <p:ext uri="{BB962C8B-B14F-4D97-AF65-F5344CB8AC3E}">
        <p14:creationId xmlns:p14="http://schemas.microsoft.com/office/powerpoint/2010/main" val="102496774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38</a:t>
            </a:fld>
            <a:endParaRPr lang="en-US" altLang="zh-CN"/>
          </a:p>
        </p:txBody>
      </p:sp>
      <p:sp>
        <p:nvSpPr>
          <p:cNvPr id="12" name="Text Box 4"/>
          <p:cNvSpPr txBox="1">
            <a:spLocks noChangeArrowheads="1"/>
          </p:cNvSpPr>
          <p:nvPr/>
        </p:nvSpPr>
        <p:spPr bwMode="auto">
          <a:xfrm>
            <a:off x="395288" y="1156310"/>
            <a:ext cx="561657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smtClean="0">
                <a:latin typeface="+mj-ea"/>
                <a:ea typeface="+mj-ea"/>
              </a:rPr>
              <a:t>例</a:t>
            </a:r>
            <a:r>
              <a:rPr lang="en-US" altLang="zh-CN" sz="2800" b="1" dirty="0" smtClean="0">
                <a:latin typeface="+mj-ea"/>
                <a:ea typeface="+mj-ea"/>
              </a:rPr>
              <a:t>7</a:t>
            </a:r>
            <a:r>
              <a:rPr lang="zh-CN" altLang="en-US" sz="2800" b="1" dirty="0" smtClean="0">
                <a:latin typeface="+mj-ea"/>
                <a:ea typeface="+mj-ea"/>
              </a:rPr>
              <a:t>：</a:t>
            </a:r>
            <a:r>
              <a:rPr lang="zh-CN" altLang="en-US" sz="2800" b="1" dirty="0" smtClean="0">
                <a:solidFill>
                  <a:schemeClr val="tx1"/>
                </a:solidFill>
                <a:latin typeface="+mj-ea"/>
                <a:ea typeface="+mj-ea"/>
              </a:rPr>
              <a:t>一</a:t>
            </a:r>
            <a:r>
              <a:rPr lang="zh-CN" altLang="en-US" sz="2800" b="1" dirty="0">
                <a:solidFill>
                  <a:schemeClr val="tx1"/>
                </a:solidFill>
                <a:latin typeface="+mj-ea"/>
                <a:ea typeface="+mj-ea"/>
              </a:rPr>
              <a:t>条轻绳跨过轴承摩擦可忽略的轻滑轮</a:t>
            </a:r>
            <a:r>
              <a:rPr lang="en-US" altLang="zh-CN" sz="2800" b="1" dirty="0">
                <a:solidFill>
                  <a:schemeClr val="tx1"/>
                </a:solidFill>
                <a:latin typeface="+mj-ea"/>
                <a:ea typeface="+mj-ea"/>
              </a:rPr>
              <a:t>,</a:t>
            </a:r>
            <a:r>
              <a:rPr lang="zh-CN" altLang="en-US" sz="2800" b="1" dirty="0">
                <a:solidFill>
                  <a:schemeClr val="tx1"/>
                </a:solidFill>
                <a:latin typeface="+mj-ea"/>
                <a:ea typeface="+mj-ea"/>
              </a:rPr>
              <a:t>在绳的一端挂一质量为</a:t>
            </a:r>
            <a:r>
              <a:rPr lang="en-US" altLang="zh-CN" sz="2800" b="1" i="1" dirty="0">
                <a:solidFill>
                  <a:schemeClr val="tx1"/>
                </a:solidFill>
                <a:latin typeface="+mj-ea"/>
                <a:ea typeface="+mj-ea"/>
              </a:rPr>
              <a:t>m</a:t>
            </a:r>
            <a:r>
              <a:rPr lang="en-US" altLang="zh-CN" sz="2800" b="1" baseline="-25000" dirty="0">
                <a:solidFill>
                  <a:schemeClr val="tx1"/>
                </a:solidFill>
                <a:latin typeface="+mj-ea"/>
                <a:ea typeface="+mj-ea"/>
              </a:rPr>
              <a:t>1</a:t>
            </a:r>
            <a:r>
              <a:rPr lang="zh-CN" altLang="en-US" sz="2800" b="1" dirty="0">
                <a:solidFill>
                  <a:schemeClr val="tx1"/>
                </a:solidFill>
                <a:latin typeface="+mj-ea"/>
                <a:ea typeface="+mj-ea"/>
              </a:rPr>
              <a:t>的物体</a:t>
            </a:r>
            <a:r>
              <a:rPr lang="en-US" altLang="zh-CN" sz="2800" b="1" dirty="0">
                <a:solidFill>
                  <a:schemeClr val="tx1"/>
                </a:solidFill>
                <a:latin typeface="+mj-ea"/>
                <a:ea typeface="+mj-ea"/>
              </a:rPr>
              <a:t>,</a:t>
            </a:r>
            <a:r>
              <a:rPr lang="zh-CN" altLang="en-US" sz="2800" b="1" dirty="0">
                <a:solidFill>
                  <a:schemeClr val="tx1"/>
                </a:solidFill>
                <a:latin typeface="+mj-ea"/>
                <a:ea typeface="+mj-ea"/>
              </a:rPr>
              <a:t>在另一侧有一质量为</a:t>
            </a:r>
            <a:r>
              <a:rPr lang="en-US" altLang="zh-CN" sz="2800" b="1" i="1" dirty="0">
                <a:solidFill>
                  <a:schemeClr val="tx1"/>
                </a:solidFill>
                <a:latin typeface="+mj-ea"/>
                <a:ea typeface="+mj-ea"/>
              </a:rPr>
              <a:t>m</a:t>
            </a:r>
            <a:r>
              <a:rPr lang="en-US" altLang="zh-CN" sz="2800" b="1" baseline="-25000" dirty="0">
                <a:solidFill>
                  <a:schemeClr val="tx1"/>
                </a:solidFill>
                <a:latin typeface="+mj-ea"/>
                <a:ea typeface="+mj-ea"/>
              </a:rPr>
              <a:t>2</a:t>
            </a:r>
            <a:r>
              <a:rPr lang="zh-CN" altLang="en-US" sz="2800" b="1" dirty="0">
                <a:solidFill>
                  <a:schemeClr val="tx1"/>
                </a:solidFill>
                <a:latin typeface="+mj-ea"/>
                <a:ea typeface="+mj-ea"/>
              </a:rPr>
              <a:t>的环</a:t>
            </a:r>
            <a:r>
              <a:rPr lang="en-US" altLang="zh-CN" sz="2800" b="1" dirty="0">
                <a:solidFill>
                  <a:schemeClr val="tx1"/>
                </a:solidFill>
                <a:latin typeface="+mj-ea"/>
                <a:ea typeface="+mj-ea"/>
              </a:rPr>
              <a:t>, </a:t>
            </a:r>
            <a:r>
              <a:rPr lang="zh-CN" altLang="en-US" sz="2800" b="1" dirty="0">
                <a:solidFill>
                  <a:schemeClr val="tx1"/>
                </a:solidFill>
                <a:latin typeface="+mj-ea"/>
                <a:ea typeface="+mj-ea"/>
              </a:rPr>
              <a:t>如</a:t>
            </a:r>
            <a:r>
              <a:rPr lang="zh-CN" altLang="en-US" sz="2800" b="1" dirty="0" smtClean="0">
                <a:solidFill>
                  <a:schemeClr val="tx1"/>
                </a:solidFill>
                <a:latin typeface="+mj-ea"/>
                <a:ea typeface="+mj-ea"/>
              </a:rPr>
              <a:t>图所</a:t>
            </a:r>
            <a:r>
              <a:rPr lang="zh-CN" altLang="en-US" sz="2800" b="1" dirty="0">
                <a:solidFill>
                  <a:schemeClr val="tx1"/>
                </a:solidFill>
                <a:latin typeface="+mj-ea"/>
                <a:ea typeface="+mj-ea"/>
              </a:rPr>
              <a:t>示</a:t>
            </a:r>
            <a:r>
              <a:rPr lang="en-US" altLang="zh-CN" sz="2800" b="1" dirty="0">
                <a:solidFill>
                  <a:schemeClr val="tx1"/>
                </a:solidFill>
                <a:latin typeface="+mj-ea"/>
                <a:ea typeface="+mj-ea"/>
              </a:rPr>
              <a:t>.</a:t>
            </a:r>
            <a:r>
              <a:rPr lang="zh-CN" altLang="en-US" sz="2800" b="1" dirty="0">
                <a:solidFill>
                  <a:schemeClr val="tx1"/>
                </a:solidFill>
                <a:latin typeface="+mj-ea"/>
                <a:ea typeface="+mj-ea"/>
              </a:rPr>
              <a:t>求环相对于绳以恒定的加速度</a:t>
            </a:r>
            <a:r>
              <a:rPr lang="en-US" altLang="zh-CN" sz="2800" b="1" i="1" dirty="0">
                <a:solidFill>
                  <a:schemeClr val="tx1"/>
                </a:solidFill>
                <a:latin typeface="+mj-ea"/>
                <a:ea typeface="+mj-ea"/>
              </a:rPr>
              <a:t>a</a:t>
            </a:r>
            <a:r>
              <a:rPr lang="en-US" altLang="zh-CN" sz="2800" b="1" baseline="-25000" dirty="0">
                <a:solidFill>
                  <a:schemeClr val="tx1"/>
                </a:solidFill>
                <a:latin typeface="+mj-ea"/>
                <a:ea typeface="+mj-ea"/>
              </a:rPr>
              <a:t>2</a:t>
            </a:r>
            <a:r>
              <a:rPr lang="zh-CN" altLang="en-US" sz="2800" b="1" dirty="0">
                <a:solidFill>
                  <a:schemeClr val="tx1"/>
                </a:solidFill>
                <a:latin typeface="+mj-ea"/>
                <a:ea typeface="+mj-ea"/>
              </a:rPr>
              <a:t>滑动时</a:t>
            </a:r>
            <a:r>
              <a:rPr lang="en-US" altLang="zh-CN" sz="2800" b="1" dirty="0">
                <a:solidFill>
                  <a:schemeClr val="tx1"/>
                </a:solidFill>
                <a:latin typeface="+mj-ea"/>
                <a:ea typeface="+mj-ea"/>
              </a:rPr>
              <a:t>,</a:t>
            </a:r>
            <a:r>
              <a:rPr lang="zh-CN" altLang="en-US" sz="2800" b="1" dirty="0">
                <a:solidFill>
                  <a:schemeClr val="tx1"/>
                </a:solidFill>
                <a:latin typeface="+mj-ea"/>
                <a:ea typeface="+mj-ea"/>
              </a:rPr>
              <a:t>物体和环相对地面的加速度各为多少？环与绳之间的摩擦力多大？</a:t>
            </a:r>
          </a:p>
        </p:txBody>
      </p:sp>
      <p:grpSp>
        <p:nvGrpSpPr>
          <p:cNvPr id="13" name="Group 5"/>
          <p:cNvGrpSpPr>
            <a:grpSpLocks/>
          </p:cNvGrpSpPr>
          <p:nvPr/>
        </p:nvGrpSpPr>
        <p:grpSpPr bwMode="auto">
          <a:xfrm>
            <a:off x="6474295" y="1534010"/>
            <a:ext cx="2449512" cy="3529012"/>
            <a:chOff x="7592" y="5358"/>
            <a:chExt cx="1800" cy="2613"/>
          </a:xfrm>
        </p:grpSpPr>
        <p:sp>
          <p:nvSpPr>
            <p:cNvPr id="14" name="Rectangle 6" descr="宽上对角线"/>
            <p:cNvSpPr>
              <a:spLocks noChangeArrowheads="1"/>
            </p:cNvSpPr>
            <p:nvPr/>
          </p:nvSpPr>
          <p:spPr bwMode="auto">
            <a:xfrm>
              <a:off x="7607" y="5358"/>
              <a:ext cx="1260" cy="159"/>
            </a:xfrm>
            <a:prstGeom prst="rect">
              <a:avLst/>
            </a:prstGeom>
            <a:pattFill prst="wdUpDiag">
              <a:fgClr>
                <a:srgbClr val="333333"/>
              </a:fgClr>
              <a:bgClr>
                <a:srgbClr val="FFFFFF"/>
              </a:bgClr>
            </a:pattFill>
            <a:ln w="9525">
              <a:solidFill>
                <a:schemeClr val="tx1"/>
              </a:solidFill>
              <a:miter lim="800000"/>
              <a:headEnd/>
              <a:tailEnd/>
            </a:ln>
          </p:spPr>
          <p:txBody>
            <a:bodyPr/>
            <a:lstStyle/>
            <a:p>
              <a:endParaRPr lang="zh-CN" altLang="en-US"/>
            </a:p>
          </p:txBody>
        </p:sp>
        <p:sp>
          <p:nvSpPr>
            <p:cNvPr id="15" name="Line 7"/>
            <p:cNvSpPr>
              <a:spLocks noChangeShapeType="1"/>
            </p:cNvSpPr>
            <p:nvPr/>
          </p:nvSpPr>
          <p:spPr bwMode="auto">
            <a:xfrm>
              <a:off x="7607" y="5517"/>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Oval 8"/>
            <p:cNvSpPr>
              <a:spLocks noChangeArrowheads="1"/>
            </p:cNvSpPr>
            <p:nvPr/>
          </p:nvSpPr>
          <p:spPr bwMode="auto">
            <a:xfrm>
              <a:off x="7817" y="5547"/>
              <a:ext cx="794" cy="7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Rectangle 9"/>
            <p:cNvSpPr>
              <a:spLocks noChangeArrowheads="1"/>
            </p:cNvSpPr>
            <p:nvPr/>
          </p:nvSpPr>
          <p:spPr bwMode="auto">
            <a:xfrm>
              <a:off x="8132" y="5517"/>
              <a:ext cx="181" cy="533"/>
            </a:xfrm>
            <a:prstGeom prst="rect">
              <a:avLst/>
            </a:prstGeom>
            <a:noFill/>
            <a:ln w="9525">
              <a:solidFill>
                <a:srgbClr val="000000"/>
              </a:solidFill>
              <a:miter lim="800000"/>
              <a:headEnd/>
              <a:tailEnd/>
            </a:ln>
          </p:spPr>
          <p:txBody>
            <a:bodyPr/>
            <a:lstStyle/>
            <a:p>
              <a:endParaRPr lang="zh-CN" altLang="en-US"/>
            </a:p>
          </p:txBody>
        </p:sp>
        <p:sp>
          <p:nvSpPr>
            <p:cNvPr id="18" name="Text Box 10"/>
            <p:cNvSpPr txBox="1">
              <a:spLocks noChangeArrowheads="1"/>
            </p:cNvSpPr>
            <p:nvPr/>
          </p:nvSpPr>
          <p:spPr bwMode="auto">
            <a:xfrm>
              <a:off x="8042" y="5715"/>
              <a:ext cx="52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0">
                  <a:solidFill>
                    <a:schemeClr val="tx1"/>
                  </a:solidFill>
                  <a:latin typeface="Times New Roman" pitchFamily="18" charset="0"/>
                  <a:sym typeface="Symbol" pitchFamily="18" charset="2"/>
                </a:rPr>
                <a:t></a:t>
              </a:r>
              <a:endParaRPr lang="en-US" altLang="zh-CN" sz="1000" b="0">
                <a:solidFill>
                  <a:schemeClr val="tx1"/>
                </a:solidFill>
                <a:latin typeface="Times New Roman" pitchFamily="18" charset="0"/>
              </a:endParaRPr>
            </a:p>
          </p:txBody>
        </p:sp>
        <p:sp>
          <p:nvSpPr>
            <p:cNvPr id="19" name="Line 11"/>
            <p:cNvSpPr>
              <a:spLocks noChangeShapeType="1"/>
            </p:cNvSpPr>
            <p:nvPr/>
          </p:nvSpPr>
          <p:spPr bwMode="auto">
            <a:xfrm>
              <a:off x="7817" y="5979"/>
              <a:ext cx="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2"/>
            <p:cNvSpPr>
              <a:spLocks noChangeShapeType="1"/>
            </p:cNvSpPr>
            <p:nvPr/>
          </p:nvSpPr>
          <p:spPr bwMode="auto">
            <a:xfrm>
              <a:off x="8612" y="5949"/>
              <a:ext cx="0" cy="1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13"/>
            <p:cNvSpPr>
              <a:spLocks noChangeArrowheads="1"/>
            </p:cNvSpPr>
            <p:nvPr/>
          </p:nvSpPr>
          <p:spPr bwMode="auto">
            <a:xfrm>
              <a:off x="7607" y="6630"/>
              <a:ext cx="420" cy="3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14"/>
            <p:cNvSpPr>
              <a:spLocks noChangeArrowheads="1"/>
            </p:cNvSpPr>
            <p:nvPr/>
          </p:nvSpPr>
          <p:spPr bwMode="auto">
            <a:xfrm>
              <a:off x="8567" y="6471"/>
              <a:ext cx="105" cy="6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3" name="Group 15"/>
            <p:cNvGrpSpPr>
              <a:grpSpLocks/>
            </p:cNvGrpSpPr>
            <p:nvPr/>
          </p:nvGrpSpPr>
          <p:grpSpPr bwMode="auto">
            <a:xfrm>
              <a:off x="8522" y="6525"/>
              <a:ext cx="167" cy="756"/>
              <a:chOff x="9392" y="6540"/>
              <a:chExt cx="167" cy="756"/>
            </a:xfrm>
          </p:grpSpPr>
          <p:sp>
            <p:nvSpPr>
              <p:cNvPr id="30" name="Rectangle 16"/>
              <p:cNvSpPr>
                <a:spLocks noChangeArrowheads="1"/>
              </p:cNvSpPr>
              <p:nvPr/>
            </p:nvSpPr>
            <p:spPr bwMode="auto">
              <a:xfrm>
                <a:off x="9392" y="6600"/>
                <a:ext cx="164" cy="636"/>
              </a:xfrm>
              <a:prstGeom prst="rect">
                <a:avLst/>
              </a:prstGeom>
              <a:noFill/>
              <a:ln w="9525">
                <a:solidFill>
                  <a:srgbClr val="000000"/>
                </a:solidFill>
                <a:miter lim="800000"/>
                <a:headEnd/>
                <a:tailEnd/>
              </a:ln>
            </p:spPr>
            <p:txBody>
              <a:bodyPr/>
              <a:lstStyle/>
              <a:p>
                <a:endParaRPr lang="zh-CN" altLang="en-US"/>
              </a:p>
            </p:txBody>
          </p:sp>
          <p:sp>
            <p:nvSpPr>
              <p:cNvPr id="31" name="Oval 17"/>
              <p:cNvSpPr>
                <a:spLocks noChangeArrowheads="1"/>
              </p:cNvSpPr>
              <p:nvPr/>
            </p:nvSpPr>
            <p:spPr bwMode="auto">
              <a:xfrm>
                <a:off x="9395" y="6540"/>
                <a:ext cx="164" cy="102"/>
              </a:xfrm>
              <a:prstGeom prst="ellipse">
                <a:avLst/>
              </a:prstGeom>
              <a:solidFill>
                <a:srgbClr val="FFFFFF"/>
              </a:solidFill>
              <a:ln w="9525">
                <a:solidFill>
                  <a:srgbClr val="000000"/>
                </a:solidFill>
                <a:round/>
                <a:headEnd/>
                <a:tailEnd/>
              </a:ln>
            </p:spPr>
            <p:txBody>
              <a:bodyPr/>
              <a:lstStyle/>
              <a:p>
                <a:endParaRPr lang="zh-CN" altLang="en-US"/>
              </a:p>
            </p:txBody>
          </p:sp>
          <p:sp>
            <p:nvSpPr>
              <p:cNvPr id="32" name="Oval 18"/>
              <p:cNvSpPr>
                <a:spLocks noChangeArrowheads="1"/>
              </p:cNvSpPr>
              <p:nvPr/>
            </p:nvSpPr>
            <p:spPr bwMode="auto">
              <a:xfrm>
                <a:off x="9395" y="7194"/>
                <a:ext cx="164" cy="102"/>
              </a:xfrm>
              <a:prstGeom prst="ellipse">
                <a:avLst/>
              </a:prstGeom>
              <a:solidFill>
                <a:srgbClr val="FFFFFF"/>
              </a:solidFill>
              <a:ln w="9525">
                <a:solidFill>
                  <a:srgbClr val="000000"/>
                </a:solidFill>
                <a:round/>
                <a:headEnd/>
                <a:tailEnd/>
              </a:ln>
            </p:spPr>
            <p:txBody>
              <a:bodyPr/>
              <a:lstStyle/>
              <a:p>
                <a:endParaRPr lang="zh-CN" altLang="en-US"/>
              </a:p>
            </p:txBody>
          </p:sp>
          <p:sp>
            <p:nvSpPr>
              <p:cNvPr id="33" name="Rectangle 19"/>
              <p:cNvSpPr>
                <a:spLocks noChangeArrowheads="1"/>
              </p:cNvSpPr>
              <p:nvPr/>
            </p:nvSpPr>
            <p:spPr bwMode="auto">
              <a:xfrm>
                <a:off x="9401" y="7092"/>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4" name="Line 20"/>
            <p:cNvSpPr>
              <a:spLocks noChangeShapeType="1"/>
            </p:cNvSpPr>
            <p:nvPr/>
          </p:nvSpPr>
          <p:spPr bwMode="auto">
            <a:xfrm>
              <a:off x="8612" y="6312"/>
              <a:ext cx="0" cy="954"/>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1"/>
            <p:cNvSpPr txBox="1">
              <a:spLocks noChangeArrowheads="1"/>
            </p:cNvSpPr>
            <p:nvPr/>
          </p:nvSpPr>
          <p:spPr bwMode="auto">
            <a:xfrm>
              <a:off x="7592" y="6549"/>
              <a:ext cx="63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0" i="1">
                  <a:solidFill>
                    <a:schemeClr val="tx1"/>
                  </a:solidFill>
                  <a:latin typeface="Times New Roman" pitchFamily="18" charset="0"/>
                </a:rPr>
                <a:t>m</a:t>
              </a:r>
              <a:r>
                <a:rPr lang="en-US" altLang="zh-CN" sz="1600" b="0" baseline="-25000">
                  <a:solidFill>
                    <a:schemeClr val="tx1"/>
                  </a:solidFill>
                  <a:latin typeface="Times New Roman" pitchFamily="18" charset="0"/>
                </a:rPr>
                <a:t>1</a:t>
              </a:r>
              <a:endParaRPr lang="en-US" altLang="zh-CN" sz="1600">
                <a:solidFill>
                  <a:schemeClr val="tx1"/>
                </a:solidFill>
                <a:latin typeface="Times New Roman" pitchFamily="18" charset="0"/>
              </a:endParaRPr>
            </a:p>
          </p:txBody>
        </p:sp>
        <p:sp>
          <p:nvSpPr>
            <p:cNvPr id="26" name="Text Box 22"/>
            <p:cNvSpPr txBox="1">
              <a:spLocks noChangeArrowheads="1"/>
            </p:cNvSpPr>
            <p:nvPr/>
          </p:nvSpPr>
          <p:spPr bwMode="auto">
            <a:xfrm>
              <a:off x="8132" y="6660"/>
              <a:ext cx="3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0" i="1">
                  <a:solidFill>
                    <a:schemeClr val="tx1"/>
                  </a:solidFill>
                  <a:latin typeface="Times New Roman" pitchFamily="18" charset="0"/>
                </a:rPr>
                <a:t>m</a:t>
              </a:r>
              <a:r>
                <a:rPr lang="en-US" altLang="zh-CN" sz="1600" b="0" baseline="-25000">
                  <a:solidFill>
                    <a:schemeClr val="tx1"/>
                  </a:solidFill>
                  <a:latin typeface="Times New Roman" pitchFamily="18" charset="0"/>
                </a:rPr>
                <a:t>2</a:t>
              </a:r>
              <a:endParaRPr lang="en-US" altLang="zh-CN" sz="1600">
                <a:solidFill>
                  <a:schemeClr val="tx1"/>
                </a:solidFill>
                <a:latin typeface="Times New Roman" pitchFamily="18" charset="0"/>
              </a:endParaRPr>
            </a:p>
          </p:txBody>
        </p:sp>
        <p:sp>
          <p:nvSpPr>
            <p:cNvPr id="27" name="Text Box 23"/>
            <p:cNvSpPr txBox="1">
              <a:spLocks noChangeArrowheads="1"/>
            </p:cNvSpPr>
            <p:nvPr/>
          </p:nvSpPr>
          <p:spPr bwMode="auto">
            <a:xfrm>
              <a:off x="8867" y="6630"/>
              <a:ext cx="52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0" i="1">
                  <a:solidFill>
                    <a:schemeClr val="tx1"/>
                  </a:solidFill>
                  <a:latin typeface="Times New Roman" pitchFamily="18" charset="0"/>
                </a:rPr>
                <a:t>a</a:t>
              </a:r>
              <a:r>
                <a:rPr lang="en-US" altLang="zh-CN" sz="1600" b="0" baseline="-25000">
                  <a:solidFill>
                    <a:schemeClr val="tx1"/>
                  </a:solidFill>
                  <a:latin typeface="Times New Roman" pitchFamily="18" charset="0"/>
                </a:rPr>
                <a:t>2</a:t>
              </a:r>
              <a:endParaRPr lang="en-US" altLang="zh-CN" sz="1600">
                <a:solidFill>
                  <a:schemeClr val="tx1"/>
                </a:solidFill>
              </a:endParaRPr>
            </a:p>
          </p:txBody>
        </p:sp>
        <p:sp>
          <p:nvSpPr>
            <p:cNvPr id="28" name="Line 24"/>
            <p:cNvSpPr>
              <a:spLocks noChangeShapeType="1"/>
            </p:cNvSpPr>
            <p:nvPr/>
          </p:nvSpPr>
          <p:spPr bwMode="auto">
            <a:xfrm>
              <a:off x="8867" y="6630"/>
              <a:ext cx="0" cy="636"/>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29" name="Text Box 25"/>
            <p:cNvSpPr txBox="1">
              <a:spLocks noChangeArrowheads="1"/>
            </p:cNvSpPr>
            <p:nvPr/>
          </p:nvSpPr>
          <p:spPr bwMode="auto">
            <a:xfrm>
              <a:off x="7922" y="7494"/>
              <a:ext cx="94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n-US" altLang="zh-CN" sz="1600" dirty="0">
                <a:solidFill>
                  <a:schemeClr val="tx1"/>
                </a:solidFill>
              </a:endParaRPr>
            </a:p>
          </p:txBody>
        </p:sp>
      </p:grpSp>
    </p:spTree>
    <p:extLst>
      <p:ext uri="{BB962C8B-B14F-4D97-AF65-F5344CB8AC3E}">
        <p14:creationId xmlns:p14="http://schemas.microsoft.com/office/powerpoint/2010/main" val="34427810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39</a:t>
            </a:fld>
            <a:endParaRPr lang="en-US" altLang="zh-CN"/>
          </a:p>
        </p:txBody>
      </p:sp>
      <p:sp>
        <p:nvSpPr>
          <p:cNvPr id="4" name="Text Box 26"/>
          <p:cNvSpPr txBox="1">
            <a:spLocks noChangeArrowheads="1"/>
          </p:cNvSpPr>
          <p:nvPr/>
        </p:nvSpPr>
        <p:spPr bwMode="auto">
          <a:xfrm>
            <a:off x="611560" y="2535287"/>
            <a:ext cx="6840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tx1"/>
                </a:solidFill>
              </a:rPr>
              <a:t>解：根据受力分析，取向上方向为正：</a:t>
            </a:r>
          </a:p>
        </p:txBody>
      </p:sp>
      <p:graphicFrame>
        <p:nvGraphicFramePr>
          <p:cNvPr id="5" name="Object 27"/>
          <p:cNvGraphicFramePr>
            <a:graphicFrameLocks noChangeAspect="1"/>
          </p:cNvGraphicFramePr>
          <p:nvPr>
            <p:extLst>
              <p:ext uri="{D42A27DB-BD31-4B8C-83A1-F6EECF244321}">
                <p14:modId xmlns:p14="http://schemas.microsoft.com/office/powerpoint/2010/main" val="1793274314"/>
              </p:ext>
            </p:extLst>
          </p:nvPr>
        </p:nvGraphicFramePr>
        <p:xfrm>
          <a:off x="1070386" y="3026346"/>
          <a:ext cx="2087563" cy="454025"/>
        </p:xfrm>
        <a:graphic>
          <a:graphicData uri="http://schemas.openxmlformats.org/presentationml/2006/ole">
            <mc:AlternateContent xmlns:mc="http://schemas.openxmlformats.org/markup-compatibility/2006">
              <mc:Choice xmlns:v="urn:schemas-microsoft-com:vml" Requires="v">
                <p:oleObj spid="_x0000_s78008" name="Equation" r:id="rId3" imgW="1054080" imgH="228600" progId="Equation.DSMT4">
                  <p:embed/>
                </p:oleObj>
              </mc:Choice>
              <mc:Fallback>
                <p:oleObj name="Equation" r:id="rId3" imgW="10540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386" y="3026346"/>
                        <a:ext cx="20875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9"/>
          <p:cNvGraphicFramePr>
            <a:graphicFrameLocks noChangeAspect="1"/>
          </p:cNvGraphicFramePr>
          <p:nvPr>
            <p:extLst>
              <p:ext uri="{D42A27DB-BD31-4B8C-83A1-F6EECF244321}">
                <p14:modId xmlns:p14="http://schemas.microsoft.com/office/powerpoint/2010/main" val="869598144"/>
              </p:ext>
            </p:extLst>
          </p:nvPr>
        </p:nvGraphicFramePr>
        <p:xfrm>
          <a:off x="2438538" y="3674418"/>
          <a:ext cx="2303462" cy="520700"/>
        </p:xfrm>
        <a:graphic>
          <a:graphicData uri="http://schemas.openxmlformats.org/presentationml/2006/ole">
            <mc:AlternateContent xmlns:mc="http://schemas.openxmlformats.org/markup-compatibility/2006">
              <mc:Choice xmlns:v="urn:schemas-microsoft-com:vml" Requires="v">
                <p:oleObj spid="_x0000_s78009" name="Equation" r:id="rId5" imgW="1066680" imgH="241200" progId="Equation.DSMT4">
                  <p:embed/>
                </p:oleObj>
              </mc:Choice>
              <mc:Fallback>
                <p:oleObj name="Equation" r:id="rId5" imgW="10666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538" y="3674418"/>
                        <a:ext cx="23034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2"/>
          <p:cNvGraphicFramePr>
            <a:graphicFrameLocks noChangeAspect="1"/>
          </p:cNvGraphicFramePr>
          <p:nvPr>
            <p:extLst>
              <p:ext uri="{D42A27DB-BD31-4B8C-83A1-F6EECF244321}">
                <p14:modId xmlns:p14="http://schemas.microsoft.com/office/powerpoint/2010/main" val="699956540"/>
              </p:ext>
            </p:extLst>
          </p:nvPr>
        </p:nvGraphicFramePr>
        <p:xfrm>
          <a:off x="1070386" y="4394498"/>
          <a:ext cx="3744912" cy="474662"/>
        </p:xfrm>
        <a:graphic>
          <a:graphicData uri="http://schemas.openxmlformats.org/presentationml/2006/ole">
            <mc:AlternateContent xmlns:mc="http://schemas.openxmlformats.org/markup-compatibility/2006">
              <mc:Choice xmlns:v="urn:schemas-microsoft-com:vml" Requires="v">
                <p:oleObj spid="_x0000_s78010" name="Equation" r:id="rId7" imgW="1803240" imgH="228600" progId="Equation.DSMT4">
                  <p:embed/>
                </p:oleObj>
              </mc:Choice>
              <mc:Fallback>
                <p:oleObj name="Equation" r:id="rId7" imgW="18032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0386" y="4394498"/>
                        <a:ext cx="3744912"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5"/>
          <p:cNvGraphicFramePr>
            <a:graphicFrameLocks noChangeAspect="1"/>
          </p:cNvGraphicFramePr>
          <p:nvPr>
            <p:extLst>
              <p:ext uri="{D42A27DB-BD31-4B8C-83A1-F6EECF244321}">
                <p14:modId xmlns:p14="http://schemas.microsoft.com/office/powerpoint/2010/main" val="3727892635"/>
              </p:ext>
            </p:extLst>
          </p:nvPr>
        </p:nvGraphicFramePr>
        <p:xfrm>
          <a:off x="4958818" y="4967064"/>
          <a:ext cx="2808288" cy="838200"/>
        </p:xfrm>
        <a:graphic>
          <a:graphicData uri="http://schemas.openxmlformats.org/presentationml/2006/ole">
            <mc:AlternateContent xmlns:mc="http://schemas.openxmlformats.org/markup-compatibility/2006">
              <mc:Choice xmlns:v="urn:schemas-microsoft-com:vml" Requires="v">
                <p:oleObj spid="_x0000_s78011" name="Equation" r:id="rId9" imgW="1447560" imgH="431640" progId="Equation.DSMT4">
                  <p:embed/>
                </p:oleObj>
              </mc:Choice>
              <mc:Fallback>
                <p:oleObj name="Equation" r:id="rId9" imgW="144756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8818" y="4967064"/>
                        <a:ext cx="28082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8"/>
          <p:cNvGraphicFramePr>
            <a:graphicFrameLocks noChangeAspect="1"/>
          </p:cNvGraphicFramePr>
          <p:nvPr>
            <p:extLst>
              <p:ext uri="{D42A27DB-BD31-4B8C-83A1-F6EECF244321}">
                <p14:modId xmlns:p14="http://schemas.microsoft.com/office/powerpoint/2010/main" val="3407382055"/>
              </p:ext>
            </p:extLst>
          </p:nvPr>
        </p:nvGraphicFramePr>
        <p:xfrm>
          <a:off x="1142394" y="4895056"/>
          <a:ext cx="2879725" cy="866775"/>
        </p:xfrm>
        <a:graphic>
          <a:graphicData uri="http://schemas.openxmlformats.org/presentationml/2006/ole">
            <mc:AlternateContent xmlns:mc="http://schemas.openxmlformats.org/markup-compatibility/2006">
              <mc:Choice xmlns:v="urn:schemas-microsoft-com:vml" Requires="v">
                <p:oleObj spid="_x0000_s78012" name="Equation" r:id="rId11" imgW="1434960" imgH="431640" progId="Equation.DSMT4">
                  <p:embed/>
                </p:oleObj>
              </mc:Choice>
              <mc:Fallback>
                <p:oleObj name="Equation" r:id="rId11" imgW="143496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2394" y="4895056"/>
                        <a:ext cx="287972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9"/>
          <p:cNvGraphicFramePr>
            <a:graphicFrameLocks noChangeAspect="1"/>
          </p:cNvGraphicFramePr>
          <p:nvPr>
            <p:extLst>
              <p:ext uri="{D42A27DB-BD31-4B8C-83A1-F6EECF244321}">
                <p14:modId xmlns:p14="http://schemas.microsoft.com/office/powerpoint/2010/main" val="2488350685"/>
              </p:ext>
            </p:extLst>
          </p:nvPr>
        </p:nvGraphicFramePr>
        <p:xfrm>
          <a:off x="1070386" y="3674418"/>
          <a:ext cx="936625" cy="523875"/>
        </p:xfrm>
        <a:graphic>
          <a:graphicData uri="http://schemas.openxmlformats.org/presentationml/2006/ole">
            <mc:AlternateContent xmlns:mc="http://schemas.openxmlformats.org/markup-compatibility/2006">
              <mc:Choice xmlns:v="urn:schemas-microsoft-com:vml" Requires="v">
                <p:oleObj spid="_x0000_s78013" name="Equation" r:id="rId13" imgW="431640" imgH="241200" progId="Equation.DSMT4">
                  <p:embed/>
                </p:oleObj>
              </mc:Choice>
              <mc:Fallback>
                <p:oleObj name="Equation" r:id="rId13" imgW="43164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0386" y="3674418"/>
                        <a:ext cx="9366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0"/>
          <p:cNvGraphicFramePr>
            <a:graphicFrameLocks noChangeAspect="1"/>
          </p:cNvGraphicFramePr>
          <p:nvPr>
            <p:extLst>
              <p:ext uri="{D42A27DB-BD31-4B8C-83A1-F6EECF244321}">
                <p14:modId xmlns:p14="http://schemas.microsoft.com/office/powerpoint/2010/main" val="1803226973"/>
              </p:ext>
            </p:extLst>
          </p:nvPr>
        </p:nvGraphicFramePr>
        <p:xfrm>
          <a:off x="1142394" y="5794647"/>
          <a:ext cx="2520950" cy="874713"/>
        </p:xfrm>
        <a:graphic>
          <a:graphicData uri="http://schemas.openxmlformats.org/presentationml/2006/ole">
            <mc:AlternateContent xmlns:mc="http://schemas.openxmlformats.org/markup-compatibility/2006">
              <mc:Choice xmlns:v="urn:schemas-microsoft-com:vml" Requires="v">
                <p:oleObj spid="_x0000_s78014" name="Equation" r:id="rId15" imgW="1244520" imgH="431640" progId="Equation.DSMT4">
                  <p:embed/>
                </p:oleObj>
              </mc:Choice>
              <mc:Fallback>
                <p:oleObj name="Equation" r:id="rId15" imgW="124452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2394" y="5794647"/>
                        <a:ext cx="252095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4"/>
          <p:cNvSpPr txBox="1">
            <a:spLocks noChangeArrowheads="1"/>
          </p:cNvSpPr>
          <p:nvPr/>
        </p:nvSpPr>
        <p:spPr bwMode="auto">
          <a:xfrm>
            <a:off x="395288" y="1052736"/>
            <a:ext cx="8137152"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b="1" dirty="0" smtClean="0">
                <a:latin typeface="+mj-ea"/>
                <a:ea typeface="+mj-ea"/>
              </a:rPr>
              <a:t>例</a:t>
            </a:r>
            <a:r>
              <a:rPr lang="en-US" altLang="zh-CN" b="1" dirty="0" smtClean="0">
                <a:latin typeface="+mj-ea"/>
                <a:ea typeface="+mj-ea"/>
              </a:rPr>
              <a:t>7</a:t>
            </a:r>
            <a:r>
              <a:rPr lang="zh-CN" altLang="en-US" b="1" dirty="0" smtClean="0">
                <a:latin typeface="+mj-ea"/>
                <a:ea typeface="+mj-ea"/>
              </a:rPr>
              <a:t>：</a:t>
            </a:r>
            <a:r>
              <a:rPr lang="zh-CN" altLang="en-US" b="1" dirty="0" smtClean="0">
                <a:solidFill>
                  <a:schemeClr val="tx1"/>
                </a:solidFill>
                <a:latin typeface="+mj-ea"/>
                <a:ea typeface="+mj-ea"/>
              </a:rPr>
              <a:t>一</a:t>
            </a:r>
            <a:r>
              <a:rPr lang="zh-CN" altLang="en-US" b="1" dirty="0">
                <a:solidFill>
                  <a:schemeClr val="tx1"/>
                </a:solidFill>
                <a:latin typeface="+mj-ea"/>
                <a:ea typeface="+mj-ea"/>
              </a:rPr>
              <a:t>条轻绳跨过轴承摩擦可忽略的轻滑轮</a:t>
            </a:r>
            <a:r>
              <a:rPr lang="en-US" altLang="zh-CN" b="1" dirty="0">
                <a:solidFill>
                  <a:schemeClr val="tx1"/>
                </a:solidFill>
                <a:latin typeface="+mj-ea"/>
                <a:ea typeface="+mj-ea"/>
              </a:rPr>
              <a:t>,</a:t>
            </a:r>
            <a:r>
              <a:rPr lang="zh-CN" altLang="en-US" b="1" dirty="0">
                <a:solidFill>
                  <a:schemeClr val="tx1"/>
                </a:solidFill>
                <a:latin typeface="+mj-ea"/>
                <a:ea typeface="+mj-ea"/>
              </a:rPr>
              <a:t>在绳的一端挂一质量为</a:t>
            </a:r>
            <a:r>
              <a:rPr lang="en-US" altLang="zh-CN" b="1" i="1" dirty="0">
                <a:solidFill>
                  <a:schemeClr val="tx1"/>
                </a:solidFill>
                <a:latin typeface="+mj-ea"/>
                <a:ea typeface="+mj-ea"/>
              </a:rPr>
              <a:t>m</a:t>
            </a:r>
            <a:r>
              <a:rPr lang="en-US" altLang="zh-CN" b="1" baseline="-25000" dirty="0">
                <a:solidFill>
                  <a:schemeClr val="tx1"/>
                </a:solidFill>
                <a:latin typeface="+mj-ea"/>
                <a:ea typeface="+mj-ea"/>
              </a:rPr>
              <a:t>1</a:t>
            </a:r>
            <a:r>
              <a:rPr lang="zh-CN" altLang="en-US" b="1" dirty="0">
                <a:solidFill>
                  <a:schemeClr val="tx1"/>
                </a:solidFill>
                <a:latin typeface="+mj-ea"/>
                <a:ea typeface="+mj-ea"/>
              </a:rPr>
              <a:t>的物体</a:t>
            </a:r>
            <a:r>
              <a:rPr lang="en-US" altLang="zh-CN" b="1" dirty="0">
                <a:solidFill>
                  <a:schemeClr val="tx1"/>
                </a:solidFill>
                <a:latin typeface="+mj-ea"/>
                <a:ea typeface="+mj-ea"/>
              </a:rPr>
              <a:t>,</a:t>
            </a:r>
            <a:r>
              <a:rPr lang="zh-CN" altLang="en-US" b="1" dirty="0">
                <a:solidFill>
                  <a:schemeClr val="tx1"/>
                </a:solidFill>
                <a:latin typeface="+mj-ea"/>
                <a:ea typeface="+mj-ea"/>
              </a:rPr>
              <a:t>在另一侧有一质量为</a:t>
            </a:r>
            <a:r>
              <a:rPr lang="en-US" altLang="zh-CN" b="1" i="1" dirty="0">
                <a:solidFill>
                  <a:schemeClr val="tx1"/>
                </a:solidFill>
                <a:latin typeface="+mj-ea"/>
                <a:ea typeface="+mj-ea"/>
              </a:rPr>
              <a:t>m</a:t>
            </a:r>
            <a:r>
              <a:rPr lang="en-US" altLang="zh-CN" b="1" baseline="-25000" dirty="0">
                <a:solidFill>
                  <a:schemeClr val="tx1"/>
                </a:solidFill>
                <a:latin typeface="+mj-ea"/>
                <a:ea typeface="+mj-ea"/>
              </a:rPr>
              <a:t>2</a:t>
            </a:r>
            <a:r>
              <a:rPr lang="zh-CN" altLang="en-US" b="1" dirty="0">
                <a:solidFill>
                  <a:schemeClr val="tx1"/>
                </a:solidFill>
                <a:latin typeface="+mj-ea"/>
                <a:ea typeface="+mj-ea"/>
              </a:rPr>
              <a:t>的环</a:t>
            </a:r>
            <a:r>
              <a:rPr lang="en-US" altLang="zh-CN" b="1" dirty="0">
                <a:solidFill>
                  <a:schemeClr val="tx1"/>
                </a:solidFill>
                <a:latin typeface="+mj-ea"/>
                <a:ea typeface="+mj-ea"/>
              </a:rPr>
              <a:t>, </a:t>
            </a:r>
            <a:r>
              <a:rPr lang="zh-CN" altLang="en-US" b="1" dirty="0">
                <a:solidFill>
                  <a:schemeClr val="tx1"/>
                </a:solidFill>
                <a:latin typeface="+mj-ea"/>
                <a:ea typeface="+mj-ea"/>
              </a:rPr>
              <a:t>如</a:t>
            </a:r>
            <a:r>
              <a:rPr lang="zh-CN" altLang="en-US" b="1" dirty="0" smtClean="0">
                <a:solidFill>
                  <a:schemeClr val="tx1"/>
                </a:solidFill>
                <a:latin typeface="+mj-ea"/>
                <a:ea typeface="+mj-ea"/>
              </a:rPr>
              <a:t>图所</a:t>
            </a:r>
            <a:r>
              <a:rPr lang="zh-CN" altLang="en-US" b="1" dirty="0">
                <a:solidFill>
                  <a:schemeClr val="tx1"/>
                </a:solidFill>
                <a:latin typeface="+mj-ea"/>
                <a:ea typeface="+mj-ea"/>
              </a:rPr>
              <a:t>示</a:t>
            </a:r>
            <a:r>
              <a:rPr lang="en-US" altLang="zh-CN" b="1" dirty="0">
                <a:solidFill>
                  <a:schemeClr val="tx1"/>
                </a:solidFill>
                <a:latin typeface="+mj-ea"/>
                <a:ea typeface="+mj-ea"/>
              </a:rPr>
              <a:t>.</a:t>
            </a:r>
            <a:r>
              <a:rPr lang="zh-CN" altLang="en-US" b="1" dirty="0">
                <a:solidFill>
                  <a:schemeClr val="tx1"/>
                </a:solidFill>
                <a:latin typeface="+mj-ea"/>
                <a:ea typeface="+mj-ea"/>
              </a:rPr>
              <a:t>求环相对于绳以恒定的加速度</a:t>
            </a:r>
            <a:r>
              <a:rPr lang="en-US" altLang="zh-CN" b="1" i="1" dirty="0">
                <a:solidFill>
                  <a:schemeClr val="tx1"/>
                </a:solidFill>
                <a:latin typeface="+mj-ea"/>
                <a:ea typeface="+mj-ea"/>
              </a:rPr>
              <a:t>a</a:t>
            </a:r>
            <a:r>
              <a:rPr lang="en-US" altLang="zh-CN" b="1" baseline="-25000" dirty="0">
                <a:solidFill>
                  <a:schemeClr val="tx1"/>
                </a:solidFill>
                <a:latin typeface="+mj-ea"/>
                <a:ea typeface="+mj-ea"/>
              </a:rPr>
              <a:t>2</a:t>
            </a:r>
            <a:r>
              <a:rPr lang="zh-CN" altLang="en-US" b="1" dirty="0">
                <a:solidFill>
                  <a:schemeClr val="tx1"/>
                </a:solidFill>
                <a:latin typeface="+mj-ea"/>
                <a:ea typeface="+mj-ea"/>
              </a:rPr>
              <a:t>滑动时</a:t>
            </a:r>
            <a:r>
              <a:rPr lang="en-US" altLang="zh-CN" b="1" dirty="0">
                <a:solidFill>
                  <a:schemeClr val="tx1"/>
                </a:solidFill>
                <a:latin typeface="+mj-ea"/>
                <a:ea typeface="+mj-ea"/>
              </a:rPr>
              <a:t>,</a:t>
            </a:r>
            <a:r>
              <a:rPr lang="zh-CN" altLang="en-US" b="1" dirty="0">
                <a:solidFill>
                  <a:schemeClr val="tx1"/>
                </a:solidFill>
                <a:latin typeface="+mj-ea"/>
                <a:ea typeface="+mj-ea"/>
              </a:rPr>
              <a:t>物体和环相对地面的加速度各为多少？环与绳之间的摩擦力多大？</a:t>
            </a:r>
          </a:p>
        </p:txBody>
      </p:sp>
      <p:grpSp>
        <p:nvGrpSpPr>
          <p:cNvPr id="14" name="Group 5"/>
          <p:cNvGrpSpPr>
            <a:grpSpLocks/>
          </p:cNvGrpSpPr>
          <p:nvPr/>
        </p:nvGrpSpPr>
        <p:grpSpPr bwMode="auto">
          <a:xfrm>
            <a:off x="6588224" y="2492276"/>
            <a:ext cx="2449512" cy="3529012"/>
            <a:chOff x="7592" y="5358"/>
            <a:chExt cx="1800" cy="2613"/>
          </a:xfrm>
        </p:grpSpPr>
        <p:sp>
          <p:nvSpPr>
            <p:cNvPr id="15" name="Rectangle 6" descr="宽上对角线"/>
            <p:cNvSpPr>
              <a:spLocks noChangeArrowheads="1"/>
            </p:cNvSpPr>
            <p:nvPr/>
          </p:nvSpPr>
          <p:spPr bwMode="auto">
            <a:xfrm>
              <a:off x="7607" y="5358"/>
              <a:ext cx="1260" cy="159"/>
            </a:xfrm>
            <a:prstGeom prst="rect">
              <a:avLst/>
            </a:prstGeom>
            <a:pattFill prst="wdUpDiag">
              <a:fgClr>
                <a:srgbClr val="333333"/>
              </a:fgClr>
              <a:bgClr>
                <a:srgbClr val="FFFFFF"/>
              </a:bgClr>
            </a:pattFill>
            <a:ln w="9525">
              <a:solidFill>
                <a:schemeClr val="tx1"/>
              </a:solidFill>
              <a:miter lim="800000"/>
              <a:headEnd/>
              <a:tailEnd/>
            </a:ln>
          </p:spPr>
          <p:txBody>
            <a:bodyPr/>
            <a:lstStyle/>
            <a:p>
              <a:endParaRPr lang="zh-CN" altLang="en-US"/>
            </a:p>
          </p:txBody>
        </p:sp>
        <p:sp>
          <p:nvSpPr>
            <p:cNvPr id="16" name="Line 7"/>
            <p:cNvSpPr>
              <a:spLocks noChangeShapeType="1"/>
            </p:cNvSpPr>
            <p:nvPr/>
          </p:nvSpPr>
          <p:spPr bwMode="auto">
            <a:xfrm>
              <a:off x="7607" y="5517"/>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8"/>
            <p:cNvSpPr>
              <a:spLocks noChangeArrowheads="1"/>
            </p:cNvSpPr>
            <p:nvPr/>
          </p:nvSpPr>
          <p:spPr bwMode="auto">
            <a:xfrm>
              <a:off x="7817" y="5547"/>
              <a:ext cx="794" cy="7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9"/>
            <p:cNvSpPr>
              <a:spLocks noChangeArrowheads="1"/>
            </p:cNvSpPr>
            <p:nvPr/>
          </p:nvSpPr>
          <p:spPr bwMode="auto">
            <a:xfrm>
              <a:off x="8132" y="5517"/>
              <a:ext cx="181" cy="533"/>
            </a:xfrm>
            <a:prstGeom prst="rect">
              <a:avLst/>
            </a:prstGeom>
            <a:noFill/>
            <a:ln w="9525">
              <a:solidFill>
                <a:srgbClr val="000000"/>
              </a:solidFill>
              <a:miter lim="800000"/>
              <a:headEnd/>
              <a:tailEnd/>
            </a:ln>
          </p:spPr>
          <p:txBody>
            <a:bodyPr/>
            <a:lstStyle/>
            <a:p>
              <a:endParaRPr lang="zh-CN" altLang="en-US"/>
            </a:p>
          </p:txBody>
        </p:sp>
        <p:sp>
          <p:nvSpPr>
            <p:cNvPr id="19" name="Text Box 10"/>
            <p:cNvSpPr txBox="1">
              <a:spLocks noChangeArrowheads="1"/>
            </p:cNvSpPr>
            <p:nvPr/>
          </p:nvSpPr>
          <p:spPr bwMode="auto">
            <a:xfrm>
              <a:off x="8042" y="5715"/>
              <a:ext cx="52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0">
                  <a:solidFill>
                    <a:schemeClr val="tx1"/>
                  </a:solidFill>
                  <a:latin typeface="Times New Roman" pitchFamily="18" charset="0"/>
                  <a:sym typeface="Symbol" pitchFamily="18" charset="2"/>
                </a:rPr>
                <a:t></a:t>
              </a:r>
              <a:endParaRPr lang="en-US" altLang="zh-CN" sz="1000" b="0">
                <a:solidFill>
                  <a:schemeClr val="tx1"/>
                </a:solidFill>
                <a:latin typeface="Times New Roman" pitchFamily="18" charset="0"/>
              </a:endParaRPr>
            </a:p>
          </p:txBody>
        </p:sp>
        <p:sp>
          <p:nvSpPr>
            <p:cNvPr id="20" name="Line 11"/>
            <p:cNvSpPr>
              <a:spLocks noChangeShapeType="1"/>
            </p:cNvSpPr>
            <p:nvPr/>
          </p:nvSpPr>
          <p:spPr bwMode="auto">
            <a:xfrm>
              <a:off x="7817" y="5979"/>
              <a:ext cx="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2"/>
            <p:cNvSpPr>
              <a:spLocks noChangeShapeType="1"/>
            </p:cNvSpPr>
            <p:nvPr/>
          </p:nvSpPr>
          <p:spPr bwMode="auto">
            <a:xfrm>
              <a:off x="8612" y="5949"/>
              <a:ext cx="0" cy="1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13"/>
            <p:cNvSpPr>
              <a:spLocks noChangeArrowheads="1"/>
            </p:cNvSpPr>
            <p:nvPr/>
          </p:nvSpPr>
          <p:spPr bwMode="auto">
            <a:xfrm>
              <a:off x="7607" y="6630"/>
              <a:ext cx="420" cy="3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Rectangle 14"/>
            <p:cNvSpPr>
              <a:spLocks noChangeArrowheads="1"/>
            </p:cNvSpPr>
            <p:nvPr/>
          </p:nvSpPr>
          <p:spPr bwMode="auto">
            <a:xfrm>
              <a:off x="8567" y="6471"/>
              <a:ext cx="105" cy="6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4" name="Group 15"/>
            <p:cNvGrpSpPr>
              <a:grpSpLocks/>
            </p:cNvGrpSpPr>
            <p:nvPr/>
          </p:nvGrpSpPr>
          <p:grpSpPr bwMode="auto">
            <a:xfrm>
              <a:off x="8522" y="6525"/>
              <a:ext cx="167" cy="756"/>
              <a:chOff x="9392" y="6540"/>
              <a:chExt cx="167" cy="756"/>
            </a:xfrm>
          </p:grpSpPr>
          <p:sp>
            <p:nvSpPr>
              <p:cNvPr id="31" name="Rectangle 16"/>
              <p:cNvSpPr>
                <a:spLocks noChangeArrowheads="1"/>
              </p:cNvSpPr>
              <p:nvPr/>
            </p:nvSpPr>
            <p:spPr bwMode="auto">
              <a:xfrm>
                <a:off x="9392" y="6600"/>
                <a:ext cx="164" cy="636"/>
              </a:xfrm>
              <a:prstGeom prst="rect">
                <a:avLst/>
              </a:prstGeom>
              <a:noFill/>
              <a:ln w="9525">
                <a:solidFill>
                  <a:srgbClr val="000000"/>
                </a:solidFill>
                <a:miter lim="800000"/>
                <a:headEnd/>
                <a:tailEnd/>
              </a:ln>
            </p:spPr>
            <p:txBody>
              <a:bodyPr/>
              <a:lstStyle/>
              <a:p>
                <a:endParaRPr lang="zh-CN" altLang="en-US"/>
              </a:p>
            </p:txBody>
          </p:sp>
          <p:sp>
            <p:nvSpPr>
              <p:cNvPr id="32" name="Oval 17"/>
              <p:cNvSpPr>
                <a:spLocks noChangeArrowheads="1"/>
              </p:cNvSpPr>
              <p:nvPr/>
            </p:nvSpPr>
            <p:spPr bwMode="auto">
              <a:xfrm>
                <a:off x="9395" y="6540"/>
                <a:ext cx="164" cy="102"/>
              </a:xfrm>
              <a:prstGeom prst="ellipse">
                <a:avLst/>
              </a:prstGeom>
              <a:solidFill>
                <a:srgbClr val="FFFFFF"/>
              </a:solidFill>
              <a:ln w="9525">
                <a:solidFill>
                  <a:srgbClr val="000000"/>
                </a:solidFill>
                <a:round/>
                <a:headEnd/>
                <a:tailEnd/>
              </a:ln>
            </p:spPr>
            <p:txBody>
              <a:bodyPr/>
              <a:lstStyle/>
              <a:p>
                <a:endParaRPr lang="zh-CN" altLang="en-US"/>
              </a:p>
            </p:txBody>
          </p:sp>
          <p:sp>
            <p:nvSpPr>
              <p:cNvPr id="33" name="Oval 18"/>
              <p:cNvSpPr>
                <a:spLocks noChangeArrowheads="1"/>
              </p:cNvSpPr>
              <p:nvPr/>
            </p:nvSpPr>
            <p:spPr bwMode="auto">
              <a:xfrm>
                <a:off x="9395" y="7194"/>
                <a:ext cx="164" cy="102"/>
              </a:xfrm>
              <a:prstGeom prst="ellipse">
                <a:avLst/>
              </a:prstGeom>
              <a:solidFill>
                <a:srgbClr val="FFFFFF"/>
              </a:solidFill>
              <a:ln w="9525">
                <a:solidFill>
                  <a:srgbClr val="000000"/>
                </a:solidFill>
                <a:round/>
                <a:headEnd/>
                <a:tailEnd/>
              </a:ln>
            </p:spPr>
            <p:txBody>
              <a:bodyPr/>
              <a:lstStyle/>
              <a:p>
                <a:endParaRPr lang="zh-CN" altLang="en-US"/>
              </a:p>
            </p:txBody>
          </p:sp>
          <p:sp>
            <p:nvSpPr>
              <p:cNvPr id="34" name="Rectangle 19"/>
              <p:cNvSpPr>
                <a:spLocks noChangeArrowheads="1"/>
              </p:cNvSpPr>
              <p:nvPr/>
            </p:nvSpPr>
            <p:spPr bwMode="auto">
              <a:xfrm>
                <a:off x="9401" y="7092"/>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5" name="Line 20"/>
            <p:cNvSpPr>
              <a:spLocks noChangeShapeType="1"/>
            </p:cNvSpPr>
            <p:nvPr/>
          </p:nvSpPr>
          <p:spPr bwMode="auto">
            <a:xfrm>
              <a:off x="8612" y="6312"/>
              <a:ext cx="0" cy="954"/>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21"/>
            <p:cNvSpPr txBox="1">
              <a:spLocks noChangeArrowheads="1"/>
            </p:cNvSpPr>
            <p:nvPr/>
          </p:nvSpPr>
          <p:spPr bwMode="auto">
            <a:xfrm>
              <a:off x="7592" y="6549"/>
              <a:ext cx="63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0" i="1">
                  <a:solidFill>
                    <a:schemeClr val="tx1"/>
                  </a:solidFill>
                  <a:latin typeface="Times New Roman" pitchFamily="18" charset="0"/>
                </a:rPr>
                <a:t>m</a:t>
              </a:r>
              <a:r>
                <a:rPr lang="en-US" altLang="zh-CN" sz="1600" b="0" baseline="-25000">
                  <a:solidFill>
                    <a:schemeClr val="tx1"/>
                  </a:solidFill>
                  <a:latin typeface="Times New Roman" pitchFamily="18" charset="0"/>
                </a:rPr>
                <a:t>1</a:t>
              </a:r>
              <a:endParaRPr lang="en-US" altLang="zh-CN" sz="1600">
                <a:solidFill>
                  <a:schemeClr val="tx1"/>
                </a:solidFill>
                <a:latin typeface="Times New Roman" pitchFamily="18" charset="0"/>
              </a:endParaRPr>
            </a:p>
          </p:txBody>
        </p:sp>
        <p:sp>
          <p:nvSpPr>
            <p:cNvPr id="27" name="Text Box 22"/>
            <p:cNvSpPr txBox="1">
              <a:spLocks noChangeArrowheads="1"/>
            </p:cNvSpPr>
            <p:nvPr/>
          </p:nvSpPr>
          <p:spPr bwMode="auto">
            <a:xfrm>
              <a:off x="8132" y="6660"/>
              <a:ext cx="3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0" i="1">
                  <a:solidFill>
                    <a:schemeClr val="tx1"/>
                  </a:solidFill>
                  <a:latin typeface="Times New Roman" pitchFamily="18" charset="0"/>
                </a:rPr>
                <a:t>m</a:t>
              </a:r>
              <a:r>
                <a:rPr lang="en-US" altLang="zh-CN" sz="1600" b="0" baseline="-25000">
                  <a:solidFill>
                    <a:schemeClr val="tx1"/>
                  </a:solidFill>
                  <a:latin typeface="Times New Roman" pitchFamily="18" charset="0"/>
                </a:rPr>
                <a:t>2</a:t>
              </a:r>
              <a:endParaRPr lang="en-US" altLang="zh-CN" sz="1600">
                <a:solidFill>
                  <a:schemeClr val="tx1"/>
                </a:solidFill>
                <a:latin typeface="Times New Roman" pitchFamily="18" charset="0"/>
              </a:endParaRPr>
            </a:p>
          </p:txBody>
        </p:sp>
        <p:sp>
          <p:nvSpPr>
            <p:cNvPr id="28" name="Text Box 23"/>
            <p:cNvSpPr txBox="1">
              <a:spLocks noChangeArrowheads="1"/>
            </p:cNvSpPr>
            <p:nvPr/>
          </p:nvSpPr>
          <p:spPr bwMode="auto">
            <a:xfrm>
              <a:off x="8867" y="6630"/>
              <a:ext cx="52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0" i="1">
                  <a:solidFill>
                    <a:schemeClr val="tx1"/>
                  </a:solidFill>
                  <a:latin typeface="Times New Roman" pitchFamily="18" charset="0"/>
                </a:rPr>
                <a:t>a</a:t>
              </a:r>
              <a:r>
                <a:rPr lang="en-US" altLang="zh-CN" sz="1600" b="0" baseline="-25000">
                  <a:solidFill>
                    <a:schemeClr val="tx1"/>
                  </a:solidFill>
                  <a:latin typeface="Times New Roman" pitchFamily="18" charset="0"/>
                </a:rPr>
                <a:t>2</a:t>
              </a:r>
              <a:endParaRPr lang="en-US" altLang="zh-CN" sz="1600">
                <a:solidFill>
                  <a:schemeClr val="tx1"/>
                </a:solidFill>
              </a:endParaRPr>
            </a:p>
          </p:txBody>
        </p:sp>
        <p:sp>
          <p:nvSpPr>
            <p:cNvPr id="29" name="Line 24"/>
            <p:cNvSpPr>
              <a:spLocks noChangeShapeType="1"/>
            </p:cNvSpPr>
            <p:nvPr/>
          </p:nvSpPr>
          <p:spPr bwMode="auto">
            <a:xfrm>
              <a:off x="8867" y="6630"/>
              <a:ext cx="0" cy="636"/>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 name="Text Box 25"/>
            <p:cNvSpPr txBox="1">
              <a:spLocks noChangeArrowheads="1"/>
            </p:cNvSpPr>
            <p:nvPr/>
          </p:nvSpPr>
          <p:spPr bwMode="auto">
            <a:xfrm>
              <a:off x="7922" y="7494"/>
              <a:ext cx="94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n-US" altLang="zh-CN" sz="1600" dirty="0">
                <a:solidFill>
                  <a:schemeClr val="tx1"/>
                </a:solidFill>
              </a:endParaRPr>
            </a:p>
          </p:txBody>
        </p:sp>
      </p:gr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a:t>
            </a:fld>
            <a:endParaRPr lang="en-US" altLang="zh-CN"/>
          </a:p>
        </p:txBody>
      </p:sp>
      <p:sp>
        <p:nvSpPr>
          <p:cNvPr id="3" name="Text Box 2"/>
          <p:cNvSpPr txBox="1">
            <a:spLocks noChangeArrowheads="1"/>
          </p:cNvSpPr>
          <p:nvPr/>
        </p:nvSpPr>
        <p:spPr bwMode="auto">
          <a:xfrm>
            <a:off x="1187450" y="1052513"/>
            <a:ext cx="5746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基础物理学</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上</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力学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4" name="Text Box 3"/>
          <p:cNvSpPr txBox="1">
            <a:spLocks noChangeArrowheads="1"/>
          </p:cNvSpPr>
          <p:nvPr/>
        </p:nvSpPr>
        <p:spPr bwMode="auto">
          <a:xfrm>
            <a:off x="550342" y="1916832"/>
            <a:ext cx="835183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第一章 </a:t>
            </a:r>
            <a:r>
              <a:rPr kumimoji="1" lang="zh-CN" altLang="en-US" sz="3600" b="1" dirty="0" smtClean="0">
                <a:solidFill>
                  <a:srgbClr val="990033"/>
                </a:solidFill>
                <a:latin typeface="华文新魏" panose="02010800040101010101" pitchFamily="2" charset="-122"/>
                <a:ea typeface="华文新魏" panose="02010800040101010101" pitchFamily="2" charset="-122"/>
              </a:rPr>
              <a:t>质点运动学</a:t>
            </a:r>
            <a:endParaRPr kumimoji="1" lang="zh-CN" altLang="en-US" sz="3600" b="1" dirty="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第二章 </a:t>
            </a:r>
            <a:r>
              <a:rPr kumimoji="1" lang="zh-CN" altLang="en-US" sz="3600" b="1" dirty="0" smtClean="0">
                <a:solidFill>
                  <a:srgbClr val="990033"/>
                </a:solidFill>
                <a:latin typeface="华文新魏" panose="02010800040101010101" pitchFamily="2" charset="-122"/>
                <a:ea typeface="华文新魏" panose="02010800040101010101" pitchFamily="2" charset="-122"/>
              </a:rPr>
              <a:t>牛顿力学的基本定律</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第三章 动量变化定理与动量守恒</a:t>
            </a:r>
            <a:endParaRPr kumimoji="1" lang="zh-CN" altLang="en-US" sz="3600" b="1" dirty="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第四章 </a:t>
            </a:r>
            <a:r>
              <a:rPr kumimoji="1" lang="zh-CN" altLang="en-US" sz="3600" b="1" dirty="0" smtClean="0">
                <a:solidFill>
                  <a:srgbClr val="990033"/>
                </a:solidFill>
                <a:latin typeface="华文新魏" panose="02010800040101010101" pitchFamily="2" charset="-122"/>
                <a:ea typeface="华文新魏" panose="02010800040101010101" pitchFamily="2" charset="-122"/>
              </a:rPr>
              <a:t>动能与势能</a:t>
            </a:r>
            <a:r>
              <a:rPr kumimoji="1" lang="en-US" altLang="zh-CN" sz="3600" b="1" dirty="0" smtClean="0">
                <a:solidFill>
                  <a:srgbClr val="990033"/>
                </a:solidFill>
                <a:latin typeface="华文新魏" panose="02010800040101010101" pitchFamily="2" charset="-122"/>
                <a:ea typeface="华文新魏" panose="02010800040101010101" pitchFamily="2" charset="-122"/>
              </a:rPr>
              <a:t>—</a:t>
            </a:r>
            <a:r>
              <a:rPr kumimoji="1" lang="zh-CN" altLang="en-US" sz="3600" b="1" dirty="0" smtClean="0">
                <a:solidFill>
                  <a:srgbClr val="990033"/>
                </a:solidFill>
                <a:latin typeface="华文新魏" panose="02010800040101010101" pitchFamily="2" charset="-122"/>
                <a:ea typeface="华文新魏" panose="02010800040101010101" pitchFamily="2" charset="-122"/>
              </a:rPr>
              <a:t>机械能变化定理与</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             机械能守恒</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第五章 角动量变化定理与角动量</a:t>
            </a:r>
            <a:r>
              <a:rPr kumimoji="1" lang="zh-CN" altLang="en-US" sz="3600" b="1" dirty="0" smtClean="0">
                <a:solidFill>
                  <a:srgbClr val="990033"/>
                </a:solidFill>
                <a:latin typeface="华文新魏" panose="02010800040101010101" pitchFamily="2" charset="-122"/>
                <a:ea typeface="华文新魏" panose="02010800040101010101" pitchFamily="2" charset="-122"/>
              </a:rPr>
              <a:t>守恒</a:t>
            </a:r>
            <a:endParaRPr kumimoji="1" lang="zh-CN" altLang="en-US" sz="3600" b="1" dirty="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96927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40</a:t>
            </a:fld>
            <a:endParaRPr lang="en-US" altLang="zh-CN"/>
          </a:p>
        </p:txBody>
      </p:sp>
      <p:sp>
        <p:nvSpPr>
          <p:cNvPr id="4" name="Text Box 4"/>
          <p:cNvSpPr txBox="1">
            <a:spLocks noChangeArrowheads="1"/>
          </p:cNvSpPr>
          <p:nvPr/>
        </p:nvSpPr>
        <p:spPr bwMode="auto">
          <a:xfrm>
            <a:off x="539750" y="1373981"/>
            <a:ext cx="532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grpSp>
        <p:nvGrpSpPr>
          <p:cNvPr id="5" name="Group 8"/>
          <p:cNvGrpSpPr>
            <a:grpSpLocks/>
          </p:cNvGrpSpPr>
          <p:nvPr/>
        </p:nvGrpSpPr>
        <p:grpSpPr bwMode="auto">
          <a:xfrm>
            <a:off x="251520" y="1287179"/>
            <a:ext cx="6477000" cy="2678113"/>
            <a:chOff x="240" y="747"/>
            <a:chExt cx="4080" cy="1687"/>
          </a:xfrm>
        </p:grpSpPr>
        <p:sp>
          <p:nvSpPr>
            <p:cNvPr id="6" name="Text Box 9"/>
            <p:cNvSpPr txBox="1">
              <a:spLocks noChangeArrowheads="1"/>
            </p:cNvSpPr>
            <p:nvPr/>
          </p:nvSpPr>
          <p:spPr bwMode="auto">
            <a:xfrm>
              <a:off x="240" y="747"/>
              <a:ext cx="4080" cy="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800" b="1" dirty="0" smtClean="0">
                  <a:solidFill>
                    <a:schemeClr val="tx1"/>
                  </a:solidFill>
                  <a:latin typeface="宋体" pitchFamily="2" charset="-122"/>
                </a:rPr>
                <a:t>例</a:t>
              </a:r>
              <a:r>
                <a:rPr lang="en-US" altLang="zh-CN" sz="2800" b="1" dirty="0" smtClean="0">
                  <a:solidFill>
                    <a:schemeClr val="tx1"/>
                  </a:solidFill>
                  <a:latin typeface="宋体" pitchFamily="2" charset="-122"/>
                </a:rPr>
                <a:t>8</a:t>
              </a:r>
              <a:r>
                <a:rPr lang="en-US" altLang="zh-CN" sz="2800" b="1" dirty="0" smtClean="0">
                  <a:latin typeface="宋体" pitchFamily="2" charset="-122"/>
                </a:rPr>
                <a:t>:(</a:t>
              </a:r>
              <a:r>
                <a:rPr lang="en-US" altLang="zh-CN" sz="2800" b="1" dirty="0" smtClean="0">
                  <a:solidFill>
                    <a:schemeClr val="tx1"/>
                  </a:solidFill>
                  <a:latin typeface="宋体" pitchFamily="2" charset="-122"/>
                </a:rPr>
                <a:t>1)</a:t>
              </a:r>
              <a:r>
                <a:rPr lang="zh-CN" altLang="en-US" sz="2800" b="1" dirty="0" smtClean="0">
                  <a:solidFill>
                    <a:schemeClr val="tx1"/>
                  </a:solidFill>
                  <a:latin typeface="宋体" pitchFamily="2" charset="-122"/>
                </a:rPr>
                <a:t>如</a:t>
              </a:r>
              <a:r>
                <a:rPr lang="zh-CN" altLang="en-US" sz="2800" b="1" dirty="0">
                  <a:solidFill>
                    <a:schemeClr val="tx1"/>
                  </a:solidFill>
                  <a:latin typeface="宋体" pitchFamily="2" charset="-122"/>
                </a:rPr>
                <a:t>图所示滑轮和绳子的</a:t>
              </a:r>
              <a:r>
                <a:rPr lang="zh-CN" altLang="en-US" sz="2800" b="1" dirty="0" smtClean="0">
                  <a:solidFill>
                    <a:schemeClr val="tx1"/>
                  </a:solidFill>
                  <a:latin typeface="宋体" pitchFamily="2" charset="-122"/>
                </a:rPr>
                <a:t>质量均不计</a:t>
              </a:r>
              <a:r>
                <a:rPr lang="zh-CN" altLang="en-US" sz="2800" b="1" dirty="0">
                  <a:solidFill>
                    <a:schemeClr val="tx1"/>
                  </a:solidFill>
                  <a:latin typeface="宋体" pitchFamily="2" charset="-122"/>
                </a:rPr>
                <a:t>，滑轮与绳间的摩擦力以及滑轮与轴间的摩擦力均不计</a:t>
              </a:r>
              <a:r>
                <a:rPr lang="en-US" altLang="zh-CN" sz="2800" b="1" dirty="0">
                  <a:solidFill>
                    <a:schemeClr val="tx1"/>
                  </a:solidFill>
                  <a:latin typeface="宋体" pitchFamily="2" charset="-122"/>
                </a:rPr>
                <a:t>.</a:t>
              </a:r>
              <a:r>
                <a:rPr lang="zh-CN" altLang="en-US" sz="2800" b="1" dirty="0">
                  <a:solidFill>
                    <a:schemeClr val="tx1"/>
                  </a:solidFill>
                  <a:latin typeface="宋体" pitchFamily="2" charset="-122"/>
                </a:rPr>
                <a:t>且         </a:t>
              </a:r>
              <a:r>
                <a:rPr lang="en-US" altLang="zh-CN" sz="2800" b="1" dirty="0">
                  <a:solidFill>
                    <a:schemeClr val="tx1"/>
                  </a:solidFill>
                  <a:latin typeface="宋体" pitchFamily="2" charset="-122"/>
                </a:rPr>
                <a:t>. </a:t>
              </a:r>
              <a:r>
                <a:rPr lang="zh-CN" altLang="en-US" sz="2800" b="1" dirty="0">
                  <a:solidFill>
                    <a:srgbClr val="000000"/>
                  </a:solidFill>
                  <a:latin typeface="宋体" pitchFamily="2" charset="-122"/>
                </a:rPr>
                <a:t>求重物</a:t>
              </a:r>
              <a:r>
                <a:rPr lang="zh-CN" altLang="en-US" sz="2800" b="1" dirty="0">
                  <a:solidFill>
                    <a:schemeClr val="tx1"/>
                  </a:solidFill>
                  <a:latin typeface="宋体" pitchFamily="2" charset="-122"/>
                </a:rPr>
                <a:t>释放后，物体的加速度和绳的张力</a:t>
              </a:r>
              <a:r>
                <a:rPr lang="en-US" altLang="zh-CN" sz="2800" b="1" dirty="0">
                  <a:solidFill>
                    <a:schemeClr val="tx1"/>
                  </a:solidFill>
                  <a:latin typeface="宋体" pitchFamily="2" charset="-122"/>
                </a:rPr>
                <a:t>.</a:t>
              </a:r>
            </a:p>
          </p:txBody>
        </p:sp>
        <p:graphicFrame>
          <p:nvGraphicFramePr>
            <p:cNvPr id="7" name="Object 10"/>
            <p:cNvGraphicFramePr>
              <a:graphicFrameLocks noChangeAspect="1"/>
            </p:cNvGraphicFramePr>
            <p:nvPr>
              <p:extLst>
                <p:ext uri="{D42A27DB-BD31-4B8C-83A1-F6EECF244321}">
                  <p14:modId xmlns:p14="http://schemas.microsoft.com/office/powerpoint/2010/main" val="3694585401"/>
                </p:ext>
              </p:extLst>
            </p:nvPr>
          </p:nvGraphicFramePr>
          <p:xfrm>
            <a:off x="2508" y="1604"/>
            <a:ext cx="912" cy="360"/>
          </p:xfrm>
          <a:graphic>
            <a:graphicData uri="http://schemas.openxmlformats.org/presentationml/2006/ole">
              <mc:AlternateContent xmlns:mc="http://schemas.openxmlformats.org/markup-compatibility/2006">
                <mc:Choice xmlns:v="urn:schemas-microsoft-com:vml" Requires="v">
                  <p:oleObj spid="_x0000_s78925" name="Equation" r:id="rId3" imgW="799920" imgH="317160" progId="Equation.DSMT4">
                    <p:embed/>
                  </p:oleObj>
                </mc:Choice>
                <mc:Fallback>
                  <p:oleObj name="Equation" r:id="rId3" imgW="79992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 y="1604"/>
                          <a:ext cx="912"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1"/>
          <p:cNvGrpSpPr>
            <a:grpSpLocks/>
          </p:cNvGrpSpPr>
          <p:nvPr/>
        </p:nvGrpSpPr>
        <p:grpSpPr bwMode="auto">
          <a:xfrm>
            <a:off x="6937375" y="1472880"/>
            <a:ext cx="1600200" cy="2667000"/>
            <a:chOff x="4560" y="432"/>
            <a:chExt cx="1008" cy="1680"/>
          </a:xfrm>
        </p:grpSpPr>
        <p:sp>
          <p:nvSpPr>
            <p:cNvPr id="10" name="Rectangle 12"/>
            <p:cNvSpPr>
              <a:spLocks noChangeArrowheads="1"/>
            </p:cNvSpPr>
            <p:nvPr/>
          </p:nvSpPr>
          <p:spPr bwMode="auto">
            <a:xfrm>
              <a:off x="4560" y="432"/>
              <a:ext cx="1008" cy="1680"/>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3" descr="白色大理石"/>
            <p:cNvSpPr>
              <a:spLocks noChangeArrowheads="1"/>
            </p:cNvSpPr>
            <p:nvPr/>
          </p:nvSpPr>
          <p:spPr bwMode="auto">
            <a:xfrm>
              <a:off x="4869" y="674"/>
              <a:ext cx="381" cy="380"/>
            </a:xfrm>
            <a:prstGeom prst="ellipse">
              <a:avLst/>
            </a:prstGeom>
            <a:blipFill dpi="0" rotWithShape="0">
              <a:blip r:embed="rId5"/>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AutoShape 14"/>
            <p:cNvSpPr>
              <a:spLocks noChangeArrowheads="1"/>
            </p:cNvSpPr>
            <p:nvPr/>
          </p:nvSpPr>
          <p:spPr bwMode="auto">
            <a:xfrm>
              <a:off x="5015" y="586"/>
              <a:ext cx="59" cy="293"/>
            </a:xfrm>
            <a:prstGeom prst="roundRect">
              <a:avLst>
                <a:gd name="adj" fmla="val 16667"/>
              </a:avLst>
            </a:prstGeom>
            <a:gradFill rotWithShape="0">
              <a:gsLst>
                <a:gs pos="0">
                  <a:schemeClr val="tx1">
                    <a:gamma/>
                    <a:tint val="43922"/>
                    <a:invGamma/>
                  </a:schemeClr>
                </a:gs>
                <a:gs pos="100000">
                  <a:schemeClr val="tx1"/>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15"/>
            <p:cNvSpPr>
              <a:spLocks noChangeShapeType="1"/>
            </p:cNvSpPr>
            <p:nvPr/>
          </p:nvSpPr>
          <p:spPr bwMode="auto">
            <a:xfrm>
              <a:off x="5250" y="879"/>
              <a:ext cx="0" cy="75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Rectangle 16"/>
            <p:cNvSpPr>
              <a:spLocks noChangeArrowheads="1"/>
            </p:cNvSpPr>
            <p:nvPr/>
          </p:nvSpPr>
          <p:spPr bwMode="auto">
            <a:xfrm>
              <a:off x="5162" y="1522"/>
              <a:ext cx="176" cy="175"/>
            </a:xfrm>
            <a:prstGeom prst="rect">
              <a:avLst/>
            </a:prstGeom>
            <a:gradFill rotWithShape="0">
              <a:gsLst>
                <a:gs pos="0">
                  <a:srgbClr val="0000FF">
                    <a:gamma/>
                    <a:tint val="43922"/>
                    <a:invGamma/>
                  </a:srgbClr>
                </a:gs>
                <a:gs pos="100000">
                  <a:srgbClr val="0000FF"/>
                </a:gs>
              </a:gsLst>
              <a:lin ang="5400000" scaled="1"/>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Rectangle 17"/>
            <p:cNvSpPr>
              <a:spLocks noChangeArrowheads="1"/>
            </p:cNvSpPr>
            <p:nvPr/>
          </p:nvSpPr>
          <p:spPr bwMode="auto">
            <a:xfrm>
              <a:off x="4800" y="1418"/>
              <a:ext cx="177" cy="175"/>
            </a:xfrm>
            <a:prstGeom prst="rect">
              <a:avLst/>
            </a:prstGeom>
            <a:gradFill rotWithShape="0">
              <a:gsLst>
                <a:gs pos="0">
                  <a:srgbClr val="FF3300">
                    <a:gamma/>
                    <a:tint val="33725"/>
                    <a:invGamma/>
                  </a:srgbClr>
                </a:gs>
                <a:gs pos="100000">
                  <a:srgbClr val="FF3300"/>
                </a:gs>
              </a:gsLst>
              <a:lin ang="5400000" scaled="1"/>
            </a:gra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6" name="Object 18"/>
            <p:cNvGraphicFramePr>
              <a:graphicFrameLocks noChangeAspect="1"/>
            </p:cNvGraphicFramePr>
            <p:nvPr/>
          </p:nvGraphicFramePr>
          <p:xfrm>
            <a:off x="4782" y="1584"/>
            <a:ext cx="283" cy="336"/>
          </p:xfrm>
          <a:graphic>
            <a:graphicData uri="http://schemas.openxmlformats.org/presentationml/2006/ole">
              <mc:AlternateContent xmlns:mc="http://schemas.openxmlformats.org/markup-compatibility/2006">
                <mc:Choice xmlns:v="urn:schemas-microsoft-com:vml" Requires="v">
                  <p:oleObj spid="_x0000_s78926" name="公式" r:id="rId6" imgW="266400" imgH="317160" progId="Equation.3">
                    <p:embed/>
                  </p:oleObj>
                </mc:Choice>
                <mc:Fallback>
                  <p:oleObj name="公式" r:id="rId6" imgW="266400" imgH="317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2" y="1584"/>
                          <a:ext cx="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nvGraphicFramePr>
          <p:xfrm>
            <a:off x="5113" y="1728"/>
            <a:ext cx="311" cy="336"/>
          </p:xfrm>
          <a:graphic>
            <a:graphicData uri="http://schemas.openxmlformats.org/presentationml/2006/ole">
              <mc:AlternateContent xmlns:mc="http://schemas.openxmlformats.org/markup-compatibility/2006">
                <mc:Choice xmlns:v="urn:schemas-microsoft-com:vml" Requires="v">
                  <p:oleObj spid="_x0000_s78927" name="公式" r:id="rId8" imgW="291960" imgH="317160" progId="Equation.3">
                    <p:embed/>
                  </p:oleObj>
                </mc:Choice>
                <mc:Fallback>
                  <p:oleObj name="公式" r:id="rId8" imgW="291960" imgH="3171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 y="1728"/>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20"/>
            <p:cNvSpPr>
              <a:spLocks noChangeShapeType="1"/>
            </p:cNvSpPr>
            <p:nvPr/>
          </p:nvSpPr>
          <p:spPr bwMode="auto">
            <a:xfrm>
              <a:off x="4876" y="838"/>
              <a:ext cx="0" cy="5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Rectangle 21" descr="宽上对角线"/>
            <p:cNvSpPr>
              <a:spLocks noChangeArrowheads="1"/>
            </p:cNvSpPr>
            <p:nvPr/>
          </p:nvSpPr>
          <p:spPr bwMode="auto">
            <a:xfrm>
              <a:off x="4721" y="528"/>
              <a:ext cx="644" cy="77"/>
            </a:xfrm>
            <a:prstGeom prst="rect">
              <a:avLst/>
            </a:prstGeom>
            <a:pattFill prst="wdUpDiag">
              <a:fgClr>
                <a:schemeClr val="tx1"/>
              </a:fgClr>
              <a:bgClr>
                <a:schemeClr val="bg1"/>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41</a:t>
            </a:fld>
            <a:endParaRPr lang="en-US" altLang="zh-CN"/>
          </a:p>
        </p:txBody>
      </p:sp>
      <p:sp>
        <p:nvSpPr>
          <p:cNvPr id="4" name="Text Box 30"/>
          <p:cNvSpPr txBox="1">
            <a:spLocks noChangeArrowheads="1"/>
          </p:cNvSpPr>
          <p:nvPr/>
        </p:nvSpPr>
        <p:spPr bwMode="auto">
          <a:xfrm>
            <a:off x="548368" y="2996952"/>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400" b="1" dirty="0" smtClean="0">
                <a:solidFill>
                  <a:schemeClr val="tx1"/>
                </a:solidFill>
                <a:latin typeface="+mj-ea"/>
                <a:ea typeface="+mj-ea"/>
              </a:rPr>
              <a:t>解</a:t>
            </a:r>
            <a:r>
              <a:rPr lang="en-US" altLang="zh-CN" sz="2400" b="1" dirty="0" smtClean="0">
                <a:solidFill>
                  <a:srgbClr val="000000"/>
                </a:solidFill>
                <a:latin typeface="+mj-ea"/>
                <a:ea typeface="+mj-ea"/>
              </a:rPr>
              <a:t>:</a:t>
            </a:r>
            <a:r>
              <a:rPr lang="zh-CN" altLang="en-US" sz="2400" b="1" dirty="0" smtClean="0">
                <a:solidFill>
                  <a:srgbClr val="000000"/>
                </a:solidFill>
                <a:latin typeface="+mj-ea"/>
                <a:ea typeface="+mj-ea"/>
              </a:rPr>
              <a:t>以</a:t>
            </a:r>
            <a:r>
              <a:rPr lang="zh-CN" altLang="en-US" sz="2400" b="1" dirty="0">
                <a:solidFill>
                  <a:srgbClr val="000000"/>
                </a:solidFill>
                <a:latin typeface="+mj-ea"/>
                <a:ea typeface="+mj-ea"/>
              </a:rPr>
              <a:t>地面为参考系</a:t>
            </a:r>
          </a:p>
        </p:txBody>
      </p:sp>
      <p:graphicFrame>
        <p:nvGraphicFramePr>
          <p:cNvPr id="6" name="Object 32"/>
          <p:cNvGraphicFramePr>
            <a:graphicFrameLocks noChangeAspect="1"/>
          </p:cNvGraphicFramePr>
          <p:nvPr>
            <p:extLst>
              <p:ext uri="{D42A27DB-BD31-4B8C-83A1-F6EECF244321}">
                <p14:modId xmlns:p14="http://schemas.microsoft.com/office/powerpoint/2010/main" val="2621887879"/>
              </p:ext>
            </p:extLst>
          </p:nvPr>
        </p:nvGraphicFramePr>
        <p:xfrm>
          <a:off x="1117499" y="3506361"/>
          <a:ext cx="2971800" cy="661987"/>
        </p:xfrm>
        <a:graphic>
          <a:graphicData uri="http://schemas.openxmlformats.org/presentationml/2006/ole">
            <mc:AlternateContent xmlns:mc="http://schemas.openxmlformats.org/markup-compatibility/2006">
              <mc:Choice xmlns:v="urn:schemas-microsoft-com:vml" Requires="v">
                <p:oleObj spid="_x0000_s79986" name="Equation" r:id="rId3" imgW="965160" imgH="215640" progId="Equation.DSMT4">
                  <p:embed/>
                </p:oleObj>
              </mc:Choice>
              <mc:Fallback>
                <p:oleObj name="Equation" r:id="rId3" imgW="96516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99" y="3506361"/>
                        <a:ext cx="297180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3"/>
          <p:cNvGraphicFramePr>
            <a:graphicFrameLocks noChangeAspect="1"/>
          </p:cNvGraphicFramePr>
          <p:nvPr>
            <p:extLst>
              <p:ext uri="{D42A27DB-BD31-4B8C-83A1-F6EECF244321}">
                <p14:modId xmlns:p14="http://schemas.microsoft.com/office/powerpoint/2010/main" val="2450234010"/>
              </p:ext>
            </p:extLst>
          </p:nvPr>
        </p:nvGraphicFramePr>
        <p:xfrm>
          <a:off x="1117499" y="4128661"/>
          <a:ext cx="3429000" cy="666750"/>
        </p:xfrm>
        <a:graphic>
          <a:graphicData uri="http://schemas.openxmlformats.org/presentationml/2006/ole">
            <mc:AlternateContent xmlns:mc="http://schemas.openxmlformats.org/markup-compatibility/2006">
              <mc:Choice xmlns:v="urn:schemas-microsoft-com:vml" Requires="v">
                <p:oleObj spid="_x0000_s79987" name="Equation" r:id="rId5" imgW="1104840" imgH="215640" progId="Equation.DSMT4">
                  <p:embed/>
                </p:oleObj>
              </mc:Choice>
              <mc:Fallback>
                <p:oleObj name="Equation" r:id="rId5" imgW="110484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499" y="4128661"/>
                        <a:ext cx="34290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4"/>
          <p:cNvGraphicFramePr>
            <a:graphicFrameLocks noChangeAspect="1"/>
          </p:cNvGraphicFramePr>
          <p:nvPr>
            <p:extLst>
              <p:ext uri="{D42A27DB-BD31-4B8C-83A1-F6EECF244321}">
                <p14:modId xmlns:p14="http://schemas.microsoft.com/office/powerpoint/2010/main" val="1926444889"/>
              </p:ext>
            </p:extLst>
          </p:nvPr>
        </p:nvGraphicFramePr>
        <p:xfrm>
          <a:off x="4144615" y="4807268"/>
          <a:ext cx="2587625" cy="1200150"/>
        </p:xfrm>
        <a:graphic>
          <a:graphicData uri="http://schemas.openxmlformats.org/presentationml/2006/ole">
            <mc:AlternateContent xmlns:mc="http://schemas.openxmlformats.org/markup-compatibility/2006">
              <mc:Choice xmlns:v="urn:schemas-microsoft-com:vml" Requires="v">
                <p:oleObj spid="_x0000_s79988" name="Equation" r:id="rId7" imgW="965160" imgH="431640" progId="Equation.DSMT4">
                  <p:embed/>
                </p:oleObj>
              </mc:Choice>
              <mc:Fallback>
                <p:oleObj name="Equation" r:id="rId7" imgW="96516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4615" y="4807268"/>
                        <a:ext cx="258762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35"/>
          <p:cNvSpPr>
            <a:spLocks/>
          </p:cNvSpPr>
          <p:nvPr/>
        </p:nvSpPr>
        <p:spPr bwMode="auto">
          <a:xfrm>
            <a:off x="736499" y="3730198"/>
            <a:ext cx="304800" cy="762000"/>
          </a:xfrm>
          <a:prstGeom prst="leftBrace">
            <a:avLst>
              <a:gd name="adj1" fmla="val 20833"/>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1" name="Object 36"/>
          <p:cNvGraphicFramePr>
            <a:graphicFrameLocks noChangeAspect="1"/>
          </p:cNvGraphicFramePr>
          <p:nvPr>
            <p:extLst>
              <p:ext uri="{D42A27DB-BD31-4B8C-83A1-F6EECF244321}">
                <p14:modId xmlns:p14="http://schemas.microsoft.com/office/powerpoint/2010/main" val="4240702681"/>
              </p:ext>
            </p:extLst>
          </p:nvPr>
        </p:nvGraphicFramePr>
        <p:xfrm>
          <a:off x="902940" y="4807268"/>
          <a:ext cx="2665412" cy="1284287"/>
        </p:xfrm>
        <a:graphic>
          <a:graphicData uri="http://schemas.openxmlformats.org/presentationml/2006/ole">
            <mc:AlternateContent xmlns:mc="http://schemas.openxmlformats.org/markup-compatibility/2006">
              <mc:Choice xmlns:v="urn:schemas-microsoft-com:vml" Requires="v">
                <p:oleObj spid="_x0000_s79989" name="Equation" r:id="rId9" imgW="1396800" imgH="672840" progId="Equation.DSMT4">
                  <p:embed/>
                </p:oleObj>
              </mc:Choice>
              <mc:Fallback>
                <p:oleObj name="Equation" r:id="rId9" imgW="1396800" imgH="6728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2940" y="4807268"/>
                        <a:ext cx="2665412" cy="128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1"/>
          <p:cNvGrpSpPr>
            <a:grpSpLocks/>
          </p:cNvGrpSpPr>
          <p:nvPr/>
        </p:nvGrpSpPr>
        <p:grpSpPr bwMode="auto">
          <a:xfrm>
            <a:off x="6937375" y="1472880"/>
            <a:ext cx="1600200" cy="2667000"/>
            <a:chOff x="4560" y="432"/>
            <a:chExt cx="1008" cy="1680"/>
          </a:xfrm>
        </p:grpSpPr>
        <p:sp>
          <p:nvSpPr>
            <p:cNvPr id="13" name="Rectangle 12"/>
            <p:cNvSpPr>
              <a:spLocks noChangeArrowheads="1"/>
            </p:cNvSpPr>
            <p:nvPr/>
          </p:nvSpPr>
          <p:spPr bwMode="auto">
            <a:xfrm>
              <a:off x="4560" y="432"/>
              <a:ext cx="1008" cy="1680"/>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3" descr="白色大理石"/>
            <p:cNvSpPr>
              <a:spLocks noChangeArrowheads="1"/>
            </p:cNvSpPr>
            <p:nvPr/>
          </p:nvSpPr>
          <p:spPr bwMode="auto">
            <a:xfrm>
              <a:off x="4869" y="674"/>
              <a:ext cx="381" cy="380"/>
            </a:xfrm>
            <a:prstGeom prst="ellipse">
              <a:avLst/>
            </a:prstGeom>
            <a:blipFill dpi="0" rotWithShape="0">
              <a:blip r:embed="rId11"/>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AutoShape 14"/>
            <p:cNvSpPr>
              <a:spLocks noChangeArrowheads="1"/>
            </p:cNvSpPr>
            <p:nvPr/>
          </p:nvSpPr>
          <p:spPr bwMode="auto">
            <a:xfrm>
              <a:off x="5015" y="586"/>
              <a:ext cx="59" cy="293"/>
            </a:xfrm>
            <a:prstGeom prst="roundRect">
              <a:avLst>
                <a:gd name="adj" fmla="val 16667"/>
              </a:avLst>
            </a:prstGeom>
            <a:gradFill rotWithShape="0">
              <a:gsLst>
                <a:gs pos="0">
                  <a:schemeClr val="tx1">
                    <a:gamma/>
                    <a:tint val="43922"/>
                    <a:invGamma/>
                  </a:schemeClr>
                </a:gs>
                <a:gs pos="100000">
                  <a:schemeClr val="tx1"/>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5"/>
            <p:cNvSpPr>
              <a:spLocks noChangeShapeType="1"/>
            </p:cNvSpPr>
            <p:nvPr/>
          </p:nvSpPr>
          <p:spPr bwMode="auto">
            <a:xfrm>
              <a:off x="5250" y="879"/>
              <a:ext cx="0" cy="75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Rectangle 16"/>
            <p:cNvSpPr>
              <a:spLocks noChangeArrowheads="1"/>
            </p:cNvSpPr>
            <p:nvPr/>
          </p:nvSpPr>
          <p:spPr bwMode="auto">
            <a:xfrm>
              <a:off x="5162" y="1522"/>
              <a:ext cx="176" cy="175"/>
            </a:xfrm>
            <a:prstGeom prst="rect">
              <a:avLst/>
            </a:prstGeom>
            <a:gradFill rotWithShape="0">
              <a:gsLst>
                <a:gs pos="0">
                  <a:srgbClr val="0000FF">
                    <a:gamma/>
                    <a:tint val="43922"/>
                    <a:invGamma/>
                  </a:srgbClr>
                </a:gs>
                <a:gs pos="100000">
                  <a:srgbClr val="0000FF"/>
                </a:gs>
              </a:gsLst>
              <a:lin ang="5400000" scaled="1"/>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Rectangle 17"/>
            <p:cNvSpPr>
              <a:spLocks noChangeArrowheads="1"/>
            </p:cNvSpPr>
            <p:nvPr/>
          </p:nvSpPr>
          <p:spPr bwMode="auto">
            <a:xfrm>
              <a:off x="4800" y="1418"/>
              <a:ext cx="177" cy="175"/>
            </a:xfrm>
            <a:prstGeom prst="rect">
              <a:avLst/>
            </a:prstGeom>
            <a:gradFill rotWithShape="0">
              <a:gsLst>
                <a:gs pos="0">
                  <a:srgbClr val="FF3300">
                    <a:gamma/>
                    <a:tint val="33725"/>
                    <a:invGamma/>
                  </a:srgbClr>
                </a:gs>
                <a:gs pos="100000">
                  <a:srgbClr val="FF3300"/>
                </a:gs>
              </a:gsLst>
              <a:lin ang="5400000" scaled="1"/>
            </a:gra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9" name="Object 18"/>
            <p:cNvGraphicFramePr>
              <a:graphicFrameLocks noChangeAspect="1"/>
            </p:cNvGraphicFramePr>
            <p:nvPr/>
          </p:nvGraphicFramePr>
          <p:xfrm>
            <a:off x="4782" y="1584"/>
            <a:ext cx="283" cy="336"/>
          </p:xfrm>
          <a:graphic>
            <a:graphicData uri="http://schemas.openxmlformats.org/presentationml/2006/ole">
              <mc:AlternateContent xmlns:mc="http://schemas.openxmlformats.org/markup-compatibility/2006">
                <mc:Choice xmlns:v="urn:schemas-microsoft-com:vml" Requires="v">
                  <p:oleObj spid="_x0000_s79990" name="公式" r:id="rId12" imgW="266400" imgH="317160" progId="Equation.3">
                    <p:embed/>
                  </p:oleObj>
                </mc:Choice>
                <mc:Fallback>
                  <p:oleObj name="公式" r:id="rId12" imgW="266400" imgH="3171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82" y="1584"/>
                          <a:ext cx="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5113" y="1728"/>
            <a:ext cx="311" cy="336"/>
          </p:xfrm>
          <a:graphic>
            <a:graphicData uri="http://schemas.openxmlformats.org/presentationml/2006/ole">
              <mc:AlternateContent xmlns:mc="http://schemas.openxmlformats.org/markup-compatibility/2006">
                <mc:Choice xmlns:v="urn:schemas-microsoft-com:vml" Requires="v">
                  <p:oleObj spid="_x0000_s79991" name="公式" r:id="rId14" imgW="291960" imgH="317160" progId="Equation.3">
                    <p:embed/>
                  </p:oleObj>
                </mc:Choice>
                <mc:Fallback>
                  <p:oleObj name="公式" r:id="rId14" imgW="291960" imgH="3171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13" y="1728"/>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Line 20"/>
            <p:cNvSpPr>
              <a:spLocks noChangeShapeType="1"/>
            </p:cNvSpPr>
            <p:nvPr/>
          </p:nvSpPr>
          <p:spPr bwMode="auto">
            <a:xfrm>
              <a:off x="4876" y="838"/>
              <a:ext cx="0" cy="5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Rectangle 21" descr="宽上对角线"/>
            <p:cNvSpPr>
              <a:spLocks noChangeArrowheads="1"/>
            </p:cNvSpPr>
            <p:nvPr/>
          </p:nvSpPr>
          <p:spPr bwMode="auto">
            <a:xfrm>
              <a:off x="4721" y="528"/>
              <a:ext cx="644" cy="77"/>
            </a:xfrm>
            <a:prstGeom prst="rect">
              <a:avLst/>
            </a:prstGeom>
            <a:pattFill prst="wdUpDiag">
              <a:fgClr>
                <a:schemeClr val="tx1"/>
              </a:fgClr>
              <a:bgClr>
                <a:schemeClr val="bg1"/>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 name="矩形 2"/>
          <p:cNvSpPr/>
          <p:nvPr/>
        </p:nvSpPr>
        <p:spPr>
          <a:xfrm>
            <a:off x="406660" y="1467552"/>
            <a:ext cx="6317767" cy="1338828"/>
          </a:xfrm>
          <a:prstGeom prst="rect">
            <a:avLst/>
          </a:prstGeom>
        </p:spPr>
        <p:txBody>
          <a:bodyPr wrap="square">
            <a:spAutoFit/>
          </a:bodyPr>
          <a:lstStyle/>
          <a:p>
            <a:pPr>
              <a:lnSpc>
                <a:spcPct val="150000"/>
              </a:lnSpc>
            </a:pPr>
            <a:r>
              <a:rPr lang="zh-CN" altLang="en-US" b="1" dirty="0">
                <a:latin typeface="宋体" pitchFamily="2" charset="-122"/>
              </a:rPr>
              <a:t>例</a:t>
            </a:r>
            <a:r>
              <a:rPr lang="en-US" altLang="zh-CN" b="1" dirty="0">
                <a:latin typeface="宋体" pitchFamily="2" charset="-122"/>
              </a:rPr>
              <a:t>8:(1)</a:t>
            </a:r>
            <a:r>
              <a:rPr lang="zh-CN" altLang="en-US" b="1" dirty="0">
                <a:latin typeface="宋体" pitchFamily="2" charset="-122"/>
              </a:rPr>
              <a:t>如图所示滑轮和绳子的质量均不计，滑轮与绳间的摩擦力以及滑轮与轴间的摩擦力均不计</a:t>
            </a:r>
            <a:r>
              <a:rPr lang="en-US" altLang="zh-CN" b="1" dirty="0">
                <a:latin typeface="宋体" pitchFamily="2" charset="-122"/>
              </a:rPr>
              <a:t>.</a:t>
            </a:r>
            <a:r>
              <a:rPr lang="zh-CN" altLang="en-US" b="1" dirty="0">
                <a:latin typeface="宋体" pitchFamily="2" charset="-122"/>
              </a:rPr>
              <a:t>且         </a:t>
            </a:r>
            <a:r>
              <a:rPr lang="en-US" altLang="zh-CN" b="1" dirty="0">
                <a:latin typeface="宋体" pitchFamily="2" charset="-122"/>
              </a:rPr>
              <a:t>. </a:t>
            </a:r>
            <a:r>
              <a:rPr lang="zh-CN" altLang="en-US" b="1" dirty="0">
                <a:solidFill>
                  <a:srgbClr val="000000"/>
                </a:solidFill>
                <a:latin typeface="宋体" pitchFamily="2" charset="-122"/>
              </a:rPr>
              <a:t>求重物</a:t>
            </a:r>
            <a:r>
              <a:rPr lang="zh-CN" altLang="en-US" b="1" dirty="0">
                <a:latin typeface="宋体" pitchFamily="2" charset="-122"/>
              </a:rPr>
              <a:t>释放后，物体的加速度和绳的张力</a:t>
            </a:r>
            <a:r>
              <a:rPr lang="en-US" altLang="zh-CN" b="1" dirty="0">
                <a:latin typeface="宋体" pitchFamily="2" charset="-122"/>
              </a:rPr>
              <a:t>.</a:t>
            </a:r>
            <a:endParaRPr lang="en-US" altLang="zh-CN" b="1" dirty="0">
              <a:latin typeface="宋体" pitchFamily="2" charset="-122"/>
            </a:endParaRPr>
          </a:p>
        </p:txBody>
      </p:sp>
      <p:graphicFrame>
        <p:nvGraphicFramePr>
          <p:cNvPr id="23" name="Object 10"/>
          <p:cNvGraphicFramePr>
            <a:graphicFrameLocks noChangeAspect="1"/>
          </p:cNvGraphicFramePr>
          <p:nvPr>
            <p:extLst>
              <p:ext uri="{D42A27DB-BD31-4B8C-83A1-F6EECF244321}">
                <p14:modId xmlns:p14="http://schemas.microsoft.com/office/powerpoint/2010/main" val="2833686859"/>
              </p:ext>
            </p:extLst>
          </p:nvPr>
        </p:nvGraphicFramePr>
        <p:xfrm>
          <a:off x="4608839" y="1926478"/>
          <a:ext cx="989236" cy="390488"/>
        </p:xfrm>
        <a:graphic>
          <a:graphicData uri="http://schemas.openxmlformats.org/presentationml/2006/ole">
            <mc:AlternateContent xmlns:mc="http://schemas.openxmlformats.org/markup-compatibility/2006">
              <mc:Choice xmlns:v="urn:schemas-microsoft-com:vml" Requires="v">
                <p:oleObj spid="_x0000_s79992" name="Equation" r:id="rId16" imgW="799920" imgH="317160" progId="Equation.DSMT4">
                  <p:embed/>
                </p:oleObj>
              </mc:Choice>
              <mc:Fallback>
                <p:oleObj name="Equation" r:id="rId16" imgW="799920" imgH="31716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8839" y="1926478"/>
                        <a:ext cx="989236" cy="3904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7" name="Group 4"/>
          <p:cNvGrpSpPr>
            <a:grpSpLocks/>
          </p:cNvGrpSpPr>
          <p:nvPr/>
        </p:nvGrpSpPr>
        <p:grpSpPr bwMode="auto">
          <a:xfrm>
            <a:off x="297347" y="1123950"/>
            <a:ext cx="6298716" cy="2233042"/>
            <a:chOff x="96" y="384"/>
            <a:chExt cx="3984" cy="1280"/>
          </a:xfrm>
        </p:grpSpPr>
        <p:sp>
          <p:nvSpPr>
            <p:cNvPr id="9" name="Rectangle 5"/>
            <p:cNvSpPr>
              <a:spLocks noChangeArrowheads="1"/>
            </p:cNvSpPr>
            <p:nvPr/>
          </p:nvSpPr>
          <p:spPr bwMode="auto">
            <a:xfrm>
              <a:off x="96" y="384"/>
              <a:ext cx="3984" cy="1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800" b="1" dirty="0">
                  <a:solidFill>
                    <a:schemeClr val="tx1"/>
                  </a:solidFill>
                  <a:latin typeface="宋体" pitchFamily="2" charset="-122"/>
                </a:rPr>
                <a:t>（</a:t>
              </a:r>
              <a:r>
                <a:rPr lang="en-US" altLang="zh-CN" sz="2800" b="1" dirty="0">
                  <a:solidFill>
                    <a:schemeClr val="tx1"/>
                  </a:solidFill>
                  <a:latin typeface="宋体" pitchFamily="2" charset="-122"/>
                </a:rPr>
                <a:t>2</a:t>
              </a:r>
              <a:r>
                <a:rPr lang="zh-CN" altLang="en-US" sz="2800" b="1" dirty="0">
                  <a:solidFill>
                    <a:schemeClr val="tx1"/>
                  </a:solidFill>
                  <a:latin typeface="宋体" pitchFamily="2" charset="-122"/>
                </a:rPr>
                <a:t>）若将此装置置于电梯顶部，当电梯以加速度     相对地面向上运动时，求两物体相对电梯的加速度和绳的张力</a:t>
              </a:r>
              <a:r>
                <a:rPr lang="en-US" altLang="zh-CN" sz="2800" b="1" dirty="0">
                  <a:solidFill>
                    <a:schemeClr val="tx1"/>
                  </a:solidFill>
                  <a:latin typeface="宋体" pitchFamily="2" charset="-122"/>
                </a:rPr>
                <a:t>.</a:t>
              </a:r>
            </a:p>
          </p:txBody>
        </p:sp>
        <p:graphicFrame>
          <p:nvGraphicFramePr>
            <p:cNvPr id="10" name="Object 6"/>
            <p:cNvGraphicFramePr>
              <a:graphicFrameLocks noChangeAspect="1"/>
            </p:cNvGraphicFramePr>
            <p:nvPr>
              <p:extLst>
                <p:ext uri="{D42A27DB-BD31-4B8C-83A1-F6EECF244321}">
                  <p14:modId xmlns:p14="http://schemas.microsoft.com/office/powerpoint/2010/main" val="1801235964"/>
                </p:ext>
              </p:extLst>
            </p:nvPr>
          </p:nvGraphicFramePr>
          <p:xfrm>
            <a:off x="1479" y="861"/>
            <a:ext cx="153" cy="218"/>
          </p:xfrm>
          <a:graphic>
            <a:graphicData uri="http://schemas.openxmlformats.org/presentationml/2006/ole">
              <mc:AlternateContent xmlns:mc="http://schemas.openxmlformats.org/markup-compatibility/2006">
                <mc:Choice xmlns:v="urn:schemas-microsoft-com:vml" Requires="v">
                  <p:oleObj spid="_x0000_s81002" name="Equation" r:id="rId3" imgW="177480" imgH="228600" progId="Equation.DSMT4">
                    <p:embed/>
                  </p:oleObj>
                </mc:Choice>
                <mc:Fallback>
                  <p:oleObj name="Equation" r:id="rId3" imgW="177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 y="861"/>
                          <a:ext cx="153" cy="218"/>
                        </a:xfrm>
                        <a:prstGeom prst="rect">
                          <a:avLst/>
                        </a:prstGeom>
                        <a:noFill/>
                        <a:ln>
                          <a:noFill/>
                        </a:ln>
                        <a:effectLst/>
                      </p:spPr>
                    </p:pic>
                  </p:oleObj>
                </mc:Fallback>
              </mc:AlternateContent>
            </a:graphicData>
          </a:graphic>
        </p:graphicFrame>
      </p:grpSp>
      <p:grpSp>
        <p:nvGrpSpPr>
          <p:cNvPr id="11" name="Group 7"/>
          <p:cNvGrpSpPr>
            <a:grpSpLocks/>
          </p:cNvGrpSpPr>
          <p:nvPr/>
        </p:nvGrpSpPr>
        <p:grpSpPr bwMode="auto">
          <a:xfrm>
            <a:off x="6596063" y="1123950"/>
            <a:ext cx="2363788" cy="2590800"/>
            <a:chOff x="4175" y="480"/>
            <a:chExt cx="1489" cy="1632"/>
          </a:xfrm>
        </p:grpSpPr>
        <p:sp>
          <p:nvSpPr>
            <p:cNvPr id="12" name="Rectangle 8"/>
            <p:cNvSpPr>
              <a:spLocks noChangeArrowheads="1"/>
            </p:cNvSpPr>
            <p:nvPr/>
          </p:nvSpPr>
          <p:spPr bwMode="auto">
            <a:xfrm>
              <a:off x="4175" y="480"/>
              <a:ext cx="1488" cy="1632"/>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9"/>
            <p:cNvSpPr>
              <a:spLocks noChangeArrowheads="1"/>
            </p:cNvSpPr>
            <p:nvPr/>
          </p:nvSpPr>
          <p:spPr bwMode="auto">
            <a:xfrm>
              <a:off x="4271" y="576"/>
              <a:ext cx="1104" cy="1440"/>
            </a:xfrm>
            <a:prstGeom prst="rect">
              <a:avLst/>
            </a:prstGeom>
            <a:noFill/>
            <a:ln w="285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0" descr="白色大理石"/>
            <p:cNvSpPr>
              <a:spLocks noChangeArrowheads="1"/>
            </p:cNvSpPr>
            <p:nvPr/>
          </p:nvSpPr>
          <p:spPr bwMode="auto">
            <a:xfrm>
              <a:off x="4628" y="674"/>
              <a:ext cx="363" cy="362"/>
            </a:xfrm>
            <a:prstGeom prst="ellipse">
              <a:avLst/>
            </a:prstGeom>
            <a:blipFill dpi="0" rotWithShape="0">
              <a:blip r:embed="rId5"/>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AutoShape 11"/>
            <p:cNvSpPr>
              <a:spLocks noChangeArrowheads="1"/>
            </p:cNvSpPr>
            <p:nvPr/>
          </p:nvSpPr>
          <p:spPr bwMode="auto">
            <a:xfrm>
              <a:off x="4774" y="576"/>
              <a:ext cx="73" cy="303"/>
            </a:xfrm>
            <a:prstGeom prst="roundRect">
              <a:avLst>
                <a:gd name="adj" fmla="val 16667"/>
              </a:avLst>
            </a:prstGeom>
            <a:gradFill rotWithShape="0">
              <a:gsLst>
                <a:gs pos="0">
                  <a:schemeClr val="tx1">
                    <a:gamma/>
                    <a:tint val="43922"/>
                    <a:invGamma/>
                  </a:schemeClr>
                </a:gs>
                <a:gs pos="100000">
                  <a:schemeClr val="tx1"/>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Rectangle 12"/>
            <p:cNvSpPr>
              <a:spLocks noChangeArrowheads="1"/>
            </p:cNvSpPr>
            <p:nvPr/>
          </p:nvSpPr>
          <p:spPr bwMode="auto">
            <a:xfrm>
              <a:off x="4895" y="1536"/>
              <a:ext cx="176" cy="175"/>
            </a:xfrm>
            <a:prstGeom prst="rect">
              <a:avLst/>
            </a:prstGeom>
            <a:gradFill rotWithShape="0">
              <a:gsLst>
                <a:gs pos="0">
                  <a:srgbClr val="0000FF">
                    <a:gamma/>
                    <a:tint val="43922"/>
                    <a:invGamma/>
                  </a:srgbClr>
                </a:gs>
                <a:gs pos="100000">
                  <a:srgbClr val="0000FF"/>
                </a:gs>
              </a:gsLst>
              <a:lin ang="5400000" scaled="1"/>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Rectangle 13"/>
            <p:cNvSpPr>
              <a:spLocks noChangeArrowheads="1"/>
            </p:cNvSpPr>
            <p:nvPr/>
          </p:nvSpPr>
          <p:spPr bwMode="auto">
            <a:xfrm>
              <a:off x="4559" y="1440"/>
              <a:ext cx="177" cy="175"/>
            </a:xfrm>
            <a:prstGeom prst="rect">
              <a:avLst/>
            </a:prstGeom>
            <a:gradFill rotWithShape="0">
              <a:gsLst>
                <a:gs pos="0">
                  <a:srgbClr val="FF3300">
                    <a:gamma/>
                    <a:tint val="33725"/>
                    <a:invGamma/>
                  </a:srgbClr>
                </a:gs>
                <a:gs pos="100000">
                  <a:srgbClr val="FF3300"/>
                </a:gs>
              </a:gsLst>
              <a:lin ang="5400000" scaled="1"/>
            </a:gra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8" name="Object 14"/>
            <p:cNvGraphicFramePr>
              <a:graphicFrameLocks noChangeAspect="1"/>
            </p:cNvGraphicFramePr>
            <p:nvPr/>
          </p:nvGraphicFramePr>
          <p:xfrm>
            <a:off x="4516" y="1536"/>
            <a:ext cx="283" cy="336"/>
          </p:xfrm>
          <a:graphic>
            <a:graphicData uri="http://schemas.openxmlformats.org/presentationml/2006/ole">
              <mc:AlternateContent xmlns:mc="http://schemas.openxmlformats.org/markup-compatibility/2006">
                <mc:Choice xmlns:v="urn:schemas-microsoft-com:vml" Requires="v">
                  <p:oleObj spid="_x0000_s81003" name="公式" r:id="rId6" imgW="266400" imgH="317160" progId="Equation.3">
                    <p:embed/>
                  </p:oleObj>
                </mc:Choice>
                <mc:Fallback>
                  <p:oleObj name="公式" r:id="rId6" imgW="266400" imgH="317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6" y="1536"/>
                          <a:ext cx="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ChangeAspect="1"/>
            </p:cNvGraphicFramePr>
            <p:nvPr/>
          </p:nvGraphicFramePr>
          <p:xfrm>
            <a:off x="4847" y="1632"/>
            <a:ext cx="311" cy="336"/>
          </p:xfrm>
          <a:graphic>
            <a:graphicData uri="http://schemas.openxmlformats.org/presentationml/2006/ole">
              <mc:AlternateContent xmlns:mc="http://schemas.openxmlformats.org/markup-compatibility/2006">
                <mc:Choice xmlns:v="urn:schemas-microsoft-com:vml" Requires="v">
                  <p:oleObj spid="_x0000_s81004" name="公式" r:id="rId8" imgW="291960" imgH="317160" progId="Equation.3">
                    <p:embed/>
                  </p:oleObj>
                </mc:Choice>
                <mc:Fallback>
                  <p:oleObj name="公式" r:id="rId8" imgW="291960" imgH="3171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7" y="1632"/>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6"/>
            <p:cNvSpPr>
              <a:spLocks noChangeShapeType="1"/>
            </p:cNvSpPr>
            <p:nvPr/>
          </p:nvSpPr>
          <p:spPr bwMode="auto">
            <a:xfrm>
              <a:off x="4632" y="812"/>
              <a:ext cx="0" cy="6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17"/>
            <p:cNvSpPr>
              <a:spLocks noChangeShapeType="1"/>
            </p:cNvSpPr>
            <p:nvPr/>
          </p:nvSpPr>
          <p:spPr bwMode="auto">
            <a:xfrm flipV="1">
              <a:off x="5520" y="1152"/>
              <a:ext cx="0" cy="48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2" name="Object 18"/>
            <p:cNvGraphicFramePr>
              <a:graphicFrameLocks noChangeAspect="1"/>
            </p:cNvGraphicFramePr>
            <p:nvPr/>
          </p:nvGraphicFramePr>
          <p:xfrm>
            <a:off x="5423" y="840"/>
            <a:ext cx="241" cy="312"/>
          </p:xfrm>
          <a:graphic>
            <a:graphicData uri="http://schemas.openxmlformats.org/presentationml/2006/ole">
              <mc:AlternateContent xmlns:mc="http://schemas.openxmlformats.org/markup-compatibility/2006">
                <mc:Choice xmlns:v="urn:schemas-microsoft-com:vml" Requires="v">
                  <p:oleObj spid="_x0000_s81005" name="公式" r:id="rId10" imgW="177480" imgH="228600" progId="Equation.3">
                    <p:embed/>
                  </p:oleObj>
                </mc:Choice>
                <mc:Fallback>
                  <p:oleObj name="公式" r:id="rId10" imgW="1774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3" y="840"/>
                          <a:ext cx="24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Line 19"/>
            <p:cNvSpPr>
              <a:spLocks noChangeShapeType="1"/>
            </p:cNvSpPr>
            <p:nvPr/>
          </p:nvSpPr>
          <p:spPr bwMode="auto">
            <a:xfrm>
              <a:off x="4986" y="879"/>
              <a:ext cx="0" cy="75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1"/>
          </p:nvPr>
        </p:nvSpPr>
        <p:spPr/>
        <p:txBody>
          <a:bodyPr/>
          <a:lstStyle/>
          <a:p>
            <a:pPr>
              <a:defRPr/>
            </a:pPr>
            <a:fld id="{FCE62407-7F75-44F4-BD6C-CC922286C85D}" type="slidenum">
              <a:rPr lang="en-US" altLang="zh-CN" smtClean="0"/>
              <a:pPr>
                <a:defRPr/>
              </a:pPr>
              <a:t>42</a:t>
            </a:fld>
            <a:endParaRPr lang="en-US" altLang="zh-CN"/>
          </a:p>
        </p:txBody>
      </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43</a:t>
            </a:fld>
            <a:endParaRPr lang="en-US" altLang="zh-CN"/>
          </a:p>
        </p:txBody>
      </p:sp>
      <p:sp>
        <p:nvSpPr>
          <p:cNvPr id="5" name="Rectangle 20"/>
          <p:cNvSpPr>
            <a:spLocks noChangeArrowheads="1"/>
          </p:cNvSpPr>
          <p:nvPr/>
        </p:nvSpPr>
        <p:spPr bwMode="auto">
          <a:xfrm>
            <a:off x="107504" y="2477839"/>
            <a:ext cx="3733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800" b="1" dirty="0" smtClean="0">
                <a:solidFill>
                  <a:schemeClr val="tx1"/>
                </a:solidFill>
                <a:latin typeface="宋体" pitchFamily="2" charset="-122"/>
              </a:rPr>
              <a:t>解</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以</a:t>
            </a:r>
            <a:r>
              <a:rPr lang="zh-CN" altLang="en-US" sz="2800" b="1" dirty="0">
                <a:solidFill>
                  <a:srgbClr val="000000"/>
                </a:solidFill>
                <a:latin typeface="宋体" pitchFamily="2" charset="-122"/>
              </a:rPr>
              <a:t>地面为参考系</a:t>
            </a:r>
          </a:p>
        </p:txBody>
      </p:sp>
      <p:grpSp>
        <p:nvGrpSpPr>
          <p:cNvPr id="6" name="Group 21"/>
          <p:cNvGrpSpPr>
            <a:grpSpLocks/>
          </p:cNvGrpSpPr>
          <p:nvPr/>
        </p:nvGrpSpPr>
        <p:grpSpPr bwMode="auto">
          <a:xfrm>
            <a:off x="374458" y="2877369"/>
            <a:ext cx="8301998" cy="1200151"/>
            <a:chOff x="96" y="1792"/>
            <a:chExt cx="4080" cy="756"/>
          </a:xfrm>
        </p:grpSpPr>
        <p:sp>
          <p:nvSpPr>
            <p:cNvPr id="7" name="Text Box 22"/>
            <p:cNvSpPr txBox="1">
              <a:spLocks noChangeArrowheads="1"/>
            </p:cNvSpPr>
            <p:nvPr/>
          </p:nvSpPr>
          <p:spPr bwMode="auto">
            <a:xfrm>
              <a:off x="96" y="1792"/>
              <a:ext cx="4080"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zh-CN" altLang="en-US" sz="2400" b="1" dirty="0" smtClean="0">
                  <a:solidFill>
                    <a:srgbClr val="000000"/>
                  </a:solidFill>
                  <a:latin typeface="宋体" pitchFamily="2" charset="-122"/>
                </a:rPr>
                <a:t>设</a:t>
              </a:r>
              <a:r>
                <a:rPr lang="zh-CN" altLang="en-US" sz="2400" b="1" dirty="0">
                  <a:solidFill>
                    <a:schemeClr val="tx1"/>
                  </a:solidFill>
                  <a:latin typeface="宋体" pitchFamily="2" charset="-122"/>
                </a:rPr>
                <a:t>两物体相对于地面的加速度分别为       ，且相对电梯的加速度为</a:t>
              </a:r>
            </a:p>
          </p:txBody>
        </p:sp>
        <p:graphicFrame>
          <p:nvGraphicFramePr>
            <p:cNvPr id="9" name="Object 23"/>
            <p:cNvGraphicFramePr>
              <a:graphicFrameLocks noChangeAspect="1"/>
            </p:cNvGraphicFramePr>
            <p:nvPr>
              <p:extLst>
                <p:ext uri="{D42A27DB-BD31-4B8C-83A1-F6EECF244321}">
                  <p14:modId xmlns:p14="http://schemas.microsoft.com/office/powerpoint/2010/main" val="3852243796"/>
                </p:ext>
              </p:extLst>
            </p:nvPr>
          </p:nvGraphicFramePr>
          <p:xfrm>
            <a:off x="2584" y="1876"/>
            <a:ext cx="277" cy="293"/>
          </p:xfrm>
          <a:graphic>
            <a:graphicData uri="http://schemas.openxmlformats.org/presentationml/2006/ole">
              <mc:AlternateContent xmlns:mc="http://schemas.openxmlformats.org/markup-compatibility/2006">
                <mc:Choice xmlns:v="urn:schemas-microsoft-com:vml" Requires="v">
                  <p:oleObj spid="_x0000_s84211" name="Equation" r:id="rId3" imgW="203040" imgH="215640" progId="Equation.3">
                    <p:embed/>
                  </p:oleObj>
                </mc:Choice>
                <mc:Fallback>
                  <p:oleObj name="Equation" r:id="rId3" imgW="2030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 y="1876"/>
                          <a:ext cx="277" cy="293"/>
                        </a:xfrm>
                        <a:prstGeom prst="rect">
                          <a:avLst/>
                        </a:prstGeom>
                        <a:noFill/>
                        <a:ln>
                          <a:noFill/>
                        </a:ln>
                        <a:effectLst/>
                      </p:spPr>
                    </p:pic>
                  </p:oleObj>
                </mc:Fallback>
              </mc:AlternateContent>
            </a:graphicData>
          </a:graphic>
        </p:graphicFrame>
        <p:graphicFrame>
          <p:nvGraphicFramePr>
            <p:cNvPr id="10" name="Object 24"/>
            <p:cNvGraphicFramePr>
              <a:graphicFrameLocks noChangeAspect="1"/>
            </p:cNvGraphicFramePr>
            <p:nvPr>
              <p:extLst>
                <p:ext uri="{D42A27DB-BD31-4B8C-83A1-F6EECF244321}">
                  <p14:modId xmlns:p14="http://schemas.microsoft.com/office/powerpoint/2010/main" val="1569430339"/>
                </p:ext>
              </p:extLst>
            </p:nvPr>
          </p:nvGraphicFramePr>
          <p:xfrm>
            <a:off x="953" y="2212"/>
            <a:ext cx="249" cy="324"/>
          </p:xfrm>
          <a:graphic>
            <a:graphicData uri="http://schemas.openxmlformats.org/presentationml/2006/ole">
              <mc:AlternateContent xmlns:mc="http://schemas.openxmlformats.org/markup-compatibility/2006">
                <mc:Choice xmlns:v="urn:schemas-microsoft-com:vml" Requires="v">
                  <p:oleObj spid="_x0000_s84212" name="Equation" r:id="rId5" imgW="164880" imgH="215640" progId="Equation.3">
                    <p:embed/>
                  </p:oleObj>
                </mc:Choice>
                <mc:Fallback>
                  <p:oleObj name="Equation" r:id="rId5" imgW="1648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 y="2212"/>
                          <a:ext cx="249" cy="324"/>
                        </a:xfrm>
                        <a:prstGeom prst="rect">
                          <a:avLst/>
                        </a:prstGeom>
                        <a:noFill/>
                        <a:ln>
                          <a:noFill/>
                        </a:ln>
                        <a:effectLst/>
                      </p:spPr>
                    </p:pic>
                  </p:oleObj>
                </mc:Fallback>
              </mc:AlternateContent>
            </a:graphicData>
          </a:graphic>
        </p:graphicFrame>
        <p:graphicFrame>
          <p:nvGraphicFramePr>
            <p:cNvPr id="11" name="Object 25"/>
            <p:cNvGraphicFramePr>
              <a:graphicFrameLocks noChangeAspect="1"/>
            </p:cNvGraphicFramePr>
            <p:nvPr>
              <p:extLst>
                <p:ext uri="{D42A27DB-BD31-4B8C-83A1-F6EECF244321}">
                  <p14:modId xmlns:p14="http://schemas.microsoft.com/office/powerpoint/2010/main" val="2126639777"/>
                </p:ext>
              </p:extLst>
            </p:nvPr>
          </p:nvGraphicFramePr>
          <p:xfrm>
            <a:off x="2875" y="1867"/>
            <a:ext cx="242" cy="293"/>
          </p:xfrm>
          <a:graphic>
            <a:graphicData uri="http://schemas.openxmlformats.org/presentationml/2006/ole">
              <mc:AlternateContent xmlns:mc="http://schemas.openxmlformats.org/markup-compatibility/2006">
                <mc:Choice xmlns:v="urn:schemas-microsoft-com:vml" Requires="v">
                  <p:oleObj spid="_x0000_s84213" name="Equation" r:id="rId7" imgW="177480" imgH="215640" progId="Equation.3">
                    <p:embed/>
                  </p:oleObj>
                </mc:Choice>
                <mc:Fallback>
                  <p:oleObj name="Equation" r:id="rId7" imgW="177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5" y="1867"/>
                          <a:ext cx="242" cy="293"/>
                        </a:xfrm>
                        <a:prstGeom prst="rect">
                          <a:avLst/>
                        </a:prstGeom>
                        <a:noFill/>
                        <a:ln>
                          <a:noFill/>
                        </a:ln>
                        <a:effectLst/>
                      </p:spPr>
                    </p:pic>
                  </p:oleObj>
                </mc:Fallback>
              </mc:AlternateContent>
            </a:graphicData>
          </a:graphic>
        </p:graphicFrame>
      </p:grpSp>
      <p:graphicFrame>
        <p:nvGraphicFramePr>
          <p:cNvPr id="12" name="Object 26"/>
          <p:cNvGraphicFramePr>
            <a:graphicFrameLocks noChangeAspect="1"/>
          </p:cNvGraphicFramePr>
          <p:nvPr>
            <p:extLst>
              <p:ext uri="{D42A27DB-BD31-4B8C-83A1-F6EECF244321}">
                <p14:modId xmlns:p14="http://schemas.microsoft.com/office/powerpoint/2010/main" val="2994892449"/>
              </p:ext>
            </p:extLst>
          </p:nvPr>
        </p:nvGraphicFramePr>
        <p:xfrm>
          <a:off x="670356" y="3918793"/>
          <a:ext cx="2667000" cy="614363"/>
        </p:xfrm>
        <a:graphic>
          <a:graphicData uri="http://schemas.openxmlformats.org/presentationml/2006/ole">
            <mc:AlternateContent xmlns:mc="http://schemas.openxmlformats.org/markup-compatibility/2006">
              <mc:Choice xmlns:v="urn:schemas-microsoft-com:vml" Requires="v">
                <p:oleObj spid="_x0000_s84214" name="Equation" r:id="rId9" imgW="990360" imgH="215640" progId="Equation.DSMT4">
                  <p:embed/>
                </p:oleObj>
              </mc:Choice>
              <mc:Fallback>
                <p:oleObj name="Equation" r:id="rId9" imgW="99036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356" y="3918793"/>
                        <a:ext cx="26670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7"/>
          <p:cNvGraphicFramePr>
            <a:graphicFrameLocks noChangeAspect="1"/>
          </p:cNvGraphicFramePr>
          <p:nvPr>
            <p:extLst>
              <p:ext uri="{D42A27DB-BD31-4B8C-83A1-F6EECF244321}">
                <p14:modId xmlns:p14="http://schemas.microsoft.com/office/powerpoint/2010/main" val="3369067626"/>
              </p:ext>
            </p:extLst>
          </p:nvPr>
        </p:nvGraphicFramePr>
        <p:xfrm>
          <a:off x="517956" y="5422156"/>
          <a:ext cx="2971800" cy="608012"/>
        </p:xfrm>
        <a:graphic>
          <a:graphicData uri="http://schemas.openxmlformats.org/presentationml/2006/ole">
            <mc:AlternateContent xmlns:mc="http://schemas.openxmlformats.org/markup-compatibility/2006">
              <mc:Choice xmlns:v="urn:schemas-microsoft-com:vml" Requires="v">
                <p:oleObj spid="_x0000_s84215" name="Equation" r:id="rId11" imgW="1143000" imgH="215640" progId="Equation.DSMT4">
                  <p:embed/>
                </p:oleObj>
              </mc:Choice>
              <mc:Fallback>
                <p:oleObj name="Equation" r:id="rId11" imgW="114300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956" y="5422156"/>
                        <a:ext cx="29718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8"/>
          <p:cNvGraphicFramePr>
            <a:graphicFrameLocks noChangeAspect="1"/>
          </p:cNvGraphicFramePr>
          <p:nvPr>
            <p:extLst>
              <p:ext uri="{D42A27DB-BD31-4B8C-83A1-F6EECF244321}">
                <p14:modId xmlns:p14="http://schemas.microsoft.com/office/powerpoint/2010/main" val="3937643834"/>
              </p:ext>
            </p:extLst>
          </p:nvPr>
        </p:nvGraphicFramePr>
        <p:xfrm>
          <a:off x="684643" y="4629993"/>
          <a:ext cx="2133600" cy="693738"/>
        </p:xfrm>
        <a:graphic>
          <a:graphicData uri="http://schemas.openxmlformats.org/presentationml/2006/ole">
            <mc:AlternateContent xmlns:mc="http://schemas.openxmlformats.org/markup-compatibility/2006">
              <mc:Choice xmlns:v="urn:schemas-microsoft-com:vml" Requires="v">
                <p:oleObj spid="_x0000_s84216" name="Equation" r:id="rId13" imgW="660240" imgH="215640" progId="Equation.DSMT4">
                  <p:embed/>
                </p:oleObj>
              </mc:Choice>
              <mc:Fallback>
                <p:oleObj name="Equation" r:id="rId13" imgW="66024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643" y="4629993"/>
                        <a:ext cx="21336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9"/>
          <p:cNvGraphicFramePr>
            <a:graphicFrameLocks noChangeAspect="1"/>
          </p:cNvGraphicFramePr>
          <p:nvPr>
            <p:extLst>
              <p:ext uri="{D42A27DB-BD31-4B8C-83A1-F6EECF244321}">
                <p14:modId xmlns:p14="http://schemas.microsoft.com/office/powerpoint/2010/main" val="3402989044"/>
              </p:ext>
            </p:extLst>
          </p:nvPr>
        </p:nvGraphicFramePr>
        <p:xfrm>
          <a:off x="670356" y="6052393"/>
          <a:ext cx="2209800" cy="688975"/>
        </p:xfrm>
        <a:graphic>
          <a:graphicData uri="http://schemas.openxmlformats.org/presentationml/2006/ole">
            <mc:AlternateContent xmlns:mc="http://schemas.openxmlformats.org/markup-compatibility/2006">
              <mc:Choice xmlns:v="urn:schemas-microsoft-com:vml" Requires="v">
                <p:oleObj spid="_x0000_s84217" name="Equation" r:id="rId15" imgW="685800" imgH="215640" progId="Equation.DSMT4">
                  <p:embed/>
                </p:oleObj>
              </mc:Choice>
              <mc:Fallback>
                <p:oleObj name="Equation" r:id="rId15" imgW="685800" imgH="215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56" y="6052393"/>
                        <a:ext cx="22098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AutoShape 30"/>
          <p:cNvSpPr>
            <a:spLocks/>
          </p:cNvSpPr>
          <p:nvPr/>
        </p:nvSpPr>
        <p:spPr bwMode="auto">
          <a:xfrm>
            <a:off x="397306" y="4271218"/>
            <a:ext cx="304800" cy="2209800"/>
          </a:xfrm>
          <a:prstGeom prst="leftBrace">
            <a:avLst>
              <a:gd name="adj1" fmla="val 60417"/>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7" name="Object 31"/>
          <p:cNvGraphicFramePr>
            <a:graphicFrameLocks noChangeAspect="1"/>
          </p:cNvGraphicFramePr>
          <p:nvPr>
            <p:extLst>
              <p:ext uri="{D42A27DB-BD31-4B8C-83A1-F6EECF244321}">
                <p14:modId xmlns:p14="http://schemas.microsoft.com/office/powerpoint/2010/main" val="915979502"/>
              </p:ext>
            </p:extLst>
          </p:nvPr>
        </p:nvGraphicFramePr>
        <p:xfrm>
          <a:off x="4500993" y="4053731"/>
          <a:ext cx="3276600" cy="1203325"/>
        </p:xfrm>
        <a:graphic>
          <a:graphicData uri="http://schemas.openxmlformats.org/presentationml/2006/ole">
            <mc:AlternateContent xmlns:mc="http://schemas.openxmlformats.org/markup-compatibility/2006">
              <mc:Choice xmlns:v="urn:schemas-microsoft-com:vml" Requires="v">
                <p:oleObj spid="_x0000_s84218" name="Equation" r:id="rId17" imgW="1244520" imgH="431640" progId="Equation.DSMT4">
                  <p:embed/>
                </p:oleObj>
              </mc:Choice>
              <mc:Fallback>
                <p:oleObj name="Equation" r:id="rId17" imgW="1244520" imgH="431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00993" y="4053731"/>
                        <a:ext cx="327660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2"/>
          <p:cNvGraphicFramePr>
            <a:graphicFrameLocks noChangeAspect="1"/>
          </p:cNvGraphicFramePr>
          <p:nvPr>
            <p:extLst>
              <p:ext uri="{D42A27DB-BD31-4B8C-83A1-F6EECF244321}">
                <p14:modId xmlns:p14="http://schemas.microsoft.com/office/powerpoint/2010/main" val="2370847280"/>
              </p:ext>
            </p:extLst>
          </p:nvPr>
        </p:nvGraphicFramePr>
        <p:xfrm>
          <a:off x="4577193" y="5425331"/>
          <a:ext cx="3200400" cy="1168400"/>
        </p:xfrm>
        <a:graphic>
          <a:graphicData uri="http://schemas.openxmlformats.org/presentationml/2006/ole">
            <mc:AlternateContent xmlns:mc="http://schemas.openxmlformats.org/markup-compatibility/2006">
              <mc:Choice xmlns:v="urn:schemas-microsoft-com:vml" Requires="v">
                <p:oleObj spid="_x0000_s84219" name="Equation" r:id="rId19" imgW="1282680" imgH="431640" progId="Equation.DSMT4">
                  <p:embed/>
                </p:oleObj>
              </mc:Choice>
              <mc:Fallback>
                <p:oleObj name="Equation" r:id="rId19" imgW="1282680" imgH="431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7193" y="5425331"/>
                        <a:ext cx="32004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33"/>
          <p:cNvSpPr>
            <a:spLocks/>
          </p:cNvSpPr>
          <p:nvPr/>
        </p:nvSpPr>
        <p:spPr bwMode="auto">
          <a:xfrm>
            <a:off x="4348593" y="4663331"/>
            <a:ext cx="228600" cy="1371600"/>
          </a:xfrm>
          <a:prstGeom prst="leftBrace">
            <a:avLst>
              <a:gd name="adj1" fmla="val 50000"/>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 name="Group 4"/>
          <p:cNvGrpSpPr>
            <a:grpSpLocks/>
          </p:cNvGrpSpPr>
          <p:nvPr/>
        </p:nvGrpSpPr>
        <p:grpSpPr bwMode="auto">
          <a:xfrm>
            <a:off x="153476" y="1202456"/>
            <a:ext cx="7731105" cy="858326"/>
            <a:chOff x="5" y="429"/>
            <a:chExt cx="4890" cy="492"/>
          </a:xfrm>
        </p:grpSpPr>
        <p:sp>
          <p:nvSpPr>
            <p:cNvPr id="21" name="Rectangle 5"/>
            <p:cNvSpPr>
              <a:spLocks noChangeArrowheads="1"/>
            </p:cNvSpPr>
            <p:nvPr/>
          </p:nvSpPr>
          <p:spPr bwMode="auto">
            <a:xfrm>
              <a:off x="5" y="429"/>
              <a:ext cx="4890"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pPr>
              <a:r>
                <a:rPr lang="zh-CN" altLang="en-US" b="1" dirty="0">
                  <a:solidFill>
                    <a:schemeClr val="tx1"/>
                  </a:solidFill>
                  <a:latin typeface="宋体" pitchFamily="2" charset="-122"/>
                </a:rPr>
                <a:t>（</a:t>
              </a:r>
              <a:r>
                <a:rPr lang="en-US" altLang="zh-CN" b="1" dirty="0">
                  <a:solidFill>
                    <a:schemeClr val="tx1"/>
                  </a:solidFill>
                  <a:latin typeface="宋体" pitchFamily="2" charset="-122"/>
                </a:rPr>
                <a:t>2</a:t>
              </a:r>
              <a:r>
                <a:rPr lang="zh-CN" altLang="en-US" b="1" dirty="0">
                  <a:solidFill>
                    <a:schemeClr val="tx1"/>
                  </a:solidFill>
                  <a:latin typeface="宋体" pitchFamily="2" charset="-122"/>
                </a:rPr>
                <a:t>）若将此装置置于电梯顶部，当电梯以加速度     相对</a:t>
              </a:r>
              <a:r>
                <a:rPr lang="zh-CN" altLang="en-US" b="1" dirty="0" smtClean="0">
                  <a:solidFill>
                    <a:schemeClr val="tx1"/>
                  </a:solidFill>
                  <a:latin typeface="宋体" pitchFamily="2" charset="-122"/>
                </a:rPr>
                <a:t>地面</a:t>
              </a:r>
              <a:endParaRPr lang="en-US" altLang="zh-CN" b="1" dirty="0" smtClean="0">
                <a:solidFill>
                  <a:schemeClr val="tx1"/>
                </a:solidFill>
                <a:latin typeface="宋体" pitchFamily="2" charset="-122"/>
              </a:endParaRPr>
            </a:p>
            <a:p>
              <a:pPr>
                <a:lnSpc>
                  <a:spcPct val="150000"/>
                </a:lnSpc>
              </a:pPr>
              <a:r>
                <a:rPr lang="zh-CN" altLang="en-US" b="1" dirty="0" smtClean="0">
                  <a:solidFill>
                    <a:schemeClr val="tx1"/>
                  </a:solidFill>
                  <a:latin typeface="宋体" pitchFamily="2" charset="-122"/>
                </a:rPr>
                <a:t>向上</a:t>
              </a:r>
              <a:r>
                <a:rPr lang="zh-CN" altLang="en-US" b="1" dirty="0">
                  <a:solidFill>
                    <a:schemeClr val="tx1"/>
                  </a:solidFill>
                  <a:latin typeface="宋体" pitchFamily="2" charset="-122"/>
                </a:rPr>
                <a:t>运动时，求两物体相对电梯的加速度和绳的张力</a:t>
              </a:r>
              <a:r>
                <a:rPr lang="en-US" altLang="zh-CN" b="1" dirty="0">
                  <a:solidFill>
                    <a:schemeClr val="tx1"/>
                  </a:solidFill>
                  <a:latin typeface="宋体" pitchFamily="2" charset="-122"/>
                </a:rPr>
                <a:t>.</a:t>
              </a:r>
            </a:p>
          </p:txBody>
        </p:sp>
        <p:graphicFrame>
          <p:nvGraphicFramePr>
            <p:cNvPr id="22" name="Object 6"/>
            <p:cNvGraphicFramePr>
              <a:graphicFrameLocks noChangeAspect="1"/>
            </p:cNvGraphicFramePr>
            <p:nvPr>
              <p:extLst>
                <p:ext uri="{D42A27DB-BD31-4B8C-83A1-F6EECF244321}">
                  <p14:modId xmlns:p14="http://schemas.microsoft.com/office/powerpoint/2010/main" val="3579799434"/>
                </p:ext>
              </p:extLst>
            </p:nvPr>
          </p:nvGraphicFramePr>
          <p:xfrm>
            <a:off x="3249" y="470"/>
            <a:ext cx="143" cy="203"/>
          </p:xfrm>
          <a:graphic>
            <a:graphicData uri="http://schemas.openxmlformats.org/presentationml/2006/ole">
              <mc:AlternateContent xmlns:mc="http://schemas.openxmlformats.org/markup-compatibility/2006">
                <mc:Choice xmlns:v="urn:schemas-microsoft-com:vml" Requires="v">
                  <p:oleObj spid="_x0000_s84220" name="Equation" r:id="rId21" imgW="177480" imgH="228600" progId="Equation.DSMT4">
                    <p:embed/>
                  </p:oleObj>
                </mc:Choice>
                <mc:Fallback>
                  <p:oleObj name="Equation" r:id="rId21" imgW="17748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49" y="470"/>
                          <a:ext cx="143" cy="203"/>
                        </a:xfrm>
                        <a:prstGeom prst="rect">
                          <a:avLst/>
                        </a:prstGeom>
                        <a:noFill/>
                        <a:ln>
                          <a:noFill/>
                        </a:ln>
                        <a:effectLst/>
                      </p:spPr>
                    </p:pic>
                  </p:oleObj>
                </mc:Fallback>
              </mc:AlternateContent>
            </a:graphicData>
          </a:graphic>
        </p:graphicFrame>
      </p:grpSp>
      <p:grpSp>
        <p:nvGrpSpPr>
          <p:cNvPr id="23" name="Group 7"/>
          <p:cNvGrpSpPr>
            <a:grpSpLocks/>
          </p:cNvGrpSpPr>
          <p:nvPr/>
        </p:nvGrpSpPr>
        <p:grpSpPr bwMode="auto">
          <a:xfrm>
            <a:off x="6897116" y="1052736"/>
            <a:ext cx="2211388" cy="2197894"/>
            <a:chOff x="4175" y="480"/>
            <a:chExt cx="1489" cy="1632"/>
          </a:xfrm>
        </p:grpSpPr>
        <p:sp>
          <p:nvSpPr>
            <p:cNvPr id="24" name="Rectangle 8"/>
            <p:cNvSpPr>
              <a:spLocks noChangeArrowheads="1"/>
            </p:cNvSpPr>
            <p:nvPr/>
          </p:nvSpPr>
          <p:spPr bwMode="auto">
            <a:xfrm>
              <a:off x="4175" y="480"/>
              <a:ext cx="1488" cy="1632"/>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9"/>
            <p:cNvSpPr>
              <a:spLocks noChangeArrowheads="1"/>
            </p:cNvSpPr>
            <p:nvPr/>
          </p:nvSpPr>
          <p:spPr bwMode="auto">
            <a:xfrm>
              <a:off x="4271" y="576"/>
              <a:ext cx="1104" cy="1440"/>
            </a:xfrm>
            <a:prstGeom prst="rect">
              <a:avLst/>
            </a:prstGeom>
            <a:noFill/>
            <a:ln w="285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10" descr="白色大理石"/>
            <p:cNvSpPr>
              <a:spLocks noChangeArrowheads="1"/>
            </p:cNvSpPr>
            <p:nvPr/>
          </p:nvSpPr>
          <p:spPr bwMode="auto">
            <a:xfrm>
              <a:off x="4628" y="674"/>
              <a:ext cx="363" cy="362"/>
            </a:xfrm>
            <a:prstGeom prst="ellipse">
              <a:avLst/>
            </a:prstGeom>
            <a:blipFill dpi="0" rotWithShape="0">
              <a:blip r:embed="rId23"/>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AutoShape 11"/>
            <p:cNvSpPr>
              <a:spLocks noChangeArrowheads="1"/>
            </p:cNvSpPr>
            <p:nvPr/>
          </p:nvSpPr>
          <p:spPr bwMode="auto">
            <a:xfrm>
              <a:off x="4774" y="576"/>
              <a:ext cx="73" cy="303"/>
            </a:xfrm>
            <a:prstGeom prst="roundRect">
              <a:avLst>
                <a:gd name="adj" fmla="val 16667"/>
              </a:avLst>
            </a:prstGeom>
            <a:gradFill rotWithShape="0">
              <a:gsLst>
                <a:gs pos="0">
                  <a:schemeClr val="tx1">
                    <a:gamma/>
                    <a:tint val="43922"/>
                    <a:invGamma/>
                  </a:schemeClr>
                </a:gs>
                <a:gs pos="100000">
                  <a:schemeClr val="tx1"/>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Rectangle 12"/>
            <p:cNvSpPr>
              <a:spLocks noChangeArrowheads="1"/>
            </p:cNvSpPr>
            <p:nvPr/>
          </p:nvSpPr>
          <p:spPr bwMode="auto">
            <a:xfrm>
              <a:off x="4895" y="1536"/>
              <a:ext cx="176" cy="175"/>
            </a:xfrm>
            <a:prstGeom prst="rect">
              <a:avLst/>
            </a:prstGeom>
            <a:gradFill rotWithShape="0">
              <a:gsLst>
                <a:gs pos="0">
                  <a:srgbClr val="0000FF">
                    <a:gamma/>
                    <a:tint val="43922"/>
                    <a:invGamma/>
                  </a:srgbClr>
                </a:gs>
                <a:gs pos="100000">
                  <a:srgbClr val="0000FF"/>
                </a:gs>
              </a:gsLst>
              <a:lin ang="5400000" scaled="1"/>
            </a:gra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Rectangle 13"/>
            <p:cNvSpPr>
              <a:spLocks noChangeArrowheads="1"/>
            </p:cNvSpPr>
            <p:nvPr/>
          </p:nvSpPr>
          <p:spPr bwMode="auto">
            <a:xfrm>
              <a:off x="4559" y="1440"/>
              <a:ext cx="177" cy="175"/>
            </a:xfrm>
            <a:prstGeom prst="rect">
              <a:avLst/>
            </a:prstGeom>
            <a:gradFill rotWithShape="0">
              <a:gsLst>
                <a:gs pos="0">
                  <a:srgbClr val="FF3300">
                    <a:gamma/>
                    <a:tint val="33725"/>
                    <a:invGamma/>
                  </a:srgbClr>
                </a:gs>
                <a:gs pos="100000">
                  <a:srgbClr val="FF3300"/>
                </a:gs>
              </a:gsLst>
              <a:lin ang="5400000" scaled="1"/>
            </a:gra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0" name="Object 14"/>
            <p:cNvGraphicFramePr>
              <a:graphicFrameLocks noChangeAspect="1"/>
            </p:cNvGraphicFramePr>
            <p:nvPr/>
          </p:nvGraphicFramePr>
          <p:xfrm>
            <a:off x="4516" y="1536"/>
            <a:ext cx="283" cy="336"/>
          </p:xfrm>
          <a:graphic>
            <a:graphicData uri="http://schemas.openxmlformats.org/presentationml/2006/ole">
              <mc:AlternateContent xmlns:mc="http://schemas.openxmlformats.org/markup-compatibility/2006">
                <mc:Choice xmlns:v="urn:schemas-microsoft-com:vml" Requires="v">
                  <p:oleObj spid="_x0000_s84221" name="公式" r:id="rId24" imgW="266400" imgH="317160" progId="Equation.3">
                    <p:embed/>
                  </p:oleObj>
                </mc:Choice>
                <mc:Fallback>
                  <p:oleObj name="公式" r:id="rId24" imgW="266400" imgH="3171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16" y="1536"/>
                          <a:ext cx="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5"/>
            <p:cNvGraphicFramePr>
              <a:graphicFrameLocks noChangeAspect="1"/>
            </p:cNvGraphicFramePr>
            <p:nvPr/>
          </p:nvGraphicFramePr>
          <p:xfrm>
            <a:off x="4847" y="1632"/>
            <a:ext cx="311" cy="336"/>
          </p:xfrm>
          <a:graphic>
            <a:graphicData uri="http://schemas.openxmlformats.org/presentationml/2006/ole">
              <mc:AlternateContent xmlns:mc="http://schemas.openxmlformats.org/markup-compatibility/2006">
                <mc:Choice xmlns:v="urn:schemas-microsoft-com:vml" Requires="v">
                  <p:oleObj spid="_x0000_s84222" name="公式" r:id="rId26" imgW="291960" imgH="317160" progId="Equation.3">
                    <p:embed/>
                  </p:oleObj>
                </mc:Choice>
                <mc:Fallback>
                  <p:oleObj name="公式" r:id="rId26" imgW="291960" imgH="3171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47" y="1632"/>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Line 16"/>
            <p:cNvSpPr>
              <a:spLocks noChangeShapeType="1"/>
            </p:cNvSpPr>
            <p:nvPr/>
          </p:nvSpPr>
          <p:spPr bwMode="auto">
            <a:xfrm>
              <a:off x="4632" y="812"/>
              <a:ext cx="0" cy="6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17"/>
            <p:cNvSpPr>
              <a:spLocks noChangeShapeType="1"/>
            </p:cNvSpPr>
            <p:nvPr/>
          </p:nvSpPr>
          <p:spPr bwMode="auto">
            <a:xfrm flipV="1">
              <a:off x="5520" y="1152"/>
              <a:ext cx="0" cy="48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4" name="Object 18"/>
            <p:cNvGraphicFramePr>
              <a:graphicFrameLocks noChangeAspect="1"/>
            </p:cNvGraphicFramePr>
            <p:nvPr/>
          </p:nvGraphicFramePr>
          <p:xfrm>
            <a:off x="5423" y="840"/>
            <a:ext cx="241" cy="312"/>
          </p:xfrm>
          <a:graphic>
            <a:graphicData uri="http://schemas.openxmlformats.org/presentationml/2006/ole">
              <mc:AlternateContent xmlns:mc="http://schemas.openxmlformats.org/markup-compatibility/2006">
                <mc:Choice xmlns:v="urn:schemas-microsoft-com:vml" Requires="v">
                  <p:oleObj spid="_x0000_s84223" name="公式" r:id="rId28" imgW="177480" imgH="228600" progId="Equation.3">
                    <p:embed/>
                  </p:oleObj>
                </mc:Choice>
                <mc:Fallback>
                  <p:oleObj name="公式" r:id="rId28" imgW="17748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3" y="840"/>
                          <a:ext cx="24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Line 19"/>
            <p:cNvSpPr>
              <a:spLocks noChangeShapeType="1"/>
            </p:cNvSpPr>
            <p:nvPr/>
          </p:nvSpPr>
          <p:spPr bwMode="auto">
            <a:xfrm>
              <a:off x="4986" y="879"/>
              <a:ext cx="0" cy="75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pSp>
        <p:nvGrpSpPr>
          <p:cNvPr id="4" name="Group 5"/>
          <p:cNvGrpSpPr>
            <a:grpSpLocks/>
          </p:cNvGrpSpPr>
          <p:nvPr/>
        </p:nvGrpSpPr>
        <p:grpSpPr bwMode="auto">
          <a:xfrm>
            <a:off x="121096" y="1120643"/>
            <a:ext cx="8915400" cy="2032001"/>
            <a:chOff x="144" y="347"/>
            <a:chExt cx="5616" cy="1280"/>
          </a:xfrm>
        </p:grpSpPr>
        <p:sp>
          <p:nvSpPr>
            <p:cNvPr id="5" name="Text Box 6"/>
            <p:cNvSpPr txBox="1">
              <a:spLocks noChangeArrowheads="1"/>
            </p:cNvSpPr>
            <p:nvPr/>
          </p:nvSpPr>
          <p:spPr bwMode="auto">
            <a:xfrm>
              <a:off x="144" y="347"/>
              <a:ext cx="5616"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smtClean="0">
                  <a:solidFill>
                    <a:schemeClr val="tx2"/>
                  </a:solidFill>
                  <a:latin typeface="+mj-ea"/>
                  <a:ea typeface="+mj-ea"/>
                </a:rPr>
                <a:t>例</a:t>
              </a:r>
              <a:r>
                <a:rPr lang="en-US" altLang="zh-CN" sz="2800" b="1" dirty="0" smtClean="0">
                  <a:solidFill>
                    <a:schemeClr val="tx2"/>
                  </a:solidFill>
                  <a:latin typeface="+mj-ea"/>
                  <a:ea typeface="+mj-ea"/>
                </a:rPr>
                <a:t>9</a:t>
              </a:r>
              <a:r>
                <a:rPr lang="zh-CN" altLang="en-US" sz="2800" b="1" dirty="0" smtClean="0">
                  <a:solidFill>
                    <a:schemeClr val="tx2"/>
                  </a:solidFill>
                  <a:latin typeface="+mj-ea"/>
                  <a:ea typeface="+mj-ea"/>
                </a:rPr>
                <a:t>：</a:t>
              </a:r>
              <a:r>
                <a:rPr lang="zh-CN" altLang="en-US" sz="2800" b="1" dirty="0" smtClean="0">
                  <a:solidFill>
                    <a:schemeClr val="tx1"/>
                  </a:solidFill>
                  <a:latin typeface="+mj-ea"/>
                  <a:ea typeface="+mj-ea"/>
                </a:rPr>
                <a:t>如</a:t>
              </a:r>
              <a:r>
                <a:rPr lang="zh-CN" altLang="en-US" sz="2800" b="1" dirty="0">
                  <a:solidFill>
                    <a:schemeClr val="tx1"/>
                  </a:solidFill>
                  <a:latin typeface="+mj-ea"/>
                  <a:ea typeface="+mj-ea"/>
                </a:rPr>
                <a:t>图长为  的轻绳，一端系质量为   的小球</a:t>
              </a:r>
              <a:r>
                <a:rPr lang="en-US" altLang="zh-CN" sz="2800" b="1" dirty="0">
                  <a:solidFill>
                    <a:schemeClr val="tx1"/>
                  </a:solidFill>
                  <a:latin typeface="+mj-ea"/>
                  <a:ea typeface="+mj-ea"/>
                </a:rPr>
                <a:t>,</a:t>
              </a:r>
              <a:r>
                <a:rPr lang="zh-CN" altLang="en-US" sz="2800" b="1" dirty="0">
                  <a:solidFill>
                    <a:schemeClr val="tx1"/>
                  </a:solidFill>
                  <a:latin typeface="+mj-ea"/>
                  <a:ea typeface="+mj-ea"/>
                </a:rPr>
                <a:t>另一端系于定点  ，      时小球位于最低位置，并具有水平速度   </a:t>
              </a:r>
              <a:r>
                <a:rPr lang="zh-CN" altLang="en-US" sz="2800" b="1" dirty="0">
                  <a:solidFill>
                    <a:srgbClr val="000000"/>
                  </a:solidFill>
                  <a:latin typeface="+mj-ea"/>
                  <a:ea typeface="+mj-ea"/>
                </a:rPr>
                <a:t>，求</a:t>
              </a:r>
              <a:r>
                <a:rPr lang="zh-CN" altLang="en-US" sz="2800" b="1" dirty="0">
                  <a:solidFill>
                    <a:schemeClr val="tx1"/>
                  </a:solidFill>
                  <a:latin typeface="+mj-ea"/>
                  <a:ea typeface="+mj-ea"/>
                </a:rPr>
                <a:t>小球在任意位置的速率及绳的张力</a:t>
              </a:r>
              <a:r>
                <a:rPr lang="en-US" altLang="zh-CN" sz="2800" b="1" dirty="0">
                  <a:solidFill>
                    <a:schemeClr val="tx1"/>
                  </a:solidFill>
                  <a:latin typeface="+mj-ea"/>
                  <a:ea typeface="+mj-ea"/>
                </a:rPr>
                <a:t>.  </a:t>
              </a:r>
              <a:r>
                <a:rPr lang="en-US" altLang="zh-CN" sz="2800" b="1" dirty="0">
                  <a:solidFill>
                    <a:srgbClr val="A50021"/>
                  </a:solidFill>
                  <a:latin typeface="+mj-ea"/>
                  <a:ea typeface="+mj-ea"/>
                </a:rPr>
                <a:t>                                                 </a:t>
              </a:r>
            </a:p>
          </p:txBody>
        </p:sp>
        <p:graphicFrame>
          <p:nvGraphicFramePr>
            <p:cNvPr id="6" name="Object 7"/>
            <p:cNvGraphicFramePr>
              <a:graphicFrameLocks noChangeAspect="1"/>
            </p:cNvGraphicFramePr>
            <p:nvPr>
              <p:extLst>
                <p:ext uri="{D42A27DB-BD31-4B8C-83A1-F6EECF244321}">
                  <p14:modId xmlns:p14="http://schemas.microsoft.com/office/powerpoint/2010/main" val="2267755927"/>
                </p:ext>
              </p:extLst>
            </p:nvPr>
          </p:nvGraphicFramePr>
          <p:xfrm>
            <a:off x="1142" y="1195"/>
            <a:ext cx="268" cy="432"/>
          </p:xfrm>
          <a:graphic>
            <a:graphicData uri="http://schemas.openxmlformats.org/presentationml/2006/ole">
              <mc:AlternateContent xmlns:mc="http://schemas.openxmlformats.org/markup-compatibility/2006">
                <mc:Choice xmlns:v="urn:schemas-microsoft-com:vml" Requires="v">
                  <p:oleObj spid="_x0000_s82123" name="Equation" r:id="rId3" imgW="177480" imgH="228600" progId="Equation.3">
                    <p:embed/>
                  </p:oleObj>
                </mc:Choice>
                <mc:Fallback>
                  <p:oleObj name="Equation" r:id="rId3" imgW="1774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 y="1195"/>
                          <a:ext cx="26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688341493"/>
                </p:ext>
              </p:extLst>
            </p:nvPr>
          </p:nvGraphicFramePr>
          <p:xfrm>
            <a:off x="4219" y="486"/>
            <a:ext cx="248" cy="206"/>
          </p:xfrm>
          <a:graphic>
            <a:graphicData uri="http://schemas.openxmlformats.org/presentationml/2006/ole">
              <mc:AlternateContent xmlns:mc="http://schemas.openxmlformats.org/markup-compatibility/2006">
                <mc:Choice xmlns:v="urn:schemas-microsoft-com:vml" Requires="v">
                  <p:oleObj spid="_x0000_s82124" name="公式" r:id="rId5" imgW="228600" imgH="190440" progId="Equation.3">
                    <p:embed/>
                  </p:oleObj>
                </mc:Choice>
                <mc:Fallback>
                  <p:oleObj name="公式" r:id="rId5" imgW="22860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 y="486"/>
                          <a:ext cx="24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2116365351"/>
                </p:ext>
              </p:extLst>
            </p:nvPr>
          </p:nvGraphicFramePr>
          <p:xfrm>
            <a:off x="2065" y="855"/>
            <a:ext cx="540" cy="263"/>
          </p:xfrm>
          <a:graphic>
            <a:graphicData uri="http://schemas.openxmlformats.org/presentationml/2006/ole">
              <mc:AlternateContent xmlns:mc="http://schemas.openxmlformats.org/markup-compatibility/2006">
                <mc:Choice xmlns:v="urn:schemas-microsoft-com:vml" Requires="v">
                  <p:oleObj spid="_x0000_s82125" name="公式" r:id="rId7" imgW="495000" imgH="241200" progId="Equation.3">
                    <p:embed/>
                  </p:oleObj>
                </mc:Choice>
                <mc:Fallback>
                  <p:oleObj name="公式" r:id="rId7" imgW="4950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5" y="855"/>
                          <a:ext cx="54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196737202"/>
                </p:ext>
              </p:extLst>
            </p:nvPr>
          </p:nvGraphicFramePr>
          <p:xfrm>
            <a:off x="1771" y="449"/>
            <a:ext cx="121" cy="271"/>
          </p:xfrm>
          <a:graphic>
            <a:graphicData uri="http://schemas.openxmlformats.org/presentationml/2006/ole">
              <mc:AlternateContent xmlns:mc="http://schemas.openxmlformats.org/markup-compatibility/2006">
                <mc:Choice xmlns:v="urn:schemas-microsoft-com:vml" Requires="v">
                  <p:oleObj spid="_x0000_s82126" name="公式" r:id="rId9" imgW="114120" imgH="253800" progId="Equation.3">
                    <p:embed/>
                  </p:oleObj>
                </mc:Choice>
                <mc:Fallback>
                  <p:oleObj name="公式" r:id="rId9" imgW="11412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1" y="449"/>
                          <a:ext cx="12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2142619160"/>
                </p:ext>
              </p:extLst>
            </p:nvPr>
          </p:nvGraphicFramePr>
          <p:xfrm>
            <a:off x="1549" y="841"/>
            <a:ext cx="255" cy="280"/>
          </p:xfrm>
          <a:graphic>
            <a:graphicData uri="http://schemas.openxmlformats.org/presentationml/2006/ole">
              <mc:AlternateContent xmlns:mc="http://schemas.openxmlformats.org/markup-compatibility/2006">
                <mc:Choice xmlns:v="urn:schemas-microsoft-com:vml" Requires="v">
                  <p:oleObj spid="_x0000_s82127" name="Equation" r:id="rId11" imgW="126720" imgH="139680" progId="Equation.3">
                    <p:embed/>
                  </p:oleObj>
                </mc:Choice>
                <mc:Fallback>
                  <p:oleObj name="Equation"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9" y="841"/>
                          <a:ext cx="25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61"/>
          <p:cNvGrpSpPr>
            <a:grpSpLocks/>
          </p:cNvGrpSpPr>
          <p:nvPr/>
        </p:nvGrpSpPr>
        <p:grpSpPr bwMode="auto">
          <a:xfrm>
            <a:off x="467544" y="3705544"/>
            <a:ext cx="3505200" cy="2809875"/>
            <a:chOff x="3408" y="1248"/>
            <a:chExt cx="2208" cy="1770"/>
          </a:xfrm>
        </p:grpSpPr>
        <p:sp>
          <p:nvSpPr>
            <p:cNvPr id="13" name="Rectangle 62"/>
            <p:cNvSpPr>
              <a:spLocks noChangeArrowheads="1"/>
            </p:cNvSpPr>
            <p:nvPr/>
          </p:nvSpPr>
          <p:spPr bwMode="auto">
            <a:xfrm>
              <a:off x="3408" y="1248"/>
              <a:ext cx="2208" cy="1722"/>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63"/>
            <p:cNvGrpSpPr>
              <a:grpSpLocks/>
            </p:cNvGrpSpPr>
            <p:nvPr/>
          </p:nvGrpSpPr>
          <p:grpSpPr bwMode="auto">
            <a:xfrm>
              <a:off x="3696" y="1342"/>
              <a:ext cx="1296" cy="1676"/>
              <a:chOff x="4464" y="2836"/>
              <a:chExt cx="1296" cy="1676"/>
            </a:xfrm>
          </p:grpSpPr>
          <p:sp>
            <p:nvSpPr>
              <p:cNvPr id="15" name="Oval 64"/>
              <p:cNvSpPr>
                <a:spLocks noChangeArrowheads="1"/>
              </p:cNvSpPr>
              <p:nvPr/>
            </p:nvSpPr>
            <p:spPr bwMode="auto">
              <a:xfrm>
                <a:off x="4464" y="2836"/>
                <a:ext cx="1296" cy="129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65"/>
              <p:cNvSpPr>
                <a:spLocks noChangeShapeType="1"/>
              </p:cNvSpPr>
              <p:nvPr/>
            </p:nvSpPr>
            <p:spPr bwMode="auto">
              <a:xfrm>
                <a:off x="5136" y="3504"/>
                <a:ext cx="0" cy="576"/>
              </a:xfrm>
              <a:prstGeom prst="line">
                <a:avLst/>
              </a:prstGeom>
              <a:noFill/>
              <a:ln w="28575">
                <a:solidFill>
                  <a:srgbClr val="E64B2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66"/>
              <p:cNvSpPr>
                <a:spLocks noChangeArrowheads="1"/>
              </p:cNvSpPr>
              <p:nvPr/>
            </p:nvSpPr>
            <p:spPr bwMode="auto">
              <a:xfrm>
                <a:off x="5040" y="4032"/>
                <a:ext cx="144" cy="144"/>
              </a:xfrm>
              <a:prstGeom prst="ellipse">
                <a:avLst/>
              </a:prstGeom>
              <a:noFill/>
              <a:ln w="19050">
                <a:solidFill>
                  <a:srgbClr val="FF0000"/>
                </a:solidFill>
                <a:prstDash val="sysDot"/>
                <a:round/>
                <a:headEnd/>
                <a:tailEnd/>
              </a:ln>
              <a:effectLst/>
              <a:extLst>
                <a:ext uri="{909E8E84-426E-40DD-AFC4-6F175D3DCCD1}">
                  <a14:hiddenFill xmlns:a14="http://schemas.microsoft.com/office/drawing/2010/main">
                    <a:gradFill rotWithShape="0">
                      <a:gsLst>
                        <a:gs pos="0">
                          <a:srgbClr val="FF0000"/>
                        </a:gs>
                        <a:gs pos="100000">
                          <a:srgbClr val="FF0000">
                            <a:gamma/>
                            <a:shade val="56078"/>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67"/>
              <p:cNvGraphicFramePr>
                <a:graphicFrameLocks noChangeAspect="1"/>
              </p:cNvGraphicFramePr>
              <p:nvPr/>
            </p:nvGraphicFramePr>
            <p:xfrm>
              <a:off x="4848" y="3216"/>
              <a:ext cx="302" cy="332"/>
            </p:xfrm>
            <a:graphic>
              <a:graphicData uri="http://schemas.openxmlformats.org/presentationml/2006/ole">
                <mc:AlternateContent xmlns:mc="http://schemas.openxmlformats.org/markup-compatibility/2006">
                  <mc:Choice xmlns:v="urn:schemas-microsoft-com:vml" Requires="v">
                    <p:oleObj spid="_x0000_s82128" name="Equation" r:id="rId13" imgW="126720" imgH="139680" progId="Equation.3">
                      <p:embed/>
                    </p:oleObj>
                  </mc:Choice>
                  <mc:Fallback>
                    <p:oleObj name="Equation" r:id="rId13" imgW="126720" imgH="1396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8" y="3216"/>
                            <a:ext cx="302"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68"/>
              <p:cNvSpPr>
                <a:spLocks noChangeShapeType="1"/>
              </p:cNvSpPr>
              <p:nvPr/>
            </p:nvSpPr>
            <p:spPr bwMode="auto">
              <a:xfrm rot="-3828048">
                <a:off x="5410" y="3326"/>
                <a:ext cx="0" cy="643"/>
              </a:xfrm>
              <a:prstGeom prst="line">
                <a:avLst/>
              </a:prstGeom>
              <a:noFill/>
              <a:ln w="28575">
                <a:solidFill>
                  <a:srgbClr val="E64B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69"/>
              <p:cNvSpPr>
                <a:spLocks/>
              </p:cNvSpPr>
              <p:nvPr/>
            </p:nvSpPr>
            <p:spPr bwMode="auto">
              <a:xfrm flipV="1">
                <a:off x="5105" y="3600"/>
                <a:ext cx="237" cy="144"/>
              </a:xfrm>
              <a:custGeom>
                <a:avLst/>
                <a:gdLst>
                  <a:gd name="G0" fmla="+- 5092 0 0"/>
                  <a:gd name="G1" fmla="+- 21600 0 0"/>
                  <a:gd name="G2" fmla="+- 21600 0 0"/>
                  <a:gd name="T0" fmla="*/ 0 w 26692"/>
                  <a:gd name="T1" fmla="*/ 609 h 21600"/>
                  <a:gd name="T2" fmla="*/ 26692 w 26692"/>
                  <a:gd name="T3" fmla="*/ 21600 h 21600"/>
                  <a:gd name="T4" fmla="*/ 5092 w 26692"/>
                  <a:gd name="T5" fmla="*/ 21600 h 21600"/>
                </a:gdLst>
                <a:ahLst/>
                <a:cxnLst>
                  <a:cxn ang="0">
                    <a:pos x="T0" y="T1"/>
                  </a:cxn>
                  <a:cxn ang="0">
                    <a:pos x="T2" y="T3"/>
                  </a:cxn>
                  <a:cxn ang="0">
                    <a:pos x="T4" y="T5"/>
                  </a:cxn>
                </a:cxnLst>
                <a:rect l="0" t="0" r="r" b="b"/>
                <a:pathLst>
                  <a:path w="26692" h="21600" fill="none" extrusionOk="0">
                    <a:moveTo>
                      <a:pt x="-1" y="608"/>
                    </a:moveTo>
                    <a:cubicBezTo>
                      <a:pt x="1667" y="204"/>
                      <a:pt x="3376" y="-1"/>
                      <a:pt x="5092" y="0"/>
                    </a:cubicBezTo>
                    <a:cubicBezTo>
                      <a:pt x="17021" y="0"/>
                      <a:pt x="26692" y="9670"/>
                      <a:pt x="26692" y="21600"/>
                    </a:cubicBezTo>
                  </a:path>
                  <a:path w="26692" h="21600" stroke="0" extrusionOk="0">
                    <a:moveTo>
                      <a:pt x="-1" y="608"/>
                    </a:moveTo>
                    <a:cubicBezTo>
                      <a:pt x="1667" y="204"/>
                      <a:pt x="3376" y="-1"/>
                      <a:pt x="5092" y="0"/>
                    </a:cubicBezTo>
                    <a:cubicBezTo>
                      <a:pt x="17021" y="0"/>
                      <a:pt x="26692" y="9670"/>
                      <a:pt x="26692" y="21600"/>
                    </a:cubicBezTo>
                    <a:lnTo>
                      <a:pt x="5092" y="21600"/>
                    </a:lnTo>
                    <a:close/>
                  </a:path>
                </a:pathLst>
              </a:cu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 name="Object 70"/>
              <p:cNvGraphicFramePr>
                <a:graphicFrameLocks noChangeAspect="1"/>
              </p:cNvGraphicFramePr>
              <p:nvPr/>
            </p:nvGraphicFramePr>
            <p:xfrm>
              <a:off x="5198" y="3700"/>
              <a:ext cx="203" cy="284"/>
            </p:xfrm>
            <a:graphic>
              <a:graphicData uri="http://schemas.openxmlformats.org/presentationml/2006/ole">
                <mc:AlternateContent xmlns:mc="http://schemas.openxmlformats.org/markup-compatibility/2006">
                  <mc:Choice xmlns:v="urn:schemas-microsoft-com:vml" Requires="v">
                    <p:oleObj spid="_x0000_s82129" name="公式" r:id="rId15" imgW="101520" imgH="139680" progId="Equation.3">
                      <p:embed/>
                    </p:oleObj>
                  </mc:Choice>
                  <mc:Fallback>
                    <p:oleObj name="公式" r:id="rId15" imgW="1015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98" y="3700"/>
                            <a:ext cx="203"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Oval 71"/>
              <p:cNvSpPr>
                <a:spLocks noChangeArrowheads="1"/>
              </p:cNvSpPr>
              <p:nvPr/>
            </p:nvSpPr>
            <p:spPr bwMode="auto">
              <a:xfrm rot="-3828048">
                <a:off x="5616" y="3744"/>
                <a:ext cx="144" cy="144"/>
              </a:xfrm>
              <a:prstGeom prst="ellipse">
                <a:avLst/>
              </a:prstGeom>
              <a:gradFill rotWithShape="0">
                <a:gsLst>
                  <a:gs pos="0">
                    <a:srgbClr val="FF0000"/>
                  </a:gs>
                  <a:gs pos="100000">
                    <a:srgbClr val="FF0000">
                      <a:gamma/>
                      <a:shade val="6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72"/>
              <p:cNvSpPr>
                <a:spLocks noChangeShapeType="1"/>
              </p:cNvSpPr>
              <p:nvPr/>
            </p:nvSpPr>
            <p:spPr bwMode="auto">
              <a:xfrm>
                <a:off x="5150" y="4132"/>
                <a:ext cx="432" cy="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73"/>
              <p:cNvGraphicFramePr>
                <a:graphicFrameLocks noChangeAspect="1"/>
              </p:cNvGraphicFramePr>
              <p:nvPr/>
            </p:nvGraphicFramePr>
            <p:xfrm>
              <a:off x="5336" y="4074"/>
              <a:ext cx="424" cy="438"/>
            </p:xfrm>
            <a:graphic>
              <a:graphicData uri="http://schemas.openxmlformats.org/presentationml/2006/ole">
                <mc:AlternateContent xmlns:mc="http://schemas.openxmlformats.org/markup-compatibility/2006">
                  <mc:Choice xmlns:v="urn:schemas-microsoft-com:vml" Requires="v">
                    <p:oleObj spid="_x0000_s82130" name="Equation" r:id="rId17" imgW="177480" imgH="228600" progId="Equation.3">
                      <p:embed/>
                    </p:oleObj>
                  </mc:Choice>
                  <mc:Fallback>
                    <p:oleObj name="Equation" r:id="rId17" imgW="1774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6" y="4074"/>
                            <a:ext cx="424"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 name="灯片编号占位符 2"/>
          <p:cNvSpPr>
            <a:spLocks noGrp="1"/>
          </p:cNvSpPr>
          <p:nvPr>
            <p:ph type="sldNum" sz="quarter" idx="11"/>
          </p:nvPr>
        </p:nvSpPr>
        <p:spPr/>
        <p:txBody>
          <a:bodyPr/>
          <a:lstStyle/>
          <a:p>
            <a:pPr>
              <a:defRPr/>
            </a:pPr>
            <a:fld id="{FCE62407-7F75-44F4-BD6C-CC922286C85D}" type="slidenum">
              <a:rPr lang="en-US" altLang="zh-CN" smtClean="0"/>
              <a:pPr>
                <a:defRPr/>
              </a:pPr>
              <a:t>44</a:t>
            </a:fld>
            <a:endParaRPr lang="en-US" altLang="zh-CN"/>
          </a:p>
        </p:txBody>
      </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45</a:t>
            </a:fld>
            <a:endParaRPr lang="en-US" altLang="zh-CN"/>
          </a:p>
        </p:txBody>
      </p:sp>
      <p:sp>
        <p:nvSpPr>
          <p:cNvPr id="4" name="灯片编号占位符 1"/>
          <p:cNvSpPr txBox="1">
            <a:spLocks/>
          </p:cNvSpPr>
          <p:nvPr/>
        </p:nvSpPr>
        <p:spPr bwMode="auto">
          <a:xfrm>
            <a:off x="698182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spcBef>
                <a:spcPct val="0"/>
              </a:spcBef>
              <a:defRPr sz="2000" kern="1200">
                <a:solidFill>
                  <a:srgbClr val="6666FF"/>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62407-7F75-44F4-BD6C-CC922286C85D}" type="slidenum">
              <a:rPr lang="en-US" altLang="zh-CN" smtClean="0"/>
              <a:pPr>
                <a:defRPr/>
              </a:pPr>
              <a:t>45</a:t>
            </a:fld>
            <a:endParaRPr lang="en-US" altLang="zh-CN"/>
          </a:p>
        </p:txBody>
      </p:sp>
      <p:sp>
        <p:nvSpPr>
          <p:cNvPr id="5" name="Text Box 74"/>
          <p:cNvSpPr txBox="1">
            <a:spLocks noChangeArrowheads="1"/>
          </p:cNvSpPr>
          <p:nvPr/>
        </p:nvSpPr>
        <p:spPr bwMode="auto">
          <a:xfrm>
            <a:off x="364811" y="3029619"/>
            <a:ext cx="504825"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tx1"/>
                </a:solidFill>
                <a:latin typeface="宋体" pitchFamily="2" charset="-122"/>
              </a:rPr>
              <a:t>解</a:t>
            </a:r>
          </a:p>
        </p:txBody>
      </p:sp>
      <p:sp>
        <p:nvSpPr>
          <p:cNvPr id="6" name="AutoShape 75"/>
          <p:cNvSpPr>
            <a:spLocks/>
          </p:cNvSpPr>
          <p:nvPr/>
        </p:nvSpPr>
        <p:spPr bwMode="auto">
          <a:xfrm>
            <a:off x="925711" y="3549377"/>
            <a:ext cx="228600" cy="762000"/>
          </a:xfrm>
          <a:prstGeom prst="leftBrace">
            <a:avLst>
              <a:gd name="adj1" fmla="val 27778"/>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 name="Object 76"/>
          <p:cNvGraphicFramePr>
            <a:graphicFrameLocks noChangeAspect="1"/>
          </p:cNvGraphicFramePr>
          <p:nvPr>
            <p:extLst>
              <p:ext uri="{D42A27DB-BD31-4B8C-83A1-F6EECF244321}">
                <p14:modId xmlns:p14="http://schemas.microsoft.com/office/powerpoint/2010/main" val="2878231198"/>
              </p:ext>
            </p:extLst>
          </p:nvPr>
        </p:nvGraphicFramePr>
        <p:xfrm>
          <a:off x="1214636" y="3260452"/>
          <a:ext cx="3457575" cy="560387"/>
        </p:xfrm>
        <a:graphic>
          <a:graphicData uri="http://schemas.openxmlformats.org/presentationml/2006/ole">
            <mc:AlternateContent xmlns:mc="http://schemas.openxmlformats.org/markup-compatibility/2006">
              <mc:Choice xmlns:v="urn:schemas-microsoft-com:vml" Requires="v">
                <p:oleObj spid="_x0000_s83118" name="Equation" r:id="rId3" imgW="1409400" imgH="228600" progId="Equation.DSMT4">
                  <p:embed/>
                </p:oleObj>
              </mc:Choice>
              <mc:Fallback>
                <p:oleObj name="Equation" r:id="rId3" imgW="1409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636" y="3260452"/>
                        <a:ext cx="345757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8"/>
          <p:cNvGraphicFramePr>
            <a:graphicFrameLocks noChangeAspect="1"/>
          </p:cNvGraphicFramePr>
          <p:nvPr>
            <p:extLst>
              <p:ext uri="{D42A27DB-BD31-4B8C-83A1-F6EECF244321}">
                <p14:modId xmlns:p14="http://schemas.microsoft.com/office/powerpoint/2010/main" val="1890376103"/>
              </p:ext>
            </p:extLst>
          </p:nvPr>
        </p:nvGraphicFramePr>
        <p:xfrm>
          <a:off x="1214636" y="3909739"/>
          <a:ext cx="2519362" cy="887413"/>
        </p:xfrm>
        <a:graphic>
          <a:graphicData uri="http://schemas.openxmlformats.org/presentationml/2006/ole">
            <mc:AlternateContent xmlns:mc="http://schemas.openxmlformats.org/markup-compatibility/2006">
              <mc:Choice xmlns:v="urn:schemas-microsoft-com:vml" Requires="v">
                <p:oleObj spid="_x0000_s83119" name="Equation" r:id="rId5" imgW="1117440" imgH="393480" progId="Equation.DSMT4">
                  <p:embed/>
                </p:oleObj>
              </mc:Choice>
              <mc:Fallback>
                <p:oleObj name="Equation" r:id="rId5" imgW="11174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636" y="3909739"/>
                        <a:ext cx="2519362"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1"/>
          <p:cNvGraphicFramePr>
            <a:graphicFrameLocks noChangeAspect="1"/>
          </p:cNvGraphicFramePr>
          <p:nvPr>
            <p:extLst>
              <p:ext uri="{D42A27DB-BD31-4B8C-83A1-F6EECF244321}">
                <p14:modId xmlns:p14="http://schemas.microsoft.com/office/powerpoint/2010/main" val="1138783495"/>
              </p:ext>
            </p:extLst>
          </p:nvPr>
        </p:nvGraphicFramePr>
        <p:xfrm>
          <a:off x="949631" y="4895056"/>
          <a:ext cx="4114800" cy="838200"/>
        </p:xfrm>
        <a:graphic>
          <a:graphicData uri="http://schemas.openxmlformats.org/presentationml/2006/ole">
            <mc:AlternateContent xmlns:mc="http://schemas.openxmlformats.org/markup-compatibility/2006">
              <mc:Choice xmlns:v="urn:schemas-microsoft-com:vml" Requires="v">
                <p:oleObj spid="_x0000_s83120" name="Equation" r:id="rId7" imgW="2692080" imgH="634680" progId="Equation.DSMT4">
                  <p:embed/>
                </p:oleObj>
              </mc:Choice>
              <mc:Fallback>
                <p:oleObj name="Equation" r:id="rId7" imgW="2692080" imgH="634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631" y="4895056"/>
                        <a:ext cx="4114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3"/>
          <p:cNvGraphicFramePr>
            <a:graphicFrameLocks noChangeAspect="1"/>
          </p:cNvGraphicFramePr>
          <p:nvPr>
            <p:extLst>
              <p:ext uri="{D42A27DB-BD31-4B8C-83A1-F6EECF244321}">
                <p14:modId xmlns:p14="http://schemas.microsoft.com/office/powerpoint/2010/main" val="616237936"/>
              </p:ext>
            </p:extLst>
          </p:nvPr>
        </p:nvGraphicFramePr>
        <p:xfrm>
          <a:off x="5004048" y="3369989"/>
          <a:ext cx="3429000" cy="941388"/>
        </p:xfrm>
        <a:graphic>
          <a:graphicData uri="http://schemas.openxmlformats.org/presentationml/2006/ole">
            <mc:AlternateContent xmlns:mc="http://schemas.openxmlformats.org/markup-compatibility/2006">
              <mc:Choice xmlns:v="urn:schemas-microsoft-com:vml" Requires="v">
                <p:oleObj spid="_x0000_s83121" name="Equation" r:id="rId9" imgW="1282680" imgH="393480" progId="Equation.DSMT4">
                  <p:embed/>
                </p:oleObj>
              </mc:Choice>
              <mc:Fallback>
                <p:oleObj name="Equation" r:id="rId9" imgW="128268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048" y="3369989"/>
                        <a:ext cx="342900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4"/>
          <p:cNvGraphicFramePr>
            <a:graphicFrameLocks noChangeAspect="1"/>
          </p:cNvGraphicFramePr>
          <p:nvPr>
            <p:extLst>
              <p:ext uri="{D42A27DB-BD31-4B8C-83A1-F6EECF244321}">
                <p14:modId xmlns:p14="http://schemas.microsoft.com/office/powerpoint/2010/main" val="4123862636"/>
              </p:ext>
            </p:extLst>
          </p:nvPr>
        </p:nvGraphicFramePr>
        <p:xfrm>
          <a:off x="251520" y="5776044"/>
          <a:ext cx="3886200" cy="749300"/>
        </p:xfrm>
        <a:graphic>
          <a:graphicData uri="http://schemas.openxmlformats.org/presentationml/2006/ole">
            <mc:AlternateContent xmlns:mc="http://schemas.openxmlformats.org/markup-compatibility/2006">
              <mc:Choice xmlns:v="urn:schemas-microsoft-com:vml" Requires="v">
                <p:oleObj spid="_x0000_s83122" name="Equation" r:id="rId11" imgW="1473120" imgH="291960" progId="Equation.DSMT4">
                  <p:embed/>
                </p:oleObj>
              </mc:Choice>
              <mc:Fallback>
                <p:oleObj name="Equation" r:id="rId11" imgW="1473120" imgH="2919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520" y="5776044"/>
                        <a:ext cx="3886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4475796"/>
              </p:ext>
            </p:extLst>
          </p:nvPr>
        </p:nvGraphicFramePr>
        <p:xfrm>
          <a:off x="4205808" y="5621610"/>
          <a:ext cx="4038600" cy="1047750"/>
        </p:xfrm>
        <a:graphic>
          <a:graphicData uri="http://schemas.openxmlformats.org/presentationml/2006/ole">
            <mc:AlternateContent xmlns:mc="http://schemas.openxmlformats.org/markup-compatibility/2006">
              <mc:Choice xmlns:v="urn:schemas-microsoft-com:vml" Requires="v">
                <p:oleObj spid="_x0000_s83123" name="Equation" r:id="rId13" imgW="1689100" imgH="419100" progId="Equation.DSMT4">
                  <p:embed/>
                </p:oleObj>
              </mc:Choice>
              <mc:Fallback>
                <p:oleObj name="Equation" r:id="rId13" imgW="1689100" imgH="419100" progId="Equation.DSMT4">
                  <p:embed/>
                  <p:pic>
                    <p:nvPicPr>
                      <p:cNvPr id="0" name="Object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5808" y="5621610"/>
                        <a:ext cx="40386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矩形 25"/>
          <p:cNvSpPr/>
          <p:nvPr/>
        </p:nvSpPr>
        <p:spPr>
          <a:xfrm>
            <a:off x="597080" y="1196752"/>
            <a:ext cx="5826862" cy="1323439"/>
          </a:xfrm>
          <a:prstGeom prst="rect">
            <a:avLst/>
          </a:prstGeom>
        </p:spPr>
        <p:txBody>
          <a:bodyPr wrap="square">
            <a:spAutoFit/>
          </a:bodyPr>
          <a:lstStyle/>
          <a:p>
            <a:r>
              <a:rPr lang="zh-CN" altLang="en-US" sz="2000" b="1" dirty="0">
                <a:solidFill>
                  <a:schemeClr val="tx2"/>
                </a:solidFill>
                <a:latin typeface="+mj-ea"/>
              </a:rPr>
              <a:t>例</a:t>
            </a:r>
            <a:r>
              <a:rPr lang="en-US" altLang="zh-CN" sz="2000" b="1" dirty="0">
                <a:solidFill>
                  <a:schemeClr val="tx2"/>
                </a:solidFill>
                <a:latin typeface="+mj-ea"/>
              </a:rPr>
              <a:t>9</a:t>
            </a:r>
            <a:r>
              <a:rPr lang="zh-CN" altLang="en-US" sz="2000" b="1" dirty="0">
                <a:solidFill>
                  <a:schemeClr val="tx2"/>
                </a:solidFill>
                <a:latin typeface="+mj-ea"/>
              </a:rPr>
              <a:t>：</a:t>
            </a:r>
            <a:r>
              <a:rPr lang="zh-CN" altLang="en-US" sz="2000" b="1" dirty="0">
                <a:latin typeface="+mj-ea"/>
              </a:rPr>
              <a:t>如图长为  的轻绳，一端系质量为   的小球</a:t>
            </a:r>
            <a:r>
              <a:rPr lang="en-US" altLang="zh-CN" sz="2000" b="1" dirty="0">
                <a:latin typeface="+mj-ea"/>
              </a:rPr>
              <a:t>,</a:t>
            </a:r>
            <a:r>
              <a:rPr lang="zh-CN" altLang="en-US" sz="2000" b="1" dirty="0">
                <a:latin typeface="+mj-ea"/>
              </a:rPr>
              <a:t>另一端系于定点  ，      时小球位于最低位置，并具有水平速度   </a:t>
            </a:r>
            <a:r>
              <a:rPr lang="zh-CN" altLang="en-US" sz="2000" b="1" dirty="0">
                <a:solidFill>
                  <a:srgbClr val="000000"/>
                </a:solidFill>
                <a:latin typeface="+mj-ea"/>
              </a:rPr>
              <a:t>，求</a:t>
            </a:r>
            <a:r>
              <a:rPr lang="zh-CN" altLang="en-US" sz="2000" b="1" dirty="0">
                <a:latin typeface="+mj-ea"/>
              </a:rPr>
              <a:t>小球在任意位置的速率及绳的张力</a:t>
            </a:r>
            <a:r>
              <a:rPr lang="en-US" altLang="zh-CN" sz="2000" b="1" dirty="0">
                <a:latin typeface="+mj-ea"/>
              </a:rPr>
              <a:t>.</a:t>
            </a:r>
            <a:endParaRPr lang="zh-CN" altLang="en-US" sz="2000" dirty="0"/>
          </a:p>
        </p:txBody>
      </p:sp>
      <p:graphicFrame>
        <p:nvGraphicFramePr>
          <p:cNvPr id="27" name="Object 7"/>
          <p:cNvGraphicFramePr>
            <a:graphicFrameLocks noChangeAspect="1"/>
          </p:cNvGraphicFramePr>
          <p:nvPr>
            <p:extLst>
              <p:ext uri="{D42A27DB-BD31-4B8C-83A1-F6EECF244321}">
                <p14:modId xmlns:p14="http://schemas.microsoft.com/office/powerpoint/2010/main" val="3639307426"/>
              </p:ext>
            </p:extLst>
          </p:nvPr>
        </p:nvGraphicFramePr>
        <p:xfrm>
          <a:off x="2568535" y="1772816"/>
          <a:ext cx="275273" cy="443724"/>
        </p:xfrm>
        <a:graphic>
          <a:graphicData uri="http://schemas.openxmlformats.org/presentationml/2006/ole">
            <mc:AlternateContent xmlns:mc="http://schemas.openxmlformats.org/markup-compatibility/2006">
              <mc:Choice xmlns:v="urn:schemas-microsoft-com:vml" Requires="v">
                <p:oleObj spid="_x0000_s83124" name="Equation" r:id="rId15" imgW="177480" imgH="228600" progId="Equation.3">
                  <p:embed/>
                </p:oleObj>
              </mc:Choice>
              <mc:Fallback>
                <p:oleObj name="Equation" r:id="rId15" imgW="1774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8535" y="1772816"/>
                        <a:ext cx="275273" cy="443724"/>
                      </a:xfrm>
                      <a:prstGeom prst="rect">
                        <a:avLst/>
                      </a:prstGeom>
                      <a:noFill/>
                      <a:ln>
                        <a:noFill/>
                      </a:ln>
                      <a:effectLst/>
                      <a:extLst/>
                    </p:spPr>
                  </p:pic>
                </p:oleObj>
              </mc:Fallback>
            </mc:AlternateContent>
          </a:graphicData>
        </a:graphic>
      </p:graphicFrame>
      <p:graphicFrame>
        <p:nvGraphicFramePr>
          <p:cNvPr id="28" name="Object 9"/>
          <p:cNvGraphicFramePr>
            <a:graphicFrameLocks noChangeAspect="1"/>
          </p:cNvGraphicFramePr>
          <p:nvPr>
            <p:extLst>
              <p:ext uri="{D42A27DB-BD31-4B8C-83A1-F6EECF244321}">
                <p14:modId xmlns:p14="http://schemas.microsoft.com/office/powerpoint/2010/main" val="1230762987"/>
              </p:ext>
            </p:extLst>
          </p:nvPr>
        </p:nvGraphicFramePr>
        <p:xfrm>
          <a:off x="3036386" y="1545069"/>
          <a:ext cx="730469" cy="355766"/>
        </p:xfrm>
        <a:graphic>
          <a:graphicData uri="http://schemas.openxmlformats.org/presentationml/2006/ole">
            <mc:AlternateContent xmlns:mc="http://schemas.openxmlformats.org/markup-compatibility/2006">
              <mc:Choice xmlns:v="urn:schemas-microsoft-com:vml" Requires="v">
                <p:oleObj spid="_x0000_s83125" name="公式" r:id="rId17" imgW="495000" imgH="241200" progId="Equation.3">
                  <p:embed/>
                </p:oleObj>
              </mc:Choice>
              <mc:Fallback>
                <p:oleObj name="公式" r:id="rId17" imgW="49500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36386" y="1545069"/>
                        <a:ext cx="730469" cy="355766"/>
                      </a:xfrm>
                      <a:prstGeom prst="rect">
                        <a:avLst/>
                      </a:prstGeom>
                      <a:noFill/>
                      <a:ln>
                        <a:noFill/>
                      </a:ln>
                      <a:effectLst/>
                      <a:extLst/>
                    </p:spPr>
                  </p:pic>
                </p:oleObj>
              </mc:Fallback>
            </mc:AlternateContent>
          </a:graphicData>
        </a:graphic>
      </p:graphicFrame>
      <p:graphicFrame>
        <p:nvGraphicFramePr>
          <p:cNvPr id="29" name="Object 10"/>
          <p:cNvGraphicFramePr>
            <a:graphicFrameLocks noChangeAspect="1"/>
          </p:cNvGraphicFramePr>
          <p:nvPr>
            <p:extLst>
              <p:ext uri="{D42A27DB-BD31-4B8C-83A1-F6EECF244321}">
                <p14:modId xmlns:p14="http://schemas.microsoft.com/office/powerpoint/2010/main" val="3905049596"/>
              </p:ext>
            </p:extLst>
          </p:nvPr>
        </p:nvGraphicFramePr>
        <p:xfrm>
          <a:off x="2411760" y="1268760"/>
          <a:ext cx="133951" cy="300005"/>
        </p:xfrm>
        <a:graphic>
          <a:graphicData uri="http://schemas.openxmlformats.org/presentationml/2006/ole">
            <mc:AlternateContent xmlns:mc="http://schemas.openxmlformats.org/markup-compatibility/2006">
              <mc:Choice xmlns:v="urn:schemas-microsoft-com:vml" Requires="v">
                <p:oleObj spid="_x0000_s83126" name="公式" r:id="rId19" imgW="114120" imgH="253800" progId="Equation.3">
                  <p:embed/>
                </p:oleObj>
              </mc:Choice>
              <mc:Fallback>
                <p:oleObj name="公式" r:id="rId19" imgW="11412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760" y="1268760"/>
                        <a:ext cx="133951" cy="300005"/>
                      </a:xfrm>
                      <a:prstGeom prst="rect">
                        <a:avLst/>
                      </a:prstGeom>
                      <a:noFill/>
                      <a:ln>
                        <a:noFill/>
                      </a:ln>
                      <a:effectLst/>
                      <a:extLst/>
                    </p:spPr>
                  </p:pic>
                </p:oleObj>
              </mc:Fallback>
            </mc:AlternateContent>
          </a:graphicData>
        </a:graphic>
      </p:graphicFrame>
      <p:graphicFrame>
        <p:nvGraphicFramePr>
          <p:cNvPr id="30" name="Object 11"/>
          <p:cNvGraphicFramePr>
            <a:graphicFrameLocks noChangeAspect="1"/>
          </p:cNvGraphicFramePr>
          <p:nvPr>
            <p:extLst>
              <p:ext uri="{D42A27DB-BD31-4B8C-83A1-F6EECF244321}">
                <p14:modId xmlns:p14="http://schemas.microsoft.com/office/powerpoint/2010/main" val="1944602094"/>
              </p:ext>
            </p:extLst>
          </p:nvPr>
        </p:nvGraphicFramePr>
        <p:xfrm>
          <a:off x="2508884" y="1531676"/>
          <a:ext cx="328338" cy="360528"/>
        </p:xfrm>
        <a:graphic>
          <a:graphicData uri="http://schemas.openxmlformats.org/presentationml/2006/ole">
            <mc:AlternateContent xmlns:mc="http://schemas.openxmlformats.org/markup-compatibility/2006">
              <mc:Choice xmlns:v="urn:schemas-microsoft-com:vml" Requires="v">
                <p:oleObj spid="_x0000_s83127" name="Equation" r:id="rId21" imgW="126720" imgH="139680" progId="Equation.3">
                  <p:embed/>
                </p:oleObj>
              </mc:Choice>
              <mc:Fallback>
                <p:oleObj name="Equation" r:id="rId21" imgW="12672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08884" y="1531676"/>
                        <a:ext cx="328338" cy="360528"/>
                      </a:xfrm>
                      <a:prstGeom prst="rect">
                        <a:avLst/>
                      </a:prstGeom>
                      <a:noFill/>
                      <a:ln>
                        <a:noFill/>
                      </a:ln>
                      <a:effectLst/>
                      <a:extLst/>
                    </p:spPr>
                  </p:pic>
                </p:oleObj>
              </mc:Fallback>
            </mc:AlternateContent>
          </a:graphicData>
        </a:graphic>
      </p:graphicFrame>
      <p:grpSp>
        <p:nvGrpSpPr>
          <p:cNvPr id="31" name="Group 61"/>
          <p:cNvGrpSpPr>
            <a:grpSpLocks/>
          </p:cNvGrpSpPr>
          <p:nvPr/>
        </p:nvGrpSpPr>
        <p:grpSpPr bwMode="auto">
          <a:xfrm>
            <a:off x="6228184" y="990653"/>
            <a:ext cx="3103108" cy="2510355"/>
            <a:chOff x="3408" y="1248"/>
            <a:chExt cx="2208" cy="1770"/>
          </a:xfrm>
        </p:grpSpPr>
        <p:sp>
          <p:nvSpPr>
            <p:cNvPr id="32" name="Rectangle 62"/>
            <p:cNvSpPr>
              <a:spLocks noChangeArrowheads="1"/>
            </p:cNvSpPr>
            <p:nvPr/>
          </p:nvSpPr>
          <p:spPr bwMode="auto">
            <a:xfrm>
              <a:off x="3408" y="1248"/>
              <a:ext cx="2208" cy="1722"/>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 name="Group 63"/>
            <p:cNvGrpSpPr>
              <a:grpSpLocks/>
            </p:cNvGrpSpPr>
            <p:nvPr/>
          </p:nvGrpSpPr>
          <p:grpSpPr bwMode="auto">
            <a:xfrm>
              <a:off x="3696" y="1342"/>
              <a:ext cx="1296" cy="1676"/>
              <a:chOff x="4464" y="2836"/>
              <a:chExt cx="1296" cy="1676"/>
            </a:xfrm>
          </p:grpSpPr>
          <p:sp>
            <p:nvSpPr>
              <p:cNvPr id="34" name="Oval 64"/>
              <p:cNvSpPr>
                <a:spLocks noChangeArrowheads="1"/>
              </p:cNvSpPr>
              <p:nvPr/>
            </p:nvSpPr>
            <p:spPr bwMode="auto">
              <a:xfrm>
                <a:off x="4464" y="2836"/>
                <a:ext cx="1296" cy="129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65"/>
              <p:cNvSpPr>
                <a:spLocks noChangeShapeType="1"/>
              </p:cNvSpPr>
              <p:nvPr/>
            </p:nvSpPr>
            <p:spPr bwMode="auto">
              <a:xfrm>
                <a:off x="5136" y="3504"/>
                <a:ext cx="0" cy="576"/>
              </a:xfrm>
              <a:prstGeom prst="line">
                <a:avLst/>
              </a:prstGeom>
              <a:noFill/>
              <a:ln w="28575">
                <a:solidFill>
                  <a:srgbClr val="E64B2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66"/>
              <p:cNvSpPr>
                <a:spLocks noChangeArrowheads="1"/>
              </p:cNvSpPr>
              <p:nvPr/>
            </p:nvSpPr>
            <p:spPr bwMode="auto">
              <a:xfrm>
                <a:off x="5040" y="4032"/>
                <a:ext cx="144" cy="144"/>
              </a:xfrm>
              <a:prstGeom prst="ellipse">
                <a:avLst/>
              </a:prstGeom>
              <a:noFill/>
              <a:ln w="19050">
                <a:solidFill>
                  <a:srgbClr val="FF0000"/>
                </a:solidFill>
                <a:prstDash val="sysDot"/>
                <a:round/>
                <a:headEnd/>
                <a:tailEnd/>
              </a:ln>
              <a:effectLst/>
              <a:extLst>
                <a:ext uri="{909E8E84-426E-40DD-AFC4-6F175D3DCCD1}">
                  <a14:hiddenFill xmlns:a14="http://schemas.microsoft.com/office/drawing/2010/main">
                    <a:gradFill rotWithShape="0">
                      <a:gsLst>
                        <a:gs pos="0">
                          <a:srgbClr val="FF0000"/>
                        </a:gs>
                        <a:gs pos="100000">
                          <a:srgbClr val="FF0000">
                            <a:gamma/>
                            <a:shade val="56078"/>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67"/>
              <p:cNvGraphicFramePr>
                <a:graphicFrameLocks noChangeAspect="1"/>
              </p:cNvGraphicFramePr>
              <p:nvPr/>
            </p:nvGraphicFramePr>
            <p:xfrm>
              <a:off x="4848" y="3216"/>
              <a:ext cx="302" cy="332"/>
            </p:xfrm>
            <a:graphic>
              <a:graphicData uri="http://schemas.openxmlformats.org/presentationml/2006/ole">
                <mc:AlternateContent xmlns:mc="http://schemas.openxmlformats.org/markup-compatibility/2006">
                  <mc:Choice xmlns:v="urn:schemas-microsoft-com:vml" Requires="v">
                    <p:oleObj spid="_x0000_s83128" name="Equation" r:id="rId23" imgW="126720" imgH="139680" progId="Equation.3">
                      <p:embed/>
                    </p:oleObj>
                  </mc:Choice>
                  <mc:Fallback>
                    <p:oleObj name="Equation" r:id="rId23" imgW="126720" imgH="1396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48" y="3216"/>
                            <a:ext cx="302"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Line 68"/>
              <p:cNvSpPr>
                <a:spLocks noChangeShapeType="1"/>
              </p:cNvSpPr>
              <p:nvPr/>
            </p:nvSpPr>
            <p:spPr bwMode="auto">
              <a:xfrm rot="-3828048">
                <a:off x="5410" y="3326"/>
                <a:ext cx="0" cy="643"/>
              </a:xfrm>
              <a:prstGeom prst="line">
                <a:avLst/>
              </a:prstGeom>
              <a:noFill/>
              <a:ln w="28575">
                <a:solidFill>
                  <a:srgbClr val="E64B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rc 69"/>
              <p:cNvSpPr>
                <a:spLocks/>
              </p:cNvSpPr>
              <p:nvPr/>
            </p:nvSpPr>
            <p:spPr bwMode="auto">
              <a:xfrm flipV="1">
                <a:off x="5105" y="3600"/>
                <a:ext cx="237" cy="144"/>
              </a:xfrm>
              <a:custGeom>
                <a:avLst/>
                <a:gdLst>
                  <a:gd name="G0" fmla="+- 5092 0 0"/>
                  <a:gd name="G1" fmla="+- 21600 0 0"/>
                  <a:gd name="G2" fmla="+- 21600 0 0"/>
                  <a:gd name="T0" fmla="*/ 0 w 26692"/>
                  <a:gd name="T1" fmla="*/ 609 h 21600"/>
                  <a:gd name="T2" fmla="*/ 26692 w 26692"/>
                  <a:gd name="T3" fmla="*/ 21600 h 21600"/>
                  <a:gd name="T4" fmla="*/ 5092 w 26692"/>
                  <a:gd name="T5" fmla="*/ 21600 h 21600"/>
                </a:gdLst>
                <a:ahLst/>
                <a:cxnLst>
                  <a:cxn ang="0">
                    <a:pos x="T0" y="T1"/>
                  </a:cxn>
                  <a:cxn ang="0">
                    <a:pos x="T2" y="T3"/>
                  </a:cxn>
                  <a:cxn ang="0">
                    <a:pos x="T4" y="T5"/>
                  </a:cxn>
                </a:cxnLst>
                <a:rect l="0" t="0" r="r" b="b"/>
                <a:pathLst>
                  <a:path w="26692" h="21600" fill="none" extrusionOk="0">
                    <a:moveTo>
                      <a:pt x="-1" y="608"/>
                    </a:moveTo>
                    <a:cubicBezTo>
                      <a:pt x="1667" y="204"/>
                      <a:pt x="3376" y="-1"/>
                      <a:pt x="5092" y="0"/>
                    </a:cubicBezTo>
                    <a:cubicBezTo>
                      <a:pt x="17021" y="0"/>
                      <a:pt x="26692" y="9670"/>
                      <a:pt x="26692" y="21600"/>
                    </a:cubicBezTo>
                  </a:path>
                  <a:path w="26692" h="21600" stroke="0" extrusionOk="0">
                    <a:moveTo>
                      <a:pt x="-1" y="608"/>
                    </a:moveTo>
                    <a:cubicBezTo>
                      <a:pt x="1667" y="204"/>
                      <a:pt x="3376" y="-1"/>
                      <a:pt x="5092" y="0"/>
                    </a:cubicBezTo>
                    <a:cubicBezTo>
                      <a:pt x="17021" y="0"/>
                      <a:pt x="26692" y="9670"/>
                      <a:pt x="26692" y="21600"/>
                    </a:cubicBezTo>
                    <a:lnTo>
                      <a:pt x="5092" y="21600"/>
                    </a:lnTo>
                    <a:close/>
                  </a:path>
                </a:pathLst>
              </a:cu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 name="Object 70"/>
              <p:cNvGraphicFramePr>
                <a:graphicFrameLocks noChangeAspect="1"/>
              </p:cNvGraphicFramePr>
              <p:nvPr/>
            </p:nvGraphicFramePr>
            <p:xfrm>
              <a:off x="5198" y="3700"/>
              <a:ext cx="203" cy="284"/>
            </p:xfrm>
            <a:graphic>
              <a:graphicData uri="http://schemas.openxmlformats.org/presentationml/2006/ole">
                <mc:AlternateContent xmlns:mc="http://schemas.openxmlformats.org/markup-compatibility/2006">
                  <mc:Choice xmlns:v="urn:schemas-microsoft-com:vml" Requires="v">
                    <p:oleObj spid="_x0000_s83129" name="公式" r:id="rId25" imgW="101520" imgH="139680" progId="Equation.3">
                      <p:embed/>
                    </p:oleObj>
                  </mc:Choice>
                  <mc:Fallback>
                    <p:oleObj name="公式" r:id="rId25" imgW="101520" imgH="1396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8" y="3700"/>
                            <a:ext cx="203"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Oval 71"/>
              <p:cNvSpPr>
                <a:spLocks noChangeArrowheads="1"/>
              </p:cNvSpPr>
              <p:nvPr/>
            </p:nvSpPr>
            <p:spPr bwMode="auto">
              <a:xfrm rot="-3828048">
                <a:off x="5616" y="3744"/>
                <a:ext cx="144" cy="144"/>
              </a:xfrm>
              <a:prstGeom prst="ellipse">
                <a:avLst/>
              </a:prstGeom>
              <a:gradFill rotWithShape="0">
                <a:gsLst>
                  <a:gs pos="0">
                    <a:srgbClr val="FF0000"/>
                  </a:gs>
                  <a:gs pos="100000">
                    <a:srgbClr val="FF0000">
                      <a:gamma/>
                      <a:shade val="6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72"/>
              <p:cNvSpPr>
                <a:spLocks noChangeShapeType="1"/>
              </p:cNvSpPr>
              <p:nvPr/>
            </p:nvSpPr>
            <p:spPr bwMode="auto">
              <a:xfrm>
                <a:off x="5150" y="4132"/>
                <a:ext cx="432" cy="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 name="Object 73"/>
              <p:cNvGraphicFramePr>
                <a:graphicFrameLocks noChangeAspect="1"/>
              </p:cNvGraphicFramePr>
              <p:nvPr/>
            </p:nvGraphicFramePr>
            <p:xfrm>
              <a:off x="5336" y="4074"/>
              <a:ext cx="424" cy="438"/>
            </p:xfrm>
            <a:graphic>
              <a:graphicData uri="http://schemas.openxmlformats.org/presentationml/2006/ole">
                <mc:AlternateContent xmlns:mc="http://schemas.openxmlformats.org/markup-compatibility/2006">
                  <mc:Choice xmlns:v="urn:schemas-microsoft-com:vml" Requires="v">
                    <p:oleObj spid="_x0000_s83130" name="Equation" r:id="rId27" imgW="177480" imgH="228600" progId="Equation.3">
                      <p:embed/>
                    </p:oleObj>
                  </mc:Choice>
                  <mc:Fallback>
                    <p:oleObj name="Equation" r:id="rId27" imgW="17748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36" y="4074"/>
                            <a:ext cx="424"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46</a:t>
            </a:fld>
            <a:endParaRPr lang="en-US" altLang="zh-CN"/>
          </a:p>
        </p:txBody>
      </p:sp>
      <p:sp>
        <p:nvSpPr>
          <p:cNvPr id="4" name="Text Box 2"/>
          <p:cNvSpPr txBox="1">
            <a:spLocks noChangeArrowheads="1"/>
          </p:cNvSpPr>
          <p:nvPr/>
        </p:nvSpPr>
        <p:spPr bwMode="auto">
          <a:xfrm>
            <a:off x="605305" y="1196751"/>
            <a:ext cx="79218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lang="zh-CN" altLang="en-US" sz="2800" b="1" dirty="0" smtClean="0"/>
              <a:t>例</a:t>
            </a:r>
            <a:r>
              <a:rPr lang="en-US" altLang="zh-CN" sz="2800" b="1" dirty="0" smtClean="0"/>
              <a:t>10</a:t>
            </a:r>
            <a:r>
              <a:rPr lang="zh-CN" altLang="en-US" sz="2800" b="1" dirty="0" smtClean="0"/>
              <a:t>：潜水艇</a:t>
            </a:r>
            <a:r>
              <a:rPr lang="zh-CN" altLang="en-US" sz="2800" b="1" dirty="0"/>
              <a:t>在下沉力不大的情况下，自静止开始以加速度</a:t>
            </a:r>
            <a:r>
              <a:rPr lang="en-US" altLang="zh-CN" sz="2800" b="1" i="1" dirty="0"/>
              <a:t>a</a:t>
            </a:r>
            <a:r>
              <a:rPr lang="en-US" altLang="zh-CN" sz="2800" b="1" dirty="0"/>
              <a:t>=</a:t>
            </a:r>
            <a:r>
              <a:rPr lang="en-US" altLang="zh-CN" sz="2800" b="1" dirty="0" err="1"/>
              <a:t>Ae</a:t>
            </a:r>
            <a:r>
              <a:rPr lang="en-US" altLang="zh-CN" sz="2800" b="1" baseline="30000" dirty="0"/>
              <a:t>-βt</a:t>
            </a:r>
            <a:r>
              <a:rPr lang="zh-CN" altLang="en-US" sz="2800" b="1" dirty="0"/>
              <a:t>竖直下沉</a:t>
            </a:r>
            <a:r>
              <a:rPr lang="en-US" altLang="zh-CN" sz="2800" b="1" dirty="0"/>
              <a:t>(A</a:t>
            </a:r>
            <a:r>
              <a:rPr lang="zh-CN" altLang="en-US" sz="2800" b="1" dirty="0"/>
              <a:t>，</a:t>
            </a:r>
            <a:r>
              <a:rPr lang="en-US" altLang="zh-CN" sz="2800" b="1" dirty="0"/>
              <a:t>β</a:t>
            </a:r>
            <a:r>
              <a:rPr lang="zh-CN" altLang="en-US" sz="2800" b="1" dirty="0"/>
              <a:t>为恒量</a:t>
            </a:r>
            <a:r>
              <a:rPr lang="en-US" altLang="zh-CN" sz="2800" b="1" dirty="0"/>
              <a:t>)</a:t>
            </a:r>
            <a:r>
              <a:rPr lang="zh-CN" altLang="en-US" sz="2800" b="1" dirty="0"/>
              <a:t>，求任一时刻的速度和运动方程。</a:t>
            </a:r>
            <a:r>
              <a:rPr lang="zh-CN" altLang="en-US" sz="2800" b="1" dirty="0">
                <a:ea typeface="楷体_GB2312" pitchFamily="49" charset="-122"/>
              </a:rPr>
              <a:t> </a:t>
            </a:r>
          </a:p>
        </p:txBody>
      </p:sp>
      <p:sp>
        <p:nvSpPr>
          <p:cNvPr id="5" name="Text Box 3"/>
          <p:cNvSpPr txBox="1">
            <a:spLocks noChangeArrowheads="1"/>
          </p:cNvSpPr>
          <p:nvPr/>
        </p:nvSpPr>
        <p:spPr bwMode="auto">
          <a:xfrm>
            <a:off x="594515" y="3501008"/>
            <a:ext cx="65527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lang="zh-CN" altLang="en-US" sz="2400" b="1" dirty="0">
                <a:latin typeface="+mj-ea"/>
                <a:ea typeface="+mj-ea"/>
              </a:rPr>
              <a:t>解：以潜水艇开始运动处为坐标原点，竖直向下为坐标轴的正方向。按质点运动的加速度的定义式 </a:t>
            </a:r>
          </a:p>
        </p:txBody>
      </p:sp>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47</a:t>
            </a:fld>
            <a:endParaRPr lang="en-US" altLang="zh-CN"/>
          </a:p>
        </p:txBody>
      </p:sp>
      <p:graphicFrame>
        <p:nvGraphicFramePr>
          <p:cNvPr id="4" name="Object 4"/>
          <p:cNvGraphicFramePr>
            <a:graphicFrameLocks noChangeAspect="1"/>
          </p:cNvGraphicFramePr>
          <p:nvPr>
            <p:extLst>
              <p:ext uri="{D42A27DB-BD31-4B8C-83A1-F6EECF244321}">
                <p14:modId xmlns:p14="http://schemas.microsoft.com/office/powerpoint/2010/main" val="2284701697"/>
              </p:ext>
            </p:extLst>
          </p:nvPr>
        </p:nvGraphicFramePr>
        <p:xfrm>
          <a:off x="1259632" y="1124744"/>
          <a:ext cx="1066800" cy="941388"/>
        </p:xfrm>
        <a:graphic>
          <a:graphicData uri="http://schemas.openxmlformats.org/presentationml/2006/ole">
            <mc:AlternateContent xmlns:mc="http://schemas.openxmlformats.org/markup-compatibility/2006">
              <mc:Choice xmlns:v="urn:schemas-microsoft-com:vml" Requires="v">
                <p:oleObj spid="_x0000_s85086" name="Equation" r:id="rId3" imgW="457200" imgH="406080" progId="Equation.3">
                  <p:embed/>
                </p:oleObj>
              </mc:Choice>
              <mc:Fallback>
                <p:oleObj name="Equation" r:id="rId3" imgW="4572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124744"/>
                        <a:ext cx="10668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400486776"/>
              </p:ext>
            </p:extLst>
          </p:nvPr>
        </p:nvGraphicFramePr>
        <p:xfrm>
          <a:off x="1187624" y="2276872"/>
          <a:ext cx="3130550" cy="528638"/>
        </p:xfrm>
        <a:graphic>
          <a:graphicData uri="http://schemas.openxmlformats.org/presentationml/2006/ole">
            <mc:AlternateContent xmlns:mc="http://schemas.openxmlformats.org/markup-compatibility/2006">
              <mc:Choice xmlns:v="urn:schemas-microsoft-com:vml" Requires="v">
                <p:oleObj spid="_x0000_s85087" name="Equation" r:id="rId5" imgW="1180800" imgH="203040" progId="Equation.3">
                  <p:embed/>
                </p:oleObj>
              </mc:Choice>
              <mc:Fallback>
                <p:oleObj name="Equation" r:id="rId5" imgW="11808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276872"/>
                        <a:ext cx="313055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1013471" y="2974648"/>
            <a:ext cx="39741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400" b="1" dirty="0"/>
              <a:t>根据题目的初始条件，积分</a:t>
            </a:r>
            <a:r>
              <a:rPr lang="zh-CN" altLang="en-US" sz="2400" b="1" dirty="0">
                <a:ea typeface="楷体_GB2312" pitchFamily="49" charset="-122"/>
              </a:rPr>
              <a:t> </a:t>
            </a:r>
          </a:p>
        </p:txBody>
      </p:sp>
      <p:graphicFrame>
        <p:nvGraphicFramePr>
          <p:cNvPr id="7" name="Object 7"/>
          <p:cNvGraphicFramePr>
            <a:graphicFrameLocks noChangeAspect="1"/>
          </p:cNvGraphicFramePr>
          <p:nvPr>
            <p:extLst>
              <p:ext uri="{D42A27DB-BD31-4B8C-83A1-F6EECF244321}">
                <p14:modId xmlns:p14="http://schemas.microsoft.com/office/powerpoint/2010/main" val="1711532910"/>
              </p:ext>
            </p:extLst>
          </p:nvPr>
        </p:nvGraphicFramePr>
        <p:xfrm>
          <a:off x="1259632" y="3448682"/>
          <a:ext cx="2374900" cy="1111250"/>
        </p:xfrm>
        <a:graphic>
          <a:graphicData uri="http://schemas.openxmlformats.org/presentationml/2006/ole">
            <mc:AlternateContent xmlns:mc="http://schemas.openxmlformats.org/markup-compatibility/2006">
              <mc:Choice xmlns:v="urn:schemas-microsoft-com:vml" Requires="v">
                <p:oleObj spid="_x0000_s85088" name="Equation" r:id="rId7" imgW="1002960" imgH="469800" progId="Equation.3">
                  <p:embed/>
                </p:oleObj>
              </mc:Choice>
              <mc:Fallback>
                <p:oleObj name="Equation" r:id="rId7" imgW="100296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3448682"/>
                        <a:ext cx="237490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1013471" y="4574848"/>
            <a:ext cx="4592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400" b="1"/>
              <a:t>可得潜水艇在任意时刻的速度为</a:t>
            </a:r>
            <a:r>
              <a:rPr lang="zh-CN" altLang="en-US" sz="2400" b="1">
                <a:ea typeface="楷体_GB2312" pitchFamily="49" charset="-122"/>
              </a:rPr>
              <a:t> </a:t>
            </a:r>
          </a:p>
        </p:txBody>
      </p:sp>
      <p:graphicFrame>
        <p:nvGraphicFramePr>
          <p:cNvPr id="10" name="Object 9"/>
          <p:cNvGraphicFramePr>
            <a:graphicFrameLocks noChangeAspect="1"/>
          </p:cNvGraphicFramePr>
          <p:nvPr>
            <p:extLst>
              <p:ext uri="{D42A27DB-BD31-4B8C-83A1-F6EECF244321}">
                <p14:modId xmlns:p14="http://schemas.microsoft.com/office/powerpoint/2010/main" val="3398953753"/>
              </p:ext>
            </p:extLst>
          </p:nvPr>
        </p:nvGraphicFramePr>
        <p:xfrm>
          <a:off x="1312872" y="5036513"/>
          <a:ext cx="2451100" cy="1071563"/>
        </p:xfrm>
        <a:graphic>
          <a:graphicData uri="http://schemas.openxmlformats.org/presentationml/2006/ole">
            <mc:AlternateContent xmlns:mc="http://schemas.openxmlformats.org/markup-compatibility/2006">
              <mc:Choice xmlns:v="urn:schemas-microsoft-com:vml" Requires="v">
                <p:oleObj spid="_x0000_s85089" name="Equation" r:id="rId9" imgW="990360" imgH="431640" progId="Equation.3">
                  <p:embed/>
                </p:oleObj>
              </mc:Choice>
              <mc:Fallback>
                <p:oleObj name="Equation" r:id="rId9" imgW="9903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872" y="5036513"/>
                        <a:ext cx="245110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48</a:t>
            </a:fld>
            <a:endParaRPr lang="en-US" altLang="zh-CN"/>
          </a:p>
        </p:txBody>
      </p:sp>
      <p:sp>
        <p:nvSpPr>
          <p:cNvPr id="4" name="Text Box 11"/>
          <p:cNvSpPr txBox="1">
            <a:spLocks noChangeArrowheads="1"/>
          </p:cNvSpPr>
          <p:nvPr/>
        </p:nvSpPr>
        <p:spPr bwMode="auto">
          <a:xfrm>
            <a:off x="779262" y="1052736"/>
            <a:ext cx="31245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20000"/>
              </a:spcBef>
            </a:pPr>
            <a:r>
              <a:rPr lang="zh-CN" altLang="en-US" sz="2400" b="1" dirty="0">
                <a:latin typeface="+mj-ea"/>
                <a:ea typeface="+mj-ea"/>
              </a:rPr>
              <a:t>再根据速度的定义式 </a:t>
            </a:r>
          </a:p>
        </p:txBody>
      </p:sp>
      <p:graphicFrame>
        <p:nvGraphicFramePr>
          <p:cNvPr id="5" name="Object 12"/>
          <p:cNvGraphicFramePr>
            <a:graphicFrameLocks noChangeAspect="1"/>
          </p:cNvGraphicFramePr>
          <p:nvPr>
            <p:extLst>
              <p:ext uri="{D42A27DB-BD31-4B8C-83A1-F6EECF244321}">
                <p14:modId xmlns:p14="http://schemas.microsoft.com/office/powerpoint/2010/main" val="2635463793"/>
              </p:ext>
            </p:extLst>
          </p:nvPr>
        </p:nvGraphicFramePr>
        <p:xfrm>
          <a:off x="1258721" y="1679346"/>
          <a:ext cx="1143000" cy="1008063"/>
        </p:xfrm>
        <a:graphic>
          <a:graphicData uri="http://schemas.openxmlformats.org/presentationml/2006/ole">
            <mc:AlternateContent xmlns:mc="http://schemas.openxmlformats.org/markup-compatibility/2006">
              <mc:Choice xmlns:v="urn:schemas-microsoft-com:vml" Requires="v">
                <p:oleObj spid="_x0000_s86110" name="Equation" r:id="rId3" imgW="457200" imgH="406080" progId="Equation.3">
                  <p:embed/>
                </p:oleObj>
              </mc:Choice>
              <mc:Fallback>
                <p:oleObj name="Equation" r:id="rId3" imgW="4572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721" y="1679346"/>
                        <a:ext cx="11430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3885871771"/>
              </p:ext>
            </p:extLst>
          </p:nvPr>
        </p:nvGraphicFramePr>
        <p:xfrm>
          <a:off x="1252338" y="2450877"/>
          <a:ext cx="3408363" cy="950913"/>
        </p:xfrm>
        <a:graphic>
          <a:graphicData uri="http://schemas.openxmlformats.org/presentationml/2006/ole">
            <mc:AlternateContent xmlns:mc="http://schemas.openxmlformats.org/markup-compatibility/2006">
              <mc:Choice xmlns:v="urn:schemas-microsoft-com:vml" Requires="v">
                <p:oleObj spid="_x0000_s86111" name="Equation" r:id="rId5" imgW="1549080" imgH="431640" progId="Equation.3">
                  <p:embed/>
                </p:oleObj>
              </mc:Choice>
              <mc:Fallback>
                <p:oleObj name="Equation" r:id="rId5" imgW="15490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2338" y="2450877"/>
                        <a:ext cx="3408363"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4"/>
          <p:cNvSpPr txBox="1">
            <a:spLocks noChangeArrowheads="1"/>
          </p:cNvSpPr>
          <p:nvPr/>
        </p:nvSpPr>
        <p:spPr bwMode="auto">
          <a:xfrm>
            <a:off x="779263" y="3527542"/>
            <a:ext cx="9589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20000"/>
              </a:spcBef>
            </a:pPr>
            <a:r>
              <a:rPr lang="zh-CN" altLang="en-US" sz="2400" b="1" dirty="0">
                <a:latin typeface="+mj-ea"/>
                <a:ea typeface="+mj-ea"/>
              </a:rPr>
              <a:t>积分 </a:t>
            </a:r>
          </a:p>
        </p:txBody>
      </p:sp>
      <p:graphicFrame>
        <p:nvGraphicFramePr>
          <p:cNvPr id="9" name="Object 15"/>
          <p:cNvGraphicFramePr>
            <a:graphicFrameLocks noChangeAspect="1"/>
          </p:cNvGraphicFramePr>
          <p:nvPr>
            <p:extLst>
              <p:ext uri="{D42A27DB-BD31-4B8C-83A1-F6EECF244321}">
                <p14:modId xmlns:p14="http://schemas.microsoft.com/office/powerpoint/2010/main" val="3689325052"/>
              </p:ext>
            </p:extLst>
          </p:nvPr>
        </p:nvGraphicFramePr>
        <p:xfrm>
          <a:off x="1738180" y="3290319"/>
          <a:ext cx="3302000" cy="1120775"/>
        </p:xfrm>
        <a:graphic>
          <a:graphicData uri="http://schemas.openxmlformats.org/presentationml/2006/ole">
            <mc:AlternateContent xmlns:mc="http://schemas.openxmlformats.org/markup-compatibility/2006">
              <mc:Choice xmlns:v="urn:schemas-microsoft-com:vml" Requires="v">
                <p:oleObj spid="_x0000_s86112" name="Equation" r:id="rId7" imgW="1396800" imgH="469800" progId="Equation.3">
                  <p:embed/>
                </p:oleObj>
              </mc:Choice>
              <mc:Fallback>
                <p:oleObj name="Equation" r:id="rId7" imgW="139680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8180" y="3290319"/>
                        <a:ext cx="33020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6"/>
          <p:cNvSpPr txBox="1">
            <a:spLocks noChangeArrowheads="1"/>
          </p:cNvSpPr>
          <p:nvPr/>
        </p:nvSpPr>
        <p:spPr bwMode="auto">
          <a:xfrm>
            <a:off x="779263" y="4456095"/>
            <a:ext cx="70372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lang="zh-CN" altLang="en-US" sz="2400" b="1" dirty="0">
                <a:latin typeface="+mj-ea"/>
                <a:ea typeface="+mj-ea"/>
              </a:rPr>
              <a:t>得潜水艇在任意时刻的位置坐标，即运动方程为 </a:t>
            </a:r>
          </a:p>
        </p:txBody>
      </p:sp>
      <p:graphicFrame>
        <p:nvGraphicFramePr>
          <p:cNvPr id="11" name="Object 17"/>
          <p:cNvGraphicFramePr>
            <a:graphicFrameLocks noChangeAspect="1"/>
          </p:cNvGraphicFramePr>
          <p:nvPr>
            <p:extLst>
              <p:ext uri="{D42A27DB-BD31-4B8C-83A1-F6EECF244321}">
                <p14:modId xmlns:p14="http://schemas.microsoft.com/office/powerpoint/2010/main" val="2618899598"/>
              </p:ext>
            </p:extLst>
          </p:nvPr>
        </p:nvGraphicFramePr>
        <p:xfrm>
          <a:off x="1318169" y="5105962"/>
          <a:ext cx="2979738" cy="900113"/>
        </p:xfrm>
        <a:graphic>
          <a:graphicData uri="http://schemas.openxmlformats.org/presentationml/2006/ole">
            <mc:AlternateContent xmlns:mc="http://schemas.openxmlformats.org/markup-compatibility/2006">
              <mc:Choice xmlns:v="urn:schemas-microsoft-com:vml" Requires="v">
                <p:oleObj spid="_x0000_s86113" name="Equation" r:id="rId9" imgW="1422360" imgH="431640" progId="Equation.3">
                  <p:embed/>
                </p:oleObj>
              </mc:Choice>
              <mc:Fallback>
                <p:oleObj name="Equation" r:id="rId9" imgW="14223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8169" y="5105962"/>
                        <a:ext cx="2979738"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81426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49</a:t>
            </a:fld>
            <a:endParaRPr lang="en-US" altLang="zh-CN"/>
          </a:p>
        </p:txBody>
      </p:sp>
      <p:sp>
        <p:nvSpPr>
          <p:cNvPr id="3" name="矩形 2"/>
          <p:cNvSpPr/>
          <p:nvPr/>
        </p:nvSpPr>
        <p:spPr>
          <a:xfrm>
            <a:off x="2911836" y="2507412"/>
            <a:ext cx="3892412"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30680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5</a:t>
            </a:fld>
            <a:endParaRPr lang="en-US" altLang="zh-CN"/>
          </a:p>
        </p:txBody>
      </p:sp>
      <p:sp>
        <p:nvSpPr>
          <p:cNvPr id="3" name="Text Box 2"/>
          <p:cNvSpPr txBox="1">
            <a:spLocks noChangeArrowheads="1"/>
          </p:cNvSpPr>
          <p:nvPr/>
        </p:nvSpPr>
        <p:spPr bwMode="auto">
          <a:xfrm>
            <a:off x="1187450" y="1052513"/>
            <a:ext cx="5746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基础物理学</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上</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力学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4" name="Text Box 3"/>
          <p:cNvSpPr txBox="1">
            <a:spLocks noChangeArrowheads="1"/>
          </p:cNvSpPr>
          <p:nvPr/>
        </p:nvSpPr>
        <p:spPr bwMode="auto">
          <a:xfrm>
            <a:off x="528637" y="1916832"/>
            <a:ext cx="835183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第六章 质心力学定理</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第七章 刚体力学</a:t>
            </a:r>
            <a:endParaRPr kumimoji="1" lang="zh-CN" altLang="en-US" sz="3600" b="1" dirty="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第八章 振动</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第九章 </a:t>
            </a:r>
            <a:r>
              <a:rPr kumimoji="1" lang="zh-CN" altLang="en-US" sz="3600" b="1" dirty="0" smtClean="0">
                <a:solidFill>
                  <a:srgbClr val="990033"/>
                </a:solidFill>
                <a:latin typeface="华文新魏" panose="02010800040101010101" pitchFamily="2" charset="-122"/>
                <a:ea typeface="华文新魏" panose="02010800040101010101" pitchFamily="2" charset="-122"/>
              </a:rPr>
              <a:t>波动</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第十章 </a:t>
            </a:r>
            <a:r>
              <a:rPr kumimoji="1" lang="zh-CN" altLang="en-US" sz="3600" b="1" dirty="0" smtClean="0">
                <a:solidFill>
                  <a:srgbClr val="990033"/>
                </a:solidFill>
                <a:latin typeface="华文新魏" panose="02010800040101010101" pitchFamily="2" charset="-122"/>
                <a:ea typeface="华文新魏" panose="02010800040101010101" pitchFamily="2" charset="-122"/>
              </a:rPr>
              <a:t>流体力学</a:t>
            </a:r>
            <a:endParaRPr kumimoji="1" lang="zh-CN" altLang="en-US" sz="3600" b="1" dirty="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第十一章 </a:t>
            </a:r>
            <a:r>
              <a:rPr kumimoji="1" lang="zh-CN" altLang="en-US" sz="3600" b="1" dirty="0" smtClean="0">
                <a:solidFill>
                  <a:srgbClr val="990033"/>
                </a:solidFill>
                <a:latin typeface="华文新魏" panose="02010800040101010101" pitchFamily="2" charset="-122"/>
                <a:ea typeface="华文新魏" panose="02010800040101010101" pitchFamily="2" charset="-122"/>
              </a:rPr>
              <a:t>哈密顿原理</a:t>
            </a:r>
            <a:endParaRPr kumimoji="1" lang="en-US" altLang="zh-CN" sz="3600" b="1" dirty="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666642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6</a:t>
            </a:fld>
            <a:endParaRPr lang="en-US" altLang="zh-CN"/>
          </a:p>
        </p:txBody>
      </p:sp>
      <p:sp>
        <p:nvSpPr>
          <p:cNvPr id="3" name="Text Box 2"/>
          <p:cNvSpPr txBox="1">
            <a:spLocks noChangeArrowheads="1"/>
          </p:cNvSpPr>
          <p:nvPr/>
        </p:nvSpPr>
        <p:spPr bwMode="auto">
          <a:xfrm>
            <a:off x="1187450" y="1052513"/>
            <a:ext cx="5746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基础物理学</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上</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力学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4" name="Text Box 3"/>
          <p:cNvSpPr txBox="1">
            <a:spLocks noChangeArrowheads="1"/>
          </p:cNvSpPr>
          <p:nvPr/>
        </p:nvSpPr>
        <p:spPr bwMode="auto">
          <a:xfrm>
            <a:off x="550342" y="1916832"/>
            <a:ext cx="835183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3600" b="1" dirty="0">
                <a:solidFill>
                  <a:srgbClr val="2D2DB9">
                    <a:lumMod val="75000"/>
                  </a:srgbClr>
                </a:solidFill>
                <a:latin typeface="华文新魏" panose="02010800040101010101" pitchFamily="2" charset="-122"/>
                <a:ea typeface="华文新魏" panose="02010800040101010101" pitchFamily="2" charset="-122"/>
              </a:rPr>
              <a:t>第一章 质点运动学</a:t>
            </a:r>
          </a:p>
          <a:p>
            <a:pPr eaLnBrk="1" fontAlgn="base" hangingPunct="1">
              <a:spcBef>
                <a:spcPct val="50000"/>
              </a:spcBef>
              <a:spcAft>
                <a:spcPct val="0"/>
              </a:spcAft>
            </a:pPr>
            <a:r>
              <a:rPr kumimoji="1" lang="zh-CN" altLang="en-US" sz="3600" b="1" dirty="0">
                <a:solidFill>
                  <a:srgbClr val="2D2DB9">
                    <a:lumMod val="75000"/>
                  </a:srgbClr>
                </a:solidFill>
                <a:latin typeface="华文新魏" panose="02010800040101010101" pitchFamily="2" charset="-122"/>
                <a:ea typeface="华文新魏" panose="02010800040101010101" pitchFamily="2" charset="-122"/>
              </a:rPr>
              <a:t>第二章 牛顿力学的基本定律</a:t>
            </a:r>
            <a:endParaRPr kumimoji="1" lang="en-US" altLang="zh-CN" sz="3600" b="1" dirty="0">
              <a:solidFill>
                <a:srgbClr val="2D2DB9">
                  <a:lumMod val="75000"/>
                </a:srgbClr>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第三章 动量变化定理与动量守恒</a:t>
            </a:r>
            <a:endParaRPr kumimoji="1" lang="zh-CN" altLang="en-US" sz="3600" b="1" dirty="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第四章 </a:t>
            </a:r>
            <a:r>
              <a:rPr kumimoji="1" lang="zh-CN" altLang="en-US" sz="3600" b="1" dirty="0" smtClean="0">
                <a:solidFill>
                  <a:srgbClr val="990033"/>
                </a:solidFill>
                <a:latin typeface="华文新魏" panose="02010800040101010101" pitchFamily="2" charset="-122"/>
                <a:ea typeface="华文新魏" panose="02010800040101010101" pitchFamily="2" charset="-122"/>
              </a:rPr>
              <a:t>动能与势能</a:t>
            </a:r>
            <a:r>
              <a:rPr kumimoji="1" lang="en-US" altLang="zh-CN" sz="3600" b="1" dirty="0" smtClean="0">
                <a:solidFill>
                  <a:srgbClr val="990033"/>
                </a:solidFill>
                <a:latin typeface="华文新魏" panose="02010800040101010101" pitchFamily="2" charset="-122"/>
                <a:ea typeface="华文新魏" panose="02010800040101010101" pitchFamily="2" charset="-122"/>
              </a:rPr>
              <a:t>—</a:t>
            </a:r>
            <a:r>
              <a:rPr kumimoji="1" lang="zh-CN" altLang="en-US" sz="3600" b="1" dirty="0" smtClean="0">
                <a:solidFill>
                  <a:srgbClr val="990033"/>
                </a:solidFill>
                <a:latin typeface="华文新魏" panose="02010800040101010101" pitchFamily="2" charset="-122"/>
                <a:ea typeface="华文新魏" panose="02010800040101010101" pitchFamily="2" charset="-122"/>
              </a:rPr>
              <a:t>机械能变化定理与</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smtClean="0">
                <a:solidFill>
                  <a:srgbClr val="990033"/>
                </a:solidFill>
                <a:latin typeface="华文新魏" panose="02010800040101010101" pitchFamily="2" charset="-122"/>
                <a:ea typeface="华文新魏" panose="02010800040101010101" pitchFamily="2" charset="-122"/>
              </a:rPr>
              <a:t>             机械能守恒</a:t>
            </a:r>
            <a:endParaRPr kumimoji="1"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kumimoji="1" lang="zh-CN" altLang="en-US" sz="3600" b="1" dirty="0">
                <a:solidFill>
                  <a:srgbClr val="990033"/>
                </a:solidFill>
                <a:latin typeface="华文新魏" panose="02010800040101010101" pitchFamily="2" charset="-122"/>
                <a:ea typeface="华文新魏" panose="02010800040101010101" pitchFamily="2" charset="-122"/>
              </a:rPr>
              <a:t>第五章 角动量变化定理与角动量</a:t>
            </a:r>
            <a:r>
              <a:rPr kumimoji="1" lang="zh-CN" altLang="en-US" sz="3600" b="1" dirty="0" smtClean="0">
                <a:solidFill>
                  <a:srgbClr val="990033"/>
                </a:solidFill>
                <a:latin typeface="华文新魏" panose="02010800040101010101" pitchFamily="2" charset="-122"/>
                <a:ea typeface="华文新魏" panose="02010800040101010101" pitchFamily="2" charset="-122"/>
              </a:rPr>
              <a:t>守恒</a:t>
            </a:r>
            <a:endParaRPr kumimoji="1" lang="zh-CN" altLang="en-US" sz="3600" b="1" dirty="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649233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AC0EEF14-84FD-49D1-ACB1-05BC2C175D67}" type="slidenum">
              <a:rPr lang="en-US" altLang="zh-CN" smtClean="0"/>
              <a:pPr>
                <a:defRPr/>
              </a:pPr>
              <a:t>7</a:t>
            </a:fld>
            <a:endParaRPr lang="en-US" altLang="zh-CN"/>
          </a:p>
        </p:txBody>
      </p:sp>
      <p:sp>
        <p:nvSpPr>
          <p:cNvPr id="3" name="TextBox 2"/>
          <p:cNvSpPr txBox="1"/>
          <p:nvPr/>
        </p:nvSpPr>
        <p:spPr>
          <a:xfrm>
            <a:off x="467544" y="908720"/>
            <a:ext cx="4303635" cy="707886"/>
          </a:xfrm>
          <a:prstGeom prst="rect">
            <a:avLst/>
          </a:prstGeom>
          <a:solidFill>
            <a:srgbClr val="C00000"/>
          </a:solidFill>
          <a:effectLst>
            <a:softEdge rad="63500"/>
          </a:effectLst>
        </p:spPr>
        <p:txBody>
          <a:bodyPr wrap="square" rtlCol="0">
            <a:spAutoFit/>
          </a:bodyPr>
          <a:lstStyle/>
          <a:p>
            <a:r>
              <a:rPr lang="zh-CN" altLang="en-US" sz="4000" b="1" dirty="0" smtClean="0">
                <a:solidFill>
                  <a:schemeClr val="tx2"/>
                </a:solidFill>
                <a:latin typeface="黑体" panose="02010600030101010101" pitchFamily="2" charset="-122"/>
                <a:ea typeface="黑体" panose="02010600030101010101" pitchFamily="2" charset="-122"/>
              </a:rPr>
              <a:t>生活中的力学</a:t>
            </a:r>
            <a:r>
              <a:rPr lang="zh-CN" altLang="en-US" sz="4000" b="1" dirty="0">
                <a:solidFill>
                  <a:schemeClr val="tx2"/>
                </a:solidFill>
                <a:latin typeface="黑体" panose="02010600030101010101" pitchFamily="2" charset="-122"/>
                <a:ea typeface="黑体" panose="02010600030101010101" pitchFamily="2" charset="-122"/>
              </a:rPr>
              <a:t>问题</a:t>
            </a:r>
          </a:p>
        </p:txBody>
      </p:sp>
      <p:pic>
        <p:nvPicPr>
          <p:cNvPr id="13" name="Picture 6"/>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5364088" y="1701905"/>
            <a:ext cx="3257550"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67542" y="2276872"/>
            <a:ext cx="4608513" cy="1200329"/>
          </a:xfrm>
          <a:prstGeom prst="rect">
            <a:avLst/>
          </a:prstGeom>
        </p:spPr>
        <p:txBody>
          <a:bodyPr wrap="square">
            <a:spAutoFit/>
          </a:bodyPr>
          <a:lstStyle/>
          <a:p>
            <a:pPr>
              <a:lnSpc>
                <a:spcPct val="150000"/>
              </a:lnSpc>
            </a:pPr>
            <a:r>
              <a:rPr lang="zh-CN" altLang="en-US" sz="2400" b="1" dirty="0" smtClean="0"/>
              <a:t>为什么</a:t>
            </a:r>
            <a:r>
              <a:rPr lang="zh-CN" altLang="en-US" sz="2400" b="1" dirty="0"/>
              <a:t>火车开过来时，不能离得太近？</a:t>
            </a:r>
          </a:p>
        </p:txBody>
      </p:sp>
      <p:sp>
        <p:nvSpPr>
          <p:cNvPr id="9" name="矩形 8"/>
          <p:cNvSpPr/>
          <p:nvPr/>
        </p:nvSpPr>
        <p:spPr>
          <a:xfrm>
            <a:off x="580403" y="3933056"/>
            <a:ext cx="8168059" cy="2308324"/>
          </a:xfrm>
          <a:prstGeom prst="rect">
            <a:avLst/>
          </a:prstGeom>
        </p:spPr>
        <p:txBody>
          <a:bodyPr wrap="square">
            <a:spAutoFit/>
          </a:bodyPr>
          <a:lstStyle/>
          <a:p>
            <a:pPr>
              <a:lnSpc>
                <a:spcPct val="150000"/>
              </a:lnSpc>
            </a:pPr>
            <a:r>
              <a:rPr lang="zh-CN" altLang="en-US" sz="2400" b="1" dirty="0" smtClean="0"/>
              <a:t>火车</a:t>
            </a:r>
            <a:r>
              <a:rPr lang="zh-CN" altLang="en-US" sz="2400" b="1" dirty="0"/>
              <a:t>开过来时，如果身体离火车太近，火车通过时，能带走身体周围的部分空气，造成气压差，会使身体向火车方向靠近。火车通过的速度越快，带走的空气越多，造成的气压差越大，身体向火车方向的动力越大，危险越大。</a:t>
            </a:r>
          </a:p>
        </p:txBody>
      </p:sp>
    </p:spTree>
    <p:extLst>
      <p:ext uri="{BB962C8B-B14F-4D97-AF65-F5344CB8AC3E}">
        <p14:creationId xmlns:p14="http://schemas.microsoft.com/office/powerpoint/2010/main" val="792755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AC0EEF14-84FD-49D1-ACB1-05BC2C175D67}" type="slidenum">
              <a:rPr lang="en-US" altLang="zh-CN" smtClean="0"/>
              <a:pPr>
                <a:defRPr/>
              </a:pPr>
              <a:t>8</a:t>
            </a:fld>
            <a:endParaRPr lang="en-US" altLang="zh-CN"/>
          </a:p>
        </p:txBody>
      </p:sp>
      <p:sp>
        <p:nvSpPr>
          <p:cNvPr id="4" name="矩形 3"/>
          <p:cNvSpPr/>
          <p:nvPr/>
        </p:nvSpPr>
        <p:spPr>
          <a:xfrm>
            <a:off x="616633" y="1196751"/>
            <a:ext cx="4572000" cy="1200329"/>
          </a:xfrm>
          <a:prstGeom prst="rect">
            <a:avLst/>
          </a:prstGeom>
        </p:spPr>
        <p:txBody>
          <a:bodyPr>
            <a:spAutoFit/>
          </a:bodyPr>
          <a:lstStyle/>
          <a:p>
            <a:pPr>
              <a:lnSpc>
                <a:spcPct val="150000"/>
              </a:lnSpc>
            </a:pPr>
            <a:r>
              <a:rPr lang="zh-CN" altLang="en-US" sz="2400" b="1" dirty="0"/>
              <a:t>传说中迈克杰克逊能够摆脱地心引力</a:t>
            </a:r>
            <a:r>
              <a:rPr lang="en-US" altLang="zh-CN" sz="2400" b="1" dirty="0"/>
              <a:t>45</a:t>
            </a:r>
            <a:r>
              <a:rPr lang="zh-CN" altLang="en-US" sz="2400" b="1" dirty="0"/>
              <a:t>度倾斜，这是真的吗？</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800" y="1988840"/>
            <a:ext cx="4030005" cy="233771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16633" y="2708920"/>
            <a:ext cx="4027375" cy="2308324"/>
          </a:xfrm>
          <a:prstGeom prst="rect">
            <a:avLst/>
          </a:prstGeom>
        </p:spPr>
        <p:txBody>
          <a:bodyPr wrap="square">
            <a:spAutoFit/>
          </a:bodyPr>
          <a:lstStyle/>
          <a:p>
            <a:pPr>
              <a:lnSpc>
                <a:spcPct val="150000"/>
              </a:lnSpc>
            </a:pPr>
            <a:r>
              <a:rPr lang="zh-CN" altLang="en-US" sz="2400" b="1" dirty="0"/>
              <a:t>当然不可能，其实这是鞋子的原因，因为鞋子下面被地面钩子勾住，所以使他不会继续倾斜下去。</a:t>
            </a:r>
          </a:p>
        </p:txBody>
      </p:sp>
    </p:spTree>
    <p:extLst>
      <p:ext uri="{BB962C8B-B14F-4D97-AF65-F5344CB8AC3E}">
        <p14:creationId xmlns:p14="http://schemas.microsoft.com/office/powerpoint/2010/main" val="1359898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AC0EEF14-84FD-49D1-ACB1-05BC2C175D67}" type="slidenum">
              <a:rPr lang="en-US" altLang="zh-CN" smtClean="0"/>
              <a:pPr>
                <a:defRPr/>
              </a:pPr>
              <a:t>9</a:t>
            </a:fld>
            <a:endParaRPr lang="en-US" altLang="zh-CN"/>
          </a:p>
        </p:txBody>
      </p:sp>
      <p:sp>
        <p:nvSpPr>
          <p:cNvPr id="4" name="矩形 3"/>
          <p:cNvSpPr/>
          <p:nvPr/>
        </p:nvSpPr>
        <p:spPr>
          <a:xfrm>
            <a:off x="472742" y="1124744"/>
            <a:ext cx="8136904" cy="646331"/>
          </a:xfrm>
          <a:prstGeom prst="rect">
            <a:avLst/>
          </a:prstGeom>
        </p:spPr>
        <p:txBody>
          <a:bodyPr wrap="square">
            <a:spAutoFit/>
          </a:bodyPr>
          <a:lstStyle/>
          <a:p>
            <a:pPr>
              <a:lnSpc>
                <a:spcPct val="150000"/>
              </a:lnSpc>
            </a:pPr>
            <a:r>
              <a:rPr lang="zh-CN" altLang="en-US" sz="2400" b="1" dirty="0"/>
              <a:t>汽车陷入泥中为什么要用草袋子和石块铺在车轮下面 </a:t>
            </a:r>
            <a:r>
              <a:rPr lang="en-US" altLang="zh-CN" sz="2400" b="1" dirty="0"/>
              <a:t>?</a:t>
            </a:r>
            <a:endParaRPr lang="zh-CN" altLang="en-US" sz="2400" b="1" dirty="0"/>
          </a:p>
        </p:txBody>
      </p:sp>
      <p:sp>
        <p:nvSpPr>
          <p:cNvPr id="5" name="矩形 4"/>
          <p:cNvSpPr/>
          <p:nvPr/>
        </p:nvSpPr>
        <p:spPr>
          <a:xfrm>
            <a:off x="459094" y="2047236"/>
            <a:ext cx="8136904" cy="1754326"/>
          </a:xfrm>
          <a:prstGeom prst="rect">
            <a:avLst/>
          </a:prstGeom>
        </p:spPr>
        <p:txBody>
          <a:bodyPr wrap="square">
            <a:spAutoFit/>
          </a:bodyPr>
          <a:lstStyle/>
          <a:p>
            <a:pPr>
              <a:lnSpc>
                <a:spcPct val="150000"/>
              </a:lnSpc>
            </a:pPr>
            <a:r>
              <a:rPr lang="zh-CN" altLang="en-US" sz="2400" b="1" dirty="0"/>
              <a:t>主要是增大摩擦力，还有因为在车轮转动时，泥土会被车轮甩出，导致汽车越陷越深，铺上一些东西就会好些，如果摩擦力不够的话，轮胎也顶多打滑，汽车不会越陷越深 。</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7" y="3997110"/>
            <a:ext cx="4921424" cy="212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993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物理学院张国锋">
  <a:themeElements>
    <a:clrScheme name="物理学院张国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物理学院张国锋">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triangle" w="sm" len="med"/>
          <a:tailEnd type="none" w="med" len="med"/>
        </a:ln>
        <a:effectLst/>
      </a:spPr>
      <a:bodyPr vert="horz" wrap="square" lIns="0" tIns="0" rIns="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triangle" w="sm" len="med"/>
          <a:tailEnd type="none" w="med" len="med"/>
        </a:ln>
        <a:effectLst/>
      </a:spPr>
      <a:bodyPr vert="horz" wrap="square" lIns="0" tIns="0" rIns="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物理学院张国锋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物理学院张国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物理学院张国锋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物理学院张国锋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物理学院张国锋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物理学院张国锋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物理学院张国锋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939</TotalTime>
  <Words>2286</Words>
  <Application>Microsoft Office PowerPoint</Application>
  <PresentationFormat>全屏显示(4:3)</PresentationFormat>
  <Paragraphs>303</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49</vt:i4>
      </vt:variant>
    </vt:vector>
  </HeadingPairs>
  <TitlesOfParts>
    <vt:vector size="54" baseType="lpstr">
      <vt:lpstr>物理学院张国锋</vt:lpstr>
      <vt:lpstr>位图图像</vt:lpstr>
      <vt:lpstr>Equation</vt:lpstr>
      <vt:lpstr>公式</vt:lpstr>
      <vt:lpstr>Origin Graph</vt:lpstr>
      <vt:lpstr>基础物理学(上) 习题讨论课-力学(Ⅰ)</vt:lpstr>
      <vt:lpstr>习题讨论课介绍</vt:lpstr>
      <vt:lpstr>课堂分组（固定）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超硬薄膜的结构设计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基础物理学(下) 习题讨论课-热学(Ⅰ)</dc:title>
  <dc:creator>微软用户;物理学院 高方圆</dc:creator>
  <cp:lastModifiedBy>微软用户</cp:lastModifiedBy>
  <cp:revision>65</cp:revision>
  <dcterms:created xsi:type="dcterms:W3CDTF">2013-10-16T14:33:07Z</dcterms:created>
  <dcterms:modified xsi:type="dcterms:W3CDTF">2014-03-12T09:22:50Z</dcterms:modified>
</cp:coreProperties>
</file>