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6"/>
  </p:notesMasterIdLst>
  <p:sldIdLst>
    <p:sldId id="257" r:id="rId2"/>
    <p:sldId id="260" r:id="rId3"/>
    <p:sldId id="306" r:id="rId4"/>
    <p:sldId id="307" r:id="rId5"/>
    <p:sldId id="272" r:id="rId6"/>
    <p:sldId id="273" r:id="rId7"/>
    <p:sldId id="347" r:id="rId8"/>
    <p:sldId id="348" r:id="rId9"/>
    <p:sldId id="366" r:id="rId10"/>
    <p:sldId id="367" r:id="rId11"/>
    <p:sldId id="349" r:id="rId12"/>
    <p:sldId id="350" r:id="rId13"/>
    <p:sldId id="351" r:id="rId14"/>
    <p:sldId id="368" r:id="rId15"/>
    <p:sldId id="369" r:id="rId16"/>
    <p:sldId id="370" r:id="rId17"/>
    <p:sldId id="352" r:id="rId18"/>
    <p:sldId id="353" r:id="rId19"/>
    <p:sldId id="371" r:id="rId20"/>
    <p:sldId id="372" r:id="rId21"/>
    <p:sldId id="373" r:id="rId22"/>
    <p:sldId id="374" r:id="rId23"/>
    <p:sldId id="375" r:id="rId24"/>
    <p:sldId id="376" r:id="rId25"/>
    <p:sldId id="289" r:id="rId26"/>
    <p:sldId id="328" r:id="rId27"/>
    <p:sldId id="329" r:id="rId28"/>
    <p:sldId id="291" r:id="rId29"/>
    <p:sldId id="330" r:id="rId30"/>
    <p:sldId id="355" r:id="rId31"/>
    <p:sldId id="377" r:id="rId32"/>
    <p:sldId id="382" r:id="rId33"/>
    <p:sldId id="378" r:id="rId34"/>
    <p:sldId id="379" r:id="rId35"/>
    <p:sldId id="383" r:id="rId36"/>
    <p:sldId id="354" r:id="rId37"/>
    <p:sldId id="356" r:id="rId38"/>
    <p:sldId id="384" r:id="rId39"/>
    <p:sldId id="387" r:id="rId40"/>
    <p:sldId id="388" r:id="rId41"/>
    <p:sldId id="389" r:id="rId42"/>
    <p:sldId id="390" r:id="rId43"/>
    <p:sldId id="357" r:id="rId44"/>
    <p:sldId id="385" r:id="rId45"/>
    <p:sldId id="358" r:id="rId46"/>
    <p:sldId id="359" r:id="rId47"/>
    <p:sldId id="360" r:id="rId48"/>
    <p:sldId id="361" r:id="rId49"/>
    <p:sldId id="362" r:id="rId50"/>
    <p:sldId id="386" r:id="rId51"/>
    <p:sldId id="364" r:id="rId52"/>
    <p:sldId id="365" r:id="rId53"/>
    <p:sldId id="363" r:id="rId54"/>
    <p:sldId id="305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8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7.e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76.e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5.wmf"/><Relationship Id="rId5" Type="http://schemas.openxmlformats.org/officeDocument/2006/relationships/image" Target="../media/image70.wmf"/><Relationship Id="rId15" Type="http://schemas.openxmlformats.org/officeDocument/2006/relationships/image" Target="../media/image79.wmf"/><Relationship Id="rId10" Type="http://schemas.openxmlformats.org/officeDocument/2006/relationships/image" Target="../media/image74.wmf"/><Relationship Id="rId4" Type="http://schemas.openxmlformats.org/officeDocument/2006/relationships/image" Target="../media/image69.wmf"/><Relationship Id="rId9" Type="http://schemas.openxmlformats.org/officeDocument/2006/relationships/image" Target="../media/image40.wmf"/><Relationship Id="rId14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12" Type="http://schemas.openxmlformats.org/officeDocument/2006/relationships/image" Target="../media/image91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11" Type="http://schemas.openxmlformats.org/officeDocument/2006/relationships/image" Target="../media/image90.wmf"/><Relationship Id="rId5" Type="http://schemas.openxmlformats.org/officeDocument/2006/relationships/image" Target="../media/image8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9" Type="http://schemas.openxmlformats.org/officeDocument/2006/relationships/image" Target="../media/image8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78.wmf"/><Relationship Id="rId1" Type="http://schemas.openxmlformats.org/officeDocument/2006/relationships/image" Target="../media/image95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13.wmf"/><Relationship Id="rId2" Type="http://schemas.openxmlformats.org/officeDocument/2006/relationships/image" Target="../media/image95.wmf"/><Relationship Id="rId1" Type="http://schemas.openxmlformats.org/officeDocument/2006/relationships/image" Target="../media/image109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6.wmf"/><Relationship Id="rId7" Type="http://schemas.openxmlformats.org/officeDocument/2006/relationships/image" Target="../media/image119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10" Type="http://schemas.openxmlformats.org/officeDocument/2006/relationships/image" Target="../media/image121.wmf"/><Relationship Id="rId4" Type="http://schemas.openxmlformats.org/officeDocument/2006/relationships/image" Target="../media/image113.wmf"/><Relationship Id="rId9" Type="http://schemas.openxmlformats.org/officeDocument/2006/relationships/image" Target="../media/image11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4" Type="http://schemas.openxmlformats.org/officeDocument/2006/relationships/image" Target="../media/image1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4" Type="http://schemas.openxmlformats.org/officeDocument/2006/relationships/image" Target="../media/image12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Relationship Id="rId4" Type="http://schemas.openxmlformats.org/officeDocument/2006/relationships/image" Target="../media/image136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11" Type="http://schemas.openxmlformats.org/officeDocument/2006/relationships/image" Target="../media/image148.wmf"/><Relationship Id="rId5" Type="http://schemas.openxmlformats.org/officeDocument/2006/relationships/image" Target="../media/image142.wmf"/><Relationship Id="rId10" Type="http://schemas.openxmlformats.org/officeDocument/2006/relationships/image" Target="../media/image147.wmf"/><Relationship Id="rId4" Type="http://schemas.openxmlformats.org/officeDocument/2006/relationships/image" Target="../media/image141.wmf"/><Relationship Id="rId9" Type="http://schemas.openxmlformats.org/officeDocument/2006/relationships/image" Target="../media/image14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image" Target="../media/image148.wmf"/><Relationship Id="rId3" Type="http://schemas.openxmlformats.org/officeDocument/2006/relationships/image" Target="../media/image151.wmf"/><Relationship Id="rId7" Type="http://schemas.openxmlformats.org/officeDocument/2006/relationships/image" Target="../media/image142.wmf"/><Relationship Id="rId12" Type="http://schemas.openxmlformats.org/officeDocument/2006/relationships/image" Target="../media/image147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41.wmf"/><Relationship Id="rId11" Type="http://schemas.openxmlformats.org/officeDocument/2006/relationships/image" Target="../media/image146.wmf"/><Relationship Id="rId5" Type="http://schemas.openxmlformats.org/officeDocument/2006/relationships/image" Target="../media/image140.wmf"/><Relationship Id="rId10" Type="http://schemas.openxmlformats.org/officeDocument/2006/relationships/image" Target="../media/image145.wmf"/><Relationship Id="rId4" Type="http://schemas.openxmlformats.org/officeDocument/2006/relationships/image" Target="../media/image152.wmf"/><Relationship Id="rId9" Type="http://schemas.openxmlformats.org/officeDocument/2006/relationships/image" Target="../media/image14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2" Type="http://schemas.openxmlformats.org/officeDocument/2006/relationships/image" Target="../media/image156.emf"/><Relationship Id="rId1" Type="http://schemas.openxmlformats.org/officeDocument/2006/relationships/image" Target="../media/image155.emf"/><Relationship Id="rId4" Type="http://schemas.openxmlformats.org/officeDocument/2006/relationships/image" Target="../media/image158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5" Type="http://schemas.openxmlformats.org/officeDocument/2006/relationships/image" Target="../media/image163.emf"/><Relationship Id="rId4" Type="http://schemas.openxmlformats.org/officeDocument/2006/relationships/image" Target="../media/image162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emf"/><Relationship Id="rId2" Type="http://schemas.openxmlformats.org/officeDocument/2006/relationships/image" Target="../media/image165.emf"/><Relationship Id="rId1" Type="http://schemas.openxmlformats.org/officeDocument/2006/relationships/image" Target="../media/image164.emf"/><Relationship Id="rId6" Type="http://schemas.openxmlformats.org/officeDocument/2006/relationships/image" Target="../media/image169.emf"/><Relationship Id="rId5" Type="http://schemas.openxmlformats.org/officeDocument/2006/relationships/image" Target="../media/image168.emf"/><Relationship Id="rId4" Type="http://schemas.openxmlformats.org/officeDocument/2006/relationships/image" Target="../media/image167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4" Type="http://schemas.openxmlformats.org/officeDocument/2006/relationships/image" Target="../media/image172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3" Type="http://schemas.openxmlformats.org/officeDocument/2006/relationships/image" Target="../media/image15.png"/><Relationship Id="rId7" Type="http://schemas.openxmlformats.org/officeDocument/2006/relationships/image" Target="../media/image175.e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6" Type="http://schemas.openxmlformats.org/officeDocument/2006/relationships/image" Target="../media/image174.emf"/><Relationship Id="rId5" Type="http://schemas.openxmlformats.org/officeDocument/2006/relationships/image" Target="../media/image173.emf"/><Relationship Id="rId4" Type="http://schemas.openxmlformats.org/officeDocument/2006/relationships/image" Target="../media/image172.wmf"/><Relationship Id="rId9" Type="http://schemas.openxmlformats.org/officeDocument/2006/relationships/image" Target="../media/image17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Relationship Id="rId9" Type="http://schemas.openxmlformats.org/officeDocument/2006/relationships/image" Target="../media/image209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3" Type="http://schemas.openxmlformats.org/officeDocument/2006/relationships/image" Target="../media/image211.wmf"/><Relationship Id="rId7" Type="http://schemas.openxmlformats.org/officeDocument/2006/relationships/image" Target="../media/image215.wmf"/><Relationship Id="rId12" Type="http://schemas.openxmlformats.org/officeDocument/2006/relationships/image" Target="../media/image220.wmf"/><Relationship Id="rId2" Type="http://schemas.openxmlformats.org/officeDocument/2006/relationships/image" Target="../media/image115.wmf"/><Relationship Id="rId1" Type="http://schemas.openxmlformats.org/officeDocument/2006/relationships/image" Target="../media/image210.wmf"/><Relationship Id="rId6" Type="http://schemas.openxmlformats.org/officeDocument/2006/relationships/image" Target="../media/image214.wmf"/><Relationship Id="rId11" Type="http://schemas.openxmlformats.org/officeDocument/2006/relationships/image" Target="../media/image219.wmf"/><Relationship Id="rId5" Type="http://schemas.openxmlformats.org/officeDocument/2006/relationships/image" Target="../media/image213.wmf"/><Relationship Id="rId10" Type="http://schemas.openxmlformats.org/officeDocument/2006/relationships/image" Target="../media/image218.wmf"/><Relationship Id="rId4" Type="http://schemas.openxmlformats.org/officeDocument/2006/relationships/image" Target="../media/image212.wmf"/><Relationship Id="rId9" Type="http://schemas.openxmlformats.org/officeDocument/2006/relationships/image" Target="../media/image21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image" Target="../media/image223.wmf"/><Relationship Id="rId18" Type="http://schemas.openxmlformats.org/officeDocument/2006/relationships/image" Target="../media/image228.wmf"/><Relationship Id="rId3" Type="http://schemas.openxmlformats.org/officeDocument/2006/relationships/image" Target="../media/image211.wmf"/><Relationship Id="rId21" Type="http://schemas.openxmlformats.org/officeDocument/2006/relationships/image" Target="../media/image231.wmf"/><Relationship Id="rId7" Type="http://schemas.openxmlformats.org/officeDocument/2006/relationships/image" Target="../media/image215.wmf"/><Relationship Id="rId12" Type="http://schemas.openxmlformats.org/officeDocument/2006/relationships/image" Target="../media/image222.wmf"/><Relationship Id="rId17" Type="http://schemas.openxmlformats.org/officeDocument/2006/relationships/image" Target="../media/image227.wmf"/><Relationship Id="rId25" Type="http://schemas.openxmlformats.org/officeDocument/2006/relationships/image" Target="../media/image235.wmf"/><Relationship Id="rId2" Type="http://schemas.openxmlformats.org/officeDocument/2006/relationships/image" Target="../media/image115.wmf"/><Relationship Id="rId16" Type="http://schemas.openxmlformats.org/officeDocument/2006/relationships/image" Target="../media/image226.wmf"/><Relationship Id="rId20" Type="http://schemas.openxmlformats.org/officeDocument/2006/relationships/image" Target="../media/image230.wmf"/><Relationship Id="rId1" Type="http://schemas.openxmlformats.org/officeDocument/2006/relationships/image" Target="../media/image210.wmf"/><Relationship Id="rId6" Type="http://schemas.openxmlformats.org/officeDocument/2006/relationships/image" Target="../media/image214.wmf"/><Relationship Id="rId11" Type="http://schemas.openxmlformats.org/officeDocument/2006/relationships/image" Target="../media/image221.wmf"/><Relationship Id="rId24" Type="http://schemas.openxmlformats.org/officeDocument/2006/relationships/image" Target="../media/image234.wmf"/><Relationship Id="rId5" Type="http://schemas.openxmlformats.org/officeDocument/2006/relationships/image" Target="../media/image213.wmf"/><Relationship Id="rId15" Type="http://schemas.openxmlformats.org/officeDocument/2006/relationships/image" Target="../media/image225.wmf"/><Relationship Id="rId23" Type="http://schemas.openxmlformats.org/officeDocument/2006/relationships/image" Target="../media/image233.wmf"/><Relationship Id="rId10" Type="http://schemas.openxmlformats.org/officeDocument/2006/relationships/image" Target="../media/image218.wmf"/><Relationship Id="rId19" Type="http://schemas.openxmlformats.org/officeDocument/2006/relationships/image" Target="../media/image229.wmf"/><Relationship Id="rId4" Type="http://schemas.openxmlformats.org/officeDocument/2006/relationships/image" Target="../media/image212.wmf"/><Relationship Id="rId9" Type="http://schemas.openxmlformats.org/officeDocument/2006/relationships/image" Target="../media/image217.wmf"/><Relationship Id="rId14" Type="http://schemas.openxmlformats.org/officeDocument/2006/relationships/image" Target="../media/image224.wmf"/><Relationship Id="rId22" Type="http://schemas.openxmlformats.org/officeDocument/2006/relationships/image" Target="../media/image232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3" Type="http://schemas.openxmlformats.org/officeDocument/2006/relationships/image" Target="../media/image238.wmf"/><Relationship Id="rId7" Type="http://schemas.openxmlformats.org/officeDocument/2006/relationships/image" Target="../media/image240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6" Type="http://schemas.openxmlformats.org/officeDocument/2006/relationships/image" Target="../media/image239.wmf"/><Relationship Id="rId5" Type="http://schemas.openxmlformats.org/officeDocument/2006/relationships/image" Target="../media/image88.wmf"/><Relationship Id="rId10" Type="http://schemas.openxmlformats.org/officeDocument/2006/relationships/image" Target="../media/image243.wmf"/><Relationship Id="rId4" Type="http://schemas.openxmlformats.org/officeDocument/2006/relationships/image" Target="../media/image172.wmf"/><Relationship Id="rId9" Type="http://schemas.openxmlformats.org/officeDocument/2006/relationships/image" Target="../media/image242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6.wmf"/><Relationship Id="rId7" Type="http://schemas.openxmlformats.org/officeDocument/2006/relationships/image" Target="../media/image250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6" Type="http://schemas.openxmlformats.org/officeDocument/2006/relationships/image" Target="../media/image249.wmf"/><Relationship Id="rId5" Type="http://schemas.openxmlformats.org/officeDocument/2006/relationships/image" Target="../media/image248.wmf"/><Relationship Id="rId4" Type="http://schemas.openxmlformats.org/officeDocument/2006/relationships/image" Target="../media/image247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13" Type="http://schemas.openxmlformats.org/officeDocument/2006/relationships/image" Target="../media/image257.wmf"/><Relationship Id="rId3" Type="http://schemas.openxmlformats.org/officeDocument/2006/relationships/image" Target="../media/image248.wmf"/><Relationship Id="rId7" Type="http://schemas.openxmlformats.org/officeDocument/2006/relationships/image" Target="../media/image251.wmf"/><Relationship Id="rId12" Type="http://schemas.openxmlformats.org/officeDocument/2006/relationships/image" Target="../media/image256.wmf"/><Relationship Id="rId17" Type="http://schemas.openxmlformats.org/officeDocument/2006/relationships/image" Target="../media/image261.wmf"/><Relationship Id="rId2" Type="http://schemas.openxmlformats.org/officeDocument/2006/relationships/image" Target="../media/image247.wmf"/><Relationship Id="rId16" Type="http://schemas.openxmlformats.org/officeDocument/2006/relationships/image" Target="../media/image260.wmf"/><Relationship Id="rId1" Type="http://schemas.openxmlformats.org/officeDocument/2006/relationships/image" Target="../media/image246.wmf"/><Relationship Id="rId6" Type="http://schemas.openxmlformats.org/officeDocument/2006/relationships/image" Target="../media/image15.png"/><Relationship Id="rId11" Type="http://schemas.openxmlformats.org/officeDocument/2006/relationships/image" Target="../media/image255.wmf"/><Relationship Id="rId5" Type="http://schemas.openxmlformats.org/officeDocument/2006/relationships/image" Target="../media/image250.wmf"/><Relationship Id="rId15" Type="http://schemas.openxmlformats.org/officeDocument/2006/relationships/image" Target="../media/image259.wmf"/><Relationship Id="rId10" Type="http://schemas.openxmlformats.org/officeDocument/2006/relationships/image" Target="../media/image254.wmf"/><Relationship Id="rId4" Type="http://schemas.openxmlformats.org/officeDocument/2006/relationships/image" Target="../media/image249.wmf"/><Relationship Id="rId9" Type="http://schemas.openxmlformats.org/officeDocument/2006/relationships/image" Target="../media/image253.wmf"/><Relationship Id="rId14" Type="http://schemas.openxmlformats.org/officeDocument/2006/relationships/image" Target="../media/image25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emf"/><Relationship Id="rId2" Type="http://schemas.openxmlformats.org/officeDocument/2006/relationships/image" Target="../media/image263.emf"/><Relationship Id="rId1" Type="http://schemas.openxmlformats.org/officeDocument/2006/relationships/image" Target="../media/image262.emf"/><Relationship Id="rId5" Type="http://schemas.openxmlformats.org/officeDocument/2006/relationships/image" Target="../media/image266.wmf"/><Relationship Id="rId4" Type="http://schemas.openxmlformats.org/officeDocument/2006/relationships/image" Target="../media/image265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png"/><Relationship Id="rId1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Relationship Id="rId14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02937-6D49-4AB2-8257-4AF2020C838A}" type="datetimeFigureOut">
              <a:rPr lang="zh-CN" altLang="en-US" smtClean="0"/>
              <a:pPr/>
              <a:t>2014-03-28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8DF0F-E498-4617-9F89-A51DD8A567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8DF0F-E498-4617-9F89-A51DD8A567E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32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8DF0F-E498-4617-9F89-A51DD8A567EF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0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33083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" name="位图图像" r:id="rId3" imgW="20338714" imgH="4382112" progId="PBrush">
                  <p:embed/>
                </p:oleObj>
              </mc:Choice>
              <mc:Fallback>
                <p:oleObj name="位图图像" r:id="rId3" imgW="20338714" imgH="4382112" progId="PBrush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3083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0" y="0"/>
          <a:ext cx="33083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" name="位图图像" r:id="rId5" imgW="20338714" imgH="4382112" progId="PBrush">
                  <p:embed/>
                </p:oleObj>
              </mc:Choice>
              <mc:Fallback>
                <p:oleObj name="位图图像" r:id="rId5" imgW="20338714" imgH="4382112" progId="PBrush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3083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0"/>
          <p:cNvGrpSpPr>
            <a:grpSpLocks/>
          </p:cNvGrpSpPr>
          <p:nvPr userDrawn="1"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7" name="Rectangle 7"/>
            <p:cNvSpPr>
              <a:spLocks noChangeArrowheads="1"/>
            </p:cNvSpPr>
            <p:nvPr userDrawn="1"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lang="zh-CN" altLang="en-US"/>
            </a:p>
          </p:txBody>
        </p:sp>
        <p:grpSp>
          <p:nvGrpSpPr>
            <p:cNvPr id="8" name="Group 69"/>
            <p:cNvGrpSpPr>
              <a:grpSpLocks/>
            </p:cNvGrpSpPr>
            <p:nvPr userDrawn="1"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9" name="Oval 68"/>
              <p:cNvSpPr>
                <a:spLocks noChangeArrowheads="1"/>
              </p:cNvSpPr>
              <p:nvPr userDrawn="1"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rgbClr val="EFFFFF"/>
                  </a:gs>
                  <a:gs pos="100000">
                    <a:srgbClr val="CCEC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/>
              </a:p>
            </p:txBody>
          </p:sp>
          <p:sp>
            <p:nvSpPr>
              <p:cNvPr id="10" name="Freeform 9"/>
              <p:cNvSpPr>
                <a:spLocks/>
              </p:cNvSpPr>
              <p:nvPr userDrawn="1"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rgbClr val="CCECFF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1" name="Line 10"/>
              <p:cNvSpPr>
                <a:spLocks noChangeShapeType="1"/>
              </p:cNvSpPr>
              <p:nvPr userDrawn="1"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399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2" name="Line 11"/>
              <p:cNvSpPr>
                <a:spLocks noChangeShapeType="1"/>
              </p:cNvSpPr>
              <p:nvPr userDrawn="1"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399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" name="Line 12"/>
              <p:cNvSpPr>
                <a:spLocks noChangeShapeType="1"/>
              </p:cNvSpPr>
              <p:nvPr userDrawn="1"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399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4" name="Freeform 13"/>
              <p:cNvSpPr>
                <a:spLocks/>
              </p:cNvSpPr>
              <p:nvPr userDrawn="1"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CCEC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  <p:grpSp>
            <p:nvGrpSpPr>
              <p:cNvPr id="15" name="Group 15"/>
              <p:cNvGrpSpPr>
                <a:grpSpLocks/>
              </p:cNvGrpSpPr>
              <p:nvPr userDrawn="1"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6" name="Freeform 16"/>
                <p:cNvSpPr>
                  <a:spLocks/>
                </p:cNvSpPr>
                <p:nvPr userDrawn="1"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 userDrawn="1"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 userDrawn="1"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 userDrawn="1"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 userDrawn="1"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 userDrawn="1"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 userDrawn="1"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 userDrawn="1"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 userDrawn="1"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 userDrawn="1"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 userDrawn="1"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 userDrawn="1"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 userDrawn="1"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29" name="Freeform 29"/>
                <p:cNvSpPr>
                  <a:spLocks/>
                </p:cNvSpPr>
                <p:nvPr userDrawn="1"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0" name="Freeform 30"/>
                <p:cNvSpPr>
                  <a:spLocks/>
                </p:cNvSpPr>
                <p:nvPr userDrawn="1"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1" name="Freeform 31"/>
                <p:cNvSpPr>
                  <a:spLocks/>
                </p:cNvSpPr>
                <p:nvPr userDrawn="1"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2" name="Freeform 32"/>
                <p:cNvSpPr>
                  <a:spLocks/>
                </p:cNvSpPr>
                <p:nvPr userDrawn="1"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3" name="Freeform 33"/>
                <p:cNvSpPr>
                  <a:spLocks/>
                </p:cNvSpPr>
                <p:nvPr userDrawn="1"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</p:grpSp>
        </p:grpSp>
      </p:grp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685800" y="3505200"/>
            <a:ext cx="7772400" cy="762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accent2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5" name="Rectangle 66"/>
          <p:cNvSpPr>
            <a:spLocks noChangeArrowheads="1"/>
          </p:cNvSpPr>
          <p:nvPr/>
        </p:nvSpPr>
        <p:spPr bwMode="auto">
          <a:xfrm>
            <a:off x="7850188" y="28575"/>
            <a:ext cx="1263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1000">
                <a:solidFill>
                  <a:srgbClr val="C5E9FF"/>
                </a:solidFill>
                <a:latin typeface="华文行楷" pitchFamily="2" charset="-122"/>
                <a:ea typeface="华文行楷" pitchFamily="2" charset="-122"/>
              </a:rPr>
              <a:t>理学院 物理系 陈强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6" name="Rectangle 6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6C3C2-0FCD-4AD6-9837-BC7AB004FA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7" name="Rectangle 6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hlink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CCCCFF"/>
              </a:solidFill>
            </a:endParaRPr>
          </a:p>
        </p:txBody>
      </p:sp>
      <p:sp>
        <p:nvSpPr>
          <p:cNvPr id="38" name="Rectangle 65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128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66A3D-34B7-42A1-9450-DB7160A560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420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6575" y="174625"/>
            <a:ext cx="2065338" cy="592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74625"/>
            <a:ext cx="6048375" cy="5921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3CDD5-B917-4899-B4A0-D1A771BB62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5355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0" y="174625"/>
            <a:ext cx="5014913" cy="5476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038225"/>
            <a:ext cx="3810000" cy="5057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38225"/>
            <a:ext cx="3810000" cy="24526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43313"/>
            <a:ext cx="3810000" cy="2452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25536-6827-4A76-ADCD-9B6A023FF2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09444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937000" y="174625"/>
            <a:ext cx="5014913" cy="5476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038225"/>
            <a:ext cx="3810000" cy="24526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38225"/>
            <a:ext cx="3810000" cy="24526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3643313"/>
            <a:ext cx="3810000" cy="2452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643313"/>
            <a:ext cx="3810000" cy="2452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15634-09B2-478F-973C-40C166319D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0445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0" y="174625"/>
            <a:ext cx="5014913" cy="5476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038225"/>
            <a:ext cx="3810000" cy="5057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38225"/>
            <a:ext cx="3810000" cy="24526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43313"/>
            <a:ext cx="3810000" cy="2452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6E633-A545-4AA3-B7A2-F4BCEE4420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2219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340ED-4D4B-4BFB-9016-06AF8EDD47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839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1C135-6BAB-4A91-AB72-4887A0D3A6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767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038225"/>
            <a:ext cx="38100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38225"/>
            <a:ext cx="38100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B97AA-4B9A-4B29-9EF5-82E7B79BF8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755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AD7FC-8E01-479D-9EC4-DA2131463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68641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7426B-EC4F-42CC-AAB3-710DD9FF29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4716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62407-7F75-44F4-BD6C-CC922286C8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41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11BE8-4545-48CD-A84E-193780B610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43405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374BE-D016-49C6-BA6C-BDBCD70478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593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2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EC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37000" y="174625"/>
            <a:ext cx="501491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38225"/>
            <a:ext cx="77724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962400" y="838200"/>
            <a:ext cx="4964113" cy="889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accent2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62" name="Rectangle 7"/>
            <p:cNvSpPr>
              <a:spLocks noChangeArrowheads="1"/>
            </p:cNvSpPr>
            <p:nvPr userDrawn="1"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lang="zh-CN" altLang="en-US"/>
            </a:p>
          </p:txBody>
        </p:sp>
        <p:grpSp>
          <p:nvGrpSpPr>
            <p:cNvPr id="1063" name="Group 8"/>
            <p:cNvGrpSpPr>
              <a:grpSpLocks/>
            </p:cNvGrpSpPr>
            <p:nvPr userDrawn="1"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64" name="Freeform 9"/>
              <p:cNvSpPr>
                <a:spLocks/>
              </p:cNvSpPr>
              <p:nvPr userDrawn="1"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rgbClr val="CCECFF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65" name="Line 10"/>
              <p:cNvSpPr>
                <a:spLocks noChangeShapeType="1"/>
              </p:cNvSpPr>
              <p:nvPr userDrawn="1"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399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66" name="Line 11"/>
              <p:cNvSpPr>
                <a:spLocks noChangeShapeType="1"/>
              </p:cNvSpPr>
              <p:nvPr userDrawn="1"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399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67" name="Line 12"/>
              <p:cNvSpPr>
                <a:spLocks noChangeShapeType="1"/>
              </p:cNvSpPr>
              <p:nvPr userDrawn="1"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399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68" name="Freeform 13"/>
              <p:cNvSpPr>
                <a:spLocks/>
              </p:cNvSpPr>
              <p:nvPr userDrawn="1"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CCEC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69" name="Oval 14"/>
              <p:cNvSpPr>
                <a:spLocks noChangeArrowheads="1"/>
              </p:cNvSpPr>
              <p:nvPr userDrawn="1"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CCEC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/>
              </a:p>
            </p:txBody>
          </p:sp>
          <p:grpSp>
            <p:nvGrpSpPr>
              <p:cNvPr id="1070" name="Group 15"/>
              <p:cNvGrpSpPr>
                <a:grpSpLocks/>
              </p:cNvGrpSpPr>
              <p:nvPr userDrawn="1"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71" name="Freeform 16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72" name="Freeform 17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73" name="Freeform 18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74" name="Freeform 19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75" name="Freeform 20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76" name="Freeform 21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77" name="Freeform 22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78" name="Freeform 23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79" name="Freeform 24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80" name="Freeform 25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81" name="Freeform 26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82" name="Freeform 27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83" name="Freeform 28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84" name="Freeform 29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85" name="Freeform 30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86" name="Freeform 31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87" name="Freeform 32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88" name="Freeform 33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en-US" sz="2800">
                    <a:solidFill>
                      <a:srgbClr val="0000FF"/>
                    </a:solidFill>
                    <a:ea typeface="楷体_GB2312" pitchFamily="49" charset="-122"/>
                  </a:endParaRPr>
                </a:p>
              </p:txBody>
            </p:sp>
          </p:grpSp>
        </p:grpSp>
      </p:grpSp>
      <p:graphicFrame>
        <p:nvGraphicFramePr>
          <p:cNvPr id="1031" name="Object 34"/>
          <p:cNvGraphicFramePr>
            <a:graphicFrameLocks noChangeAspect="1"/>
          </p:cNvGraphicFramePr>
          <p:nvPr/>
        </p:nvGraphicFramePr>
        <p:xfrm>
          <a:off x="0" y="0"/>
          <a:ext cx="33083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位图图像" r:id="rId17" imgW="20338714" imgH="4382112" progId="PBrush">
                  <p:embed/>
                </p:oleObj>
              </mc:Choice>
              <mc:Fallback>
                <p:oleObj name="位图图像" r:id="rId17" imgW="20338714" imgH="4382112" progId="PBrush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3083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36"/>
          <p:cNvSpPr>
            <a:spLocks noChangeArrowheads="1"/>
          </p:cNvSpPr>
          <p:nvPr/>
        </p:nvSpPr>
        <p:spPr bwMode="hidden">
          <a:xfrm>
            <a:off x="0" y="6477000"/>
            <a:ext cx="9131300" cy="3683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1033" name="Freeform 38"/>
          <p:cNvSpPr>
            <a:spLocks/>
          </p:cNvSpPr>
          <p:nvPr/>
        </p:nvSpPr>
        <p:spPr bwMode="ltGray">
          <a:xfrm>
            <a:off x="7324725" y="4429125"/>
            <a:ext cx="1641475" cy="2020888"/>
          </a:xfrm>
          <a:custGeom>
            <a:avLst/>
            <a:gdLst>
              <a:gd name="T0" fmla="*/ 646 w 1034"/>
              <a:gd name="T1" fmla="*/ 23 h 1273"/>
              <a:gd name="T2" fmla="*/ 765 w 1034"/>
              <a:gd name="T3" fmla="*/ 92 h 1273"/>
              <a:gd name="T4" fmla="*/ 866 w 1034"/>
              <a:gd name="T5" fmla="*/ 184 h 1273"/>
              <a:gd name="T6" fmla="*/ 944 w 1034"/>
              <a:gd name="T7" fmla="*/ 294 h 1273"/>
              <a:gd name="T8" fmla="*/ 1000 w 1034"/>
              <a:gd name="T9" fmla="*/ 417 h 1273"/>
              <a:gd name="T10" fmla="*/ 1030 w 1034"/>
              <a:gd name="T11" fmla="*/ 550 h 1273"/>
              <a:gd name="T12" fmla="*/ 1030 w 1034"/>
              <a:gd name="T13" fmla="*/ 688 h 1273"/>
              <a:gd name="T14" fmla="*/ 1000 w 1034"/>
              <a:gd name="T15" fmla="*/ 821 h 1273"/>
              <a:gd name="T16" fmla="*/ 944 w 1034"/>
              <a:gd name="T17" fmla="*/ 944 h 1273"/>
              <a:gd name="T18" fmla="*/ 866 w 1034"/>
              <a:gd name="T19" fmla="*/ 1055 h 1273"/>
              <a:gd name="T20" fmla="*/ 765 w 1034"/>
              <a:gd name="T21" fmla="*/ 1148 h 1273"/>
              <a:gd name="T22" fmla="*/ 646 w 1034"/>
              <a:gd name="T23" fmla="*/ 1215 h 1273"/>
              <a:gd name="T24" fmla="*/ 517 w 1034"/>
              <a:gd name="T25" fmla="*/ 1257 h 1273"/>
              <a:gd name="T26" fmla="*/ 382 w 1034"/>
              <a:gd name="T27" fmla="*/ 1272 h 1273"/>
              <a:gd name="T28" fmla="*/ 246 w 1034"/>
              <a:gd name="T29" fmla="*/ 1257 h 1273"/>
              <a:gd name="T30" fmla="*/ 118 w 1034"/>
              <a:gd name="T31" fmla="*/ 1215 h 1273"/>
              <a:gd name="T32" fmla="*/ 0 w 1034"/>
              <a:gd name="T33" fmla="*/ 1148 h 1273"/>
              <a:gd name="T34" fmla="*/ 89 w 1034"/>
              <a:gd name="T35" fmla="*/ 1129 h 1273"/>
              <a:gd name="T36" fmla="*/ 201 w 1034"/>
              <a:gd name="T37" fmla="*/ 1179 h 1273"/>
              <a:gd name="T38" fmla="*/ 320 w 1034"/>
              <a:gd name="T39" fmla="*/ 1204 h 1273"/>
              <a:gd name="T40" fmla="*/ 443 w 1034"/>
              <a:gd name="T41" fmla="*/ 1204 h 1273"/>
              <a:gd name="T42" fmla="*/ 563 w 1034"/>
              <a:gd name="T43" fmla="*/ 1179 h 1273"/>
              <a:gd name="T44" fmla="*/ 675 w 1034"/>
              <a:gd name="T45" fmla="*/ 1129 h 1273"/>
              <a:gd name="T46" fmla="*/ 775 w 1034"/>
              <a:gd name="T47" fmla="*/ 1057 h 1273"/>
              <a:gd name="T48" fmla="*/ 857 w 1034"/>
              <a:gd name="T49" fmla="*/ 965 h 1273"/>
              <a:gd name="T50" fmla="*/ 919 w 1034"/>
              <a:gd name="T51" fmla="*/ 858 h 1273"/>
              <a:gd name="T52" fmla="*/ 956 w 1034"/>
              <a:gd name="T53" fmla="*/ 742 h 1273"/>
              <a:gd name="T54" fmla="*/ 969 w 1034"/>
              <a:gd name="T55" fmla="*/ 619 h 1273"/>
              <a:gd name="T56" fmla="*/ 956 w 1034"/>
              <a:gd name="T57" fmla="*/ 496 h 1273"/>
              <a:gd name="T58" fmla="*/ 919 w 1034"/>
              <a:gd name="T59" fmla="*/ 381 h 1273"/>
              <a:gd name="T60" fmla="*/ 857 w 1034"/>
              <a:gd name="T61" fmla="*/ 273 h 1273"/>
              <a:gd name="T62" fmla="*/ 775 w 1034"/>
              <a:gd name="T63" fmla="*/ 182 h 1273"/>
              <a:gd name="T64" fmla="*/ 675 w 1034"/>
              <a:gd name="T65" fmla="*/ 110 h 1273"/>
              <a:gd name="T66" fmla="*/ 563 w 1034"/>
              <a:gd name="T67" fmla="*/ 61 h 1273"/>
              <a:gd name="T68" fmla="*/ 582 w 1034"/>
              <a:gd name="T69" fmla="*/ 0 h 127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034" h="1273">
                <a:moveTo>
                  <a:pt x="582" y="0"/>
                </a:moveTo>
                <a:lnTo>
                  <a:pt x="646" y="23"/>
                </a:lnTo>
                <a:lnTo>
                  <a:pt x="707" y="56"/>
                </a:lnTo>
                <a:lnTo>
                  <a:pt x="765" y="92"/>
                </a:lnTo>
                <a:lnTo>
                  <a:pt x="818" y="134"/>
                </a:lnTo>
                <a:lnTo>
                  <a:pt x="866" y="184"/>
                </a:lnTo>
                <a:lnTo>
                  <a:pt x="908" y="237"/>
                </a:lnTo>
                <a:lnTo>
                  <a:pt x="944" y="294"/>
                </a:lnTo>
                <a:lnTo>
                  <a:pt x="977" y="353"/>
                </a:lnTo>
                <a:lnTo>
                  <a:pt x="1000" y="417"/>
                </a:lnTo>
                <a:lnTo>
                  <a:pt x="1018" y="483"/>
                </a:lnTo>
                <a:lnTo>
                  <a:pt x="1030" y="550"/>
                </a:lnTo>
                <a:lnTo>
                  <a:pt x="1033" y="619"/>
                </a:lnTo>
                <a:lnTo>
                  <a:pt x="1030" y="688"/>
                </a:lnTo>
                <a:lnTo>
                  <a:pt x="1018" y="756"/>
                </a:lnTo>
                <a:lnTo>
                  <a:pt x="1000" y="821"/>
                </a:lnTo>
                <a:lnTo>
                  <a:pt x="977" y="884"/>
                </a:lnTo>
                <a:lnTo>
                  <a:pt x="944" y="944"/>
                </a:lnTo>
                <a:lnTo>
                  <a:pt x="908" y="1003"/>
                </a:lnTo>
                <a:lnTo>
                  <a:pt x="866" y="1055"/>
                </a:lnTo>
                <a:lnTo>
                  <a:pt x="818" y="1105"/>
                </a:lnTo>
                <a:lnTo>
                  <a:pt x="765" y="1148"/>
                </a:lnTo>
                <a:lnTo>
                  <a:pt x="707" y="1183"/>
                </a:lnTo>
                <a:lnTo>
                  <a:pt x="646" y="1215"/>
                </a:lnTo>
                <a:lnTo>
                  <a:pt x="582" y="1239"/>
                </a:lnTo>
                <a:lnTo>
                  <a:pt x="517" y="1257"/>
                </a:lnTo>
                <a:lnTo>
                  <a:pt x="450" y="1269"/>
                </a:lnTo>
                <a:lnTo>
                  <a:pt x="382" y="1272"/>
                </a:lnTo>
                <a:lnTo>
                  <a:pt x="313" y="1269"/>
                </a:lnTo>
                <a:lnTo>
                  <a:pt x="246" y="1257"/>
                </a:lnTo>
                <a:lnTo>
                  <a:pt x="180" y="1239"/>
                </a:lnTo>
                <a:lnTo>
                  <a:pt x="118" y="1215"/>
                </a:lnTo>
                <a:lnTo>
                  <a:pt x="57" y="1183"/>
                </a:lnTo>
                <a:lnTo>
                  <a:pt x="0" y="1148"/>
                </a:lnTo>
                <a:lnTo>
                  <a:pt x="36" y="1095"/>
                </a:lnTo>
                <a:lnTo>
                  <a:pt x="89" y="1129"/>
                </a:lnTo>
                <a:lnTo>
                  <a:pt x="144" y="1156"/>
                </a:lnTo>
                <a:lnTo>
                  <a:pt x="201" y="1179"/>
                </a:lnTo>
                <a:lnTo>
                  <a:pt x="261" y="1195"/>
                </a:lnTo>
                <a:lnTo>
                  <a:pt x="320" y="1204"/>
                </a:lnTo>
                <a:lnTo>
                  <a:pt x="382" y="1208"/>
                </a:lnTo>
                <a:lnTo>
                  <a:pt x="443" y="1204"/>
                </a:lnTo>
                <a:lnTo>
                  <a:pt x="504" y="1195"/>
                </a:lnTo>
                <a:lnTo>
                  <a:pt x="563" y="1179"/>
                </a:lnTo>
                <a:lnTo>
                  <a:pt x="621" y="1156"/>
                </a:lnTo>
                <a:lnTo>
                  <a:pt x="675" y="1129"/>
                </a:lnTo>
                <a:lnTo>
                  <a:pt x="727" y="1095"/>
                </a:lnTo>
                <a:lnTo>
                  <a:pt x="775" y="1057"/>
                </a:lnTo>
                <a:lnTo>
                  <a:pt x="818" y="1013"/>
                </a:lnTo>
                <a:lnTo>
                  <a:pt x="857" y="965"/>
                </a:lnTo>
                <a:lnTo>
                  <a:pt x="890" y="913"/>
                </a:lnTo>
                <a:lnTo>
                  <a:pt x="919" y="858"/>
                </a:lnTo>
                <a:lnTo>
                  <a:pt x="941" y="802"/>
                </a:lnTo>
                <a:lnTo>
                  <a:pt x="956" y="742"/>
                </a:lnTo>
                <a:lnTo>
                  <a:pt x="965" y="680"/>
                </a:lnTo>
                <a:lnTo>
                  <a:pt x="969" y="619"/>
                </a:lnTo>
                <a:lnTo>
                  <a:pt x="965" y="557"/>
                </a:lnTo>
                <a:lnTo>
                  <a:pt x="956" y="496"/>
                </a:lnTo>
                <a:lnTo>
                  <a:pt x="941" y="437"/>
                </a:lnTo>
                <a:lnTo>
                  <a:pt x="919" y="381"/>
                </a:lnTo>
                <a:lnTo>
                  <a:pt x="890" y="325"/>
                </a:lnTo>
                <a:lnTo>
                  <a:pt x="857" y="273"/>
                </a:lnTo>
                <a:lnTo>
                  <a:pt x="818" y="225"/>
                </a:lnTo>
                <a:lnTo>
                  <a:pt x="775" y="182"/>
                </a:lnTo>
                <a:lnTo>
                  <a:pt x="727" y="144"/>
                </a:lnTo>
                <a:lnTo>
                  <a:pt x="675" y="110"/>
                </a:lnTo>
                <a:lnTo>
                  <a:pt x="621" y="81"/>
                </a:lnTo>
                <a:lnTo>
                  <a:pt x="563" y="61"/>
                </a:lnTo>
                <a:lnTo>
                  <a:pt x="565" y="56"/>
                </a:lnTo>
                <a:lnTo>
                  <a:pt x="582" y="0"/>
                </a:lnTo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034" name="Line 39"/>
          <p:cNvSpPr>
            <a:spLocks noChangeShapeType="1"/>
          </p:cNvSpPr>
          <p:nvPr/>
        </p:nvSpPr>
        <p:spPr bwMode="ltGray">
          <a:xfrm flipV="1">
            <a:off x="7364413" y="6132513"/>
            <a:ext cx="163512" cy="295275"/>
          </a:xfrm>
          <a:prstGeom prst="line">
            <a:avLst/>
          </a:prstGeom>
          <a:noFill/>
          <a:ln w="25399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035" name="Line 40"/>
          <p:cNvSpPr>
            <a:spLocks noChangeShapeType="1"/>
          </p:cNvSpPr>
          <p:nvPr/>
        </p:nvSpPr>
        <p:spPr bwMode="ltGray">
          <a:xfrm flipV="1">
            <a:off x="8270875" y="4562475"/>
            <a:ext cx="57150" cy="112713"/>
          </a:xfrm>
          <a:prstGeom prst="line">
            <a:avLst/>
          </a:prstGeom>
          <a:noFill/>
          <a:ln w="25399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036" name="Line 41"/>
          <p:cNvSpPr>
            <a:spLocks noChangeShapeType="1"/>
          </p:cNvSpPr>
          <p:nvPr/>
        </p:nvSpPr>
        <p:spPr bwMode="ltGray">
          <a:xfrm flipV="1">
            <a:off x="8366125" y="4367213"/>
            <a:ext cx="57150" cy="112712"/>
          </a:xfrm>
          <a:prstGeom prst="line">
            <a:avLst/>
          </a:prstGeom>
          <a:noFill/>
          <a:ln w="25399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037" name="Freeform 42"/>
          <p:cNvSpPr>
            <a:spLocks/>
          </p:cNvSpPr>
          <p:nvPr/>
        </p:nvSpPr>
        <p:spPr bwMode="ltGray">
          <a:xfrm>
            <a:off x="7545388" y="6456363"/>
            <a:ext cx="958850" cy="174625"/>
          </a:xfrm>
          <a:custGeom>
            <a:avLst/>
            <a:gdLst>
              <a:gd name="T0" fmla="*/ 2 w 604"/>
              <a:gd name="T1" fmla="*/ 70 h 110"/>
              <a:gd name="T2" fmla="*/ 14 w 604"/>
              <a:gd name="T3" fmla="*/ 57 h 110"/>
              <a:gd name="T4" fmla="*/ 31 w 604"/>
              <a:gd name="T5" fmla="*/ 46 h 110"/>
              <a:gd name="T6" fmla="*/ 63 w 604"/>
              <a:gd name="T7" fmla="*/ 30 h 110"/>
              <a:gd name="T8" fmla="*/ 100 w 604"/>
              <a:gd name="T9" fmla="*/ 21 h 110"/>
              <a:gd name="T10" fmla="*/ 134 w 604"/>
              <a:gd name="T11" fmla="*/ 13 h 110"/>
              <a:gd name="T12" fmla="*/ 181 w 604"/>
              <a:gd name="T13" fmla="*/ 6 h 110"/>
              <a:gd name="T14" fmla="*/ 225 w 604"/>
              <a:gd name="T15" fmla="*/ 2 h 110"/>
              <a:gd name="T16" fmla="*/ 277 w 604"/>
              <a:gd name="T17" fmla="*/ 0 h 110"/>
              <a:gd name="T18" fmla="*/ 340 w 604"/>
              <a:gd name="T19" fmla="*/ 0 h 110"/>
              <a:gd name="T20" fmla="*/ 407 w 604"/>
              <a:gd name="T21" fmla="*/ 4 h 110"/>
              <a:gd name="T22" fmla="*/ 453 w 604"/>
              <a:gd name="T23" fmla="*/ 10 h 110"/>
              <a:gd name="T24" fmla="*/ 502 w 604"/>
              <a:gd name="T25" fmla="*/ 19 h 110"/>
              <a:gd name="T26" fmla="*/ 549 w 604"/>
              <a:gd name="T27" fmla="*/ 33 h 110"/>
              <a:gd name="T28" fmla="*/ 573 w 604"/>
              <a:gd name="T29" fmla="*/ 47 h 110"/>
              <a:gd name="T30" fmla="*/ 588 w 604"/>
              <a:gd name="T31" fmla="*/ 58 h 110"/>
              <a:gd name="T32" fmla="*/ 603 w 604"/>
              <a:gd name="T33" fmla="*/ 77 h 110"/>
              <a:gd name="T34" fmla="*/ 578 w 604"/>
              <a:gd name="T35" fmla="*/ 87 h 110"/>
              <a:gd name="T36" fmla="*/ 536 w 604"/>
              <a:gd name="T37" fmla="*/ 95 h 110"/>
              <a:gd name="T38" fmla="*/ 485 w 604"/>
              <a:gd name="T39" fmla="*/ 101 h 110"/>
              <a:gd name="T40" fmla="*/ 436 w 604"/>
              <a:gd name="T41" fmla="*/ 106 h 110"/>
              <a:gd name="T42" fmla="*/ 377 w 604"/>
              <a:gd name="T43" fmla="*/ 108 h 110"/>
              <a:gd name="T44" fmla="*/ 313 w 604"/>
              <a:gd name="T45" fmla="*/ 109 h 110"/>
              <a:gd name="T46" fmla="*/ 252 w 604"/>
              <a:gd name="T47" fmla="*/ 109 h 110"/>
              <a:gd name="T48" fmla="*/ 188 w 604"/>
              <a:gd name="T49" fmla="*/ 108 h 110"/>
              <a:gd name="T50" fmla="*/ 117 w 604"/>
              <a:gd name="T51" fmla="*/ 102 h 110"/>
              <a:gd name="T52" fmla="*/ 61 w 604"/>
              <a:gd name="T53" fmla="*/ 96 h 110"/>
              <a:gd name="T54" fmla="*/ 14 w 604"/>
              <a:gd name="T55" fmla="*/ 86 h 110"/>
              <a:gd name="T56" fmla="*/ 0 w 604"/>
              <a:gd name="T57" fmla="*/ 78 h 110"/>
              <a:gd name="T58" fmla="*/ 2 w 604"/>
              <a:gd name="T59" fmla="*/ 70 h 11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04" h="110">
                <a:moveTo>
                  <a:pt x="2" y="70"/>
                </a:moveTo>
                <a:lnTo>
                  <a:pt x="14" y="57"/>
                </a:lnTo>
                <a:lnTo>
                  <a:pt x="31" y="46"/>
                </a:lnTo>
                <a:lnTo>
                  <a:pt x="63" y="30"/>
                </a:lnTo>
                <a:lnTo>
                  <a:pt x="100" y="21"/>
                </a:lnTo>
                <a:lnTo>
                  <a:pt x="134" y="13"/>
                </a:lnTo>
                <a:lnTo>
                  <a:pt x="181" y="6"/>
                </a:lnTo>
                <a:lnTo>
                  <a:pt x="225" y="2"/>
                </a:lnTo>
                <a:lnTo>
                  <a:pt x="277" y="0"/>
                </a:lnTo>
                <a:lnTo>
                  <a:pt x="340" y="0"/>
                </a:lnTo>
                <a:lnTo>
                  <a:pt x="407" y="4"/>
                </a:lnTo>
                <a:lnTo>
                  <a:pt x="453" y="10"/>
                </a:lnTo>
                <a:lnTo>
                  <a:pt x="502" y="19"/>
                </a:lnTo>
                <a:lnTo>
                  <a:pt x="549" y="33"/>
                </a:lnTo>
                <a:lnTo>
                  <a:pt x="573" y="47"/>
                </a:lnTo>
                <a:lnTo>
                  <a:pt x="588" y="58"/>
                </a:lnTo>
                <a:lnTo>
                  <a:pt x="603" y="77"/>
                </a:lnTo>
                <a:lnTo>
                  <a:pt x="578" y="87"/>
                </a:lnTo>
                <a:lnTo>
                  <a:pt x="536" y="95"/>
                </a:lnTo>
                <a:lnTo>
                  <a:pt x="485" y="101"/>
                </a:lnTo>
                <a:lnTo>
                  <a:pt x="436" y="106"/>
                </a:lnTo>
                <a:lnTo>
                  <a:pt x="377" y="108"/>
                </a:lnTo>
                <a:lnTo>
                  <a:pt x="313" y="109"/>
                </a:lnTo>
                <a:lnTo>
                  <a:pt x="252" y="109"/>
                </a:lnTo>
                <a:lnTo>
                  <a:pt x="188" y="108"/>
                </a:lnTo>
                <a:lnTo>
                  <a:pt x="117" y="102"/>
                </a:lnTo>
                <a:lnTo>
                  <a:pt x="61" y="96"/>
                </a:lnTo>
                <a:lnTo>
                  <a:pt x="14" y="86"/>
                </a:lnTo>
                <a:lnTo>
                  <a:pt x="0" y="78"/>
                </a:lnTo>
                <a:lnTo>
                  <a:pt x="2" y="70"/>
                </a:lnTo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038" name="Oval 43"/>
          <p:cNvSpPr>
            <a:spLocks noChangeArrowheads="1"/>
          </p:cNvSpPr>
          <p:nvPr/>
        </p:nvSpPr>
        <p:spPr bwMode="grayWhite">
          <a:xfrm>
            <a:off x="7077075" y="4570413"/>
            <a:ext cx="1704975" cy="1703387"/>
          </a:xfrm>
          <a:prstGeom prst="ellipse">
            <a:avLst/>
          </a:prstGeom>
          <a:gradFill rotWithShape="0">
            <a:gsLst>
              <a:gs pos="0">
                <a:srgbClr val="EFFFFF"/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grpSp>
        <p:nvGrpSpPr>
          <p:cNvPr id="1039" name="Group 44"/>
          <p:cNvGrpSpPr>
            <a:grpSpLocks/>
          </p:cNvGrpSpPr>
          <p:nvPr/>
        </p:nvGrpSpPr>
        <p:grpSpPr bwMode="auto">
          <a:xfrm>
            <a:off x="7077075" y="4748213"/>
            <a:ext cx="1585913" cy="1265237"/>
            <a:chOff x="4458" y="2991"/>
            <a:chExt cx="999" cy="797"/>
          </a:xfrm>
        </p:grpSpPr>
        <p:sp>
          <p:nvSpPr>
            <p:cNvPr id="1044" name="Freeform 45"/>
            <p:cNvSpPr>
              <a:spLocks/>
            </p:cNvSpPr>
            <p:nvPr/>
          </p:nvSpPr>
          <p:spPr bwMode="grayWhite">
            <a:xfrm>
              <a:off x="4599" y="3283"/>
              <a:ext cx="1" cy="17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16 h 17"/>
                <a:gd name="T4" fmla="*/ 0 w 1"/>
                <a:gd name="T5" fmla="*/ 16 h 17"/>
                <a:gd name="T6" fmla="*/ 0 w 1"/>
                <a:gd name="T7" fmla="*/ 6 h 17"/>
                <a:gd name="T8" fmla="*/ 0 w 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1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45" name="Freeform 46"/>
            <p:cNvSpPr>
              <a:spLocks/>
            </p:cNvSpPr>
            <p:nvPr/>
          </p:nvSpPr>
          <p:spPr bwMode="grayWhite">
            <a:xfrm>
              <a:off x="4616" y="3305"/>
              <a:ext cx="17" cy="17"/>
            </a:xfrm>
            <a:custGeom>
              <a:avLst/>
              <a:gdLst>
                <a:gd name="T0" fmla="*/ 0 w 17"/>
                <a:gd name="T1" fmla="*/ 0 h 17"/>
                <a:gd name="T2" fmla="*/ 16 w 17"/>
                <a:gd name="T3" fmla="*/ 0 h 17"/>
                <a:gd name="T4" fmla="*/ 16 w 17"/>
                <a:gd name="T5" fmla="*/ 16 h 17"/>
                <a:gd name="T6" fmla="*/ 0 w 17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46" name="Freeform 47"/>
            <p:cNvSpPr>
              <a:spLocks/>
            </p:cNvSpPr>
            <p:nvPr/>
          </p:nvSpPr>
          <p:spPr bwMode="grayWhite">
            <a:xfrm>
              <a:off x="4674" y="3275"/>
              <a:ext cx="37" cy="35"/>
            </a:xfrm>
            <a:custGeom>
              <a:avLst/>
              <a:gdLst>
                <a:gd name="T0" fmla="*/ 36 w 37"/>
                <a:gd name="T1" fmla="*/ 0 h 35"/>
                <a:gd name="T2" fmla="*/ 22 w 37"/>
                <a:gd name="T3" fmla="*/ 0 h 35"/>
                <a:gd name="T4" fmla="*/ 14 w 37"/>
                <a:gd name="T5" fmla="*/ 9 h 35"/>
                <a:gd name="T6" fmla="*/ 9 w 37"/>
                <a:gd name="T7" fmla="*/ 9 h 35"/>
                <a:gd name="T8" fmla="*/ 5 w 37"/>
                <a:gd name="T9" fmla="*/ 13 h 35"/>
                <a:gd name="T10" fmla="*/ 0 w 37"/>
                <a:gd name="T11" fmla="*/ 13 h 35"/>
                <a:gd name="T12" fmla="*/ 0 w 37"/>
                <a:gd name="T13" fmla="*/ 25 h 35"/>
                <a:gd name="T14" fmla="*/ 8 w 37"/>
                <a:gd name="T15" fmla="*/ 34 h 35"/>
                <a:gd name="T16" fmla="*/ 29 w 37"/>
                <a:gd name="T17" fmla="*/ 34 h 35"/>
                <a:gd name="T18" fmla="*/ 36 w 37"/>
                <a:gd name="T19" fmla="*/ 25 h 35"/>
                <a:gd name="T20" fmla="*/ 36 w 37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" h="35">
                  <a:moveTo>
                    <a:pt x="36" y="0"/>
                  </a:moveTo>
                  <a:lnTo>
                    <a:pt x="22" y="0"/>
                  </a:lnTo>
                  <a:lnTo>
                    <a:pt x="14" y="9"/>
                  </a:lnTo>
                  <a:lnTo>
                    <a:pt x="9" y="9"/>
                  </a:lnTo>
                  <a:lnTo>
                    <a:pt x="5" y="13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8" y="34"/>
                  </a:lnTo>
                  <a:lnTo>
                    <a:pt x="29" y="34"/>
                  </a:lnTo>
                  <a:lnTo>
                    <a:pt x="36" y="25"/>
                  </a:lnTo>
                  <a:lnTo>
                    <a:pt x="36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47" name="Freeform 48"/>
            <p:cNvSpPr>
              <a:spLocks/>
            </p:cNvSpPr>
            <p:nvPr/>
          </p:nvSpPr>
          <p:spPr bwMode="grayWhite">
            <a:xfrm>
              <a:off x="4458" y="3303"/>
              <a:ext cx="324" cy="422"/>
            </a:xfrm>
            <a:custGeom>
              <a:avLst/>
              <a:gdLst>
                <a:gd name="T0" fmla="*/ 76 w 324"/>
                <a:gd name="T1" fmla="*/ 0 h 422"/>
                <a:gd name="T2" fmla="*/ 71 w 324"/>
                <a:gd name="T3" fmla="*/ 11 h 422"/>
                <a:gd name="T4" fmla="*/ 45 w 324"/>
                <a:gd name="T5" fmla="*/ 33 h 422"/>
                <a:gd name="T6" fmla="*/ 40 w 324"/>
                <a:gd name="T7" fmla="*/ 53 h 422"/>
                <a:gd name="T8" fmla="*/ 21 w 324"/>
                <a:gd name="T9" fmla="*/ 68 h 422"/>
                <a:gd name="T10" fmla="*/ 8 w 324"/>
                <a:gd name="T11" fmla="*/ 96 h 422"/>
                <a:gd name="T12" fmla="*/ 8 w 324"/>
                <a:gd name="T13" fmla="*/ 114 h 422"/>
                <a:gd name="T14" fmla="*/ 0 w 324"/>
                <a:gd name="T15" fmla="*/ 144 h 422"/>
                <a:gd name="T16" fmla="*/ 11 w 324"/>
                <a:gd name="T17" fmla="*/ 157 h 422"/>
                <a:gd name="T18" fmla="*/ 40 w 324"/>
                <a:gd name="T19" fmla="*/ 195 h 422"/>
                <a:gd name="T20" fmla="*/ 48 w 324"/>
                <a:gd name="T21" fmla="*/ 190 h 422"/>
                <a:gd name="T22" fmla="*/ 99 w 324"/>
                <a:gd name="T23" fmla="*/ 190 h 422"/>
                <a:gd name="T24" fmla="*/ 123 w 324"/>
                <a:gd name="T25" fmla="*/ 199 h 422"/>
                <a:gd name="T26" fmla="*/ 121 w 324"/>
                <a:gd name="T27" fmla="*/ 229 h 422"/>
                <a:gd name="T28" fmla="*/ 138 w 324"/>
                <a:gd name="T29" fmla="*/ 268 h 422"/>
                <a:gd name="T30" fmla="*/ 137 w 324"/>
                <a:gd name="T31" fmla="*/ 279 h 422"/>
                <a:gd name="T32" fmla="*/ 144 w 324"/>
                <a:gd name="T33" fmla="*/ 291 h 422"/>
                <a:gd name="T34" fmla="*/ 133 w 324"/>
                <a:gd name="T35" fmla="*/ 319 h 422"/>
                <a:gd name="T36" fmla="*/ 146 w 324"/>
                <a:gd name="T37" fmla="*/ 354 h 422"/>
                <a:gd name="T38" fmla="*/ 153 w 324"/>
                <a:gd name="T39" fmla="*/ 382 h 422"/>
                <a:gd name="T40" fmla="*/ 162 w 324"/>
                <a:gd name="T41" fmla="*/ 399 h 422"/>
                <a:gd name="T42" fmla="*/ 171 w 324"/>
                <a:gd name="T43" fmla="*/ 421 h 422"/>
                <a:gd name="T44" fmla="*/ 188 w 324"/>
                <a:gd name="T45" fmla="*/ 418 h 422"/>
                <a:gd name="T46" fmla="*/ 216 w 324"/>
                <a:gd name="T47" fmla="*/ 402 h 422"/>
                <a:gd name="T48" fmla="*/ 229 w 324"/>
                <a:gd name="T49" fmla="*/ 382 h 422"/>
                <a:gd name="T50" fmla="*/ 228 w 324"/>
                <a:gd name="T51" fmla="*/ 369 h 422"/>
                <a:gd name="T52" fmla="*/ 245 w 324"/>
                <a:gd name="T53" fmla="*/ 359 h 422"/>
                <a:gd name="T54" fmla="*/ 242 w 324"/>
                <a:gd name="T55" fmla="*/ 340 h 422"/>
                <a:gd name="T56" fmla="*/ 267 w 324"/>
                <a:gd name="T57" fmla="*/ 310 h 422"/>
                <a:gd name="T58" fmla="*/ 271 w 324"/>
                <a:gd name="T59" fmla="*/ 285 h 422"/>
                <a:gd name="T60" fmla="*/ 264 w 324"/>
                <a:gd name="T61" fmla="*/ 277 h 422"/>
                <a:gd name="T62" fmla="*/ 267 w 324"/>
                <a:gd name="T63" fmla="*/ 267 h 422"/>
                <a:gd name="T64" fmla="*/ 261 w 324"/>
                <a:gd name="T65" fmla="*/ 258 h 422"/>
                <a:gd name="T66" fmla="*/ 280 w 324"/>
                <a:gd name="T67" fmla="*/ 234 h 422"/>
                <a:gd name="T68" fmla="*/ 280 w 324"/>
                <a:gd name="T69" fmla="*/ 222 h 422"/>
                <a:gd name="T70" fmla="*/ 306 w 324"/>
                <a:gd name="T71" fmla="*/ 202 h 422"/>
                <a:gd name="T72" fmla="*/ 323 w 324"/>
                <a:gd name="T73" fmla="*/ 148 h 422"/>
                <a:gd name="T74" fmla="*/ 299 w 324"/>
                <a:gd name="T75" fmla="*/ 162 h 422"/>
                <a:gd name="T76" fmla="*/ 278 w 324"/>
                <a:gd name="T77" fmla="*/ 156 h 422"/>
                <a:gd name="T78" fmla="*/ 281 w 324"/>
                <a:gd name="T79" fmla="*/ 143 h 422"/>
                <a:gd name="T80" fmla="*/ 260 w 324"/>
                <a:gd name="T81" fmla="*/ 129 h 422"/>
                <a:gd name="T82" fmla="*/ 250 w 324"/>
                <a:gd name="T83" fmla="*/ 94 h 422"/>
                <a:gd name="T84" fmla="*/ 230 w 324"/>
                <a:gd name="T85" fmla="*/ 66 h 422"/>
                <a:gd name="T86" fmla="*/ 230 w 324"/>
                <a:gd name="T87" fmla="*/ 47 h 422"/>
                <a:gd name="T88" fmla="*/ 219 w 324"/>
                <a:gd name="T89" fmla="*/ 46 h 422"/>
                <a:gd name="T90" fmla="*/ 212 w 324"/>
                <a:gd name="T91" fmla="*/ 49 h 422"/>
                <a:gd name="T92" fmla="*/ 182 w 324"/>
                <a:gd name="T93" fmla="*/ 38 h 422"/>
                <a:gd name="T94" fmla="*/ 174 w 324"/>
                <a:gd name="T95" fmla="*/ 46 h 422"/>
                <a:gd name="T96" fmla="*/ 167 w 324"/>
                <a:gd name="T97" fmla="*/ 56 h 422"/>
                <a:gd name="T98" fmla="*/ 151 w 324"/>
                <a:gd name="T99" fmla="*/ 38 h 422"/>
                <a:gd name="T100" fmla="*/ 135 w 324"/>
                <a:gd name="T101" fmla="*/ 33 h 422"/>
                <a:gd name="T102" fmla="*/ 134 w 324"/>
                <a:gd name="T103" fmla="*/ 10 h 422"/>
                <a:gd name="T104" fmla="*/ 111 w 324"/>
                <a:gd name="T105" fmla="*/ 14 h 422"/>
                <a:gd name="T106" fmla="*/ 96 w 324"/>
                <a:gd name="T107" fmla="*/ 9 h 422"/>
                <a:gd name="T108" fmla="*/ 76 w 324"/>
                <a:gd name="T109" fmla="*/ 0 h 4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24" h="422">
                  <a:moveTo>
                    <a:pt x="76" y="0"/>
                  </a:moveTo>
                  <a:lnTo>
                    <a:pt x="71" y="11"/>
                  </a:lnTo>
                  <a:lnTo>
                    <a:pt x="45" y="33"/>
                  </a:lnTo>
                  <a:lnTo>
                    <a:pt x="40" y="53"/>
                  </a:lnTo>
                  <a:lnTo>
                    <a:pt x="21" y="68"/>
                  </a:lnTo>
                  <a:lnTo>
                    <a:pt x="8" y="96"/>
                  </a:lnTo>
                  <a:lnTo>
                    <a:pt x="8" y="114"/>
                  </a:lnTo>
                  <a:lnTo>
                    <a:pt x="0" y="144"/>
                  </a:lnTo>
                  <a:lnTo>
                    <a:pt x="11" y="157"/>
                  </a:lnTo>
                  <a:lnTo>
                    <a:pt x="40" y="195"/>
                  </a:lnTo>
                  <a:lnTo>
                    <a:pt x="48" y="190"/>
                  </a:lnTo>
                  <a:lnTo>
                    <a:pt x="99" y="190"/>
                  </a:lnTo>
                  <a:lnTo>
                    <a:pt x="123" y="199"/>
                  </a:lnTo>
                  <a:lnTo>
                    <a:pt x="121" y="229"/>
                  </a:lnTo>
                  <a:lnTo>
                    <a:pt x="138" y="268"/>
                  </a:lnTo>
                  <a:lnTo>
                    <a:pt x="137" y="279"/>
                  </a:lnTo>
                  <a:lnTo>
                    <a:pt x="144" y="291"/>
                  </a:lnTo>
                  <a:lnTo>
                    <a:pt x="133" y="319"/>
                  </a:lnTo>
                  <a:lnTo>
                    <a:pt x="146" y="354"/>
                  </a:lnTo>
                  <a:lnTo>
                    <a:pt x="153" y="382"/>
                  </a:lnTo>
                  <a:lnTo>
                    <a:pt x="162" y="399"/>
                  </a:lnTo>
                  <a:lnTo>
                    <a:pt x="171" y="421"/>
                  </a:lnTo>
                  <a:lnTo>
                    <a:pt x="188" y="418"/>
                  </a:lnTo>
                  <a:lnTo>
                    <a:pt x="216" y="402"/>
                  </a:lnTo>
                  <a:lnTo>
                    <a:pt x="229" y="382"/>
                  </a:lnTo>
                  <a:lnTo>
                    <a:pt x="228" y="369"/>
                  </a:lnTo>
                  <a:lnTo>
                    <a:pt x="245" y="359"/>
                  </a:lnTo>
                  <a:lnTo>
                    <a:pt x="242" y="340"/>
                  </a:lnTo>
                  <a:lnTo>
                    <a:pt x="267" y="310"/>
                  </a:lnTo>
                  <a:lnTo>
                    <a:pt x="271" y="285"/>
                  </a:lnTo>
                  <a:lnTo>
                    <a:pt x="264" y="277"/>
                  </a:lnTo>
                  <a:lnTo>
                    <a:pt x="267" y="267"/>
                  </a:lnTo>
                  <a:lnTo>
                    <a:pt x="261" y="258"/>
                  </a:lnTo>
                  <a:lnTo>
                    <a:pt x="280" y="234"/>
                  </a:lnTo>
                  <a:lnTo>
                    <a:pt x="280" y="222"/>
                  </a:lnTo>
                  <a:lnTo>
                    <a:pt x="306" y="202"/>
                  </a:lnTo>
                  <a:lnTo>
                    <a:pt x="323" y="148"/>
                  </a:lnTo>
                  <a:lnTo>
                    <a:pt x="299" y="162"/>
                  </a:lnTo>
                  <a:lnTo>
                    <a:pt x="278" y="156"/>
                  </a:lnTo>
                  <a:lnTo>
                    <a:pt x="281" y="143"/>
                  </a:lnTo>
                  <a:lnTo>
                    <a:pt x="260" y="129"/>
                  </a:lnTo>
                  <a:lnTo>
                    <a:pt x="250" y="94"/>
                  </a:lnTo>
                  <a:lnTo>
                    <a:pt x="230" y="66"/>
                  </a:lnTo>
                  <a:lnTo>
                    <a:pt x="230" y="47"/>
                  </a:lnTo>
                  <a:lnTo>
                    <a:pt x="219" y="46"/>
                  </a:lnTo>
                  <a:lnTo>
                    <a:pt x="212" y="49"/>
                  </a:lnTo>
                  <a:lnTo>
                    <a:pt x="182" y="38"/>
                  </a:lnTo>
                  <a:lnTo>
                    <a:pt x="174" y="46"/>
                  </a:lnTo>
                  <a:lnTo>
                    <a:pt x="167" y="56"/>
                  </a:lnTo>
                  <a:lnTo>
                    <a:pt x="151" y="38"/>
                  </a:lnTo>
                  <a:lnTo>
                    <a:pt x="135" y="33"/>
                  </a:lnTo>
                  <a:lnTo>
                    <a:pt x="134" y="10"/>
                  </a:lnTo>
                  <a:lnTo>
                    <a:pt x="111" y="14"/>
                  </a:lnTo>
                  <a:lnTo>
                    <a:pt x="96" y="9"/>
                  </a:lnTo>
                  <a:lnTo>
                    <a:pt x="76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48" name="Freeform 49"/>
            <p:cNvSpPr>
              <a:spLocks/>
            </p:cNvSpPr>
            <p:nvPr/>
          </p:nvSpPr>
          <p:spPr bwMode="grayWhite">
            <a:xfrm>
              <a:off x="5205" y="3408"/>
              <a:ext cx="17" cy="21"/>
            </a:xfrm>
            <a:custGeom>
              <a:avLst/>
              <a:gdLst>
                <a:gd name="T0" fmla="*/ 7 w 17"/>
                <a:gd name="T1" fmla="*/ 0 h 21"/>
                <a:gd name="T2" fmla="*/ 9 w 17"/>
                <a:gd name="T3" fmla="*/ 5 h 21"/>
                <a:gd name="T4" fmla="*/ 7 w 17"/>
                <a:gd name="T5" fmla="*/ 10 h 21"/>
                <a:gd name="T6" fmla="*/ 7 w 17"/>
                <a:gd name="T7" fmla="*/ 14 h 21"/>
                <a:gd name="T8" fmla="*/ 16 w 17"/>
                <a:gd name="T9" fmla="*/ 17 h 21"/>
                <a:gd name="T10" fmla="*/ 16 w 17"/>
                <a:gd name="T11" fmla="*/ 20 h 21"/>
                <a:gd name="T12" fmla="*/ 9 w 17"/>
                <a:gd name="T13" fmla="*/ 17 h 21"/>
                <a:gd name="T14" fmla="*/ 3 w 17"/>
                <a:gd name="T15" fmla="*/ 20 h 21"/>
                <a:gd name="T16" fmla="*/ 0 w 17"/>
                <a:gd name="T17" fmla="*/ 17 h 21"/>
                <a:gd name="T18" fmla="*/ 3 w 17"/>
                <a:gd name="T19" fmla="*/ 14 h 21"/>
                <a:gd name="T20" fmla="*/ 0 w 17"/>
                <a:gd name="T21" fmla="*/ 10 h 21"/>
                <a:gd name="T22" fmla="*/ 3 w 17"/>
                <a:gd name="T23" fmla="*/ 2 h 21"/>
                <a:gd name="T24" fmla="*/ 7 w 17"/>
                <a:gd name="T25" fmla="*/ 0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" h="21">
                  <a:moveTo>
                    <a:pt x="7" y="0"/>
                  </a:moveTo>
                  <a:lnTo>
                    <a:pt x="9" y="5"/>
                  </a:lnTo>
                  <a:lnTo>
                    <a:pt x="7" y="10"/>
                  </a:lnTo>
                  <a:lnTo>
                    <a:pt x="7" y="14"/>
                  </a:lnTo>
                  <a:lnTo>
                    <a:pt x="16" y="17"/>
                  </a:lnTo>
                  <a:lnTo>
                    <a:pt x="16" y="20"/>
                  </a:lnTo>
                  <a:lnTo>
                    <a:pt x="9" y="17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3" y="2"/>
                  </a:lnTo>
                  <a:lnTo>
                    <a:pt x="7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49" name="Freeform 50"/>
            <p:cNvSpPr>
              <a:spLocks/>
            </p:cNvSpPr>
            <p:nvPr/>
          </p:nvSpPr>
          <p:spPr bwMode="grayWhite">
            <a:xfrm>
              <a:off x="5144" y="3496"/>
              <a:ext cx="49" cy="70"/>
            </a:xfrm>
            <a:custGeom>
              <a:avLst/>
              <a:gdLst>
                <a:gd name="T0" fmla="*/ 0 w 49"/>
                <a:gd name="T1" fmla="*/ 34 h 70"/>
                <a:gd name="T2" fmla="*/ 17 w 49"/>
                <a:gd name="T3" fmla="*/ 34 h 70"/>
                <a:gd name="T4" fmla="*/ 37 w 49"/>
                <a:gd name="T5" fmla="*/ 0 h 70"/>
                <a:gd name="T6" fmla="*/ 48 w 49"/>
                <a:gd name="T7" fmla="*/ 20 h 70"/>
                <a:gd name="T8" fmla="*/ 39 w 49"/>
                <a:gd name="T9" fmla="*/ 69 h 70"/>
                <a:gd name="T10" fmla="*/ 3 w 49"/>
                <a:gd name="T11" fmla="*/ 57 h 70"/>
                <a:gd name="T12" fmla="*/ 0 w 49"/>
                <a:gd name="T13" fmla="*/ 34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70">
                  <a:moveTo>
                    <a:pt x="0" y="34"/>
                  </a:moveTo>
                  <a:lnTo>
                    <a:pt x="17" y="34"/>
                  </a:lnTo>
                  <a:lnTo>
                    <a:pt x="37" y="0"/>
                  </a:lnTo>
                  <a:lnTo>
                    <a:pt x="48" y="20"/>
                  </a:lnTo>
                  <a:lnTo>
                    <a:pt x="39" y="69"/>
                  </a:lnTo>
                  <a:lnTo>
                    <a:pt x="3" y="57"/>
                  </a:lnTo>
                  <a:lnTo>
                    <a:pt x="0" y="3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50" name="Freeform 51"/>
            <p:cNvSpPr>
              <a:spLocks/>
            </p:cNvSpPr>
            <p:nvPr/>
          </p:nvSpPr>
          <p:spPr bwMode="grayWhite">
            <a:xfrm>
              <a:off x="5241" y="3523"/>
              <a:ext cx="84" cy="67"/>
            </a:xfrm>
            <a:custGeom>
              <a:avLst/>
              <a:gdLst>
                <a:gd name="T0" fmla="*/ 5 w 84"/>
                <a:gd name="T1" fmla="*/ 15 h 67"/>
                <a:gd name="T2" fmla="*/ 0 w 84"/>
                <a:gd name="T3" fmla="*/ 0 h 67"/>
                <a:gd name="T4" fmla="*/ 27 w 84"/>
                <a:gd name="T5" fmla="*/ 6 h 67"/>
                <a:gd name="T6" fmla="*/ 67 w 84"/>
                <a:gd name="T7" fmla="*/ 22 h 67"/>
                <a:gd name="T8" fmla="*/ 67 w 84"/>
                <a:gd name="T9" fmla="*/ 34 h 67"/>
                <a:gd name="T10" fmla="*/ 83 w 84"/>
                <a:gd name="T11" fmla="*/ 66 h 67"/>
                <a:gd name="T12" fmla="*/ 52 w 84"/>
                <a:gd name="T13" fmla="*/ 36 h 67"/>
                <a:gd name="T14" fmla="*/ 31 w 84"/>
                <a:gd name="T15" fmla="*/ 38 h 67"/>
                <a:gd name="T16" fmla="*/ 5 w 84"/>
                <a:gd name="T17" fmla="*/ 15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4" h="67">
                  <a:moveTo>
                    <a:pt x="5" y="15"/>
                  </a:moveTo>
                  <a:lnTo>
                    <a:pt x="0" y="0"/>
                  </a:lnTo>
                  <a:lnTo>
                    <a:pt x="27" y="6"/>
                  </a:lnTo>
                  <a:lnTo>
                    <a:pt x="67" y="22"/>
                  </a:lnTo>
                  <a:lnTo>
                    <a:pt x="67" y="34"/>
                  </a:lnTo>
                  <a:lnTo>
                    <a:pt x="83" y="66"/>
                  </a:lnTo>
                  <a:lnTo>
                    <a:pt x="52" y="36"/>
                  </a:lnTo>
                  <a:lnTo>
                    <a:pt x="31" y="38"/>
                  </a:lnTo>
                  <a:lnTo>
                    <a:pt x="5" y="1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51" name="Freeform 52"/>
            <p:cNvSpPr>
              <a:spLocks/>
            </p:cNvSpPr>
            <p:nvPr/>
          </p:nvSpPr>
          <p:spPr bwMode="grayWhite">
            <a:xfrm>
              <a:off x="5400" y="3660"/>
              <a:ext cx="57" cy="73"/>
            </a:xfrm>
            <a:custGeom>
              <a:avLst/>
              <a:gdLst>
                <a:gd name="T0" fmla="*/ 34 w 57"/>
                <a:gd name="T1" fmla="*/ 0 h 73"/>
                <a:gd name="T2" fmla="*/ 56 w 57"/>
                <a:gd name="T3" fmla="*/ 21 h 73"/>
                <a:gd name="T4" fmla="*/ 11 w 57"/>
                <a:gd name="T5" fmla="*/ 72 h 73"/>
                <a:gd name="T6" fmla="*/ 0 w 57"/>
                <a:gd name="T7" fmla="*/ 60 h 73"/>
                <a:gd name="T8" fmla="*/ 32 w 57"/>
                <a:gd name="T9" fmla="*/ 28 h 73"/>
                <a:gd name="T10" fmla="*/ 34 w 57"/>
                <a:gd name="T11" fmla="*/ 0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73">
                  <a:moveTo>
                    <a:pt x="34" y="0"/>
                  </a:moveTo>
                  <a:lnTo>
                    <a:pt x="56" y="21"/>
                  </a:lnTo>
                  <a:lnTo>
                    <a:pt x="11" y="72"/>
                  </a:lnTo>
                  <a:lnTo>
                    <a:pt x="0" y="60"/>
                  </a:lnTo>
                  <a:lnTo>
                    <a:pt x="32" y="28"/>
                  </a:lnTo>
                  <a:lnTo>
                    <a:pt x="34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52" name="Freeform 53"/>
            <p:cNvSpPr>
              <a:spLocks/>
            </p:cNvSpPr>
            <p:nvPr/>
          </p:nvSpPr>
          <p:spPr bwMode="grayWhite">
            <a:xfrm>
              <a:off x="4558" y="3167"/>
              <a:ext cx="29" cy="48"/>
            </a:xfrm>
            <a:custGeom>
              <a:avLst/>
              <a:gdLst>
                <a:gd name="T0" fmla="*/ 28 w 29"/>
                <a:gd name="T1" fmla="*/ 36 h 48"/>
                <a:gd name="T2" fmla="*/ 20 w 29"/>
                <a:gd name="T3" fmla="*/ 31 h 48"/>
                <a:gd name="T4" fmla="*/ 20 w 29"/>
                <a:gd name="T5" fmla="*/ 10 h 48"/>
                <a:gd name="T6" fmla="*/ 24 w 29"/>
                <a:gd name="T7" fmla="*/ 5 h 48"/>
                <a:gd name="T8" fmla="*/ 17 w 29"/>
                <a:gd name="T9" fmla="*/ 5 h 48"/>
                <a:gd name="T10" fmla="*/ 21 w 29"/>
                <a:gd name="T11" fmla="*/ 0 h 48"/>
                <a:gd name="T12" fmla="*/ 16 w 29"/>
                <a:gd name="T13" fmla="*/ 0 h 48"/>
                <a:gd name="T14" fmla="*/ 10 w 29"/>
                <a:gd name="T15" fmla="*/ 6 h 48"/>
                <a:gd name="T16" fmla="*/ 10 w 29"/>
                <a:gd name="T17" fmla="*/ 19 h 48"/>
                <a:gd name="T18" fmla="*/ 13 w 29"/>
                <a:gd name="T19" fmla="*/ 22 h 48"/>
                <a:gd name="T20" fmla="*/ 13 w 29"/>
                <a:gd name="T21" fmla="*/ 28 h 48"/>
                <a:gd name="T22" fmla="*/ 11 w 29"/>
                <a:gd name="T23" fmla="*/ 28 h 48"/>
                <a:gd name="T24" fmla="*/ 6 w 29"/>
                <a:gd name="T25" fmla="*/ 33 h 48"/>
                <a:gd name="T26" fmla="*/ 6 w 29"/>
                <a:gd name="T27" fmla="*/ 38 h 48"/>
                <a:gd name="T28" fmla="*/ 0 w 29"/>
                <a:gd name="T29" fmla="*/ 47 h 48"/>
                <a:gd name="T30" fmla="*/ 21 w 29"/>
                <a:gd name="T31" fmla="*/ 47 h 48"/>
                <a:gd name="T32" fmla="*/ 28 w 29"/>
                <a:gd name="T33" fmla="*/ 36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" h="48">
                  <a:moveTo>
                    <a:pt x="28" y="36"/>
                  </a:moveTo>
                  <a:lnTo>
                    <a:pt x="20" y="31"/>
                  </a:lnTo>
                  <a:lnTo>
                    <a:pt x="20" y="10"/>
                  </a:lnTo>
                  <a:lnTo>
                    <a:pt x="24" y="5"/>
                  </a:lnTo>
                  <a:lnTo>
                    <a:pt x="17" y="5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6"/>
                  </a:lnTo>
                  <a:lnTo>
                    <a:pt x="10" y="19"/>
                  </a:lnTo>
                  <a:lnTo>
                    <a:pt x="13" y="22"/>
                  </a:lnTo>
                  <a:lnTo>
                    <a:pt x="13" y="28"/>
                  </a:lnTo>
                  <a:lnTo>
                    <a:pt x="11" y="28"/>
                  </a:lnTo>
                  <a:lnTo>
                    <a:pt x="6" y="33"/>
                  </a:lnTo>
                  <a:lnTo>
                    <a:pt x="6" y="38"/>
                  </a:lnTo>
                  <a:lnTo>
                    <a:pt x="0" y="47"/>
                  </a:lnTo>
                  <a:lnTo>
                    <a:pt x="21" y="47"/>
                  </a:lnTo>
                  <a:lnTo>
                    <a:pt x="28" y="3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53" name="Freeform 54"/>
            <p:cNvSpPr>
              <a:spLocks/>
            </p:cNvSpPr>
            <p:nvPr/>
          </p:nvSpPr>
          <p:spPr bwMode="grayWhite">
            <a:xfrm>
              <a:off x="4549" y="3183"/>
              <a:ext cx="17" cy="17"/>
            </a:xfrm>
            <a:custGeom>
              <a:avLst/>
              <a:gdLst>
                <a:gd name="T0" fmla="*/ 13 w 17"/>
                <a:gd name="T1" fmla="*/ 5 h 17"/>
                <a:gd name="T2" fmla="*/ 16 w 17"/>
                <a:gd name="T3" fmla="*/ 5 h 17"/>
                <a:gd name="T4" fmla="*/ 16 w 17"/>
                <a:gd name="T5" fmla="*/ 0 h 17"/>
                <a:gd name="T6" fmla="*/ 10 w 17"/>
                <a:gd name="T7" fmla="*/ 0 h 17"/>
                <a:gd name="T8" fmla="*/ 0 w 17"/>
                <a:gd name="T9" fmla="*/ 10 h 17"/>
                <a:gd name="T10" fmla="*/ 0 w 17"/>
                <a:gd name="T11" fmla="*/ 16 h 17"/>
                <a:gd name="T12" fmla="*/ 9 w 17"/>
                <a:gd name="T13" fmla="*/ 16 h 17"/>
                <a:gd name="T14" fmla="*/ 13 w 17"/>
                <a:gd name="T15" fmla="*/ 11 h 17"/>
                <a:gd name="T16" fmla="*/ 13 w 17"/>
                <a:gd name="T17" fmla="*/ 5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17">
                  <a:moveTo>
                    <a:pt x="13" y="5"/>
                  </a:moveTo>
                  <a:lnTo>
                    <a:pt x="16" y="5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9" y="16"/>
                  </a:lnTo>
                  <a:lnTo>
                    <a:pt x="13" y="11"/>
                  </a:lnTo>
                  <a:lnTo>
                    <a:pt x="13" y="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54" name="Freeform 55"/>
            <p:cNvSpPr>
              <a:spLocks/>
            </p:cNvSpPr>
            <p:nvPr/>
          </p:nvSpPr>
          <p:spPr bwMode="grayWhite">
            <a:xfrm>
              <a:off x="4527" y="3155"/>
              <a:ext cx="184" cy="155"/>
            </a:xfrm>
            <a:custGeom>
              <a:avLst/>
              <a:gdLst>
                <a:gd name="T0" fmla="*/ 120 w 184"/>
                <a:gd name="T1" fmla="*/ 10 h 155"/>
                <a:gd name="T2" fmla="*/ 144 w 184"/>
                <a:gd name="T3" fmla="*/ 14 h 155"/>
                <a:gd name="T4" fmla="*/ 129 w 184"/>
                <a:gd name="T5" fmla="*/ 20 h 155"/>
                <a:gd name="T6" fmla="*/ 123 w 184"/>
                <a:gd name="T7" fmla="*/ 29 h 155"/>
                <a:gd name="T8" fmla="*/ 114 w 184"/>
                <a:gd name="T9" fmla="*/ 50 h 155"/>
                <a:gd name="T10" fmla="*/ 100 w 184"/>
                <a:gd name="T11" fmla="*/ 51 h 155"/>
                <a:gd name="T12" fmla="*/ 88 w 184"/>
                <a:gd name="T13" fmla="*/ 49 h 155"/>
                <a:gd name="T14" fmla="*/ 94 w 184"/>
                <a:gd name="T15" fmla="*/ 39 h 155"/>
                <a:gd name="T16" fmla="*/ 88 w 184"/>
                <a:gd name="T17" fmla="*/ 26 h 155"/>
                <a:gd name="T18" fmla="*/ 81 w 184"/>
                <a:gd name="T19" fmla="*/ 49 h 155"/>
                <a:gd name="T20" fmla="*/ 62 w 184"/>
                <a:gd name="T21" fmla="*/ 60 h 155"/>
                <a:gd name="T22" fmla="*/ 52 w 184"/>
                <a:gd name="T23" fmla="*/ 67 h 155"/>
                <a:gd name="T24" fmla="*/ 38 w 184"/>
                <a:gd name="T25" fmla="*/ 77 h 155"/>
                <a:gd name="T26" fmla="*/ 30 w 184"/>
                <a:gd name="T27" fmla="*/ 102 h 155"/>
                <a:gd name="T28" fmla="*/ 5 w 184"/>
                <a:gd name="T29" fmla="*/ 93 h 155"/>
                <a:gd name="T30" fmla="*/ 0 w 184"/>
                <a:gd name="T31" fmla="*/ 111 h 155"/>
                <a:gd name="T32" fmla="*/ 10 w 184"/>
                <a:gd name="T33" fmla="*/ 138 h 155"/>
                <a:gd name="T34" fmla="*/ 50 w 184"/>
                <a:gd name="T35" fmla="*/ 109 h 155"/>
                <a:gd name="T36" fmla="*/ 75 w 184"/>
                <a:gd name="T37" fmla="*/ 103 h 155"/>
                <a:gd name="T38" fmla="*/ 79 w 184"/>
                <a:gd name="T39" fmla="*/ 115 h 155"/>
                <a:gd name="T40" fmla="*/ 99 w 184"/>
                <a:gd name="T41" fmla="*/ 143 h 155"/>
                <a:gd name="T42" fmla="*/ 101 w 184"/>
                <a:gd name="T43" fmla="*/ 135 h 155"/>
                <a:gd name="T44" fmla="*/ 107 w 184"/>
                <a:gd name="T45" fmla="*/ 135 h 155"/>
                <a:gd name="T46" fmla="*/ 88 w 184"/>
                <a:gd name="T47" fmla="*/ 108 h 155"/>
                <a:gd name="T48" fmla="*/ 94 w 184"/>
                <a:gd name="T49" fmla="*/ 99 h 155"/>
                <a:gd name="T50" fmla="*/ 114 w 184"/>
                <a:gd name="T51" fmla="*/ 127 h 155"/>
                <a:gd name="T52" fmla="*/ 123 w 184"/>
                <a:gd name="T53" fmla="*/ 144 h 155"/>
                <a:gd name="T54" fmla="*/ 127 w 184"/>
                <a:gd name="T55" fmla="*/ 154 h 155"/>
                <a:gd name="T56" fmla="*/ 131 w 184"/>
                <a:gd name="T57" fmla="*/ 136 h 155"/>
                <a:gd name="T58" fmla="*/ 144 w 184"/>
                <a:gd name="T59" fmla="*/ 130 h 155"/>
                <a:gd name="T60" fmla="*/ 153 w 184"/>
                <a:gd name="T61" fmla="*/ 126 h 155"/>
                <a:gd name="T62" fmla="*/ 150 w 184"/>
                <a:gd name="T63" fmla="*/ 113 h 155"/>
                <a:gd name="T64" fmla="*/ 157 w 184"/>
                <a:gd name="T65" fmla="*/ 90 h 155"/>
                <a:gd name="T66" fmla="*/ 166 w 184"/>
                <a:gd name="T67" fmla="*/ 93 h 155"/>
                <a:gd name="T68" fmla="*/ 169 w 184"/>
                <a:gd name="T69" fmla="*/ 103 h 155"/>
                <a:gd name="T70" fmla="*/ 177 w 184"/>
                <a:gd name="T71" fmla="*/ 98 h 155"/>
                <a:gd name="T72" fmla="*/ 175 w 184"/>
                <a:gd name="T73" fmla="*/ 95 h 155"/>
                <a:gd name="T74" fmla="*/ 180 w 184"/>
                <a:gd name="T75" fmla="*/ 81 h 155"/>
                <a:gd name="T76" fmla="*/ 183 w 184"/>
                <a:gd name="T77" fmla="*/ 98 h 155"/>
                <a:gd name="T78" fmla="*/ 120 w 184"/>
                <a:gd name="T79" fmla="*/ 0 h 15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84" h="155">
                  <a:moveTo>
                    <a:pt x="120" y="0"/>
                  </a:moveTo>
                  <a:lnTo>
                    <a:pt x="120" y="10"/>
                  </a:lnTo>
                  <a:lnTo>
                    <a:pt x="124" y="14"/>
                  </a:lnTo>
                  <a:lnTo>
                    <a:pt x="144" y="14"/>
                  </a:lnTo>
                  <a:lnTo>
                    <a:pt x="144" y="20"/>
                  </a:lnTo>
                  <a:lnTo>
                    <a:pt x="129" y="20"/>
                  </a:lnTo>
                  <a:lnTo>
                    <a:pt x="129" y="37"/>
                  </a:lnTo>
                  <a:lnTo>
                    <a:pt x="123" y="29"/>
                  </a:lnTo>
                  <a:lnTo>
                    <a:pt x="123" y="40"/>
                  </a:lnTo>
                  <a:lnTo>
                    <a:pt x="114" y="50"/>
                  </a:lnTo>
                  <a:lnTo>
                    <a:pt x="109" y="44"/>
                  </a:lnTo>
                  <a:lnTo>
                    <a:pt x="100" y="51"/>
                  </a:lnTo>
                  <a:lnTo>
                    <a:pt x="99" y="49"/>
                  </a:lnTo>
                  <a:lnTo>
                    <a:pt x="88" y="49"/>
                  </a:lnTo>
                  <a:lnTo>
                    <a:pt x="94" y="42"/>
                  </a:lnTo>
                  <a:lnTo>
                    <a:pt x="94" y="39"/>
                  </a:lnTo>
                  <a:lnTo>
                    <a:pt x="88" y="34"/>
                  </a:lnTo>
                  <a:lnTo>
                    <a:pt x="88" y="26"/>
                  </a:lnTo>
                  <a:lnTo>
                    <a:pt x="81" y="34"/>
                  </a:lnTo>
                  <a:lnTo>
                    <a:pt x="81" y="49"/>
                  </a:lnTo>
                  <a:lnTo>
                    <a:pt x="73" y="49"/>
                  </a:lnTo>
                  <a:lnTo>
                    <a:pt x="62" y="60"/>
                  </a:lnTo>
                  <a:lnTo>
                    <a:pt x="58" y="60"/>
                  </a:lnTo>
                  <a:lnTo>
                    <a:pt x="52" y="67"/>
                  </a:lnTo>
                  <a:lnTo>
                    <a:pt x="30" y="67"/>
                  </a:lnTo>
                  <a:lnTo>
                    <a:pt x="38" y="77"/>
                  </a:lnTo>
                  <a:lnTo>
                    <a:pt x="38" y="93"/>
                  </a:lnTo>
                  <a:lnTo>
                    <a:pt x="30" y="102"/>
                  </a:lnTo>
                  <a:lnTo>
                    <a:pt x="22" y="93"/>
                  </a:lnTo>
                  <a:lnTo>
                    <a:pt x="5" y="93"/>
                  </a:lnTo>
                  <a:lnTo>
                    <a:pt x="5" y="104"/>
                  </a:lnTo>
                  <a:lnTo>
                    <a:pt x="0" y="111"/>
                  </a:lnTo>
                  <a:lnTo>
                    <a:pt x="0" y="126"/>
                  </a:lnTo>
                  <a:lnTo>
                    <a:pt x="10" y="138"/>
                  </a:lnTo>
                  <a:lnTo>
                    <a:pt x="26" y="138"/>
                  </a:lnTo>
                  <a:lnTo>
                    <a:pt x="50" y="109"/>
                  </a:lnTo>
                  <a:lnTo>
                    <a:pt x="72" y="109"/>
                  </a:lnTo>
                  <a:lnTo>
                    <a:pt x="75" y="103"/>
                  </a:lnTo>
                  <a:lnTo>
                    <a:pt x="80" y="109"/>
                  </a:lnTo>
                  <a:lnTo>
                    <a:pt x="79" y="115"/>
                  </a:lnTo>
                  <a:lnTo>
                    <a:pt x="99" y="135"/>
                  </a:lnTo>
                  <a:lnTo>
                    <a:pt x="99" y="143"/>
                  </a:lnTo>
                  <a:lnTo>
                    <a:pt x="104" y="140"/>
                  </a:lnTo>
                  <a:lnTo>
                    <a:pt x="101" y="135"/>
                  </a:lnTo>
                  <a:lnTo>
                    <a:pt x="104" y="132"/>
                  </a:lnTo>
                  <a:lnTo>
                    <a:pt x="107" y="135"/>
                  </a:lnTo>
                  <a:lnTo>
                    <a:pt x="109" y="134"/>
                  </a:lnTo>
                  <a:lnTo>
                    <a:pt x="88" y="108"/>
                  </a:lnTo>
                  <a:lnTo>
                    <a:pt x="88" y="99"/>
                  </a:lnTo>
                  <a:lnTo>
                    <a:pt x="94" y="99"/>
                  </a:lnTo>
                  <a:lnTo>
                    <a:pt x="94" y="104"/>
                  </a:lnTo>
                  <a:lnTo>
                    <a:pt x="114" y="127"/>
                  </a:lnTo>
                  <a:lnTo>
                    <a:pt x="114" y="134"/>
                  </a:lnTo>
                  <a:lnTo>
                    <a:pt x="123" y="144"/>
                  </a:lnTo>
                  <a:lnTo>
                    <a:pt x="121" y="146"/>
                  </a:lnTo>
                  <a:lnTo>
                    <a:pt x="127" y="154"/>
                  </a:lnTo>
                  <a:lnTo>
                    <a:pt x="137" y="143"/>
                  </a:lnTo>
                  <a:lnTo>
                    <a:pt x="131" y="136"/>
                  </a:lnTo>
                  <a:lnTo>
                    <a:pt x="137" y="130"/>
                  </a:lnTo>
                  <a:lnTo>
                    <a:pt x="144" y="130"/>
                  </a:lnTo>
                  <a:lnTo>
                    <a:pt x="148" y="126"/>
                  </a:lnTo>
                  <a:lnTo>
                    <a:pt x="153" y="126"/>
                  </a:lnTo>
                  <a:lnTo>
                    <a:pt x="147" y="117"/>
                  </a:lnTo>
                  <a:lnTo>
                    <a:pt x="150" y="113"/>
                  </a:lnTo>
                  <a:lnTo>
                    <a:pt x="150" y="98"/>
                  </a:lnTo>
                  <a:lnTo>
                    <a:pt x="157" y="90"/>
                  </a:lnTo>
                  <a:lnTo>
                    <a:pt x="160" y="93"/>
                  </a:lnTo>
                  <a:lnTo>
                    <a:pt x="166" y="93"/>
                  </a:lnTo>
                  <a:lnTo>
                    <a:pt x="163" y="97"/>
                  </a:lnTo>
                  <a:lnTo>
                    <a:pt x="169" y="103"/>
                  </a:lnTo>
                  <a:lnTo>
                    <a:pt x="172" y="98"/>
                  </a:lnTo>
                  <a:lnTo>
                    <a:pt x="177" y="98"/>
                  </a:lnTo>
                  <a:lnTo>
                    <a:pt x="177" y="95"/>
                  </a:lnTo>
                  <a:lnTo>
                    <a:pt x="175" y="95"/>
                  </a:lnTo>
                  <a:lnTo>
                    <a:pt x="171" y="93"/>
                  </a:lnTo>
                  <a:lnTo>
                    <a:pt x="180" y="81"/>
                  </a:lnTo>
                  <a:lnTo>
                    <a:pt x="180" y="98"/>
                  </a:lnTo>
                  <a:lnTo>
                    <a:pt x="183" y="98"/>
                  </a:lnTo>
                  <a:lnTo>
                    <a:pt x="183" y="0"/>
                  </a:lnTo>
                  <a:lnTo>
                    <a:pt x="12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55" name="Freeform 56"/>
            <p:cNvSpPr>
              <a:spLocks/>
            </p:cNvSpPr>
            <p:nvPr/>
          </p:nvSpPr>
          <p:spPr bwMode="grayWhite">
            <a:xfrm>
              <a:off x="4605" y="2991"/>
              <a:ext cx="782" cy="553"/>
            </a:xfrm>
            <a:custGeom>
              <a:avLst/>
              <a:gdLst>
                <a:gd name="T0" fmla="*/ 22 w 782"/>
                <a:gd name="T1" fmla="*/ 145 h 553"/>
                <a:gd name="T2" fmla="*/ 71 w 782"/>
                <a:gd name="T3" fmla="*/ 96 h 553"/>
                <a:gd name="T4" fmla="*/ 101 w 782"/>
                <a:gd name="T5" fmla="*/ 130 h 553"/>
                <a:gd name="T6" fmla="*/ 84 w 782"/>
                <a:gd name="T7" fmla="*/ 128 h 553"/>
                <a:gd name="T8" fmla="*/ 155 w 782"/>
                <a:gd name="T9" fmla="*/ 123 h 553"/>
                <a:gd name="T10" fmla="*/ 172 w 782"/>
                <a:gd name="T11" fmla="*/ 79 h 553"/>
                <a:gd name="T12" fmla="*/ 172 w 782"/>
                <a:gd name="T13" fmla="*/ 89 h 553"/>
                <a:gd name="T14" fmla="*/ 160 w 782"/>
                <a:gd name="T15" fmla="*/ 123 h 553"/>
                <a:gd name="T16" fmla="*/ 216 w 782"/>
                <a:gd name="T17" fmla="*/ 95 h 553"/>
                <a:gd name="T18" fmla="*/ 330 w 782"/>
                <a:gd name="T19" fmla="*/ 16 h 553"/>
                <a:gd name="T20" fmla="*/ 412 w 782"/>
                <a:gd name="T21" fmla="*/ 20 h 553"/>
                <a:gd name="T22" fmla="*/ 503 w 782"/>
                <a:gd name="T23" fmla="*/ 10 h 553"/>
                <a:gd name="T24" fmla="*/ 602 w 782"/>
                <a:gd name="T25" fmla="*/ 51 h 553"/>
                <a:gd name="T26" fmla="*/ 718 w 782"/>
                <a:gd name="T27" fmla="*/ 65 h 553"/>
                <a:gd name="T28" fmla="*/ 775 w 782"/>
                <a:gd name="T29" fmla="*/ 112 h 553"/>
                <a:gd name="T30" fmla="*/ 731 w 782"/>
                <a:gd name="T31" fmla="*/ 148 h 553"/>
                <a:gd name="T32" fmla="*/ 707 w 782"/>
                <a:gd name="T33" fmla="*/ 194 h 553"/>
                <a:gd name="T34" fmla="*/ 678 w 782"/>
                <a:gd name="T35" fmla="*/ 196 h 553"/>
                <a:gd name="T36" fmla="*/ 687 w 782"/>
                <a:gd name="T37" fmla="*/ 132 h 553"/>
                <a:gd name="T38" fmla="*/ 650 w 782"/>
                <a:gd name="T39" fmla="*/ 166 h 553"/>
                <a:gd name="T40" fmla="*/ 623 w 782"/>
                <a:gd name="T41" fmla="*/ 196 h 553"/>
                <a:gd name="T42" fmla="*/ 632 w 782"/>
                <a:gd name="T43" fmla="*/ 228 h 553"/>
                <a:gd name="T44" fmla="*/ 600 w 782"/>
                <a:gd name="T45" fmla="*/ 276 h 553"/>
                <a:gd name="T46" fmla="*/ 605 w 782"/>
                <a:gd name="T47" fmla="*/ 315 h 553"/>
                <a:gd name="T48" fmla="*/ 602 w 782"/>
                <a:gd name="T49" fmla="*/ 296 h 553"/>
                <a:gd name="T50" fmla="*/ 572 w 782"/>
                <a:gd name="T51" fmla="*/ 299 h 553"/>
                <a:gd name="T52" fmla="*/ 594 w 782"/>
                <a:gd name="T53" fmla="*/ 356 h 553"/>
                <a:gd name="T54" fmla="*/ 539 w 782"/>
                <a:gd name="T55" fmla="*/ 423 h 553"/>
                <a:gd name="T56" fmla="*/ 524 w 782"/>
                <a:gd name="T57" fmla="*/ 442 h 553"/>
                <a:gd name="T58" fmla="*/ 504 w 782"/>
                <a:gd name="T59" fmla="*/ 507 h 553"/>
                <a:gd name="T60" fmla="*/ 477 w 782"/>
                <a:gd name="T61" fmla="*/ 508 h 553"/>
                <a:gd name="T62" fmla="*/ 510 w 782"/>
                <a:gd name="T63" fmla="*/ 552 h 553"/>
                <a:gd name="T64" fmla="*/ 455 w 782"/>
                <a:gd name="T65" fmla="*/ 449 h 553"/>
                <a:gd name="T66" fmla="*/ 391 w 782"/>
                <a:gd name="T67" fmla="*/ 428 h 553"/>
                <a:gd name="T68" fmla="*/ 361 w 782"/>
                <a:gd name="T69" fmla="*/ 495 h 553"/>
                <a:gd name="T70" fmla="*/ 338 w 782"/>
                <a:gd name="T71" fmla="*/ 530 h 553"/>
                <a:gd name="T72" fmla="*/ 298 w 782"/>
                <a:gd name="T73" fmla="*/ 425 h 553"/>
                <a:gd name="T74" fmla="*/ 267 w 782"/>
                <a:gd name="T75" fmla="*/ 436 h 553"/>
                <a:gd name="T76" fmla="*/ 241 w 782"/>
                <a:gd name="T77" fmla="*/ 391 h 553"/>
                <a:gd name="T78" fmla="*/ 160 w 782"/>
                <a:gd name="T79" fmla="*/ 366 h 553"/>
                <a:gd name="T80" fmla="*/ 188 w 782"/>
                <a:gd name="T81" fmla="*/ 414 h 553"/>
                <a:gd name="T82" fmla="*/ 167 w 782"/>
                <a:gd name="T83" fmla="*/ 445 h 553"/>
                <a:gd name="T84" fmla="*/ 136 w 782"/>
                <a:gd name="T85" fmla="*/ 434 h 553"/>
                <a:gd name="T86" fmla="*/ 85 w 782"/>
                <a:gd name="T87" fmla="*/ 355 h 553"/>
                <a:gd name="T88" fmla="*/ 106 w 782"/>
                <a:gd name="T89" fmla="*/ 310 h 553"/>
                <a:gd name="T90" fmla="*/ 119 w 782"/>
                <a:gd name="T91" fmla="*/ 276 h 553"/>
                <a:gd name="T92" fmla="*/ 106 w 782"/>
                <a:gd name="T93" fmla="*/ 162 h 553"/>
                <a:gd name="T94" fmla="*/ 61 w 782"/>
                <a:gd name="T95" fmla="*/ 138 h 553"/>
                <a:gd name="T96" fmla="*/ 39 w 782"/>
                <a:gd name="T97" fmla="*/ 150 h 553"/>
                <a:gd name="T98" fmla="*/ 0 w 782"/>
                <a:gd name="T99" fmla="*/ 162 h 55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82" h="553">
                  <a:moveTo>
                    <a:pt x="0" y="162"/>
                  </a:moveTo>
                  <a:lnTo>
                    <a:pt x="22" y="145"/>
                  </a:lnTo>
                  <a:lnTo>
                    <a:pt x="44" y="112"/>
                  </a:lnTo>
                  <a:lnTo>
                    <a:pt x="71" y="96"/>
                  </a:lnTo>
                  <a:lnTo>
                    <a:pt x="98" y="115"/>
                  </a:lnTo>
                  <a:lnTo>
                    <a:pt x="101" y="130"/>
                  </a:lnTo>
                  <a:lnTo>
                    <a:pt x="95" y="130"/>
                  </a:lnTo>
                  <a:lnTo>
                    <a:pt x="84" y="128"/>
                  </a:lnTo>
                  <a:lnTo>
                    <a:pt x="98" y="145"/>
                  </a:lnTo>
                  <a:lnTo>
                    <a:pt x="155" y="123"/>
                  </a:lnTo>
                  <a:lnTo>
                    <a:pt x="147" y="107"/>
                  </a:lnTo>
                  <a:lnTo>
                    <a:pt x="172" y="79"/>
                  </a:lnTo>
                  <a:lnTo>
                    <a:pt x="188" y="79"/>
                  </a:lnTo>
                  <a:lnTo>
                    <a:pt x="172" y="89"/>
                  </a:lnTo>
                  <a:lnTo>
                    <a:pt x="160" y="109"/>
                  </a:lnTo>
                  <a:lnTo>
                    <a:pt x="160" y="123"/>
                  </a:lnTo>
                  <a:lnTo>
                    <a:pt x="183" y="138"/>
                  </a:lnTo>
                  <a:lnTo>
                    <a:pt x="216" y="95"/>
                  </a:lnTo>
                  <a:lnTo>
                    <a:pt x="330" y="45"/>
                  </a:lnTo>
                  <a:lnTo>
                    <a:pt x="330" y="16"/>
                  </a:lnTo>
                  <a:lnTo>
                    <a:pt x="382" y="5"/>
                  </a:lnTo>
                  <a:lnTo>
                    <a:pt x="412" y="20"/>
                  </a:lnTo>
                  <a:lnTo>
                    <a:pt x="481" y="0"/>
                  </a:lnTo>
                  <a:lnTo>
                    <a:pt x="503" y="10"/>
                  </a:lnTo>
                  <a:lnTo>
                    <a:pt x="549" y="61"/>
                  </a:lnTo>
                  <a:lnTo>
                    <a:pt x="602" y="51"/>
                  </a:lnTo>
                  <a:lnTo>
                    <a:pt x="635" y="69"/>
                  </a:lnTo>
                  <a:lnTo>
                    <a:pt x="718" y="65"/>
                  </a:lnTo>
                  <a:lnTo>
                    <a:pt x="781" y="84"/>
                  </a:lnTo>
                  <a:lnTo>
                    <a:pt x="775" y="112"/>
                  </a:lnTo>
                  <a:lnTo>
                    <a:pt x="722" y="130"/>
                  </a:lnTo>
                  <a:lnTo>
                    <a:pt x="731" y="148"/>
                  </a:lnTo>
                  <a:lnTo>
                    <a:pt x="708" y="158"/>
                  </a:lnTo>
                  <a:lnTo>
                    <a:pt x="707" y="194"/>
                  </a:lnTo>
                  <a:lnTo>
                    <a:pt x="686" y="218"/>
                  </a:lnTo>
                  <a:lnTo>
                    <a:pt x="678" y="196"/>
                  </a:lnTo>
                  <a:lnTo>
                    <a:pt x="689" y="175"/>
                  </a:lnTo>
                  <a:lnTo>
                    <a:pt x="687" y="132"/>
                  </a:lnTo>
                  <a:lnTo>
                    <a:pt x="666" y="154"/>
                  </a:lnTo>
                  <a:lnTo>
                    <a:pt x="650" y="166"/>
                  </a:lnTo>
                  <a:lnTo>
                    <a:pt x="634" y="147"/>
                  </a:lnTo>
                  <a:lnTo>
                    <a:pt x="623" y="196"/>
                  </a:lnTo>
                  <a:lnTo>
                    <a:pt x="635" y="196"/>
                  </a:lnTo>
                  <a:lnTo>
                    <a:pt x="632" y="228"/>
                  </a:lnTo>
                  <a:lnTo>
                    <a:pt x="618" y="263"/>
                  </a:lnTo>
                  <a:lnTo>
                    <a:pt x="600" y="276"/>
                  </a:lnTo>
                  <a:lnTo>
                    <a:pt x="615" y="299"/>
                  </a:lnTo>
                  <a:lnTo>
                    <a:pt x="605" y="315"/>
                  </a:lnTo>
                  <a:lnTo>
                    <a:pt x="602" y="301"/>
                  </a:lnTo>
                  <a:lnTo>
                    <a:pt x="602" y="296"/>
                  </a:lnTo>
                  <a:lnTo>
                    <a:pt x="590" y="288"/>
                  </a:lnTo>
                  <a:lnTo>
                    <a:pt x="572" y="299"/>
                  </a:lnTo>
                  <a:lnTo>
                    <a:pt x="588" y="337"/>
                  </a:lnTo>
                  <a:lnTo>
                    <a:pt x="594" y="356"/>
                  </a:lnTo>
                  <a:lnTo>
                    <a:pt x="574" y="408"/>
                  </a:lnTo>
                  <a:lnTo>
                    <a:pt x="539" y="423"/>
                  </a:lnTo>
                  <a:lnTo>
                    <a:pt x="509" y="420"/>
                  </a:lnTo>
                  <a:lnTo>
                    <a:pt x="524" y="442"/>
                  </a:lnTo>
                  <a:lnTo>
                    <a:pt x="525" y="472"/>
                  </a:lnTo>
                  <a:lnTo>
                    <a:pt x="504" y="507"/>
                  </a:lnTo>
                  <a:lnTo>
                    <a:pt x="480" y="488"/>
                  </a:lnTo>
                  <a:lnTo>
                    <a:pt x="477" y="508"/>
                  </a:lnTo>
                  <a:lnTo>
                    <a:pt x="495" y="526"/>
                  </a:lnTo>
                  <a:lnTo>
                    <a:pt x="510" y="552"/>
                  </a:lnTo>
                  <a:lnTo>
                    <a:pt x="485" y="536"/>
                  </a:lnTo>
                  <a:lnTo>
                    <a:pt x="455" y="449"/>
                  </a:lnTo>
                  <a:lnTo>
                    <a:pt x="418" y="426"/>
                  </a:lnTo>
                  <a:lnTo>
                    <a:pt x="391" y="428"/>
                  </a:lnTo>
                  <a:lnTo>
                    <a:pt x="356" y="477"/>
                  </a:lnTo>
                  <a:lnTo>
                    <a:pt x="361" y="495"/>
                  </a:lnTo>
                  <a:lnTo>
                    <a:pt x="349" y="530"/>
                  </a:lnTo>
                  <a:lnTo>
                    <a:pt x="338" y="530"/>
                  </a:lnTo>
                  <a:lnTo>
                    <a:pt x="298" y="457"/>
                  </a:lnTo>
                  <a:lnTo>
                    <a:pt x="298" y="425"/>
                  </a:lnTo>
                  <a:lnTo>
                    <a:pt x="290" y="437"/>
                  </a:lnTo>
                  <a:lnTo>
                    <a:pt x="267" y="436"/>
                  </a:lnTo>
                  <a:lnTo>
                    <a:pt x="276" y="416"/>
                  </a:lnTo>
                  <a:lnTo>
                    <a:pt x="241" y="391"/>
                  </a:lnTo>
                  <a:lnTo>
                    <a:pt x="197" y="391"/>
                  </a:lnTo>
                  <a:lnTo>
                    <a:pt x="160" y="366"/>
                  </a:lnTo>
                  <a:lnTo>
                    <a:pt x="157" y="391"/>
                  </a:lnTo>
                  <a:lnTo>
                    <a:pt x="188" y="414"/>
                  </a:lnTo>
                  <a:lnTo>
                    <a:pt x="199" y="414"/>
                  </a:lnTo>
                  <a:lnTo>
                    <a:pt x="167" y="445"/>
                  </a:lnTo>
                  <a:lnTo>
                    <a:pt x="136" y="452"/>
                  </a:lnTo>
                  <a:lnTo>
                    <a:pt x="136" y="434"/>
                  </a:lnTo>
                  <a:lnTo>
                    <a:pt x="91" y="372"/>
                  </a:lnTo>
                  <a:lnTo>
                    <a:pt x="85" y="355"/>
                  </a:lnTo>
                  <a:lnTo>
                    <a:pt x="109" y="335"/>
                  </a:lnTo>
                  <a:lnTo>
                    <a:pt x="106" y="310"/>
                  </a:lnTo>
                  <a:lnTo>
                    <a:pt x="106" y="282"/>
                  </a:lnTo>
                  <a:lnTo>
                    <a:pt x="119" y="276"/>
                  </a:lnTo>
                  <a:lnTo>
                    <a:pt x="106" y="263"/>
                  </a:lnTo>
                  <a:lnTo>
                    <a:pt x="106" y="162"/>
                  </a:lnTo>
                  <a:lnTo>
                    <a:pt x="43" y="162"/>
                  </a:lnTo>
                  <a:lnTo>
                    <a:pt x="61" y="138"/>
                  </a:lnTo>
                  <a:lnTo>
                    <a:pt x="60" y="130"/>
                  </a:lnTo>
                  <a:lnTo>
                    <a:pt x="39" y="150"/>
                  </a:lnTo>
                  <a:lnTo>
                    <a:pt x="32" y="162"/>
                  </a:lnTo>
                  <a:lnTo>
                    <a:pt x="0" y="16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56" name="Freeform 57"/>
            <p:cNvSpPr>
              <a:spLocks/>
            </p:cNvSpPr>
            <p:nvPr/>
          </p:nvSpPr>
          <p:spPr bwMode="grayWhite">
            <a:xfrm>
              <a:off x="5221" y="3217"/>
              <a:ext cx="68" cy="113"/>
            </a:xfrm>
            <a:custGeom>
              <a:avLst/>
              <a:gdLst>
                <a:gd name="T0" fmla="*/ 45 w 68"/>
                <a:gd name="T1" fmla="*/ 0 h 113"/>
                <a:gd name="T2" fmla="*/ 45 w 68"/>
                <a:gd name="T3" fmla="*/ 14 h 113"/>
                <a:gd name="T4" fmla="*/ 39 w 68"/>
                <a:gd name="T5" fmla="*/ 23 h 113"/>
                <a:gd name="T6" fmla="*/ 41 w 68"/>
                <a:gd name="T7" fmla="*/ 38 h 113"/>
                <a:gd name="T8" fmla="*/ 33 w 68"/>
                <a:gd name="T9" fmla="*/ 58 h 113"/>
                <a:gd name="T10" fmla="*/ 22 w 68"/>
                <a:gd name="T11" fmla="*/ 77 h 113"/>
                <a:gd name="T12" fmla="*/ 5 w 68"/>
                <a:gd name="T13" fmla="*/ 89 h 113"/>
                <a:gd name="T14" fmla="*/ 0 w 68"/>
                <a:gd name="T15" fmla="*/ 110 h 113"/>
                <a:gd name="T16" fmla="*/ 7 w 68"/>
                <a:gd name="T17" fmla="*/ 112 h 113"/>
                <a:gd name="T18" fmla="*/ 7 w 68"/>
                <a:gd name="T19" fmla="*/ 92 h 113"/>
                <a:gd name="T20" fmla="*/ 31 w 68"/>
                <a:gd name="T21" fmla="*/ 91 h 113"/>
                <a:gd name="T22" fmla="*/ 49 w 68"/>
                <a:gd name="T23" fmla="*/ 78 h 113"/>
                <a:gd name="T24" fmla="*/ 49 w 68"/>
                <a:gd name="T25" fmla="*/ 51 h 113"/>
                <a:gd name="T26" fmla="*/ 55 w 68"/>
                <a:gd name="T27" fmla="*/ 41 h 113"/>
                <a:gd name="T28" fmla="*/ 46 w 68"/>
                <a:gd name="T29" fmla="*/ 24 h 113"/>
                <a:gd name="T30" fmla="*/ 59 w 68"/>
                <a:gd name="T31" fmla="*/ 19 h 113"/>
                <a:gd name="T32" fmla="*/ 67 w 68"/>
                <a:gd name="T33" fmla="*/ 5 h 113"/>
                <a:gd name="T34" fmla="*/ 49 w 68"/>
                <a:gd name="T35" fmla="*/ 7 h 113"/>
                <a:gd name="T36" fmla="*/ 45 w 68"/>
                <a:gd name="T37" fmla="*/ 0 h 11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8" h="113">
                  <a:moveTo>
                    <a:pt x="45" y="0"/>
                  </a:moveTo>
                  <a:lnTo>
                    <a:pt x="45" y="14"/>
                  </a:lnTo>
                  <a:lnTo>
                    <a:pt x="39" y="23"/>
                  </a:lnTo>
                  <a:lnTo>
                    <a:pt x="41" y="38"/>
                  </a:lnTo>
                  <a:lnTo>
                    <a:pt x="33" y="58"/>
                  </a:lnTo>
                  <a:lnTo>
                    <a:pt x="22" y="77"/>
                  </a:lnTo>
                  <a:lnTo>
                    <a:pt x="5" y="89"/>
                  </a:lnTo>
                  <a:lnTo>
                    <a:pt x="0" y="110"/>
                  </a:lnTo>
                  <a:lnTo>
                    <a:pt x="7" y="112"/>
                  </a:lnTo>
                  <a:lnTo>
                    <a:pt x="7" y="92"/>
                  </a:lnTo>
                  <a:lnTo>
                    <a:pt x="31" y="91"/>
                  </a:lnTo>
                  <a:lnTo>
                    <a:pt x="49" y="78"/>
                  </a:lnTo>
                  <a:lnTo>
                    <a:pt x="49" y="51"/>
                  </a:lnTo>
                  <a:lnTo>
                    <a:pt x="55" y="41"/>
                  </a:lnTo>
                  <a:lnTo>
                    <a:pt x="46" y="24"/>
                  </a:lnTo>
                  <a:lnTo>
                    <a:pt x="59" y="19"/>
                  </a:lnTo>
                  <a:lnTo>
                    <a:pt x="67" y="5"/>
                  </a:lnTo>
                  <a:lnTo>
                    <a:pt x="49" y="7"/>
                  </a:lnTo>
                  <a:lnTo>
                    <a:pt x="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57" name="Freeform 58"/>
            <p:cNvSpPr>
              <a:spLocks/>
            </p:cNvSpPr>
            <p:nvPr/>
          </p:nvSpPr>
          <p:spPr bwMode="grayWhite">
            <a:xfrm>
              <a:off x="4967" y="3518"/>
              <a:ext cx="17" cy="26"/>
            </a:xfrm>
            <a:custGeom>
              <a:avLst/>
              <a:gdLst>
                <a:gd name="T0" fmla="*/ 8 w 17"/>
                <a:gd name="T1" fmla="*/ 0 h 26"/>
                <a:gd name="T2" fmla="*/ 0 w 17"/>
                <a:gd name="T3" fmla="*/ 11 h 26"/>
                <a:gd name="T4" fmla="*/ 5 w 17"/>
                <a:gd name="T5" fmla="*/ 25 h 26"/>
                <a:gd name="T6" fmla="*/ 16 w 17"/>
                <a:gd name="T7" fmla="*/ 15 h 26"/>
                <a:gd name="T8" fmla="*/ 8 w 17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26">
                  <a:moveTo>
                    <a:pt x="8" y="0"/>
                  </a:moveTo>
                  <a:lnTo>
                    <a:pt x="0" y="11"/>
                  </a:lnTo>
                  <a:lnTo>
                    <a:pt x="5" y="25"/>
                  </a:lnTo>
                  <a:lnTo>
                    <a:pt x="16" y="15"/>
                  </a:lnTo>
                  <a:lnTo>
                    <a:pt x="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58" name="Freeform 59"/>
            <p:cNvSpPr>
              <a:spLocks/>
            </p:cNvSpPr>
            <p:nvPr/>
          </p:nvSpPr>
          <p:spPr bwMode="grayWhite">
            <a:xfrm>
              <a:off x="5069" y="3545"/>
              <a:ext cx="158" cy="68"/>
            </a:xfrm>
            <a:custGeom>
              <a:avLst/>
              <a:gdLst>
                <a:gd name="T0" fmla="*/ 0 w 158"/>
                <a:gd name="T1" fmla="*/ 0 h 68"/>
                <a:gd name="T2" fmla="*/ 23 w 158"/>
                <a:gd name="T3" fmla="*/ 5 h 68"/>
                <a:gd name="T4" fmla="*/ 58 w 158"/>
                <a:gd name="T5" fmla="*/ 29 h 68"/>
                <a:gd name="T6" fmla="*/ 53 w 158"/>
                <a:gd name="T7" fmla="*/ 43 h 68"/>
                <a:gd name="T8" fmla="*/ 82 w 158"/>
                <a:gd name="T9" fmla="*/ 55 h 68"/>
                <a:gd name="T10" fmla="*/ 157 w 158"/>
                <a:gd name="T11" fmla="*/ 55 h 68"/>
                <a:gd name="T12" fmla="*/ 75 w 158"/>
                <a:gd name="T13" fmla="*/ 67 h 68"/>
                <a:gd name="T14" fmla="*/ 53 w 158"/>
                <a:gd name="T15" fmla="*/ 43 h 68"/>
                <a:gd name="T16" fmla="*/ 32 w 158"/>
                <a:gd name="T17" fmla="*/ 38 h 68"/>
                <a:gd name="T18" fmla="*/ 0 w 158"/>
                <a:gd name="T19" fmla="*/ 0 h 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8" h="68">
                  <a:moveTo>
                    <a:pt x="0" y="0"/>
                  </a:moveTo>
                  <a:lnTo>
                    <a:pt x="23" y="5"/>
                  </a:lnTo>
                  <a:lnTo>
                    <a:pt x="58" y="29"/>
                  </a:lnTo>
                  <a:lnTo>
                    <a:pt x="53" y="43"/>
                  </a:lnTo>
                  <a:lnTo>
                    <a:pt x="82" y="55"/>
                  </a:lnTo>
                  <a:lnTo>
                    <a:pt x="157" y="55"/>
                  </a:lnTo>
                  <a:lnTo>
                    <a:pt x="75" y="67"/>
                  </a:lnTo>
                  <a:lnTo>
                    <a:pt x="53" y="43"/>
                  </a:lnTo>
                  <a:lnTo>
                    <a:pt x="32" y="38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59" name="Freeform 60"/>
            <p:cNvSpPr>
              <a:spLocks/>
            </p:cNvSpPr>
            <p:nvPr/>
          </p:nvSpPr>
          <p:spPr bwMode="grayWhite">
            <a:xfrm>
              <a:off x="5195" y="3601"/>
              <a:ext cx="169" cy="159"/>
            </a:xfrm>
            <a:custGeom>
              <a:avLst/>
              <a:gdLst>
                <a:gd name="T0" fmla="*/ 135 w 169"/>
                <a:gd name="T1" fmla="*/ 155 h 159"/>
                <a:gd name="T2" fmla="*/ 127 w 169"/>
                <a:gd name="T3" fmla="*/ 152 h 159"/>
                <a:gd name="T4" fmla="*/ 110 w 169"/>
                <a:gd name="T5" fmla="*/ 134 h 159"/>
                <a:gd name="T6" fmla="*/ 92 w 169"/>
                <a:gd name="T7" fmla="*/ 130 h 159"/>
                <a:gd name="T8" fmla="*/ 88 w 169"/>
                <a:gd name="T9" fmla="*/ 119 h 159"/>
                <a:gd name="T10" fmla="*/ 78 w 169"/>
                <a:gd name="T11" fmla="*/ 111 h 159"/>
                <a:gd name="T12" fmla="*/ 62 w 169"/>
                <a:gd name="T13" fmla="*/ 111 h 159"/>
                <a:gd name="T14" fmla="*/ 44 w 169"/>
                <a:gd name="T15" fmla="*/ 118 h 159"/>
                <a:gd name="T16" fmla="*/ 28 w 169"/>
                <a:gd name="T17" fmla="*/ 121 h 159"/>
                <a:gd name="T18" fmla="*/ 10 w 169"/>
                <a:gd name="T19" fmla="*/ 121 h 159"/>
                <a:gd name="T20" fmla="*/ 10 w 169"/>
                <a:gd name="T21" fmla="*/ 109 h 159"/>
                <a:gd name="T22" fmla="*/ 3 w 169"/>
                <a:gd name="T23" fmla="*/ 91 h 159"/>
                <a:gd name="T24" fmla="*/ 2 w 169"/>
                <a:gd name="T25" fmla="*/ 81 h 159"/>
                <a:gd name="T26" fmla="*/ 2 w 169"/>
                <a:gd name="T27" fmla="*/ 56 h 159"/>
                <a:gd name="T28" fmla="*/ 31 w 169"/>
                <a:gd name="T29" fmla="*/ 43 h 159"/>
                <a:gd name="T30" fmla="*/ 34 w 169"/>
                <a:gd name="T31" fmla="*/ 29 h 159"/>
                <a:gd name="T32" fmla="*/ 40 w 169"/>
                <a:gd name="T33" fmla="*/ 30 h 159"/>
                <a:gd name="T34" fmla="*/ 55 w 169"/>
                <a:gd name="T35" fmla="*/ 15 h 159"/>
                <a:gd name="T36" fmla="*/ 70 w 169"/>
                <a:gd name="T37" fmla="*/ 17 h 159"/>
                <a:gd name="T38" fmla="*/ 80 w 169"/>
                <a:gd name="T39" fmla="*/ 7 h 159"/>
                <a:gd name="T40" fmla="*/ 89 w 169"/>
                <a:gd name="T41" fmla="*/ 5 h 159"/>
                <a:gd name="T42" fmla="*/ 103 w 169"/>
                <a:gd name="T43" fmla="*/ 24 h 159"/>
                <a:gd name="T44" fmla="*/ 116 w 169"/>
                <a:gd name="T45" fmla="*/ 30 h 159"/>
                <a:gd name="T46" fmla="*/ 117 w 169"/>
                <a:gd name="T47" fmla="*/ 11 h 159"/>
                <a:gd name="T48" fmla="*/ 122 w 169"/>
                <a:gd name="T49" fmla="*/ 0 h 159"/>
                <a:gd name="T50" fmla="*/ 132 w 169"/>
                <a:gd name="T51" fmla="*/ 15 h 159"/>
                <a:gd name="T52" fmla="*/ 140 w 169"/>
                <a:gd name="T53" fmla="*/ 43 h 159"/>
                <a:gd name="T54" fmla="*/ 156 w 169"/>
                <a:gd name="T55" fmla="*/ 59 h 159"/>
                <a:gd name="T56" fmla="*/ 165 w 169"/>
                <a:gd name="T57" fmla="*/ 72 h 159"/>
                <a:gd name="T58" fmla="*/ 168 w 169"/>
                <a:gd name="T59" fmla="*/ 95 h 159"/>
                <a:gd name="T60" fmla="*/ 157 w 169"/>
                <a:gd name="T61" fmla="*/ 121 h 159"/>
                <a:gd name="T62" fmla="*/ 155 w 169"/>
                <a:gd name="T63" fmla="*/ 145 h 159"/>
                <a:gd name="T64" fmla="*/ 140 w 169"/>
                <a:gd name="T65" fmla="*/ 154 h 15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69" h="159">
                  <a:moveTo>
                    <a:pt x="140" y="154"/>
                  </a:moveTo>
                  <a:lnTo>
                    <a:pt x="135" y="155"/>
                  </a:lnTo>
                  <a:lnTo>
                    <a:pt x="132" y="158"/>
                  </a:lnTo>
                  <a:lnTo>
                    <a:pt x="127" y="152"/>
                  </a:lnTo>
                  <a:lnTo>
                    <a:pt x="112" y="145"/>
                  </a:lnTo>
                  <a:lnTo>
                    <a:pt x="110" y="134"/>
                  </a:lnTo>
                  <a:lnTo>
                    <a:pt x="105" y="130"/>
                  </a:lnTo>
                  <a:lnTo>
                    <a:pt x="92" y="130"/>
                  </a:lnTo>
                  <a:lnTo>
                    <a:pt x="92" y="122"/>
                  </a:lnTo>
                  <a:lnTo>
                    <a:pt x="88" y="119"/>
                  </a:lnTo>
                  <a:lnTo>
                    <a:pt x="87" y="112"/>
                  </a:lnTo>
                  <a:lnTo>
                    <a:pt x="78" y="111"/>
                  </a:lnTo>
                  <a:lnTo>
                    <a:pt x="70" y="109"/>
                  </a:lnTo>
                  <a:lnTo>
                    <a:pt x="62" y="111"/>
                  </a:lnTo>
                  <a:lnTo>
                    <a:pt x="62" y="112"/>
                  </a:lnTo>
                  <a:lnTo>
                    <a:pt x="44" y="118"/>
                  </a:lnTo>
                  <a:lnTo>
                    <a:pt x="44" y="121"/>
                  </a:lnTo>
                  <a:lnTo>
                    <a:pt x="28" y="121"/>
                  </a:lnTo>
                  <a:lnTo>
                    <a:pt x="20" y="126"/>
                  </a:lnTo>
                  <a:lnTo>
                    <a:pt x="10" y="121"/>
                  </a:lnTo>
                  <a:lnTo>
                    <a:pt x="10" y="119"/>
                  </a:lnTo>
                  <a:lnTo>
                    <a:pt x="10" y="109"/>
                  </a:lnTo>
                  <a:lnTo>
                    <a:pt x="7" y="99"/>
                  </a:lnTo>
                  <a:lnTo>
                    <a:pt x="3" y="91"/>
                  </a:lnTo>
                  <a:lnTo>
                    <a:pt x="5" y="84"/>
                  </a:lnTo>
                  <a:lnTo>
                    <a:pt x="2" y="81"/>
                  </a:lnTo>
                  <a:lnTo>
                    <a:pt x="0" y="66"/>
                  </a:lnTo>
                  <a:lnTo>
                    <a:pt x="2" y="56"/>
                  </a:lnTo>
                  <a:lnTo>
                    <a:pt x="11" y="48"/>
                  </a:lnTo>
                  <a:lnTo>
                    <a:pt x="31" y="43"/>
                  </a:lnTo>
                  <a:lnTo>
                    <a:pt x="36" y="36"/>
                  </a:lnTo>
                  <a:lnTo>
                    <a:pt x="34" y="29"/>
                  </a:lnTo>
                  <a:lnTo>
                    <a:pt x="39" y="27"/>
                  </a:lnTo>
                  <a:lnTo>
                    <a:pt x="40" y="30"/>
                  </a:lnTo>
                  <a:lnTo>
                    <a:pt x="42" y="25"/>
                  </a:lnTo>
                  <a:lnTo>
                    <a:pt x="55" y="15"/>
                  </a:lnTo>
                  <a:lnTo>
                    <a:pt x="62" y="20"/>
                  </a:lnTo>
                  <a:lnTo>
                    <a:pt x="70" y="17"/>
                  </a:lnTo>
                  <a:lnTo>
                    <a:pt x="72" y="9"/>
                  </a:lnTo>
                  <a:lnTo>
                    <a:pt x="80" y="7"/>
                  </a:lnTo>
                  <a:lnTo>
                    <a:pt x="78" y="1"/>
                  </a:lnTo>
                  <a:lnTo>
                    <a:pt x="89" y="5"/>
                  </a:lnTo>
                  <a:lnTo>
                    <a:pt x="98" y="3"/>
                  </a:lnTo>
                  <a:lnTo>
                    <a:pt x="103" y="24"/>
                  </a:lnTo>
                  <a:lnTo>
                    <a:pt x="110" y="30"/>
                  </a:lnTo>
                  <a:lnTo>
                    <a:pt x="116" y="30"/>
                  </a:lnTo>
                  <a:lnTo>
                    <a:pt x="119" y="17"/>
                  </a:lnTo>
                  <a:lnTo>
                    <a:pt x="117" y="11"/>
                  </a:lnTo>
                  <a:lnTo>
                    <a:pt x="119" y="1"/>
                  </a:lnTo>
                  <a:lnTo>
                    <a:pt x="122" y="0"/>
                  </a:lnTo>
                  <a:lnTo>
                    <a:pt x="127" y="12"/>
                  </a:lnTo>
                  <a:lnTo>
                    <a:pt x="132" y="15"/>
                  </a:lnTo>
                  <a:lnTo>
                    <a:pt x="135" y="27"/>
                  </a:lnTo>
                  <a:lnTo>
                    <a:pt x="140" y="43"/>
                  </a:lnTo>
                  <a:lnTo>
                    <a:pt x="147" y="47"/>
                  </a:lnTo>
                  <a:lnTo>
                    <a:pt x="156" y="59"/>
                  </a:lnTo>
                  <a:lnTo>
                    <a:pt x="157" y="65"/>
                  </a:lnTo>
                  <a:lnTo>
                    <a:pt x="165" y="72"/>
                  </a:lnTo>
                  <a:lnTo>
                    <a:pt x="168" y="85"/>
                  </a:lnTo>
                  <a:lnTo>
                    <a:pt x="168" y="95"/>
                  </a:lnTo>
                  <a:lnTo>
                    <a:pt x="165" y="111"/>
                  </a:lnTo>
                  <a:lnTo>
                    <a:pt x="157" y="121"/>
                  </a:lnTo>
                  <a:lnTo>
                    <a:pt x="155" y="134"/>
                  </a:lnTo>
                  <a:lnTo>
                    <a:pt x="155" y="145"/>
                  </a:lnTo>
                  <a:lnTo>
                    <a:pt x="147" y="147"/>
                  </a:lnTo>
                  <a:lnTo>
                    <a:pt x="140" y="1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60" name="Freeform 61"/>
            <p:cNvSpPr>
              <a:spLocks/>
            </p:cNvSpPr>
            <p:nvPr/>
          </p:nvSpPr>
          <p:spPr bwMode="grayWhite">
            <a:xfrm>
              <a:off x="5330" y="3768"/>
              <a:ext cx="17" cy="20"/>
            </a:xfrm>
            <a:custGeom>
              <a:avLst/>
              <a:gdLst>
                <a:gd name="T0" fmla="*/ 8 w 17"/>
                <a:gd name="T1" fmla="*/ 16 h 20"/>
                <a:gd name="T2" fmla="*/ 2 w 17"/>
                <a:gd name="T3" fmla="*/ 13 h 20"/>
                <a:gd name="T4" fmla="*/ 2 w 17"/>
                <a:gd name="T5" fmla="*/ 10 h 20"/>
                <a:gd name="T6" fmla="*/ 2 w 17"/>
                <a:gd name="T7" fmla="*/ 8 h 20"/>
                <a:gd name="T8" fmla="*/ 1 w 17"/>
                <a:gd name="T9" fmla="*/ 5 h 20"/>
                <a:gd name="T10" fmla="*/ 0 w 17"/>
                <a:gd name="T11" fmla="*/ 0 h 20"/>
                <a:gd name="T12" fmla="*/ 2 w 17"/>
                <a:gd name="T13" fmla="*/ 0 h 20"/>
                <a:gd name="T14" fmla="*/ 8 w 17"/>
                <a:gd name="T15" fmla="*/ 2 h 20"/>
                <a:gd name="T16" fmla="*/ 11 w 17"/>
                <a:gd name="T17" fmla="*/ 2 h 20"/>
                <a:gd name="T18" fmla="*/ 12 w 17"/>
                <a:gd name="T19" fmla="*/ 2 h 20"/>
                <a:gd name="T20" fmla="*/ 16 w 17"/>
                <a:gd name="T21" fmla="*/ 0 h 20"/>
                <a:gd name="T22" fmla="*/ 16 w 17"/>
                <a:gd name="T23" fmla="*/ 8 h 20"/>
                <a:gd name="T24" fmla="*/ 14 w 17"/>
                <a:gd name="T25" fmla="*/ 10 h 20"/>
                <a:gd name="T26" fmla="*/ 12 w 17"/>
                <a:gd name="T27" fmla="*/ 13 h 20"/>
                <a:gd name="T28" fmla="*/ 12 w 17"/>
                <a:gd name="T29" fmla="*/ 16 h 20"/>
                <a:gd name="T30" fmla="*/ 11 w 17"/>
                <a:gd name="T31" fmla="*/ 16 h 20"/>
                <a:gd name="T32" fmla="*/ 11 w 17"/>
                <a:gd name="T33" fmla="*/ 19 h 20"/>
                <a:gd name="T34" fmla="*/ 8 w 17"/>
                <a:gd name="T35" fmla="*/ 16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" h="20">
                  <a:moveTo>
                    <a:pt x="8" y="16"/>
                  </a:moveTo>
                  <a:lnTo>
                    <a:pt x="2" y="13"/>
                  </a:lnTo>
                  <a:lnTo>
                    <a:pt x="2" y="10"/>
                  </a:lnTo>
                  <a:lnTo>
                    <a:pt x="2" y="8"/>
                  </a:lnTo>
                  <a:lnTo>
                    <a:pt x="1" y="5"/>
                  </a:lnTo>
                  <a:lnTo>
                    <a:pt x="0" y="0"/>
                  </a:lnTo>
                  <a:lnTo>
                    <a:pt x="2" y="0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2" y="13"/>
                  </a:lnTo>
                  <a:lnTo>
                    <a:pt x="12" y="16"/>
                  </a:lnTo>
                  <a:lnTo>
                    <a:pt x="11" y="16"/>
                  </a:lnTo>
                  <a:lnTo>
                    <a:pt x="11" y="19"/>
                  </a:lnTo>
                  <a:lnTo>
                    <a:pt x="8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061" name="Freeform 62"/>
            <p:cNvSpPr>
              <a:spLocks/>
            </p:cNvSpPr>
            <p:nvPr/>
          </p:nvSpPr>
          <p:spPr bwMode="grayWhite">
            <a:xfrm>
              <a:off x="4739" y="3587"/>
              <a:ext cx="19" cy="76"/>
            </a:xfrm>
            <a:custGeom>
              <a:avLst/>
              <a:gdLst>
                <a:gd name="T0" fmla="*/ 2 w 19"/>
                <a:gd name="T1" fmla="*/ 26 h 76"/>
                <a:gd name="T2" fmla="*/ 9 w 19"/>
                <a:gd name="T3" fmla="*/ 20 h 76"/>
                <a:gd name="T4" fmla="*/ 14 w 19"/>
                <a:gd name="T5" fmla="*/ 0 h 76"/>
                <a:gd name="T6" fmla="*/ 18 w 19"/>
                <a:gd name="T7" fmla="*/ 30 h 76"/>
                <a:gd name="T8" fmla="*/ 12 w 19"/>
                <a:gd name="T9" fmla="*/ 67 h 76"/>
                <a:gd name="T10" fmla="*/ 0 w 19"/>
                <a:gd name="T11" fmla="*/ 75 h 76"/>
                <a:gd name="T12" fmla="*/ 0 w 19"/>
                <a:gd name="T13" fmla="*/ 57 h 76"/>
                <a:gd name="T14" fmla="*/ 3 w 19"/>
                <a:gd name="T15" fmla="*/ 45 h 76"/>
                <a:gd name="T16" fmla="*/ 2 w 19"/>
                <a:gd name="T17" fmla="*/ 26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76">
                  <a:moveTo>
                    <a:pt x="2" y="26"/>
                  </a:moveTo>
                  <a:lnTo>
                    <a:pt x="9" y="20"/>
                  </a:lnTo>
                  <a:lnTo>
                    <a:pt x="14" y="0"/>
                  </a:lnTo>
                  <a:lnTo>
                    <a:pt x="18" y="30"/>
                  </a:lnTo>
                  <a:lnTo>
                    <a:pt x="12" y="67"/>
                  </a:lnTo>
                  <a:lnTo>
                    <a:pt x="0" y="75"/>
                  </a:lnTo>
                  <a:lnTo>
                    <a:pt x="0" y="57"/>
                  </a:lnTo>
                  <a:lnTo>
                    <a:pt x="3" y="45"/>
                  </a:lnTo>
                  <a:lnTo>
                    <a:pt x="2" y="2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</p:grpSp>
      <p:graphicFrame>
        <p:nvGraphicFramePr>
          <p:cNvPr id="1040" name="Object 63"/>
          <p:cNvGraphicFramePr>
            <a:graphicFrameLocks noChangeAspect="1"/>
          </p:cNvGraphicFramePr>
          <p:nvPr/>
        </p:nvGraphicFramePr>
        <p:xfrm>
          <a:off x="0" y="0"/>
          <a:ext cx="33083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位图图像" r:id="rId19" imgW="20338714" imgH="4382112" progId="PBrush">
                  <p:embed/>
                </p:oleObj>
              </mc:Choice>
              <mc:Fallback>
                <p:oleObj name="位图图像" r:id="rId19" imgW="20338714" imgH="4382112" progId="PBrush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3083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6" name="Rectangle 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182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6666FF"/>
                </a:solidFill>
                <a:latin typeface="Arial" charset="0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7ABF8D8E-4EAA-47A0-B184-EC953522E068}" type="slidenum">
              <a:rPr kumimoji="1"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kumimoji="1" lang="en-US" altLang="zh-CN"/>
          </a:p>
        </p:txBody>
      </p:sp>
      <p:sp>
        <p:nvSpPr>
          <p:cNvPr id="3137" name="Rectangle 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43" name="Rectangle 66"/>
          <p:cNvSpPr>
            <a:spLocks noChangeArrowheads="1"/>
          </p:cNvSpPr>
          <p:nvPr/>
        </p:nvSpPr>
        <p:spPr bwMode="auto">
          <a:xfrm>
            <a:off x="7850188" y="28575"/>
            <a:ext cx="1263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1000">
                <a:solidFill>
                  <a:srgbClr val="C5E9FF"/>
                </a:solidFill>
                <a:latin typeface="华文行楷" pitchFamily="2" charset="-122"/>
                <a:ea typeface="华文行楷" pitchFamily="2" charset="-122"/>
              </a:rPr>
              <a:t>理学院 物理系 陈强</a:t>
            </a:r>
          </a:p>
        </p:txBody>
      </p:sp>
    </p:spTree>
    <p:extLst>
      <p:ext uri="{BB962C8B-B14F-4D97-AF65-F5344CB8AC3E}">
        <p14:creationId xmlns:p14="http://schemas.microsoft.com/office/powerpoint/2010/main" val="250461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41.wmf"/><Relationship Id="rId26" Type="http://schemas.openxmlformats.org/officeDocument/2006/relationships/image" Target="../media/image45.w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29" Type="http://schemas.openxmlformats.org/officeDocument/2006/relationships/oleObject" Target="../embeddings/oleObject5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44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46.wmf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Relationship Id="rId27" Type="http://schemas.openxmlformats.org/officeDocument/2006/relationships/oleObject" Target="../embeddings/oleObject55.bin"/><Relationship Id="rId30" Type="http://schemas.openxmlformats.org/officeDocument/2006/relationships/image" Target="../media/image4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52.wmf"/><Relationship Id="rId3" Type="http://schemas.openxmlformats.org/officeDocument/2006/relationships/image" Target="../media/image7.png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3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6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59.wmf"/><Relationship Id="rId3" Type="http://schemas.openxmlformats.org/officeDocument/2006/relationships/image" Target="../media/image7.png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6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65.wmf"/><Relationship Id="rId3" Type="http://schemas.openxmlformats.org/officeDocument/2006/relationships/oleObject" Target="../embeddings/oleObject70.bin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64.wmf"/><Relationship Id="rId5" Type="http://schemas.openxmlformats.org/officeDocument/2006/relationships/image" Target="../media/image7.png"/><Relationship Id="rId10" Type="http://schemas.openxmlformats.org/officeDocument/2006/relationships/oleObject" Target="../embeddings/oleObject73.bin"/><Relationship Id="rId4" Type="http://schemas.openxmlformats.org/officeDocument/2006/relationships/image" Target="../media/image61.wmf"/><Relationship Id="rId9" Type="http://schemas.openxmlformats.org/officeDocument/2006/relationships/image" Target="../media/image6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83.bin"/><Relationship Id="rId26" Type="http://schemas.openxmlformats.org/officeDocument/2006/relationships/image" Target="../media/image75.wmf"/><Relationship Id="rId3" Type="http://schemas.openxmlformats.org/officeDocument/2006/relationships/oleObject" Target="../embeddings/oleObject75.bin"/><Relationship Id="rId21" Type="http://schemas.openxmlformats.org/officeDocument/2006/relationships/image" Target="../media/image40.wmf"/><Relationship Id="rId34" Type="http://schemas.openxmlformats.org/officeDocument/2006/relationships/image" Target="../media/image79.wmf"/><Relationship Id="rId7" Type="http://schemas.openxmlformats.org/officeDocument/2006/relationships/oleObject" Target="../embeddings/oleObject77.bin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72.wmf"/><Relationship Id="rId25" Type="http://schemas.openxmlformats.org/officeDocument/2006/relationships/oleObject" Target="../embeddings/oleObject87.bin"/><Relationship Id="rId3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29" Type="http://schemas.openxmlformats.org/officeDocument/2006/relationships/oleObject" Target="../embeddings/oleObject8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11" Type="http://schemas.openxmlformats.org/officeDocument/2006/relationships/image" Target="../media/image69.wmf"/><Relationship Id="rId24" Type="http://schemas.openxmlformats.org/officeDocument/2006/relationships/image" Target="../media/image74.wmf"/><Relationship Id="rId32" Type="http://schemas.openxmlformats.org/officeDocument/2006/relationships/image" Target="../media/image78.wmf"/><Relationship Id="rId5" Type="http://schemas.openxmlformats.org/officeDocument/2006/relationships/oleObject" Target="../embeddings/oleObject76.bin"/><Relationship Id="rId15" Type="http://schemas.openxmlformats.org/officeDocument/2006/relationships/image" Target="../media/image71.wmf"/><Relationship Id="rId23" Type="http://schemas.openxmlformats.org/officeDocument/2006/relationships/oleObject" Target="../embeddings/oleObject86.bin"/><Relationship Id="rId28" Type="http://schemas.openxmlformats.org/officeDocument/2006/relationships/image" Target="../media/image76.emf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73.wmf"/><Relationship Id="rId31" Type="http://schemas.openxmlformats.org/officeDocument/2006/relationships/oleObject" Target="../embeddings/oleObject90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8.bin"/><Relationship Id="rId14" Type="http://schemas.openxmlformats.org/officeDocument/2006/relationships/oleObject" Target="../embeddings/oleObject81.bin"/><Relationship Id="rId22" Type="http://schemas.openxmlformats.org/officeDocument/2006/relationships/oleObject" Target="../embeddings/oleObject85.bin"/><Relationship Id="rId27" Type="http://schemas.openxmlformats.org/officeDocument/2006/relationships/oleObject" Target="../embeddings/oleObject88.bin"/><Relationship Id="rId30" Type="http://schemas.openxmlformats.org/officeDocument/2006/relationships/image" Target="../media/image7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87.wmf"/><Relationship Id="rId26" Type="http://schemas.openxmlformats.org/officeDocument/2006/relationships/image" Target="../media/image91.wmf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99.bin"/><Relationship Id="rId25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96.bin"/><Relationship Id="rId24" Type="http://schemas.openxmlformats.org/officeDocument/2006/relationships/image" Target="../media/image90.wmf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oleObject" Target="../embeddings/oleObject102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85.wmf"/><Relationship Id="rId22" Type="http://schemas.openxmlformats.org/officeDocument/2006/relationships/image" Target="../media/image8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6.wmf"/><Relationship Id="rId18" Type="http://schemas.openxmlformats.org/officeDocument/2006/relationships/oleObject" Target="../embeddings/oleObject111.bin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106.bin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0.bin"/><Relationship Id="rId20" Type="http://schemas.openxmlformats.org/officeDocument/2006/relationships/image" Target="../media/image100.jpe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3.wmf"/><Relationship Id="rId11" Type="http://schemas.openxmlformats.org/officeDocument/2006/relationships/image" Target="../media/image99.jpeg"/><Relationship Id="rId5" Type="http://schemas.openxmlformats.org/officeDocument/2006/relationships/oleObject" Target="../embeddings/oleObject105.bin"/><Relationship Id="rId15" Type="http://schemas.openxmlformats.org/officeDocument/2006/relationships/image" Target="../media/image97.wmf"/><Relationship Id="rId10" Type="http://schemas.openxmlformats.org/officeDocument/2006/relationships/image" Target="../media/image95.wmf"/><Relationship Id="rId19" Type="http://schemas.openxmlformats.org/officeDocument/2006/relationships/image" Target="../media/image89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07.bin"/><Relationship Id="rId14" Type="http://schemas.openxmlformats.org/officeDocument/2006/relationships/oleObject" Target="../embeddings/oleObject109.bin"/><Relationship Id="rId22" Type="http://schemas.openxmlformats.org/officeDocument/2006/relationships/image" Target="../media/image8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06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02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0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0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11.wmf"/><Relationship Id="rId3" Type="http://schemas.openxmlformats.org/officeDocument/2006/relationships/image" Target="../media/image7.png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9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01.wmf"/><Relationship Id="rId5" Type="http://schemas.openxmlformats.org/officeDocument/2006/relationships/image" Target="../media/image109.wmf"/><Relationship Id="rId15" Type="http://schemas.openxmlformats.org/officeDocument/2006/relationships/image" Target="../media/image112.wmf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2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17.wmf"/><Relationship Id="rId18" Type="http://schemas.openxmlformats.org/officeDocument/2006/relationships/oleObject" Target="../embeddings/oleObject137.bin"/><Relationship Id="rId26" Type="http://schemas.openxmlformats.org/officeDocument/2006/relationships/oleObject" Target="../embeddings/oleObject143.bin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39.bin"/><Relationship Id="rId7" Type="http://schemas.openxmlformats.org/officeDocument/2006/relationships/image" Target="../media/image115.wmf"/><Relationship Id="rId12" Type="http://schemas.openxmlformats.org/officeDocument/2006/relationships/oleObject" Target="../embeddings/oleObject134.bin"/><Relationship Id="rId17" Type="http://schemas.openxmlformats.org/officeDocument/2006/relationships/image" Target="../media/image119.wmf"/><Relationship Id="rId25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6.bin"/><Relationship Id="rId20" Type="http://schemas.openxmlformats.org/officeDocument/2006/relationships/oleObject" Target="../embeddings/oleObject138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13.wmf"/><Relationship Id="rId24" Type="http://schemas.openxmlformats.org/officeDocument/2006/relationships/oleObject" Target="../embeddings/oleObject141.bin"/><Relationship Id="rId5" Type="http://schemas.openxmlformats.org/officeDocument/2006/relationships/image" Target="../media/image114.wmf"/><Relationship Id="rId15" Type="http://schemas.openxmlformats.org/officeDocument/2006/relationships/image" Target="../media/image118.wmf"/><Relationship Id="rId23" Type="http://schemas.openxmlformats.org/officeDocument/2006/relationships/image" Target="../media/image111.wmf"/><Relationship Id="rId28" Type="http://schemas.openxmlformats.org/officeDocument/2006/relationships/image" Target="../media/image121.wmf"/><Relationship Id="rId10" Type="http://schemas.openxmlformats.org/officeDocument/2006/relationships/oleObject" Target="../embeddings/oleObject133.bin"/><Relationship Id="rId19" Type="http://schemas.openxmlformats.org/officeDocument/2006/relationships/image" Target="../media/image120.wmf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16.wmf"/><Relationship Id="rId14" Type="http://schemas.openxmlformats.org/officeDocument/2006/relationships/oleObject" Target="../embeddings/oleObject135.bin"/><Relationship Id="rId22" Type="http://schemas.openxmlformats.org/officeDocument/2006/relationships/oleObject" Target="../embeddings/oleObject140.bin"/><Relationship Id="rId27" Type="http://schemas.openxmlformats.org/officeDocument/2006/relationships/oleObject" Target="../embeddings/oleObject14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3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4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7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5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3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4.emf"/><Relationship Id="rId11" Type="http://schemas.openxmlformats.org/officeDocument/2006/relationships/image" Target="../media/image132.gif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36.emf"/><Relationship Id="rId4" Type="http://schemas.openxmlformats.org/officeDocument/2006/relationships/image" Target="../media/image133.emf"/><Relationship Id="rId9" Type="http://schemas.openxmlformats.org/officeDocument/2006/relationships/oleObject" Target="../embeddings/oleObject15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45.wmf"/><Relationship Id="rId3" Type="http://schemas.openxmlformats.org/officeDocument/2006/relationships/oleObject" Target="../embeddings/oleObject159.bin"/><Relationship Id="rId21" Type="http://schemas.openxmlformats.org/officeDocument/2006/relationships/oleObject" Target="../embeddings/oleObject168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42.wmf"/><Relationship Id="rId17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4.wmf"/><Relationship Id="rId20" Type="http://schemas.openxmlformats.org/officeDocument/2006/relationships/image" Target="../media/image146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63.bin"/><Relationship Id="rId24" Type="http://schemas.openxmlformats.org/officeDocument/2006/relationships/image" Target="../media/image148.wmf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23" Type="http://schemas.openxmlformats.org/officeDocument/2006/relationships/oleObject" Target="../embeddings/oleObject169.bin"/><Relationship Id="rId10" Type="http://schemas.openxmlformats.org/officeDocument/2006/relationships/image" Target="../media/image141.wmf"/><Relationship Id="rId19" Type="http://schemas.openxmlformats.org/officeDocument/2006/relationships/oleObject" Target="../embeddings/oleObject167.bin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43.wmf"/><Relationship Id="rId22" Type="http://schemas.openxmlformats.org/officeDocument/2006/relationships/image" Target="../media/image14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43.wmf"/><Relationship Id="rId26" Type="http://schemas.openxmlformats.org/officeDocument/2006/relationships/image" Target="../media/image147.wmf"/><Relationship Id="rId3" Type="http://schemas.openxmlformats.org/officeDocument/2006/relationships/oleObject" Target="../embeddings/oleObject170.bin"/><Relationship Id="rId21" Type="http://schemas.openxmlformats.org/officeDocument/2006/relationships/oleObject" Target="../embeddings/oleObject179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77.bin"/><Relationship Id="rId25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2.wmf"/><Relationship Id="rId20" Type="http://schemas.openxmlformats.org/officeDocument/2006/relationships/image" Target="../media/image14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74.bin"/><Relationship Id="rId24" Type="http://schemas.openxmlformats.org/officeDocument/2006/relationships/image" Target="../media/image146.wmf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23" Type="http://schemas.openxmlformats.org/officeDocument/2006/relationships/oleObject" Target="../embeddings/oleObject180.bin"/><Relationship Id="rId28" Type="http://schemas.openxmlformats.org/officeDocument/2006/relationships/image" Target="../media/image148.wmf"/><Relationship Id="rId10" Type="http://schemas.openxmlformats.org/officeDocument/2006/relationships/image" Target="../media/image152.wmf"/><Relationship Id="rId19" Type="http://schemas.openxmlformats.org/officeDocument/2006/relationships/oleObject" Target="../embeddings/oleObject178.bin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41.wmf"/><Relationship Id="rId22" Type="http://schemas.openxmlformats.org/officeDocument/2006/relationships/image" Target="../media/image145.wmf"/><Relationship Id="rId27" Type="http://schemas.openxmlformats.org/officeDocument/2006/relationships/oleObject" Target="../embeddings/oleObject18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3" Type="http://schemas.openxmlformats.org/officeDocument/2006/relationships/image" Target="../media/image154.png"/><Relationship Id="rId7" Type="http://schemas.openxmlformats.org/officeDocument/2006/relationships/image" Target="../media/image15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158.emf"/><Relationship Id="rId5" Type="http://schemas.openxmlformats.org/officeDocument/2006/relationships/image" Target="../media/image155.emf"/><Relationship Id="rId10" Type="http://schemas.openxmlformats.org/officeDocument/2006/relationships/oleObject" Target="../embeddings/oleObject186.bin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57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6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0" Type="http://schemas.openxmlformats.org/officeDocument/2006/relationships/image" Target="../media/image162.emf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90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oleObject" Target="../embeddings/oleObject197.bin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6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5.e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0" Type="http://schemas.openxmlformats.org/officeDocument/2006/relationships/image" Target="../media/image167.emf"/><Relationship Id="rId4" Type="http://schemas.openxmlformats.org/officeDocument/2006/relationships/image" Target="../media/image164.e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6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99.bin"/><Relationship Id="rId10" Type="http://schemas.openxmlformats.org/officeDocument/2006/relationships/image" Target="../media/image172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20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oleObject" Target="../embeddings/oleObject207.bin"/><Relationship Id="rId18" Type="http://schemas.openxmlformats.org/officeDocument/2006/relationships/oleObject" Target="../embeddings/oleObject210.bin"/><Relationship Id="rId3" Type="http://schemas.openxmlformats.org/officeDocument/2006/relationships/oleObject" Target="../embeddings/oleObject202.bin"/><Relationship Id="rId21" Type="http://schemas.openxmlformats.org/officeDocument/2006/relationships/image" Target="../media/image177.emf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173.emf"/><Relationship Id="rId17" Type="http://schemas.openxmlformats.org/officeDocument/2006/relationships/image" Target="../media/image17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9.bin"/><Relationship Id="rId20" Type="http://schemas.openxmlformats.org/officeDocument/2006/relationships/oleObject" Target="../embeddings/oleObject211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10" Type="http://schemas.openxmlformats.org/officeDocument/2006/relationships/image" Target="../media/image172.wmf"/><Relationship Id="rId19" Type="http://schemas.openxmlformats.org/officeDocument/2006/relationships/image" Target="../media/image176.e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17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image" Target="../media/image182.wmf"/><Relationship Id="rId7" Type="http://schemas.openxmlformats.org/officeDocument/2006/relationships/image" Target="../media/image186.wmf"/><Relationship Id="rId2" Type="http://schemas.openxmlformats.org/officeDocument/2006/relationships/image" Target="../media/image18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image" Target="../media/image194.wmf"/><Relationship Id="rId7" Type="http://schemas.openxmlformats.org/officeDocument/2006/relationships/image" Target="../media/image198.emf"/><Relationship Id="rId2" Type="http://schemas.openxmlformats.org/officeDocument/2006/relationships/image" Target="../media/image19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7.wmf"/><Relationship Id="rId5" Type="http://schemas.openxmlformats.org/officeDocument/2006/relationships/image" Target="../media/image196.emf"/><Relationship Id="rId4" Type="http://schemas.openxmlformats.org/officeDocument/2006/relationships/image" Target="../media/image19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2.bin"/><Relationship Id="rId7" Type="http://schemas.openxmlformats.org/officeDocument/2006/relationships/image" Target="../media/image2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13.bin"/><Relationship Id="rId5" Type="http://schemas.openxmlformats.org/officeDocument/2006/relationships/image" Target="../media/image99.jpeg"/><Relationship Id="rId4" Type="http://schemas.openxmlformats.org/officeDocument/2006/relationships/image" Target="../media/image200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oleObject" Target="../embeddings/oleObject219.bin"/><Relationship Id="rId18" Type="http://schemas.openxmlformats.org/officeDocument/2006/relationships/image" Target="../media/image200.w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206.wmf"/><Relationship Id="rId17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8.wmf"/><Relationship Id="rId20" Type="http://schemas.openxmlformats.org/officeDocument/2006/relationships/image" Target="../media/image209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218.bin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0.bin"/><Relationship Id="rId10" Type="http://schemas.openxmlformats.org/officeDocument/2006/relationships/image" Target="../media/image205.wmf"/><Relationship Id="rId19" Type="http://schemas.openxmlformats.org/officeDocument/2006/relationships/oleObject" Target="../embeddings/oleObject222.bin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20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216.wmf"/><Relationship Id="rId26" Type="http://schemas.openxmlformats.org/officeDocument/2006/relationships/image" Target="../media/image220.wmf"/><Relationship Id="rId3" Type="http://schemas.openxmlformats.org/officeDocument/2006/relationships/oleObject" Target="../embeddings/oleObject223.bin"/><Relationship Id="rId21" Type="http://schemas.openxmlformats.org/officeDocument/2006/relationships/oleObject" Target="../embeddings/oleObject232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213.wmf"/><Relationship Id="rId17" Type="http://schemas.openxmlformats.org/officeDocument/2006/relationships/oleObject" Target="../embeddings/oleObject230.bin"/><Relationship Id="rId25" Type="http://schemas.openxmlformats.org/officeDocument/2006/relationships/oleObject" Target="../embeddings/oleObject2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5.wmf"/><Relationship Id="rId20" Type="http://schemas.openxmlformats.org/officeDocument/2006/relationships/image" Target="../media/image217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227.bin"/><Relationship Id="rId24" Type="http://schemas.openxmlformats.org/officeDocument/2006/relationships/image" Target="../media/image219.wmf"/><Relationship Id="rId5" Type="http://schemas.openxmlformats.org/officeDocument/2006/relationships/oleObject" Target="../embeddings/oleObject224.bin"/><Relationship Id="rId15" Type="http://schemas.openxmlformats.org/officeDocument/2006/relationships/oleObject" Target="../embeddings/oleObject229.bin"/><Relationship Id="rId23" Type="http://schemas.openxmlformats.org/officeDocument/2006/relationships/oleObject" Target="../embeddings/oleObject233.bin"/><Relationship Id="rId10" Type="http://schemas.openxmlformats.org/officeDocument/2006/relationships/image" Target="../media/image212.wmf"/><Relationship Id="rId19" Type="http://schemas.openxmlformats.org/officeDocument/2006/relationships/oleObject" Target="../embeddings/oleObject231.bin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214.wmf"/><Relationship Id="rId22" Type="http://schemas.openxmlformats.org/officeDocument/2006/relationships/image" Target="../media/image218.wmf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0.bin"/><Relationship Id="rId18" Type="http://schemas.openxmlformats.org/officeDocument/2006/relationships/image" Target="../media/image216.wmf"/><Relationship Id="rId26" Type="http://schemas.openxmlformats.org/officeDocument/2006/relationships/image" Target="../media/image222.wmf"/><Relationship Id="rId39" Type="http://schemas.openxmlformats.org/officeDocument/2006/relationships/oleObject" Target="../embeddings/oleObject253.bin"/><Relationship Id="rId3" Type="http://schemas.openxmlformats.org/officeDocument/2006/relationships/oleObject" Target="../embeddings/oleObject235.bin"/><Relationship Id="rId21" Type="http://schemas.openxmlformats.org/officeDocument/2006/relationships/oleObject" Target="../embeddings/oleObject244.bin"/><Relationship Id="rId34" Type="http://schemas.openxmlformats.org/officeDocument/2006/relationships/image" Target="../media/image226.wmf"/><Relationship Id="rId42" Type="http://schemas.openxmlformats.org/officeDocument/2006/relationships/image" Target="../media/image230.wmf"/><Relationship Id="rId47" Type="http://schemas.openxmlformats.org/officeDocument/2006/relationships/oleObject" Target="../embeddings/oleObject257.bin"/><Relationship Id="rId50" Type="http://schemas.openxmlformats.org/officeDocument/2006/relationships/image" Target="../media/image234.wmf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13.wmf"/><Relationship Id="rId17" Type="http://schemas.openxmlformats.org/officeDocument/2006/relationships/oleObject" Target="../embeddings/oleObject242.bin"/><Relationship Id="rId25" Type="http://schemas.openxmlformats.org/officeDocument/2006/relationships/oleObject" Target="../embeddings/oleObject246.bin"/><Relationship Id="rId33" Type="http://schemas.openxmlformats.org/officeDocument/2006/relationships/oleObject" Target="../embeddings/oleObject250.bin"/><Relationship Id="rId38" Type="http://schemas.openxmlformats.org/officeDocument/2006/relationships/image" Target="../media/image228.wmf"/><Relationship Id="rId46" Type="http://schemas.openxmlformats.org/officeDocument/2006/relationships/image" Target="../media/image23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5.wmf"/><Relationship Id="rId20" Type="http://schemas.openxmlformats.org/officeDocument/2006/relationships/image" Target="../media/image217.wmf"/><Relationship Id="rId29" Type="http://schemas.openxmlformats.org/officeDocument/2006/relationships/oleObject" Target="../embeddings/oleObject248.bin"/><Relationship Id="rId41" Type="http://schemas.openxmlformats.org/officeDocument/2006/relationships/oleObject" Target="../embeddings/oleObject254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239.bin"/><Relationship Id="rId24" Type="http://schemas.openxmlformats.org/officeDocument/2006/relationships/image" Target="../media/image221.wmf"/><Relationship Id="rId32" Type="http://schemas.openxmlformats.org/officeDocument/2006/relationships/image" Target="../media/image225.wmf"/><Relationship Id="rId37" Type="http://schemas.openxmlformats.org/officeDocument/2006/relationships/oleObject" Target="../embeddings/oleObject252.bin"/><Relationship Id="rId40" Type="http://schemas.openxmlformats.org/officeDocument/2006/relationships/image" Target="../media/image229.wmf"/><Relationship Id="rId45" Type="http://schemas.openxmlformats.org/officeDocument/2006/relationships/oleObject" Target="../embeddings/oleObject256.bin"/><Relationship Id="rId5" Type="http://schemas.openxmlformats.org/officeDocument/2006/relationships/oleObject" Target="../embeddings/oleObject236.bin"/><Relationship Id="rId15" Type="http://schemas.openxmlformats.org/officeDocument/2006/relationships/oleObject" Target="../embeddings/oleObject241.bin"/><Relationship Id="rId23" Type="http://schemas.openxmlformats.org/officeDocument/2006/relationships/oleObject" Target="../embeddings/oleObject245.bin"/><Relationship Id="rId28" Type="http://schemas.openxmlformats.org/officeDocument/2006/relationships/image" Target="../media/image223.wmf"/><Relationship Id="rId36" Type="http://schemas.openxmlformats.org/officeDocument/2006/relationships/image" Target="../media/image227.wmf"/><Relationship Id="rId49" Type="http://schemas.openxmlformats.org/officeDocument/2006/relationships/oleObject" Target="../embeddings/oleObject258.bin"/><Relationship Id="rId10" Type="http://schemas.openxmlformats.org/officeDocument/2006/relationships/image" Target="../media/image212.wmf"/><Relationship Id="rId19" Type="http://schemas.openxmlformats.org/officeDocument/2006/relationships/oleObject" Target="../embeddings/oleObject243.bin"/><Relationship Id="rId31" Type="http://schemas.openxmlformats.org/officeDocument/2006/relationships/oleObject" Target="../embeddings/oleObject249.bin"/><Relationship Id="rId44" Type="http://schemas.openxmlformats.org/officeDocument/2006/relationships/image" Target="../media/image231.wmf"/><Relationship Id="rId52" Type="http://schemas.openxmlformats.org/officeDocument/2006/relationships/image" Target="../media/image235.wmf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214.wmf"/><Relationship Id="rId22" Type="http://schemas.openxmlformats.org/officeDocument/2006/relationships/image" Target="../media/image218.wmf"/><Relationship Id="rId27" Type="http://schemas.openxmlformats.org/officeDocument/2006/relationships/oleObject" Target="../embeddings/oleObject247.bin"/><Relationship Id="rId30" Type="http://schemas.openxmlformats.org/officeDocument/2006/relationships/image" Target="../media/image224.wmf"/><Relationship Id="rId35" Type="http://schemas.openxmlformats.org/officeDocument/2006/relationships/oleObject" Target="../embeddings/oleObject251.bin"/><Relationship Id="rId43" Type="http://schemas.openxmlformats.org/officeDocument/2006/relationships/oleObject" Target="../embeddings/oleObject255.bin"/><Relationship Id="rId48" Type="http://schemas.openxmlformats.org/officeDocument/2006/relationships/image" Target="../media/image233.wmf"/><Relationship Id="rId8" Type="http://schemas.openxmlformats.org/officeDocument/2006/relationships/image" Target="../media/image211.wmf"/><Relationship Id="rId51" Type="http://schemas.openxmlformats.org/officeDocument/2006/relationships/oleObject" Target="../embeddings/oleObject259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oleObject" Target="../embeddings/oleObject265.bin"/><Relationship Id="rId18" Type="http://schemas.openxmlformats.org/officeDocument/2006/relationships/image" Target="../media/image241.wmf"/><Relationship Id="rId3" Type="http://schemas.openxmlformats.org/officeDocument/2006/relationships/oleObject" Target="../embeddings/oleObject260.bin"/><Relationship Id="rId21" Type="http://schemas.openxmlformats.org/officeDocument/2006/relationships/oleObject" Target="../embeddings/oleObject269.bin"/><Relationship Id="rId7" Type="http://schemas.openxmlformats.org/officeDocument/2006/relationships/oleObject" Target="../embeddings/oleObject262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2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0.wmf"/><Relationship Id="rId20" Type="http://schemas.openxmlformats.org/officeDocument/2006/relationships/image" Target="../media/image242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37.wmf"/><Relationship Id="rId11" Type="http://schemas.openxmlformats.org/officeDocument/2006/relationships/oleObject" Target="../embeddings/oleObject264.bin"/><Relationship Id="rId5" Type="http://schemas.openxmlformats.org/officeDocument/2006/relationships/oleObject" Target="../embeddings/oleObject261.bin"/><Relationship Id="rId15" Type="http://schemas.openxmlformats.org/officeDocument/2006/relationships/oleObject" Target="../embeddings/oleObject266.bin"/><Relationship Id="rId10" Type="http://schemas.openxmlformats.org/officeDocument/2006/relationships/image" Target="../media/image172.wmf"/><Relationship Id="rId19" Type="http://schemas.openxmlformats.org/officeDocument/2006/relationships/oleObject" Target="../embeddings/oleObject268.bin"/><Relationship Id="rId4" Type="http://schemas.openxmlformats.org/officeDocument/2006/relationships/image" Target="../media/image236.wmf"/><Relationship Id="rId9" Type="http://schemas.openxmlformats.org/officeDocument/2006/relationships/oleObject" Target="../embeddings/oleObject263.bin"/><Relationship Id="rId14" Type="http://schemas.openxmlformats.org/officeDocument/2006/relationships/image" Target="../media/image239.wmf"/><Relationship Id="rId22" Type="http://schemas.openxmlformats.org/officeDocument/2006/relationships/image" Target="../media/image243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13" Type="http://schemas.openxmlformats.org/officeDocument/2006/relationships/oleObject" Target="../embeddings/oleObject275.bin"/><Relationship Id="rId18" Type="http://schemas.openxmlformats.org/officeDocument/2006/relationships/image" Target="../media/image15.png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248.wmf"/><Relationship Id="rId17" Type="http://schemas.openxmlformats.org/officeDocument/2006/relationships/oleObject" Target="../embeddings/oleObject2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0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45.wmf"/><Relationship Id="rId11" Type="http://schemas.openxmlformats.org/officeDocument/2006/relationships/oleObject" Target="../embeddings/oleObject274.bin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76.bin"/><Relationship Id="rId10" Type="http://schemas.openxmlformats.org/officeDocument/2006/relationships/image" Target="../media/image247.wmf"/><Relationship Id="rId4" Type="http://schemas.openxmlformats.org/officeDocument/2006/relationships/image" Target="../media/image244.wmf"/><Relationship Id="rId9" Type="http://schemas.openxmlformats.org/officeDocument/2006/relationships/oleObject" Target="../embeddings/oleObject273.bin"/><Relationship Id="rId14" Type="http://schemas.openxmlformats.org/officeDocument/2006/relationships/image" Target="../media/image24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oleObject" Target="../embeddings/oleObject283.bin"/><Relationship Id="rId18" Type="http://schemas.openxmlformats.org/officeDocument/2006/relationships/image" Target="../media/image252.wmf"/><Relationship Id="rId26" Type="http://schemas.openxmlformats.org/officeDocument/2006/relationships/image" Target="../media/image256.wmf"/><Relationship Id="rId3" Type="http://schemas.openxmlformats.org/officeDocument/2006/relationships/oleObject" Target="../embeddings/oleObject278.bin"/><Relationship Id="rId21" Type="http://schemas.openxmlformats.org/officeDocument/2006/relationships/oleObject" Target="../embeddings/oleObject287.bin"/><Relationship Id="rId34" Type="http://schemas.openxmlformats.org/officeDocument/2006/relationships/oleObject" Target="../embeddings/oleObject294.bin"/><Relationship Id="rId7" Type="http://schemas.openxmlformats.org/officeDocument/2006/relationships/oleObject" Target="../embeddings/oleObject280.bin"/><Relationship Id="rId12" Type="http://schemas.openxmlformats.org/officeDocument/2006/relationships/image" Target="../media/image250.wmf"/><Relationship Id="rId17" Type="http://schemas.openxmlformats.org/officeDocument/2006/relationships/oleObject" Target="../embeddings/oleObject285.bin"/><Relationship Id="rId25" Type="http://schemas.openxmlformats.org/officeDocument/2006/relationships/oleObject" Target="../embeddings/oleObject289.bin"/><Relationship Id="rId33" Type="http://schemas.openxmlformats.org/officeDocument/2006/relationships/image" Target="../media/image25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1.wmf"/><Relationship Id="rId20" Type="http://schemas.openxmlformats.org/officeDocument/2006/relationships/image" Target="../media/image253.wmf"/><Relationship Id="rId29" Type="http://schemas.openxmlformats.org/officeDocument/2006/relationships/image" Target="../media/image257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82.bin"/><Relationship Id="rId24" Type="http://schemas.openxmlformats.org/officeDocument/2006/relationships/image" Target="../media/image255.wmf"/><Relationship Id="rId32" Type="http://schemas.openxmlformats.org/officeDocument/2006/relationships/oleObject" Target="../embeddings/oleObject293.bin"/><Relationship Id="rId37" Type="http://schemas.openxmlformats.org/officeDocument/2006/relationships/image" Target="../media/image261.wmf"/><Relationship Id="rId5" Type="http://schemas.openxmlformats.org/officeDocument/2006/relationships/oleObject" Target="../embeddings/oleObject279.bin"/><Relationship Id="rId15" Type="http://schemas.openxmlformats.org/officeDocument/2006/relationships/oleObject" Target="../embeddings/oleObject284.bin"/><Relationship Id="rId23" Type="http://schemas.openxmlformats.org/officeDocument/2006/relationships/oleObject" Target="../embeddings/oleObject288.bin"/><Relationship Id="rId28" Type="http://schemas.openxmlformats.org/officeDocument/2006/relationships/oleObject" Target="../embeddings/oleObject291.bin"/><Relationship Id="rId36" Type="http://schemas.openxmlformats.org/officeDocument/2006/relationships/oleObject" Target="../embeddings/oleObject295.bin"/><Relationship Id="rId10" Type="http://schemas.openxmlformats.org/officeDocument/2006/relationships/image" Target="../media/image249.wmf"/><Relationship Id="rId19" Type="http://schemas.openxmlformats.org/officeDocument/2006/relationships/oleObject" Target="../embeddings/oleObject286.bin"/><Relationship Id="rId31" Type="http://schemas.openxmlformats.org/officeDocument/2006/relationships/image" Target="../media/image258.wmf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281.bin"/><Relationship Id="rId14" Type="http://schemas.openxmlformats.org/officeDocument/2006/relationships/image" Target="../media/image15.png"/><Relationship Id="rId22" Type="http://schemas.openxmlformats.org/officeDocument/2006/relationships/image" Target="../media/image254.wmf"/><Relationship Id="rId27" Type="http://schemas.openxmlformats.org/officeDocument/2006/relationships/oleObject" Target="../embeddings/oleObject290.bin"/><Relationship Id="rId30" Type="http://schemas.openxmlformats.org/officeDocument/2006/relationships/oleObject" Target="../embeddings/oleObject292.bin"/><Relationship Id="rId35" Type="http://schemas.openxmlformats.org/officeDocument/2006/relationships/image" Target="../media/image260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emf"/><Relationship Id="rId3" Type="http://schemas.openxmlformats.org/officeDocument/2006/relationships/oleObject" Target="../embeddings/oleObject296.bin"/><Relationship Id="rId7" Type="http://schemas.openxmlformats.org/officeDocument/2006/relationships/oleObject" Target="../embeddings/oleObject298.bin"/><Relationship Id="rId12" Type="http://schemas.openxmlformats.org/officeDocument/2006/relationships/image" Target="../media/image2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63.emf"/><Relationship Id="rId11" Type="http://schemas.openxmlformats.org/officeDocument/2006/relationships/oleObject" Target="../embeddings/oleObject300.bin"/><Relationship Id="rId5" Type="http://schemas.openxmlformats.org/officeDocument/2006/relationships/oleObject" Target="../embeddings/oleObject297.bin"/><Relationship Id="rId10" Type="http://schemas.openxmlformats.org/officeDocument/2006/relationships/image" Target="../media/image265.emf"/><Relationship Id="rId4" Type="http://schemas.openxmlformats.org/officeDocument/2006/relationships/image" Target="../media/image262.emf"/><Relationship Id="rId9" Type="http://schemas.openxmlformats.org/officeDocument/2006/relationships/oleObject" Target="../embeddings/oleObject299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68.wmf"/><Relationship Id="rId5" Type="http://schemas.openxmlformats.org/officeDocument/2006/relationships/oleObject" Target="../embeddings/oleObject302.bin"/><Relationship Id="rId4" Type="http://schemas.openxmlformats.org/officeDocument/2006/relationships/image" Target="../media/image267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5.wmf"/><Relationship Id="rId5" Type="http://schemas.openxmlformats.org/officeDocument/2006/relationships/image" Target="../media/image7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3.bin"/><Relationship Id="rId39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21" Type="http://schemas.openxmlformats.org/officeDocument/2006/relationships/image" Target="../media/image16.png"/><Relationship Id="rId34" Type="http://schemas.openxmlformats.org/officeDocument/2006/relationships/oleObject" Target="../embeddings/oleObject2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2.wmf"/><Relationship Id="rId17" Type="http://schemas.openxmlformats.org/officeDocument/2006/relationships/image" Target="../media/image14.wmf"/><Relationship Id="rId25" Type="http://schemas.openxmlformats.org/officeDocument/2006/relationships/oleObject" Target="../embeddings/oleObject22.bin"/><Relationship Id="rId33" Type="http://schemas.openxmlformats.org/officeDocument/2006/relationships/image" Target="../media/image18.wmf"/><Relationship Id="rId38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29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4.bin"/><Relationship Id="rId24" Type="http://schemas.openxmlformats.org/officeDocument/2006/relationships/oleObject" Target="../embeddings/oleObject21.bin"/><Relationship Id="rId32" Type="http://schemas.openxmlformats.org/officeDocument/2006/relationships/oleObject" Target="../embeddings/oleObject28.bin"/><Relationship Id="rId37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7.png"/><Relationship Id="rId23" Type="http://schemas.openxmlformats.org/officeDocument/2006/relationships/oleObject" Target="../embeddings/oleObject20.bin"/><Relationship Id="rId28" Type="http://schemas.openxmlformats.org/officeDocument/2006/relationships/oleObject" Target="../embeddings/oleObject25.bin"/><Relationship Id="rId36" Type="http://schemas.openxmlformats.org/officeDocument/2006/relationships/oleObject" Target="../embeddings/oleObject30.bin"/><Relationship Id="rId10" Type="http://schemas.openxmlformats.org/officeDocument/2006/relationships/image" Target="../media/image11.wmf"/><Relationship Id="rId19" Type="http://schemas.openxmlformats.org/officeDocument/2006/relationships/image" Target="../media/image15.png"/><Relationship Id="rId31" Type="http://schemas.openxmlformats.org/officeDocument/2006/relationships/image" Target="../media/image17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3.wmf"/><Relationship Id="rId22" Type="http://schemas.openxmlformats.org/officeDocument/2006/relationships/oleObject" Target="../embeddings/oleObject19.bin"/><Relationship Id="rId27" Type="http://schemas.openxmlformats.org/officeDocument/2006/relationships/oleObject" Target="../embeddings/oleObject24.bin"/><Relationship Id="rId30" Type="http://schemas.openxmlformats.org/officeDocument/2006/relationships/oleObject" Target="../embeddings/oleObject27.bin"/><Relationship Id="rId35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26.wmf"/><Relationship Id="rId3" Type="http://schemas.openxmlformats.org/officeDocument/2006/relationships/image" Target="../media/image28.jpe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 dirty="0" smtClean="0"/>
              <a:t>基础物理学</a:t>
            </a:r>
            <a:r>
              <a:rPr lang="en-US" altLang="zh-CN" sz="4800" dirty="0" smtClean="0"/>
              <a:t>(</a:t>
            </a:r>
            <a:r>
              <a:rPr lang="zh-CN" altLang="en-US" sz="4800" dirty="0" smtClean="0"/>
              <a:t>上</a:t>
            </a:r>
            <a:r>
              <a:rPr lang="en-US" altLang="zh-CN" sz="4800" dirty="0" smtClean="0"/>
              <a:t>)</a:t>
            </a:r>
            <a:br>
              <a:rPr lang="en-US" altLang="zh-CN" sz="4800" dirty="0" smtClean="0"/>
            </a:br>
            <a:r>
              <a:rPr lang="zh-CN" altLang="en-US" sz="4800" dirty="0" smtClean="0"/>
              <a:t>习题讨论课</a:t>
            </a:r>
            <a:r>
              <a:rPr lang="en-US" altLang="zh-CN" sz="4800" dirty="0" smtClean="0"/>
              <a:t>-</a:t>
            </a:r>
            <a:r>
              <a:rPr lang="zh-CN" altLang="en-US" sz="4800" dirty="0" smtClean="0"/>
              <a:t>力学</a:t>
            </a:r>
            <a:r>
              <a:rPr lang="en-US" altLang="zh-CN" sz="4800" dirty="0"/>
              <a:t>(Ⅱ)</a:t>
            </a:r>
            <a:endParaRPr lang="zh-CN" altLang="en-US" sz="4800" dirty="0" smtClean="0">
              <a:ea typeface="华文新魏" pitchFamily="2" charset="-122"/>
            </a:endParaRPr>
          </a:p>
        </p:txBody>
      </p:sp>
      <p:sp>
        <p:nvSpPr>
          <p:cNvPr id="3076" name="矩形 1"/>
          <p:cNvSpPr>
            <a:spLocks noChangeArrowheads="1"/>
          </p:cNvSpPr>
          <p:nvPr/>
        </p:nvSpPr>
        <p:spPr bwMode="auto">
          <a:xfrm>
            <a:off x="1835150" y="4149725"/>
            <a:ext cx="52959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7030A0"/>
                </a:solidFill>
              </a:rPr>
              <a:t>主讲人</a:t>
            </a:r>
            <a:r>
              <a:rPr lang="en-US" altLang="zh-CN" b="1" dirty="0">
                <a:solidFill>
                  <a:srgbClr val="7030A0"/>
                </a:solidFill>
              </a:rPr>
              <a:t>:   </a:t>
            </a:r>
            <a:r>
              <a:rPr lang="zh-CN" altLang="en-US" b="1" dirty="0">
                <a:solidFill>
                  <a:srgbClr val="7030A0"/>
                </a:solidFill>
              </a:rPr>
              <a:t>高方圆   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7030A0"/>
                </a:solidFill>
              </a:rPr>
              <a:t>物理</a:t>
            </a:r>
            <a:r>
              <a:rPr lang="zh-CN" altLang="en-US" b="1" dirty="0">
                <a:solidFill>
                  <a:srgbClr val="7030A0"/>
                </a:solidFill>
              </a:rPr>
              <a:t>科学与核能工程学院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7030A0"/>
                </a:solidFill>
              </a:rPr>
              <a:t>邮箱</a:t>
            </a:r>
            <a:r>
              <a:rPr lang="en-US" altLang="zh-CN" b="1" dirty="0">
                <a:solidFill>
                  <a:srgbClr val="7030A0"/>
                </a:solidFill>
              </a:rPr>
              <a:t>:</a:t>
            </a:r>
            <a:r>
              <a:rPr lang="en-US" altLang="zh-CN" dirty="0">
                <a:solidFill>
                  <a:srgbClr val="7030A0"/>
                </a:solidFill>
              </a:rPr>
              <a:t>gaofangyuan@buaa.edu.cn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52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491880" y="293880"/>
            <a:ext cx="55394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第三章  动量</a:t>
            </a: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变化定理与动量守恒</a:t>
            </a: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762000" y="2886075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</a:rPr>
              <a:t>3</a:t>
            </a:r>
            <a:r>
              <a:rPr lang="zh-CN" altLang="en-US" sz="2800" b="1"/>
              <a:t>）</a:t>
            </a:r>
            <a:r>
              <a:rPr lang="zh-CN" altLang="en-US" sz="2800" b="1">
                <a:solidFill>
                  <a:srgbClr val="1C1C1C"/>
                </a:solidFill>
              </a:rPr>
              <a:t>若</a:t>
            </a:r>
            <a:r>
              <a:rPr lang="zh-CN" altLang="en-US" sz="2800" b="1">
                <a:solidFill>
                  <a:srgbClr val="CC0000"/>
                </a:solidFill>
              </a:rPr>
              <a:t>某一</a:t>
            </a:r>
            <a:r>
              <a:rPr lang="zh-CN" altLang="en-US" sz="2800" b="1">
                <a:solidFill>
                  <a:srgbClr val="000000"/>
                </a:solidFill>
              </a:rPr>
              <a:t>方向</a:t>
            </a:r>
            <a:r>
              <a:rPr lang="zh-CN" altLang="en-US" sz="2800" b="1">
                <a:solidFill>
                  <a:srgbClr val="1C1C1C"/>
                </a:solidFill>
              </a:rPr>
              <a:t>合外力为零</a:t>
            </a:r>
            <a:r>
              <a:rPr lang="en-US" altLang="zh-CN" sz="2800" b="1" dirty="0">
                <a:solidFill>
                  <a:srgbClr val="1C1C1C"/>
                </a:solidFill>
              </a:rPr>
              <a:t>, </a:t>
            </a:r>
            <a:r>
              <a:rPr lang="zh-CN" altLang="en-US" sz="2800" b="1">
                <a:solidFill>
                  <a:srgbClr val="1C1C1C"/>
                </a:solidFill>
              </a:rPr>
              <a:t>则</a:t>
            </a:r>
            <a:r>
              <a:rPr lang="zh-CN" altLang="en-US" sz="2800" b="1">
                <a:solidFill>
                  <a:srgbClr val="CC0000"/>
                </a:solidFill>
              </a:rPr>
              <a:t>此</a:t>
            </a:r>
            <a:r>
              <a:rPr lang="zh-CN" altLang="en-US" sz="2800" b="1">
                <a:solidFill>
                  <a:srgbClr val="1C1C1C"/>
                </a:solidFill>
              </a:rPr>
              <a:t>方向动量</a:t>
            </a:r>
            <a:r>
              <a:rPr lang="zh-CN" altLang="en-US" sz="2800" b="1">
                <a:solidFill>
                  <a:srgbClr val="CC0000"/>
                </a:solidFill>
              </a:rPr>
              <a:t>守恒 </a:t>
            </a:r>
            <a:r>
              <a:rPr lang="en-US" altLang="zh-CN" sz="2800" b="1" dirty="0">
                <a:solidFill>
                  <a:srgbClr val="1C1C1C"/>
                </a:solidFill>
              </a:rPr>
              <a:t>.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76200" y="5781675"/>
            <a:ext cx="8458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</a:rPr>
              <a:t>        4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rgbClr val="990033"/>
                </a:solidFill>
              </a:rPr>
              <a:t> </a:t>
            </a:r>
            <a:r>
              <a:rPr lang="zh-CN" altLang="en-US" sz="2800" b="1" dirty="0">
                <a:solidFill>
                  <a:srgbClr val="1C1C1C"/>
                </a:solidFill>
              </a:rPr>
              <a:t>动量守恒定律只在</a:t>
            </a:r>
            <a:r>
              <a:rPr lang="zh-CN" altLang="en-US" sz="2800" b="1" dirty="0">
                <a:solidFill>
                  <a:srgbClr val="CC0000"/>
                </a:solidFill>
              </a:rPr>
              <a:t>惯性参考系</a:t>
            </a:r>
            <a:r>
              <a:rPr lang="zh-CN" altLang="en-US" sz="2800" b="1" dirty="0">
                <a:solidFill>
                  <a:srgbClr val="1C1C1C"/>
                </a:solidFill>
              </a:rPr>
              <a:t>中成立</a:t>
            </a:r>
            <a:r>
              <a:rPr lang="en-US" altLang="zh-CN" sz="2800" b="1" dirty="0">
                <a:solidFill>
                  <a:srgbClr val="1C1C1C"/>
                </a:solidFill>
              </a:rPr>
              <a:t>,  </a:t>
            </a:r>
            <a:r>
              <a:rPr lang="zh-CN" altLang="en-US" sz="2800" b="1" dirty="0">
                <a:solidFill>
                  <a:srgbClr val="1C1C1C"/>
                </a:solidFill>
              </a:rPr>
              <a:t>是自然界最普遍，最基本的定律之一 </a:t>
            </a:r>
            <a:r>
              <a:rPr lang="en-US" altLang="zh-CN" sz="2800" b="1" dirty="0">
                <a:solidFill>
                  <a:srgbClr val="1C1C1C"/>
                </a:solidFill>
              </a:rPr>
              <a:t>.</a:t>
            </a:r>
          </a:p>
        </p:txBody>
      </p:sp>
      <p:grpSp>
        <p:nvGrpSpPr>
          <p:cNvPr id="33" name="Group 6"/>
          <p:cNvGrpSpPr>
            <a:grpSpLocks/>
          </p:cNvGrpSpPr>
          <p:nvPr/>
        </p:nvGrpSpPr>
        <p:grpSpPr bwMode="auto">
          <a:xfrm>
            <a:off x="1447800" y="3508375"/>
            <a:ext cx="5611813" cy="2120900"/>
            <a:chOff x="1152" y="2024"/>
            <a:chExt cx="3535" cy="1336"/>
          </a:xfrm>
        </p:grpSpPr>
        <p:graphicFrame>
          <p:nvGraphicFramePr>
            <p:cNvPr id="34" name="Object 7"/>
            <p:cNvGraphicFramePr>
              <a:graphicFrameLocks noChangeAspect="1"/>
            </p:cNvGraphicFramePr>
            <p:nvPr/>
          </p:nvGraphicFramePr>
          <p:xfrm>
            <a:off x="1600" y="2024"/>
            <a:ext cx="3087" cy="1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49" name="Equation" r:id="rId3" imgW="1816100" imgH="787400" progId="Equation.3">
                    <p:embed/>
                  </p:oleObj>
                </mc:Choice>
                <mc:Fallback>
                  <p:oleObj name="Equation" r:id="rId3" imgW="1816100" imgH="7874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2024"/>
                          <a:ext cx="3087" cy="1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AutoShape 8"/>
            <p:cNvSpPr>
              <a:spLocks/>
            </p:cNvSpPr>
            <p:nvPr/>
          </p:nvSpPr>
          <p:spPr bwMode="auto">
            <a:xfrm>
              <a:off x="1152" y="2187"/>
              <a:ext cx="288" cy="1008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zh-CN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6" name="Group 9"/>
          <p:cNvGrpSpPr>
            <a:grpSpLocks/>
          </p:cNvGrpSpPr>
          <p:nvPr/>
        </p:nvGrpSpPr>
        <p:grpSpPr bwMode="auto">
          <a:xfrm>
            <a:off x="0" y="1133475"/>
            <a:ext cx="8534400" cy="1600200"/>
            <a:chOff x="240" y="528"/>
            <a:chExt cx="5376" cy="1008"/>
          </a:xfrm>
        </p:grpSpPr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240" y="536"/>
              <a:ext cx="5376" cy="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CC0000"/>
                  </a:solidFill>
                </a:rPr>
                <a:t>          </a:t>
              </a:r>
              <a:r>
                <a:rPr lang="en-US" altLang="zh-CN" sz="2800" b="1" dirty="0">
                  <a:solidFill>
                    <a:srgbClr val="CC0000"/>
                  </a:solidFill>
                </a:rPr>
                <a:t>2</a:t>
              </a:r>
              <a:r>
                <a:rPr lang="zh-CN" altLang="en-US" sz="2800" b="1"/>
                <a:t>）</a:t>
              </a:r>
              <a:r>
                <a:rPr lang="zh-CN" altLang="en-US" sz="2800" b="1">
                  <a:solidFill>
                    <a:srgbClr val="000000"/>
                  </a:solidFill>
                </a:rPr>
                <a:t>守恒条件   </a:t>
              </a:r>
              <a:r>
                <a:rPr lang="zh-CN" altLang="en-US" sz="2800" b="1">
                  <a:solidFill>
                    <a:srgbClr val="1C1C1C"/>
                  </a:solidFill>
                </a:rPr>
                <a:t>合外力为零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</a:rPr>
                <a:t>        当 </a:t>
              </a:r>
              <a:r>
                <a:rPr lang="zh-CN" altLang="zh-CN" sz="2800" b="1">
                  <a:solidFill>
                    <a:srgbClr val="1C1C1C"/>
                  </a:solidFill>
                </a:rPr>
                <a:t>                 </a:t>
              </a:r>
              <a:r>
                <a:rPr lang="zh-CN" altLang="en-US" sz="2800" b="1">
                  <a:solidFill>
                    <a:srgbClr val="1C1C1C"/>
                  </a:solidFill>
                </a:rPr>
                <a:t> 时，可 略去外力的作用</a:t>
              </a:r>
              <a:r>
                <a:rPr lang="en-US" altLang="zh-CN" sz="2800" b="1" dirty="0">
                  <a:solidFill>
                    <a:srgbClr val="1C1C1C"/>
                  </a:solidFill>
                </a:rPr>
                <a:t>,  </a:t>
              </a:r>
              <a:r>
                <a:rPr lang="zh-CN" altLang="en-US" sz="2800" b="1">
                  <a:solidFill>
                    <a:srgbClr val="1C1C1C"/>
                  </a:solidFill>
                </a:rPr>
                <a:t>近似地认为系统动量守恒 </a:t>
              </a:r>
              <a:r>
                <a:rPr lang="en-US" altLang="zh-CN" sz="2800" b="1" dirty="0">
                  <a:solidFill>
                    <a:srgbClr val="1C1C1C"/>
                  </a:solidFill>
                </a:rPr>
                <a:t>. </a:t>
              </a:r>
              <a:r>
                <a:rPr lang="zh-CN" altLang="en-US" sz="2800" b="1">
                  <a:solidFill>
                    <a:srgbClr val="1C1C1C"/>
                  </a:solidFill>
                </a:rPr>
                <a:t>例如在碰撞</a:t>
              </a:r>
              <a:r>
                <a:rPr lang="en-US" altLang="zh-CN" sz="2800" b="1" dirty="0">
                  <a:solidFill>
                    <a:srgbClr val="1C1C1C"/>
                  </a:solidFill>
                </a:rPr>
                <a:t>, </a:t>
              </a:r>
              <a:r>
                <a:rPr lang="zh-CN" altLang="en-US" sz="2800" b="1">
                  <a:solidFill>
                    <a:srgbClr val="1C1C1C"/>
                  </a:solidFill>
                </a:rPr>
                <a:t>打击</a:t>
              </a:r>
              <a:r>
                <a:rPr lang="en-US" altLang="zh-CN" sz="2800" b="1" dirty="0">
                  <a:solidFill>
                    <a:srgbClr val="1C1C1C"/>
                  </a:solidFill>
                </a:rPr>
                <a:t>, </a:t>
              </a:r>
              <a:r>
                <a:rPr lang="zh-CN" altLang="en-US" sz="2800" b="1">
                  <a:solidFill>
                    <a:srgbClr val="1C1C1C"/>
                  </a:solidFill>
                </a:rPr>
                <a:t>爆炸等问题中</a:t>
              </a:r>
              <a:r>
                <a:rPr lang="en-US" altLang="zh-CN" sz="2800" b="1" dirty="0">
                  <a:solidFill>
                    <a:srgbClr val="1C1C1C"/>
                  </a:solidFill>
                </a:rPr>
                <a:t>.  </a:t>
              </a:r>
            </a:p>
          </p:txBody>
        </p:sp>
        <p:graphicFrame>
          <p:nvGraphicFramePr>
            <p:cNvPr id="38" name="Object 11"/>
            <p:cNvGraphicFramePr>
              <a:graphicFrameLocks noChangeAspect="1"/>
            </p:cNvGraphicFramePr>
            <p:nvPr/>
          </p:nvGraphicFramePr>
          <p:xfrm>
            <a:off x="3504" y="528"/>
            <a:ext cx="1728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50" name="Equation" r:id="rId5" imgW="1054100" imgH="342900" progId="Equation.3">
                    <p:embed/>
                  </p:oleObj>
                </mc:Choice>
                <mc:Fallback>
                  <p:oleObj name="Equation" r:id="rId5" imgW="1054100" imgH="3429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528"/>
                          <a:ext cx="1728" cy="5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2"/>
            <p:cNvGraphicFramePr>
              <a:graphicFrameLocks noChangeAspect="1"/>
            </p:cNvGraphicFramePr>
            <p:nvPr/>
          </p:nvGraphicFramePr>
          <p:xfrm>
            <a:off x="1056" y="925"/>
            <a:ext cx="115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51" name="Equation" r:id="rId7" imgW="698500" imgH="190500" progId="Equation.3">
                    <p:embed/>
                  </p:oleObj>
                </mc:Choice>
                <mc:Fallback>
                  <p:oleObj name="Equation" r:id="rId7" imgW="698500" imgH="1905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925"/>
                          <a:ext cx="1152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981825" y="6248400"/>
            <a:ext cx="1905000" cy="457200"/>
          </a:xfrm>
        </p:spPr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0936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275856" y="188640"/>
            <a:ext cx="576064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第四章 动能与势能</a:t>
            </a:r>
            <a:r>
              <a:rPr lang="en-US" altLang="zh-CN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—</a:t>
            </a: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机械能变化</a:t>
            </a: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定理</a:t>
            </a:r>
            <a:endParaRPr lang="en-US" altLang="zh-CN" sz="2400" dirty="0" smtClean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与机械能守恒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95288" y="1573260"/>
            <a:ext cx="8534400" cy="9556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      </a:t>
            </a:r>
            <a:r>
              <a:rPr lang="zh-CN" altLang="en-US" sz="2800" b="1">
                <a:solidFill>
                  <a:srgbClr val="1C1C1C"/>
                </a:solidFill>
              </a:rPr>
              <a:t>力对质点所作的功为力在质点位移方向的分量与位移大小的乘积 </a:t>
            </a:r>
            <a:r>
              <a:rPr lang="en-US" altLang="zh-CN" sz="2800" b="1" dirty="0">
                <a:solidFill>
                  <a:srgbClr val="1C1C1C"/>
                </a:solidFill>
              </a:rPr>
              <a:t>. </a:t>
            </a:r>
            <a:r>
              <a:rPr lang="zh-CN" altLang="en-US" sz="2800" b="1">
                <a:solidFill>
                  <a:srgbClr val="1C1C1C"/>
                </a:solidFill>
              </a:rPr>
              <a:t>（</a:t>
            </a:r>
            <a:r>
              <a:rPr lang="zh-CN" altLang="en-US" sz="2800" b="1">
                <a:solidFill>
                  <a:srgbClr val="000000"/>
                </a:solidFill>
              </a:rPr>
              <a:t>功是标量，过程量）</a:t>
            </a: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877372"/>
              </p:ext>
            </p:extLst>
          </p:nvPr>
        </p:nvGraphicFramePr>
        <p:xfrm>
          <a:off x="1009650" y="4492672"/>
          <a:ext cx="37004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6" name="Equation" r:id="rId3" imgW="1422400" imgH="215900" progId="Equation.3">
                  <p:embed/>
                </p:oleObj>
              </mc:Choice>
              <mc:Fallback>
                <p:oleObj name="Equation" r:id="rId3" imgW="1422400" imgH="2159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4492672"/>
                        <a:ext cx="3700463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297641"/>
              </p:ext>
            </p:extLst>
          </p:nvPr>
        </p:nvGraphicFramePr>
        <p:xfrm>
          <a:off x="554038" y="3105197"/>
          <a:ext cx="510381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7" name="Equation" r:id="rId5" imgW="1777229" imgH="253890" progId="Equation.3">
                  <p:embed/>
                </p:oleObj>
              </mc:Choice>
              <mc:Fallback>
                <p:oleObj name="Equation" r:id="rId5" imgW="1777229" imgH="25389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105197"/>
                        <a:ext cx="5103812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603888"/>
              </p:ext>
            </p:extLst>
          </p:nvPr>
        </p:nvGraphicFramePr>
        <p:xfrm>
          <a:off x="857250" y="5178472"/>
          <a:ext cx="40497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8" name="Equation" r:id="rId7" imgW="1548728" imgH="215806" progId="Equation.3">
                  <p:embed/>
                </p:oleObj>
              </mc:Choice>
              <mc:Fallback>
                <p:oleObj name="Equation" r:id="rId7" imgW="1548728" imgH="215806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178472"/>
                        <a:ext cx="4049713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336048"/>
              </p:ext>
            </p:extLst>
          </p:nvPr>
        </p:nvGraphicFramePr>
        <p:xfrm>
          <a:off x="1573213" y="3790997"/>
          <a:ext cx="248443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9" name="公式" r:id="rId9" imgW="761669" imgH="203112" progId="Equation.3">
                  <p:embed/>
                </p:oleObj>
              </mc:Choice>
              <mc:Fallback>
                <p:oleObj name="公式" r:id="rId9" imgW="761669" imgH="203112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3790997"/>
                        <a:ext cx="2484437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468313" y="925560"/>
            <a:ext cx="6447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CC0000"/>
                </a:solidFill>
              </a:rPr>
              <a:t>功</a:t>
            </a:r>
            <a:r>
              <a:rPr lang="zh-CN" altLang="en-US" sz="2800" dirty="0" smtClean="0">
                <a:solidFill>
                  <a:srgbClr val="CC0000"/>
                </a:solidFill>
              </a:rPr>
              <a:t> </a:t>
            </a:r>
            <a:endParaRPr lang="zh-CN" altLang="en-US" sz="2800" dirty="0">
              <a:solidFill>
                <a:srgbClr val="CC0000"/>
              </a:solidFill>
            </a:endParaRPr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436658"/>
              </p:ext>
            </p:extLst>
          </p:nvPr>
        </p:nvGraphicFramePr>
        <p:xfrm>
          <a:off x="857250" y="5924597"/>
          <a:ext cx="41798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0" name="Equation" r:id="rId11" imgW="1587500" imgH="228600" progId="Equation.3">
                  <p:embed/>
                </p:oleObj>
              </mc:Choice>
              <mc:Fallback>
                <p:oleObj name="Equation" r:id="rId11" imgW="1587500" imgH="2286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924597"/>
                        <a:ext cx="4179888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7"/>
          <p:cNvGrpSpPr>
            <a:grpSpLocks/>
          </p:cNvGrpSpPr>
          <p:nvPr/>
        </p:nvGrpSpPr>
        <p:grpSpPr bwMode="auto">
          <a:xfrm>
            <a:off x="5962650" y="3028997"/>
            <a:ext cx="2895600" cy="3505200"/>
            <a:chOff x="3696" y="1536"/>
            <a:chExt cx="1824" cy="2208"/>
          </a:xfrm>
        </p:grpSpPr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3696" y="1536"/>
              <a:ext cx="1824" cy="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4000" y="1904"/>
              <a:ext cx="1520" cy="1600"/>
            </a:xfrm>
            <a:custGeom>
              <a:avLst/>
              <a:gdLst>
                <a:gd name="T0" fmla="*/ 0 w 1520"/>
                <a:gd name="T1" fmla="*/ 1600 h 1600"/>
                <a:gd name="T2" fmla="*/ 72 w 1520"/>
                <a:gd name="T3" fmla="*/ 1112 h 1600"/>
                <a:gd name="T4" fmla="*/ 98 w 1520"/>
                <a:gd name="T5" fmla="*/ 976 h 1600"/>
                <a:gd name="T6" fmla="*/ 249 w 1520"/>
                <a:gd name="T7" fmla="*/ 646 h 1600"/>
                <a:gd name="T8" fmla="*/ 391 w 1520"/>
                <a:gd name="T9" fmla="*/ 400 h 1600"/>
                <a:gd name="T10" fmla="*/ 630 w 1520"/>
                <a:gd name="T11" fmla="*/ 176 h 1600"/>
                <a:gd name="T12" fmla="*/ 1146 w 1520"/>
                <a:gd name="T13" fmla="*/ 22 h 1600"/>
                <a:gd name="T14" fmla="*/ 1520 w 1520"/>
                <a:gd name="T15" fmla="*/ 43 h 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20"/>
                <a:gd name="T25" fmla="*/ 0 h 1600"/>
                <a:gd name="T26" fmla="*/ 1520 w 1520"/>
                <a:gd name="T27" fmla="*/ 1600 h 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20" h="1600">
                  <a:moveTo>
                    <a:pt x="0" y="1600"/>
                  </a:moveTo>
                  <a:cubicBezTo>
                    <a:pt x="12" y="1519"/>
                    <a:pt x="56" y="1216"/>
                    <a:pt x="72" y="1112"/>
                  </a:cubicBezTo>
                  <a:cubicBezTo>
                    <a:pt x="88" y="1008"/>
                    <a:pt x="69" y="1054"/>
                    <a:pt x="98" y="976"/>
                  </a:cubicBezTo>
                  <a:cubicBezTo>
                    <a:pt x="127" y="898"/>
                    <a:pt x="200" y="742"/>
                    <a:pt x="249" y="646"/>
                  </a:cubicBezTo>
                  <a:cubicBezTo>
                    <a:pt x="298" y="550"/>
                    <a:pt x="327" y="478"/>
                    <a:pt x="391" y="400"/>
                  </a:cubicBezTo>
                  <a:cubicBezTo>
                    <a:pt x="455" y="322"/>
                    <a:pt x="504" y="239"/>
                    <a:pt x="630" y="176"/>
                  </a:cubicBezTo>
                  <a:cubicBezTo>
                    <a:pt x="756" y="113"/>
                    <a:pt x="998" y="44"/>
                    <a:pt x="1146" y="22"/>
                  </a:cubicBezTo>
                  <a:cubicBezTo>
                    <a:pt x="1294" y="0"/>
                    <a:pt x="1442" y="39"/>
                    <a:pt x="1520" y="43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4120" y="2832"/>
              <a:ext cx="652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 rot="21199633" flipV="1">
              <a:off x="4080" y="2544"/>
              <a:ext cx="130" cy="288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" name="Object 22"/>
            <p:cNvGraphicFramePr>
              <a:graphicFrameLocks noChangeAspect="1"/>
            </p:cNvGraphicFramePr>
            <p:nvPr/>
          </p:nvGraphicFramePr>
          <p:xfrm>
            <a:off x="4598" y="2832"/>
            <a:ext cx="32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21" name="公式" r:id="rId13" imgW="126835" imgH="152202" progId="Equation.3">
                    <p:embed/>
                  </p:oleObj>
                </mc:Choice>
                <mc:Fallback>
                  <p:oleObj name="公式" r:id="rId13" imgW="126835" imgH="152202" progId="Equation.3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8" y="2832"/>
                          <a:ext cx="325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3"/>
            <p:cNvGraphicFramePr>
              <a:graphicFrameLocks noChangeAspect="1"/>
            </p:cNvGraphicFramePr>
            <p:nvPr/>
          </p:nvGraphicFramePr>
          <p:xfrm>
            <a:off x="3892" y="2496"/>
            <a:ext cx="25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22" name="公式" r:id="rId15" imgW="291973" imgH="253890" progId="Equation.3">
                    <p:embed/>
                  </p:oleObj>
                </mc:Choice>
                <mc:Fallback>
                  <p:oleObj name="公式" r:id="rId15" imgW="291973" imgH="253890" progId="Equation.3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2" y="2496"/>
                          <a:ext cx="25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Arc 24"/>
            <p:cNvSpPr>
              <a:spLocks/>
            </p:cNvSpPr>
            <p:nvPr/>
          </p:nvSpPr>
          <p:spPr bwMode="auto">
            <a:xfrm>
              <a:off x="4164" y="2655"/>
              <a:ext cx="130" cy="180"/>
            </a:xfrm>
            <a:custGeom>
              <a:avLst/>
              <a:gdLst>
                <a:gd name="T0" fmla="*/ 0 w 21600"/>
                <a:gd name="T1" fmla="*/ 0 h 20168"/>
                <a:gd name="T2" fmla="*/ 1 w 21600"/>
                <a:gd name="T3" fmla="*/ 2 h 20168"/>
                <a:gd name="T4" fmla="*/ 0 w 21600"/>
                <a:gd name="T5" fmla="*/ 2 h 201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168"/>
                <a:gd name="T11" fmla="*/ 21600 w 21600"/>
                <a:gd name="T12" fmla="*/ 20168 h 20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168" fill="none" extrusionOk="0">
                  <a:moveTo>
                    <a:pt x="7734" y="0"/>
                  </a:moveTo>
                  <a:cubicBezTo>
                    <a:pt x="16086" y="3203"/>
                    <a:pt x="21600" y="11223"/>
                    <a:pt x="21600" y="20168"/>
                  </a:cubicBezTo>
                </a:path>
                <a:path w="21600" h="20168" stroke="0" extrusionOk="0">
                  <a:moveTo>
                    <a:pt x="7734" y="0"/>
                  </a:moveTo>
                  <a:cubicBezTo>
                    <a:pt x="16086" y="3203"/>
                    <a:pt x="21600" y="11223"/>
                    <a:pt x="21600" y="20168"/>
                  </a:cubicBezTo>
                  <a:lnTo>
                    <a:pt x="0" y="20168"/>
                  </a:lnTo>
                  <a:close/>
                </a:path>
              </a:pathLst>
            </a:custGeom>
            <a:noFill/>
            <a:ln w="28575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1" name="Object 25"/>
            <p:cNvGraphicFramePr>
              <a:graphicFrameLocks noChangeAspect="1"/>
            </p:cNvGraphicFramePr>
            <p:nvPr/>
          </p:nvGraphicFramePr>
          <p:xfrm>
            <a:off x="4251" y="2496"/>
            <a:ext cx="21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23" name="公式" r:id="rId17" imgW="101556" imgH="139639" progId="Equation.3">
                    <p:embed/>
                  </p:oleObj>
                </mc:Choice>
                <mc:Fallback>
                  <p:oleObj name="公式" r:id="rId17" imgW="101556" imgH="139639" progId="Equation.3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1" y="2496"/>
                          <a:ext cx="214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6"/>
            <p:cNvSpPr>
              <a:spLocks noChangeShapeType="1"/>
            </p:cNvSpPr>
            <p:nvPr/>
          </p:nvSpPr>
          <p:spPr bwMode="auto">
            <a:xfrm flipV="1">
              <a:off x="3990" y="3216"/>
              <a:ext cx="347" cy="144"/>
            </a:xfrm>
            <a:prstGeom prst="line">
              <a:avLst/>
            </a:prstGeom>
            <a:noFill/>
            <a:ln w="34925">
              <a:solidFill>
                <a:srgbClr val="FF66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4651" y="2064"/>
              <a:ext cx="478" cy="432"/>
            </a:xfrm>
            <a:prstGeom prst="line">
              <a:avLst/>
            </a:prstGeom>
            <a:noFill/>
            <a:ln w="34925">
              <a:solidFill>
                <a:srgbClr val="CC00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 rot="20890679" flipV="1">
              <a:off x="3979" y="3072"/>
              <a:ext cx="53" cy="288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 flipV="1">
              <a:off x="4651" y="1920"/>
              <a:ext cx="261" cy="144"/>
            </a:xfrm>
            <a:prstGeom prst="line">
              <a:avLst/>
            </a:prstGeom>
            <a:noFill/>
            <a:ln w="34925">
              <a:solidFill>
                <a:srgbClr val="00808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" name="Object 30"/>
            <p:cNvGraphicFramePr>
              <a:graphicFrameLocks noChangeAspect="1"/>
            </p:cNvGraphicFramePr>
            <p:nvPr/>
          </p:nvGraphicFramePr>
          <p:xfrm>
            <a:off x="4869" y="2400"/>
            <a:ext cx="31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24" name="公式" r:id="rId19" imgW="126890" imgH="190335" progId="Equation.3">
                    <p:embed/>
                  </p:oleObj>
                </mc:Choice>
                <mc:Fallback>
                  <p:oleObj name="公式" r:id="rId19" imgW="126890" imgH="190335" progId="Equation.3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9" y="2400"/>
                          <a:ext cx="314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31"/>
            <p:cNvGraphicFramePr>
              <a:graphicFrameLocks noChangeAspect="1"/>
            </p:cNvGraphicFramePr>
            <p:nvPr/>
          </p:nvGraphicFramePr>
          <p:xfrm>
            <a:off x="3696" y="3072"/>
            <a:ext cx="269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25" name="公式" r:id="rId21" imgW="291847" imgH="317225" progId="Equation.3">
                    <p:embed/>
                  </p:oleObj>
                </mc:Choice>
                <mc:Fallback>
                  <p:oleObj name="公式" r:id="rId21" imgW="291847" imgH="317225" progId="Equation.3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072"/>
                          <a:ext cx="269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32"/>
            <p:cNvGraphicFramePr>
              <a:graphicFrameLocks noChangeAspect="1"/>
            </p:cNvGraphicFramePr>
            <p:nvPr/>
          </p:nvGraphicFramePr>
          <p:xfrm>
            <a:off x="4434" y="1632"/>
            <a:ext cx="30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26" name="公式" r:id="rId23" imgW="291973" imgH="330057" progId="Equation.3">
                    <p:embed/>
                  </p:oleObj>
                </mc:Choice>
                <mc:Fallback>
                  <p:oleObj name="公式" r:id="rId23" imgW="291973" imgH="330057" progId="Equation.3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" y="1632"/>
                          <a:ext cx="305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33"/>
            <p:cNvSpPr txBox="1">
              <a:spLocks noChangeArrowheads="1"/>
            </p:cNvSpPr>
            <p:nvPr/>
          </p:nvSpPr>
          <p:spPr bwMode="auto">
            <a:xfrm>
              <a:off x="4992" y="1641"/>
              <a:ext cx="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A50021"/>
                  </a:solidFill>
                  <a:latin typeface="Times New Roman" pitchFamily="18" charset="0"/>
                </a:rPr>
                <a:t>B</a:t>
              </a:r>
              <a:endParaRPr lang="en-US" altLang="zh-CN" sz="2800" i="1" dirty="0">
                <a:latin typeface="Times New Roman" pitchFamily="18" charset="0"/>
              </a:endParaRPr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 flipH="1" flipV="1">
              <a:off x="4251" y="2544"/>
              <a:ext cx="477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35"/>
            <p:cNvSpPr txBox="1">
              <a:spLocks noChangeArrowheads="1"/>
            </p:cNvSpPr>
            <p:nvPr/>
          </p:nvSpPr>
          <p:spPr bwMode="auto">
            <a:xfrm>
              <a:off x="4912" y="1824"/>
              <a:ext cx="3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3870" y="3264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*</a:t>
              </a:r>
            </a:p>
          </p:txBody>
        </p:sp>
        <p:graphicFrame>
          <p:nvGraphicFramePr>
            <p:cNvPr id="33" name="Object 37"/>
            <p:cNvGraphicFramePr>
              <a:graphicFrameLocks noChangeAspect="1"/>
            </p:cNvGraphicFramePr>
            <p:nvPr/>
          </p:nvGraphicFramePr>
          <p:xfrm>
            <a:off x="4813" y="1920"/>
            <a:ext cx="18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27" name="公式" r:id="rId25" imgW="203112" imgH="330057" progId="Equation.3">
                    <p:embed/>
                  </p:oleObj>
                </mc:Choice>
                <mc:Fallback>
                  <p:oleObj name="公式" r:id="rId25" imgW="203112" imgH="330057" progId="Equation.3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3" y="1920"/>
                          <a:ext cx="186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8"/>
            <p:cNvGraphicFramePr>
              <a:graphicFrameLocks noChangeAspect="1"/>
            </p:cNvGraphicFramePr>
            <p:nvPr/>
          </p:nvGraphicFramePr>
          <p:xfrm>
            <a:off x="4087" y="2976"/>
            <a:ext cx="184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28" name="公式" r:id="rId27" imgW="215619" imgH="317087" progId="Equation.3">
                    <p:embed/>
                  </p:oleObj>
                </mc:Choice>
                <mc:Fallback>
                  <p:oleObj name="公式" r:id="rId27" imgW="215619" imgH="317087" progId="Equation.3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7" y="2976"/>
                          <a:ext cx="184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 Box 39"/>
            <p:cNvSpPr txBox="1">
              <a:spLocks noChangeArrowheads="1"/>
            </p:cNvSpPr>
            <p:nvPr/>
          </p:nvSpPr>
          <p:spPr bwMode="auto">
            <a:xfrm>
              <a:off x="3984" y="3360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A50021"/>
                  </a:solidFill>
                  <a:latin typeface="Times New Roman" pitchFamily="18" charset="0"/>
                </a:rPr>
                <a:t>A</a:t>
              </a:r>
              <a:endParaRPr lang="en-US" altLang="zh-CN" sz="2800" i="1" dirty="0">
                <a:latin typeface="Times New Roman" pitchFamily="18" charset="0"/>
              </a:endParaRPr>
            </a:p>
          </p:txBody>
        </p:sp>
        <p:graphicFrame>
          <p:nvGraphicFramePr>
            <p:cNvPr id="36" name="Object 40"/>
            <p:cNvGraphicFramePr>
              <a:graphicFrameLocks noChangeAspect="1"/>
            </p:cNvGraphicFramePr>
            <p:nvPr/>
          </p:nvGraphicFramePr>
          <p:xfrm>
            <a:off x="4272" y="3168"/>
            <a:ext cx="34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29" name="公式" r:id="rId29" imgW="126725" imgH="177415" progId="Equation.3">
                    <p:embed/>
                  </p:oleObj>
                </mc:Choice>
                <mc:Fallback>
                  <p:oleObj name="公式" r:id="rId29" imgW="126725" imgH="177415" progId="Equation.3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168"/>
                          <a:ext cx="342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02590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275856" y="188640"/>
            <a:ext cx="576064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第四章 动能与势能</a:t>
            </a:r>
            <a:r>
              <a:rPr lang="en-US" altLang="zh-CN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—</a:t>
            </a: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机械能变化</a:t>
            </a: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定理</a:t>
            </a:r>
            <a:endParaRPr lang="en-US" altLang="zh-CN" sz="2400" dirty="0" smtClean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与机械能守恒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79387" y="985944"/>
            <a:ext cx="3975100" cy="519113"/>
            <a:chOff x="82" y="470"/>
            <a:chExt cx="2504" cy="32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82" y="470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400" b="1" dirty="0">
                  <a:solidFill>
                    <a:srgbClr val="1C1C1C"/>
                  </a:solidFill>
                </a:rPr>
                <a:t>  </a:t>
              </a:r>
              <a:r>
                <a:rPr lang="zh-CN" altLang="en-US" sz="2800" b="1" dirty="0">
                  <a:solidFill>
                    <a:srgbClr val="1C1C1C"/>
                  </a:solidFill>
                </a:rPr>
                <a:t>变力的功</a:t>
              </a:r>
            </a:p>
          </p:txBody>
        </p:sp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2457" y="527"/>
            <a:ext cx="12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49" name="Equation" r:id="rId4" imgW="114102" imgH="177492" progId="">
                    <p:embed/>
                  </p:oleObj>
                </mc:Choice>
                <mc:Fallback>
                  <p:oleObj name="Equation" r:id="rId4" imgW="114102" imgH="177492" progId="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7" y="527"/>
                          <a:ext cx="129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111241"/>
              </p:ext>
            </p:extLst>
          </p:nvPr>
        </p:nvGraphicFramePr>
        <p:xfrm>
          <a:off x="349249" y="1705082"/>
          <a:ext cx="5053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0" name="Equation" r:id="rId6" imgW="1701800" imgH="330200" progId="Equation.3">
                  <p:embed/>
                </p:oleObj>
              </mc:Choice>
              <mc:Fallback>
                <p:oleObj name="Equation" r:id="rId6" imgW="1701800" imgH="3302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49" y="1705082"/>
                        <a:ext cx="5053013" cy="9144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9387" y="2825857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 b="1" dirty="0">
                <a:solidFill>
                  <a:srgbClr val="1C1C1C"/>
                </a:solidFill>
              </a:rPr>
              <a:t>  </a:t>
            </a:r>
            <a:r>
              <a:rPr lang="zh-CN" altLang="en-US" sz="2800" b="1" dirty="0">
                <a:solidFill>
                  <a:srgbClr val="1C1C1C"/>
                </a:solidFill>
              </a:rPr>
              <a:t>合力的功</a:t>
            </a:r>
            <a:r>
              <a:rPr lang="zh-CN" altLang="en-US" sz="2800" b="1" dirty="0">
                <a:solidFill>
                  <a:srgbClr val="CC0000"/>
                </a:solidFill>
              </a:rPr>
              <a:t> </a:t>
            </a:r>
            <a:r>
              <a:rPr lang="en-US" altLang="zh-CN" sz="2800" b="1" dirty="0">
                <a:solidFill>
                  <a:srgbClr val="CC0000"/>
                </a:solidFill>
              </a:rPr>
              <a:t>= </a:t>
            </a:r>
            <a:r>
              <a:rPr lang="zh-CN" altLang="en-US" sz="2800" b="1" dirty="0">
                <a:solidFill>
                  <a:srgbClr val="1C1C1C"/>
                </a:solidFill>
              </a:rPr>
              <a:t>分力的功的代数和</a:t>
            </a:r>
            <a:endParaRPr lang="zh-CN" altLang="en-US" sz="2800" dirty="0">
              <a:solidFill>
                <a:srgbClr val="1C1C1C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672742"/>
              </p:ext>
            </p:extLst>
          </p:nvPr>
        </p:nvGraphicFramePr>
        <p:xfrm>
          <a:off x="1187449" y="3451332"/>
          <a:ext cx="6248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1" name="公式" r:id="rId8" imgW="3263900" imgH="431800" progId="Equation.3">
                  <p:embed/>
                </p:oleObj>
              </mc:Choice>
              <mc:Fallback>
                <p:oleObj name="公式" r:id="rId8" imgW="3263900" imgH="4318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49" y="3451332"/>
                        <a:ext cx="62484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915368"/>
              </p:ext>
            </p:extLst>
          </p:nvPr>
        </p:nvGraphicFramePr>
        <p:xfrm>
          <a:off x="1187449" y="5432532"/>
          <a:ext cx="6324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2" name="公式" r:id="rId10" imgW="1739900" imgH="279400" progId="Equation.3">
                  <p:embed/>
                </p:oleObj>
              </mc:Choice>
              <mc:Fallback>
                <p:oleObj name="公式" r:id="rId10" imgW="1739900" imgH="2794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49" y="5432532"/>
                        <a:ext cx="63246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797049" y="4121257"/>
            <a:ext cx="4876800" cy="1295400"/>
            <a:chOff x="480" y="2352"/>
            <a:chExt cx="3072" cy="816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624" y="2784"/>
            <a:ext cx="292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53" name="Equation" r:id="rId12" imgW="1257300" imgH="228600" progId="Equation.3">
                    <p:embed/>
                  </p:oleObj>
                </mc:Choice>
                <mc:Fallback>
                  <p:oleObj name="Equation" r:id="rId12" imgW="1257300" imgH="22860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784"/>
                          <a:ext cx="2928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624" y="2352"/>
            <a:ext cx="2400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54" name="Equation" r:id="rId14" imgW="1256755" imgH="253890" progId="Equation.3">
                    <p:embed/>
                  </p:oleObj>
                </mc:Choice>
                <mc:Fallback>
                  <p:oleObj name="Equation" r:id="rId14" imgW="1256755" imgH="25389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352"/>
                          <a:ext cx="2400" cy="4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AutoShape 14"/>
            <p:cNvSpPr>
              <a:spLocks/>
            </p:cNvSpPr>
            <p:nvPr/>
          </p:nvSpPr>
          <p:spPr bwMode="auto">
            <a:xfrm>
              <a:off x="480" y="2544"/>
              <a:ext cx="144" cy="48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965726"/>
              </p:ext>
            </p:extLst>
          </p:nvPr>
        </p:nvGraphicFramePr>
        <p:xfrm>
          <a:off x="2365374" y="6169132"/>
          <a:ext cx="352742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5" name="Equation" r:id="rId16" imgW="1790700" imgH="355600" progId="">
                  <p:embed/>
                </p:oleObj>
              </mc:Choice>
              <mc:Fallback>
                <p:oleObj name="Equation" r:id="rId16" imgW="1790700" imgH="35560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4" y="6169132"/>
                        <a:ext cx="3527425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7973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275856" y="188640"/>
            <a:ext cx="576064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第四章 动能与势能</a:t>
            </a:r>
            <a:r>
              <a:rPr lang="en-US" altLang="zh-CN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—</a:t>
            </a: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机械能变化</a:t>
            </a: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定理</a:t>
            </a:r>
            <a:endParaRPr lang="en-US" altLang="zh-CN" sz="2400" dirty="0" smtClean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与机械能守恒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1520" y="995363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 b="1" dirty="0">
                <a:solidFill>
                  <a:srgbClr val="1C1C1C"/>
                </a:solidFill>
              </a:rPr>
              <a:t>  </a:t>
            </a:r>
            <a:r>
              <a:rPr lang="zh-CN" altLang="en-US" sz="2800" b="1">
                <a:solidFill>
                  <a:srgbClr val="1C1C1C"/>
                </a:solidFill>
              </a:rPr>
              <a:t>功的大小与参照系有关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51520" y="1776413"/>
            <a:ext cx="8001000" cy="608013"/>
            <a:chOff x="336" y="1056"/>
            <a:chExt cx="5040" cy="383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2304" y="1056"/>
            <a:ext cx="307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0" name="Equation" r:id="rId4" imgW="3632200" imgH="444500" progId="Equation.3">
                    <p:embed/>
                  </p:oleObj>
                </mc:Choice>
                <mc:Fallback>
                  <p:oleObj name="Equation" r:id="rId4" imgW="3632200" imgH="44450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056"/>
                          <a:ext cx="3072" cy="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36" y="1099"/>
              <a:ext cx="29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Tx/>
                <a:buBlip>
                  <a:blip r:embed="rId3"/>
                </a:buBlip>
              </a:pPr>
              <a:r>
                <a:rPr lang="en-US" altLang="zh-CN" sz="2400" b="1" dirty="0">
                  <a:solidFill>
                    <a:srgbClr val="1C1C1C"/>
                  </a:solidFill>
                </a:rPr>
                <a:t>  </a:t>
              </a:r>
              <a:r>
                <a:rPr lang="zh-CN" altLang="en-US" sz="2800" b="1">
                  <a:solidFill>
                    <a:srgbClr val="1C1C1C"/>
                  </a:solidFill>
                </a:rPr>
                <a:t>功的量纲和单位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51520" y="2451101"/>
            <a:ext cx="4114800" cy="996950"/>
            <a:chOff x="384" y="1578"/>
            <a:chExt cx="2592" cy="628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1824" y="1578"/>
            <a:ext cx="1152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1" name="公式" r:id="rId6" imgW="914400" imgH="609600" progId="Equation.3">
                    <p:embed/>
                  </p:oleObj>
                </mc:Choice>
                <mc:Fallback>
                  <p:oleObj name="公式" r:id="rId6" imgW="914400" imgH="60960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578"/>
                          <a:ext cx="1152" cy="6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84" y="1731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Tx/>
                <a:buBlip>
                  <a:blip r:embed="rId3"/>
                </a:buBlip>
              </a:pPr>
              <a:r>
                <a:rPr lang="en-US" altLang="zh-CN" sz="2400" b="1" dirty="0">
                  <a:solidFill>
                    <a:srgbClr val="1C1C1C"/>
                  </a:solidFill>
                </a:rPr>
                <a:t>  </a:t>
              </a:r>
              <a:r>
                <a:rPr lang="zh-CN" altLang="en-US" sz="2800" b="1">
                  <a:solidFill>
                    <a:srgbClr val="1C1C1C"/>
                  </a:solidFill>
                </a:rPr>
                <a:t>平均功率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51520" y="3748088"/>
            <a:ext cx="7772400" cy="1762125"/>
            <a:chOff x="384" y="2298"/>
            <a:chExt cx="4896" cy="1110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84" y="2483"/>
              <a:ext cx="47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400" b="1" dirty="0"/>
                <a:t>   </a:t>
              </a:r>
              <a:r>
                <a:rPr lang="zh-CN" altLang="en-US" sz="2800" b="1">
                  <a:solidFill>
                    <a:srgbClr val="1C1C1C"/>
                  </a:solidFill>
                </a:rPr>
                <a:t>瞬时功率</a:t>
              </a: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1824" y="2298"/>
            <a:ext cx="3456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2" name="Equation" r:id="rId8" imgW="1637589" imgH="393529" progId="Equation.3">
                    <p:embed/>
                  </p:oleObj>
                </mc:Choice>
                <mc:Fallback>
                  <p:oleObj name="Equation" r:id="rId8" imgW="1637589" imgH="393529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298"/>
                          <a:ext cx="3456" cy="6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1824" y="3068"/>
            <a:ext cx="168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3" name="Equation" r:id="rId10" imgW="799753" imgH="177723" progId="Equation.3">
                    <p:embed/>
                  </p:oleObj>
                </mc:Choice>
                <mc:Fallback>
                  <p:oleObj name="Equation" r:id="rId10" imgW="799753" imgH="177723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068"/>
                          <a:ext cx="1680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51520" y="5829301"/>
            <a:ext cx="7924800" cy="519112"/>
            <a:chOff x="288" y="3546"/>
            <a:chExt cx="4992" cy="327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88" y="3546"/>
              <a:ext cx="187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Tx/>
                <a:buBlip>
                  <a:blip r:embed="rId3"/>
                </a:buBlip>
              </a:pPr>
              <a:r>
                <a:rPr lang="en-US" altLang="zh-CN" sz="2400" b="1" dirty="0">
                  <a:solidFill>
                    <a:srgbClr val="1C1C1C"/>
                  </a:solidFill>
                </a:rPr>
                <a:t>  </a:t>
              </a:r>
              <a:r>
                <a:rPr lang="zh-CN" altLang="en-US" sz="2800" b="1">
                  <a:solidFill>
                    <a:srgbClr val="1C1C1C"/>
                  </a:solidFill>
                </a:rPr>
                <a:t>功率的单位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680" y="3546"/>
              <a:ext cx="15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（</a:t>
              </a: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瓦特）</a:t>
              </a:r>
            </a:p>
          </p:txBody>
        </p:sp>
        <p:graphicFrame>
          <p:nvGraphicFramePr>
            <p:cNvPr id="20" name="Object 18"/>
            <p:cNvGraphicFramePr>
              <a:graphicFrameLocks noChangeAspect="1"/>
            </p:cNvGraphicFramePr>
            <p:nvPr/>
          </p:nvGraphicFramePr>
          <p:xfrm>
            <a:off x="4032" y="3579"/>
            <a:ext cx="1248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4" name="公式" r:id="rId12" imgW="1333500" imgH="279400" progId="Equation.3">
                    <p:embed/>
                  </p:oleObj>
                </mc:Choice>
                <mc:Fallback>
                  <p:oleObj name="公式" r:id="rId12" imgW="1333500" imgH="27940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579"/>
                          <a:ext cx="1248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9"/>
            <p:cNvGraphicFramePr>
              <a:graphicFrameLocks noChangeAspect="1"/>
            </p:cNvGraphicFramePr>
            <p:nvPr/>
          </p:nvGraphicFramePr>
          <p:xfrm>
            <a:off x="2688" y="3552"/>
            <a:ext cx="115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5" name="Equation" r:id="rId14" imgW="736600" imgH="203200" progId="Equation.3">
                    <p:embed/>
                  </p:oleObj>
                </mc:Choice>
                <mc:Fallback>
                  <p:oleObj name="Equation" r:id="rId14" imgW="736600" imgH="20320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552"/>
                          <a:ext cx="1152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87973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275856" y="188640"/>
            <a:ext cx="576064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第四章 动能与势能</a:t>
            </a:r>
            <a:r>
              <a:rPr lang="en-US" altLang="zh-CN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—</a:t>
            </a: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机械能变化</a:t>
            </a: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定理</a:t>
            </a:r>
            <a:endParaRPr lang="en-US" altLang="zh-CN" sz="2400" dirty="0" smtClean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与机械能守恒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3681" y="842869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CC0000"/>
                </a:solidFill>
              </a:rPr>
              <a:t>质点</a:t>
            </a:r>
            <a:r>
              <a:rPr lang="zh-CN" altLang="en-US" sz="2800" b="1" dirty="0">
                <a:solidFill>
                  <a:srgbClr val="CC0000"/>
                </a:solidFill>
              </a:rPr>
              <a:t>的动能定理</a:t>
            </a:r>
            <a:endParaRPr lang="zh-CN" altLang="en-US" sz="2800" dirty="0">
              <a:solidFill>
                <a:srgbClr val="CC0000"/>
              </a:solidFill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103118"/>
              </p:ext>
            </p:extLst>
          </p:nvPr>
        </p:nvGraphicFramePr>
        <p:xfrm>
          <a:off x="422281" y="2200181"/>
          <a:ext cx="82470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1" name="Equation" r:id="rId3" imgW="2654300" imgH="393700" progId="Equation.3">
                  <p:embed/>
                </p:oleObj>
              </mc:Choice>
              <mc:Fallback>
                <p:oleObj name="Equation" r:id="rId3" imgW="2654300" imgH="3937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81" y="2200181"/>
                        <a:ext cx="8247063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727081" y="3368581"/>
            <a:ext cx="7467600" cy="1117600"/>
            <a:chOff x="480" y="1984"/>
            <a:chExt cx="4704" cy="704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80" y="2106"/>
              <a:ext cx="24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5"/>
                </a:buBlip>
              </a:pPr>
              <a:r>
                <a:rPr lang="en-US" altLang="zh-CN" sz="2800" b="1" dirty="0">
                  <a:solidFill>
                    <a:srgbClr val="1C1C1C"/>
                  </a:solidFill>
                </a:rPr>
                <a:t>  </a:t>
              </a:r>
              <a:r>
                <a:rPr lang="zh-CN" altLang="en-US" sz="2800" b="1">
                  <a:solidFill>
                    <a:srgbClr val="1C1C1C"/>
                  </a:solidFill>
                </a:rPr>
                <a:t>动能（</a:t>
              </a:r>
              <a:r>
                <a:rPr lang="zh-CN" altLang="en-US" sz="2800" b="1">
                  <a:solidFill>
                    <a:srgbClr val="CC0000"/>
                  </a:solidFill>
                </a:rPr>
                <a:t>状态</a:t>
              </a:r>
              <a:r>
                <a:rPr lang="zh-CN" altLang="en-US" sz="2800" b="1">
                  <a:solidFill>
                    <a:srgbClr val="000000"/>
                  </a:solidFill>
                </a:rPr>
                <a:t>函数</a:t>
              </a:r>
              <a:r>
                <a:rPr lang="zh-CN" altLang="en-US" sz="2800" b="1">
                  <a:solidFill>
                    <a:srgbClr val="1C1C1C"/>
                  </a:solidFill>
                </a:rPr>
                <a:t>）</a:t>
              </a:r>
              <a:endParaRPr lang="zh-CN" altLang="en-US" sz="2800">
                <a:solidFill>
                  <a:srgbClr val="1C1C1C"/>
                </a:solidFill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3024" y="1984"/>
            <a:ext cx="2160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72" name="Equation" r:id="rId6" imgW="1104900" imgH="419100" progId="Equation.3">
                    <p:embed/>
                  </p:oleObj>
                </mc:Choice>
                <mc:Fallback>
                  <p:oleObj name="Equation" r:id="rId6" imgW="1104900" imgH="41910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984"/>
                          <a:ext cx="2160" cy="704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851612"/>
              </p:ext>
            </p:extLst>
          </p:nvPr>
        </p:nvGraphicFramePr>
        <p:xfrm>
          <a:off x="6670681" y="1085756"/>
          <a:ext cx="17526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3" name="Equation" r:id="rId8" imgW="647419" imgH="393529" progId="Equation.3">
                  <p:embed/>
                </p:oleObj>
              </mc:Choice>
              <mc:Fallback>
                <p:oleObj name="Equation" r:id="rId8" imgW="647419" imgH="393529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681" y="1085756"/>
                        <a:ext cx="1752600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441799"/>
              </p:ext>
            </p:extLst>
          </p:nvPr>
        </p:nvGraphicFramePr>
        <p:xfrm>
          <a:off x="850906" y="1361981"/>
          <a:ext cx="51657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4" name="Equation" r:id="rId10" imgW="1841500" imgH="279400" progId="Equation.3">
                  <p:embed/>
                </p:oleObj>
              </mc:Choice>
              <mc:Fallback>
                <p:oleObj name="Equation" r:id="rId10" imgW="1841500" imgH="2794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6" y="1361981"/>
                        <a:ext cx="5165725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727081" y="4333781"/>
            <a:ext cx="7772400" cy="1433513"/>
            <a:chOff x="480" y="2592"/>
            <a:chExt cx="4896" cy="903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80" y="2592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5"/>
                </a:buBlip>
              </a:pPr>
              <a:r>
                <a:rPr lang="en-US" altLang="zh-CN" sz="2800" b="1" dirty="0">
                  <a:solidFill>
                    <a:srgbClr val="1C1C1C"/>
                  </a:solidFill>
                </a:rPr>
                <a:t>  </a:t>
              </a:r>
              <a:r>
                <a:rPr lang="zh-CN" altLang="en-US" sz="2800" b="1">
                  <a:solidFill>
                    <a:srgbClr val="1C1C1C"/>
                  </a:solidFill>
                </a:rPr>
                <a:t>动能定理</a:t>
              </a:r>
              <a:endParaRPr lang="zh-CN" altLang="en-US" sz="2400" b="1">
                <a:solidFill>
                  <a:srgbClr val="1C1C1C"/>
                </a:solidFill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552" y="2976"/>
            <a:ext cx="1824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75" name="Equation" r:id="rId12" imgW="850531" imgH="215806" progId="Equation.3">
                    <p:embed/>
                  </p:oleObj>
                </mc:Choice>
                <mc:Fallback>
                  <p:oleObj name="Equation" r:id="rId12" imgW="850531" imgH="215806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976"/>
                          <a:ext cx="1824" cy="444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8" y="2899"/>
              <a:ext cx="297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00"/>
                  </a:solidFill>
                </a:rPr>
                <a:t>       </a:t>
              </a:r>
              <a:r>
                <a:rPr lang="zh-CN" altLang="en-US" sz="2800" b="1">
                  <a:solidFill>
                    <a:srgbClr val="000000"/>
                  </a:solidFill>
                </a:rPr>
                <a:t>合</a:t>
              </a:r>
              <a:r>
                <a:rPr lang="zh-CN" altLang="en-US" sz="2800" b="1">
                  <a:solidFill>
                    <a:srgbClr val="1C1C1C"/>
                  </a:solidFill>
                </a:rPr>
                <a:t>外力对</a:t>
              </a:r>
              <a:r>
                <a:rPr lang="zh-CN" altLang="en-US" sz="2800" b="1">
                  <a:solidFill>
                    <a:srgbClr val="000000"/>
                  </a:solidFill>
                </a:rPr>
                <a:t>质点</a:t>
              </a:r>
              <a:r>
                <a:rPr lang="zh-CN" altLang="en-US" sz="2800" b="1">
                  <a:solidFill>
                    <a:srgbClr val="1C1C1C"/>
                  </a:solidFill>
                </a:rPr>
                <a:t>所作的功</a:t>
              </a:r>
              <a:r>
                <a:rPr lang="en-US" altLang="zh-CN" sz="2800" b="1" dirty="0">
                  <a:solidFill>
                    <a:srgbClr val="1C1C1C"/>
                  </a:solidFill>
                </a:rPr>
                <a:t>,</a:t>
              </a:r>
              <a:r>
                <a:rPr lang="zh-CN" altLang="en-US" sz="2800" b="1">
                  <a:solidFill>
                    <a:srgbClr val="1C1C1C"/>
                  </a:solidFill>
                </a:rPr>
                <a:t>等于质点动能的</a:t>
              </a:r>
              <a:r>
                <a:rPr lang="zh-CN" altLang="en-US" sz="2800" b="1">
                  <a:solidFill>
                    <a:srgbClr val="000000"/>
                  </a:solidFill>
                </a:rPr>
                <a:t>增量 </a:t>
              </a:r>
              <a:r>
                <a:rPr lang="en-US" altLang="zh-CN" sz="2400" b="1" dirty="0">
                  <a:solidFill>
                    <a:srgbClr val="1C1C1C"/>
                  </a:solidFill>
                </a:rPr>
                <a:t>.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346081" y="5781581"/>
            <a:ext cx="8610600" cy="1022350"/>
            <a:chOff x="240" y="3504"/>
            <a:chExt cx="5424" cy="644"/>
          </a:xfrm>
        </p:grpSpPr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296" y="3552"/>
              <a:ext cx="436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1C1C1C"/>
                  </a:solidFill>
                </a:rPr>
                <a:t>       </a:t>
              </a:r>
              <a:r>
                <a:rPr lang="zh-CN" altLang="en-US" sz="2800" b="1">
                  <a:solidFill>
                    <a:srgbClr val="1C1C1C"/>
                  </a:solidFill>
                </a:rPr>
                <a:t>功和动能都与</a:t>
              </a:r>
              <a:r>
                <a:rPr lang="zh-CN" altLang="en-US" sz="2800" b="1">
                  <a:solidFill>
                    <a:srgbClr val="A50021"/>
                  </a:solidFill>
                </a:rPr>
                <a:t> </a:t>
              </a:r>
              <a:r>
                <a:rPr lang="zh-CN" altLang="en-US" sz="2800" b="1">
                  <a:solidFill>
                    <a:srgbClr val="CC0000"/>
                  </a:solidFill>
                </a:rPr>
                <a:t>参考系</a:t>
              </a:r>
              <a:r>
                <a:rPr lang="zh-CN" altLang="en-US" sz="2800" b="1">
                  <a:solidFill>
                    <a:srgbClr val="1C1C1C"/>
                  </a:solidFill>
                </a:rPr>
                <a:t>有关；动能定理仅适用于</a:t>
              </a:r>
              <a:r>
                <a:rPr lang="zh-CN" altLang="en-US" sz="2800" b="1">
                  <a:solidFill>
                    <a:srgbClr val="CC0000"/>
                  </a:solidFill>
                </a:rPr>
                <a:t>惯性系 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.</a:t>
              </a:r>
            </a:p>
          </p:txBody>
        </p:sp>
        <p:grpSp>
          <p:nvGrpSpPr>
            <p:cNvPr id="19" name="Group 17"/>
            <p:cNvGrpSpPr>
              <a:grpSpLocks/>
            </p:cNvGrpSpPr>
            <p:nvPr/>
          </p:nvGrpSpPr>
          <p:grpSpPr bwMode="auto">
            <a:xfrm>
              <a:off x="240" y="3504"/>
              <a:ext cx="1056" cy="624"/>
              <a:chOff x="192" y="3024"/>
              <a:chExt cx="1152" cy="672"/>
            </a:xfrm>
          </p:grpSpPr>
          <p:sp>
            <p:nvSpPr>
              <p:cNvPr id="20" name="AutoShape 18"/>
              <p:cNvSpPr>
                <a:spLocks noChangeArrowheads="1"/>
              </p:cNvSpPr>
              <p:nvPr/>
            </p:nvSpPr>
            <p:spPr bwMode="auto">
              <a:xfrm>
                <a:off x="192" y="3024"/>
                <a:ext cx="1152" cy="672"/>
              </a:xfrm>
              <a:prstGeom prst="irregularSeal1">
                <a:avLst/>
              </a:prstGeom>
              <a:solidFill>
                <a:srgbClr val="FDE3EC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480" y="3168"/>
                <a:ext cx="720" cy="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1C1C1C"/>
                    </a:solidFill>
                    <a:latin typeface="Times New Roman" pitchFamily="18" charset="0"/>
                  </a:rPr>
                  <a:t>注意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8258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275856" y="188640"/>
            <a:ext cx="576064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第四章 动能与势能</a:t>
            </a:r>
            <a:r>
              <a:rPr lang="en-US" altLang="zh-CN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—</a:t>
            </a: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机械能变化</a:t>
            </a: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定理</a:t>
            </a:r>
            <a:endParaRPr lang="en-US" altLang="zh-CN" sz="2400" dirty="0" smtClean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与机械能守恒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4400" y="1597818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  <a:latin typeface="宋体" charset="-122"/>
              </a:rPr>
              <a:t>1</a:t>
            </a:r>
            <a:r>
              <a:rPr lang="zh-CN" altLang="en-US" sz="2800" b="1">
                <a:latin typeface="宋体" charset="-122"/>
              </a:rPr>
              <a:t>）</a:t>
            </a:r>
            <a:r>
              <a:rPr lang="zh-CN" altLang="en-US" sz="2800" b="1">
                <a:solidFill>
                  <a:srgbClr val="CC0000"/>
                </a:solidFill>
                <a:latin typeface="宋体" charset="-122"/>
              </a:rPr>
              <a:t> </a:t>
            </a:r>
            <a:r>
              <a:rPr lang="zh-CN" altLang="en-US" sz="2800" b="1">
                <a:solidFill>
                  <a:srgbClr val="1C1C1C"/>
                </a:solidFill>
              </a:rPr>
              <a:t>万有引力作功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28600" y="2207418"/>
            <a:ext cx="6477000" cy="595313"/>
            <a:chOff x="144" y="1200"/>
            <a:chExt cx="4080" cy="375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4" y="1248"/>
              <a:ext cx="40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</a:rPr>
                <a:t>以 </a:t>
              </a:r>
              <a:r>
                <a:rPr lang="zh-CN" altLang="zh-CN" sz="2800" b="1">
                  <a:solidFill>
                    <a:srgbClr val="1C1C1C"/>
                  </a:solidFill>
                </a:rPr>
                <a:t>    </a:t>
              </a:r>
              <a:r>
                <a:rPr lang="zh-CN" altLang="en-US" sz="2800" b="1">
                  <a:solidFill>
                    <a:srgbClr val="1C1C1C"/>
                  </a:solidFill>
                </a:rPr>
                <a:t>为参考系，</a:t>
              </a:r>
              <a:r>
                <a:rPr lang="zh-CN" altLang="zh-CN" sz="2800" b="1">
                  <a:solidFill>
                    <a:srgbClr val="1C1C1C"/>
                  </a:solidFill>
                </a:rPr>
                <a:t>  的</a:t>
              </a:r>
              <a:r>
                <a:rPr lang="zh-CN" altLang="en-US" sz="2800" b="1">
                  <a:solidFill>
                    <a:srgbClr val="1C1C1C"/>
                  </a:solidFill>
                </a:rPr>
                <a:t>位置矢量为   </a:t>
              </a:r>
              <a:r>
                <a:rPr lang="en-US" altLang="zh-CN" sz="2800" b="1" dirty="0">
                  <a:solidFill>
                    <a:srgbClr val="1C1C1C"/>
                  </a:solidFill>
                </a:rPr>
                <a:t>. 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3312" y="1200"/>
            <a:ext cx="29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34" name="公式" r:id="rId3" imgW="101424" imgH="126780" progId="Equation.3">
                    <p:embed/>
                  </p:oleObj>
                </mc:Choice>
                <mc:Fallback>
                  <p:oleObj name="公式" r:id="rId3" imgW="101424" imgH="126780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200"/>
                          <a:ext cx="298" cy="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1728" y="1296"/>
            <a:ext cx="264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35" name="公式" r:id="rId5" imgW="228600" imgH="190500" progId="Equation.3">
                    <p:embed/>
                  </p:oleObj>
                </mc:Choice>
                <mc:Fallback>
                  <p:oleObj name="公式" r:id="rId5" imgW="228600" imgH="19050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296"/>
                          <a:ext cx="264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411" y="1237"/>
            <a:ext cx="30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36" name="Equation" r:id="rId7" imgW="304668" imgH="279279" progId="Equation.3">
                    <p:embed/>
                  </p:oleObj>
                </mc:Choice>
                <mc:Fallback>
                  <p:oleObj name="Equation" r:id="rId7" imgW="304668" imgH="279279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" y="1237"/>
                          <a:ext cx="309" cy="2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28600" y="1064418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CC0000"/>
                </a:solidFill>
                <a:latin typeface="Times New Roman" pitchFamily="18" charset="0"/>
              </a:rPr>
              <a:t>万有引力</a:t>
            </a:r>
            <a:r>
              <a:rPr lang="zh-CN" altLang="en-US" sz="2800" b="1" dirty="0">
                <a:solidFill>
                  <a:srgbClr val="CC0000"/>
                </a:solidFill>
                <a:latin typeface="Times New Roman" pitchFamily="18" charset="0"/>
              </a:rPr>
              <a:t>、重力、弹性力作功的特点 </a:t>
            </a:r>
          </a:p>
        </p:txBody>
      </p: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79388" y="2939256"/>
            <a:ext cx="5334000" cy="609600"/>
            <a:chOff x="192" y="2928"/>
            <a:chExt cx="3360" cy="384"/>
          </a:xfrm>
        </p:grpSpPr>
        <p:graphicFrame>
          <p:nvGraphicFramePr>
            <p:cNvPr id="14" name="Object 17"/>
            <p:cNvGraphicFramePr>
              <a:graphicFrameLocks noChangeAspect="1"/>
            </p:cNvGraphicFramePr>
            <p:nvPr/>
          </p:nvGraphicFramePr>
          <p:xfrm>
            <a:off x="192" y="3024"/>
            <a:ext cx="264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37" name="公式" r:id="rId9" imgW="228600" imgH="190500" progId="Equation.3">
                    <p:embed/>
                  </p:oleObj>
                </mc:Choice>
                <mc:Fallback>
                  <p:oleObj name="公式" r:id="rId9" imgW="228600" imgH="190500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3024"/>
                          <a:ext cx="264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84" y="2976"/>
              <a:ext cx="31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由    点移动到    点时      作功为 </a:t>
              </a:r>
            </a:p>
          </p:txBody>
        </p:sp>
        <p:graphicFrame>
          <p:nvGraphicFramePr>
            <p:cNvPr id="16" name="Object 19"/>
            <p:cNvGraphicFramePr>
              <a:graphicFrameLocks noChangeAspect="1"/>
            </p:cNvGraphicFramePr>
            <p:nvPr/>
          </p:nvGraphicFramePr>
          <p:xfrm>
            <a:off x="2445" y="2928"/>
            <a:ext cx="35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38" name="Equation" r:id="rId10" imgW="164957" imgH="190335" progId="Equation.3">
                    <p:embed/>
                  </p:oleObj>
                </mc:Choice>
                <mc:Fallback>
                  <p:oleObj name="Equation" r:id="rId10" imgW="164957" imgH="190335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5" y="2928"/>
                          <a:ext cx="35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0"/>
            <p:cNvGraphicFramePr>
              <a:graphicFrameLocks noChangeAspect="1"/>
            </p:cNvGraphicFramePr>
            <p:nvPr/>
          </p:nvGraphicFramePr>
          <p:xfrm>
            <a:off x="624" y="2976"/>
            <a:ext cx="324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39" name="Equation" r:id="rId12" imgW="152268" imgH="164957" progId="Equation.3">
                    <p:embed/>
                  </p:oleObj>
                </mc:Choice>
                <mc:Fallback>
                  <p:oleObj name="Equation" r:id="rId12" imgW="152268" imgH="164957" progId="Equation.3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976"/>
                          <a:ext cx="324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1"/>
            <p:cNvGraphicFramePr>
              <a:graphicFrameLocks noChangeAspect="1"/>
            </p:cNvGraphicFramePr>
            <p:nvPr/>
          </p:nvGraphicFramePr>
          <p:xfrm>
            <a:off x="1776" y="2976"/>
            <a:ext cx="323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40" name="Equation" r:id="rId14" imgW="152268" imgH="164957" progId="Equation.3">
                    <p:embed/>
                  </p:oleObj>
                </mc:Choice>
                <mc:Fallback>
                  <p:oleObj name="Equation" r:id="rId14" imgW="152268" imgH="164957" progId="Equation.3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976"/>
                          <a:ext cx="323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6011863" y="1643856"/>
            <a:ext cx="2971800" cy="3810000"/>
            <a:chOff x="3696" y="1440"/>
            <a:chExt cx="1872" cy="2400"/>
          </a:xfrm>
        </p:grpSpPr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3696" y="1440"/>
              <a:ext cx="1872" cy="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3744" y="1536"/>
              <a:ext cx="1776" cy="2160"/>
              <a:chOff x="3744" y="1536"/>
              <a:chExt cx="1776" cy="2160"/>
            </a:xfrm>
          </p:grpSpPr>
          <p:sp>
            <p:nvSpPr>
              <p:cNvPr id="23" name="AutoShape 25"/>
              <p:cNvSpPr>
                <a:spLocks noChangeArrowheads="1"/>
              </p:cNvSpPr>
              <p:nvPr/>
            </p:nvSpPr>
            <p:spPr bwMode="auto">
              <a:xfrm>
                <a:off x="3924" y="2590"/>
                <a:ext cx="353" cy="368"/>
              </a:xfrm>
              <a:prstGeom prst="irregularSeal1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" name="AutoShape 26"/>
              <p:cNvSpPr>
                <a:spLocks noChangeArrowheads="1"/>
              </p:cNvSpPr>
              <p:nvPr/>
            </p:nvSpPr>
            <p:spPr bwMode="auto">
              <a:xfrm>
                <a:off x="4761" y="1957"/>
                <a:ext cx="132" cy="159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" name="AutoShape 27"/>
              <p:cNvSpPr>
                <a:spLocks noChangeArrowheads="1"/>
              </p:cNvSpPr>
              <p:nvPr/>
            </p:nvSpPr>
            <p:spPr bwMode="auto">
              <a:xfrm>
                <a:off x="5069" y="2274"/>
                <a:ext cx="133" cy="158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6" name="Freeform 28"/>
              <p:cNvSpPr>
                <a:spLocks/>
              </p:cNvSpPr>
              <p:nvPr/>
            </p:nvSpPr>
            <p:spPr bwMode="auto">
              <a:xfrm>
                <a:off x="3924" y="1694"/>
                <a:ext cx="1366" cy="2002"/>
              </a:xfrm>
              <a:custGeom>
                <a:avLst/>
                <a:gdLst>
                  <a:gd name="T0" fmla="*/ 0 w 1488"/>
                  <a:gd name="T1" fmla="*/ 0 h 1728"/>
                  <a:gd name="T2" fmla="*/ 453 w 1488"/>
                  <a:gd name="T3" fmla="*/ 143 h 1728"/>
                  <a:gd name="T4" fmla="*/ 874 w 1488"/>
                  <a:gd name="T5" fmla="*/ 361 h 1728"/>
                  <a:gd name="T6" fmla="*/ 1268 w 1488"/>
                  <a:gd name="T7" fmla="*/ 906 h 1728"/>
                  <a:gd name="T8" fmla="*/ 1359 w 1488"/>
                  <a:gd name="T9" fmla="*/ 1668 h 1728"/>
                  <a:gd name="T10" fmla="*/ 1313 w 1488"/>
                  <a:gd name="T11" fmla="*/ 2002 h 17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88"/>
                  <a:gd name="T19" fmla="*/ 0 h 1728"/>
                  <a:gd name="T20" fmla="*/ 1488 w 1488"/>
                  <a:gd name="T21" fmla="*/ 1728 h 172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88" h="1728">
                    <a:moveTo>
                      <a:pt x="0" y="0"/>
                    </a:moveTo>
                    <a:cubicBezTo>
                      <a:pt x="169" y="34"/>
                      <a:pt x="334" y="71"/>
                      <a:pt x="493" y="123"/>
                    </a:cubicBezTo>
                    <a:cubicBezTo>
                      <a:pt x="652" y="175"/>
                      <a:pt x="804" y="202"/>
                      <a:pt x="952" y="312"/>
                    </a:cubicBezTo>
                    <a:cubicBezTo>
                      <a:pt x="1100" y="422"/>
                      <a:pt x="1293" y="594"/>
                      <a:pt x="1381" y="782"/>
                    </a:cubicBezTo>
                    <a:cubicBezTo>
                      <a:pt x="1469" y="970"/>
                      <a:pt x="1472" y="1282"/>
                      <a:pt x="1480" y="1440"/>
                    </a:cubicBezTo>
                    <a:cubicBezTo>
                      <a:pt x="1488" y="1598"/>
                      <a:pt x="1439" y="1687"/>
                      <a:pt x="1430" y="1728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 flipV="1">
                <a:off x="4100" y="2063"/>
                <a:ext cx="749" cy="685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30"/>
              <p:cNvSpPr>
                <a:spLocks noChangeShapeType="1"/>
              </p:cNvSpPr>
              <p:nvPr/>
            </p:nvSpPr>
            <p:spPr bwMode="auto">
              <a:xfrm flipV="1">
                <a:off x="4100" y="2379"/>
                <a:ext cx="1058" cy="369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31"/>
              <p:cNvSpPr>
                <a:spLocks noChangeShapeType="1"/>
              </p:cNvSpPr>
              <p:nvPr/>
            </p:nvSpPr>
            <p:spPr bwMode="auto">
              <a:xfrm>
                <a:off x="4849" y="2063"/>
                <a:ext cx="264" cy="316"/>
              </a:xfrm>
              <a:prstGeom prst="line">
                <a:avLst/>
              </a:prstGeom>
              <a:noFill/>
              <a:ln w="31750">
                <a:solidFill>
                  <a:srgbClr val="FF0066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" name="Object 32"/>
              <p:cNvGraphicFramePr>
                <a:graphicFrameLocks noChangeAspect="1"/>
              </p:cNvGraphicFramePr>
              <p:nvPr/>
            </p:nvGraphicFramePr>
            <p:xfrm>
              <a:off x="4277" y="1968"/>
              <a:ext cx="427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541" name="公式" r:id="rId16" imgW="203024" imgH="152268" progId="Equation.3">
                      <p:embed/>
                    </p:oleObj>
                  </mc:Choice>
                  <mc:Fallback>
                    <p:oleObj name="公式" r:id="rId16" imgW="203024" imgH="152268" progId="Equation.3">
                      <p:embed/>
                      <p:pic>
                        <p:nvPicPr>
                          <p:cNvPr id="0" name="Picture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7" y="1968"/>
                            <a:ext cx="427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33"/>
              <p:cNvGraphicFramePr>
                <a:graphicFrameLocks noChangeAspect="1"/>
              </p:cNvGraphicFramePr>
              <p:nvPr/>
            </p:nvGraphicFramePr>
            <p:xfrm>
              <a:off x="4560" y="2555"/>
              <a:ext cx="768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542" name="公式" r:id="rId18" imgW="875920" imgH="304668" progId="Equation.3">
                      <p:embed/>
                    </p:oleObj>
                  </mc:Choice>
                  <mc:Fallback>
                    <p:oleObj name="公式" r:id="rId18" imgW="875920" imgH="304668" progId="Equation.3">
                      <p:embed/>
                      <p:pic>
                        <p:nvPicPr>
                          <p:cNvPr id="0" name="Picture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2555"/>
                            <a:ext cx="768" cy="3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34"/>
              <p:cNvGraphicFramePr>
                <a:graphicFrameLocks noChangeAspect="1"/>
              </p:cNvGraphicFramePr>
              <p:nvPr/>
            </p:nvGraphicFramePr>
            <p:xfrm>
              <a:off x="4937" y="1852"/>
              <a:ext cx="346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543" name="公式" r:id="rId20" imgW="291973" imgH="253890" progId="Equation.3">
                      <p:embed/>
                    </p:oleObj>
                  </mc:Choice>
                  <mc:Fallback>
                    <p:oleObj name="公式" r:id="rId20" imgW="291973" imgH="253890" progId="Equation.3">
                      <p:embed/>
                      <p:pic>
                        <p:nvPicPr>
                          <p:cNvPr id="0" name="Picture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7" y="1852"/>
                            <a:ext cx="346" cy="3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" name="AutoShape 35"/>
              <p:cNvSpPr>
                <a:spLocks noChangeArrowheads="1"/>
              </p:cNvSpPr>
              <p:nvPr/>
            </p:nvSpPr>
            <p:spPr bwMode="auto">
              <a:xfrm>
                <a:off x="4144" y="1694"/>
                <a:ext cx="133" cy="158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4" name="AutoShape 36"/>
              <p:cNvSpPr>
                <a:spLocks noChangeArrowheads="1"/>
              </p:cNvSpPr>
              <p:nvPr/>
            </p:nvSpPr>
            <p:spPr bwMode="auto">
              <a:xfrm>
                <a:off x="5202" y="3327"/>
                <a:ext cx="132" cy="158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 flipV="1">
                <a:off x="4100" y="1799"/>
                <a:ext cx="132" cy="949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prstDash val="dash"/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8"/>
              <p:cNvSpPr>
                <a:spLocks noChangeShapeType="1"/>
              </p:cNvSpPr>
              <p:nvPr/>
            </p:nvSpPr>
            <p:spPr bwMode="auto">
              <a:xfrm>
                <a:off x="4100" y="2748"/>
                <a:ext cx="1190" cy="68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prstDash val="dash"/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" name="Object 39"/>
              <p:cNvGraphicFramePr>
                <a:graphicFrameLocks noChangeAspect="1"/>
              </p:cNvGraphicFramePr>
              <p:nvPr/>
            </p:nvGraphicFramePr>
            <p:xfrm>
              <a:off x="3924" y="1747"/>
              <a:ext cx="242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544" name="公式" r:id="rId22" imgW="228600" imgH="190500" progId="Equation.3">
                      <p:embed/>
                    </p:oleObj>
                  </mc:Choice>
                  <mc:Fallback>
                    <p:oleObj name="公式" r:id="rId22" imgW="228600" imgH="190500" progId="Equation.3">
                      <p:embed/>
                      <p:pic>
                        <p:nvPicPr>
                          <p:cNvPr id="0" name="Picture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4" y="1747"/>
                            <a:ext cx="242" cy="2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40"/>
              <p:cNvGraphicFramePr>
                <a:graphicFrameLocks noChangeAspect="1"/>
              </p:cNvGraphicFramePr>
              <p:nvPr/>
            </p:nvGraphicFramePr>
            <p:xfrm>
              <a:off x="4064" y="2880"/>
              <a:ext cx="20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545" name="Equation" r:id="rId23" imgW="152202" imgH="177569" progId="Equation.3">
                      <p:embed/>
                    </p:oleObj>
                  </mc:Choice>
                  <mc:Fallback>
                    <p:oleObj name="Equation" r:id="rId23" imgW="152202" imgH="177569" progId="Equation.3">
                      <p:embed/>
                      <p:pic>
                        <p:nvPicPr>
                          <p:cNvPr id="0" name="Picture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4" y="2880"/>
                            <a:ext cx="208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Object 41"/>
              <p:cNvGraphicFramePr>
                <a:graphicFrameLocks noChangeAspect="1"/>
              </p:cNvGraphicFramePr>
              <p:nvPr/>
            </p:nvGraphicFramePr>
            <p:xfrm>
              <a:off x="3744" y="2359"/>
              <a:ext cx="288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546" name="Equation" r:id="rId25" imgW="304668" imgH="279279" progId="Equation.3">
                      <p:embed/>
                    </p:oleObj>
                  </mc:Choice>
                  <mc:Fallback>
                    <p:oleObj name="Equation" r:id="rId25" imgW="304668" imgH="279279" progId="Equation.3">
                      <p:embed/>
                      <p:pic>
                        <p:nvPicPr>
                          <p:cNvPr id="0" name="Picture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359"/>
                            <a:ext cx="288" cy="2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42"/>
              <p:cNvGraphicFramePr>
                <a:graphicFrameLocks noChangeAspect="1"/>
              </p:cNvGraphicFramePr>
              <p:nvPr/>
            </p:nvGraphicFramePr>
            <p:xfrm>
              <a:off x="4235" y="1536"/>
              <a:ext cx="187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547" name="公式" r:id="rId27" imgW="279720" imgH="291960" progId="Equation.3">
                      <p:embed/>
                    </p:oleObj>
                  </mc:Choice>
                  <mc:Fallback>
                    <p:oleObj name="公式" r:id="rId27" imgW="279720" imgH="291960" progId="Equation.3">
                      <p:embed/>
                      <p:pic>
                        <p:nvPicPr>
                          <p:cNvPr id="0" name="Picture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5" y="1536"/>
                            <a:ext cx="187" cy="2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Object 43"/>
              <p:cNvGraphicFramePr>
                <a:graphicFrameLocks noChangeAspect="1"/>
              </p:cNvGraphicFramePr>
              <p:nvPr/>
            </p:nvGraphicFramePr>
            <p:xfrm>
              <a:off x="5334" y="3327"/>
              <a:ext cx="186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548" name="公式" r:id="rId29" imgW="279720" imgH="291960" progId="Equation.3">
                      <p:embed/>
                    </p:oleObj>
                  </mc:Choice>
                  <mc:Fallback>
                    <p:oleObj name="公式" r:id="rId29" imgW="279720" imgH="291960" progId="Equation.3">
                      <p:embed/>
                      <p:pic>
                        <p:nvPicPr>
                          <p:cNvPr id="0" name="Picture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34" y="3327"/>
                            <a:ext cx="186" cy="2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2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094577"/>
              </p:ext>
            </p:extLst>
          </p:nvPr>
        </p:nvGraphicFramePr>
        <p:xfrm>
          <a:off x="128588" y="5187156"/>
          <a:ext cx="541020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49" name="Equation" r:id="rId31" imgW="4140200" imgH="863600" progId="">
                  <p:embed/>
                </p:oleObj>
              </mc:Choice>
              <mc:Fallback>
                <p:oleObj name="Equation" r:id="rId31" imgW="4140200" imgH="863600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5187156"/>
                        <a:ext cx="5410200" cy="120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707635"/>
              </p:ext>
            </p:extLst>
          </p:nvPr>
        </p:nvGraphicFramePr>
        <p:xfrm>
          <a:off x="1042988" y="3586956"/>
          <a:ext cx="358140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0" name="Equation" r:id="rId33" imgW="2298700" imgH="762000" progId="">
                  <p:embed/>
                </p:oleObj>
              </mc:Choice>
              <mc:Fallback>
                <p:oleObj name="Equation" r:id="rId33" imgW="2298700" imgH="762000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86956"/>
                        <a:ext cx="3581400" cy="1157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8258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275856" y="188640"/>
            <a:ext cx="576064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第四章 动能与势能</a:t>
            </a:r>
            <a:r>
              <a:rPr lang="en-US" altLang="zh-CN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—</a:t>
            </a: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机械能变化</a:t>
            </a: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定理</a:t>
            </a:r>
            <a:endParaRPr lang="en-US" altLang="zh-CN" sz="2400" dirty="0" smtClean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与机械能守恒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628442"/>
              </p:ext>
            </p:extLst>
          </p:nvPr>
        </p:nvGraphicFramePr>
        <p:xfrm>
          <a:off x="1070051" y="5441760"/>
          <a:ext cx="40386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98" name="Equation" r:id="rId3" imgW="1091726" imgH="279279" progId="Equation.3">
                  <p:embed/>
                </p:oleObj>
              </mc:Choice>
              <mc:Fallback>
                <p:oleObj name="Equation" r:id="rId3" imgW="1091726" imgH="279279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051" y="5441760"/>
                        <a:ext cx="4038600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185977"/>
              </p:ext>
            </p:extLst>
          </p:nvPr>
        </p:nvGraphicFramePr>
        <p:xfrm>
          <a:off x="3251" y="2622360"/>
          <a:ext cx="54864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99" name="公式" r:id="rId5" imgW="1473200" imgH="228600" progId="Equation.3">
                  <p:embed/>
                </p:oleObj>
              </mc:Choice>
              <mc:Fallback>
                <p:oleObj name="公式" r:id="rId5" imgW="1473200" imgH="2286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" y="2622360"/>
                        <a:ext cx="548640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420886"/>
              </p:ext>
            </p:extLst>
          </p:nvPr>
        </p:nvGraphicFramePr>
        <p:xfrm>
          <a:off x="1298651" y="4603560"/>
          <a:ext cx="3733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00" name="公式" r:id="rId7" imgW="1853396" imgH="317362" progId="Equation.3">
                  <p:embed/>
                </p:oleObj>
              </mc:Choice>
              <mc:Fallback>
                <p:oleObj name="公式" r:id="rId7" imgW="1853396" imgH="317362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651" y="4603560"/>
                        <a:ext cx="37338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809770"/>
              </p:ext>
            </p:extLst>
          </p:nvPr>
        </p:nvGraphicFramePr>
        <p:xfrm>
          <a:off x="1679651" y="1707960"/>
          <a:ext cx="2438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01" name="公式" r:id="rId9" imgW="1066800" imgH="342900" progId="Equation.3">
                  <p:embed/>
                </p:oleObj>
              </mc:Choice>
              <mc:Fallback>
                <p:oleObj name="公式" r:id="rId9" imgW="1066800" imgH="3429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651" y="1707960"/>
                        <a:ext cx="2438400" cy="7112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84996"/>
              </p:ext>
            </p:extLst>
          </p:nvPr>
        </p:nvGraphicFramePr>
        <p:xfrm>
          <a:off x="474739" y="3384360"/>
          <a:ext cx="507841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02" name="Equation" r:id="rId11" imgW="1548728" imgH="355446" progId="Equation.3">
                  <p:embed/>
                </p:oleObj>
              </mc:Choice>
              <mc:Fallback>
                <p:oleObj name="Equation" r:id="rId11" imgW="1548728" imgH="355446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39" y="3384360"/>
                        <a:ext cx="5078412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642051" y="2088960"/>
            <a:ext cx="3200400" cy="3429000"/>
            <a:chOff x="3600" y="1200"/>
            <a:chExt cx="2016" cy="2160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600" y="1200"/>
              <a:ext cx="2016" cy="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3744" y="1440"/>
              <a:ext cx="1776" cy="1920"/>
              <a:chOff x="3744" y="1440"/>
              <a:chExt cx="1776" cy="1920"/>
            </a:xfrm>
          </p:grpSpPr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4169" y="2861"/>
                <a:ext cx="133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 flipV="1">
                <a:off x="4169" y="1440"/>
                <a:ext cx="0" cy="14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 flipH="1">
                <a:off x="3800" y="2861"/>
                <a:ext cx="369" cy="3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3984" y="1846"/>
                <a:ext cx="1212" cy="1370"/>
              </a:xfrm>
              <a:custGeom>
                <a:avLst/>
                <a:gdLst>
                  <a:gd name="T0" fmla="*/ 0 w 1041"/>
                  <a:gd name="T1" fmla="*/ 175 h 1191"/>
                  <a:gd name="T2" fmla="*/ 378 w 1041"/>
                  <a:gd name="T3" fmla="*/ 32 h 1191"/>
                  <a:gd name="T4" fmla="*/ 650 w 1041"/>
                  <a:gd name="T5" fmla="*/ 32 h 1191"/>
                  <a:gd name="T6" fmla="*/ 1082 w 1041"/>
                  <a:gd name="T7" fmla="*/ 223 h 1191"/>
                  <a:gd name="T8" fmla="*/ 1195 w 1041"/>
                  <a:gd name="T9" fmla="*/ 431 h 1191"/>
                  <a:gd name="T10" fmla="*/ 1190 w 1041"/>
                  <a:gd name="T11" fmla="*/ 749 h 1191"/>
                  <a:gd name="T12" fmla="*/ 1167 w 1041"/>
                  <a:gd name="T13" fmla="*/ 1030 h 1191"/>
                  <a:gd name="T14" fmla="*/ 1190 w 1041"/>
                  <a:gd name="T15" fmla="*/ 1370 h 119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41"/>
                  <a:gd name="T25" fmla="*/ 0 h 1191"/>
                  <a:gd name="T26" fmla="*/ 1041 w 1041"/>
                  <a:gd name="T27" fmla="*/ 1191 h 119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41" h="1191">
                    <a:moveTo>
                      <a:pt x="0" y="152"/>
                    </a:moveTo>
                    <a:cubicBezTo>
                      <a:pt x="116" y="100"/>
                      <a:pt x="232" y="48"/>
                      <a:pt x="325" y="28"/>
                    </a:cubicBezTo>
                    <a:cubicBezTo>
                      <a:pt x="418" y="7"/>
                      <a:pt x="457" y="0"/>
                      <a:pt x="558" y="28"/>
                    </a:cubicBezTo>
                    <a:cubicBezTo>
                      <a:pt x="658" y="55"/>
                      <a:pt x="851" y="136"/>
                      <a:pt x="929" y="194"/>
                    </a:cubicBezTo>
                    <a:cubicBezTo>
                      <a:pt x="1007" y="252"/>
                      <a:pt x="1011" y="299"/>
                      <a:pt x="1026" y="375"/>
                    </a:cubicBezTo>
                    <a:cubicBezTo>
                      <a:pt x="1041" y="451"/>
                      <a:pt x="1026" y="564"/>
                      <a:pt x="1022" y="651"/>
                    </a:cubicBezTo>
                    <a:cubicBezTo>
                      <a:pt x="1018" y="738"/>
                      <a:pt x="1002" y="805"/>
                      <a:pt x="1002" y="895"/>
                    </a:cubicBezTo>
                    <a:cubicBezTo>
                      <a:pt x="1002" y="985"/>
                      <a:pt x="1018" y="1129"/>
                      <a:pt x="1022" y="1191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4471" y="156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A50021"/>
                    </a:solidFill>
                  </a:rPr>
                  <a:t>A</a:t>
                </a:r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5197" y="2388"/>
                <a:ext cx="323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A50021"/>
                    </a:solidFill>
                  </a:rPr>
                  <a:t>B</a:t>
                </a:r>
                <a:endParaRPr lang="en-US" altLang="zh-CN" sz="2400" i="1" dirty="0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 flipH="1" flipV="1">
                <a:off x="4169" y="1846"/>
                <a:ext cx="2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H="1">
                <a:off x="4169" y="2557"/>
                <a:ext cx="10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" name="Object 20"/>
              <p:cNvGraphicFramePr>
                <a:graphicFrameLocks noChangeAspect="1"/>
              </p:cNvGraphicFramePr>
              <p:nvPr/>
            </p:nvGraphicFramePr>
            <p:xfrm>
              <a:off x="3859" y="1593"/>
              <a:ext cx="318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03" name="公式" r:id="rId13" imgW="139579" imgH="164957" progId="Equation.3">
                      <p:embed/>
                    </p:oleObj>
                  </mc:Choice>
                  <mc:Fallback>
                    <p:oleObj name="公式" r:id="rId13" imgW="139579" imgH="164957" progId="Equation.3">
                      <p:embed/>
                      <p:pic>
                        <p:nvPicPr>
                          <p:cNvPr id="0" name="Picture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9" y="1593"/>
                            <a:ext cx="318" cy="4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21"/>
              <p:cNvGraphicFramePr>
                <a:graphicFrameLocks noChangeAspect="1"/>
              </p:cNvGraphicFramePr>
              <p:nvPr/>
            </p:nvGraphicFramePr>
            <p:xfrm>
              <a:off x="3833" y="2277"/>
              <a:ext cx="337" cy="4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04" name="公式" r:id="rId15" imgW="139579" imgH="164957" progId="Equation.3">
                      <p:embed/>
                    </p:oleObj>
                  </mc:Choice>
                  <mc:Fallback>
                    <p:oleObj name="公式" r:id="rId15" imgW="139579" imgH="164957" progId="Equation.3">
                      <p:embed/>
                      <p:pic>
                        <p:nvPicPr>
                          <p:cNvPr id="0" name="Picture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3" y="2277"/>
                            <a:ext cx="337" cy="4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Oval 22"/>
              <p:cNvSpPr>
                <a:spLocks noChangeArrowheads="1"/>
              </p:cNvSpPr>
              <p:nvPr/>
            </p:nvSpPr>
            <p:spPr bwMode="auto">
              <a:xfrm>
                <a:off x="4400" y="1795"/>
                <a:ext cx="92" cy="102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A987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4906" y="1947"/>
                <a:ext cx="93" cy="103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A987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4656" y="1872"/>
                <a:ext cx="139" cy="50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>
                <a:off x="4953" y="2050"/>
                <a:ext cx="0" cy="35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8" name="Object 26"/>
              <p:cNvGraphicFramePr>
                <a:graphicFrameLocks noChangeAspect="1"/>
              </p:cNvGraphicFramePr>
              <p:nvPr/>
            </p:nvGraphicFramePr>
            <p:xfrm>
              <a:off x="4583" y="2277"/>
              <a:ext cx="320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05" name="公式" r:id="rId17" imgW="368300" imgH="241300" progId="Equation.3">
                      <p:embed/>
                    </p:oleObj>
                  </mc:Choice>
                  <mc:Fallback>
                    <p:oleObj name="公式" r:id="rId17" imgW="368300" imgH="241300" progId="Equation.3">
                      <p:embed/>
                      <p:pic>
                        <p:nvPicPr>
                          <p:cNvPr id="0" name="Picture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3" y="2277"/>
                            <a:ext cx="320" cy="22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27"/>
              <p:cNvGraphicFramePr>
                <a:graphicFrameLocks noChangeAspect="1"/>
              </p:cNvGraphicFramePr>
              <p:nvPr/>
            </p:nvGraphicFramePr>
            <p:xfrm>
              <a:off x="4135" y="2851"/>
              <a:ext cx="192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06" name="公式" r:id="rId19" imgW="164957" imgH="190335" progId="Equation.3">
                      <p:embed/>
                    </p:oleObj>
                  </mc:Choice>
                  <mc:Fallback>
                    <p:oleObj name="公式" r:id="rId19" imgW="164957" imgH="190335" progId="Equation.3">
                      <p:embed/>
                      <p:pic>
                        <p:nvPicPr>
                          <p:cNvPr id="0" name="Picture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5" y="2851"/>
                            <a:ext cx="192" cy="2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28"/>
              <p:cNvGraphicFramePr>
                <a:graphicFrameLocks noChangeAspect="1"/>
              </p:cNvGraphicFramePr>
              <p:nvPr/>
            </p:nvGraphicFramePr>
            <p:xfrm>
              <a:off x="3744" y="3126"/>
              <a:ext cx="220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07" name="公式" r:id="rId21" imgW="177646" imgH="190335" progId="Equation.3">
                      <p:embed/>
                    </p:oleObj>
                  </mc:Choice>
                  <mc:Fallback>
                    <p:oleObj name="公式" r:id="rId21" imgW="177646" imgH="190335" progId="Equation.3">
                      <p:embed/>
                      <p:pic>
                        <p:nvPicPr>
                          <p:cNvPr id="0" name="Picture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3126"/>
                            <a:ext cx="220" cy="2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29"/>
              <p:cNvGraphicFramePr>
                <a:graphicFrameLocks noChangeAspect="1"/>
              </p:cNvGraphicFramePr>
              <p:nvPr/>
            </p:nvGraphicFramePr>
            <p:xfrm>
              <a:off x="5265" y="2885"/>
              <a:ext cx="228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08" name="公式" r:id="rId23" imgW="190417" imgH="241195" progId="Equation.3">
                      <p:embed/>
                    </p:oleObj>
                  </mc:Choice>
                  <mc:Fallback>
                    <p:oleObj name="公式" r:id="rId23" imgW="190417" imgH="241195" progId="Equation.3">
                      <p:embed/>
                      <p:pic>
                        <p:nvPicPr>
                          <p:cNvPr id="0" name="Picture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65" y="2885"/>
                            <a:ext cx="228" cy="2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30"/>
              <p:cNvGraphicFramePr>
                <a:graphicFrameLocks noChangeAspect="1"/>
              </p:cNvGraphicFramePr>
              <p:nvPr/>
            </p:nvGraphicFramePr>
            <p:xfrm>
              <a:off x="3912" y="1449"/>
              <a:ext cx="223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09" name="公式" r:id="rId25" imgW="164885" imgH="164885" progId="Equation.3">
                      <p:embed/>
                    </p:oleObj>
                  </mc:Choice>
                  <mc:Fallback>
                    <p:oleObj name="公式" r:id="rId25" imgW="164885" imgH="164885" progId="Equation.3">
                      <p:embed/>
                      <p:pic>
                        <p:nvPicPr>
                          <p:cNvPr id="0" name="Picture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2" y="1449"/>
                            <a:ext cx="223" cy="2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" name="Oval 31"/>
              <p:cNvSpPr>
                <a:spLocks noChangeArrowheads="1"/>
              </p:cNvSpPr>
              <p:nvPr/>
            </p:nvSpPr>
            <p:spPr bwMode="auto">
              <a:xfrm>
                <a:off x="5142" y="2498"/>
                <a:ext cx="93" cy="103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A987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1374851" y="96024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2 </a:t>
            </a:r>
            <a:r>
              <a:rPr lang="zh-CN" altLang="en-US" sz="2800" b="1">
                <a:latin typeface="Times New Roman" pitchFamily="18" charset="0"/>
              </a:rPr>
              <a:t>）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  </a:t>
            </a:r>
            <a:r>
              <a:rPr lang="zh-CN" altLang="en-US" sz="2800" b="1">
                <a:solidFill>
                  <a:srgbClr val="1C1C1C"/>
                </a:solidFill>
                <a:latin typeface="Times New Roman" pitchFamily="18" charset="0"/>
              </a:rPr>
              <a:t>重力作功</a:t>
            </a:r>
          </a:p>
        </p:txBody>
      </p:sp>
    </p:spTree>
    <p:extLst>
      <p:ext uri="{BB962C8B-B14F-4D97-AF65-F5344CB8AC3E}">
        <p14:creationId xmlns:p14="http://schemas.microsoft.com/office/powerpoint/2010/main" val="4068258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275856" y="188640"/>
            <a:ext cx="576064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第四章 动能与势能</a:t>
            </a:r>
            <a:r>
              <a:rPr lang="en-US" altLang="zh-CN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—</a:t>
            </a: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机械能变化</a:t>
            </a: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定理</a:t>
            </a:r>
            <a:endParaRPr lang="en-US" altLang="zh-CN" sz="2400" dirty="0" smtClean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与机械能守恒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170555"/>
              </p:ext>
            </p:extLst>
          </p:nvPr>
        </p:nvGraphicFramePr>
        <p:xfrm>
          <a:off x="4859992" y="5459413"/>
          <a:ext cx="3505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6" name="Equation" r:id="rId3" imgW="1040948" imgH="279279" progId="Equation.3">
                  <p:embed/>
                </p:oleObj>
              </mc:Choice>
              <mc:Fallback>
                <p:oleObj name="Equation" r:id="rId3" imgW="1040948" imgH="279279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992" y="5459413"/>
                        <a:ext cx="350520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943176"/>
              </p:ext>
            </p:extLst>
          </p:nvPr>
        </p:nvGraphicFramePr>
        <p:xfrm>
          <a:off x="592792" y="4335463"/>
          <a:ext cx="2438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7" name="Equation" r:id="rId5" imgW="977900" imgH="279400" progId="Equation.3">
                  <p:embed/>
                </p:oleObj>
              </mc:Choice>
              <mc:Fallback>
                <p:oleObj name="Equation" r:id="rId5" imgW="977900" imgH="2794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92" y="4335463"/>
                        <a:ext cx="2438400" cy="6096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957983"/>
              </p:ext>
            </p:extLst>
          </p:nvPr>
        </p:nvGraphicFramePr>
        <p:xfrm>
          <a:off x="3548717" y="4130676"/>
          <a:ext cx="4892675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8" name="Equation" r:id="rId7" imgW="1511300" imgH="355600" progId="Equation.3">
                  <p:embed/>
                </p:oleObj>
              </mc:Choice>
              <mc:Fallback>
                <p:oleObj name="Equation" r:id="rId7" imgW="1511300" imgH="3556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717" y="4130676"/>
                        <a:ext cx="4892675" cy="1119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117473"/>
              </p:ext>
            </p:extLst>
          </p:nvPr>
        </p:nvGraphicFramePr>
        <p:xfrm>
          <a:off x="364192" y="5311776"/>
          <a:ext cx="403860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9" name="公式" r:id="rId9" imgW="2108200" imgH="609600" progId="Equation.3">
                  <p:embed/>
                </p:oleObj>
              </mc:Choice>
              <mc:Fallback>
                <p:oleObj name="公式" r:id="rId9" imgW="2108200" imgH="6096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92" y="5311776"/>
                        <a:ext cx="4038600" cy="1157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278592" y="1668463"/>
            <a:ext cx="6019800" cy="2209800"/>
            <a:chOff x="864" y="960"/>
            <a:chExt cx="3792" cy="1392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864" y="960"/>
              <a:ext cx="3792" cy="1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181" y="1115"/>
              <a:ext cx="3062" cy="1237"/>
              <a:chOff x="1181" y="1115"/>
              <a:chExt cx="3062" cy="1237"/>
            </a:xfrm>
          </p:grpSpPr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1292" y="1999"/>
                <a:ext cx="295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flipV="1">
                <a:off x="1292" y="1292"/>
                <a:ext cx="0" cy="7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13" descr="栎木"/>
              <p:cNvSpPr>
                <a:spLocks noChangeArrowheads="1"/>
              </p:cNvSpPr>
              <p:nvPr/>
            </p:nvSpPr>
            <p:spPr bwMode="auto">
              <a:xfrm>
                <a:off x="2963" y="1351"/>
                <a:ext cx="222" cy="648"/>
              </a:xfrm>
              <a:prstGeom prst="rect">
                <a:avLst/>
              </a:prstGeom>
              <a:blipFill dpi="0" rotWithShape="0">
                <a:blip r:embed="rId11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" name="Rectangle 14" descr="栎木"/>
              <p:cNvSpPr>
                <a:spLocks noChangeArrowheads="1"/>
              </p:cNvSpPr>
              <p:nvPr/>
            </p:nvSpPr>
            <p:spPr bwMode="auto">
              <a:xfrm>
                <a:off x="3631" y="1351"/>
                <a:ext cx="222" cy="648"/>
              </a:xfrm>
              <a:prstGeom prst="rect">
                <a:avLst/>
              </a:prstGeom>
              <a:blipFill dpi="0" rotWithShape="0">
                <a:blip r:embed="rId11" cstate="print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3185" y="1645"/>
                <a:ext cx="446" cy="0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" name="Object 16"/>
              <p:cNvGraphicFramePr>
                <a:graphicFrameLocks noChangeAspect="1"/>
              </p:cNvGraphicFramePr>
              <p:nvPr/>
            </p:nvGraphicFramePr>
            <p:xfrm>
              <a:off x="3018" y="1881"/>
              <a:ext cx="379" cy="4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490" name="公式" r:id="rId12" imgW="139579" imgH="164957" progId="Equation.3">
                      <p:embed/>
                    </p:oleObj>
                  </mc:Choice>
                  <mc:Fallback>
                    <p:oleObj name="公式" r:id="rId12" imgW="139579" imgH="164957" progId="Equation.3">
                      <p:embed/>
                      <p:pic>
                        <p:nvPicPr>
                          <p:cNvPr id="0" name="Picture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8" y="1881"/>
                            <a:ext cx="379" cy="47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7"/>
              <p:cNvGraphicFramePr>
                <a:graphicFrameLocks noChangeAspect="1"/>
              </p:cNvGraphicFramePr>
              <p:nvPr/>
            </p:nvGraphicFramePr>
            <p:xfrm>
              <a:off x="3686" y="1881"/>
              <a:ext cx="381" cy="4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491" name="公式" r:id="rId14" imgW="139579" imgH="164957" progId="Equation.3">
                      <p:embed/>
                    </p:oleObj>
                  </mc:Choice>
                  <mc:Fallback>
                    <p:oleObj name="公式" r:id="rId14" imgW="139579" imgH="164957" progId="Equation.3">
                      <p:embed/>
                      <p:pic>
                        <p:nvPicPr>
                          <p:cNvPr id="0" name="Picture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86" y="1881"/>
                            <a:ext cx="381" cy="47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0" name="Group 18"/>
              <p:cNvGrpSpPr>
                <a:grpSpLocks/>
              </p:cNvGrpSpPr>
              <p:nvPr/>
            </p:nvGrpSpPr>
            <p:grpSpPr bwMode="auto">
              <a:xfrm>
                <a:off x="1292" y="1527"/>
                <a:ext cx="1671" cy="295"/>
                <a:chOff x="2832" y="3696"/>
                <a:chExt cx="1344" cy="240"/>
              </a:xfrm>
            </p:grpSpPr>
            <p:sp>
              <p:nvSpPr>
                <p:cNvPr id="28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928" y="3696"/>
                  <a:ext cx="80" cy="14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3008" y="3696"/>
                  <a:ext cx="80" cy="2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0" name="Group 21"/>
                <p:cNvGrpSpPr>
                  <a:grpSpLocks/>
                </p:cNvGrpSpPr>
                <p:nvPr/>
              </p:nvGrpSpPr>
              <p:grpSpPr bwMode="auto">
                <a:xfrm>
                  <a:off x="3088" y="3696"/>
                  <a:ext cx="160" cy="240"/>
                  <a:chOff x="2928" y="3696"/>
                  <a:chExt cx="384" cy="240"/>
                </a:xfrm>
              </p:grpSpPr>
              <p:sp>
                <p:nvSpPr>
                  <p:cNvPr id="50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3696"/>
                    <a:ext cx="192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Line 2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120" y="3696"/>
                    <a:ext cx="192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" name="Group 24"/>
                <p:cNvGrpSpPr>
                  <a:grpSpLocks/>
                </p:cNvGrpSpPr>
                <p:nvPr/>
              </p:nvGrpSpPr>
              <p:grpSpPr bwMode="auto">
                <a:xfrm>
                  <a:off x="3248" y="3696"/>
                  <a:ext cx="160" cy="240"/>
                  <a:chOff x="2928" y="3696"/>
                  <a:chExt cx="384" cy="240"/>
                </a:xfrm>
              </p:grpSpPr>
              <p:sp>
                <p:nvSpPr>
                  <p:cNvPr id="48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3696"/>
                    <a:ext cx="192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Line 2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120" y="3696"/>
                    <a:ext cx="192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" name="Group 27"/>
                <p:cNvGrpSpPr>
                  <a:grpSpLocks/>
                </p:cNvGrpSpPr>
                <p:nvPr/>
              </p:nvGrpSpPr>
              <p:grpSpPr bwMode="auto">
                <a:xfrm>
                  <a:off x="3408" y="3696"/>
                  <a:ext cx="480" cy="240"/>
                  <a:chOff x="2928" y="3696"/>
                  <a:chExt cx="1152" cy="240"/>
                </a:xfrm>
              </p:grpSpPr>
              <p:grpSp>
                <p:nvGrpSpPr>
                  <p:cNvPr id="39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2928" y="3696"/>
                    <a:ext cx="384" cy="240"/>
                    <a:chOff x="2928" y="3696"/>
                    <a:chExt cx="384" cy="240"/>
                  </a:xfrm>
                </p:grpSpPr>
                <p:sp>
                  <p:nvSpPr>
                    <p:cNvPr id="46" name="Line 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28" y="3696"/>
                      <a:ext cx="192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" name="Line 3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120" y="3696"/>
                      <a:ext cx="192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0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3312" y="3696"/>
                    <a:ext cx="384" cy="240"/>
                    <a:chOff x="2928" y="3696"/>
                    <a:chExt cx="384" cy="240"/>
                  </a:xfrm>
                </p:grpSpPr>
                <p:sp>
                  <p:nvSpPr>
                    <p:cNvPr id="44" name="Line 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28" y="3696"/>
                      <a:ext cx="192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" name="Line 33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120" y="3696"/>
                      <a:ext cx="192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1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3696" y="3696"/>
                    <a:ext cx="384" cy="240"/>
                    <a:chOff x="2928" y="3696"/>
                    <a:chExt cx="384" cy="240"/>
                  </a:xfrm>
                </p:grpSpPr>
                <p:sp>
                  <p:nvSpPr>
                    <p:cNvPr id="42" name="Line 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28" y="3696"/>
                      <a:ext cx="192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" name="Line 3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120" y="3696"/>
                      <a:ext cx="192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3" name="Group 37"/>
                <p:cNvGrpSpPr>
                  <a:grpSpLocks/>
                </p:cNvGrpSpPr>
                <p:nvPr/>
              </p:nvGrpSpPr>
              <p:grpSpPr bwMode="auto">
                <a:xfrm>
                  <a:off x="3888" y="3696"/>
                  <a:ext cx="160" cy="240"/>
                  <a:chOff x="2928" y="3696"/>
                  <a:chExt cx="384" cy="240"/>
                </a:xfrm>
              </p:grpSpPr>
              <p:sp>
                <p:nvSpPr>
                  <p:cNvPr id="37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3696"/>
                    <a:ext cx="192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Line 3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120" y="3696"/>
                    <a:ext cx="192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048" y="3792"/>
                  <a:ext cx="32" cy="14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41"/>
                <p:cNvSpPr>
                  <a:spLocks noChangeShapeType="1"/>
                </p:cNvSpPr>
                <p:nvPr/>
              </p:nvSpPr>
              <p:spPr bwMode="auto">
                <a:xfrm>
                  <a:off x="4080" y="3792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42"/>
                <p:cNvSpPr>
                  <a:spLocks noChangeShapeType="1"/>
                </p:cNvSpPr>
                <p:nvPr/>
              </p:nvSpPr>
              <p:spPr bwMode="auto">
                <a:xfrm>
                  <a:off x="2832" y="384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" name="Line 43"/>
              <p:cNvSpPr>
                <a:spLocks noChangeShapeType="1"/>
              </p:cNvSpPr>
              <p:nvPr/>
            </p:nvSpPr>
            <p:spPr bwMode="auto">
              <a:xfrm flipV="1">
                <a:off x="2684" y="1174"/>
                <a:ext cx="0" cy="82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" name="Group 44"/>
              <p:cNvGrpSpPr>
                <a:grpSpLocks/>
              </p:cNvGrpSpPr>
              <p:nvPr/>
            </p:nvGrpSpPr>
            <p:grpSpPr bwMode="auto">
              <a:xfrm>
                <a:off x="3241" y="1115"/>
                <a:ext cx="445" cy="470"/>
                <a:chOff x="2400" y="865"/>
                <a:chExt cx="384" cy="383"/>
              </a:xfrm>
            </p:grpSpPr>
            <p:sp>
              <p:nvSpPr>
                <p:cNvPr id="26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2400" y="124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7" name="Object 46"/>
                <p:cNvGraphicFramePr>
                  <a:graphicFrameLocks noChangeAspect="1"/>
                </p:cNvGraphicFramePr>
                <p:nvPr/>
              </p:nvGraphicFramePr>
              <p:xfrm>
                <a:off x="2448" y="865"/>
                <a:ext cx="336" cy="3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1492" name="公式" r:id="rId16" imgW="228501" imgH="266584" progId="Equation.3">
                        <p:embed/>
                      </p:oleObj>
                    </mc:Choice>
                    <mc:Fallback>
                      <p:oleObj name="公式" r:id="rId16" imgW="228501" imgH="266584" progId="Equation.3">
                        <p:embed/>
                        <p:pic>
                          <p:nvPicPr>
                            <p:cNvPr id="0" name="Picture 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48" y="865"/>
                              <a:ext cx="336" cy="33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3" name="Object 47"/>
              <p:cNvGraphicFramePr>
                <a:graphicFrameLocks noChangeAspect="1"/>
              </p:cNvGraphicFramePr>
              <p:nvPr/>
            </p:nvGraphicFramePr>
            <p:xfrm>
              <a:off x="3965" y="1704"/>
              <a:ext cx="219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493" name="公式" r:id="rId18" imgW="177646" imgH="190335" progId="Equation.3">
                      <p:embed/>
                    </p:oleObj>
                  </mc:Choice>
                  <mc:Fallback>
                    <p:oleObj name="公式" r:id="rId18" imgW="177646" imgH="190335" progId="Equation.3">
                      <p:embed/>
                      <p:pic>
                        <p:nvPicPr>
                          <p:cNvPr id="0" name="Picture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5" y="1704"/>
                            <a:ext cx="219" cy="2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Rectangle 48" descr="沙滩"/>
              <p:cNvSpPr>
                <a:spLocks noChangeArrowheads="1"/>
              </p:cNvSpPr>
              <p:nvPr/>
            </p:nvSpPr>
            <p:spPr bwMode="auto">
              <a:xfrm>
                <a:off x="1181" y="1152"/>
                <a:ext cx="115" cy="847"/>
              </a:xfrm>
              <a:prstGeom prst="rect">
                <a:avLst/>
              </a:prstGeom>
              <a:blipFill dpi="0" rotWithShape="0">
                <a:blip r:embed="rId20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5" name="Object 49"/>
              <p:cNvGraphicFramePr>
                <a:graphicFrameLocks noChangeAspect="1"/>
              </p:cNvGraphicFramePr>
              <p:nvPr/>
            </p:nvGraphicFramePr>
            <p:xfrm>
              <a:off x="2573" y="1999"/>
              <a:ext cx="191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494" name="公式" r:id="rId21" imgW="164957" imgH="190335" progId="Equation.3">
                      <p:embed/>
                    </p:oleObj>
                  </mc:Choice>
                  <mc:Fallback>
                    <p:oleObj name="公式" r:id="rId21" imgW="164957" imgH="190335" progId="Equation.3">
                      <p:embed/>
                      <p:pic>
                        <p:nvPicPr>
                          <p:cNvPr id="0" name="Picture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73" y="1999"/>
                            <a:ext cx="191" cy="2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1126192" y="982663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3 </a:t>
            </a:r>
            <a:r>
              <a:rPr lang="zh-CN" altLang="en-US" sz="2800" b="1">
                <a:latin typeface="Times New Roman" pitchFamily="18" charset="0"/>
              </a:rPr>
              <a:t>）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  </a:t>
            </a:r>
            <a:r>
              <a:rPr lang="zh-CN" altLang="en-US" sz="2800" b="1">
                <a:solidFill>
                  <a:srgbClr val="1C1C1C"/>
                </a:solidFill>
                <a:latin typeface="Times New Roman" pitchFamily="18" charset="0"/>
              </a:rPr>
              <a:t>弹性力作功</a:t>
            </a:r>
          </a:p>
        </p:txBody>
      </p:sp>
    </p:spTree>
    <p:extLst>
      <p:ext uri="{BB962C8B-B14F-4D97-AF65-F5344CB8AC3E}">
        <p14:creationId xmlns:p14="http://schemas.microsoft.com/office/powerpoint/2010/main" val="587973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275856" y="188640"/>
            <a:ext cx="576064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第四章 动能与势能</a:t>
            </a:r>
            <a:r>
              <a:rPr lang="en-US" altLang="zh-CN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—</a:t>
            </a: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机械能变化</a:t>
            </a: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定理</a:t>
            </a:r>
            <a:endParaRPr lang="en-US" altLang="zh-CN" sz="2400" dirty="0" smtClean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与机械能守恒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194" name="Text Box 4"/>
          <p:cNvSpPr txBox="1">
            <a:spLocks noChangeArrowheads="1"/>
          </p:cNvSpPr>
          <p:nvPr/>
        </p:nvSpPr>
        <p:spPr bwMode="auto">
          <a:xfrm>
            <a:off x="255583" y="1479550"/>
            <a:ext cx="8382000" cy="9556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       </a:t>
            </a:r>
            <a:r>
              <a:rPr lang="zh-CN" altLang="en-US" sz="2800" b="1">
                <a:solidFill>
                  <a:srgbClr val="000000"/>
                </a:solidFill>
              </a:rPr>
              <a:t>保守力</a:t>
            </a:r>
            <a:r>
              <a:rPr lang="en-US" altLang="zh-CN" sz="2800" b="1" dirty="0">
                <a:solidFill>
                  <a:srgbClr val="000000"/>
                </a:solidFill>
              </a:rPr>
              <a:t>:   </a:t>
            </a:r>
            <a:r>
              <a:rPr lang="zh-CN" altLang="en-US" sz="2800" b="1">
                <a:solidFill>
                  <a:srgbClr val="000000"/>
                </a:solidFill>
              </a:rPr>
              <a:t>力所作的功与路径无关</a:t>
            </a:r>
            <a:r>
              <a:rPr lang="zh-CN" altLang="en-US" sz="2800" b="1">
                <a:solidFill>
                  <a:srgbClr val="1C1C1C"/>
                </a:solidFill>
              </a:rPr>
              <a:t>，仅决定于相互作用质点的</a:t>
            </a:r>
            <a:r>
              <a:rPr lang="zh-CN" altLang="en-US" sz="2800" b="1">
                <a:solidFill>
                  <a:srgbClr val="CC0000"/>
                </a:solidFill>
              </a:rPr>
              <a:t>始末</a:t>
            </a:r>
            <a:r>
              <a:rPr lang="zh-CN" altLang="en-US" sz="2800" b="1">
                <a:solidFill>
                  <a:srgbClr val="1C1C1C"/>
                </a:solidFill>
              </a:rPr>
              <a:t>相对</a:t>
            </a:r>
            <a:r>
              <a:rPr lang="zh-CN" altLang="en-US" sz="2800" b="1">
                <a:solidFill>
                  <a:srgbClr val="000000"/>
                </a:solidFill>
              </a:rPr>
              <a:t>位置 </a:t>
            </a:r>
            <a:r>
              <a:rPr lang="en-US" altLang="zh-CN" sz="2800" b="1" dirty="0">
                <a:solidFill>
                  <a:srgbClr val="1C1C1C"/>
                </a:solidFill>
              </a:rPr>
              <a:t>.</a:t>
            </a:r>
          </a:p>
        </p:txBody>
      </p:sp>
      <p:sp>
        <p:nvSpPr>
          <p:cNvPr id="195" name="Rectangle 5"/>
          <p:cNvSpPr>
            <a:spLocks noChangeArrowheads="1"/>
          </p:cNvSpPr>
          <p:nvPr/>
        </p:nvSpPr>
        <p:spPr bwMode="auto">
          <a:xfrm>
            <a:off x="165095" y="869950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CC0000"/>
                </a:solidFill>
              </a:rPr>
              <a:t>保守力</a:t>
            </a:r>
            <a:r>
              <a:rPr lang="zh-CN" altLang="en-US" sz="2800" b="1" dirty="0">
                <a:solidFill>
                  <a:srgbClr val="CC0000"/>
                </a:solidFill>
              </a:rPr>
              <a:t>和非保守力</a:t>
            </a:r>
            <a:endParaRPr lang="zh-CN" altLang="en-US" sz="2400" b="1" dirty="0">
              <a:solidFill>
                <a:srgbClr val="CC0000"/>
              </a:solidFill>
            </a:endParaRPr>
          </a:p>
        </p:txBody>
      </p:sp>
      <p:grpSp>
        <p:nvGrpSpPr>
          <p:cNvPr id="196" name="Group 6"/>
          <p:cNvGrpSpPr>
            <a:grpSpLocks/>
          </p:cNvGrpSpPr>
          <p:nvPr/>
        </p:nvGrpSpPr>
        <p:grpSpPr bwMode="auto">
          <a:xfrm>
            <a:off x="219070" y="2698750"/>
            <a:ext cx="6589713" cy="2798763"/>
            <a:chOff x="265" y="1584"/>
            <a:chExt cx="4151" cy="1763"/>
          </a:xfrm>
        </p:grpSpPr>
        <p:graphicFrame>
          <p:nvGraphicFramePr>
            <p:cNvPr id="197" name="Object 7"/>
            <p:cNvGraphicFramePr>
              <a:graphicFrameLocks noChangeAspect="1"/>
            </p:cNvGraphicFramePr>
            <p:nvPr/>
          </p:nvGraphicFramePr>
          <p:xfrm>
            <a:off x="1276" y="2691"/>
            <a:ext cx="256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8" name="公式" r:id="rId3" imgW="2108200" imgH="609600" progId="Equation.3">
                    <p:embed/>
                  </p:oleObj>
                </mc:Choice>
                <mc:Fallback>
                  <p:oleObj name="公式" r:id="rId3" imgW="2108200" imgH="60960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2691"/>
                          <a:ext cx="2564" cy="6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" name="Object 8"/>
            <p:cNvGraphicFramePr>
              <a:graphicFrameLocks noChangeAspect="1"/>
            </p:cNvGraphicFramePr>
            <p:nvPr/>
          </p:nvGraphicFramePr>
          <p:xfrm>
            <a:off x="912" y="1584"/>
            <a:ext cx="3504" cy="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9" name="Equation" r:id="rId5" imgW="4140200" imgH="863600" progId="Equation.3">
                    <p:embed/>
                  </p:oleObj>
                </mc:Choice>
                <mc:Fallback>
                  <p:oleObj name="Equation" r:id="rId5" imgW="4140200" imgH="86360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584"/>
                          <a:ext cx="3504" cy="7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" name="Object 9"/>
            <p:cNvGraphicFramePr>
              <a:graphicFrameLocks noChangeAspect="1"/>
            </p:cNvGraphicFramePr>
            <p:nvPr/>
          </p:nvGraphicFramePr>
          <p:xfrm>
            <a:off x="1276" y="2338"/>
            <a:ext cx="237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0" name="公式" r:id="rId7" imgW="2132674" imgH="317362" progId="Equation.3">
                    <p:embed/>
                  </p:oleObj>
                </mc:Choice>
                <mc:Fallback>
                  <p:oleObj name="公式" r:id="rId7" imgW="2132674" imgH="317362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2338"/>
                          <a:ext cx="2372" cy="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" name="Text Box 10"/>
            <p:cNvSpPr txBox="1">
              <a:spLocks noChangeArrowheads="1"/>
            </p:cNvSpPr>
            <p:nvPr/>
          </p:nvSpPr>
          <p:spPr bwMode="auto">
            <a:xfrm>
              <a:off x="265" y="2313"/>
              <a:ext cx="1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重力功</a:t>
              </a:r>
            </a:p>
          </p:txBody>
        </p:sp>
        <p:sp>
          <p:nvSpPr>
            <p:cNvPr id="201" name="Rectangle 11"/>
            <p:cNvSpPr>
              <a:spLocks noChangeArrowheads="1"/>
            </p:cNvSpPr>
            <p:nvPr/>
          </p:nvSpPr>
          <p:spPr bwMode="auto">
            <a:xfrm>
              <a:off x="288" y="2841"/>
              <a:ext cx="13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弹力功</a:t>
              </a:r>
            </a:p>
          </p:txBody>
        </p:sp>
        <p:sp>
          <p:nvSpPr>
            <p:cNvPr id="202" name="Rectangle 12"/>
            <p:cNvSpPr>
              <a:spLocks noChangeArrowheads="1"/>
            </p:cNvSpPr>
            <p:nvPr/>
          </p:nvSpPr>
          <p:spPr bwMode="auto">
            <a:xfrm>
              <a:off x="271" y="1728"/>
              <a:ext cx="13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引力功</a:t>
              </a:r>
            </a:p>
          </p:txBody>
        </p:sp>
      </p:grpSp>
      <p:graphicFrame>
        <p:nvGraphicFramePr>
          <p:cNvPr id="20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729"/>
              </p:ext>
            </p:extLst>
          </p:nvPr>
        </p:nvGraphicFramePr>
        <p:xfrm>
          <a:off x="1017583" y="5729288"/>
          <a:ext cx="434181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1" name="Equation" r:id="rId9" imgW="1358310" imgH="291973" progId="Equation.3">
                  <p:embed/>
                </p:oleObj>
              </mc:Choice>
              <mc:Fallback>
                <p:oleObj name="Equation" r:id="rId9" imgW="1358310" imgH="291973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3" y="5729288"/>
                        <a:ext cx="4341812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" name="Group 14"/>
          <p:cNvGrpSpPr>
            <a:grpSpLocks/>
          </p:cNvGrpSpPr>
          <p:nvPr/>
        </p:nvGrpSpPr>
        <p:grpSpPr bwMode="auto">
          <a:xfrm>
            <a:off x="6275383" y="4070350"/>
            <a:ext cx="2362200" cy="2362200"/>
            <a:chOff x="4080" y="2448"/>
            <a:chExt cx="1488" cy="1488"/>
          </a:xfrm>
        </p:grpSpPr>
        <p:sp>
          <p:nvSpPr>
            <p:cNvPr id="205" name="Rectangle 15"/>
            <p:cNvSpPr>
              <a:spLocks noChangeArrowheads="1"/>
            </p:cNvSpPr>
            <p:nvPr/>
          </p:nvSpPr>
          <p:spPr bwMode="auto">
            <a:xfrm>
              <a:off x="4080" y="2448"/>
              <a:ext cx="1488" cy="1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" name="Freeform 16"/>
            <p:cNvSpPr>
              <a:spLocks/>
            </p:cNvSpPr>
            <p:nvPr/>
          </p:nvSpPr>
          <p:spPr bwMode="auto">
            <a:xfrm>
              <a:off x="4312" y="2780"/>
              <a:ext cx="1151" cy="814"/>
            </a:xfrm>
            <a:custGeom>
              <a:avLst/>
              <a:gdLst>
                <a:gd name="T0" fmla="*/ 0 w 1344"/>
                <a:gd name="T1" fmla="*/ 47 h 968"/>
                <a:gd name="T2" fmla="*/ 370 w 1344"/>
                <a:gd name="T3" fmla="*/ 7 h 968"/>
                <a:gd name="T4" fmla="*/ 658 w 1344"/>
                <a:gd name="T5" fmla="*/ 87 h 968"/>
                <a:gd name="T6" fmla="*/ 945 w 1344"/>
                <a:gd name="T7" fmla="*/ 370 h 968"/>
                <a:gd name="T8" fmla="*/ 1151 w 1344"/>
                <a:gd name="T9" fmla="*/ 81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4"/>
                <a:gd name="T16" fmla="*/ 0 h 968"/>
                <a:gd name="T17" fmla="*/ 1344 w 1344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4" h="968">
                  <a:moveTo>
                    <a:pt x="0" y="56"/>
                  </a:moveTo>
                  <a:cubicBezTo>
                    <a:pt x="152" y="28"/>
                    <a:pt x="304" y="0"/>
                    <a:pt x="432" y="8"/>
                  </a:cubicBezTo>
                  <a:cubicBezTo>
                    <a:pt x="560" y="16"/>
                    <a:pt x="656" y="32"/>
                    <a:pt x="768" y="104"/>
                  </a:cubicBezTo>
                  <a:cubicBezTo>
                    <a:pt x="880" y="176"/>
                    <a:pt x="1008" y="296"/>
                    <a:pt x="1104" y="440"/>
                  </a:cubicBezTo>
                  <a:cubicBezTo>
                    <a:pt x="1200" y="584"/>
                    <a:pt x="1304" y="880"/>
                    <a:pt x="1344" y="968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7" name="Freeform 17"/>
            <p:cNvSpPr>
              <a:spLocks/>
            </p:cNvSpPr>
            <p:nvPr/>
          </p:nvSpPr>
          <p:spPr bwMode="auto">
            <a:xfrm>
              <a:off x="4312" y="2827"/>
              <a:ext cx="1151" cy="767"/>
            </a:xfrm>
            <a:custGeom>
              <a:avLst/>
              <a:gdLst>
                <a:gd name="T0" fmla="*/ 0 w 1344"/>
                <a:gd name="T1" fmla="*/ 0 h 912"/>
                <a:gd name="T2" fmla="*/ 288 w 1344"/>
                <a:gd name="T3" fmla="*/ 121 h 912"/>
                <a:gd name="T4" fmla="*/ 452 w 1344"/>
                <a:gd name="T5" fmla="*/ 323 h 912"/>
                <a:gd name="T6" fmla="*/ 493 w 1344"/>
                <a:gd name="T7" fmla="*/ 525 h 912"/>
                <a:gd name="T8" fmla="*/ 658 w 1344"/>
                <a:gd name="T9" fmla="*/ 686 h 912"/>
                <a:gd name="T10" fmla="*/ 1151 w 1344"/>
                <a:gd name="T11" fmla="*/ 767 h 9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44"/>
                <a:gd name="T19" fmla="*/ 0 h 912"/>
                <a:gd name="T20" fmla="*/ 1344 w 1344"/>
                <a:gd name="T21" fmla="*/ 912 h 9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44" h="912">
                  <a:moveTo>
                    <a:pt x="0" y="0"/>
                  </a:moveTo>
                  <a:cubicBezTo>
                    <a:pt x="124" y="40"/>
                    <a:pt x="248" y="80"/>
                    <a:pt x="336" y="144"/>
                  </a:cubicBezTo>
                  <a:cubicBezTo>
                    <a:pt x="424" y="208"/>
                    <a:pt x="488" y="304"/>
                    <a:pt x="528" y="384"/>
                  </a:cubicBezTo>
                  <a:cubicBezTo>
                    <a:pt x="568" y="464"/>
                    <a:pt x="536" y="552"/>
                    <a:pt x="576" y="624"/>
                  </a:cubicBezTo>
                  <a:cubicBezTo>
                    <a:pt x="616" y="696"/>
                    <a:pt x="640" y="768"/>
                    <a:pt x="768" y="816"/>
                  </a:cubicBezTo>
                  <a:cubicBezTo>
                    <a:pt x="896" y="864"/>
                    <a:pt x="1248" y="896"/>
                    <a:pt x="1344" y="912"/>
                  </a:cubicBezTo>
                </a:path>
              </a:pathLst>
            </a:custGeom>
            <a:noFill/>
            <a:ln w="28575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8" name="Object 18"/>
            <p:cNvGraphicFramePr>
              <a:graphicFrameLocks noChangeAspect="1"/>
            </p:cNvGraphicFramePr>
            <p:nvPr/>
          </p:nvGraphicFramePr>
          <p:xfrm>
            <a:off x="4128" y="2558"/>
            <a:ext cx="19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2" name="公式" r:id="rId11" imgW="215806" imgH="228501" progId="Equation.3">
                    <p:embed/>
                  </p:oleObj>
                </mc:Choice>
                <mc:Fallback>
                  <p:oleObj name="公式" r:id="rId11" imgW="215806" imgH="228501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558"/>
                          <a:ext cx="195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9" name="Object 19"/>
            <p:cNvGraphicFramePr>
              <a:graphicFrameLocks noChangeAspect="1"/>
            </p:cNvGraphicFramePr>
            <p:nvPr/>
          </p:nvGraphicFramePr>
          <p:xfrm>
            <a:off x="5325" y="3639"/>
            <a:ext cx="19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3" name="公式" r:id="rId13" imgW="215806" imgH="228501" progId="Equation.3">
                    <p:embed/>
                  </p:oleObj>
                </mc:Choice>
                <mc:Fallback>
                  <p:oleObj name="公式" r:id="rId13" imgW="215806" imgH="228501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5" y="3639"/>
                          <a:ext cx="195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0" name="Object 20"/>
            <p:cNvGraphicFramePr>
              <a:graphicFrameLocks noChangeAspect="1"/>
            </p:cNvGraphicFramePr>
            <p:nvPr/>
          </p:nvGraphicFramePr>
          <p:xfrm>
            <a:off x="5187" y="2834"/>
            <a:ext cx="19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4" name="公式" r:id="rId15" imgW="215713" imgH="241091" progId="Equation.3">
                    <p:embed/>
                  </p:oleObj>
                </mc:Choice>
                <mc:Fallback>
                  <p:oleObj name="公式" r:id="rId15" imgW="215713" imgH="241091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7" y="2834"/>
                          <a:ext cx="195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1" name="Object 21"/>
            <p:cNvGraphicFramePr>
              <a:graphicFrameLocks noChangeAspect="1"/>
            </p:cNvGraphicFramePr>
            <p:nvPr/>
          </p:nvGraphicFramePr>
          <p:xfrm>
            <a:off x="4588" y="3263"/>
            <a:ext cx="21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5" name="公式" r:id="rId17" imgW="241300" imgH="228600" progId="Equation.3">
                    <p:embed/>
                  </p:oleObj>
                </mc:Choice>
                <mc:Fallback>
                  <p:oleObj name="公式" r:id="rId17" imgW="241300" imgH="22860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8" y="3263"/>
                          <a:ext cx="218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2" name="Line 22"/>
            <p:cNvSpPr>
              <a:spLocks noChangeShapeType="1"/>
            </p:cNvSpPr>
            <p:nvPr/>
          </p:nvSpPr>
          <p:spPr bwMode="auto">
            <a:xfrm>
              <a:off x="4706" y="3055"/>
              <a:ext cx="46" cy="54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" name="Line 23"/>
            <p:cNvSpPr>
              <a:spLocks noChangeShapeType="1"/>
            </p:cNvSpPr>
            <p:nvPr/>
          </p:nvSpPr>
          <p:spPr bwMode="auto">
            <a:xfrm>
              <a:off x="5184" y="3072"/>
              <a:ext cx="96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7973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275856" y="188640"/>
            <a:ext cx="576064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第四章 动能与势能</a:t>
            </a:r>
            <a:r>
              <a:rPr lang="en-US" altLang="zh-CN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—</a:t>
            </a: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机械能变化</a:t>
            </a: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定理</a:t>
            </a:r>
            <a:endParaRPr lang="en-US" altLang="zh-CN" sz="2400" dirty="0" smtClean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与机械能守恒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5492" y="4917976"/>
            <a:ext cx="8153400" cy="5286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1C1C1C"/>
                </a:solidFill>
                <a:ea typeface="宋体" pitchFamily="2" charset="-122"/>
              </a:rPr>
              <a:t>非保守力</a:t>
            </a:r>
            <a:r>
              <a:rPr lang="en-US" altLang="zh-CN" sz="2800" b="1" dirty="0">
                <a:solidFill>
                  <a:srgbClr val="1C1C1C"/>
                </a:solidFill>
                <a:ea typeface="宋体" pitchFamily="2" charset="-122"/>
              </a:rPr>
              <a:t>:  </a:t>
            </a:r>
            <a:r>
              <a:rPr lang="zh-CN" altLang="en-US" sz="2800" b="1">
                <a:solidFill>
                  <a:srgbClr val="1C1C1C"/>
                </a:solidFill>
                <a:ea typeface="宋体" pitchFamily="2" charset="-122"/>
              </a:rPr>
              <a:t>力所作的功与路径有关 </a:t>
            </a:r>
            <a:r>
              <a:rPr lang="en-US" altLang="zh-CN" sz="2800" b="1" dirty="0">
                <a:solidFill>
                  <a:srgbClr val="1C1C1C"/>
                </a:solidFill>
                <a:ea typeface="宋体" pitchFamily="2" charset="-122"/>
              </a:rPr>
              <a:t>.</a:t>
            </a:r>
            <a:r>
              <a:rPr lang="zh-CN" altLang="en-US" sz="2800" b="1">
                <a:solidFill>
                  <a:srgbClr val="1C1C1C"/>
                </a:solidFill>
                <a:ea typeface="宋体" pitchFamily="2" charset="-122"/>
              </a:rPr>
              <a:t>（例如</a:t>
            </a:r>
            <a:r>
              <a:rPr lang="zh-CN" altLang="en-US" sz="2800" b="1">
                <a:solidFill>
                  <a:srgbClr val="000000"/>
                </a:solidFill>
                <a:ea typeface="宋体" pitchFamily="2" charset="-122"/>
              </a:rPr>
              <a:t>摩擦</a:t>
            </a:r>
            <a:r>
              <a:rPr lang="zh-CN" altLang="en-US" sz="2800" b="1">
                <a:solidFill>
                  <a:srgbClr val="1C1C1C"/>
                </a:solidFill>
                <a:ea typeface="宋体" pitchFamily="2" charset="-122"/>
              </a:rPr>
              <a:t>力）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1692" y="3698776"/>
            <a:ext cx="5638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1C1C1C"/>
                </a:solidFill>
              </a:rPr>
              <a:t>        </a:t>
            </a:r>
            <a:r>
              <a:rPr lang="zh-CN" altLang="en-US" sz="2800" b="1">
                <a:solidFill>
                  <a:srgbClr val="1C1C1C"/>
                </a:solidFill>
              </a:rPr>
              <a:t>物体沿</a:t>
            </a:r>
            <a:r>
              <a:rPr lang="zh-CN" altLang="en-US" sz="2800" b="1">
                <a:solidFill>
                  <a:srgbClr val="000000"/>
                </a:solidFill>
              </a:rPr>
              <a:t>闭合</a:t>
            </a:r>
            <a:r>
              <a:rPr lang="zh-CN" altLang="en-US" sz="2800" b="1">
                <a:solidFill>
                  <a:srgbClr val="1C1C1C"/>
                </a:solidFill>
              </a:rPr>
              <a:t>路径运动 一周时</a:t>
            </a:r>
            <a:r>
              <a:rPr lang="en-US" altLang="zh-CN" sz="2800" b="1" dirty="0">
                <a:solidFill>
                  <a:srgbClr val="1C1C1C"/>
                </a:solidFill>
              </a:rPr>
              <a:t>,</a:t>
            </a:r>
            <a:r>
              <a:rPr lang="en-US" altLang="zh-CN" sz="2800" b="1" dirty="0"/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保守力对它所作的功等于零 </a:t>
            </a:r>
            <a:r>
              <a:rPr lang="en-US" altLang="zh-CN" sz="2800" b="1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535332"/>
              </p:ext>
            </p:extLst>
          </p:nvPr>
        </p:nvGraphicFramePr>
        <p:xfrm>
          <a:off x="2289492" y="2631976"/>
          <a:ext cx="20574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0" name="Equation" r:id="rId3" imgW="698197" imgH="291973" progId="Equation.3">
                  <p:embed/>
                </p:oleObj>
              </mc:Choice>
              <mc:Fallback>
                <p:oleObj name="Equation" r:id="rId3" imgW="698197" imgH="291973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492" y="2631976"/>
                        <a:ext cx="20574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058305"/>
              </p:ext>
            </p:extLst>
          </p:nvPr>
        </p:nvGraphicFramePr>
        <p:xfrm>
          <a:off x="536892" y="1412776"/>
          <a:ext cx="5715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1" name="Equation" r:id="rId5" imgW="1930400" imgH="292100" progId="Equation.3">
                  <p:embed/>
                </p:oleObj>
              </mc:Choice>
              <mc:Fallback>
                <p:oleObj name="Equation" r:id="rId5" imgW="1930400" imgH="2921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2" y="1412776"/>
                        <a:ext cx="5715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570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87450" y="1052513"/>
            <a:ext cx="5746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4000" b="1" dirty="0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基础物理学</a:t>
            </a:r>
            <a:r>
              <a:rPr kumimoji="1" lang="en-US" altLang="zh-CN" sz="4000" b="1" dirty="0" smtClean="0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zh-CN" altLang="en-US" sz="4000" b="1" dirty="0" smtClean="0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</a:t>
            </a:r>
            <a:r>
              <a:rPr kumimoji="1" lang="en-US" altLang="zh-CN" sz="4000" b="1" dirty="0" smtClean="0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)---</a:t>
            </a:r>
            <a:r>
              <a:rPr kumimoji="1" lang="zh-CN" altLang="en-US" sz="4000" b="1" dirty="0" smtClean="0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力学</a:t>
            </a:r>
            <a:endParaRPr kumimoji="1" lang="zh-CN" altLang="en-US" sz="4000" b="1" dirty="0">
              <a:solidFill>
                <a:srgbClr val="00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50342" y="1916832"/>
            <a:ext cx="835183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第一章 </a:t>
            </a:r>
            <a:r>
              <a:rPr kumimoji="1" lang="zh-CN" altLang="en-US" sz="3600" b="1" dirty="0" smtClean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质点运动学</a:t>
            </a:r>
            <a:endParaRPr kumimoji="1" lang="zh-CN" altLang="en-US" sz="3600" b="1" dirty="0">
              <a:solidFill>
                <a:srgbClr val="99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第二章 </a:t>
            </a:r>
            <a:r>
              <a:rPr kumimoji="1" lang="zh-CN" altLang="en-US" sz="3600" b="1" dirty="0" smtClean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牛顿力学的基本定律</a:t>
            </a:r>
            <a:endParaRPr kumimoji="1" lang="en-US" altLang="zh-CN" sz="3600" b="1" dirty="0" smtClean="0">
              <a:solidFill>
                <a:srgbClr val="99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 smtClean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第三章 动量变化定理与动量守恒</a:t>
            </a:r>
            <a:endParaRPr kumimoji="1" lang="zh-CN" altLang="en-US" sz="3600" b="1" dirty="0">
              <a:solidFill>
                <a:srgbClr val="99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第四章 </a:t>
            </a:r>
            <a:r>
              <a:rPr kumimoji="1" lang="zh-CN" altLang="en-US" sz="3600" b="1" dirty="0" smtClean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动能与势能</a:t>
            </a:r>
            <a:r>
              <a:rPr kumimoji="1" lang="en-US" altLang="zh-CN" sz="3600" b="1" dirty="0" smtClean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kumimoji="1" lang="zh-CN" altLang="en-US" sz="3600" b="1" dirty="0" smtClean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机械能变化定理与</a:t>
            </a:r>
            <a:endParaRPr kumimoji="1" lang="en-US" altLang="zh-CN" sz="3600" b="1" dirty="0" smtClean="0">
              <a:solidFill>
                <a:srgbClr val="99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 smtClean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机械能守恒</a:t>
            </a:r>
            <a:endParaRPr kumimoji="1" lang="en-US" altLang="zh-CN" sz="3600" b="1" dirty="0" smtClean="0">
              <a:solidFill>
                <a:srgbClr val="99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第五章 角动量变化定理与角动量</a:t>
            </a:r>
            <a:r>
              <a:rPr kumimoji="1" lang="zh-CN" altLang="en-US" sz="3600" b="1" dirty="0" smtClean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守恒</a:t>
            </a:r>
            <a:endParaRPr kumimoji="1" lang="zh-CN" altLang="en-US" sz="3600" b="1" dirty="0">
              <a:solidFill>
                <a:srgbClr val="99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9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275856" y="188640"/>
            <a:ext cx="576064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第四章 动能与势能</a:t>
            </a:r>
            <a:r>
              <a:rPr lang="en-US" altLang="zh-CN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—</a:t>
            </a: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机械能变化</a:t>
            </a: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定理</a:t>
            </a:r>
            <a:endParaRPr lang="en-US" altLang="zh-CN" sz="2400" dirty="0" smtClean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与机械能守恒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71475" y="822325"/>
            <a:ext cx="2490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CC0000"/>
                </a:solidFill>
              </a:rPr>
              <a:t>势能</a:t>
            </a:r>
            <a:endParaRPr lang="zh-CN" altLang="en-US" sz="2400" b="1" dirty="0">
              <a:solidFill>
                <a:srgbClr val="A5002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6262" y="1355725"/>
            <a:ext cx="868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Tx/>
              <a:buBlip>
                <a:blip r:embed="rId3"/>
              </a:buBlip>
            </a:pPr>
            <a:r>
              <a:rPr lang="en-US" altLang="zh-CN" sz="2800" b="1" dirty="0">
                <a:solidFill>
                  <a:srgbClr val="1C1C1C"/>
                </a:solidFill>
              </a:rPr>
              <a:t>  </a:t>
            </a:r>
            <a:r>
              <a:rPr lang="zh-CN" altLang="en-US" sz="2800" b="1">
                <a:solidFill>
                  <a:srgbClr val="1C1C1C"/>
                </a:solidFill>
              </a:rPr>
              <a:t>势能    与物体间相互作用及相对位置有关的能量 </a:t>
            </a:r>
            <a:r>
              <a:rPr lang="en-US" altLang="zh-CN" sz="2800" b="1" dirty="0">
                <a:solidFill>
                  <a:srgbClr val="1C1C1C"/>
                </a:solidFill>
              </a:rPr>
              <a:t>.       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00062" y="6080125"/>
            <a:ext cx="7239000" cy="601663"/>
            <a:chOff x="240" y="3744"/>
            <a:chExt cx="4560" cy="379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2177" y="3744"/>
            <a:ext cx="2623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34" name="Equation" r:id="rId4" imgW="1562100" imgH="241300" progId="">
                    <p:embed/>
                  </p:oleObj>
                </mc:Choice>
                <mc:Fallback>
                  <p:oleObj name="Equation" r:id="rId4" imgW="1562100" imgH="241300" progId="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7" y="3744"/>
                          <a:ext cx="2623" cy="379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40" y="3744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保守力的功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9062" y="1889125"/>
            <a:ext cx="4648200" cy="4038600"/>
            <a:chOff x="2640" y="1104"/>
            <a:chExt cx="2928" cy="2544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3120" y="3024"/>
            <a:ext cx="225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35" name="公式" r:id="rId6" imgW="2108200" imgH="609600" progId="Equation.3">
                    <p:embed/>
                  </p:oleObj>
                </mc:Choice>
                <mc:Fallback>
                  <p:oleObj name="公式" r:id="rId6" imgW="2108200" imgH="60960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024"/>
                          <a:ext cx="2256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838" y="2739"/>
              <a:ext cx="11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latin typeface="Times New Roman" pitchFamily="18" charset="0"/>
                </a:rPr>
                <a:t>弹力</a:t>
              </a: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功</a:t>
              </a: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640" y="1824"/>
              <a:ext cx="2880" cy="961"/>
              <a:chOff x="2640" y="1824"/>
              <a:chExt cx="2880" cy="961"/>
            </a:xfrm>
          </p:grpSpPr>
          <p:graphicFrame>
            <p:nvGraphicFramePr>
              <p:cNvPr id="18" name="Object 13"/>
              <p:cNvGraphicFramePr>
                <a:graphicFrameLocks noChangeAspect="1"/>
              </p:cNvGraphicFramePr>
              <p:nvPr/>
            </p:nvGraphicFramePr>
            <p:xfrm>
              <a:off x="2640" y="2130"/>
              <a:ext cx="2880" cy="6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536" name="Equation" r:id="rId8" imgW="4140200" imgH="863600" progId="Equation.3">
                      <p:embed/>
                    </p:oleObj>
                  </mc:Choice>
                  <mc:Fallback>
                    <p:oleObj name="Equation" r:id="rId8" imgW="4140200" imgH="863600" progId="Equation.3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2130"/>
                            <a:ext cx="2880" cy="6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832" y="1824"/>
                <a:ext cx="124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CC0000"/>
                    </a:solidFill>
                    <a:latin typeface="Times New Roman" pitchFamily="18" charset="0"/>
                  </a:rPr>
                  <a:t>引力</a:t>
                </a:r>
                <a:r>
                  <a:rPr lang="zh-CN" altLang="en-US" sz="2800" b="1">
                    <a:solidFill>
                      <a:srgbClr val="1C1C1C"/>
                    </a:solidFill>
                    <a:latin typeface="Times New Roman" pitchFamily="18" charset="0"/>
                  </a:rPr>
                  <a:t>功</a:t>
                </a:r>
              </a:p>
            </p:txBody>
          </p:sp>
        </p:grpSp>
        <p:graphicFrame>
          <p:nvGraphicFramePr>
            <p:cNvPr id="14" name="Object 15"/>
            <p:cNvGraphicFramePr>
              <a:graphicFrameLocks noChangeAspect="1"/>
            </p:cNvGraphicFramePr>
            <p:nvPr/>
          </p:nvGraphicFramePr>
          <p:xfrm>
            <a:off x="3264" y="1501"/>
            <a:ext cx="2106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37" name="Equation" r:id="rId10" imgW="2132674" imgH="317362" progId="Equation.3">
                    <p:embed/>
                  </p:oleObj>
                </mc:Choice>
                <mc:Fallback>
                  <p:oleObj name="Equation" r:id="rId10" imgW="2132674" imgH="317362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501"/>
                          <a:ext cx="2106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832" y="1104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latin typeface="Times New Roman" pitchFamily="18" charset="0"/>
                </a:rPr>
                <a:t>重力</a:t>
              </a: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功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784" y="1104"/>
              <a:ext cx="2784" cy="2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4764087" y="1903413"/>
            <a:ext cx="3886200" cy="4038600"/>
            <a:chOff x="192" y="1104"/>
            <a:chExt cx="2448" cy="2544"/>
          </a:xfrm>
        </p:grpSpPr>
        <p:grpSp>
          <p:nvGrpSpPr>
            <p:cNvPr id="21" name="Group 19"/>
            <p:cNvGrpSpPr>
              <a:grpSpLocks/>
            </p:cNvGrpSpPr>
            <p:nvPr/>
          </p:nvGrpSpPr>
          <p:grpSpPr bwMode="auto">
            <a:xfrm>
              <a:off x="240" y="2739"/>
              <a:ext cx="2256" cy="909"/>
              <a:chOff x="288" y="2739"/>
              <a:chExt cx="2256" cy="909"/>
            </a:xfrm>
          </p:grpSpPr>
          <p:sp>
            <p:nvSpPr>
              <p:cNvPr id="28" name="Text Box 20"/>
              <p:cNvSpPr txBox="1">
                <a:spLocks noChangeArrowheads="1"/>
              </p:cNvSpPr>
              <p:nvPr/>
            </p:nvSpPr>
            <p:spPr bwMode="auto">
              <a:xfrm>
                <a:off x="288" y="2739"/>
                <a:ext cx="17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CC0000"/>
                    </a:solidFill>
                  </a:rPr>
                  <a:t>弹性</a:t>
                </a:r>
                <a:r>
                  <a:rPr lang="zh-CN" altLang="en-US" sz="2800" b="1">
                    <a:solidFill>
                      <a:srgbClr val="000000"/>
                    </a:solidFill>
                  </a:rPr>
                  <a:t>势能</a:t>
                </a:r>
              </a:p>
            </p:txBody>
          </p:sp>
          <p:graphicFrame>
            <p:nvGraphicFramePr>
              <p:cNvPr id="29" name="Object 21"/>
              <p:cNvGraphicFramePr>
                <a:graphicFrameLocks noChangeAspect="1"/>
              </p:cNvGraphicFramePr>
              <p:nvPr/>
            </p:nvGraphicFramePr>
            <p:xfrm>
              <a:off x="1152" y="2933"/>
              <a:ext cx="1392" cy="7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538" name="Equation" r:id="rId12" imgW="672808" imgH="393529" progId="Equation.3">
                      <p:embed/>
                    </p:oleObj>
                  </mc:Choice>
                  <mc:Fallback>
                    <p:oleObj name="Equation" r:id="rId12" imgW="672808" imgH="393529" progId="Equation.3">
                      <p:embed/>
                      <p:pic>
                        <p:nvPicPr>
                          <p:cNvPr id="0" name="Picture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2933"/>
                            <a:ext cx="1392" cy="7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240" y="1899"/>
              <a:ext cx="2304" cy="928"/>
              <a:chOff x="240" y="1899"/>
              <a:chExt cx="2304" cy="928"/>
            </a:xfrm>
          </p:grpSpPr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240" y="1899"/>
                <a:ext cx="15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rgbClr val="CC0000"/>
                    </a:solidFill>
                  </a:rPr>
                  <a:t>引力</a:t>
                </a:r>
                <a:r>
                  <a:rPr lang="zh-CN" altLang="en-US" sz="2800" b="1">
                    <a:solidFill>
                      <a:srgbClr val="000000"/>
                    </a:solidFill>
                  </a:rPr>
                  <a:t>势能</a:t>
                </a:r>
              </a:p>
            </p:txBody>
          </p:sp>
          <p:graphicFrame>
            <p:nvGraphicFramePr>
              <p:cNvPr id="27" name="Object 24"/>
              <p:cNvGraphicFramePr>
                <a:graphicFrameLocks noChangeAspect="1"/>
              </p:cNvGraphicFramePr>
              <p:nvPr/>
            </p:nvGraphicFramePr>
            <p:xfrm>
              <a:off x="1008" y="2160"/>
              <a:ext cx="1536" cy="6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539" name="Equation" r:id="rId14" imgW="1675673" imgH="723586" progId="Equation.3">
                      <p:embed/>
                    </p:oleObj>
                  </mc:Choice>
                  <mc:Fallback>
                    <p:oleObj name="Equation" r:id="rId14" imgW="1675673" imgH="723586" progId="Equation.3">
                      <p:embed/>
                      <p:pic>
                        <p:nvPicPr>
                          <p:cNvPr id="0" name="Picture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2160"/>
                            <a:ext cx="1536" cy="6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240" y="1104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CC0000"/>
                  </a:solidFill>
                </a:rPr>
                <a:t>重力</a:t>
              </a:r>
              <a:r>
                <a:rPr lang="zh-CN" altLang="en-US" sz="2800" b="1">
                  <a:solidFill>
                    <a:srgbClr val="000000"/>
                  </a:solidFill>
                </a:rPr>
                <a:t>势能</a:t>
              </a:r>
            </a:p>
          </p:txBody>
        </p:sp>
        <p:graphicFrame>
          <p:nvGraphicFramePr>
            <p:cNvPr id="24" name="Object 26"/>
            <p:cNvGraphicFramePr>
              <a:graphicFrameLocks noChangeAspect="1"/>
            </p:cNvGraphicFramePr>
            <p:nvPr/>
          </p:nvGraphicFramePr>
          <p:xfrm>
            <a:off x="1152" y="1471"/>
            <a:ext cx="1248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40" name="Equation" r:id="rId16" imgW="609336" imgH="241195" progId="Equation.3">
                    <p:embed/>
                  </p:oleObj>
                </mc:Choice>
                <mc:Fallback>
                  <p:oleObj name="Equation" r:id="rId16" imgW="609336" imgH="241195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471"/>
                          <a:ext cx="1248" cy="4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192" y="1104"/>
              <a:ext cx="2448" cy="2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0570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275856" y="188640"/>
            <a:ext cx="576064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第四章 动能与势能</a:t>
            </a:r>
            <a:r>
              <a:rPr lang="en-US" altLang="zh-CN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—</a:t>
            </a: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机械能变化</a:t>
            </a: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定理</a:t>
            </a:r>
            <a:endParaRPr lang="en-US" altLang="zh-CN" sz="2400" dirty="0" smtClean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与机械能守恒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2115" y="1479550"/>
            <a:ext cx="8153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58315" y="2774950"/>
            <a:ext cx="2209800" cy="2133600"/>
            <a:chOff x="432" y="1296"/>
            <a:chExt cx="1392" cy="1344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806" y="2532"/>
              <a:ext cx="9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800" y="1401"/>
              <a:ext cx="0" cy="11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800" y="1682"/>
              <a:ext cx="817" cy="8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" name="Object 10"/>
            <p:cNvGraphicFramePr>
              <a:graphicFrameLocks noChangeAspect="1"/>
            </p:cNvGraphicFramePr>
            <p:nvPr/>
          </p:nvGraphicFramePr>
          <p:xfrm>
            <a:off x="432" y="1296"/>
            <a:ext cx="38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54" name="Equation" r:id="rId4" imgW="190417" imgH="241195" progId="Equation.3">
                    <p:embed/>
                  </p:oleObj>
                </mc:Choice>
                <mc:Fallback>
                  <p:oleObj name="Equation" r:id="rId4" imgW="190417" imgH="241195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296"/>
                          <a:ext cx="384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1618" y="2256"/>
            <a:ext cx="20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55" name="Equation" r:id="rId6" imgW="126725" imgH="126725" progId="Equation.3">
                    <p:embed/>
                  </p:oleObj>
                </mc:Choice>
                <mc:Fallback>
                  <p:oleObj name="Equation" r:id="rId6" imgW="126725" imgH="126725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8" y="2256"/>
                          <a:ext cx="20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2"/>
            <p:cNvGraphicFramePr>
              <a:graphicFrameLocks noChangeAspect="1"/>
            </p:cNvGraphicFramePr>
            <p:nvPr/>
          </p:nvGraphicFramePr>
          <p:xfrm>
            <a:off x="621" y="2446"/>
            <a:ext cx="132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56" name="公式" r:id="rId8" imgW="228600" imgH="241300" progId="Equation.3">
                    <p:embed/>
                  </p:oleObj>
                </mc:Choice>
                <mc:Fallback>
                  <p:oleObj name="公式" r:id="rId8" imgW="228600" imgH="241300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" y="2446"/>
                          <a:ext cx="132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534515" y="1631950"/>
          <a:ext cx="19812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57" name="Equation" r:id="rId10" imgW="609336" imgH="241195" progId="Equation.3">
                  <p:embed/>
                </p:oleObj>
              </mc:Choice>
              <mc:Fallback>
                <p:oleObj name="Equation" r:id="rId10" imgW="609336" imgH="241195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15" y="1631950"/>
                        <a:ext cx="1981200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05915" y="86995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CC0000"/>
                </a:solidFill>
              </a:rPr>
              <a:t>势能</a:t>
            </a:r>
            <a:r>
              <a:rPr lang="zh-CN" altLang="en-US" sz="2800" b="1" dirty="0">
                <a:solidFill>
                  <a:srgbClr val="CC0000"/>
                </a:solidFill>
              </a:rPr>
              <a:t>曲线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3201515" y="5476875"/>
            <a:ext cx="2895600" cy="1252538"/>
            <a:chOff x="2112" y="3264"/>
            <a:chExt cx="1824" cy="789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160" y="3264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</a:rPr>
                <a:t>弹性</a:t>
              </a:r>
              <a:r>
                <a:rPr lang="zh-CN" altLang="en-US" sz="2800" b="1">
                  <a:solidFill>
                    <a:srgbClr val="1C1C1C"/>
                  </a:solidFill>
                </a:rPr>
                <a:t>势能曲线</a:t>
              </a:r>
            </a:p>
          </p:txBody>
        </p:sp>
        <p:graphicFrame>
          <p:nvGraphicFramePr>
            <p:cNvPr id="19" name="Object 17"/>
            <p:cNvGraphicFramePr>
              <a:graphicFrameLocks noChangeAspect="1"/>
            </p:cNvGraphicFramePr>
            <p:nvPr/>
          </p:nvGraphicFramePr>
          <p:xfrm>
            <a:off x="2112" y="3625"/>
            <a:ext cx="1584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58" name="Equation" r:id="rId12" imgW="888614" imgH="241195" progId="Equation.3">
                    <p:embed/>
                  </p:oleObj>
                </mc:Choice>
                <mc:Fallback>
                  <p:oleObj name="Equation" r:id="rId12" imgW="888614" imgH="241195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625"/>
                          <a:ext cx="1584" cy="4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305915" y="5476875"/>
            <a:ext cx="3124200" cy="1260475"/>
            <a:chOff x="288" y="3264"/>
            <a:chExt cx="1968" cy="794"/>
          </a:xfrm>
        </p:grpSpPr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88" y="3264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CC0000"/>
                  </a:solidFill>
                </a:rPr>
                <a:t>重力</a:t>
              </a:r>
              <a:r>
                <a:rPr lang="zh-CN" altLang="en-US" sz="2800" b="1" dirty="0">
                  <a:solidFill>
                    <a:srgbClr val="1C1C1C"/>
                  </a:solidFill>
                </a:rPr>
                <a:t>势能曲线</a:t>
              </a:r>
            </a:p>
          </p:txBody>
        </p:sp>
        <p:graphicFrame>
          <p:nvGraphicFramePr>
            <p:cNvPr id="22" name="Object 20"/>
            <p:cNvGraphicFramePr>
              <a:graphicFrameLocks noChangeAspect="1"/>
            </p:cNvGraphicFramePr>
            <p:nvPr/>
          </p:nvGraphicFramePr>
          <p:xfrm>
            <a:off x="362" y="3639"/>
            <a:ext cx="1462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59" name="Equation" r:id="rId14" imgW="876300" imgH="241300" progId="Equation.3">
                    <p:embed/>
                  </p:oleObj>
                </mc:Choice>
                <mc:Fallback>
                  <p:oleObj name="Equation" r:id="rId14" imgW="876300" imgH="24130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" y="3639"/>
                          <a:ext cx="1462" cy="4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6173315" y="5476875"/>
            <a:ext cx="2819400" cy="1143000"/>
            <a:chOff x="3984" y="3264"/>
            <a:chExt cx="1776" cy="720"/>
          </a:xfrm>
        </p:grpSpPr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984" y="3264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CC0000"/>
                  </a:solidFill>
                </a:rPr>
                <a:t>引力</a:t>
              </a:r>
              <a:r>
                <a:rPr lang="zh-CN" altLang="en-US" sz="2800" b="1">
                  <a:solidFill>
                    <a:srgbClr val="1C1C1C"/>
                  </a:solidFill>
                </a:rPr>
                <a:t>势能曲线</a:t>
              </a:r>
            </a:p>
          </p:txBody>
        </p:sp>
        <p:graphicFrame>
          <p:nvGraphicFramePr>
            <p:cNvPr id="25" name="Object 23"/>
            <p:cNvGraphicFramePr>
              <a:graphicFrameLocks noChangeAspect="1"/>
            </p:cNvGraphicFramePr>
            <p:nvPr/>
          </p:nvGraphicFramePr>
          <p:xfrm>
            <a:off x="4032" y="3648"/>
            <a:ext cx="14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60" name="Equation" r:id="rId16" imgW="1905000" imgH="419100" progId="Equation.3">
                    <p:embed/>
                  </p:oleObj>
                </mc:Choice>
                <mc:Fallback>
                  <p:oleObj name="Equation" r:id="rId16" imgW="1905000" imgH="419100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648"/>
                          <a:ext cx="1440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3330103" y="1446213"/>
            <a:ext cx="2209800" cy="3643312"/>
            <a:chOff x="2160" y="816"/>
            <a:chExt cx="1392" cy="2295"/>
          </a:xfrm>
        </p:grpSpPr>
        <p:grpSp>
          <p:nvGrpSpPr>
            <p:cNvPr id="27" name="Group 25"/>
            <p:cNvGrpSpPr>
              <a:grpSpLocks/>
            </p:cNvGrpSpPr>
            <p:nvPr/>
          </p:nvGrpSpPr>
          <p:grpSpPr bwMode="auto">
            <a:xfrm>
              <a:off x="2160" y="1632"/>
              <a:ext cx="1392" cy="1479"/>
              <a:chOff x="2256" y="1296"/>
              <a:chExt cx="1392" cy="1479"/>
            </a:xfrm>
          </p:grpSpPr>
          <p:grpSp>
            <p:nvGrpSpPr>
              <p:cNvPr id="29" name="Group 26"/>
              <p:cNvGrpSpPr>
                <a:grpSpLocks/>
              </p:cNvGrpSpPr>
              <p:nvPr/>
            </p:nvGrpSpPr>
            <p:grpSpPr bwMode="auto">
              <a:xfrm>
                <a:off x="2256" y="1401"/>
                <a:ext cx="1392" cy="1374"/>
                <a:chOff x="2256" y="1401"/>
                <a:chExt cx="1392" cy="1374"/>
              </a:xfrm>
            </p:grpSpPr>
            <p:sp>
              <p:nvSpPr>
                <p:cNvPr id="31" name="Line 27"/>
                <p:cNvSpPr>
                  <a:spLocks noChangeShapeType="1"/>
                </p:cNvSpPr>
                <p:nvPr/>
              </p:nvSpPr>
              <p:spPr bwMode="auto">
                <a:xfrm>
                  <a:off x="2256" y="2544"/>
                  <a:ext cx="133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945" y="1401"/>
                  <a:ext cx="0" cy="114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3" name="Object 29"/>
                <p:cNvGraphicFramePr>
                  <a:graphicFrameLocks noChangeAspect="1"/>
                </p:cNvGraphicFramePr>
                <p:nvPr/>
              </p:nvGraphicFramePr>
              <p:xfrm>
                <a:off x="3441" y="2296"/>
                <a:ext cx="207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5661" name="公式" r:id="rId18" imgW="177646" imgH="190335" progId="Equation.3">
                        <p:embed/>
                      </p:oleObj>
                    </mc:Choice>
                    <mc:Fallback>
                      <p:oleObj name="公式" r:id="rId18" imgW="177646" imgH="190335" progId="Equation.3">
                        <p:embed/>
                        <p:pic>
                          <p:nvPicPr>
                            <p:cNvPr id="0" name="Picture 5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41" y="2296"/>
                              <a:ext cx="207" cy="24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4" name="Freeform 30"/>
                <p:cNvSpPr>
                  <a:spLocks/>
                </p:cNvSpPr>
                <p:nvPr/>
              </p:nvSpPr>
              <p:spPr bwMode="auto">
                <a:xfrm>
                  <a:off x="2428" y="1745"/>
                  <a:ext cx="1032" cy="801"/>
                </a:xfrm>
                <a:custGeom>
                  <a:avLst/>
                  <a:gdLst>
                    <a:gd name="T0" fmla="*/ 0 w 960"/>
                    <a:gd name="T1" fmla="*/ 0 h 672"/>
                    <a:gd name="T2" fmla="*/ 206 w 960"/>
                    <a:gd name="T3" fmla="*/ 515 h 672"/>
                    <a:gd name="T4" fmla="*/ 516 w 960"/>
                    <a:gd name="T5" fmla="*/ 801 h 672"/>
                    <a:gd name="T6" fmla="*/ 826 w 960"/>
                    <a:gd name="T7" fmla="*/ 515 h 672"/>
                    <a:gd name="T8" fmla="*/ 1032 w 960"/>
                    <a:gd name="T9" fmla="*/ 0 h 6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0"/>
                    <a:gd name="T16" fmla="*/ 0 h 672"/>
                    <a:gd name="T17" fmla="*/ 960 w 960"/>
                    <a:gd name="T18" fmla="*/ 672 h 6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0" h="672">
                      <a:moveTo>
                        <a:pt x="0" y="0"/>
                      </a:moveTo>
                      <a:cubicBezTo>
                        <a:pt x="56" y="160"/>
                        <a:pt x="112" y="320"/>
                        <a:pt x="192" y="432"/>
                      </a:cubicBezTo>
                      <a:cubicBezTo>
                        <a:pt x="272" y="544"/>
                        <a:pt x="384" y="672"/>
                        <a:pt x="480" y="672"/>
                      </a:cubicBezTo>
                      <a:cubicBezTo>
                        <a:pt x="576" y="672"/>
                        <a:pt x="688" y="544"/>
                        <a:pt x="768" y="432"/>
                      </a:cubicBezTo>
                      <a:cubicBezTo>
                        <a:pt x="848" y="320"/>
                        <a:pt x="928" y="72"/>
                        <a:pt x="960" y="0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aphicFrame>
              <p:nvGraphicFramePr>
                <p:cNvPr id="35" name="Object 31"/>
                <p:cNvGraphicFramePr>
                  <a:graphicFrameLocks noChangeAspect="1"/>
                </p:cNvGraphicFramePr>
                <p:nvPr/>
              </p:nvGraphicFramePr>
              <p:xfrm>
                <a:off x="2892" y="2603"/>
                <a:ext cx="148" cy="1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5662" name="公式" r:id="rId20" imgW="228600" imgH="241300" progId="Equation.3">
                        <p:embed/>
                      </p:oleObj>
                    </mc:Choice>
                    <mc:Fallback>
                      <p:oleObj name="公式" r:id="rId20" imgW="228600" imgH="241300" progId="Equation.3">
                        <p:embed/>
                        <p:pic>
                          <p:nvPicPr>
                            <p:cNvPr id="0" name="Picture 5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92" y="2603"/>
                              <a:ext cx="148" cy="17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30" name="Object 32"/>
              <p:cNvGraphicFramePr>
                <a:graphicFrameLocks noChangeAspect="1"/>
              </p:cNvGraphicFramePr>
              <p:nvPr/>
            </p:nvGraphicFramePr>
            <p:xfrm>
              <a:off x="2592" y="1296"/>
              <a:ext cx="38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663" name="Equation" r:id="rId21" imgW="190417" imgH="241195" progId="Equation.3">
                      <p:embed/>
                    </p:oleObj>
                  </mc:Choice>
                  <mc:Fallback>
                    <p:oleObj name="Equation" r:id="rId21" imgW="190417" imgH="241195" progId="Equation.3">
                      <p:embed/>
                      <p:pic>
                        <p:nvPicPr>
                          <p:cNvPr id="0" name="Picture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1296"/>
                            <a:ext cx="384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" name="Object 33"/>
            <p:cNvGraphicFramePr>
              <a:graphicFrameLocks noChangeAspect="1"/>
            </p:cNvGraphicFramePr>
            <p:nvPr/>
          </p:nvGraphicFramePr>
          <p:xfrm>
            <a:off x="2208" y="816"/>
            <a:ext cx="1296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64" name="Equation" r:id="rId22" imgW="672808" imgH="393529" progId="Equation.3">
                    <p:embed/>
                  </p:oleObj>
                </mc:Choice>
                <mc:Fallback>
                  <p:oleObj name="Equation" r:id="rId22" imgW="672808" imgH="393529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816"/>
                          <a:ext cx="1296" cy="6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6055840" y="1522413"/>
            <a:ext cx="2227263" cy="3581400"/>
            <a:chOff x="3877" y="864"/>
            <a:chExt cx="1403" cy="2256"/>
          </a:xfrm>
        </p:grpSpPr>
        <p:grpSp>
          <p:nvGrpSpPr>
            <p:cNvPr id="37" name="Group 35"/>
            <p:cNvGrpSpPr>
              <a:grpSpLocks/>
            </p:cNvGrpSpPr>
            <p:nvPr/>
          </p:nvGrpSpPr>
          <p:grpSpPr bwMode="auto">
            <a:xfrm>
              <a:off x="4032" y="1632"/>
              <a:ext cx="1248" cy="1488"/>
              <a:chOff x="4080" y="1296"/>
              <a:chExt cx="1248" cy="1488"/>
            </a:xfrm>
          </p:grpSpPr>
          <p:grpSp>
            <p:nvGrpSpPr>
              <p:cNvPr id="39" name="Group 36"/>
              <p:cNvGrpSpPr>
                <a:grpSpLocks/>
              </p:cNvGrpSpPr>
              <p:nvPr/>
            </p:nvGrpSpPr>
            <p:grpSpPr bwMode="auto">
              <a:xfrm>
                <a:off x="4080" y="1442"/>
                <a:ext cx="1248" cy="1342"/>
                <a:chOff x="4080" y="1442"/>
                <a:chExt cx="1248" cy="1342"/>
              </a:xfrm>
            </p:grpSpPr>
            <p:sp>
              <p:nvSpPr>
                <p:cNvPr id="4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214" y="1442"/>
                  <a:ext cx="0" cy="134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2" name="Group 38"/>
                <p:cNvGrpSpPr>
                  <a:grpSpLocks/>
                </p:cNvGrpSpPr>
                <p:nvPr/>
              </p:nvGrpSpPr>
              <p:grpSpPr bwMode="auto">
                <a:xfrm>
                  <a:off x="4080" y="1541"/>
                  <a:ext cx="1248" cy="1193"/>
                  <a:chOff x="4080" y="1541"/>
                  <a:chExt cx="1248" cy="1193"/>
                </a:xfrm>
              </p:grpSpPr>
              <p:sp>
                <p:nvSpPr>
                  <p:cNvPr id="43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4214" y="1790"/>
                    <a:ext cx="111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44" name="Object 40"/>
                  <p:cNvGraphicFramePr>
                    <a:graphicFrameLocks noChangeAspect="1"/>
                  </p:cNvGraphicFramePr>
                  <p:nvPr/>
                </p:nvGraphicFramePr>
                <p:xfrm>
                  <a:off x="5061" y="1541"/>
                  <a:ext cx="178" cy="21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5665" name="公式" r:id="rId24" imgW="177646" imgH="190335" progId="Equation.3">
                          <p:embed/>
                        </p:oleObj>
                      </mc:Choice>
                      <mc:Fallback>
                        <p:oleObj name="公式" r:id="rId24" imgW="177646" imgH="190335" progId="Equation.3">
                          <p:embed/>
                          <p:pic>
                            <p:nvPicPr>
                              <p:cNvPr id="0" name="Picture 5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061" y="1541"/>
                                <a:ext cx="178" cy="21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5" name="Freeform 41"/>
                  <p:cNvSpPr>
                    <a:spLocks/>
                  </p:cNvSpPr>
                  <p:nvPr/>
                </p:nvSpPr>
                <p:spPr bwMode="auto">
                  <a:xfrm>
                    <a:off x="4258" y="1839"/>
                    <a:ext cx="936" cy="895"/>
                  </a:xfrm>
                  <a:custGeom>
                    <a:avLst/>
                    <a:gdLst>
                      <a:gd name="T0" fmla="*/ 0 w 912"/>
                      <a:gd name="T1" fmla="*/ 895 h 768"/>
                      <a:gd name="T2" fmla="*/ 49 w 912"/>
                      <a:gd name="T3" fmla="*/ 448 h 768"/>
                      <a:gd name="T4" fmla="*/ 148 w 912"/>
                      <a:gd name="T5" fmla="*/ 168 h 768"/>
                      <a:gd name="T6" fmla="*/ 443 w 912"/>
                      <a:gd name="T7" fmla="*/ 56 h 768"/>
                      <a:gd name="T8" fmla="*/ 936 w 912"/>
                      <a:gd name="T9" fmla="*/ 0 h 7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2"/>
                      <a:gd name="T16" fmla="*/ 0 h 768"/>
                      <a:gd name="T17" fmla="*/ 912 w 912"/>
                      <a:gd name="T18" fmla="*/ 768 h 7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2" h="768">
                        <a:moveTo>
                          <a:pt x="0" y="768"/>
                        </a:moveTo>
                        <a:cubicBezTo>
                          <a:pt x="12" y="628"/>
                          <a:pt x="24" y="488"/>
                          <a:pt x="48" y="384"/>
                        </a:cubicBezTo>
                        <a:cubicBezTo>
                          <a:pt x="72" y="280"/>
                          <a:pt x="80" y="200"/>
                          <a:pt x="144" y="144"/>
                        </a:cubicBezTo>
                        <a:cubicBezTo>
                          <a:pt x="208" y="88"/>
                          <a:pt x="304" y="72"/>
                          <a:pt x="432" y="48"/>
                        </a:cubicBezTo>
                        <a:cubicBezTo>
                          <a:pt x="560" y="24"/>
                          <a:pt x="832" y="8"/>
                          <a:pt x="912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graphicFrame>
                <p:nvGraphicFramePr>
                  <p:cNvPr id="46" name="Object 42"/>
                  <p:cNvGraphicFramePr>
                    <a:graphicFrameLocks noChangeAspect="1"/>
                  </p:cNvGraphicFramePr>
                  <p:nvPr/>
                </p:nvGraphicFramePr>
                <p:xfrm>
                  <a:off x="4080" y="1740"/>
                  <a:ext cx="127" cy="14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5666" name="公式" r:id="rId25" imgW="228600" imgH="241300" progId="Equation.3">
                          <p:embed/>
                        </p:oleObj>
                      </mc:Choice>
                      <mc:Fallback>
                        <p:oleObj name="公式" r:id="rId25" imgW="228600" imgH="241300" progId="Equation.3">
                          <p:embed/>
                          <p:pic>
                            <p:nvPicPr>
                              <p:cNvPr id="0" name="Picture 5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80" y="1740"/>
                                <a:ext cx="127" cy="149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aphicFrame>
            <p:nvGraphicFramePr>
              <p:cNvPr id="40" name="Object 43"/>
              <p:cNvGraphicFramePr>
                <a:graphicFrameLocks noChangeAspect="1"/>
              </p:cNvGraphicFramePr>
              <p:nvPr/>
            </p:nvGraphicFramePr>
            <p:xfrm>
              <a:off x="4224" y="1296"/>
              <a:ext cx="38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667" name="Equation" r:id="rId26" imgW="190417" imgH="241195" progId="Equation.3">
                      <p:embed/>
                    </p:oleObj>
                  </mc:Choice>
                  <mc:Fallback>
                    <p:oleObj name="Equation" r:id="rId26" imgW="190417" imgH="241195" progId="Equation.3">
                      <p:embed/>
                      <p:pic>
                        <p:nvPicPr>
                          <p:cNvPr id="0" name="Picture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1296"/>
                            <a:ext cx="384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8" name="Object 44"/>
            <p:cNvGraphicFramePr>
              <a:graphicFrameLocks noChangeAspect="1"/>
            </p:cNvGraphicFramePr>
            <p:nvPr/>
          </p:nvGraphicFramePr>
          <p:xfrm>
            <a:off x="3877" y="864"/>
            <a:ext cx="1355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68" name="Equation" r:id="rId27" imgW="1651000" imgH="723900" progId="Equation.3">
                    <p:embed/>
                  </p:oleObj>
                </mc:Choice>
                <mc:Fallback>
                  <p:oleObj name="Equation" r:id="rId27" imgW="1651000" imgH="723900" progId="Equation.3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" y="864"/>
                          <a:ext cx="1355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20570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275856" y="188640"/>
            <a:ext cx="576064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第四章 动能与势能</a:t>
            </a:r>
            <a:r>
              <a:rPr lang="en-US" altLang="zh-CN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—</a:t>
            </a: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机械能变化</a:t>
            </a: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定理</a:t>
            </a:r>
            <a:endParaRPr lang="en-US" altLang="zh-CN" sz="2400" dirty="0" smtClean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与机械能守恒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57899" y="850663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CC0000"/>
                </a:solidFill>
              </a:rPr>
              <a:t>质点系</a:t>
            </a:r>
            <a:r>
              <a:rPr lang="zh-CN" altLang="en-US" sz="2800" b="1" dirty="0">
                <a:solidFill>
                  <a:srgbClr val="CC0000"/>
                </a:solidFill>
              </a:rPr>
              <a:t>的动能定理</a:t>
            </a:r>
            <a:endParaRPr lang="zh-CN" altLang="en-US" sz="2800" dirty="0">
              <a:solidFill>
                <a:srgbClr val="CC0000"/>
              </a:solidFill>
            </a:endParaRPr>
          </a:p>
        </p:txBody>
      </p:sp>
      <p:graphicFrame>
        <p:nvGraphicFramePr>
          <p:cNvPr id="30" name="Object 10"/>
          <p:cNvGraphicFramePr>
            <a:graphicFrameLocks noChangeAspect="1"/>
          </p:cNvGraphicFramePr>
          <p:nvPr/>
        </p:nvGraphicFramePr>
        <p:xfrm>
          <a:off x="1480261" y="1355488"/>
          <a:ext cx="37719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6" name="Equation" r:id="rId3" imgW="1308100" imgH="241300" progId="Equation.3">
                  <p:embed/>
                </p:oleObj>
              </mc:Choice>
              <mc:Fallback>
                <p:oleObj name="Equation" r:id="rId3" imgW="1308100" imgH="2413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261" y="1355488"/>
                        <a:ext cx="377190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11"/>
          <p:cNvGrpSpPr>
            <a:grpSpLocks/>
          </p:cNvGrpSpPr>
          <p:nvPr/>
        </p:nvGrpSpPr>
        <p:grpSpPr bwMode="auto">
          <a:xfrm>
            <a:off x="1438986" y="1858726"/>
            <a:ext cx="3276600" cy="877887"/>
            <a:chOff x="336" y="1559"/>
            <a:chExt cx="2064" cy="553"/>
          </a:xfrm>
        </p:grpSpPr>
        <p:grpSp>
          <p:nvGrpSpPr>
            <p:cNvPr id="32" name="Group 12"/>
            <p:cNvGrpSpPr>
              <a:grpSpLocks/>
            </p:cNvGrpSpPr>
            <p:nvPr/>
          </p:nvGrpSpPr>
          <p:grpSpPr bwMode="auto">
            <a:xfrm>
              <a:off x="1248" y="1559"/>
              <a:ext cx="1152" cy="553"/>
              <a:chOff x="1200" y="1559"/>
              <a:chExt cx="1152" cy="553"/>
            </a:xfrm>
          </p:grpSpPr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1200" y="1559"/>
                <a:ext cx="816" cy="553"/>
              </a:xfrm>
              <a:custGeom>
                <a:avLst/>
                <a:gdLst>
                  <a:gd name="T0" fmla="*/ 0 w 816"/>
                  <a:gd name="T1" fmla="*/ 217 h 553"/>
                  <a:gd name="T2" fmla="*/ 260 w 816"/>
                  <a:gd name="T3" fmla="*/ 219 h 553"/>
                  <a:gd name="T4" fmla="*/ 220 w 816"/>
                  <a:gd name="T5" fmla="*/ 0 h 553"/>
                  <a:gd name="T6" fmla="*/ 363 w 816"/>
                  <a:gd name="T7" fmla="*/ 217 h 553"/>
                  <a:gd name="T8" fmla="*/ 816 w 816"/>
                  <a:gd name="T9" fmla="*/ 217 h 553"/>
                  <a:gd name="T10" fmla="*/ 816 w 816"/>
                  <a:gd name="T11" fmla="*/ 553 h 553"/>
                  <a:gd name="T12" fmla="*/ 0 w 816"/>
                  <a:gd name="T13" fmla="*/ 553 h 553"/>
                  <a:gd name="T14" fmla="*/ 0 w 816"/>
                  <a:gd name="T15" fmla="*/ 217 h 55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16"/>
                  <a:gd name="T25" fmla="*/ 0 h 553"/>
                  <a:gd name="T26" fmla="*/ 816 w 816"/>
                  <a:gd name="T27" fmla="*/ 553 h 55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16" h="553">
                    <a:moveTo>
                      <a:pt x="0" y="217"/>
                    </a:moveTo>
                    <a:lnTo>
                      <a:pt x="260" y="219"/>
                    </a:lnTo>
                    <a:lnTo>
                      <a:pt x="220" y="0"/>
                    </a:lnTo>
                    <a:lnTo>
                      <a:pt x="363" y="217"/>
                    </a:lnTo>
                    <a:lnTo>
                      <a:pt x="816" y="217"/>
                    </a:lnTo>
                    <a:lnTo>
                      <a:pt x="816" y="553"/>
                    </a:lnTo>
                    <a:lnTo>
                      <a:pt x="0" y="553"/>
                    </a:lnTo>
                    <a:lnTo>
                      <a:pt x="0" y="21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" name="Text Box 14"/>
              <p:cNvSpPr txBox="1">
                <a:spLocks noChangeArrowheads="1"/>
              </p:cNvSpPr>
              <p:nvPr/>
            </p:nvSpPr>
            <p:spPr bwMode="auto">
              <a:xfrm>
                <a:off x="1200" y="1776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1C1C1C"/>
                    </a:solidFill>
                    <a:latin typeface="Times New Roman" pitchFamily="18" charset="0"/>
                  </a:rPr>
                  <a:t>内力功</a:t>
                </a:r>
              </a:p>
            </p:txBody>
          </p:sp>
        </p:grpSp>
        <p:grpSp>
          <p:nvGrpSpPr>
            <p:cNvPr id="33" name="Group 15"/>
            <p:cNvGrpSpPr>
              <a:grpSpLocks/>
            </p:cNvGrpSpPr>
            <p:nvPr/>
          </p:nvGrpSpPr>
          <p:grpSpPr bwMode="auto">
            <a:xfrm>
              <a:off x="336" y="1569"/>
              <a:ext cx="1200" cy="543"/>
              <a:chOff x="336" y="1569"/>
              <a:chExt cx="1200" cy="543"/>
            </a:xfrm>
          </p:grpSpPr>
          <p:sp>
            <p:nvSpPr>
              <p:cNvPr id="34" name="Freeform 16"/>
              <p:cNvSpPr>
                <a:spLocks/>
              </p:cNvSpPr>
              <p:nvPr/>
            </p:nvSpPr>
            <p:spPr bwMode="auto">
              <a:xfrm>
                <a:off x="336" y="1569"/>
                <a:ext cx="816" cy="543"/>
              </a:xfrm>
              <a:custGeom>
                <a:avLst/>
                <a:gdLst>
                  <a:gd name="T0" fmla="*/ 0 w 816"/>
                  <a:gd name="T1" fmla="*/ 207 h 543"/>
                  <a:gd name="T2" fmla="*/ 290 w 816"/>
                  <a:gd name="T3" fmla="*/ 209 h 543"/>
                  <a:gd name="T4" fmla="*/ 250 w 816"/>
                  <a:gd name="T5" fmla="*/ 0 h 543"/>
                  <a:gd name="T6" fmla="*/ 363 w 816"/>
                  <a:gd name="T7" fmla="*/ 207 h 543"/>
                  <a:gd name="T8" fmla="*/ 816 w 816"/>
                  <a:gd name="T9" fmla="*/ 207 h 543"/>
                  <a:gd name="T10" fmla="*/ 816 w 816"/>
                  <a:gd name="T11" fmla="*/ 543 h 543"/>
                  <a:gd name="T12" fmla="*/ 0 w 816"/>
                  <a:gd name="T13" fmla="*/ 543 h 543"/>
                  <a:gd name="T14" fmla="*/ 0 w 816"/>
                  <a:gd name="T15" fmla="*/ 207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16"/>
                  <a:gd name="T25" fmla="*/ 0 h 543"/>
                  <a:gd name="T26" fmla="*/ 816 w 816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16" h="543">
                    <a:moveTo>
                      <a:pt x="0" y="207"/>
                    </a:moveTo>
                    <a:lnTo>
                      <a:pt x="290" y="209"/>
                    </a:lnTo>
                    <a:lnTo>
                      <a:pt x="250" y="0"/>
                    </a:lnTo>
                    <a:lnTo>
                      <a:pt x="363" y="207"/>
                    </a:lnTo>
                    <a:lnTo>
                      <a:pt x="816" y="207"/>
                    </a:lnTo>
                    <a:lnTo>
                      <a:pt x="816" y="543"/>
                    </a:lnTo>
                    <a:lnTo>
                      <a:pt x="0" y="543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" name="Rectangle 17"/>
              <p:cNvSpPr>
                <a:spLocks noChangeArrowheads="1"/>
              </p:cNvSpPr>
              <p:nvPr/>
            </p:nvSpPr>
            <p:spPr bwMode="auto">
              <a:xfrm>
                <a:off x="336" y="1776"/>
                <a:ext cx="120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rgbClr val="1C1C1C"/>
                    </a:solidFill>
                    <a:latin typeface="Times New Roman" pitchFamily="18" charset="0"/>
                  </a:rPr>
                  <a:t>外力功</a:t>
                </a:r>
              </a:p>
            </p:txBody>
          </p:sp>
        </p:grpSp>
      </p:grpSp>
      <p:grpSp>
        <p:nvGrpSpPr>
          <p:cNvPr id="38" name="Group 18"/>
          <p:cNvGrpSpPr>
            <a:grpSpLocks/>
          </p:cNvGrpSpPr>
          <p:nvPr/>
        </p:nvGrpSpPr>
        <p:grpSpPr bwMode="auto">
          <a:xfrm>
            <a:off x="430924" y="2723913"/>
            <a:ext cx="7086600" cy="762000"/>
            <a:chOff x="336" y="3648"/>
            <a:chExt cx="4464" cy="480"/>
          </a:xfrm>
        </p:grpSpPr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1584" y="3696"/>
              <a:ext cx="32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</a:rPr>
                <a:t>内力可以改变质点系的动能</a:t>
              </a:r>
            </a:p>
          </p:txBody>
        </p:sp>
        <p:sp>
          <p:nvSpPr>
            <p:cNvPr id="40" name="AutoShape 20"/>
            <p:cNvSpPr>
              <a:spLocks noChangeArrowheads="1"/>
            </p:cNvSpPr>
            <p:nvPr/>
          </p:nvSpPr>
          <p:spPr bwMode="auto">
            <a:xfrm>
              <a:off x="336" y="3648"/>
              <a:ext cx="1056" cy="480"/>
            </a:xfrm>
            <a:prstGeom prst="irregularSeal1">
              <a:avLst/>
            </a:prstGeom>
            <a:solidFill>
              <a:srgbClr val="FDE3E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552" y="3705"/>
              <a:ext cx="6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注意</a:t>
              </a:r>
            </a:p>
          </p:txBody>
        </p:sp>
      </p:grp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342024" y="3514488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CC0000"/>
                </a:solidFill>
              </a:rPr>
              <a:t>质点系</a:t>
            </a:r>
            <a:r>
              <a:rPr lang="zh-CN" altLang="en-US" sz="2800" b="1" dirty="0">
                <a:solidFill>
                  <a:srgbClr val="CC0000"/>
                </a:solidFill>
              </a:rPr>
              <a:t>的功能原理</a:t>
            </a:r>
            <a:endParaRPr lang="zh-CN" altLang="en-US" sz="2800" dirty="0">
              <a:solidFill>
                <a:srgbClr val="CC0000"/>
              </a:solidFill>
            </a:endParaRPr>
          </a:p>
        </p:txBody>
      </p:sp>
      <p:graphicFrame>
        <p:nvGraphicFramePr>
          <p:cNvPr id="4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734337"/>
              </p:ext>
            </p:extLst>
          </p:nvPr>
        </p:nvGraphicFramePr>
        <p:xfrm>
          <a:off x="789699" y="4090751"/>
          <a:ext cx="61722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7" name="Equation" r:id="rId5" imgW="2184400" imgH="254000" progId="">
                  <p:embed/>
                </p:oleObj>
              </mc:Choice>
              <mc:Fallback>
                <p:oleObj name="Equation" r:id="rId5" imgW="2184400" imgH="25400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99" y="4090751"/>
                        <a:ext cx="617220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2"/>
          <p:cNvGrpSpPr>
            <a:grpSpLocks/>
          </p:cNvGrpSpPr>
          <p:nvPr/>
        </p:nvGrpSpPr>
        <p:grpSpPr bwMode="auto">
          <a:xfrm>
            <a:off x="646824" y="5027376"/>
            <a:ext cx="3505200" cy="728662"/>
            <a:chOff x="432" y="2985"/>
            <a:chExt cx="2208" cy="459"/>
          </a:xfrm>
        </p:grpSpPr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432" y="2985"/>
              <a:ext cx="21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</a:rPr>
                <a:t>机械能</a:t>
              </a:r>
              <a:endParaRPr lang="zh-CN" altLang="en-US" sz="2400" b="1">
                <a:solidFill>
                  <a:srgbClr val="CC0000"/>
                </a:solidFill>
              </a:endParaRPr>
            </a:p>
          </p:txBody>
        </p:sp>
        <p:graphicFrame>
          <p:nvGraphicFramePr>
            <p:cNvPr id="46" name="Object 44"/>
            <p:cNvGraphicFramePr>
              <a:graphicFrameLocks noChangeAspect="1"/>
            </p:cNvGraphicFramePr>
            <p:nvPr/>
          </p:nvGraphicFramePr>
          <p:xfrm>
            <a:off x="1248" y="2993"/>
            <a:ext cx="1392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48" name="Equation" r:id="rId7" imgW="761669" imgH="241195" progId="Equation.3">
                    <p:embed/>
                  </p:oleObj>
                </mc:Choice>
                <mc:Fallback>
                  <p:oleObj name="Equation" r:id="rId7" imgW="761669" imgH="241195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993"/>
                          <a:ext cx="1392" cy="4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376290"/>
              </p:ext>
            </p:extLst>
          </p:nvPr>
        </p:nvGraphicFramePr>
        <p:xfrm>
          <a:off x="4606049" y="5027376"/>
          <a:ext cx="32004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9" name="Equation" r:id="rId9" imgW="1193800" imgH="241300" progId="Equation.3">
                  <p:embed/>
                </p:oleObj>
              </mc:Choice>
              <mc:Fallback>
                <p:oleObj name="Equation" r:id="rId9" imgW="1193800" imgH="2413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049" y="5027376"/>
                        <a:ext cx="3200400" cy="67786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635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6"/>
          <p:cNvGrpSpPr>
            <a:grpSpLocks/>
          </p:cNvGrpSpPr>
          <p:nvPr/>
        </p:nvGrpSpPr>
        <p:grpSpPr bwMode="auto">
          <a:xfrm>
            <a:off x="213436" y="5748101"/>
            <a:ext cx="8366125" cy="946150"/>
            <a:chOff x="298" y="3456"/>
            <a:chExt cx="5270" cy="596"/>
          </a:xfrm>
        </p:grpSpPr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98" y="3456"/>
              <a:ext cx="527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CC0000"/>
                  </a:solidFill>
                </a:rPr>
                <a:t>        </a:t>
              </a:r>
              <a:r>
                <a:rPr lang="zh-CN" altLang="en-US" sz="2800" b="1">
                  <a:solidFill>
                    <a:srgbClr val="000000"/>
                  </a:solidFill>
                </a:rPr>
                <a:t>质点系的功能原理</a:t>
              </a:r>
              <a:r>
                <a:rPr lang="zh-CN" altLang="en-US" sz="2800" b="1"/>
                <a:t>     </a:t>
              </a:r>
              <a:r>
                <a:rPr lang="zh-CN" altLang="en-US" sz="2800" b="1">
                  <a:solidFill>
                    <a:srgbClr val="1C1C1C"/>
                  </a:solidFill>
                </a:rPr>
                <a:t>质点系机械能的增量等于外力和非保守内力作功之和 </a:t>
              </a:r>
              <a:r>
                <a:rPr lang="en-US" altLang="zh-CN" sz="2800" b="1" dirty="0">
                  <a:solidFill>
                    <a:srgbClr val="1C1C1C"/>
                  </a:solidFill>
                </a:rPr>
                <a:t>.</a:t>
              </a:r>
            </a:p>
          </p:txBody>
        </p: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576" y="3465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11"/>
                </a:buBlip>
              </a:pPr>
              <a:r>
                <a:rPr lang="en-US" altLang="zh-CN" sz="2800" b="1" dirty="0">
                  <a:solidFill>
                    <a:srgbClr val="1C1C1C"/>
                  </a:solidFill>
                  <a:latin typeface="Times New Roman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0570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275856" y="188640"/>
            <a:ext cx="576064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第四章 动能与势能</a:t>
            </a:r>
            <a:r>
              <a:rPr lang="en-US" altLang="zh-CN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—</a:t>
            </a: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机械能变化</a:t>
            </a: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定理</a:t>
            </a:r>
            <a:endParaRPr lang="en-US" altLang="zh-CN" sz="2400" dirty="0" smtClean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与机械能守恒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359097" y="1181100"/>
            <a:ext cx="4578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CC0000"/>
                </a:solidFill>
              </a:rPr>
              <a:t>机械能守恒定律</a:t>
            </a:r>
            <a:endParaRPr lang="zh-CN" altLang="en-US" sz="2800" b="1" dirty="0">
              <a:solidFill>
                <a:srgbClr val="CC0000"/>
              </a:solidFill>
            </a:endParaRPr>
          </a:p>
        </p:txBody>
      </p:sp>
      <p:graphicFrame>
        <p:nvGraphicFramePr>
          <p:cNvPr id="5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982713"/>
              </p:ext>
            </p:extLst>
          </p:nvPr>
        </p:nvGraphicFramePr>
        <p:xfrm>
          <a:off x="5183509" y="3629025"/>
          <a:ext cx="25146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6" name="Equation" r:id="rId3" imgW="774364" imgH="241195" progId="">
                  <p:embed/>
                </p:oleObj>
              </mc:Choice>
              <mc:Fallback>
                <p:oleObj name="Equation" r:id="rId3" imgW="774364" imgH="241195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509" y="3629025"/>
                        <a:ext cx="2514600" cy="73183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635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550400"/>
              </p:ext>
            </p:extLst>
          </p:nvPr>
        </p:nvGraphicFramePr>
        <p:xfrm>
          <a:off x="933772" y="3629025"/>
          <a:ext cx="38862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7" name="Equation" r:id="rId5" imgW="1409088" imgH="241195" progId="">
                  <p:embed/>
                </p:oleObj>
              </mc:Choice>
              <mc:Fallback>
                <p:oleObj name="Equation" r:id="rId5" imgW="1409088" imgH="241195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772" y="3629025"/>
                        <a:ext cx="388620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1006797" y="1755775"/>
            <a:ext cx="6477000" cy="674688"/>
            <a:chOff x="912" y="1344"/>
            <a:chExt cx="4080" cy="425"/>
          </a:xfrm>
        </p:grpSpPr>
        <p:sp>
          <p:nvSpPr>
            <p:cNvPr id="9" name="Text Box 41"/>
            <p:cNvSpPr txBox="1">
              <a:spLocks noChangeArrowheads="1"/>
            </p:cNvSpPr>
            <p:nvPr/>
          </p:nvSpPr>
          <p:spPr bwMode="auto">
            <a:xfrm>
              <a:off x="912" y="1368"/>
              <a:ext cx="4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当</a:t>
              </a:r>
              <a:endParaRPr lang="zh-CN" altLang="en-US" sz="2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0" name="Object 42"/>
            <p:cNvGraphicFramePr>
              <a:graphicFrameLocks noChangeAspect="1"/>
            </p:cNvGraphicFramePr>
            <p:nvPr/>
          </p:nvGraphicFramePr>
          <p:xfrm>
            <a:off x="1344" y="1344"/>
            <a:ext cx="1680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68" name="Equation" r:id="rId7" imgW="888614" imgH="241195" progId="Equation.3">
                    <p:embed/>
                  </p:oleObj>
                </mc:Choice>
                <mc:Fallback>
                  <p:oleObj name="Equation" r:id="rId7" imgW="888614" imgH="241195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344"/>
                          <a:ext cx="1680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C2C29B"/>
                                  </a:gs>
                                  <a:gs pos="50000">
                                    <a:srgbClr val="FFFFCC"/>
                                  </a:gs>
                                  <a:gs pos="100000">
                                    <a:srgbClr val="C2C29B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99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43"/>
            <p:cNvGraphicFramePr>
              <a:graphicFrameLocks noChangeAspect="1"/>
            </p:cNvGraphicFramePr>
            <p:nvPr/>
          </p:nvGraphicFramePr>
          <p:xfrm>
            <a:off x="4010" y="1368"/>
            <a:ext cx="98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69" name="公式" r:id="rId9" imgW="710891" imgH="330057" progId="Equation.3">
                    <p:embed/>
                  </p:oleObj>
                </mc:Choice>
                <mc:Fallback>
                  <p:oleObj name="公式" r:id="rId9" imgW="710891" imgH="330057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" y="1368"/>
                          <a:ext cx="982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44"/>
            <p:cNvSpPr txBox="1">
              <a:spLocks noChangeArrowheads="1"/>
            </p:cNvSpPr>
            <p:nvPr/>
          </p:nvSpPr>
          <p:spPr bwMode="auto">
            <a:xfrm>
              <a:off x="3150" y="1368"/>
              <a:ext cx="8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时，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有</a:t>
              </a:r>
            </a:p>
          </p:txBody>
        </p:sp>
      </p:grpSp>
      <p:sp>
        <p:nvSpPr>
          <p:cNvPr id="13" name="Rectangle 45"/>
          <p:cNvSpPr>
            <a:spLocks noChangeArrowheads="1"/>
          </p:cNvSpPr>
          <p:nvPr/>
        </p:nvSpPr>
        <p:spPr bwMode="auto">
          <a:xfrm>
            <a:off x="141609" y="2547938"/>
            <a:ext cx="8610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Tx/>
              <a:buBlip>
                <a:blip r:embed="rId11"/>
              </a:buBlip>
            </a:pPr>
            <a:r>
              <a:rPr lang="en-US" altLang="zh-CN" sz="2800" b="1" dirty="0">
                <a:solidFill>
                  <a:srgbClr val="000000"/>
                </a:solidFill>
              </a:rPr>
              <a:t>     </a:t>
            </a:r>
            <a:r>
              <a:rPr lang="zh-CN" altLang="en-US" sz="2800" b="1" dirty="0">
                <a:solidFill>
                  <a:srgbClr val="CC0000"/>
                </a:solidFill>
              </a:rPr>
              <a:t>机械能守恒定律     </a:t>
            </a:r>
            <a:r>
              <a:rPr lang="zh-CN" altLang="en-US" sz="2800" b="1" dirty="0">
                <a:solidFill>
                  <a:srgbClr val="1C1C1C"/>
                </a:solidFill>
              </a:rPr>
              <a:t>只有保守内力作功的情况下，质点系的机械能保持不变 </a:t>
            </a:r>
            <a:r>
              <a:rPr lang="en-US" altLang="zh-CN" sz="2800" b="1" dirty="0">
                <a:solidFill>
                  <a:srgbClr val="1C1C1C"/>
                </a:solidFill>
              </a:rPr>
              <a:t>.  </a:t>
            </a:r>
            <a:endParaRPr lang="en-US" altLang="zh-CN" sz="2800" b="1" dirty="0">
              <a:solidFill>
                <a:srgbClr val="CC0000"/>
              </a:solidFill>
            </a:endParaRPr>
          </a:p>
        </p:txBody>
      </p:sp>
      <p:grpSp>
        <p:nvGrpSpPr>
          <p:cNvPr id="14" name="Group 46"/>
          <p:cNvGrpSpPr>
            <a:grpSpLocks/>
          </p:cNvGrpSpPr>
          <p:nvPr/>
        </p:nvGrpSpPr>
        <p:grpSpPr bwMode="auto">
          <a:xfrm>
            <a:off x="214634" y="4492625"/>
            <a:ext cx="8955088" cy="1409700"/>
            <a:chOff x="240" y="3072"/>
            <a:chExt cx="5641" cy="888"/>
          </a:xfrm>
        </p:grpSpPr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240" y="3072"/>
              <a:ext cx="297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Blip>
                  <a:blip r:embed="rId11"/>
                </a:buBlip>
              </a:pPr>
              <a:r>
                <a:rPr lang="en-US" altLang="zh-CN" sz="2800" b="1" dirty="0">
                  <a:solidFill>
                    <a:srgbClr val="1C1C1C"/>
                  </a:solidFill>
                </a:rPr>
                <a:t>     </a:t>
              </a:r>
              <a:r>
                <a:rPr lang="zh-CN" altLang="en-US" sz="2800" b="1">
                  <a:solidFill>
                    <a:srgbClr val="1C1C1C"/>
                  </a:solidFill>
                </a:rPr>
                <a:t>守恒定律的</a:t>
              </a:r>
              <a:r>
                <a:rPr lang="zh-CN" altLang="en-US" sz="2800" b="1">
                  <a:solidFill>
                    <a:srgbClr val="CC0000"/>
                  </a:solidFill>
                </a:rPr>
                <a:t>意义</a:t>
              </a:r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240" y="3393"/>
              <a:ext cx="5641" cy="567"/>
              <a:chOff x="288" y="3312"/>
              <a:chExt cx="5280" cy="567"/>
            </a:xfrm>
          </p:grpSpPr>
          <p:sp>
            <p:nvSpPr>
              <p:cNvPr id="18" name="Rectangle 49"/>
              <p:cNvSpPr>
                <a:spLocks noChangeArrowheads="1"/>
              </p:cNvSpPr>
              <p:nvPr/>
            </p:nvSpPr>
            <p:spPr bwMode="auto">
              <a:xfrm>
                <a:off x="288" y="3312"/>
                <a:ext cx="5280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800" b="1" dirty="0">
                    <a:solidFill>
                      <a:srgbClr val="1C1C1C"/>
                    </a:solidFill>
                  </a:rPr>
                  <a:t>        </a:t>
                </a:r>
                <a:r>
                  <a:rPr lang="zh-CN" altLang="en-US" sz="2800" b="1">
                    <a:solidFill>
                      <a:srgbClr val="1C1C1C"/>
                    </a:solidFill>
                  </a:rPr>
                  <a:t>不究过程细节而能对系统的状态下结论，这是</a:t>
                </a:r>
              </a:p>
            </p:txBody>
          </p:sp>
          <p:sp>
            <p:nvSpPr>
              <p:cNvPr id="19" name="Rectangle 50"/>
              <p:cNvSpPr>
                <a:spLocks noChangeArrowheads="1"/>
              </p:cNvSpPr>
              <p:nvPr/>
            </p:nvSpPr>
            <p:spPr bwMode="auto">
              <a:xfrm>
                <a:off x="288" y="3552"/>
                <a:ext cx="27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rgbClr val="1C1C1C"/>
                    </a:solidFill>
                  </a:rPr>
                  <a:t>各个守恒定律的特点和优点 </a:t>
                </a:r>
                <a:r>
                  <a:rPr lang="en-US" altLang="zh-CN" sz="2800" b="1" dirty="0">
                    <a:solidFill>
                      <a:srgbClr val="1C1C1C"/>
                    </a:solidFill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0570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275856" y="188640"/>
            <a:ext cx="576064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第四章 动能与势能</a:t>
            </a:r>
            <a:r>
              <a:rPr lang="en-US" altLang="zh-CN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—</a:t>
            </a: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机械能变化</a:t>
            </a: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定理</a:t>
            </a:r>
            <a:endParaRPr lang="en-US" altLang="zh-CN" sz="2400" dirty="0" smtClean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与机械能守恒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5257" y="5675550"/>
            <a:ext cx="861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CC0000"/>
                </a:solidFill>
                <a:latin typeface="Times New Roman" pitchFamily="18" charset="0"/>
              </a:rPr>
              <a:t>完全非弹性碰撞  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itchFamily="18" charset="0"/>
              </a:rPr>
              <a:t>两物体碰撞后</a:t>
            </a:r>
            <a:r>
              <a:rPr lang="en-US" altLang="zh-CN" sz="2800" b="1" dirty="0">
                <a:solidFill>
                  <a:srgbClr val="1C1C1C"/>
                </a:solidFill>
                <a:latin typeface="Times New Roman" pitchFamily="18" charset="0"/>
              </a:rPr>
              <a:t>,</a:t>
            </a:r>
            <a:r>
              <a:rPr lang="zh-CN" altLang="en-US" sz="2800" b="1" dirty="0">
                <a:solidFill>
                  <a:srgbClr val="1C1C1C"/>
                </a:solidFill>
                <a:latin typeface="Times New Roman" pitchFamily="18" charset="0"/>
              </a:rPr>
              <a:t>以同一速度运动 </a:t>
            </a:r>
            <a:r>
              <a:rPr lang="en-US" altLang="zh-CN" sz="2800" b="1" dirty="0">
                <a:solidFill>
                  <a:srgbClr val="1C1C1C"/>
                </a:solidFill>
                <a:latin typeface="Times New Roman" pitchFamily="18" charset="0"/>
              </a:rPr>
              <a:t>.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50701" y="1050925"/>
            <a:ext cx="8686800" cy="1555750"/>
            <a:chOff x="192" y="604"/>
            <a:chExt cx="5472" cy="980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1824" y="945"/>
            <a:ext cx="3072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68" name="Equation" r:id="rId3" imgW="3327400" imgH="711200" progId="Equation.3">
                    <p:embed/>
                  </p:oleObj>
                </mc:Choice>
                <mc:Fallback>
                  <p:oleObj name="Equation" r:id="rId3" imgW="3327400" imgH="7112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945"/>
                          <a:ext cx="3072" cy="6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92" y="604"/>
              <a:ext cx="547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CC0000"/>
                  </a:solidFill>
                  <a:latin typeface="Times New Roman" pitchFamily="18" charset="0"/>
                </a:rPr>
                <a:t>碰撞  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itchFamily="18" charset="0"/>
                </a:rPr>
                <a:t>两物体互相接触时间极短而相互作用力较大的相互作用 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itchFamily="18" charset="0"/>
                </a:rPr>
                <a:t>.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50701" y="2779712"/>
            <a:ext cx="8534400" cy="1277938"/>
            <a:chOff x="192" y="1564"/>
            <a:chExt cx="5376" cy="805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1872" y="1964"/>
            <a:ext cx="2208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69" name="Equation" r:id="rId5" imgW="1180588" imgH="215806" progId="Equation.3">
                    <p:embed/>
                  </p:oleObj>
                </mc:Choice>
                <mc:Fallback>
                  <p:oleObj name="Equation" r:id="rId5" imgW="1180588" imgH="215806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964"/>
                          <a:ext cx="2208" cy="4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92" y="1564"/>
              <a:ext cx="5376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CC0000"/>
                  </a:solidFill>
                  <a:latin typeface="Times New Roman" pitchFamily="18" charset="0"/>
                </a:rPr>
                <a:t>完全弹性碰撞  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itchFamily="18" charset="0"/>
                </a:rPr>
                <a:t>两物体碰撞之后， 它们的动能</a:t>
              </a:r>
              <a:r>
                <a:rPr lang="zh-CN" altLang="en-US" sz="2800" b="1" dirty="0" smtClean="0">
                  <a:solidFill>
                    <a:srgbClr val="1C1C1C"/>
                  </a:solidFill>
                  <a:latin typeface="Times New Roman" pitchFamily="18" charset="0"/>
                </a:rPr>
                <a:t>之和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itchFamily="18" charset="0"/>
                </a:rPr>
                <a:t>不变 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50701" y="4075112"/>
            <a:ext cx="86868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CC0000"/>
                </a:solidFill>
                <a:latin typeface="Times New Roman" pitchFamily="18" charset="0"/>
              </a:rPr>
              <a:t>非弹性碰撞  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itchFamily="18" charset="0"/>
              </a:rPr>
              <a:t>由于非保守力的作用 ，两物体</a:t>
            </a:r>
            <a:r>
              <a:rPr lang="zh-CN" altLang="en-US" sz="2800" b="1" dirty="0" smtClean="0">
                <a:solidFill>
                  <a:srgbClr val="1C1C1C"/>
                </a:solidFill>
                <a:latin typeface="Times New Roman" pitchFamily="18" charset="0"/>
              </a:rPr>
              <a:t>碰撞后</a:t>
            </a:r>
            <a:r>
              <a:rPr lang="zh-CN" altLang="en-US" sz="2800" b="1" dirty="0">
                <a:solidFill>
                  <a:srgbClr val="1C1C1C"/>
                </a:solidFill>
                <a:latin typeface="Times New Roman" pitchFamily="18" charset="0"/>
              </a:rPr>
              <a:t>，使机械能转换为热能、声能，化学能等其他形式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1C1C1C"/>
                </a:solidFill>
                <a:latin typeface="Times New Roman" pitchFamily="18" charset="0"/>
              </a:rPr>
              <a:t>的能量 </a:t>
            </a:r>
            <a:r>
              <a:rPr lang="en-US" altLang="zh-CN" sz="2800" b="1" dirty="0">
                <a:solidFill>
                  <a:srgbClr val="1C1C1C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0570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2843808" y="2453987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4800" dirty="0" smtClean="0">
                <a:solidFill>
                  <a:srgbClr val="0000FF"/>
                </a:solidFill>
                <a:ea typeface="楷体_GB2312" pitchFamily="49" charset="-122"/>
              </a:rPr>
              <a:t>讨论与习题</a:t>
            </a:r>
            <a:endParaRPr kumimoji="1" lang="zh-CN" altLang="en-US" sz="4800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4090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讨论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03521" y="1079500"/>
            <a:ext cx="860425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609600" indent="-609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marL="0" indent="0" eaLnBrk="1" hangingPunct="1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. </a:t>
            </a:r>
            <a:r>
              <a:rPr lang="zh-CN" altLang="en-US" sz="2400" dirty="0">
                <a:solidFill>
                  <a:schemeClr val="tx1"/>
                </a:solidFill>
              </a:rPr>
              <a:t>在水平冰面上以一定速度向东行驶的炮车，向东南（斜</a:t>
            </a:r>
            <a:r>
              <a:rPr lang="zh-CN" altLang="en-US" sz="2400" dirty="0" smtClean="0">
                <a:solidFill>
                  <a:schemeClr val="tx1"/>
                </a:solidFill>
              </a:rPr>
              <a:t>向上）方向</a:t>
            </a:r>
            <a:r>
              <a:rPr lang="zh-CN" altLang="en-US" sz="2400" dirty="0">
                <a:solidFill>
                  <a:schemeClr val="tx1"/>
                </a:solidFill>
              </a:rPr>
              <a:t>发射一炮弹，对于炮车和炮弹这一系统，在此过程中（忽略冰面摩擦力及空气阻力）                                                              </a:t>
            </a:r>
          </a:p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</a:rPr>
              <a:t>(A) </a:t>
            </a:r>
            <a:r>
              <a:rPr lang="zh-CN" altLang="en-US" sz="2400" dirty="0">
                <a:solidFill>
                  <a:schemeClr val="tx1"/>
                </a:solidFill>
              </a:rPr>
              <a:t>总动量守恒．                                            </a:t>
            </a:r>
          </a:p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</a:rPr>
              <a:t>(B) </a:t>
            </a:r>
            <a:r>
              <a:rPr lang="zh-CN" altLang="en-US" sz="2400" dirty="0">
                <a:solidFill>
                  <a:schemeClr val="tx1"/>
                </a:solidFill>
              </a:rPr>
              <a:t>总动量在炮身前进的方向上的分量守恒，其它方向动量不守恒．</a:t>
            </a:r>
          </a:p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</a:rPr>
              <a:t>(C) </a:t>
            </a:r>
            <a:r>
              <a:rPr lang="zh-CN" altLang="en-US" sz="2400" dirty="0">
                <a:solidFill>
                  <a:schemeClr val="tx1"/>
                </a:solidFill>
              </a:rPr>
              <a:t>总动量在水平面上任意方向的分量守恒，竖直方向分量不守恒．</a:t>
            </a:r>
          </a:p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</a:rPr>
              <a:t>(D) </a:t>
            </a:r>
            <a:r>
              <a:rPr lang="zh-CN" altLang="en-US" sz="2400" dirty="0">
                <a:solidFill>
                  <a:schemeClr val="tx1"/>
                </a:solidFill>
              </a:rPr>
              <a:t>总动量在任何方向的分量均不守恒</a:t>
            </a:r>
            <a:r>
              <a:rPr lang="zh-CN" altLang="en-US" sz="2400" dirty="0" smtClean="0">
                <a:solidFill>
                  <a:schemeClr val="tx1"/>
                </a:solidFill>
              </a:rPr>
              <a:t>．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5" descr="4C70BBA977B88F3DF7393CB7443DAF2A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06" y="3212976"/>
            <a:ext cx="5365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79784" y="5400675"/>
            <a:ext cx="5688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很多错选成</a:t>
            </a:r>
            <a:r>
              <a:rPr lang="en-US" altLang="zh-CN" sz="2400" dirty="0">
                <a:solidFill>
                  <a:schemeClr val="tx1"/>
                </a:solidFill>
              </a:rPr>
              <a:t>A</a:t>
            </a:r>
            <a:r>
              <a:rPr lang="zh-CN" altLang="en-US" sz="2400" dirty="0">
                <a:solidFill>
                  <a:schemeClr val="tx1"/>
                </a:solidFill>
              </a:rPr>
              <a:t>。与炮弹在空中爆炸不同</a:t>
            </a:r>
          </a:p>
        </p:txBody>
      </p:sp>
    </p:spTree>
    <p:extLst>
      <p:ext uri="{BB962C8B-B14F-4D97-AF65-F5344CB8AC3E}">
        <p14:creationId xmlns:p14="http://schemas.microsoft.com/office/powerpoint/2010/main" val="1673052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讨论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38355" y="1068411"/>
            <a:ext cx="8135938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2. </a:t>
            </a:r>
            <a:r>
              <a:rPr lang="zh-CN" altLang="en-US" sz="2400" dirty="0">
                <a:solidFill>
                  <a:schemeClr val="tx1"/>
                </a:solidFill>
              </a:rPr>
              <a:t>劲度系数为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zh-CN" altLang="en-US" sz="2400" dirty="0">
                <a:solidFill>
                  <a:schemeClr val="tx1"/>
                </a:solidFill>
              </a:rPr>
              <a:t>的轻弹簧，一端与倾角为</a:t>
            </a:r>
            <a:r>
              <a:rPr lang="zh-CN" altLang="en-US" sz="2400" i="1" dirty="0">
                <a:solidFill>
                  <a:schemeClr val="tx1"/>
                </a:solidFill>
                <a:sym typeface="Symbol" pitchFamily="18" charset="2"/>
              </a:rPr>
              <a:t></a:t>
            </a:r>
            <a:r>
              <a:rPr lang="zh-CN" altLang="en-US" sz="2400" dirty="0">
                <a:solidFill>
                  <a:schemeClr val="tx1"/>
                </a:solidFill>
              </a:rPr>
              <a:t>的斜面上的固定档板</a:t>
            </a:r>
            <a:r>
              <a:rPr lang="en-US" altLang="zh-CN" sz="2400" i="1" dirty="0">
                <a:solidFill>
                  <a:schemeClr val="tx1"/>
                </a:solidFill>
              </a:rPr>
              <a:t>A</a:t>
            </a:r>
            <a:r>
              <a:rPr lang="zh-CN" altLang="en-US" sz="2400" dirty="0">
                <a:solidFill>
                  <a:schemeClr val="tx1"/>
                </a:solidFill>
              </a:rPr>
              <a:t>相接，另一端与质量为</a:t>
            </a:r>
            <a:r>
              <a:rPr lang="en-US" altLang="zh-CN" sz="2400" i="1" dirty="0">
                <a:solidFill>
                  <a:schemeClr val="tx1"/>
                </a:solidFill>
              </a:rPr>
              <a:t>m</a:t>
            </a:r>
            <a:r>
              <a:rPr lang="zh-CN" altLang="en-US" sz="2400" dirty="0">
                <a:solidFill>
                  <a:schemeClr val="tx1"/>
                </a:solidFill>
              </a:rPr>
              <a:t>的物体</a:t>
            </a:r>
            <a:r>
              <a:rPr lang="en-US" altLang="zh-CN" sz="2400" i="1" dirty="0">
                <a:solidFill>
                  <a:schemeClr val="tx1"/>
                </a:solidFill>
              </a:rPr>
              <a:t>B</a:t>
            </a:r>
            <a:r>
              <a:rPr lang="zh-CN" altLang="en-US" sz="2400" dirty="0">
                <a:solidFill>
                  <a:schemeClr val="tx1"/>
                </a:solidFill>
              </a:rPr>
              <a:t>相连．</a:t>
            </a:r>
            <a:r>
              <a:rPr lang="en-US" altLang="zh-CN" sz="2400" i="1" dirty="0">
                <a:solidFill>
                  <a:schemeClr val="tx1"/>
                </a:solidFill>
              </a:rPr>
              <a:t>O</a:t>
            </a:r>
            <a:r>
              <a:rPr lang="zh-CN" altLang="en-US" sz="2400" dirty="0">
                <a:solidFill>
                  <a:schemeClr val="tx1"/>
                </a:solidFill>
              </a:rPr>
              <a:t>点为弹簧没有连物体、长度为原长时的端点位置，</a:t>
            </a:r>
            <a:r>
              <a:rPr lang="en-US" altLang="zh-CN" sz="2400" i="1" dirty="0">
                <a:solidFill>
                  <a:schemeClr val="tx1"/>
                </a:solidFill>
              </a:rPr>
              <a:t>a</a:t>
            </a:r>
            <a:r>
              <a:rPr lang="zh-CN" altLang="en-US" sz="2400" dirty="0">
                <a:solidFill>
                  <a:schemeClr val="tx1"/>
                </a:solidFill>
              </a:rPr>
              <a:t>点为物体</a:t>
            </a:r>
            <a:r>
              <a:rPr lang="en-US" altLang="zh-CN" sz="2400" i="1" dirty="0">
                <a:solidFill>
                  <a:schemeClr val="tx1"/>
                </a:solidFill>
              </a:rPr>
              <a:t>B</a:t>
            </a:r>
            <a:r>
              <a:rPr lang="zh-CN" altLang="en-US" sz="2400" dirty="0">
                <a:solidFill>
                  <a:schemeClr val="tx1"/>
                </a:solidFill>
              </a:rPr>
              <a:t>的平衡位置．现在将物体</a:t>
            </a:r>
            <a:r>
              <a:rPr lang="en-US" altLang="zh-CN" sz="2400" i="1" dirty="0">
                <a:solidFill>
                  <a:schemeClr val="tx1"/>
                </a:solidFill>
              </a:rPr>
              <a:t>B</a:t>
            </a:r>
            <a:r>
              <a:rPr lang="zh-CN" altLang="en-US" sz="2400" dirty="0">
                <a:solidFill>
                  <a:schemeClr val="tx1"/>
                </a:solidFill>
              </a:rPr>
              <a:t>由</a:t>
            </a:r>
            <a:r>
              <a:rPr lang="en-US" altLang="zh-CN" sz="2400" i="1" dirty="0">
                <a:solidFill>
                  <a:schemeClr val="tx1"/>
                </a:solidFill>
              </a:rPr>
              <a:t>a</a:t>
            </a:r>
            <a:r>
              <a:rPr lang="zh-CN" altLang="en-US" sz="2400" dirty="0">
                <a:solidFill>
                  <a:schemeClr val="tx1"/>
                </a:solidFill>
              </a:rPr>
              <a:t>点沿斜面向上移动到</a:t>
            </a:r>
            <a:r>
              <a:rPr lang="en-US" altLang="zh-CN" sz="2400" i="1" dirty="0">
                <a:solidFill>
                  <a:schemeClr val="tx1"/>
                </a:solidFill>
              </a:rPr>
              <a:t>b</a:t>
            </a:r>
            <a:r>
              <a:rPr lang="zh-CN" altLang="en-US" sz="2400" dirty="0">
                <a:solidFill>
                  <a:schemeClr val="tx1"/>
                </a:solidFill>
              </a:rPr>
              <a:t>点（如图所示）．设</a:t>
            </a:r>
            <a:r>
              <a:rPr lang="en-US" altLang="zh-CN" sz="2400" i="1" dirty="0">
                <a:solidFill>
                  <a:schemeClr val="tx1"/>
                </a:solidFill>
              </a:rPr>
              <a:t>a</a:t>
            </a:r>
            <a:r>
              <a:rPr lang="zh-CN" altLang="en-US" sz="2400" dirty="0">
                <a:solidFill>
                  <a:schemeClr val="tx1"/>
                </a:solidFill>
              </a:rPr>
              <a:t>点与</a:t>
            </a:r>
            <a:r>
              <a:rPr lang="en-US" altLang="zh-CN" sz="2400" i="1" dirty="0">
                <a:solidFill>
                  <a:schemeClr val="tx1"/>
                </a:solidFill>
              </a:rPr>
              <a:t>O</a:t>
            </a:r>
            <a:r>
              <a:rPr lang="zh-CN" altLang="en-US" sz="2400" dirty="0">
                <a:solidFill>
                  <a:schemeClr val="tx1"/>
                </a:solidFill>
              </a:rPr>
              <a:t>点，</a:t>
            </a:r>
            <a:r>
              <a:rPr lang="en-US" altLang="zh-CN" sz="2400" i="1" dirty="0">
                <a:solidFill>
                  <a:schemeClr val="tx1"/>
                </a:solidFill>
              </a:rPr>
              <a:t>a</a:t>
            </a:r>
            <a:r>
              <a:rPr lang="zh-CN" altLang="en-US" sz="2400" dirty="0">
                <a:solidFill>
                  <a:schemeClr val="tx1"/>
                </a:solidFill>
              </a:rPr>
              <a:t>点与</a:t>
            </a:r>
            <a:r>
              <a:rPr lang="en-US" altLang="zh-CN" sz="2400" i="1" dirty="0">
                <a:solidFill>
                  <a:schemeClr val="tx1"/>
                </a:solidFill>
              </a:rPr>
              <a:t>b</a:t>
            </a:r>
            <a:r>
              <a:rPr lang="zh-CN" altLang="en-US" sz="2400" dirty="0">
                <a:solidFill>
                  <a:schemeClr val="tx1"/>
                </a:solidFill>
              </a:rPr>
              <a:t>点之间距离分别为</a:t>
            </a:r>
            <a:r>
              <a:rPr lang="en-US" altLang="zh-CN" sz="2400" i="1" dirty="0">
                <a:solidFill>
                  <a:srgbClr val="FF3300"/>
                </a:solidFill>
              </a:rPr>
              <a:t>x</a:t>
            </a:r>
            <a:r>
              <a:rPr lang="en-US" altLang="zh-CN" sz="2400" dirty="0">
                <a:solidFill>
                  <a:srgbClr val="FF3300"/>
                </a:solidFill>
              </a:rPr>
              <a:t>1</a:t>
            </a:r>
            <a:r>
              <a:rPr lang="zh-CN" altLang="en-US" sz="2400" dirty="0">
                <a:solidFill>
                  <a:srgbClr val="FF3300"/>
                </a:solidFill>
              </a:rPr>
              <a:t>和</a:t>
            </a:r>
            <a:r>
              <a:rPr lang="en-US" altLang="zh-CN" sz="2400" i="1" dirty="0">
                <a:solidFill>
                  <a:srgbClr val="FF3300"/>
                </a:solidFill>
              </a:rPr>
              <a:t>x</a:t>
            </a:r>
            <a:r>
              <a:rPr lang="en-US" altLang="zh-CN" sz="2400" dirty="0">
                <a:solidFill>
                  <a:srgbClr val="FF3300"/>
                </a:solidFill>
              </a:rPr>
              <a:t>2</a:t>
            </a:r>
            <a:r>
              <a:rPr lang="zh-CN" altLang="en-US" sz="2400" dirty="0">
                <a:solidFill>
                  <a:srgbClr val="FF3300"/>
                </a:solidFill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</a:rPr>
              <a:t>则在此过程中，由弹簧、物体</a:t>
            </a:r>
            <a:r>
              <a:rPr lang="en-US" altLang="zh-CN" sz="2400" i="1" dirty="0">
                <a:solidFill>
                  <a:schemeClr val="tx1"/>
                </a:solidFill>
              </a:rPr>
              <a:t>B</a:t>
            </a:r>
            <a:r>
              <a:rPr lang="zh-CN" altLang="en-US" sz="2400" dirty="0">
                <a:solidFill>
                  <a:schemeClr val="tx1"/>
                </a:solidFill>
              </a:rPr>
              <a:t>和地球组成的系统势能的增加为 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95051"/>
              </p:ext>
            </p:extLst>
          </p:nvPr>
        </p:nvGraphicFramePr>
        <p:xfrm>
          <a:off x="2124248" y="3897063"/>
          <a:ext cx="18716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9" name="公式" r:id="rId3" imgW="1538280" imgH="495000" progId="Equation.3">
                  <p:embed/>
                </p:oleObj>
              </mc:Choice>
              <mc:Fallback>
                <p:oleObj name="公式" r:id="rId3" imgW="1538280" imgH="495000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248" y="3897063"/>
                        <a:ext cx="1871663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955344"/>
              </p:ext>
            </p:extLst>
          </p:nvPr>
        </p:nvGraphicFramePr>
        <p:xfrm>
          <a:off x="2124248" y="4516188"/>
          <a:ext cx="29527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0" name="公式" r:id="rId5" imgW="2707920" imgH="495000" progId="Equation.3">
                  <p:embed/>
                </p:oleObj>
              </mc:Choice>
              <mc:Fallback>
                <p:oleObj name="公式" r:id="rId5" imgW="2707920" imgH="495000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248" y="4516188"/>
                        <a:ext cx="295275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87405"/>
              </p:ext>
            </p:extLst>
          </p:nvPr>
        </p:nvGraphicFramePr>
        <p:xfrm>
          <a:off x="2124248" y="5073401"/>
          <a:ext cx="35274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1" name="公式" r:id="rId7" imgW="2809440" imgH="495000" progId="Equation.3">
                  <p:embed/>
                </p:oleObj>
              </mc:Choice>
              <mc:Fallback>
                <p:oleObj name="公式" r:id="rId7" imgW="2809440" imgH="495000" progId="Equation.3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248" y="5073401"/>
                        <a:ext cx="3527425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42227"/>
              </p:ext>
            </p:extLst>
          </p:nvPr>
        </p:nvGraphicFramePr>
        <p:xfrm>
          <a:off x="2160761" y="5906790"/>
          <a:ext cx="363537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2" name="公式" r:id="rId9" imgW="2720520" imgH="495000" progId="Equation.3">
                  <p:embed/>
                </p:oleObj>
              </mc:Choice>
              <mc:Fallback>
                <p:oleObj name="公式" r:id="rId9" imgW="2720520" imgH="495000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761" y="5906790"/>
                        <a:ext cx="3635375" cy="690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971723" y="4616201"/>
            <a:ext cx="827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l" eaLnBrk="1" hangingPunct="1"/>
            <a:r>
              <a:rPr lang="en-US" altLang="zh-CN" sz="2000" b="0" dirty="0">
                <a:solidFill>
                  <a:schemeClr val="tx1"/>
                </a:solidFill>
                <a:ea typeface="宋体" charset="-122"/>
              </a:rPr>
              <a:t>(B)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539923" y="5192463"/>
            <a:ext cx="1208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l" eaLnBrk="1" hangingPunct="1"/>
            <a:r>
              <a:rPr lang="zh-CN" altLang="en-US" sz="2000" b="0">
                <a:solidFill>
                  <a:schemeClr val="tx1"/>
                </a:solidFill>
                <a:ea typeface="宋体" charset="-122"/>
              </a:rPr>
              <a:t>      </a:t>
            </a:r>
            <a:r>
              <a:rPr lang="en-US" altLang="zh-CN" sz="2000" b="0" dirty="0">
                <a:solidFill>
                  <a:schemeClr val="tx1"/>
                </a:solidFill>
                <a:ea typeface="宋体" charset="-122"/>
              </a:rPr>
              <a:t>(C)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971723" y="6076655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l" eaLnBrk="1" hangingPunct="1"/>
            <a:r>
              <a:rPr lang="en-US" altLang="zh-CN" sz="2000" b="0" dirty="0">
                <a:solidFill>
                  <a:schemeClr val="tx1"/>
                </a:solidFill>
                <a:ea typeface="宋体" charset="-122"/>
              </a:rPr>
              <a:t>(D)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971723" y="4039938"/>
            <a:ext cx="841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9pPr>
          </a:lstStyle>
          <a:p>
            <a:pPr algn="l" eaLnBrk="1" hangingPunct="1"/>
            <a:r>
              <a:rPr lang="en-US" altLang="zh-CN" sz="2000" b="0" dirty="0">
                <a:solidFill>
                  <a:schemeClr val="tx1"/>
                </a:solidFill>
                <a:ea typeface="宋体" charset="-122"/>
              </a:rPr>
              <a:t>(A)</a:t>
            </a:r>
          </a:p>
        </p:txBody>
      </p:sp>
      <p:pic>
        <p:nvPicPr>
          <p:cNvPr id="23" name="Picture 13" descr="4C70BBA977B88F3DF7393CB7443DAF2A"/>
          <p:cNvPicPr>
            <a:picLocks noChangeAspect="1" noChangeArrowheads="1" noCrop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79" y="4981123"/>
            <a:ext cx="8048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67"/>
          <p:cNvGrpSpPr>
            <a:grpSpLocks noChangeAspect="1"/>
          </p:cNvGrpSpPr>
          <p:nvPr/>
        </p:nvGrpSpPr>
        <p:grpSpPr bwMode="auto">
          <a:xfrm>
            <a:off x="5724128" y="3827487"/>
            <a:ext cx="2987675" cy="2409825"/>
            <a:chOff x="3742" y="1945"/>
            <a:chExt cx="1882" cy="1518"/>
          </a:xfrm>
        </p:grpSpPr>
        <p:sp>
          <p:nvSpPr>
            <p:cNvPr id="24" name="AutoShape 66"/>
            <p:cNvSpPr>
              <a:spLocks noChangeAspect="1" noChangeArrowheads="1" noTextEdit="1"/>
            </p:cNvSpPr>
            <p:nvPr/>
          </p:nvSpPr>
          <p:spPr bwMode="auto">
            <a:xfrm>
              <a:off x="3742" y="1945"/>
              <a:ext cx="1882" cy="1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68"/>
            <p:cNvSpPr>
              <a:spLocks noChangeArrowheads="1"/>
            </p:cNvSpPr>
            <p:nvPr/>
          </p:nvSpPr>
          <p:spPr bwMode="auto">
            <a:xfrm>
              <a:off x="3742" y="1977"/>
              <a:ext cx="114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Rectangle 69"/>
            <p:cNvSpPr>
              <a:spLocks noChangeArrowheads="1"/>
            </p:cNvSpPr>
            <p:nvPr/>
          </p:nvSpPr>
          <p:spPr bwMode="auto">
            <a:xfrm>
              <a:off x="4174" y="3355"/>
              <a:ext cx="1182" cy="104"/>
            </a:xfrm>
            <a:prstGeom prst="rect">
              <a:avLst/>
            </a:prstGeom>
            <a:blipFill dpi="0" rotWithShape="0">
              <a:blip r:embed="rId12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70"/>
            <p:cNvSpPr>
              <a:spLocks noChangeShapeType="1"/>
            </p:cNvSpPr>
            <p:nvPr/>
          </p:nvSpPr>
          <p:spPr bwMode="auto">
            <a:xfrm>
              <a:off x="3907" y="2992"/>
              <a:ext cx="280" cy="34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71"/>
            <p:cNvSpPr>
              <a:spLocks noChangeShapeType="1"/>
            </p:cNvSpPr>
            <p:nvPr/>
          </p:nvSpPr>
          <p:spPr bwMode="auto">
            <a:xfrm flipV="1">
              <a:off x="4174" y="2341"/>
              <a:ext cx="1405" cy="101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72"/>
            <p:cNvSpPr>
              <a:spLocks noChangeShapeType="1"/>
            </p:cNvSpPr>
            <p:nvPr/>
          </p:nvSpPr>
          <p:spPr bwMode="auto">
            <a:xfrm>
              <a:off x="4198" y="3357"/>
              <a:ext cx="1181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73"/>
            <p:cNvSpPr>
              <a:spLocks noChangeShapeType="1"/>
            </p:cNvSpPr>
            <p:nvPr/>
          </p:nvSpPr>
          <p:spPr bwMode="auto">
            <a:xfrm flipH="1">
              <a:off x="3894" y="3041"/>
              <a:ext cx="35" cy="7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74"/>
            <p:cNvSpPr>
              <a:spLocks noChangeShapeType="1"/>
            </p:cNvSpPr>
            <p:nvPr/>
          </p:nvSpPr>
          <p:spPr bwMode="auto">
            <a:xfrm flipH="1">
              <a:off x="3938" y="3084"/>
              <a:ext cx="38" cy="6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75"/>
            <p:cNvSpPr>
              <a:spLocks noChangeShapeType="1"/>
            </p:cNvSpPr>
            <p:nvPr/>
          </p:nvSpPr>
          <p:spPr bwMode="auto">
            <a:xfrm flipH="1">
              <a:off x="3981" y="3159"/>
              <a:ext cx="36" cy="6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76"/>
            <p:cNvSpPr>
              <a:spLocks noChangeShapeType="1"/>
            </p:cNvSpPr>
            <p:nvPr/>
          </p:nvSpPr>
          <p:spPr bwMode="auto">
            <a:xfrm flipH="1">
              <a:off x="4026" y="3200"/>
              <a:ext cx="36" cy="7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77"/>
            <p:cNvSpPr>
              <a:spLocks noChangeShapeType="1"/>
            </p:cNvSpPr>
            <p:nvPr/>
          </p:nvSpPr>
          <p:spPr bwMode="auto">
            <a:xfrm flipH="1">
              <a:off x="4054" y="3263"/>
              <a:ext cx="36" cy="6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78"/>
            <p:cNvSpPr>
              <a:spLocks noChangeShapeType="1"/>
            </p:cNvSpPr>
            <p:nvPr/>
          </p:nvSpPr>
          <p:spPr bwMode="auto">
            <a:xfrm flipH="1">
              <a:off x="4099" y="3304"/>
              <a:ext cx="36" cy="7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6" name="Group 93"/>
            <p:cNvGrpSpPr>
              <a:grpSpLocks/>
            </p:cNvGrpSpPr>
            <p:nvPr/>
          </p:nvGrpSpPr>
          <p:grpSpPr bwMode="auto">
            <a:xfrm>
              <a:off x="4155" y="2783"/>
              <a:ext cx="384" cy="383"/>
              <a:chOff x="4155" y="2783"/>
              <a:chExt cx="384" cy="383"/>
            </a:xfrm>
          </p:grpSpPr>
          <p:grpSp>
            <p:nvGrpSpPr>
              <p:cNvPr id="114" name="Group 81"/>
              <p:cNvGrpSpPr>
                <a:grpSpLocks/>
              </p:cNvGrpSpPr>
              <p:nvPr/>
            </p:nvGrpSpPr>
            <p:grpSpPr bwMode="auto">
              <a:xfrm>
                <a:off x="4155" y="2920"/>
                <a:ext cx="178" cy="213"/>
                <a:chOff x="4155" y="2920"/>
                <a:chExt cx="178" cy="213"/>
              </a:xfrm>
            </p:grpSpPr>
            <p:sp>
              <p:nvSpPr>
                <p:cNvPr id="126" name="Line 79"/>
                <p:cNvSpPr>
                  <a:spLocks noChangeShapeType="1"/>
                </p:cNvSpPr>
                <p:nvPr/>
              </p:nvSpPr>
              <p:spPr bwMode="auto">
                <a:xfrm>
                  <a:off x="4155" y="2974"/>
                  <a:ext cx="178" cy="159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Line 80"/>
                <p:cNvSpPr>
                  <a:spLocks noChangeShapeType="1"/>
                </p:cNvSpPr>
                <p:nvPr/>
              </p:nvSpPr>
              <p:spPr bwMode="auto">
                <a:xfrm flipH="1" flipV="1">
                  <a:off x="4213" y="2920"/>
                  <a:ext cx="109" cy="194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5" name="Group 84"/>
              <p:cNvGrpSpPr>
                <a:grpSpLocks/>
              </p:cNvGrpSpPr>
              <p:nvPr/>
            </p:nvGrpSpPr>
            <p:grpSpPr bwMode="auto">
              <a:xfrm>
                <a:off x="4223" y="2882"/>
                <a:ext cx="178" cy="215"/>
                <a:chOff x="4223" y="2882"/>
                <a:chExt cx="178" cy="215"/>
              </a:xfrm>
            </p:grpSpPr>
            <p:sp>
              <p:nvSpPr>
                <p:cNvPr id="124" name="Line 82"/>
                <p:cNvSpPr>
                  <a:spLocks noChangeShapeType="1"/>
                </p:cNvSpPr>
                <p:nvPr/>
              </p:nvSpPr>
              <p:spPr bwMode="auto">
                <a:xfrm>
                  <a:off x="4223" y="2938"/>
                  <a:ext cx="178" cy="159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Line 83"/>
                <p:cNvSpPr>
                  <a:spLocks noChangeShapeType="1"/>
                </p:cNvSpPr>
                <p:nvPr/>
              </p:nvSpPr>
              <p:spPr bwMode="auto">
                <a:xfrm flipH="1" flipV="1">
                  <a:off x="4281" y="2882"/>
                  <a:ext cx="110" cy="196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6" name="Group 87"/>
              <p:cNvGrpSpPr>
                <a:grpSpLocks/>
              </p:cNvGrpSpPr>
              <p:nvPr/>
            </p:nvGrpSpPr>
            <p:grpSpPr bwMode="auto">
              <a:xfrm>
                <a:off x="4292" y="2834"/>
                <a:ext cx="176" cy="213"/>
                <a:chOff x="4292" y="2834"/>
                <a:chExt cx="176" cy="213"/>
              </a:xfrm>
            </p:grpSpPr>
            <p:sp>
              <p:nvSpPr>
                <p:cNvPr id="122" name="Line 85"/>
                <p:cNvSpPr>
                  <a:spLocks noChangeShapeType="1"/>
                </p:cNvSpPr>
                <p:nvPr/>
              </p:nvSpPr>
              <p:spPr bwMode="auto">
                <a:xfrm>
                  <a:off x="4292" y="2888"/>
                  <a:ext cx="176" cy="159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Line 86"/>
                <p:cNvSpPr>
                  <a:spLocks noChangeShapeType="1"/>
                </p:cNvSpPr>
                <p:nvPr/>
              </p:nvSpPr>
              <p:spPr bwMode="auto">
                <a:xfrm flipH="1" flipV="1">
                  <a:off x="4350" y="2834"/>
                  <a:ext cx="109" cy="194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" name="Group 90"/>
              <p:cNvGrpSpPr>
                <a:grpSpLocks/>
              </p:cNvGrpSpPr>
              <p:nvPr/>
            </p:nvGrpSpPr>
            <p:grpSpPr bwMode="auto">
              <a:xfrm>
                <a:off x="4357" y="2783"/>
                <a:ext cx="178" cy="213"/>
                <a:chOff x="4357" y="2783"/>
                <a:chExt cx="178" cy="213"/>
              </a:xfrm>
            </p:grpSpPr>
            <p:sp>
              <p:nvSpPr>
                <p:cNvPr id="120" name="Line 88"/>
                <p:cNvSpPr>
                  <a:spLocks noChangeShapeType="1"/>
                </p:cNvSpPr>
                <p:nvPr/>
              </p:nvSpPr>
              <p:spPr bwMode="auto">
                <a:xfrm>
                  <a:off x="4357" y="2838"/>
                  <a:ext cx="178" cy="158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Line 89"/>
                <p:cNvSpPr>
                  <a:spLocks noChangeShapeType="1"/>
                </p:cNvSpPr>
                <p:nvPr/>
              </p:nvSpPr>
              <p:spPr bwMode="auto">
                <a:xfrm flipH="1" flipV="1">
                  <a:off x="4415" y="2783"/>
                  <a:ext cx="111" cy="195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18" name="Line 91"/>
              <p:cNvSpPr>
                <a:spLocks noChangeShapeType="1"/>
              </p:cNvSpPr>
              <p:nvPr/>
            </p:nvSpPr>
            <p:spPr bwMode="auto">
              <a:xfrm>
                <a:off x="4427" y="2802"/>
                <a:ext cx="112" cy="8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Line 92"/>
              <p:cNvSpPr>
                <a:spLocks noChangeShapeType="1"/>
              </p:cNvSpPr>
              <p:nvPr/>
            </p:nvSpPr>
            <p:spPr bwMode="auto">
              <a:xfrm flipH="1" flipV="1">
                <a:off x="4178" y="3086"/>
                <a:ext cx="93" cy="8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" name="Line 94"/>
            <p:cNvSpPr>
              <a:spLocks noChangeShapeType="1"/>
            </p:cNvSpPr>
            <p:nvPr/>
          </p:nvSpPr>
          <p:spPr bwMode="auto">
            <a:xfrm flipH="1" flipV="1">
              <a:off x="4159" y="2974"/>
              <a:ext cx="114" cy="18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95"/>
            <p:cNvSpPr>
              <a:spLocks noChangeShapeType="1"/>
            </p:cNvSpPr>
            <p:nvPr/>
          </p:nvSpPr>
          <p:spPr bwMode="auto">
            <a:xfrm flipV="1">
              <a:off x="4069" y="3088"/>
              <a:ext cx="118" cy="10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96"/>
            <p:cNvSpPr>
              <a:spLocks noChangeShapeType="1"/>
            </p:cNvSpPr>
            <p:nvPr/>
          </p:nvSpPr>
          <p:spPr bwMode="auto">
            <a:xfrm flipV="1">
              <a:off x="4526" y="2761"/>
              <a:ext cx="129" cy="1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0" name="Group 120"/>
            <p:cNvGrpSpPr>
              <a:grpSpLocks/>
            </p:cNvGrpSpPr>
            <p:nvPr/>
          </p:nvGrpSpPr>
          <p:grpSpPr bwMode="auto">
            <a:xfrm>
              <a:off x="5003" y="1952"/>
              <a:ext cx="600" cy="609"/>
              <a:chOff x="5003" y="1952"/>
              <a:chExt cx="600" cy="609"/>
            </a:xfrm>
          </p:grpSpPr>
          <p:sp>
            <p:nvSpPr>
              <p:cNvPr id="91" name="Freeform 97"/>
              <p:cNvSpPr>
                <a:spLocks/>
              </p:cNvSpPr>
              <p:nvPr/>
            </p:nvSpPr>
            <p:spPr bwMode="auto">
              <a:xfrm>
                <a:off x="5009" y="1958"/>
                <a:ext cx="594" cy="598"/>
              </a:xfrm>
              <a:custGeom>
                <a:avLst/>
                <a:gdLst>
                  <a:gd name="T0" fmla="*/ 0 w 594"/>
                  <a:gd name="T1" fmla="*/ 250 h 598"/>
                  <a:gd name="T2" fmla="*/ 265 w 594"/>
                  <a:gd name="T3" fmla="*/ 598 h 598"/>
                  <a:gd name="T4" fmla="*/ 594 w 594"/>
                  <a:gd name="T5" fmla="*/ 347 h 598"/>
                  <a:gd name="T6" fmla="*/ 331 w 594"/>
                  <a:gd name="T7" fmla="*/ 0 h 598"/>
                  <a:gd name="T8" fmla="*/ 0 w 594"/>
                  <a:gd name="T9" fmla="*/ 25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4" h="598">
                    <a:moveTo>
                      <a:pt x="0" y="250"/>
                    </a:moveTo>
                    <a:lnTo>
                      <a:pt x="265" y="598"/>
                    </a:lnTo>
                    <a:lnTo>
                      <a:pt x="594" y="347"/>
                    </a:lnTo>
                    <a:lnTo>
                      <a:pt x="331" y="0"/>
                    </a:lnTo>
                    <a:lnTo>
                      <a:pt x="0" y="25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98"/>
              <p:cNvSpPr>
                <a:spLocks/>
              </p:cNvSpPr>
              <p:nvPr/>
            </p:nvSpPr>
            <p:spPr bwMode="auto">
              <a:xfrm>
                <a:off x="5003" y="2203"/>
                <a:ext cx="39" cy="46"/>
              </a:xfrm>
              <a:custGeom>
                <a:avLst/>
                <a:gdLst>
                  <a:gd name="T0" fmla="*/ 11 w 39"/>
                  <a:gd name="T1" fmla="*/ 3 h 46"/>
                  <a:gd name="T2" fmla="*/ 7 w 39"/>
                  <a:gd name="T3" fmla="*/ 2 h 46"/>
                  <a:gd name="T4" fmla="*/ 6 w 39"/>
                  <a:gd name="T5" fmla="*/ 0 h 46"/>
                  <a:gd name="T6" fmla="*/ 6 w 39"/>
                  <a:gd name="T7" fmla="*/ 0 h 46"/>
                  <a:gd name="T8" fmla="*/ 4 w 39"/>
                  <a:gd name="T9" fmla="*/ 2 h 46"/>
                  <a:gd name="T10" fmla="*/ 2 w 39"/>
                  <a:gd name="T11" fmla="*/ 3 h 46"/>
                  <a:gd name="T12" fmla="*/ 0 w 39"/>
                  <a:gd name="T13" fmla="*/ 5 h 46"/>
                  <a:gd name="T14" fmla="*/ 0 w 39"/>
                  <a:gd name="T15" fmla="*/ 5 h 46"/>
                  <a:gd name="T16" fmla="*/ 2 w 39"/>
                  <a:gd name="T17" fmla="*/ 9 h 46"/>
                  <a:gd name="T18" fmla="*/ 28 w 39"/>
                  <a:gd name="T19" fmla="*/ 44 h 46"/>
                  <a:gd name="T20" fmla="*/ 30 w 39"/>
                  <a:gd name="T21" fmla="*/ 46 h 46"/>
                  <a:gd name="T22" fmla="*/ 32 w 39"/>
                  <a:gd name="T23" fmla="*/ 46 h 46"/>
                  <a:gd name="T24" fmla="*/ 34 w 39"/>
                  <a:gd name="T25" fmla="*/ 46 h 46"/>
                  <a:gd name="T26" fmla="*/ 35 w 39"/>
                  <a:gd name="T27" fmla="*/ 46 h 46"/>
                  <a:gd name="T28" fmla="*/ 37 w 39"/>
                  <a:gd name="T29" fmla="*/ 44 h 46"/>
                  <a:gd name="T30" fmla="*/ 39 w 39"/>
                  <a:gd name="T31" fmla="*/ 43 h 46"/>
                  <a:gd name="T32" fmla="*/ 39 w 39"/>
                  <a:gd name="T33" fmla="*/ 41 h 46"/>
                  <a:gd name="T34" fmla="*/ 37 w 39"/>
                  <a:gd name="T35" fmla="*/ 39 h 46"/>
                  <a:gd name="T36" fmla="*/ 11 w 39"/>
                  <a:gd name="T37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" h="46">
                    <a:moveTo>
                      <a:pt x="11" y="3"/>
                    </a:moveTo>
                    <a:lnTo>
                      <a:pt x="7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28" y="44"/>
                    </a:lnTo>
                    <a:lnTo>
                      <a:pt x="30" y="46"/>
                    </a:lnTo>
                    <a:lnTo>
                      <a:pt x="32" y="46"/>
                    </a:lnTo>
                    <a:lnTo>
                      <a:pt x="34" y="46"/>
                    </a:lnTo>
                    <a:lnTo>
                      <a:pt x="35" y="46"/>
                    </a:lnTo>
                    <a:lnTo>
                      <a:pt x="37" y="44"/>
                    </a:lnTo>
                    <a:lnTo>
                      <a:pt x="39" y="43"/>
                    </a:lnTo>
                    <a:lnTo>
                      <a:pt x="39" y="41"/>
                    </a:lnTo>
                    <a:lnTo>
                      <a:pt x="37" y="39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99"/>
              <p:cNvSpPr>
                <a:spLocks/>
              </p:cNvSpPr>
              <p:nvPr/>
            </p:nvSpPr>
            <p:spPr bwMode="auto">
              <a:xfrm>
                <a:off x="5050" y="2264"/>
                <a:ext cx="39" cy="47"/>
              </a:xfrm>
              <a:custGeom>
                <a:avLst/>
                <a:gdLst>
                  <a:gd name="T0" fmla="*/ 11 w 39"/>
                  <a:gd name="T1" fmla="*/ 4 h 47"/>
                  <a:gd name="T2" fmla="*/ 9 w 39"/>
                  <a:gd name="T3" fmla="*/ 2 h 47"/>
                  <a:gd name="T4" fmla="*/ 7 w 39"/>
                  <a:gd name="T5" fmla="*/ 0 h 47"/>
                  <a:gd name="T6" fmla="*/ 5 w 39"/>
                  <a:gd name="T7" fmla="*/ 0 h 47"/>
                  <a:gd name="T8" fmla="*/ 3 w 39"/>
                  <a:gd name="T9" fmla="*/ 2 h 47"/>
                  <a:gd name="T10" fmla="*/ 2 w 39"/>
                  <a:gd name="T11" fmla="*/ 4 h 47"/>
                  <a:gd name="T12" fmla="*/ 0 w 39"/>
                  <a:gd name="T13" fmla="*/ 6 h 47"/>
                  <a:gd name="T14" fmla="*/ 0 w 39"/>
                  <a:gd name="T15" fmla="*/ 8 h 47"/>
                  <a:gd name="T16" fmla="*/ 2 w 39"/>
                  <a:gd name="T17" fmla="*/ 10 h 47"/>
                  <a:gd name="T18" fmla="*/ 30 w 39"/>
                  <a:gd name="T19" fmla="*/ 45 h 47"/>
                  <a:gd name="T20" fmla="*/ 31 w 39"/>
                  <a:gd name="T21" fmla="*/ 47 h 47"/>
                  <a:gd name="T22" fmla="*/ 33 w 39"/>
                  <a:gd name="T23" fmla="*/ 47 h 47"/>
                  <a:gd name="T24" fmla="*/ 35 w 39"/>
                  <a:gd name="T25" fmla="*/ 47 h 47"/>
                  <a:gd name="T26" fmla="*/ 37 w 39"/>
                  <a:gd name="T27" fmla="*/ 47 h 47"/>
                  <a:gd name="T28" fmla="*/ 39 w 39"/>
                  <a:gd name="T29" fmla="*/ 45 h 47"/>
                  <a:gd name="T30" fmla="*/ 39 w 39"/>
                  <a:gd name="T31" fmla="*/ 43 h 47"/>
                  <a:gd name="T32" fmla="*/ 39 w 39"/>
                  <a:gd name="T33" fmla="*/ 41 h 47"/>
                  <a:gd name="T34" fmla="*/ 39 w 39"/>
                  <a:gd name="T35" fmla="*/ 39 h 47"/>
                  <a:gd name="T36" fmla="*/ 11 w 39"/>
                  <a:gd name="T3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" h="47">
                    <a:moveTo>
                      <a:pt x="11" y="4"/>
                    </a:moveTo>
                    <a:lnTo>
                      <a:pt x="9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30" y="45"/>
                    </a:lnTo>
                    <a:lnTo>
                      <a:pt x="31" y="47"/>
                    </a:lnTo>
                    <a:lnTo>
                      <a:pt x="33" y="47"/>
                    </a:lnTo>
                    <a:lnTo>
                      <a:pt x="35" y="47"/>
                    </a:lnTo>
                    <a:lnTo>
                      <a:pt x="37" y="47"/>
                    </a:lnTo>
                    <a:lnTo>
                      <a:pt x="39" y="45"/>
                    </a:lnTo>
                    <a:lnTo>
                      <a:pt x="39" y="43"/>
                    </a:lnTo>
                    <a:lnTo>
                      <a:pt x="39" y="41"/>
                    </a:lnTo>
                    <a:lnTo>
                      <a:pt x="39" y="39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00"/>
              <p:cNvSpPr>
                <a:spLocks/>
              </p:cNvSpPr>
              <p:nvPr/>
            </p:nvSpPr>
            <p:spPr bwMode="auto">
              <a:xfrm>
                <a:off x="5098" y="2328"/>
                <a:ext cx="40" cy="46"/>
              </a:xfrm>
              <a:custGeom>
                <a:avLst/>
                <a:gdLst>
                  <a:gd name="T0" fmla="*/ 10 w 40"/>
                  <a:gd name="T1" fmla="*/ 2 h 46"/>
                  <a:gd name="T2" fmla="*/ 8 w 40"/>
                  <a:gd name="T3" fmla="*/ 0 h 46"/>
                  <a:gd name="T4" fmla="*/ 6 w 40"/>
                  <a:gd name="T5" fmla="*/ 0 h 46"/>
                  <a:gd name="T6" fmla="*/ 4 w 40"/>
                  <a:gd name="T7" fmla="*/ 0 h 46"/>
                  <a:gd name="T8" fmla="*/ 2 w 40"/>
                  <a:gd name="T9" fmla="*/ 0 h 46"/>
                  <a:gd name="T10" fmla="*/ 0 w 40"/>
                  <a:gd name="T11" fmla="*/ 2 h 46"/>
                  <a:gd name="T12" fmla="*/ 0 w 40"/>
                  <a:gd name="T13" fmla="*/ 4 h 46"/>
                  <a:gd name="T14" fmla="*/ 0 w 40"/>
                  <a:gd name="T15" fmla="*/ 5 h 46"/>
                  <a:gd name="T16" fmla="*/ 0 w 40"/>
                  <a:gd name="T17" fmla="*/ 7 h 46"/>
                  <a:gd name="T18" fmla="*/ 28 w 40"/>
                  <a:gd name="T19" fmla="*/ 43 h 46"/>
                  <a:gd name="T20" fmla="*/ 30 w 40"/>
                  <a:gd name="T21" fmla="*/ 45 h 46"/>
                  <a:gd name="T22" fmla="*/ 32 w 40"/>
                  <a:gd name="T23" fmla="*/ 46 h 46"/>
                  <a:gd name="T24" fmla="*/ 34 w 40"/>
                  <a:gd name="T25" fmla="*/ 46 h 46"/>
                  <a:gd name="T26" fmla="*/ 36 w 40"/>
                  <a:gd name="T27" fmla="*/ 45 h 46"/>
                  <a:gd name="T28" fmla="*/ 38 w 40"/>
                  <a:gd name="T29" fmla="*/ 43 h 46"/>
                  <a:gd name="T30" fmla="*/ 40 w 40"/>
                  <a:gd name="T31" fmla="*/ 41 h 46"/>
                  <a:gd name="T32" fmla="*/ 40 w 40"/>
                  <a:gd name="T33" fmla="*/ 39 h 46"/>
                  <a:gd name="T34" fmla="*/ 38 w 40"/>
                  <a:gd name="T35" fmla="*/ 37 h 46"/>
                  <a:gd name="T36" fmla="*/ 10 w 40"/>
                  <a:gd name="T37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" h="46">
                    <a:moveTo>
                      <a:pt x="10" y="2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8" y="43"/>
                    </a:lnTo>
                    <a:lnTo>
                      <a:pt x="30" y="45"/>
                    </a:lnTo>
                    <a:lnTo>
                      <a:pt x="32" y="46"/>
                    </a:lnTo>
                    <a:lnTo>
                      <a:pt x="34" y="46"/>
                    </a:lnTo>
                    <a:lnTo>
                      <a:pt x="36" y="45"/>
                    </a:lnTo>
                    <a:lnTo>
                      <a:pt x="38" y="43"/>
                    </a:lnTo>
                    <a:lnTo>
                      <a:pt x="40" y="41"/>
                    </a:lnTo>
                    <a:lnTo>
                      <a:pt x="40" y="39"/>
                    </a:lnTo>
                    <a:lnTo>
                      <a:pt x="38" y="37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01"/>
              <p:cNvSpPr>
                <a:spLocks/>
              </p:cNvSpPr>
              <p:nvPr/>
            </p:nvSpPr>
            <p:spPr bwMode="auto">
              <a:xfrm>
                <a:off x="5145" y="2389"/>
                <a:ext cx="39" cy="47"/>
              </a:xfrm>
              <a:custGeom>
                <a:avLst/>
                <a:gdLst>
                  <a:gd name="T0" fmla="*/ 11 w 39"/>
                  <a:gd name="T1" fmla="*/ 4 h 47"/>
                  <a:gd name="T2" fmla="*/ 9 w 39"/>
                  <a:gd name="T3" fmla="*/ 2 h 47"/>
                  <a:gd name="T4" fmla="*/ 8 w 39"/>
                  <a:gd name="T5" fmla="*/ 0 h 47"/>
                  <a:gd name="T6" fmla="*/ 6 w 39"/>
                  <a:gd name="T7" fmla="*/ 0 h 47"/>
                  <a:gd name="T8" fmla="*/ 4 w 39"/>
                  <a:gd name="T9" fmla="*/ 2 h 47"/>
                  <a:gd name="T10" fmla="*/ 2 w 39"/>
                  <a:gd name="T11" fmla="*/ 4 h 47"/>
                  <a:gd name="T12" fmla="*/ 0 w 39"/>
                  <a:gd name="T13" fmla="*/ 6 h 47"/>
                  <a:gd name="T14" fmla="*/ 0 w 39"/>
                  <a:gd name="T15" fmla="*/ 8 h 47"/>
                  <a:gd name="T16" fmla="*/ 2 w 39"/>
                  <a:gd name="T17" fmla="*/ 10 h 47"/>
                  <a:gd name="T18" fmla="*/ 30 w 39"/>
                  <a:gd name="T19" fmla="*/ 45 h 47"/>
                  <a:gd name="T20" fmla="*/ 32 w 39"/>
                  <a:gd name="T21" fmla="*/ 47 h 47"/>
                  <a:gd name="T22" fmla="*/ 34 w 39"/>
                  <a:gd name="T23" fmla="*/ 47 h 47"/>
                  <a:gd name="T24" fmla="*/ 36 w 39"/>
                  <a:gd name="T25" fmla="*/ 47 h 47"/>
                  <a:gd name="T26" fmla="*/ 37 w 39"/>
                  <a:gd name="T27" fmla="*/ 47 h 47"/>
                  <a:gd name="T28" fmla="*/ 39 w 39"/>
                  <a:gd name="T29" fmla="*/ 45 h 47"/>
                  <a:gd name="T30" fmla="*/ 39 w 39"/>
                  <a:gd name="T31" fmla="*/ 43 h 47"/>
                  <a:gd name="T32" fmla="*/ 39 w 39"/>
                  <a:gd name="T33" fmla="*/ 41 h 47"/>
                  <a:gd name="T34" fmla="*/ 39 w 39"/>
                  <a:gd name="T35" fmla="*/ 40 h 47"/>
                  <a:gd name="T36" fmla="*/ 11 w 39"/>
                  <a:gd name="T3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" h="47">
                    <a:moveTo>
                      <a:pt x="11" y="4"/>
                    </a:moveTo>
                    <a:lnTo>
                      <a:pt x="9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30" y="45"/>
                    </a:lnTo>
                    <a:lnTo>
                      <a:pt x="32" y="47"/>
                    </a:lnTo>
                    <a:lnTo>
                      <a:pt x="34" y="47"/>
                    </a:lnTo>
                    <a:lnTo>
                      <a:pt x="36" y="47"/>
                    </a:lnTo>
                    <a:lnTo>
                      <a:pt x="37" y="47"/>
                    </a:lnTo>
                    <a:lnTo>
                      <a:pt x="39" y="45"/>
                    </a:lnTo>
                    <a:lnTo>
                      <a:pt x="39" y="43"/>
                    </a:lnTo>
                    <a:lnTo>
                      <a:pt x="39" y="41"/>
                    </a:lnTo>
                    <a:lnTo>
                      <a:pt x="39" y="40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02"/>
              <p:cNvSpPr>
                <a:spLocks/>
              </p:cNvSpPr>
              <p:nvPr/>
            </p:nvSpPr>
            <p:spPr bwMode="auto">
              <a:xfrm>
                <a:off x="5194" y="2453"/>
                <a:ext cx="39" cy="47"/>
              </a:xfrm>
              <a:custGeom>
                <a:avLst/>
                <a:gdLst>
                  <a:gd name="T0" fmla="*/ 9 w 39"/>
                  <a:gd name="T1" fmla="*/ 2 h 47"/>
                  <a:gd name="T2" fmla="*/ 7 w 39"/>
                  <a:gd name="T3" fmla="*/ 0 h 47"/>
                  <a:gd name="T4" fmla="*/ 5 w 39"/>
                  <a:gd name="T5" fmla="*/ 0 h 47"/>
                  <a:gd name="T6" fmla="*/ 3 w 39"/>
                  <a:gd name="T7" fmla="*/ 0 h 47"/>
                  <a:gd name="T8" fmla="*/ 2 w 39"/>
                  <a:gd name="T9" fmla="*/ 0 h 47"/>
                  <a:gd name="T10" fmla="*/ 0 w 39"/>
                  <a:gd name="T11" fmla="*/ 2 h 47"/>
                  <a:gd name="T12" fmla="*/ 0 w 39"/>
                  <a:gd name="T13" fmla="*/ 4 h 47"/>
                  <a:gd name="T14" fmla="*/ 0 w 39"/>
                  <a:gd name="T15" fmla="*/ 5 h 47"/>
                  <a:gd name="T16" fmla="*/ 0 w 39"/>
                  <a:gd name="T17" fmla="*/ 7 h 47"/>
                  <a:gd name="T18" fmla="*/ 28 w 39"/>
                  <a:gd name="T19" fmla="*/ 43 h 47"/>
                  <a:gd name="T20" fmla="*/ 30 w 39"/>
                  <a:gd name="T21" fmla="*/ 45 h 47"/>
                  <a:gd name="T22" fmla="*/ 32 w 39"/>
                  <a:gd name="T23" fmla="*/ 47 h 47"/>
                  <a:gd name="T24" fmla="*/ 33 w 39"/>
                  <a:gd name="T25" fmla="*/ 47 h 47"/>
                  <a:gd name="T26" fmla="*/ 35 w 39"/>
                  <a:gd name="T27" fmla="*/ 45 h 47"/>
                  <a:gd name="T28" fmla="*/ 37 w 39"/>
                  <a:gd name="T29" fmla="*/ 43 h 47"/>
                  <a:gd name="T30" fmla="*/ 39 w 39"/>
                  <a:gd name="T31" fmla="*/ 41 h 47"/>
                  <a:gd name="T32" fmla="*/ 39 w 39"/>
                  <a:gd name="T33" fmla="*/ 39 h 47"/>
                  <a:gd name="T34" fmla="*/ 37 w 39"/>
                  <a:gd name="T35" fmla="*/ 37 h 47"/>
                  <a:gd name="T36" fmla="*/ 9 w 39"/>
                  <a:gd name="T37" fmla="*/ 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" h="47">
                    <a:moveTo>
                      <a:pt x="9" y="2"/>
                    </a:move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8" y="43"/>
                    </a:lnTo>
                    <a:lnTo>
                      <a:pt x="30" y="45"/>
                    </a:lnTo>
                    <a:lnTo>
                      <a:pt x="32" y="47"/>
                    </a:lnTo>
                    <a:lnTo>
                      <a:pt x="33" y="47"/>
                    </a:lnTo>
                    <a:lnTo>
                      <a:pt x="35" y="45"/>
                    </a:lnTo>
                    <a:lnTo>
                      <a:pt x="37" y="43"/>
                    </a:lnTo>
                    <a:lnTo>
                      <a:pt x="39" y="41"/>
                    </a:lnTo>
                    <a:lnTo>
                      <a:pt x="39" y="39"/>
                    </a:lnTo>
                    <a:lnTo>
                      <a:pt x="37" y="37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03"/>
              <p:cNvSpPr>
                <a:spLocks/>
              </p:cNvSpPr>
              <p:nvPr/>
            </p:nvSpPr>
            <p:spPr bwMode="auto">
              <a:xfrm>
                <a:off x="5240" y="2514"/>
                <a:ext cx="40" cy="47"/>
              </a:xfrm>
              <a:custGeom>
                <a:avLst/>
                <a:gdLst>
                  <a:gd name="T0" fmla="*/ 12 w 40"/>
                  <a:gd name="T1" fmla="*/ 2 h 47"/>
                  <a:gd name="T2" fmla="*/ 10 w 40"/>
                  <a:gd name="T3" fmla="*/ 0 h 47"/>
                  <a:gd name="T4" fmla="*/ 8 w 40"/>
                  <a:gd name="T5" fmla="*/ 0 h 47"/>
                  <a:gd name="T6" fmla="*/ 6 w 40"/>
                  <a:gd name="T7" fmla="*/ 0 h 47"/>
                  <a:gd name="T8" fmla="*/ 4 w 40"/>
                  <a:gd name="T9" fmla="*/ 0 h 47"/>
                  <a:gd name="T10" fmla="*/ 2 w 40"/>
                  <a:gd name="T11" fmla="*/ 2 h 47"/>
                  <a:gd name="T12" fmla="*/ 0 w 40"/>
                  <a:gd name="T13" fmla="*/ 4 h 47"/>
                  <a:gd name="T14" fmla="*/ 0 w 40"/>
                  <a:gd name="T15" fmla="*/ 6 h 47"/>
                  <a:gd name="T16" fmla="*/ 2 w 40"/>
                  <a:gd name="T17" fmla="*/ 8 h 47"/>
                  <a:gd name="T18" fmla="*/ 29 w 40"/>
                  <a:gd name="T19" fmla="*/ 43 h 47"/>
                  <a:gd name="T20" fmla="*/ 30 w 40"/>
                  <a:gd name="T21" fmla="*/ 45 h 47"/>
                  <a:gd name="T22" fmla="*/ 32 w 40"/>
                  <a:gd name="T23" fmla="*/ 47 h 47"/>
                  <a:gd name="T24" fmla="*/ 34 w 40"/>
                  <a:gd name="T25" fmla="*/ 47 h 47"/>
                  <a:gd name="T26" fmla="*/ 36 w 40"/>
                  <a:gd name="T27" fmla="*/ 45 h 47"/>
                  <a:gd name="T28" fmla="*/ 38 w 40"/>
                  <a:gd name="T29" fmla="*/ 43 h 47"/>
                  <a:gd name="T30" fmla="*/ 40 w 40"/>
                  <a:gd name="T31" fmla="*/ 42 h 47"/>
                  <a:gd name="T32" fmla="*/ 40 w 40"/>
                  <a:gd name="T33" fmla="*/ 40 h 47"/>
                  <a:gd name="T34" fmla="*/ 38 w 40"/>
                  <a:gd name="T35" fmla="*/ 38 h 47"/>
                  <a:gd name="T36" fmla="*/ 12 w 40"/>
                  <a:gd name="T37" fmla="*/ 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" h="47">
                    <a:moveTo>
                      <a:pt x="12" y="2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9" y="43"/>
                    </a:lnTo>
                    <a:lnTo>
                      <a:pt x="30" y="45"/>
                    </a:lnTo>
                    <a:lnTo>
                      <a:pt x="32" y="47"/>
                    </a:lnTo>
                    <a:lnTo>
                      <a:pt x="34" y="47"/>
                    </a:lnTo>
                    <a:lnTo>
                      <a:pt x="36" y="45"/>
                    </a:lnTo>
                    <a:lnTo>
                      <a:pt x="38" y="43"/>
                    </a:lnTo>
                    <a:lnTo>
                      <a:pt x="40" y="42"/>
                    </a:lnTo>
                    <a:lnTo>
                      <a:pt x="40" y="40"/>
                    </a:lnTo>
                    <a:lnTo>
                      <a:pt x="38" y="38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04"/>
              <p:cNvSpPr>
                <a:spLocks/>
              </p:cNvSpPr>
              <p:nvPr/>
            </p:nvSpPr>
            <p:spPr bwMode="auto">
              <a:xfrm>
                <a:off x="5295" y="2503"/>
                <a:ext cx="47" cy="38"/>
              </a:xfrm>
              <a:custGeom>
                <a:avLst/>
                <a:gdLst>
                  <a:gd name="T0" fmla="*/ 3 w 47"/>
                  <a:gd name="T1" fmla="*/ 28 h 38"/>
                  <a:gd name="T2" fmla="*/ 2 w 47"/>
                  <a:gd name="T3" fmla="*/ 30 h 38"/>
                  <a:gd name="T4" fmla="*/ 0 w 47"/>
                  <a:gd name="T5" fmla="*/ 32 h 38"/>
                  <a:gd name="T6" fmla="*/ 0 w 47"/>
                  <a:gd name="T7" fmla="*/ 34 h 38"/>
                  <a:gd name="T8" fmla="*/ 2 w 47"/>
                  <a:gd name="T9" fmla="*/ 36 h 38"/>
                  <a:gd name="T10" fmla="*/ 3 w 47"/>
                  <a:gd name="T11" fmla="*/ 38 h 38"/>
                  <a:gd name="T12" fmla="*/ 5 w 47"/>
                  <a:gd name="T13" fmla="*/ 38 h 38"/>
                  <a:gd name="T14" fmla="*/ 7 w 47"/>
                  <a:gd name="T15" fmla="*/ 38 h 38"/>
                  <a:gd name="T16" fmla="*/ 9 w 47"/>
                  <a:gd name="T17" fmla="*/ 38 h 38"/>
                  <a:gd name="T18" fmla="*/ 45 w 47"/>
                  <a:gd name="T19" fmla="*/ 10 h 38"/>
                  <a:gd name="T20" fmla="*/ 47 w 47"/>
                  <a:gd name="T21" fmla="*/ 8 h 38"/>
                  <a:gd name="T22" fmla="*/ 47 w 47"/>
                  <a:gd name="T23" fmla="*/ 6 h 38"/>
                  <a:gd name="T24" fmla="*/ 47 w 47"/>
                  <a:gd name="T25" fmla="*/ 4 h 38"/>
                  <a:gd name="T26" fmla="*/ 47 w 47"/>
                  <a:gd name="T27" fmla="*/ 2 h 38"/>
                  <a:gd name="T28" fmla="*/ 45 w 47"/>
                  <a:gd name="T29" fmla="*/ 0 h 38"/>
                  <a:gd name="T30" fmla="*/ 43 w 47"/>
                  <a:gd name="T31" fmla="*/ 0 h 38"/>
                  <a:gd name="T32" fmla="*/ 41 w 47"/>
                  <a:gd name="T33" fmla="*/ 0 h 38"/>
                  <a:gd name="T34" fmla="*/ 39 w 47"/>
                  <a:gd name="T35" fmla="*/ 0 h 38"/>
                  <a:gd name="T36" fmla="*/ 3 w 47"/>
                  <a:gd name="T37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7" h="38">
                    <a:moveTo>
                      <a:pt x="3" y="28"/>
                    </a:moveTo>
                    <a:lnTo>
                      <a:pt x="2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3" y="38"/>
                    </a:lnTo>
                    <a:lnTo>
                      <a:pt x="5" y="38"/>
                    </a:lnTo>
                    <a:lnTo>
                      <a:pt x="7" y="38"/>
                    </a:lnTo>
                    <a:lnTo>
                      <a:pt x="9" y="38"/>
                    </a:lnTo>
                    <a:lnTo>
                      <a:pt x="45" y="10"/>
                    </a:lnTo>
                    <a:lnTo>
                      <a:pt x="47" y="8"/>
                    </a:lnTo>
                    <a:lnTo>
                      <a:pt x="47" y="6"/>
                    </a:lnTo>
                    <a:lnTo>
                      <a:pt x="47" y="4"/>
                    </a:lnTo>
                    <a:lnTo>
                      <a:pt x="47" y="2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9" y="0"/>
                    </a:lnTo>
                    <a:lnTo>
                      <a:pt x="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05"/>
              <p:cNvSpPr>
                <a:spLocks/>
              </p:cNvSpPr>
              <p:nvPr/>
            </p:nvSpPr>
            <p:spPr bwMode="auto">
              <a:xfrm>
                <a:off x="5358" y="2455"/>
                <a:ext cx="47" cy="39"/>
              </a:xfrm>
              <a:custGeom>
                <a:avLst/>
                <a:gdLst>
                  <a:gd name="T0" fmla="*/ 2 w 47"/>
                  <a:gd name="T1" fmla="*/ 28 h 39"/>
                  <a:gd name="T2" fmla="*/ 0 w 47"/>
                  <a:gd name="T3" fmla="*/ 30 h 39"/>
                  <a:gd name="T4" fmla="*/ 0 w 47"/>
                  <a:gd name="T5" fmla="*/ 31 h 39"/>
                  <a:gd name="T6" fmla="*/ 0 w 47"/>
                  <a:gd name="T7" fmla="*/ 33 h 39"/>
                  <a:gd name="T8" fmla="*/ 0 w 47"/>
                  <a:gd name="T9" fmla="*/ 35 h 39"/>
                  <a:gd name="T10" fmla="*/ 2 w 47"/>
                  <a:gd name="T11" fmla="*/ 37 h 39"/>
                  <a:gd name="T12" fmla="*/ 4 w 47"/>
                  <a:gd name="T13" fmla="*/ 39 h 39"/>
                  <a:gd name="T14" fmla="*/ 6 w 47"/>
                  <a:gd name="T15" fmla="*/ 39 h 39"/>
                  <a:gd name="T16" fmla="*/ 8 w 47"/>
                  <a:gd name="T17" fmla="*/ 37 h 39"/>
                  <a:gd name="T18" fmla="*/ 43 w 47"/>
                  <a:gd name="T19" fmla="*/ 11 h 39"/>
                  <a:gd name="T20" fmla="*/ 45 w 47"/>
                  <a:gd name="T21" fmla="*/ 9 h 39"/>
                  <a:gd name="T22" fmla="*/ 47 w 47"/>
                  <a:gd name="T23" fmla="*/ 7 h 39"/>
                  <a:gd name="T24" fmla="*/ 47 w 47"/>
                  <a:gd name="T25" fmla="*/ 5 h 39"/>
                  <a:gd name="T26" fmla="*/ 45 w 47"/>
                  <a:gd name="T27" fmla="*/ 3 h 39"/>
                  <a:gd name="T28" fmla="*/ 43 w 47"/>
                  <a:gd name="T29" fmla="*/ 2 h 39"/>
                  <a:gd name="T30" fmla="*/ 42 w 47"/>
                  <a:gd name="T31" fmla="*/ 0 h 39"/>
                  <a:gd name="T32" fmla="*/ 40 w 47"/>
                  <a:gd name="T33" fmla="*/ 0 h 39"/>
                  <a:gd name="T34" fmla="*/ 38 w 47"/>
                  <a:gd name="T35" fmla="*/ 2 h 39"/>
                  <a:gd name="T36" fmla="*/ 2 w 47"/>
                  <a:gd name="T37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7" h="39">
                    <a:moveTo>
                      <a:pt x="2" y="28"/>
                    </a:moveTo>
                    <a:lnTo>
                      <a:pt x="0" y="30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35"/>
                    </a:lnTo>
                    <a:lnTo>
                      <a:pt x="2" y="37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8" y="37"/>
                    </a:lnTo>
                    <a:lnTo>
                      <a:pt x="43" y="11"/>
                    </a:lnTo>
                    <a:lnTo>
                      <a:pt x="45" y="9"/>
                    </a:lnTo>
                    <a:lnTo>
                      <a:pt x="47" y="7"/>
                    </a:lnTo>
                    <a:lnTo>
                      <a:pt x="47" y="5"/>
                    </a:lnTo>
                    <a:lnTo>
                      <a:pt x="45" y="3"/>
                    </a:lnTo>
                    <a:lnTo>
                      <a:pt x="43" y="2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38" y="2"/>
                    </a:lnTo>
                    <a:lnTo>
                      <a:pt x="2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06"/>
              <p:cNvSpPr>
                <a:spLocks/>
              </p:cNvSpPr>
              <p:nvPr/>
            </p:nvSpPr>
            <p:spPr bwMode="auto">
              <a:xfrm>
                <a:off x="5420" y="2408"/>
                <a:ext cx="47" cy="37"/>
              </a:xfrm>
              <a:custGeom>
                <a:avLst/>
                <a:gdLst>
                  <a:gd name="T0" fmla="*/ 4 w 47"/>
                  <a:gd name="T1" fmla="*/ 28 h 37"/>
                  <a:gd name="T2" fmla="*/ 2 w 47"/>
                  <a:gd name="T3" fmla="*/ 30 h 37"/>
                  <a:gd name="T4" fmla="*/ 0 w 47"/>
                  <a:gd name="T5" fmla="*/ 32 h 37"/>
                  <a:gd name="T6" fmla="*/ 0 w 47"/>
                  <a:gd name="T7" fmla="*/ 34 h 37"/>
                  <a:gd name="T8" fmla="*/ 2 w 47"/>
                  <a:gd name="T9" fmla="*/ 36 h 37"/>
                  <a:gd name="T10" fmla="*/ 4 w 47"/>
                  <a:gd name="T11" fmla="*/ 37 h 37"/>
                  <a:gd name="T12" fmla="*/ 6 w 47"/>
                  <a:gd name="T13" fmla="*/ 37 h 37"/>
                  <a:gd name="T14" fmla="*/ 8 w 47"/>
                  <a:gd name="T15" fmla="*/ 37 h 37"/>
                  <a:gd name="T16" fmla="*/ 9 w 47"/>
                  <a:gd name="T17" fmla="*/ 37 h 37"/>
                  <a:gd name="T18" fmla="*/ 45 w 47"/>
                  <a:gd name="T19" fmla="*/ 9 h 37"/>
                  <a:gd name="T20" fmla="*/ 47 w 47"/>
                  <a:gd name="T21" fmla="*/ 8 h 37"/>
                  <a:gd name="T22" fmla="*/ 47 w 47"/>
                  <a:gd name="T23" fmla="*/ 6 h 37"/>
                  <a:gd name="T24" fmla="*/ 47 w 47"/>
                  <a:gd name="T25" fmla="*/ 4 h 37"/>
                  <a:gd name="T26" fmla="*/ 47 w 47"/>
                  <a:gd name="T27" fmla="*/ 2 h 37"/>
                  <a:gd name="T28" fmla="*/ 45 w 47"/>
                  <a:gd name="T29" fmla="*/ 0 h 37"/>
                  <a:gd name="T30" fmla="*/ 43 w 47"/>
                  <a:gd name="T31" fmla="*/ 0 h 37"/>
                  <a:gd name="T32" fmla="*/ 41 w 47"/>
                  <a:gd name="T33" fmla="*/ 0 h 37"/>
                  <a:gd name="T34" fmla="*/ 39 w 47"/>
                  <a:gd name="T35" fmla="*/ 0 h 37"/>
                  <a:gd name="T36" fmla="*/ 4 w 47"/>
                  <a:gd name="T37" fmla="*/ 2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7" h="37">
                    <a:moveTo>
                      <a:pt x="4" y="28"/>
                    </a:moveTo>
                    <a:lnTo>
                      <a:pt x="2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4" y="37"/>
                    </a:lnTo>
                    <a:lnTo>
                      <a:pt x="6" y="37"/>
                    </a:lnTo>
                    <a:lnTo>
                      <a:pt x="8" y="37"/>
                    </a:lnTo>
                    <a:lnTo>
                      <a:pt x="9" y="37"/>
                    </a:lnTo>
                    <a:lnTo>
                      <a:pt x="45" y="9"/>
                    </a:lnTo>
                    <a:lnTo>
                      <a:pt x="47" y="8"/>
                    </a:lnTo>
                    <a:lnTo>
                      <a:pt x="47" y="6"/>
                    </a:lnTo>
                    <a:lnTo>
                      <a:pt x="47" y="4"/>
                    </a:lnTo>
                    <a:lnTo>
                      <a:pt x="47" y="2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9" y="0"/>
                    </a:lnTo>
                    <a:lnTo>
                      <a:pt x="4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107"/>
              <p:cNvSpPr>
                <a:spLocks/>
              </p:cNvSpPr>
              <p:nvPr/>
            </p:nvSpPr>
            <p:spPr bwMode="auto">
              <a:xfrm>
                <a:off x="5484" y="2360"/>
                <a:ext cx="46" cy="39"/>
              </a:xfrm>
              <a:custGeom>
                <a:avLst/>
                <a:gdLst>
                  <a:gd name="T0" fmla="*/ 2 w 46"/>
                  <a:gd name="T1" fmla="*/ 28 h 39"/>
                  <a:gd name="T2" fmla="*/ 0 w 46"/>
                  <a:gd name="T3" fmla="*/ 29 h 39"/>
                  <a:gd name="T4" fmla="*/ 0 w 46"/>
                  <a:gd name="T5" fmla="*/ 31 h 39"/>
                  <a:gd name="T6" fmla="*/ 0 w 46"/>
                  <a:gd name="T7" fmla="*/ 33 h 39"/>
                  <a:gd name="T8" fmla="*/ 0 w 46"/>
                  <a:gd name="T9" fmla="*/ 35 h 39"/>
                  <a:gd name="T10" fmla="*/ 2 w 46"/>
                  <a:gd name="T11" fmla="*/ 37 h 39"/>
                  <a:gd name="T12" fmla="*/ 3 w 46"/>
                  <a:gd name="T13" fmla="*/ 39 h 39"/>
                  <a:gd name="T14" fmla="*/ 5 w 46"/>
                  <a:gd name="T15" fmla="*/ 39 h 39"/>
                  <a:gd name="T16" fmla="*/ 7 w 46"/>
                  <a:gd name="T17" fmla="*/ 37 h 39"/>
                  <a:gd name="T18" fmla="*/ 43 w 46"/>
                  <a:gd name="T19" fmla="*/ 11 h 39"/>
                  <a:gd name="T20" fmla="*/ 45 w 46"/>
                  <a:gd name="T21" fmla="*/ 9 h 39"/>
                  <a:gd name="T22" fmla="*/ 46 w 46"/>
                  <a:gd name="T23" fmla="*/ 7 h 39"/>
                  <a:gd name="T24" fmla="*/ 46 w 46"/>
                  <a:gd name="T25" fmla="*/ 5 h 39"/>
                  <a:gd name="T26" fmla="*/ 45 w 46"/>
                  <a:gd name="T27" fmla="*/ 3 h 39"/>
                  <a:gd name="T28" fmla="*/ 43 w 46"/>
                  <a:gd name="T29" fmla="*/ 1 h 39"/>
                  <a:gd name="T30" fmla="*/ 41 w 46"/>
                  <a:gd name="T31" fmla="*/ 0 h 39"/>
                  <a:gd name="T32" fmla="*/ 39 w 46"/>
                  <a:gd name="T33" fmla="*/ 0 h 39"/>
                  <a:gd name="T34" fmla="*/ 37 w 46"/>
                  <a:gd name="T35" fmla="*/ 1 h 39"/>
                  <a:gd name="T36" fmla="*/ 2 w 46"/>
                  <a:gd name="T37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6" h="39">
                    <a:moveTo>
                      <a:pt x="2" y="28"/>
                    </a:moveTo>
                    <a:lnTo>
                      <a:pt x="0" y="29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35"/>
                    </a:lnTo>
                    <a:lnTo>
                      <a:pt x="2" y="37"/>
                    </a:lnTo>
                    <a:lnTo>
                      <a:pt x="3" y="39"/>
                    </a:lnTo>
                    <a:lnTo>
                      <a:pt x="5" y="39"/>
                    </a:lnTo>
                    <a:lnTo>
                      <a:pt x="7" y="37"/>
                    </a:lnTo>
                    <a:lnTo>
                      <a:pt x="43" y="11"/>
                    </a:lnTo>
                    <a:lnTo>
                      <a:pt x="45" y="9"/>
                    </a:lnTo>
                    <a:lnTo>
                      <a:pt x="46" y="7"/>
                    </a:lnTo>
                    <a:lnTo>
                      <a:pt x="46" y="5"/>
                    </a:lnTo>
                    <a:lnTo>
                      <a:pt x="45" y="3"/>
                    </a:lnTo>
                    <a:lnTo>
                      <a:pt x="43" y="1"/>
                    </a:lnTo>
                    <a:lnTo>
                      <a:pt x="41" y="0"/>
                    </a:lnTo>
                    <a:lnTo>
                      <a:pt x="39" y="0"/>
                    </a:lnTo>
                    <a:lnTo>
                      <a:pt x="37" y="1"/>
                    </a:lnTo>
                    <a:lnTo>
                      <a:pt x="2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108"/>
              <p:cNvSpPr>
                <a:spLocks/>
              </p:cNvSpPr>
              <p:nvPr/>
            </p:nvSpPr>
            <p:spPr bwMode="auto">
              <a:xfrm>
                <a:off x="5545" y="2313"/>
                <a:ext cx="47" cy="37"/>
              </a:xfrm>
              <a:custGeom>
                <a:avLst/>
                <a:gdLst>
                  <a:gd name="T0" fmla="*/ 2 w 47"/>
                  <a:gd name="T1" fmla="*/ 28 h 37"/>
                  <a:gd name="T2" fmla="*/ 0 w 47"/>
                  <a:gd name="T3" fmla="*/ 30 h 37"/>
                  <a:gd name="T4" fmla="*/ 0 w 47"/>
                  <a:gd name="T5" fmla="*/ 32 h 37"/>
                  <a:gd name="T6" fmla="*/ 0 w 47"/>
                  <a:gd name="T7" fmla="*/ 33 h 37"/>
                  <a:gd name="T8" fmla="*/ 0 w 47"/>
                  <a:gd name="T9" fmla="*/ 35 h 37"/>
                  <a:gd name="T10" fmla="*/ 2 w 47"/>
                  <a:gd name="T11" fmla="*/ 37 h 37"/>
                  <a:gd name="T12" fmla="*/ 4 w 47"/>
                  <a:gd name="T13" fmla="*/ 37 h 37"/>
                  <a:gd name="T14" fmla="*/ 6 w 47"/>
                  <a:gd name="T15" fmla="*/ 37 h 37"/>
                  <a:gd name="T16" fmla="*/ 8 w 47"/>
                  <a:gd name="T17" fmla="*/ 37 h 37"/>
                  <a:gd name="T18" fmla="*/ 45 w 47"/>
                  <a:gd name="T19" fmla="*/ 9 h 37"/>
                  <a:gd name="T20" fmla="*/ 47 w 47"/>
                  <a:gd name="T21" fmla="*/ 7 h 37"/>
                  <a:gd name="T22" fmla="*/ 47 w 47"/>
                  <a:gd name="T23" fmla="*/ 5 h 37"/>
                  <a:gd name="T24" fmla="*/ 47 w 47"/>
                  <a:gd name="T25" fmla="*/ 4 h 37"/>
                  <a:gd name="T26" fmla="*/ 47 w 47"/>
                  <a:gd name="T27" fmla="*/ 2 h 37"/>
                  <a:gd name="T28" fmla="*/ 45 w 47"/>
                  <a:gd name="T29" fmla="*/ 0 h 37"/>
                  <a:gd name="T30" fmla="*/ 43 w 47"/>
                  <a:gd name="T31" fmla="*/ 0 h 37"/>
                  <a:gd name="T32" fmla="*/ 42 w 47"/>
                  <a:gd name="T33" fmla="*/ 0 h 37"/>
                  <a:gd name="T34" fmla="*/ 40 w 47"/>
                  <a:gd name="T35" fmla="*/ 0 h 37"/>
                  <a:gd name="T36" fmla="*/ 2 w 47"/>
                  <a:gd name="T37" fmla="*/ 2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7" h="37">
                    <a:moveTo>
                      <a:pt x="2" y="28"/>
                    </a:moveTo>
                    <a:lnTo>
                      <a:pt x="0" y="30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0" y="35"/>
                    </a:lnTo>
                    <a:lnTo>
                      <a:pt x="2" y="37"/>
                    </a:lnTo>
                    <a:lnTo>
                      <a:pt x="4" y="37"/>
                    </a:lnTo>
                    <a:lnTo>
                      <a:pt x="6" y="37"/>
                    </a:lnTo>
                    <a:lnTo>
                      <a:pt x="8" y="37"/>
                    </a:lnTo>
                    <a:lnTo>
                      <a:pt x="45" y="9"/>
                    </a:lnTo>
                    <a:lnTo>
                      <a:pt x="47" y="7"/>
                    </a:lnTo>
                    <a:lnTo>
                      <a:pt x="47" y="5"/>
                    </a:lnTo>
                    <a:lnTo>
                      <a:pt x="47" y="4"/>
                    </a:lnTo>
                    <a:lnTo>
                      <a:pt x="47" y="2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2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109"/>
              <p:cNvSpPr>
                <a:spLocks/>
              </p:cNvSpPr>
              <p:nvPr/>
            </p:nvSpPr>
            <p:spPr bwMode="auto">
              <a:xfrm>
                <a:off x="5562" y="2253"/>
                <a:ext cx="40" cy="49"/>
              </a:xfrm>
              <a:custGeom>
                <a:avLst/>
                <a:gdLst>
                  <a:gd name="T0" fmla="*/ 28 w 40"/>
                  <a:gd name="T1" fmla="*/ 45 h 49"/>
                  <a:gd name="T2" fmla="*/ 30 w 40"/>
                  <a:gd name="T3" fmla="*/ 47 h 49"/>
                  <a:gd name="T4" fmla="*/ 32 w 40"/>
                  <a:gd name="T5" fmla="*/ 49 h 49"/>
                  <a:gd name="T6" fmla="*/ 34 w 40"/>
                  <a:gd name="T7" fmla="*/ 49 h 49"/>
                  <a:gd name="T8" fmla="*/ 36 w 40"/>
                  <a:gd name="T9" fmla="*/ 47 h 49"/>
                  <a:gd name="T10" fmla="*/ 38 w 40"/>
                  <a:gd name="T11" fmla="*/ 45 h 49"/>
                  <a:gd name="T12" fmla="*/ 40 w 40"/>
                  <a:gd name="T13" fmla="*/ 43 h 49"/>
                  <a:gd name="T14" fmla="*/ 40 w 40"/>
                  <a:gd name="T15" fmla="*/ 41 h 49"/>
                  <a:gd name="T16" fmla="*/ 38 w 40"/>
                  <a:gd name="T17" fmla="*/ 39 h 49"/>
                  <a:gd name="T18" fmla="*/ 11 w 40"/>
                  <a:gd name="T19" fmla="*/ 4 h 49"/>
                  <a:gd name="T20" fmla="*/ 10 w 40"/>
                  <a:gd name="T21" fmla="*/ 2 h 49"/>
                  <a:gd name="T22" fmla="*/ 8 w 40"/>
                  <a:gd name="T23" fmla="*/ 0 h 49"/>
                  <a:gd name="T24" fmla="*/ 6 w 40"/>
                  <a:gd name="T25" fmla="*/ 0 h 49"/>
                  <a:gd name="T26" fmla="*/ 4 w 40"/>
                  <a:gd name="T27" fmla="*/ 2 h 49"/>
                  <a:gd name="T28" fmla="*/ 2 w 40"/>
                  <a:gd name="T29" fmla="*/ 4 h 49"/>
                  <a:gd name="T30" fmla="*/ 0 w 40"/>
                  <a:gd name="T31" fmla="*/ 6 h 49"/>
                  <a:gd name="T32" fmla="*/ 0 w 40"/>
                  <a:gd name="T33" fmla="*/ 8 h 49"/>
                  <a:gd name="T34" fmla="*/ 2 w 40"/>
                  <a:gd name="T35" fmla="*/ 9 h 49"/>
                  <a:gd name="T36" fmla="*/ 28 w 40"/>
                  <a:gd name="T37" fmla="*/ 4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" h="49">
                    <a:moveTo>
                      <a:pt x="28" y="45"/>
                    </a:moveTo>
                    <a:lnTo>
                      <a:pt x="30" y="47"/>
                    </a:lnTo>
                    <a:lnTo>
                      <a:pt x="32" y="49"/>
                    </a:lnTo>
                    <a:lnTo>
                      <a:pt x="34" y="49"/>
                    </a:lnTo>
                    <a:lnTo>
                      <a:pt x="36" y="47"/>
                    </a:lnTo>
                    <a:lnTo>
                      <a:pt x="38" y="45"/>
                    </a:lnTo>
                    <a:lnTo>
                      <a:pt x="40" y="43"/>
                    </a:lnTo>
                    <a:lnTo>
                      <a:pt x="40" y="41"/>
                    </a:lnTo>
                    <a:lnTo>
                      <a:pt x="38" y="39"/>
                    </a:lnTo>
                    <a:lnTo>
                      <a:pt x="11" y="4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9"/>
                    </a:lnTo>
                    <a:lnTo>
                      <a:pt x="28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10"/>
              <p:cNvSpPr>
                <a:spLocks/>
              </p:cNvSpPr>
              <p:nvPr/>
            </p:nvSpPr>
            <p:spPr bwMode="auto">
              <a:xfrm>
                <a:off x="5515" y="2191"/>
                <a:ext cx="40" cy="47"/>
              </a:xfrm>
              <a:custGeom>
                <a:avLst/>
                <a:gdLst>
                  <a:gd name="T0" fmla="*/ 29 w 40"/>
                  <a:gd name="T1" fmla="*/ 45 h 47"/>
                  <a:gd name="T2" fmla="*/ 30 w 40"/>
                  <a:gd name="T3" fmla="*/ 47 h 47"/>
                  <a:gd name="T4" fmla="*/ 32 w 40"/>
                  <a:gd name="T5" fmla="*/ 47 h 47"/>
                  <a:gd name="T6" fmla="*/ 34 w 40"/>
                  <a:gd name="T7" fmla="*/ 47 h 47"/>
                  <a:gd name="T8" fmla="*/ 36 w 40"/>
                  <a:gd name="T9" fmla="*/ 47 h 47"/>
                  <a:gd name="T10" fmla="*/ 38 w 40"/>
                  <a:gd name="T11" fmla="*/ 45 h 47"/>
                  <a:gd name="T12" fmla="*/ 40 w 40"/>
                  <a:gd name="T13" fmla="*/ 43 h 47"/>
                  <a:gd name="T14" fmla="*/ 40 w 40"/>
                  <a:gd name="T15" fmla="*/ 42 h 47"/>
                  <a:gd name="T16" fmla="*/ 38 w 40"/>
                  <a:gd name="T17" fmla="*/ 40 h 47"/>
                  <a:gd name="T18" fmla="*/ 12 w 40"/>
                  <a:gd name="T19" fmla="*/ 2 h 47"/>
                  <a:gd name="T20" fmla="*/ 10 w 40"/>
                  <a:gd name="T21" fmla="*/ 0 h 47"/>
                  <a:gd name="T22" fmla="*/ 8 w 40"/>
                  <a:gd name="T23" fmla="*/ 0 h 47"/>
                  <a:gd name="T24" fmla="*/ 6 w 40"/>
                  <a:gd name="T25" fmla="*/ 0 h 47"/>
                  <a:gd name="T26" fmla="*/ 4 w 40"/>
                  <a:gd name="T27" fmla="*/ 0 h 47"/>
                  <a:gd name="T28" fmla="*/ 2 w 40"/>
                  <a:gd name="T29" fmla="*/ 2 h 47"/>
                  <a:gd name="T30" fmla="*/ 0 w 40"/>
                  <a:gd name="T31" fmla="*/ 4 h 47"/>
                  <a:gd name="T32" fmla="*/ 0 w 40"/>
                  <a:gd name="T33" fmla="*/ 6 h 47"/>
                  <a:gd name="T34" fmla="*/ 2 w 40"/>
                  <a:gd name="T35" fmla="*/ 8 h 47"/>
                  <a:gd name="T36" fmla="*/ 29 w 40"/>
                  <a:gd name="T37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" h="47">
                    <a:moveTo>
                      <a:pt x="29" y="45"/>
                    </a:moveTo>
                    <a:lnTo>
                      <a:pt x="30" y="47"/>
                    </a:lnTo>
                    <a:lnTo>
                      <a:pt x="32" y="47"/>
                    </a:lnTo>
                    <a:lnTo>
                      <a:pt x="34" y="47"/>
                    </a:lnTo>
                    <a:lnTo>
                      <a:pt x="36" y="47"/>
                    </a:lnTo>
                    <a:lnTo>
                      <a:pt x="38" y="45"/>
                    </a:lnTo>
                    <a:lnTo>
                      <a:pt x="40" y="43"/>
                    </a:lnTo>
                    <a:lnTo>
                      <a:pt x="40" y="42"/>
                    </a:lnTo>
                    <a:lnTo>
                      <a:pt x="38" y="40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9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11"/>
              <p:cNvSpPr>
                <a:spLocks/>
              </p:cNvSpPr>
              <p:nvPr/>
            </p:nvSpPr>
            <p:spPr bwMode="auto">
              <a:xfrm>
                <a:off x="5469" y="2130"/>
                <a:ext cx="37" cy="47"/>
              </a:xfrm>
              <a:custGeom>
                <a:avLst/>
                <a:gdLst>
                  <a:gd name="T0" fmla="*/ 28 w 37"/>
                  <a:gd name="T1" fmla="*/ 43 h 47"/>
                  <a:gd name="T2" fmla="*/ 30 w 37"/>
                  <a:gd name="T3" fmla="*/ 45 h 47"/>
                  <a:gd name="T4" fmla="*/ 32 w 37"/>
                  <a:gd name="T5" fmla="*/ 47 h 47"/>
                  <a:gd name="T6" fmla="*/ 33 w 37"/>
                  <a:gd name="T7" fmla="*/ 47 h 47"/>
                  <a:gd name="T8" fmla="*/ 35 w 37"/>
                  <a:gd name="T9" fmla="*/ 45 h 47"/>
                  <a:gd name="T10" fmla="*/ 37 w 37"/>
                  <a:gd name="T11" fmla="*/ 43 h 47"/>
                  <a:gd name="T12" fmla="*/ 37 w 37"/>
                  <a:gd name="T13" fmla="*/ 41 h 47"/>
                  <a:gd name="T14" fmla="*/ 37 w 37"/>
                  <a:gd name="T15" fmla="*/ 39 h 47"/>
                  <a:gd name="T16" fmla="*/ 37 w 37"/>
                  <a:gd name="T17" fmla="*/ 37 h 47"/>
                  <a:gd name="T18" fmla="*/ 9 w 37"/>
                  <a:gd name="T19" fmla="*/ 2 h 47"/>
                  <a:gd name="T20" fmla="*/ 7 w 37"/>
                  <a:gd name="T21" fmla="*/ 0 h 47"/>
                  <a:gd name="T22" fmla="*/ 5 w 37"/>
                  <a:gd name="T23" fmla="*/ 0 h 47"/>
                  <a:gd name="T24" fmla="*/ 3 w 37"/>
                  <a:gd name="T25" fmla="*/ 0 h 47"/>
                  <a:gd name="T26" fmla="*/ 2 w 37"/>
                  <a:gd name="T27" fmla="*/ 0 h 47"/>
                  <a:gd name="T28" fmla="*/ 0 w 37"/>
                  <a:gd name="T29" fmla="*/ 2 h 47"/>
                  <a:gd name="T30" fmla="*/ 0 w 37"/>
                  <a:gd name="T31" fmla="*/ 4 h 47"/>
                  <a:gd name="T32" fmla="*/ 0 w 37"/>
                  <a:gd name="T33" fmla="*/ 5 h 47"/>
                  <a:gd name="T34" fmla="*/ 0 w 37"/>
                  <a:gd name="T35" fmla="*/ 7 h 47"/>
                  <a:gd name="T36" fmla="*/ 28 w 37"/>
                  <a:gd name="T3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47">
                    <a:moveTo>
                      <a:pt x="28" y="43"/>
                    </a:moveTo>
                    <a:lnTo>
                      <a:pt x="30" y="45"/>
                    </a:lnTo>
                    <a:lnTo>
                      <a:pt x="32" y="47"/>
                    </a:lnTo>
                    <a:lnTo>
                      <a:pt x="33" y="47"/>
                    </a:lnTo>
                    <a:lnTo>
                      <a:pt x="35" y="45"/>
                    </a:lnTo>
                    <a:lnTo>
                      <a:pt x="37" y="43"/>
                    </a:lnTo>
                    <a:lnTo>
                      <a:pt x="37" y="41"/>
                    </a:lnTo>
                    <a:lnTo>
                      <a:pt x="37" y="39"/>
                    </a:lnTo>
                    <a:lnTo>
                      <a:pt x="37" y="37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12"/>
              <p:cNvSpPr>
                <a:spLocks/>
              </p:cNvSpPr>
              <p:nvPr/>
            </p:nvSpPr>
            <p:spPr bwMode="auto">
              <a:xfrm>
                <a:off x="5420" y="2066"/>
                <a:ext cx="39" cy="47"/>
              </a:xfrm>
              <a:custGeom>
                <a:avLst/>
                <a:gdLst>
                  <a:gd name="T0" fmla="*/ 28 w 39"/>
                  <a:gd name="T1" fmla="*/ 45 h 47"/>
                  <a:gd name="T2" fmla="*/ 30 w 39"/>
                  <a:gd name="T3" fmla="*/ 47 h 47"/>
                  <a:gd name="T4" fmla="*/ 32 w 39"/>
                  <a:gd name="T5" fmla="*/ 47 h 47"/>
                  <a:gd name="T6" fmla="*/ 34 w 39"/>
                  <a:gd name="T7" fmla="*/ 47 h 47"/>
                  <a:gd name="T8" fmla="*/ 36 w 39"/>
                  <a:gd name="T9" fmla="*/ 47 h 47"/>
                  <a:gd name="T10" fmla="*/ 38 w 39"/>
                  <a:gd name="T11" fmla="*/ 45 h 47"/>
                  <a:gd name="T12" fmla="*/ 39 w 39"/>
                  <a:gd name="T13" fmla="*/ 43 h 47"/>
                  <a:gd name="T14" fmla="*/ 39 w 39"/>
                  <a:gd name="T15" fmla="*/ 41 h 47"/>
                  <a:gd name="T16" fmla="*/ 38 w 39"/>
                  <a:gd name="T17" fmla="*/ 40 h 47"/>
                  <a:gd name="T18" fmla="*/ 11 w 39"/>
                  <a:gd name="T19" fmla="*/ 4 h 47"/>
                  <a:gd name="T20" fmla="*/ 9 w 39"/>
                  <a:gd name="T21" fmla="*/ 2 h 47"/>
                  <a:gd name="T22" fmla="*/ 8 w 39"/>
                  <a:gd name="T23" fmla="*/ 0 h 47"/>
                  <a:gd name="T24" fmla="*/ 6 w 39"/>
                  <a:gd name="T25" fmla="*/ 0 h 47"/>
                  <a:gd name="T26" fmla="*/ 4 w 39"/>
                  <a:gd name="T27" fmla="*/ 2 h 47"/>
                  <a:gd name="T28" fmla="*/ 2 w 39"/>
                  <a:gd name="T29" fmla="*/ 4 h 47"/>
                  <a:gd name="T30" fmla="*/ 0 w 39"/>
                  <a:gd name="T31" fmla="*/ 6 h 47"/>
                  <a:gd name="T32" fmla="*/ 0 w 39"/>
                  <a:gd name="T33" fmla="*/ 8 h 47"/>
                  <a:gd name="T34" fmla="*/ 2 w 39"/>
                  <a:gd name="T35" fmla="*/ 10 h 47"/>
                  <a:gd name="T36" fmla="*/ 28 w 39"/>
                  <a:gd name="T37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" h="47">
                    <a:moveTo>
                      <a:pt x="28" y="45"/>
                    </a:moveTo>
                    <a:lnTo>
                      <a:pt x="30" y="47"/>
                    </a:lnTo>
                    <a:lnTo>
                      <a:pt x="32" y="47"/>
                    </a:lnTo>
                    <a:lnTo>
                      <a:pt x="34" y="47"/>
                    </a:lnTo>
                    <a:lnTo>
                      <a:pt x="36" y="47"/>
                    </a:lnTo>
                    <a:lnTo>
                      <a:pt x="38" y="45"/>
                    </a:lnTo>
                    <a:lnTo>
                      <a:pt x="39" y="43"/>
                    </a:lnTo>
                    <a:lnTo>
                      <a:pt x="39" y="41"/>
                    </a:lnTo>
                    <a:lnTo>
                      <a:pt x="38" y="40"/>
                    </a:lnTo>
                    <a:lnTo>
                      <a:pt x="11" y="4"/>
                    </a:lnTo>
                    <a:lnTo>
                      <a:pt x="9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8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13"/>
              <p:cNvSpPr>
                <a:spLocks/>
              </p:cNvSpPr>
              <p:nvPr/>
            </p:nvSpPr>
            <p:spPr bwMode="auto">
              <a:xfrm>
                <a:off x="5373" y="2005"/>
                <a:ext cx="38" cy="46"/>
              </a:xfrm>
              <a:custGeom>
                <a:avLst/>
                <a:gdLst>
                  <a:gd name="T0" fmla="*/ 28 w 38"/>
                  <a:gd name="T1" fmla="*/ 43 h 46"/>
                  <a:gd name="T2" fmla="*/ 30 w 38"/>
                  <a:gd name="T3" fmla="*/ 45 h 46"/>
                  <a:gd name="T4" fmla="*/ 32 w 38"/>
                  <a:gd name="T5" fmla="*/ 46 h 46"/>
                  <a:gd name="T6" fmla="*/ 34 w 38"/>
                  <a:gd name="T7" fmla="*/ 46 h 46"/>
                  <a:gd name="T8" fmla="*/ 36 w 38"/>
                  <a:gd name="T9" fmla="*/ 45 h 46"/>
                  <a:gd name="T10" fmla="*/ 38 w 38"/>
                  <a:gd name="T11" fmla="*/ 43 h 46"/>
                  <a:gd name="T12" fmla="*/ 38 w 38"/>
                  <a:gd name="T13" fmla="*/ 41 h 46"/>
                  <a:gd name="T14" fmla="*/ 38 w 38"/>
                  <a:gd name="T15" fmla="*/ 39 h 46"/>
                  <a:gd name="T16" fmla="*/ 38 w 38"/>
                  <a:gd name="T17" fmla="*/ 37 h 46"/>
                  <a:gd name="T18" fmla="*/ 10 w 38"/>
                  <a:gd name="T19" fmla="*/ 2 h 46"/>
                  <a:gd name="T20" fmla="*/ 8 w 38"/>
                  <a:gd name="T21" fmla="*/ 0 h 46"/>
                  <a:gd name="T22" fmla="*/ 6 w 38"/>
                  <a:gd name="T23" fmla="*/ 0 h 46"/>
                  <a:gd name="T24" fmla="*/ 4 w 38"/>
                  <a:gd name="T25" fmla="*/ 0 h 46"/>
                  <a:gd name="T26" fmla="*/ 2 w 38"/>
                  <a:gd name="T27" fmla="*/ 0 h 46"/>
                  <a:gd name="T28" fmla="*/ 0 w 38"/>
                  <a:gd name="T29" fmla="*/ 2 h 46"/>
                  <a:gd name="T30" fmla="*/ 0 w 38"/>
                  <a:gd name="T31" fmla="*/ 3 h 46"/>
                  <a:gd name="T32" fmla="*/ 0 w 38"/>
                  <a:gd name="T33" fmla="*/ 5 h 46"/>
                  <a:gd name="T34" fmla="*/ 0 w 38"/>
                  <a:gd name="T35" fmla="*/ 7 h 46"/>
                  <a:gd name="T36" fmla="*/ 28 w 38"/>
                  <a:gd name="T37" fmla="*/ 4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" h="46">
                    <a:moveTo>
                      <a:pt x="28" y="43"/>
                    </a:moveTo>
                    <a:lnTo>
                      <a:pt x="30" y="45"/>
                    </a:lnTo>
                    <a:lnTo>
                      <a:pt x="32" y="46"/>
                    </a:lnTo>
                    <a:lnTo>
                      <a:pt x="34" y="46"/>
                    </a:lnTo>
                    <a:lnTo>
                      <a:pt x="36" y="45"/>
                    </a:lnTo>
                    <a:lnTo>
                      <a:pt x="38" y="43"/>
                    </a:lnTo>
                    <a:lnTo>
                      <a:pt x="38" y="41"/>
                    </a:lnTo>
                    <a:lnTo>
                      <a:pt x="38" y="39"/>
                    </a:lnTo>
                    <a:lnTo>
                      <a:pt x="38" y="37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14"/>
              <p:cNvSpPr>
                <a:spLocks/>
              </p:cNvSpPr>
              <p:nvPr/>
            </p:nvSpPr>
            <p:spPr bwMode="auto">
              <a:xfrm>
                <a:off x="5323" y="1952"/>
                <a:ext cx="41" cy="36"/>
              </a:xfrm>
              <a:custGeom>
                <a:avLst/>
                <a:gdLst>
                  <a:gd name="T0" fmla="*/ 32 w 41"/>
                  <a:gd name="T1" fmla="*/ 34 h 36"/>
                  <a:gd name="T2" fmla="*/ 33 w 41"/>
                  <a:gd name="T3" fmla="*/ 36 h 36"/>
                  <a:gd name="T4" fmla="*/ 35 w 41"/>
                  <a:gd name="T5" fmla="*/ 36 h 36"/>
                  <a:gd name="T6" fmla="*/ 37 w 41"/>
                  <a:gd name="T7" fmla="*/ 36 h 36"/>
                  <a:gd name="T8" fmla="*/ 39 w 41"/>
                  <a:gd name="T9" fmla="*/ 36 h 36"/>
                  <a:gd name="T10" fmla="*/ 41 w 41"/>
                  <a:gd name="T11" fmla="*/ 34 h 36"/>
                  <a:gd name="T12" fmla="*/ 41 w 41"/>
                  <a:gd name="T13" fmla="*/ 32 h 36"/>
                  <a:gd name="T14" fmla="*/ 41 w 41"/>
                  <a:gd name="T15" fmla="*/ 30 h 36"/>
                  <a:gd name="T16" fmla="*/ 41 w 41"/>
                  <a:gd name="T17" fmla="*/ 28 h 36"/>
                  <a:gd name="T18" fmla="*/ 22 w 41"/>
                  <a:gd name="T19" fmla="*/ 4 h 36"/>
                  <a:gd name="T20" fmla="*/ 19 w 41"/>
                  <a:gd name="T21" fmla="*/ 2 h 36"/>
                  <a:gd name="T22" fmla="*/ 17 w 41"/>
                  <a:gd name="T23" fmla="*/ 0 h 36"/>
                  <a:gd name="T24" fmla="*/ 17 w 41"/>
                  <a:gd name="T25" fmla="*/ 0 h 36"/>
                  <a:gd name="T26" fmla="*/ 15 w 41"/>
                  <a:gd name="T27" fmla="*/ 2 h 36"/>
                  <a:gd name="T28" fmla="*/ 4 w 41"/>
                  <a:gd name="T29" fmla="*/ 10 h 36"/>
                  <a:gd name="T30" fmla="*/ 2 w 41"/>
                  <a:gd name="T31" fmla="*/ 12 h 36"/>
                  <a:gd name="T32" fmla="*/ 0 w 41"/>
                  <a:gd name="T33" fmla="*/ 14 h 36"/>
                  <a:gd name="T34" fmla="*/ 0 w 41"/>
                  <a:gd name="T35" fmla="*/ 15 h 36"/>
                  <a:gd name="T36" fmla="*/ 2 w 41"/>
                  <a:gd name="T37" fmla="*/ 17 h 36"/>
                  <a:gd name="T38" fmla="*/ 4 w 41"/>
                  <a:gd name="T39" fmla="*/ 19 h 36"/>
                  <a:gd name="T40" fmla="*/ 5 w 41"/>
                  <a:gd name="T41" fmla="*/ 19 h 36"/>
                  <a:gd name="T42" fmla="*/ 7 w 41"/>
                  <a:gd name="T43" fmla="*/ 19 h 36"/>
                  <a:gd name="T44" fmla="*/ 9 w 41"/>
                  <a:gd name="T45" fmla="*/ 19 h 36"/>
                  <a:gd name="T46" fmla="*/ 20 w 41"/>
                  <a:gd name="T47" fmla="*/ 12 h 36"/>
                  <a:gd name="T48" fmla="*/ 17 w 41"/>
                  <a:gd name="T49" fmla="*/ 6 h 36"/>
                  <a:gd name="T50" fmla="*/ 13 w 41"/>
                  <a:gd name="T51" fmla="*/ 10 h 36"/>
                  <a:gd name="T52" fmla="*/ 32 w 41"/>
                  <a:gd name="T53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1" h="36">
                    <a:moveTo>
                      <a:pt x="32" y="34"/>
                    </a:moveTo>
                    <a:lnTo>
                      <a:pt x="33" y="36"/>
                    </a:lnTo>
                    <a:lnTo>
                      <a:pt x="35" y="36"/>
                    </a:lnTo>
                    <a:lnTo>
                      <a:pt x="37" y="36"/>
                    </a:lnTo>
                    <a:lnTo>
                      <a:pt x="39" y="36"/>
                    </a:lnTo>
                    <a:lnTo>
                      <a:pt x="41" y="34"/>
                    </a:lnTo>
                    <a:lnTo>
                      <a:pt x="41" y="32"/>
                    </a:lnTo>
                    <a:lnTo>
                      <a:pt x="41" y="30"/>
                    </a:lnTo>
                    <a:lnTo>
                      <a:pt x="41" y="28"/>
                    </a:lnTo>
                    <a:lnTo>
                      <a:pt x="22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5" y="2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5" y="19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20" y="12"/>
                    </a:lnTo>
                    <a:lnTo>
                      <a:pt x="17" y="6"/>
                    </a:lnTo>
                    <a:lnTo>
                      <a:pt x="13" y="10"/>
                    </a:lnTo>
                    <a:lnTo>
                      <a:pt x="32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15"/>
              <p:cNvSpPr>
                <a:spLocks/>
              </p:cNvSpPr>
              <p:nvPr/>
            </p:nvSpPr>
            <p:spPr bwMode="auto">
              <a:xfrm>
                <a:off x="5261" y="1980"/>
                <a:ext cx="47" cy="40"/>
              </a:xfrm>
              <a:custGeom>
                <a:avLst/>
                <a:gdLst>
                  <a:gd name="T0" fmla="*/ 43 w 47"/>
                  <a:gd name="T1" fmla="*/ 12 h 40"/>
                  <a:gd name="T2" fmla="*/ 45 w 47"/>
                  <a:gd name="T3" fmla="*/ 10 h 40"/>
                  <a:gd name="T4" fmla="*/ 47 w 47"/>
                  <a:gd name="T5" fmla="*/ 8 h 40"/>
                  <a:gd name="T6" fmla="*/ 47 w 47"/>
                  <a:gd name="T7" fmla="*/ 6 h 40"/>
                  <a:gd name="T8" fmla="*/ 45 w 47"/>
                  <a:gd name="T9" fmla="*/ 4 h 40"/>
                  <a:gd name="T10" fmla="*/ 43 w 47"/>
                  <a:gd name="T11" fmla="*/ 2 h 40"/>
                  <a:gd name="T12" fmla="*/ 41 w 47"/>
                  <a:gd name="T13" fmla="*/ 0 h 40"/>
                  <a:gd name="T14" fmla="*/ 39 w 47"/>
                  <a:gd name="T15" fmla="*/ 0 h 40"/>
                  <a:gd name="T16" fmla="*/ 37 w 47"/>
                  <a:gd name="T17" fmla="*/ 2 h 40"/>
                  <a:gd name="T18" fmla="*/ 2 w 47"/>
                  <a:gd name="T19" fmla="*/ 28 h 40"/>
                  <a:gd name="T20" fmla="*/ 0 w 47"/>
                  <a:gd name="T21" fmla="*/ 30 h 40"/>
                  <a:gd name="T22" fmla="*/ 0 w 47"/>
                  <a:gd name="T23" fmla="*/ 32 h 40"/>
                  <a:gd name="T24" fmla="*/ 0 w 47"/>
                  <a:gd name="T25" fmla="*/ 34 h 40"/>
                  <a:gd name="T26" fmla="*/ 0 w 47"/>
                  <a:gd name="T27" fmla="*/ 36 h 40"/>
                  <a:gd name="T28" fmla="*/ 2 w 47"/>
                  <a:gd name="T29" fmla="*/ 38 h 40"/>
                  <a:gd name="T30" fmla="*/ 4 w 47"/>
                  <a:gd name="T31" fmla="*/ 40 h 40"/>
                  <a:gd name="T32" fmla="*/ 6 w 47"/>
                  <a:gd name="T33" fmla="*/ 40 h 40"/>
                  <a:gd name="T34" fmla="*/ 8 w 47"/>
                  <a:gd name="T35" fmla="*/ 38 h 40"/>
                  <a:gd name="T36" fmla="*/ 43 w 47"/>
                  <a:gd name="T37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7" h="40">
                    <a:moveTo>
                      <a:pt x="43" y="12"/>
                    </a:moveTo>
                    <a:lnTo>
                      <a:pt x="45" y="10"/>
                    </a:lnTo>
                    <a:lnTo>
                      <a:pt x="47" y="8"/>
                    </a:lnTo>
                    <a:lnTo>
                      <a:pt x="47" y="6"/>
                    </a:lnTo>
                    <a:lnTo>
                      <a:pt x="45" y="4"/>
                    </a:lnTo>
                    <a:lnTo>
                      <a:pt x="43" y="2"/>
                    </a:lnTo>
                    <a:lnTo>
                      <a:pt x="41" y="0"/>
                    </a:lnTo>
                    <a:lnTo>
                      <a:pt x="39" y="0"/>
                    </a:lnTo>
                    <a:lnTo>
                      <a:pt x="37" y="2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6" y="40"/>
                    </a:lnTo>
                    <a:lnTo>
                      <a:pt x="8" y="38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16"/>
              <p:cNvSpPr>
                <a:spLocks/>
              </p:cNvSpPr>
              <p:nvPr/>
            </p:nvSpPr>
            <p:spPr bwMode="auto">
              <a:xfrm>
                <a:off x="5197" y="2029"/>
                <a:ext cx="47" cy="37"/>
              </a:xfrm>
              <a:custGeom>
                <a:avLst/>
                <a:gdLst>
                  <a:gd name="T0" fmla="*/ 45 w 47"/>
                  <a:gd name="T1" fmla="*/ 9 h 37"/>
                  <a:gd name="T2" fmla="*/ 47 w 47"/>
                  <a:gd name="T3" fmla="*/ 7 h 37"/>
                  <a:gd name="T4" fmla="*/ 47 w 47"/>
                  <a:gd name="T5" fmla="*/ 6 h 37"/>
                  <a:gd name="T6" fmla="*/ 47 w 47"/>
                  <a:gd name="T7" fmla="*/ 4 h 37"/>
                  <a:gd name="T8" fmla="*/ 47 w 47"/>
                  <a:gd name="T9" fmla="*/ 2 h 37"/>
                  <a:gd name="T10" fmla="*/ 45 w 47"/>
                  <a:gd name="T11" fmla="*/ 0 h 37"/>
                  <a:gd name="T12" fmla="*/ 43 w 47"/>
                  <a:gd name="T13" fmla="*/ 0 h 37"/>
                  <a:gd name="T14" fmla="*/ 42 w 47"/>
                  <a:gd name="T15" fmla="*/ 0 h 37"/>
                  <a:gd name="T16" fmla="*/ 40 w 47"/>
                  <a:gd name="T17" fmla="*/ 0 h 37"/>
                  <a:gd name="T18" fmla="*/ 4 w 47"/>
                  <a:gd name="T19" fmla="*/ 28 h 37"/>
                  <a:gd name="T20" fmla="*/ 2 w 47"/>
                  <a:gd name="T21" fmla="*/ 30 h 37"/>
                  <a:gd name="T22" fmla="*/ 0 w 47"/>
                  <a:gd name="T23" fmla="*/ 32 h 37"/>
                  <a:gd name="T24" fmla="*/ 0 w 47"/>
                  <a:gd name="T25" fmla="*/ 34 h 37"/>
                  <a:gd name="T26" fmla="*/ 2 w 47"/>
                  <a:gd name="T27" fmla="*/ 35 h 37"/>
                  <a:gd name="T28" fmla="*/ 4 w 47"/>
                  <a:gd name="T29" fmla="*/ 37 h 37"/>
                  <a:gd name="T30" fmla="*/ 6 w 47"/>
                  <a:gd name="T31" fmla="*/ 37 h 37"/>
                  <a:gd name="T32" fmla="*/ 8 w 47"/>
                  <a:gd name="T33" fmla="*/ 37 h 37"/>
                  <a:gd name="T34" fmla="*/ 10 w 47"/>
                  <a:gd name="T35" fmla="*/ 37 h 37"/>
                  <a:gd name="T36" fmla="*/ 45 w 47"/>
                  <a:gd name="T37" fmla="*/ 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7" h="37">
                    <a:moveTo>
                      <a:pt x="45" y="9"/>
                    </a:moveTo>
                    <a:lnTo>
                      <a:pt x="47" y="7"/>
                    </a:lnTo>
                    <a:lnTo>
                      <a:pt x="47" y="6"/>
                    </a:lnTo>
                    <a:lnTo>
                      <a:pt x="47" y="4"/>
                    </a:lnTo>
                    <a:lnTo>
                      <a:pt x="47" y="2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4" y="28"/>
                    </a:lnTo>
                    <a:lnTo>
                      <a:pt x="2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7"/>
                    </a:lnTo>
                    <a:lnTo>
                      <a:pt x="8" y="37"/>
                    </a:lnTo>
                    <a:lnTo>
                      <a:pt x="10" y="37"/>
                    </a:lnTo>
                    <a:lnTo>
                      <a:pt x="4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17"/>
              <p:cNvSpPr>
                <a:spLocks/>
              </p:cNvSpPr>
              <p:nvPr/>
            </p:nvSpPr>
            <p:spPr bwMode="auto">
              <a:xfrm>
                <a:off x="5136" y="2076"/>
                <a:ext cx="46" cy="39"/>
              </a:xfrm>
              <a:custGeom>
                <a:avLst/>
                <a:gdLst>
                  <a:gd name="T0" fmla="*/ 43 w 46"/>
                  <a:gd name="T1" fmla="*/ 11 h 39"/>
                  <a:gd name="T2" fmla="*/ 45 w 46"/>
                  <a:gd name="T3" fmla="*/ 9 h 39"/>
                  <a:gd name="T4" fmla="*/ 46 w 46"/>
                  <a:gd name="T5" fmla="*/ 7 h 39"/>
                  <a:gd name="T6" fmla="*/ 46 w 46"/>
                  <a:gd name="T7" fmla="*/ 5 h 39"/>
                  <a:gd name="T8" fmla="*/ 45 w 46"/>
                  <a:gd name="T9" fmla="*/ 3 h 39"/>
                  <a:gd name="T10" fmla="*/ 43 w 46"/>
                  <a:gd name="T11" fmla="*/ 2 h 39"/>
                  <a:gd name="T12" fmla="*/ 41 w 46"/>
                  <a:gd name="T13" fmla="*/ 0 h 39"/>
                  <a:gd name="T14" fmla="*/ 39 w 46"/>
                  <a:gd name="T15" fmla="*/ 0 h 39"/>
                  <a:gd name="T16" fmla="*/ 37 w 46"/>
                  <a:gd name="T17" fmla="*/ 2 h 39"/>
                  <a:gd name="T18" fmla="*/ 2 w 46"/>
                  <a:gd name="T19" fmla="*/ 28 h 39"/>
                  <a:gd name="T20" fmla="*/ 0 w 46"/>
                  <a:gd name="T21" fmla="*/ 30 h 39"/>
                  <a:gd name="T22" fmla="*/ 0 w 46"/>
                  <a:gd name="T23" fmla="*/ 31 h 39"/>
                  <a:gd name="T24" fmla="*/ 0 w 46"/>
                  <a:gd name="T25" fmla="*/ 33 h 39"/>
                  <a:gd name="T26" fmla="*/ 0 w 46"/>
                  <a:gd name="T27" fmla="*/ 35 h 39"/>
                  <a:gd name="T28" fmla="*/ 2 w 46"/>
                  <a:gd name="T29" fmla="*/ 37 h 39"/>
                  <a:gd name="T30" fmla="*/ 3 w 46"/>
                  <a:gd name="T31" fmla="*/ 39 h 39"/>
                  <a:gd name="T32" fmla="*/ 5 w 46"/>
                  <a:gd name="T33" fmla="*/ 39 h 39"/>
                  <a:gd name="T34" fmla="*/ 7 w 46"/>
                  <a:gd name="T35" fmla="*/ 37 h 39"/>
                  <a:gd name="T36" fmla="*/ 43 w 46"/>
                  <a:gd name="T37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6" h="39">
                    <a:moveTo>
                      <a:pt x="43" y="11"/>
                    </a:moveTo>
                    <a:lnTo>
                      <a:pt x="45" y="9"/>
                    </a:lnTo>
                    <a:lnTo>
                      <a:pt x="46" y="7"/>
                    </a:lnTo>
                    <a:lnTo>
                      <a:pt x="46" y="5"/>
                    </a:lnTo>
                    <a:lnTo>
                      <a:pt x="45" y="3"/>
                    </a:lnTo>
                    <a:lnTo>
                      <a:pt x="43" y="2"/>
                    </a:lnTo>
                    <a:lnTo>
                      <a:pt x="41" y="0"/>
                    </a:lnTo>
                    <a:lnTo>
                      <a:pt x="39" y="0"/>
                    </a:lnTo>
                    <a:lnTo>
                      <a:pt x="37" y="2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35"/>
                    </a:lnTo>
                    <a:lnTo>
                      <a:pt x="2" y="37"/>
                    </a:lnTo>
                    <a:lnTo>
                      <a:pt x="3" y="39"/>
                    </a:lnTo>
                    <a:lnTo>
                      <a:pt x="5" y="39"/>
                    </a:lnTo>
                    <a:lnTo>
                      <a:pt x="7" y="37"/>
                    </a:lnTo>
                    <a:lnTo>
                      <a:pt x="4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18"/>
              <p:cNvSpPr>
                <a:spLocks/>
              </p:cNvSpPr>
              <p:nvPr/>
            </p:nvSpPr>
            <p:spPr bwMode="auto">
              <a:xfrm>
                <a:off x="5072" y="2122"/>
                <a:ext cx="47" cy="40"/>
              </a:xfrm>
              <a:custGeom>
                <a:avLst/>
                <a:gdLst>
                  <a:gd name="T0" fmla="*/ 45 w 47"/>
                  <a:gd name="T1" fmla="*/ 12 h 40"/>
                  <a:gd name="T2" fmla="*/ 47 w 47"/>
                  <a:gd name="T3" fmla="*/ 10 h 40"/>
                  <a:gd name="T4" fmla="*/ 47 w 47"/>
                  <a:gd name="T5" fmla="*/ 8 h 40"/>
                  <a:gd name="T6" fmla="*/ 47 w 47"/>
                  <a:gd name="T7" fmla="*/ 6 h 40"/>
                  <a:gd name="T8" fmla="*/ 47 w 47"/>
                  <a:gd name="T9" fmla="*/ 4 h 40"/>
                  <a:gd name="T10" fmla="*/ 45 w 47"/>
                  <a:gd name="T11" fmla="*/ 2 h 40"/>
                  <a:gd name="T12" fmla="*/ 43 w 47"/>
                  <a:gd name="T13" fmla="*/ 0 h 40"/>
                  <a:gd name="T14" fmla="*/ 41 w 47"/>
                  <a:gd name="T15" fmla="*/ 0 h 40"/>
                  <a:gd name="T16" fmla="*/ 39 w 47"/>
                  <a:gd name="T17" fmla="*/ 2 h 40"/>
                  <a:gd name="T18" fmla="*/ 4 w 47"/>
                  <a:gd name="T19" fmla="*/ 28 h 40"/>
                  <a:gd name="T20" fmla="*/ 2 w 47"/>
                  <a:gd name="T21" fmla="*/ 30 h 40"/>
                  <a:gd name="T22" fmla="*/ 0 w 47"/>
                  <a:gd name="T23" fmla="*/ 32 h 40"/>
                  <a:gd name="T24" fmla="*/ 0 w 47"/>
                  <a:gd name="T25" fmla="*/ 34 h 40"/>
                  <a:gd name="T26" fmla="*/ 2 w 47"/>
                  <a:gd name="T27" fmla="*/ 36 h 40"/>
                  <a:gd name="T28" fmla="*/ 4 w 47"/>
                  <a:gd name="T29" fmla="*/ 38 h 40"/>
                  <a:gd name="T30" fmla="*/ 6 w 47"/>
                  <a:gd name="T31" fmla="*/ 40 h 40"/>
                  <a:gd name="T32" fmla="*/ 8 w 47"/>
                  <a:gd name="T33" fmla="*/ 40 h 40"/>
                  <a:gd name="T34" fmla="*/ 9 w 47"/>
                  <a:gd name="T35" fmla="*/ 38 h 40"/>
                  <a:gd name="T36" fmla="*/ 45 w 47"/>
                  <a:gd name="T37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7" h="40">
                    <a:moveTo>
                      <a:pt x="45" y="12"/>
                    </a:moveTo>
                    <a:lnTo>
                      <a:pt x="47" y="10"/>
                    </a:lnTo>
                    <a:lnTo>
                      <a:pt x="47" y="8"/>
                    </a:lnTo>
                    <a:lnTo>
                      <a:pt x="47" y="6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9" y="2"/>
                    </a:lnTo>
                    <a:lnTo>
                      <a:pt x="4" y="28"/>
                    </a:lnTo>
                    <a:lnTo>
                      <a:pt x="2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4" y="38"/>
                    </a:lnTo>
                    <a:lnTo>
                      <a:pt x="6" y="40"/>
                    </a:lnTo>
                    <a:lnTo>
                      <a:pt x="8" y="40"/>
                    </a:lnTo>
                    <a:lnTo>
                      <a:pt x="9" y="38"/>
                    </a:lnTo>
                    <a:lnTo>
                      <a:pt x="45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19"/>
              <p:cNvSpPr>
                <a:spLocks/>
              </p:cNvSpPr>
              <p:nvPr/>
            </p:nvSpPr>
            <p:spPr bwMode="auto">
              <a:xfrm>
                <a:off x="5010" y="2171"/>
                <a:ext cx="47" cy="37"/>
              </a:xfrm>
              <a:custGeom>
                <a:avLst/>
                <a:gdLst>
                  <a:gd name="T0" fmla="*/ 43 w 47"/>
                  <a:gd name="T1" fmla="*/ 9 h 37"/>
                  <a:gd name="T2" fmla="*/ 45 w 47"/>
                  <a:gd name="T3" fmla="*/ 7 h 37"/>
                  <a:gd name="T4" fmla="*/ 47 w 47"/>
                  <a:gd name="T5" fmla="*/ 6 h 37"/>
                  <a:gd name="T6" fmla="*/ 47 w 47"/>
                  <a:gd name="T7" fmla="*/ 4 h 37"/>
                  <a:gd name="T8" fmla="*/ 45 w 47"/>
                  <a:gd name="T9" fmla="*/ 2 h 37"/>
                  <a:gd name="T10" fmla="*/ 43 w 47"/>
                  <a:gd name="T11" fmla="*/ 0 h 37"/>
                  <a:gd name="T12" fmla="*/ 42 w 47"/>
                  <a:gd name="T13" fmla="*/ 0 h 37"/>
                  <a:gd name="T14" fmla="*/ 40 w 47"/>
                  <a:gd name="T15" fmla="*/ 0 h 37"/>
                  <a:gd name="T16" fmla="*/ 38 w 47"/>
                  <a:gd name="T17" fmla="*/ 0 h 37"/>
                  <a:gd name="T18" fmla="*/ 2 w 47"/>
                  <a:gd name="T19" fmla="*/ 28 h 37"/>
                  <a:gd name="T20" fmla="*/ 0 w 47"/>
                  <a:gd name="T21" fmla="*/ 30 h 37"/>
                  <a:gd name="T22" fmla="*/ 0 w 47"/>
                  <a:gd name="T23" fmla="*/ 32 h 37"/>
                  <a:gd name="T24" fmla="*/ 0 w 47"/>
                  <a:gd name="T25" fmla="*/ 34 h 37"/>
                  <a:gd name="T26" fmla="*/ 0 w 47"/>
                  <a:gd name="T27" fmla="*/ 35 h 37"/>
                  <a:gd name="T28" fmla="*/ 2 w 47"/>
                  <a:gd name="T29" fmla="*/ 37 h 37"/>
                  <a:gd name="T30" fmla="*/ 4 w 47"/>
                  <a:gd name="T31" fmla="*/ 37 h 37"/>
                  <a:gd name="T32" fmla="*/ 6 w 47"/>
                  <a:gd name="T33" fmla="*/ 37 h 37"/>
                  <a:gd name="T34" fmla="*/ 8 w 47"/>
                  <a:gd name="T35" fmla="*/ 37 h 37"/>
                  <a:gd name="T36" fmla="*/ 43 w 47"/>
                  <a:gd name="T37" fmla="*/ 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7" h="37">
                    <a:moveTo>
                      <a:pt x="43" y="9"/>
                    </a:moveTo>
                    <a:lnTo>
                      <a:pt x="45" y="7"/>
                    </a:lnTo>
                    <a:lnTo>
                      <a:pt x="47" y="6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2" y="37"/>
                    </a:lnTo>
                    <a:lnTo>
                      <a:pt x="4" y="37"/>
                    </a:lnTo>
                    <a:lnTo>
                      <a:pt x="6" y="37"/>
                    </a:lnTo>
                    <a:lnTo>
                      <a:pt x="8" y="37"/>
                    </a:lnTo>
                    <a:lnTo>
                      <a:pt x="4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" name="Line 121"/>
            <p:cNvSpPr>
              <a:spLocks noChangeShapeType="1"/>
            </p:cNvSpPr>
            <p:nvPr/>
          </p:nvSpPr>
          <p:spPr bwMode="auto">
            <a:xfrm flipH="1" flipV="1">
              <a:off x="4256" y="2399"/>
              <a:ext cx="212" cy="24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122"/>
            <p:cNvSpPr>
              <a:spLocks noChangeShapeType="1"/>
            </p:cNvSpPr>
            <p:nvPr/>
          </p:nvSpPr>
          <p:spPr bwMode="auto">
            <a:xfrm>
              <a:off x="5156" y="2656"/>
              <a:ext cx="36" cy="5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123"/>
            <p:cNvSpPr>
              <a:spLocks noChangeShapeType="1"/>
            </p:cNvSpPr>
            <p:nvPr/>
          </p:nvSpPr>
          <p:spPr bwMode="auto">
            <a:xfrm flipH="1" flipV="1">
              <a:off x="4762" y="2178"/>
              <a:ext cx="93" cy="1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4" name="Group 127"/>
            <p:cNvGrpSpPr>
              <a:grpSpLocks/>
            </p:cNvGrpSpPr>
            <p:nvPr/>
          </p:nvGrpSpPr>
          <p:grpSpPr bwMode="auto">
            <a:xfrm>
              <a:off x="4855" y="2035"/>
              <a:ext cx="133" cy="171"/>
              <a:chOff x="4855" y="2035"/>
              <a:chExt cx="133" cy="171"/>
            </a:xfrm>
          </p:grpSpPr>
          <p:sp>
            <p:nvSpPr>
              <p:cNvPr id="88" name="Freeform 124"/>
              <p:cNvSpPr>
                <a:spLocks/>
              </p:cNvSpPr>
              <p:nvPr/>
            </p:nvSpPr>
            <p:spPr bwMode="auto">
              <a:xfrm>
                <a:off x="4951" y="2160"/>
                <a:ext cx="37" cy="46"/>
              </a:xfrm>
              <a:custGeom>
                <a:avLst/>
                <a:gdLst>
                  <a:gd name="T0" fmla="*/ 28 w 37"/>
                  <a:gd name="T1" fmla="*/ 45 h 46"/>
                  <a:gd name="T2" fmla="*/ 29 w 37"/>
                  <a:gd name="T3" fmla="*/ 45 h 46"/>
                  <a:gd name="T4" fmla="*/ 31 w 37"/>
                  <a:gd name="T5" fmla="*/ 46 h 46"/>
                  <a:gd name="T6" fmla="*/ 31 w 37"/>
                  <a:gd name="T7" fmla="*/ 46 h 46"/>
                  <a:gd name="T8" fmla="*/ 33 w 37"/>
                  <a:gd name="T9" fmla="*/ 45 h 46"/>
                  <a:gd name="T10" fmla="*/ 35 w 37"/>
                  <a:gd name="T11" fmla="*/ 43 h 46"/>
                  <a:gd name="T12" fmla="*/ 37 w 37"/>
                  <a:gd name="T13" fmla="*/ 41 h 46"/>
                  <a:gd name="T14" fmla="*/ 37 w 37"/>
                  <a:gd name="T15" fmla="*/ 41 h 46"/>
                  <a:gd name="T16" fmla="*/ 37 w 37"/>
                  <a:gd name="T17" fmla="*/ 39 h 46"/>
                  <a:gd name="T18" fmla="*/ 9 w 37"/>
                  <a:gd name="T19" fmla="*/ 2 h 46"/>
                  <a:gd name="T20" fmla="*/ 7 w 37"/>
                  <a:gd name="T21" fmla="*/ 0 h 46"/>
                  <a:gd name="T22" fmla="*/ 5 w 37"/>
                  <a:gd name="T23" fmla="*/ 0 h 46"/>
                  <a:gd name="T24" fmla="*/ 3 w 37"/>
                  <a:gd name="T25" fmla="*/ 0 h 46"/>
                  <a:gd name="T26" fmla="*/ 1 w 37"/>
                  <a:gd name="T27" fmla="*/ 0 h 46"/>
                  <a:gd name="T28" fmla="*/ 0 w 37"/>
                  <a:gd name="T29" fmla="*/ 2 h 46"/>
                  <a:gd name="T30" fmla="*/ 0 w 37"/>
                  <a:gd name="T31" fmla="*/ 3 h 46"/>
                  <a:gd name="T32" fmla="*/ 0 w 37"/>
                  <a:gd name="T33" fmla="*/ 5 h 46"/>
                  <a:gd name="T34" fmla="*/ 0 w 37"/>
                  <a:gd name="T35" fmla="*/ 7 h 46"/>
                  <a:gd name="T36" fmla="*/ 28 w 37"/>
                  <a:gd name="T37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46">
                    <a:moveTo>
                      <a:pt x="28" y="45"/>
                    </a:moveTo>
                    <a:lnTo>
                      <a:pt x="29" y="45"/>
                    </a:lnTo>
                    <a:lnTo>
                      <a:pt x="31" y="46"/>
                    </a:lnTo>
                    <a:lnTo>
                      <a:pt x="31" y="46"/>
                    </a:lnTo>
                    <a:lnTo>
                      <a:pt x="33" y="45"/>
                    </a:lnTo>
                    <a:lnTo>
                      <a:pt x="35" y="43"/>
                    </a:lnTo>
                    <a:lnTo>
                      <a:pt x="37" y="41"/>
                    </a:lnTo>
                    <a:lnTo>
                      <a:pt x="37" y="41"/>
                    </a:lnTo>
                    <a:lnTo>
                      <a:pt x="37" y="39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8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25"/>
              <p:cNvSpPr>
                <a:spLocks/>
              </p:cNvSpPr>
              <p:nvPr/>
            </p:nvSpPr>
            <p:spPr bwMode="auto">
              <a:xfrm>
                <a:off x="4902" y="2096"/>
                <a:ext cx="39" cy="47"/>
              </a:xfrm>
              <a:custGeom>
                <a:avLst/>
                <a:gdLst>
                  <a:gd name="T0" fmla="*/ 28 w 39"/>
                  <a:gd name="T1" fmla="*/ 45 h 47"/>
                  <a:gd name="T2" fmla="*/ 30 w 39"/>
                  <a:gd name="T3" fmla="*/ 47 h 47"/>
                  <a:gd name="T4" fmla="*/ 32 w 39"/>
                  <a:gd name="T5" fmla="*/ 47 h 47"/>
                  <a:gd name="T6" fmla="*/ 34 w 39"/>
                  <a:gd name="T7" fmla="*/ 47 h 47"/>
                  <a:gd name="T8" fmla="*/ 35 w 39"/>
                  <a:gd name="T9" fmla="*/ 47 h 47"/>
                  <a:gd name="T10" fmla="*/ 37 w 39"/>
                  <a:gd name="T11" fmla="*/ 45 h 47"/>
                  <a:gd name="T12" fmla="*/ 39 w 39"/>
                  <a:gd name="T13" fmla="*/ 43 h 47"/>
                  <a:gd name="T14" fmla="*/ 39 w 39"/>
                  <a:gd name="T15" fmla="*/ 41 h 47"/>
                  <a:gd name="T16" fmla="*/ 37 w 39"/>
                  <a:gd name="T17" fmla="*/ 39 h 47"/>
                  <a:gd name="T18" fmla="*/ 11 w 39"/>
                  <a:gd name="T19" fmla="*/ 4 h 47"/>
                  <a:gd name="T20" fmla="*/ 9 w 39"/>
                  <a:gd name="T21" fmla="*/ 2 h 47"/>
                  <a:gd name="T22" fmla="*/ 7 w 39"/>
                  <a:gd name="T23" fmla="*/ 0 h 47"/>
                  <a:gd name="T24" fmla="*/ 5 w 39"/>
                  <a:gd name="T25" fmla="*/ 0 h 47"/>
                  <a:gd name="T26" fmla="*/ 4 w 39"/>
                  <a:gd name="T27" fmla="*/ 2 h 47"/>
                  <a:gd name="T28" fmla="*/ 2 w 39"/>
                  <a:gd name="T29" fmla="*/ 4 h 47"/>
                  <a:gd name="T30" fmla="*/ 0 w 39"/>
                  <a:gd name="T31" fmla="*/ 6 h 47"/>
                  <a:gd name="T32" fmla="*/ 0 w 39"/>
                  <a:gd name="T33" fmla="*/ 8 h 47"/>
                  <a:gd name="T34" fmla="*/ 2 w 39"/>
                  <a:gd name="T35" fmla="*/ 10 h 47"/>
                  <a:gd name="T36" fmla="*/ 28 w 39"/>
                  <a:gd name="T37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" h="47">
                    <a:moveTo>
                      <a:pt x="28" y="45"/>
                    </a:moveTo>
                    <a:lnTo>
                      <a:pt x="30" y="47"/>
                    </a:lnTo>
                    <a:lnTo>
                      <a:pt x="32" y="47"/>
                    </a:lnTo>
                    <a:lnTo>
                      <a:pt x="34" y="47"/>
                    </a:lnTo>
                    <a:lnTo>
                      <a:pt x="35" y="47"/>
                    </a:lnTo>
                    <a:lnTo>
                      <a:pt x="37" y="45"/>
                    </a:lnTo>
                    <a:lnTo>
                      <a:pt x="39" y="43"/>
                    </a:lnTo>
                    <a:lnTo>
                      <a:pt x="39" y="41"/>
                    </a:lnTo>
                    <a:lnTo>
                      <a:pt x="37" y="39"/>
                    </a:lnTo>
                    <a:lnTo>
                      <a:pt x="11" y="4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8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26"/>
              <p:cNvSpPr>
                <a:spLocks/>
              </p:cNvSpPr>
              <p:nvPr/>
            </p:nvSpPr>
            <p:spPr bwMode="auto">
              <a:xfrm>
                <a:off x="4855" y="2035"/>
                <a:ext cx="39" cy="46"/>
              </a:xfrm>
              <a:custGeom>
                <a:avLst/>
                <a:gdLst>
                  <a:gd name="T0" fmla="*/ 28 w 39"/>
                  <a:gd name="T1" fmla="*/ 43 h 46"/>
                  <a:gd name="T2" fmla="*/ 30 w 39"/>
                  <a:gd name="T3" fmla="*/ 44 h 46"/>
                  <a:gd name="T4" fmla="*/ 32 w 39"/>
                  <a:gd name="T5" fmla="*/ 46 h 46"/>
                  <a:gd name="T6" fmla="*/ 34 w 39"/>
                  <a:gd name="T7" fmla="*/ 46 h 46"/>
                  <a:gd name="T8" fmla="*/ 36 w 39"/>
                  <a:gd name="T9" fmla="*/ 44 h 46"/>
                  <a:gd name="T10" fmla="*/ 38 w 39"/>
                  <a:gd name="T11" fmla="*/ 43 h 46"/>
                  <a:gd name="T12" fmla="*/ 39 w 39"/>
                  <a:gd name="T13" fmla="*/ 41 h 46"/>
                  <a:gd name="T14" fmla="*/ 39 w 39"/>
                  <a:gd name="T15" fmla="*/ 39 h 46"/>
                  <a:gd name="T16" fmla="*/ 38 w 39"/>
                  <a:gd name="T17" fmla="*/ 37 h 46"/>
                  <a:gd name="T18" fmla="*/ 11 w 39"/>
                  <a:gd name="T19" fmla="*/ 1 h 46"/>
                  <a:gd name="T20" fmla="*/ 9 w 39"/>
                  <a:gd name="T21" fmla="*/ 0 h 46"/>
                  <a:gd name="T22" fmla="*/ 8 w 39"/>
                  <a:gd name="T23" fmla="*/ 0 h 46"/>
                  <a:gd name="T24" fmla="*/ 6 w 39"/>
                  <a:gd name="T25" fmla="*/ 0 h 46"/>
                  <a:gd name="T26" fmla="*/ 4 w 39"/>
                  <a:gd name="T27" fmla="*/ 0 h 46"/>
                  <a:gd name="T28" fmla="*/ 2 w 39"/>
                  <a:gd name="T29" fmla="*/ 1 h 46"/>
                  <a:gd name="T30" fmla="*/ 0 w 39"/>
                  <a:gd name="T31" fmla="*/ 3 h 46"/>
                  <a:gd name="T32" fmla="*/ 0 w 39"/>
                  <a:gd name="T33" fmla="*/ 5 h 46"/>
                  <a:gd name="T34" fmla="*/ 2 w 39"/>
                  <a:gd name="T35" fmla="*/ 7 h 46"/>
                  <a:gd name="T36" fmla="*/ 28 w 39"/>
                  <a:gd name="T37" fmla="*/ 4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" h="46">
                    <a:moveTo>
                      <a:pt x="28" y="43"/>
                    </a:moveTo>
                    <a:lnTo>
                      <a:pt x="30" y="44"/>
                    </a:lnTo>
                    <a:lnTo>
                      <a:pt x="32" y="46"/>
                    </a:lnTo>
                    <a:lnTo>
                      <a:pt x="34" y="46"/>
                    </a:lnTo>
                    <a:lnTo>
                      <a:pt x="36" y="44"/>
                    </a:lnTo>
                    <a:lnTo>
                      <a:pt x="38" y="43"/>
                    </a:lnTo>
                    <a:lnTo>
                      <a:pt x="39" y="41"/>
                    </a:lnTo>
                    <a:lnTo>
                      <a:pt x="39" y="39"/>
                    </a:lnTo>
                    <a:lnTo>
                      <a:pt x="38" y="37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5" name="Group 130"/>
            <p:cNvGrpSpPr>
              <a:grpSpLocks/>
            </p:cNvGrpSpPr>
            <p:nvPr/>
          </p:nvGrpSpPr>
          <p:grpSpPr bwMode="auto">
            <a:xfrm>
              <a:off x="4631" y="2061"/>
              <a:ext cx="260" cy="164"/>
              <a:chOff x="4631" y="2061"/>
              <a:chExt cx="260" cy="164"/>
            </a:xfrm>
          </p:grpSpPr>
          <p:sp>
            <p:nvSpPr>
              <p:cNvPr id="86" name="Line 128"/>
              <p:cNvSpPr>
                <a:spLocks noChangeShapeType="1"/>
              </p:cNvSpPr>
              <p:nvPr/>
            </p:nvSpPr>
            <p:spPr bwMode="auto">
              <a:xfrm flipV="1">
                <a:off x="4631" y="2061"/>
                <a:ext cx="258" cy="16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29"/>
              <p:cNvSpPr>
                <a:spLocks/>
              </p:cNvSpPr>
              <p:nvPr/>
            </p:nvSpPr>
            <p:spPr bwMode="auto">
              <a:xfrm>
                <a:off x="4801" y="2061"/>
                <a:ext cx="90" cy="78"/>
              </a:xfrm>
              <a:custGeom>
                <a:avLst/>
                <a:gdLst>
                  <a:gd name="T0" fmla="*/ 45 w 90"/>
                  <a:gd name="T1" fmla="*/ 78 h 78"/>
                  <a:gd name="T2" fmla="*/ 90 w 90"/>
                  <a:gd name="T3" fmla="*/ 0 h 78"/>
                  <a:gd name="T4" fmla="*/ 0 w 90"/>
                  <a:gd name="T5" fmla="*/ 1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" h="78">
                    <a:moveTo>
                      <a:pt x="45" y="78"/>
                    </a:moveTo>
                    <a:lnTo>
                      <a:pt x="90" y="0"/>
                    </a:lnTo>
                    <a:lnTo>
                      <a:pt x="0" y="11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6" name="Group 133"/>
            <p:cNvGrpSpPr>
              <a:grpSpLocks/>
            </p:cNvGrpSpPr>
            <p:nvPr/>
          </p:nvGrpSpPr>
          <p:grpSpPr bwMode="auto">
            <a:xfrm>
              <a:off x="4314" y="2305"/>
              <a:ext cx="223" cy="155"/>
              <a:chOff x="4314" y="2305"/>
              <a:chExt cx="223" cy="155"/>
            </a:xfrm>
          </p:grpSpPr>
          <p:sp>
            <p:nvSpPr>
              <p:cNvPr id="84" name="Line 131"/>
              <p:cNvSpPr>
                <a:spLocks noChangeShapeType="1"/>
              </p:cNvSpPr>
              <p:nvPr/>
            </p:nvSpPr>
            <p:spPr bwMode="auto">
              <a:xfrm flipH="1">
                <a:off x="4314" y="2305"/>
                <a:ext cx="223" cy="15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32"/>
              <p:cNvSpPr>
                <a:spLocks/>
              </p:cNvSpPr>
              <p:nvPr/>
            </p:nvSpPr>
            <p:spPr bwMode="auto">
              <a:xfrm>
                <a:off x="4314" y="2382"/>
                <a:ext cx="90" cy="78"/>
              </a:xfrm>
              <a:custGeom>
                <a:avLst/>
                <a:gdLst>
                  <a:gd name="T0" fmla="*/ 45 w 90"/>
                  <a:gd name="T1" fmla="*/ 0 h 78"/>
                  <a:gd name="T2" fmla="*/ 0 w 90"/>
                  <a:gd name="T3" fmla="*/ 78 h 78"/>
                  <a:gd name="T4" fmla="*/ 90 w 90"/>
                  <a:gd name="T5" fmla="*/ 6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" h="78">
                    <a:moveTo>
                      <a:pt x="45" y="0"/>
                    </a:moveTo>
                    <a:lnTo>
                      <a:pt x="0" y="78"/>
                    </a:lnTo>
                    <a:lnTo>
                      <a:pt x="90" y="65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7" name="Group 136"/>
            <p:cNvGrpSpPr>
              <a:grpSpLocks/>
            </p:cNvGrpSpPr>
            <p:nvPr/>
          </p:nvGrpSpPr>
          <p:grpSpPr bwMode="auto">
            <a:xfrm>
              <a:off x="4655" y="2247"/>
              <a:ext cx="165" cy="129"/>
              <a:chOff x="4655" y="2247"/>
              <a:chExt cx="165" cy="129"/>
            </a:xfrm>
          </p:grpSpPr>
          <p:sp>
            <p:nvSpPr>
              <p:cNvPr id="82" name="Line 134"/>
              <p:cNvSpPr>
                <a:spLocks noChangeShapeType="1"/>
              </p:cNvSpPr>
              <p:nvPr/>
            </p:nvSpPr>
            <p:spPr bwMode="auto">
              <a:xfrm flipV="1">
                <a:off x="4655" y="2247"/>
                <a:ext cx="163" cy="129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35"/>
              <p:cNvSpPr>
                <a:spLocks/>
              </p:cNvSpPr>
              <p:nvPr/>
            </p:nvSpPr>
            <p:spPr bwMode="auto">
              <a:xfrm>
                <a:off x="4732" y="2247"/>
                <a:ext cx="88" cy="83"/>
              </a:xfrm>
              <a:custGeom>
                <a:avLst/>
                <a:gdLst>
                  <a:gd name="T0" fmla="*/ 48 w 88"/>
                  <a:gd name="T1" fmla="*/ 83 h 83"/>
                  <a:gd name="T2" fmla="*/ 88 w 88"/>
                  <a:gd name="T3" fmla="*/ 0 h 83"/>
                  <a:gd name="T4" fmla="*/ 0 w 88"/>
                  <a:gd name="T5" fmla="*/ 1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8" h="83">
                    <a:moveTo>
                      <a:pt x="48" y="83"/>
                    </a:moveTo>
                    <a:lnTo>
                      <a:pt x="88" y="0"/>
                    </a:lnTo>
                    <a:lnTo>
                      <a:pt x="0" y="19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" name="Group 139"/>
            <p:cNvGrpSpPr>
              <a:grpSpLocks/>
            </p:cNvGrpSpPr>
            <p:nvPr/>
          </p:nvGrpSpPr>
          <p:grpSpPr bwMode="auto">
            <a:xfrm>
              <a:off x="4397" y="2434"/>
              <a:ext cx="176" cy="120"/>
              <a:chOff x="4397" y="2434"/>
              <a:chExt cx="176" cy="120"/>
            </a:xfrm>
          </p:grpSpPr>
          <p:sp>
            <p:nvSpPr>
              <p:cNvPr id="80" name="Line 137"/>
              <p:cNvSpPr>
                <a:spLocks noChangeShapeType="1"/>
              </p:cNvSpPr>
              <p:nvPr/>
            </p:nvSpPr>
            <p:spPr bwMode="auto">
              <a:xfrm flipH="1">
                <a:off x="4397" y="2434"/>
                <a:ext cx="176" cy="11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38"/>
              <p:cNvSpPr>
                <a:spLocks/>
              </p:cNvSpPr>
              <p:nvPr/>
            </p:nvSpPr>
            <p:spPr bwMode="auto">
              <a:xfrm>
                <a:off x="4397" y="2475"/>
                <a:ext cx="90" cy="79"/>
              </a:xfrm>
              <a:custGeom>
                <a:avLst/>
                <a:gdLst>
                  <a:gd name="T0" fmla="*/ 45 w 90"/>
                  <a:gd name="T1" fmla="*/ 0 h 79"/>
                  <a:gd name="T2" fmla="*/ 0 w 90"/>
                  <a:gd name="T3" fmla="*/ 79 h 79"/>
                  <a:gd name="T4" fmla="*/ 90 w 90"/>
                  <a:gd name="T5" fmla="*/ 6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" h="79">
                    <a:moveTo>
                      <a:pt x="45" y="0"/>
                    </a:moveTo>
                    <a:lnTo>
                      <a:pt x="0" y="79"/>
                    </a:lnTo>
                    <a:lnTo>
                      <a:pt x="90" y="67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" name="Freeform 140"/>
            <p:cNvSpPr>
              <a:spLocks/>
            </p:cNvSpPr>
            <p:nvPr/>
          </p:nvSpPr>
          <p:spPr bwMode="auto">
            <a:xfrm>
              <a:off x="4449" y="2384"/>
              <a:ext cx="586" cy="590"/>
            </a:xfrm>
            <a:custGeom>
              <a:avLst/>
              <a:gdLst>
                <a:gd name="T0" fmla="*/ 0 w 586"/>
                <a:gd name="T1" fmla="*/ 246 h 590"/>
                <a:gd name="T2" fmla="*/ 262 w 586"/>
                <a:gd name="T3" fmla="*/ 590 h 590"/>
                <a:gd name="T4" fmla="*/ 586 w 586"/>
                <a:gd name="T5" fmla="*/ 343 h 590"/>
                <a:gd name="T6" fmla="*/ 324 w 586"/>
                <a:gd name="T7" fmla="*/ 0 h 590"/>
                <a:gd name="T8" fmla="*/ 0 w 586"/>
                <a:gd name="T9" fmla="*/ 24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590">
                  <a:moveTo>
                    <a:pt x="0" y="246"/>
                  </a:moveTo>
                  <a:lnTo>
                    <a:pt x="262" y="590"/>
                  </a:lnTo>
                  <a:lnTo>
                    <a:pt x="586" y="343"/>
                  </a:lnTo>
                  <a:lnTo>
                    <a:pt x="324" y="0"/>
                  </a:lnTo>
                  <a:lnTo>
                    <a:pt x="0" y="246"/>
                  </a:lnTo>
                  <a:close/>
                </a:path>
              </a:pathLst>
            </a:custGeom>
            <a:noFill/>
            <a:ln w="1746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141"/>
            <p:cNvSpPr>
              <a:spLocks noChangeArrowheads="1"/>
            </p:cNvSpPr>
            <p:nvPr/>
          </p:nvSpPr>
          <p:spPr bwMode="auto">
            <a:xfrm>
              <a:off x="5065" y="2621"/>
              <a:ext cx="456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142"/>
            <p:cNvSpPr>
              <a:spLocks noChangeArrowheads="1"/>
            </p:cNvSpPr>
            <p:nvPr/>
          </p:nvSpPr>
          <p:spPr bwMode="auto">
            <a:xfrm>
              <a:off x="5177" y="2707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0" i="1" u="none" strike="noStrike" cap="none" normalizeH="0" baseline="0" smtClean="0">
                  <a:ln>
                    <a:noFill/>
                  </a:ln>
                  <a:solidFill>
                    <a:srgbClr val="01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2" name="Rectangle 143"/>
            <p:cNvSpPr>
              <a:spLocks noChangeArrowheads="1"/>
            </p:cNvSpPr>
            <p:nvPr/>
          </p:nvSpPr>
          <p:spPr bwMode="auto">
            <a:xfrm>
              <a:off x="5297" y="2707"/>
              <a:ext cx="1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0" i="1" u="none" strike="noStrike" cap="none" normalizeH="0" baseline="0" smtClean="0">
                  <a:ln>
                    <a:noFill/>
                  </a:ln>
                  <a:solidFill>
                    <a:srgbClr val="01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3" name="Rectangle 144"/>
            <p:cNvSpPr>
              <a:spLocks noChangeArrowheads="1"/>
            </p:cNvSpPr>
            <p:nvPr/>
          </p:nvSpPr>
          <p:spPr bwMode="auto">
            <a:xfrm>
              <a:off x="4539" y="2481"/>
              <a:ext cx="458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145"/>
            <p:cNvSpPr>
              <a:spLocks noChangeArrowheads="1"/>
            </p:cNvSpPr>
            <p:nvPr/>
          </p:nvSpPr>
          <p:spPr bwMode="auto">
            <a:xfrm>
              <a:off x="4651" y="2567"/>
              <a:ext cx="1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B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5" name="Rectangle 146"/>
            <p:cNvSpPr>
              <a:spLocks noChangeArrowheads="1"/>
            </p:cNvSpPr>
            <p:nvPr/>
          </p:nvSpPr>
          <p:spPr bwMode="auto">
            <a:xfrm>
              <a:off x="4752" y="2567"/>
              <a:ext cx="1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6" name="Rectangle 147"/>
            <p:cNvSpPr>
              <a:spLocks noChangeArrowheads="1"/>
            </p:cNvSpPr>
            <p:nvPr/>
          </p:nvSpPr>
          <p:spPr bwMode="auto">
            <a:xfrm>
              <a:off x="4574" y="2843"/>
              <a:ext cx="457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148"/>
            <p:cNvSpPr>
              <a:spLocks noChangeArrowheads="1"/>
            </p:cNvSpPr>
            <p:nvPr/>
          </p:nvSpPr>
          <p:spPr bwMode="auto">
            <a:xfrm>
              <a:off x="4685" y="2929"/>
              <a:ext cx="1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8" name="Rectangle 149"/>
            <p:cNvSpPr>
              <a:spLocks noChangeArrowheads="1"/>
            </p:cNvSpPr>
            <p:nvPr/>
          </p:nvSpPr>
          <p:spPr bwMode="auto">
            <a:xfrm>
              <a:off x="4767" y="2929"/>
              <a:ext cx="1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9" name="Rectangle 150"/>
            <p:cNvSpPr>
              <a:spLocks noChangeArrowheads="1"/>
            </p:cNvSpPr>
            <p:nvPr/>
          </p:nvSpPr>
          <p:spPr bwMode="auto">
            <a:xfrm>
              <a:off x="5169" y="2434"/>
              <a:ext cx="457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151"/>
            <p:cNvSpPr>
              <a:spLocks noChangeArrowheads="1"/>
            </p:cNvSpPr>
            <p:nvPr/>
          </p:nvSpPr>
          <p:spPr bwMode="auto">
            <a:xfrm>
              <a:off x="5282" y="2520"/>
              <a:ext cx="1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b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" name="Rectangle 152"/>
            <p:cNvSpPr>
              <a:spLocks noChangeArrowheads="1"/>
            </p:cNvSpPr>
            <p:nvPr/>
          </p:nvSpPr>
          <p:spPr bwMode="auto">
            <a:xfrm>
              <a:off x="5364" y="2520"/>
              <a:ext cx="1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2" name="Rectangle 153"/>
            <p:cNvSpPr>
              <a:spLocks noChangeArrowheads="1"/>
            </p:cNvSpPr>
            <p:nvPr/>
          </p:nvSpPr>
          <p:spPr bwMode="auto">
            <a:xfrm>
              <a:off x="3744" y="2761"/>
              <a:ext cx="458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154"/>
            <p:cNvSpPr>
              <a:spLocks noChangeArrowheads="1"/>
            </p:cNvSpPr>
            <p:nvPr/>
          </p:nvSpPr>
          <p:spPr bwMode="auto">
            <a:xfrm>
              <a:off x="3856" y="2847"/>
              <a:ext cx="1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4" name="Rectangle 155"/>
            <p:cNvSpPr>
              <a:spLocks noChangeArrowheads="1"/>
            </p:cNvSpPr>
            <p:nvPr/>
          </p:nvSpPr>
          <p:spPr bwMode="auto">
            <a:xfrm>
              <a:off x="3957" y="2847"/>
              <a:ext cx="1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" name="Rectangle 156"/>
            <p:cNvSpPr>
              <a:spLocks noChangeArrowheads="1"/>
            </p:cNvSpPr>
            <p:nvPr/>
          </p:nvSpPr>
          <p:spPr bwMode="auto">
            <a:xfrm>
              <a:off x="4071" y="2645"/>
              <a:ext cx="459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157"/>
            <p:cNvSpPr>
              <a:spLocks noChangeArrowheads="1"/>
            </p:cNvSpPr>
            <p:nvPr/>
          </p:nvSpPr>
          <p:spPr bwMode="auto">
            <a:xfrm>
              <a:off x="4184" y="2731"/>
              <a:ext cx="1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k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7" name="Rectangle 158"/>
            <p:cNvSpPr>
              <a:spLocks noChangeArrowheads="1"/>
            </p:cNvSpPr>
            <p:nvPr/>
          </p:nvSpPr>
          <p:spPr bwMode="auto">
            <a:xfrm>
              <a:off x="4256" y="2731"/>
              <a:ext cx="1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8" name="Rectangle 159"/>
            <p:cNvSpPr>
              <a:spLocks noChangeArrowheads="1"/>
            </p:cNvSpPr>
            <p:nvPr/>
          </p:nvSpPr>
          <p:spPr bwMode="auto">
            <a:xfrm>
              <a:off x="4298" y="3065"/>
              <a:ext cx="456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160"/>
            <p:cNvSpPr>
              <a:spLocks noChangeArrowheads="1"/>
            </p:cNvSpPr>
            <p:nvPr/>
          </p:nvSpPr>
          <p:spPr bwMode="auto">
            <a:xfrm>
              <a:off x="4410" y="3140"/>
              <a:ext cx="20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ea typeface="宋体" pitchFamily="2" charset="-122"/>
                  <a:cs typeface="宋体" pitchFamily="2" charset="-122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0" name="Rectangle 161"/>
            <p:cNvSpPr>
              <a:spLocks noChangeArrowheads="1"/>
            </p:cNvSpPr>
            <p:nvPr/>
          </p:nvSpPr>
          <p:spPr bwMode="auto">
            <a:xfrm>
              <a:off x="4515" y="3140"/>
              <a:ext cx="144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1" name="Freeform 162"/>
            <p:cNvSpPr>
              <a:spLocks/>
            </p:cNvSpPr>
            <p:nvPr/>
          </p:nvSpPr>
          <p:spPr bwMode="auto">
            <a:xfrm>
              <a:off x="4328" y="3252"/>
              <a:ext cx="43" cy="127"/>
            </a:xfrm>
            <a:custGeom>
              <a:avLst/>
              <a:gdLst>
                <a:gd name="T0" fmla="*/ 0 w 43"/>
                <a:gd name="T1" fmla="*/ 0 h 127"/>
                <a:gd name="T2" fmla="*/ 9 w 43"/>
                <a:gd name="T3" fmla="*/ 2 h 127"/>
                <a:gd name="T4" fmla="*/ 20 w 43"/>
                <a:gd name="T5" fmla="*/ 2 h 127"/>
                <a:gd name="T6" fmla="*/ 29 w 43"/>
                <a:gd name="T7" fmla="*/ 4 h 127"/>
                <a:gd name="T8" fmla="*/ 35 w 43"/>
                <a:gd name="T9" fmla="*/ 11 h 127"/>
                <a:gd name="T10" fmla="*/ 37 w 43"/>
                <a:gd name="T11" fmla="*/ 26 h 127"/>
                <a:gd name="T12" fmla="*/ 39 w 43"/>
                <a:gd name="T13" fmla="*/ 39 h 127"/>
                <a:gd name="T14" fmla="*/ 43 w 43"/>
                <a:gd name="T15" fmla="*/ 60 h 127"/>
                <a:gd name="T16" fmla="*/ 43 w 43"/>
                <a:gd name="T17" fmla="*/ 77 h 127"/>
                <a:gd name="T18" fmla="*/ 41 w 43"/>
                <a:gd name="T19" fmla="*/ 88 h 127"/>
                <a:gd name="T20" fmla="*/ 37 w 43"/>
                <a:gd name="T21" fmla="*/ 99 h 127"/>
                <a:gd name="T22" fmla="*/ 29 w 43"/>
                <a:gd name="T23" fmla="*/ 106 h 127"/>
                <a:gd name="T24" fmla="*/ 22 w 43"/>
                <a:gd name="T25" fmla="*/ 116 h 127"/>
                <a:gd name="T26" fmla="*/ 11 w 43"/>
                <a:gd name="T2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127">
                  <a:moveTo>
                    <a:pt x="0" y="0"/>
                  </a:moveTo>
                  <a:lnTo>
                    <a:pt x="9" y="2"/>
                  </a:lnTo>
                  <a:lnTo>
                    <a:pt x="20" y="2"/>
                  </a:lnTo>
                  <a:lnTo>
                    <a:pt x="29" y="4"/>
                  </a:lnTo>
                  <a:lnTo>
                    <a:pt x="35" y="11"/>
                  </a:lnTo>
                  <a:lnTo>
                    <a:pt x="37" y="26"/>
                  </a:lnTo>
                  <a:lnTo>
                    <a:pt x="39" y="39"/>
                  </a:lnTo>
                  <a:lnTo>
                    <a:pt x="43" y="60"/>
                  </a:lnTo>
                  <a:lnTo>
                    <a:pt x="43" y="77"/>
                  </a:lnTo>
                  <a:lnTo>
                    <a:pt x="41" y="88"/>
                  </a:lnTo>
                  <a:lnTo>
                    <a:pt x="37" y="99"/>
                  </a:lnTo>
                  <a:lnTo>
                    <a:pt x="29" y="106"/>
                  </a:lnTo>
                  <a:lnTo>
                    <a:pt x="22" y="116"/>
                  </a:lnTo>
                  <a:lnTo>
                    <a:pt x="11" y="12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163"/>
            <p:cNvSpPr>
              <a:spLocks noChangeArrowheads="1"/>
            </p:cNvSpPr>
            <p:nvPr/>
          </p:nvSpPr>
          <p:spPr bwMode="auto">
            <a:xfrm>
              <a:off x="4434" y="2178"/>
              <a:ext cx="457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164"/>
            <p:cNvSpPr>
              <a:spLocks noChangeArrowheads="1"/>
            </p:cNvSpPr>
            <p:nvPr/>
          </p:nvSpPr>
          <p:spPr bwMode="auto">
            <a:xfrm>
              <a:off x="4545" y="2264"/>
              <a:ext cx="1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x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4" name="Rectangle 165"/>
            <p:cNvSpPr>
              <a:spLocks noChangeArrowheads="1"/>
            </p:cNvSpPr>
            <p:nvPr/>
          </p:nvSpPr>
          <p:spPr bwMode="auto">
            <a:xfrm>
              <a:off x="4618" y="2337"/>
              <a:ext cx="10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" name="Rectangle 166"/>
            <p:cNvSpPr>
              <a:spLocks noChangeArrowheads="1"/>
            </p:cNvSpPr>
            <p:nvPr/>
          </p:nvSpPr>
          <p:spPr bwMode="auto">
            <a:xfrm>
              <a:off x="4672" y="2264"/>
              <a:ext cx="1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6" name="Rectangle 167"/>
            <p:cNvSpPr>
              <a:spLocks noChangeArrowheads="1"/>
            </p:cNvSpPr>
            <p:nvPr/>
          </p:nvSpPr>
          <p:spPr bwMode="auto">
            <a:xfrm>
              <a:off x="4350" y="2005"/>
              <a:ext cx="458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168"/>
            <p:cNvSpPr>
              <a:spLocks noChangeArrowheads="1"/>
            </p:cNvSpPr>
            <p:nvPr/>
          </p:nvSpPr>
          <p:spPr bwMode="auto">
            <a:xfrm>
              <a:off x="4462" y="2091"/>
              <a:ext cx="1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x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8" name="Rectangle 169"/>
            <p:cNvSpPr>
              <a:spLocks noChangeArrowheads="1"/>
            </p:cNvSpPr>
            <p:nvPr/>
          </p:nvSpPr>
          <p:spPr bwMode="auto">
            <a:xfrm>
              <a:off x="4535" y="2163"/>
              <a:ext cx="10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9" name="Rectangle 170"/>
            <p:cNvSpPr>
              <a:spLocks noChangeArrowheads="1"/>
            </p:cNvSpPr>
            <p:nvPr/>
          </p:nvSpPr>
          <p:spPr bwMode="auto">
            <a:xfrm>
              <a:off x="4589" y="2091"/>
              <a:ext cx="1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1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3052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  <a:endParaRPr lang="zh-CN" altLang="en-US" sz="2400" dirty="0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457200" y="1384358"/>
            <a:ext cx="4038600" cy="4525963"/>
            <a:chOff x="288" y="240"/>
            <a:chExt cx="2544" cy="2851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88" y="240"/>
              <a:ext cx="2544" cy="2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indent="0">
                <a:buFont typeface="Wingdings" pitchFamily="2" charset="2"/>
                <a:buNone/>
              </a:pPr>
              <a:r>
                <a:rPr lang="en-US" altLang="zh-CN" sz="2400" b="1" dirty="0" smtClean="0">
                  <a:latin typeface="Times New Roman" pitchFamily="18" charset="0"/>
                </a:rPr>
                <a:t>3.</a:t>
              </a:r>
              <a:r>
                <a:rPr lang="zh-CN" altLang="en-US" sz="2400" b="1" dirty="0" smtClean="0">
                  <a:latin typeface="Times New Roman" pitchFamily="18" charset="0"/>
                </a:rPr>
                <a:t>一</a:t>
              </a:r>
              <a:r>
                <a:rPr lang="zh-CN" altLang="en-US" sz="2400" b="1" dirty="0">
                  <a:latin typeface="Times New Roman" pitchFamily="18" charset="0"/>
                </a:rPr>
                <a:t>光滑直杆</a:t>
              </a:r>
              <a:r>
                <a:rPr lang="en-US" altLang="zh-CN" sz="2400" b="1" i="1" dirty="0">
                  <a:latin typeface="Times New Roman" pitchFamily="18" charset="0"/>
                </a:rPr>
                <a:t>OA</a:t>
              </a:r>
              <a:r>
                <a:rPr lang="zh-CN" altLang="en-US" sz="2400" b="1" dirty="0">
                  <a:latin typeface="Times New Roman" pitchFamily="18" charset="0"/>
                </a:rPr>
                <a:t>与竖直轴</a:t>
              </a:r>
              <a:r>
                <a:rPr lang="en-US" altLang="zh-CN" sz="2400" b="1" i="1" dirty="0">
                  <a:latin typeface="Times New Roman" pitchFamily="18" charset="0"/>
                </a:rPr>
                <a:t>Oz</a:t>
              </a:r>
              <a:r>
                <a:rPr lang="zh-CN" altLang="en-US" sz="2400" b="1" dirty="0">
                  <a:latin typeface="Times New Roman" pitchFamily="18" charset="0"/>
                </a:rPr>
                <a:t>成   </a:t>
              </a:r>
              <a:r>
                <a:rPr lang="zh-CN" altLang="en-US" sz="2400" b="1" dirty="0">
                  <a:latin typeface="Times New Roman" pitchFamily="18" charset="0"/>
                  <a:cs typeface="Arial" charset="0"/>
                </a:rPr>
                <a:t>角（   为常数），直杆以匀角速度绕</a:t>
              </a:r>
              <a:r>
                <a:rPr lang="en-US" altLang="zh-CN" sz="2400" b="1" i="1" dirty="0">
                  <a:latin typeface="Times New Roman" pitchFamily="18" charset="0"/>
                  <a:cs typeface="Arial" charset="0"/>
                </a:rPr>
                <a:t>Oz</a:t>
              </a:r>
              <a:r>
                <a:rPr lang="zh-CN" altLang="en-US" sz="2400" b="1" dirty="0">
                  <a:latin typeface="Times New Roman" pitchFamily="18" charset="0"/>
                  <a:cs typeface="Arial" charset="0"/>
                </a:rPr>
                <a:t>转动，杆上有一质量为</a:t>
              </a:r>
              <a:r>
                <a:rPr lang="en-US" altLang="zh-CN" sz="2400" b="1" i="1" dirty="0">
                  <a:latin typeface="Times New Roman" pitchFamily="18" charset="0"/>
                  <a:cs typeface="Arial" charset="0"/>
                </a:rPr>
                <a:t>m</a:t>
              </a:r>
              <a:r>
                <a:rPr lang="zh-CN" altLang="en-US" sz="2400" b="1" dirty="0">
                  <a:latin typeface="Times New Roman" pitchFamily="18" charset="0"/>
                  <a:cs typeface="Arial" charset="0"/>
                </a:rPr>
                <a:t>的小滑环，在距离</a:t>
              </a:r>
              <a:r>
                <a:rPr lang="en-US" altLang="zh-CN" sz="2400" b="1" i="1" dirty="0">
                  <a:latin typeface="Times New Roman" pitchFamily="18" charset="0"/>
                  <a:cs typeface="Arial" charset="0"/>
                </a:rPr>
                <a:t>O</a:t>
              </a:r>
              <a:r>
                <a:rPr lang="zh-CN" altLang="en-US" sz="2400" b="1" dirty="0">
                  <a:latin typeface="Times New Roman" pitchFamily="18" charset="0"/>
                  <a:cs typeface="Arial" charset="0"/>
                </a:rPr>
                <a:t>点为</a:t>
              </a:r>
              <a:r>
                <a:rPr lang="en-US" altLang="zh-CN" sz="2400" b="1" i="1" dirty="0">
                  <a:latin typeface="Times New Roman" pitchFamily="18" charset="0"/>
                  <a:cs typeface="Arial" charset="0"/>
                </a:rPr>
                <a:t>l</a:t>
              </a:r>
              <a:r>
                <a:rPr lang="zh-CN" altLang="en-US" sz="2400" b="1" dirty="0">
                  <a:latin typeface="Times New Roman" pitchFamily="18" charset="0"/>
                  <a:cs typeface="Arial" charset="0"/>
                </a:rPr>
                <a:t>处与直杆相对静止如图所示。试以</a:t>
              </a:r>
              <a:r>
                <a:rPr lang="en-US" altLang="zh-CN" sz="2400" b="1" i="1" dirty="0">
                  <a:latin typeface="Times New Roman" pitchFamily="18" charset="0"/>
                  <a:cs typeface="Arial" charset="0"/>
                </a:rPr>
                <a:t>OA</a:t>
              </a:r>
              <a:r>
                <a:rPr lang="zh-CN" altLang="en-US" sz="2400" b="1" dirty="0" smtClean="0">
                  <a:latin typeface="Times New Roman" pitchFamily="18" charset="0"/>
                  <a:cs typeface="Arial" charset="0"/>
                </a:rPr>
                <a:t>杆做为参考系，求杆的</a:t>
              </a:r>
              <a:r>
                <a:rPr lang="zh-CN" altLang="en-US" sz="2400" b="1" dirty="0">
                  <a:latin typeface="Times New Roman" pitchFamily="18" charset="0"/>
                  <a:cs typeface="Arial" charset="0"/>
                </a:rPr>
                <a:t>角速度</a:t>
              </a:r>
              <a:r>
                <a:rPr lang="el-GR" altLang="zh-CN" sz="2400" b="1" dirty="0" smtClean="0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zh-CN" altLang="en-US" sz="2400" b="1" dirty="0" smtClean="0">
                  <a:latin typeface="Times New Roman" pitchFamily="18" charset="0"/>
                  <a:cs typeface="Times New Roman" pitchFamily="18" charset="0"/>
                </a:rPr>
                <a:t>？</a:t>
              </a:r>
              <a:r>
                <a:rPr lang="zh-CN" altLang="en-US" sz="2400" b="1" dirty="0">
                  <a:latin typeface="Times New Roman" pitchFamily="18" charset="0"/>
                  <a:cs typeface="Times New Roman" pitchFamily="18" charset="0"/>
                </a:rPr>
                <a:t>（惯性力题目）</a:t>
              </a:r>
              <a:endParaRPr lang="zh-CN" altLang="el-GR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521" y="536"/>
              <a:ext cx="737" cy="184"/>
              <a:chOff x="521" y="1352"/>
              <a:chExt cx="737" cy="184"/>
            </a:xfrm>
          </p:grpSpPr>
          <p:graphicFrame>
            <p:nvGraphicFramePr>
              <p:cNvPr id="12" name="Object 22"/>
              <p:cNvGraphicFramePr>
                <a:graphicFrameLocks noChangeAspect="1"/>
              </p:cNvGraphicFramePr>
              <p:nvPr/>
            </p:nvGraphicFramePr>
            <p:xfrm>
              <a:off x="521" y="1360"/>
              <a:ext cx="19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906" name="Equation" r:id="rId3" imgW="152334" imgH="139639" progId="">
                      <p:embed/>
                    </p:oleObj>
                  </mc:Choice>
                  <mc:Fallback>
                    <p:oleObj name="Equation" r:id="rId3" imgW="152334" imgH="139639" progId="">
                      <p:embed/>
                      <p:pic>
                        <p:nvPicPr>
                          <p:cNvPr id="0" name="Picture 1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" y="1360"/>
                            <a:ext cx="192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06899380"/>
                  </p:ext>
                </p:extLst>
              </p:nvPr>
            </p:nvGraphicFramePr>
            <p:xfrm>
              <a:off x="1066" y="1352"/>
              <a:ext cx="19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907" name="Equation" r:id="rId5" imgW="152334" imgH="139639" progId="">
                      <p:embed/>
                    </p:oleObj>
                  </mc:Choice>
                  <mc:Fallback>
                    <p:oleObj name="Equation" r:id="rId5" imgW="152334" imgH="139639" progId="">
                      <p:embed/>
                      <p:pic>
                        <p:nvPicPr>
                          <p:cNvPr id="0" name="Picture 1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6" y="1352"/>
                            <a:ext cx="192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" name="Group 41"/>
          <p:cNvGrpSpPr>
            <a:grpSpLocks/>
          </p:cNvGrpSpPr>
          <p:nvPr/>
        </p:nvGrpSpPr>
        <p:grpSpPr bwMode="auto">
          <a:xfrm>
            <a:off x="5414118" y="1308158"/>
            <a:ext cx="3089275" cy="3452812"/>
            <a:chOff x="3264" y="225"/>
            <a:chExt cx="1946" cy="2175"/>
          </a:xfrm>
        </p:grpSpPr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4416" y="1281"/>
              <a:ext cx="19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" name="Object 7"/>
            <p:cNvGraphicFramePr>
              <a:graphicFrameLocks noChangeAspect="1"/>
            </p:cNvGraphicFramePr>
            <p:nvPr/>
          </p:nvGraphicFramePr>
          <p:xfrm>
            <a:off x="4032" y="225"/>
            <a:ext cx="16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08" name="Equation" r:id="rId7" imgW="126725" imgH="126725" progId="">
                    <p:embed/>
                  </p:oleObj>
                </mc:Choice>
                <mc:Fallback>
                  <p:oleObj name="Equation" r:id="rId7" imgW="126725" imgH="126725" progId="">
                    <p:embed/>
                    <p:pic>
                      <p:nvPicPr>
                        <p:cNvPr id="0" name="Picture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25"/>
                          <a:ext cx="160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" name="Group 8"/>
            <p:cNvGrpSpPr>
              <a:grpSpLocks/>
            </p:cNvGrpSpPr>
            <p:nvPr/>
          </p:nvGrpSpPr>
          <p:grpSpPr bwMode="auto">
            <a:xfrm>
              <a:off x="3264" y="273"/>
              <a:ext cx="1440" cy="1872"/>
              <a:chOff x="3264" y="1392"/>
              <a:chExt cx="1440" cy="1872"/>
            </a:xfrm>
          </p:grpSpPr>
          <p:sp>
            <p:nvSpPr>
              <p:cNvPr id="39" name="Oval 9"/>
              <p:cNvSpPr>
                <a:spLocks noChangeArrowheads="1"/>
              </p:cNvSpPr>
              <p:nvPr/>
            </p:nvSpPr>
            <p:spPr bwMode="auto">
              <a:xfrm>
                <a:off x="3264" y="1776"/>
                <a:ext cx="1440" cy="5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10"/>
              <p:cNvSpPr>
                <a:spLocks noChangeShapeType="1"/>
              </p:cNvSpPr>
              <p:nvPr/>
            </p:nvSpPr>
            <p:spPr bwMode="auto">
              <a:xfrm>
                <a:off x="3264" y="2064"/>
                <a:ext cx="864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1"/>
              <p:cNvSpPr>
                <a:spLocks noChangeShapeType="1"/>
              </p:cNvSpPr>
              <p:nvPr/>
            </p:nvSpPr>
            <p:spPr bwMode="auto">
              <a:xfrm flipH="1">
                <a:off x="4080" y="2064"/>
                <a:ext cx="624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 rot="1800000">
                <a:off x="4368" y="2064"/>
                <a:ext cx="48" cy="1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13"/>
              <p:cNvSpPr>
                <a:spLocks noChangeShapeType="1"/>
              </p:cNvSpPr>
              <p:nvPr/>
            </p:nvSpPr>
            <p:spPr bwMode="auto">
              <a:xfrm flipH="1" flipV="1">
                <a:off x="3984" y="1392"/>
                <a:ext cx="96" cy="17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Arc 14"/>
              <p:cNvSpPr>
                <a:spLocks/>
              </p:cNvSpPr>
              <p:nvPr/>
            </p:nvSpPr>
            <p:spPr bwMode="auto">
              <a:xfrm>
                <a:off x="4080" y="2832"/>
                <a:ext cx="144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6" name="Object 15"/>
            <p:cNvGraphicFramePr>
              <a:graphicFrameLocks noChangeAspect="1"/>
            </p:cNvGraphicFramePr>
            <p:nvPr/>
          </p:nvGraphicFramePr>
          <p:xfrm>
            <a:off x="4032" y="2145"/>
            <a:ext cx="23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09" name="Equation" r:id="rId9" imgW="126835" imgH="139518" progId="">
                    <p:embed/>
                  </p:oleObj>
                </mc:Choice>
                <mc:Fallback>
                  <p:oleObj name="Equation" r:id="rId9" imgW="126835" imgH="139518" progId="">
                    <p:embed/>
                    <p:pic>
                      <p:nvPicPr>
                        <p:cNvPr id="0" name="Picture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145"/>
                          <a:ext cx="232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6"/>
            <p:cNvGraphicFramePr>
              <a:graphicFrameLocks noChangeAspect="1"/>
            </p:cNvGraphicFramePr>
            <p:nvPr/>
          </p:nvGraphicFramePr>
          <p:xfrm>
            <a:off x="4128" y="1521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10" name="Equation" r:id="rId11" imgW="152334" imgH="139639" progId="">
                    <p:embed/>
                  </p:oleObj>
                </mc:Choice>
                <mc:Fallback>
                  <p:oleObj name="Equation" r:id="rId11" imgW="152334" imgH="139639" progId="">
                    <p:embed/>
                    <p:pic>
                      <p:nvPicPr>
                        <p:cNvPr id="0" name="Picture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521"/>
                          <a:ext cx="192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7"/>
            <p:cNvGraphicFramePr>
              <a:graphicFrameLocks noChangeAspect="1"/>
            </p:cNvGraphicFramePr>
            <p:nvPr/>
          </p:nvGraphicFramePr>
          <p:xfrm>
            <a:off x="4320" y="1657"/>
            <a:ext cx="1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11" name="Equation" r:id="rId13" imgW="88669" imgH="177338" progId="">
                    <p:embed/>
                  </p:oleObj>
                </mc:Choice>
                <mc:Fallback>
                  <p:oleObj name="Equation" r:id="rId13" imgW="88669" imgH="177338" progId="">
                    <p:embed/>
                    <p:pic>
                      <p:nvPicPr>
                        <p:cNvPr id="0" name="Picture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657"/>
                          <a:ext cx="10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8"/>
            <p:cNvGraphicFramePr>
              <a:graphicFrameLocks noChangeAspect="1"/>
            </p:cNvGraphicFramePr>
            <p:nvPr/>
          </p:nvGraphicFramePr>
          <p:xfrm>
            <a:off x="4752" y="945"/>
            <a:ext cx="13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12" name="Equation" r:id="rId15" imgW="152268" imgH="164957" progId="">
                    <p:embed/>
                  </p:oleObj>
                </mc:Choice>
                <mc:Fallback>
                  <p:oleObj name="Equation" r:id="rId15" imgW="152268" imgH="164957" progId="">
                    <p:embed/>
                    <p:pic>
                      <p:nvPicPr>
                        <p:cNvPr id="0" name="Picture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945"/>
                          <a:ext cx="133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4464" y="1377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" name="Object 20"/>
            <p:cNvGraphicFramePr>
              <a:graphicFrameLocks noChangeAspect="1"/>
            </p:cNvGraphicFramePr>
            <p:nvPr/>
          </p:nvGraphicFramePr>
          <p:xfrm>
            <a:off x="4364" y="1104"/>
            <a:ext cx="19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13" name="Equation" r:id="rId17" imgW="164957" imgH="139579" progId="">
                    <p:embed/>
                  </p:oleObj>
                </mc:Choice>
                <mc:Fallback>
                  <p:oleObj name="Equation" r:id="rId17" imgW="164957" imgH="139579" progId="">
                    <p:embed/>
                    <p:pic>
                      <p:nvPicPr>
                        <p:cNvPr id="0" name="Picture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4" y="1104"/>
                          <a:ext cx="196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4512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 flipH="1" flipV="1">
              <a:off x="4224" y="120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4512" y="13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" name="Object 27"/>
            <p:cNvGraphicFramePr>
              <a:graphicFrameLocks noChangeAspect="1"/>
            </p:cNvGraphicFramePr>
            <p:nvPr/>
          </p:nvGraphicFramePr>
          <p:xfrm>
            <a:off x="4512" y="1536"/>
            <a:ext cx="336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14" name="Equation" r:id="rId19" imgW="241195" imgH="190417" progId="">
                    <p:embed/>
                  </p:oleObj>
                </mc:Choice>
                <mc:Fallback>
                  <p:oleObj name="Equation" r:id="rId19" imgW="241195" imgH="190417" progId="">
                    <p:embed/>
                    <p:pic>
                      <p:nvPicPr>
                        <p:cNvPr id="0" name="Picture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536"/>
                          <a:ext cx="336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8"/>
            <p:cNvGraphicFramePr>
              <a:graphicFrameLocks noChangeAspect="1"/>
            </p:cNvGraphicFramePr>
            <p:nvPr/>
          </p:nvGraphicFramePr>
          <p:xfrm>
            <a:off x="4128" y="912"/>
            <a:ext cx="18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15" name="Equation" r:id="rId21" imgW="177569" imgH="202936" progId="">
                    <p:embed/>
                  </p:oleObj>
                </mc:Choice>
                <mc:Fallback>
                  <p:oleObj name="Equation" r:id="rId21" imgW="177569" imgH="202936" progId="">
                    <p:embed/>
                    <p:pic>
                      <p:nvPicPr>
                        <p:cNvPr id="0" name="Picture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912"/>
                          <a:ext cx="18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29"/>
            <p:cNvGraphicFramePr>
              <a:graphicFrameLocks noChangeAspect="1"/>
            </p:cNvGraphicFramePr>
            <p:nvPr/>
          </p:nvGraphicFramePr>
          <p:xfrm>
            <a:off x="4992" y="1200"/>
            <a:ext cx="21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16" name="Equation" r:id="rId23" imgW="164957" imgH="190335" progId="">
                    <p:embed/>
                  </p:oleObj>
                </mc:Choice>
                <mc:Fallback>
                  <p:oleObj name="Equation" r:id="rId23" imgW="164957" imgH="190335" progId="">
                    <p:embed/>
                    <p:pic>
                      <p:nvPicPr>
                        <p:cNvPr id="0" name="Picture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200"/>
                          <a:ext cx="218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4512" y="134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4090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876108" y="1171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解：如图有  </a:t>
            </a:r>
          </a:p>
        </p:txBody>
      </p:sp>
      <p:graphicFrame>
        <p:nvGraphicFramePr>
          <p:cNvPr id="3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975791"/>
              </p:ext>
            </p:extLst>
          </p:nvPr>
        </p:nvGraphicFramePr>
        <p:xfrm>
          <a:off x="1904808" y="1781327"/>
          <a:ext cx="2133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9" name="Equation" r:id="rId3" imgW="977900" imgH="228600" progId="">
                  <p:embed/>
                </p:oleObj>
              </mc:Choice>
              <mc:Fallback>
                <p:oleObj name="Equation" r:id="rId3" imgW="977900" imgH="228600" progId="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808" y="1781327"/>
                        <a:ext cx="21336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536434"/>
              </p:ext>
            </p:extLst>
          </p:nvPr>
        </p:nvGraphicFramePr>
        <p:xfrm>
          <a:off x="4572000" y="1830539"/>
          <a:ext cx="21336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0" name="Equation" r:id="rId5" imgW="965200" imgH="203200" progId="">
                  <p:embed/>
                </p:oleObj>
              </mc:Choice>
              <mc:Fallback>
                <p:oleObj name="Equation" r:id="rId5" imgW="965200" imgH="20320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30539"/>
                        <a:ext cx="21336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1475656" y="2390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沿着杆方向取投影有 </a:t>
            </a:r>
          </a:p>
        </p:txBody>
      </p:sp>
      <p:graphicFrame>
        <p:nvGraphicFramePr>
          <p:cNvPr id="3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436405"/>
              </p:ext>
            </p:extLst>
          </p:nvPr>
        </p:nvGraphicFramePr>
        <p:xfrm>
          <a:off x="1932484" y="2915269"/>
          <a:ext cx="40386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1" name="Equation" r:id="rId7" imgW="2019300" imgH="228600" progId="">
                  <p:embed/>
                </p:oleObj>
              </mc:Choice>
              <mc:Fallback>
                <p:oleObj name="Equation" r:id="rId7" imgW="2019300" imgH="22860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484" y="2915269"/>
                        <a:ext cx="40386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267182"/>
              </p:ext>
            </p:extLst>
          </p:nvPr>
        </p:nvGraphicFramePr>
        <p:xfrm>
          <a:off x="1904808" y="3645024"/>
          <a:ext cx="23495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2" name="Equation" r:id="rId9" imgW="1345616" imgH="393529" progId="">
                  <p:embed/>
                </p:oleObj>
              </mc:Choice>
              <mc:Fallback>
                <p:oleObj name="Equation" r:id="rId9" imgW="1345616" imgH="393529" progId="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808" y="3645024"/>
                        <a:ext cx="234950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5364088" y="2996952"/>
            <a:ext cx="3089275" cy="3452812"/>
            <a:chOff x="3264" y="225"/>
            <a:chExt cx="1946" cy="2175"/>
          </a:xfrm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4416" y="1281"/>
              <a:ext cx="19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" name="Object 7"/>
            <p:cNvGraphicFramePr>
              <a:graphicFrameLocks noChangeAspect="1"/>
            </p:cNvGraphicFramePr>
            <p:nvPr/>
          </p:nvGraphicFramePr>
          <p:xfrm>
            <a:off x="4032" y="225"/>
            <a:ext cx="16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73" name="Equation" r:id="rId11" imgW="126725" imgH="126725" progId="">
                    <p:embed/>
                  </p:oleObj>
                </mc:Choice>
                <mc:Fallback>
                  <p:oleObj name="Equation" r:id="rId11" imgW="126725" imgH="126725" progId="">
                    <p:embed/>
                    <p:pic>
                      <p:nvPicPr>
                        <p:cNvPr id="0" name="Picture 2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25"/>
                          <a:ext cx="160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3264" y="273"/>
              <a:ext cx="1440" cy="1872"/>
              <a:chOff x="3264" y="1392"/>
              <a:chExt cx="1440" cy="1872"/>
            </a:xfrm>
          </p:grpSpPr>
          <p:sp>
            <p:nvSpPr>
              <p:cNvPr id="37" name="Oval 9"/>
              <p:cNvSpPr>
                <a:spLocks noChangeArrowheads="1"/>
              </p:cNvSpPr>
              <p:nvPr/>
            </p:nvSpPr>
            <p:spPr bwMode="auto">
              <a:xfrm>
                <a:off x="3264" y="1776"/>
                <a:ext cx="1440" cy="5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10"/>
              <p:cNvSpPr>
                <a:spLocks noChangeShapeType="1"/>
              </p:cNvSpPr>
              <p:nvPr/>
            </p:nvSpPr>
            <p:spPr bwMode="auto">
              <a:xfrm>
                <a:off x="3264" y="2064"/>
                <a:ext cx="864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 flipH="1">
                <a:off x="4080" y="2064"/>
                <a:ext cx="624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Rectangle 12"/>
              <p:cNvSpPr>
                <a:spLocks noChangeArrowheads="1"/>
              </p:cNvSpPr>
              <p:nvPr/>
            </p:nvSpPr>
            <p:spPr bwMode="auto">
              <a:xfrm rot="1800000">
                <a:off x="4368" y="2064"/>
                <a:ext cx="48" cy="1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13"/>
              <p:cNvSpPr>
                <a:spLocks noChangeShapeType="1"/>
              </p:cNvSpPr>
              <p:nvPr/>
            </p:nvSpPr>
            <p:spPr bwMode="auto">
              <a:xfrm flipH="1" flipV="1">
                <a:off x="3984" y="1392"/>
                <a:ext cx="96" cy="17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Arc 14"/>
              <p:cNvSpPr>
                <a:spLocks/>
              </p:cNvSpPr>
              <p:nvPr/>
            </p:nvSpPr>
            <p:spPr bwMode="auto">
              <a:xfrm>
                <a:off x="4080" y="2832"/>
                <a:ext cx="144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4032" y="2145"/>
            <a:ext cx="23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74" name="Equation" r:id="rId13" imgW="126835" imgH="139518" progId="">
                    <p:embed/>
                  </p:oleObj>
                </mc:Choice>
                <mc:Fallback>
                  <p:oleObj name="Equation" r:id="rId13" imgW="126835" imgH="139518" progId="">
                    <p:embed/>
                    <p:pic>
                      <p:nvPicPr>
                        <p:cNvPr id="0" name="Picture 2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145"/>
                          <a:ext cx="232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4128" y="1521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75" name="Equation" r:id="rId15" imgW="152334" imgH="139639" progId="">
                    <p:embed/>
                  </p:oleObj>
                </mc:Choice>
                <mc:Fallback>
                  <p:oleObj name="Equation" r:id="rId15" imgW="152334" imgH="139639" progId="">
                    <p:embed/>
                    <p:pic>
                      <p:nvPicPr>
                        <p:cNvPr id="0" name="Picture 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521"/>
                          <a:ext cx="192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4320" y="1657"/>
            <a:ext cx="1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76" name="Equation" r:id="rId17" imgW="88669" imgH="177338" progId="">
                    <p:embed/>
                  </p:oleObj>
                </mc:Choice>
                <mc:Fallback>
                  <p:oleObj name="Equation" r:id="rId17" imgW="88669" imgH="177338" progId="">
                    <p:embed/>
                    <p:pic>
                      <p:nvPicPr>
                        <p:cNvPr id="0" name="Picture 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657"/>
                          <a:ext cx="10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4752" y="945"/>
            <a:ext cx="13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77" name="Equation" r:id="rId19" imgW="152268" imgH="164957" progId="">
                    <p:embed/>
                  </p:oleObj>
                </mc:Choice>
                <mc:Fallback>
                  <p:oleObj name="Equation" r:id="rId19" imgW="152268" imgH="164957" progId="">
                    <p:embed/>
                    <p:pic>
                      <p:nvPicPr>
                        <p:cNvPr id="0" name="Picture 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945"/>
                          <a:ext cx="133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464" y="1377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4364" y="1104"/>
            <a:ext cx="19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78" name="Equation" r:id="rId21" imgW="164957" imgH="139579" progId="">
                    <p:embed/>
                  </p:oleObj>
                </mc:Choice>
                <mc:Fallback>
                  <p:oleObj name="Equation" r:id="rId21" imgW="164957" imgH="139579" progId="">
                    <p:embed/>
                    <p:pic>
                      <p:nvPicPr>
                        <p:cNvPr id="0" name="Picture 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4" y="1104"/>
                          <a:ext cx="196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4512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 flipV="1">
              <a:off x="4224" y="120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512" y="13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" name="Object 27"/>
            <p:cNvGraphicFramePr>
              <a:graphicFrameLocks noChangeAspect="1"/>
            </p:cNvGraphicFramePr>
            <p:nvPr/>
          </p:nvGraphicFramePr>
          <p:xfrm>
            <a:off x="4512" y="1536"/>
            <a:ext cx="336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79" name="Equation" r:id="rId23" imgW="241195" imgH="190417" progId="">
                    <p:embed/>
                  </p:oleObj>
                </mc:Choice>
                <mc:Fallback>
                  <p:oleObj name="Equation" r:id="rId23" imgW="241195" imgH="190417" progId="">
                    <p:embed/>
                    <p:pic>
                      <p:nvPicPr>
                        <p:cNvPr id="0" name="Picture 2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536"/>
                          <a:ext cx="336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8"/>
            <p:cNvGraphicFramePr>
              <a:graphicFrameLocks noChangeAspect="1"/>
            </p:cNvGraphicFramePr>
            <p:nvPr/>
          </p:nvGraphicFramePr>
          <p:xfrm>
            <a:off x="4128" y="912"/>
            <a:ext cx="18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80" name="Equation" r:id="rId25" imgW="177569" imgH="202936" progId="">
                    <p:embed/>
                  </p:oleObj>
                </mc:Choice>
                <mc:Fallback>
                  <p:oleObj name="Equation" r:id="rId25" imgW="177569" imgH="202936" progId="">
                    <p:embed/>
                    <p:pic>
                      <p:nvPicPr>
                        <p:cNvPr id="0" name="Picture 2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912"/>
                          <a:ext cx="18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9"/>
            <p:cNvGraphicFramePr>
              <a:graphicFrameLocks noChangeAspect="1"/>
            </p:cNvGraphicFramePr>
            <p:nvPr/>
          </p:nvGraphicFramePr>
          <p:xfrm>
            <a:off x="4992" y="1200"/>
            <a:ext cx="21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81" name="Equation" r:id="rId27" imgW="164957" imgH="190335" progId="">
                    <p:embed/>
                  </p:oleObj>
                </mc:Choice>
                <mc:Fallback>
                  <p:oleObj name="Equation" r:id="rId27" imgW="164957" imgH="190335" progId="">
                    <p:embed/>
                    <p:pic>
                      <p:nvPicPr>
                        <p:cNvPr id="0" name="Picture 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200"/>
                          <a:ext cx="218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36"/>
            <p:cNvSpPr>
              <a:spLocks noChangeShapeType="1"/>
            </p:cNvSpPr>
            <p:nvPr/>
          </p:nvSpPr>
          <p:spPr bwMode="auto">
            <a:xfrm>
              <a:off x="4512" y="134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3052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87450" y="1052513"/>
            <a:ext cx="5746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4000" b="1" dirty="0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基础物理学</a:t>
            </a:r>
            <a:r>
              <a:rPr kumimoji="1" lang="en-US" altLang="zh-CN" sz="4000" b="1" dirty="0" smtClean="0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zh-CN" altLang="en-US" sz="4000" b="1" dirty="0" smtClean="0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</a:t>
            </a:r>
            <a:r>
              <a:rPr kumimoji="1" lang="en-US" altLang="zh-CN" sz="4000" b="1" dirty="0" smtClean="0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)---</a:t>
            </a:r>
            <a:r>
              <a:rPr kumimoji="1" lang="zh-CN" altLang="en-US" sz="4000" b="1" dirty="0" smtClean="0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力学</a:t>
            </a:r>
            <a:endParaRPr kumimoji="1" lang="zh-CN" altLang="en-US" sz="4000" b="1" dirty="0">
              <a:solidFill>
                <a:srgbClr val="00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28637" y="1916832"/>
            <a:ext cx="835183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 smtClean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第六章 质心力学定理</a:t>
            </a:r>
            <a:endParaRPr kumimoji="1" lang="en-US" altLang="zh-CN" sz="3600" b="1" dirty="0" smtClean="0">
              <a:solidFill>
                <a:srgbClr val="99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 smtClean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第七章 刚体力学</a:t>
            </a:r>
            <a:endParaRPr kumimoji="1" lang="zh-CN" altLang="en-US" sz="3600" b="1" dirty="0">
              <a:solidFill>
                <a:srgbClr val="99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 smtClean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第八章 振动</a:t>
            </a:r>
            <a:endParaRPr kumimoji="1" lang="en-US" altLang="zh-CN" sz="3600" b="1" dirty="0" smtClean="0">
              <a:solidFill>
                <a:srgbClr val="99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第九章 </a:t>
            </a:r>
            <a:r>
              <a:rPr kumimoji="1" lang="zh-CN" altLang="en-US" sz="3600" b="1" dirty="0" smtClean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波动</a:t>
            </a:r>
            <a:endParaRPr kumimoji="1" lang="en-US" altLang="zh-CN" sz="3600" b="1" dirty="0" smtClean="0">
              <a:solidFill>
                <a:srgbClr val="99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第十章 </a:t>
            </a:r>
            <a:r>
              <a:rPr kumimoji="1" lang="zh-CN" altLang="en-US" sz="3600" b="1" dirty="0" smtClean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流体力学</a:t>
            </a:r>
            <a:endParaRPr kumimoji="1" lang="zh-CN" altLang="en-US" sz="3600" b="1" dirty="0">
              <a:solidFill>
                <a:srgbClr val="99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第十一章 </a:t>
            </a:r>
            <a:r>
              <a:rPr kumimoji="1" lang="zh-CN" altLang="en-US" sz="3600" b="1" dirty="0" smtClean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哈密顿原理</a:t>
            </a:r>
            <a:endParaRPr kumimoji="1" lang="en-US" altLang="zh-CN" sz="3600" b="1" dirty="0">
              <a:solidFill>
                <a:srgbClr val="99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664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" y="1098550"/>
            <a:ext cx="823183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itchFamily="18" charset="0"/>
              </a:rPr>
              <a:t>4</a:t>
            </a:r>
            <a:r>
              <a:rPr kumimoji="1" lang="en-US" altLang="zh-CN" sz="2400" b="1" dirty="0">
                <a:latin typeface="Times New Roman" pitchFamily="18" charset="0"/>
              </a:rPr>
              <a:t>.  </a:t>
            </a:r>
            <a:r>
              <a:rPr kumimoji="1" lang="zh-CN" altLang="en-US" sz="2400" b="1" dirty="0">
                <a:latin typeface="Times New Roman" pitchFamily="18" charset="0"/>
              </a:rPr>
              <a:t>如图所示，一小物体放在一绕竖直轴匀速转动的漏斗壁上，漏斗每秒转</a:t>
            </a:r>
            <a:r>
              <a:rPr kumimoji="1" lang="en-US" altLang="zh-CN" sz="2400" b="1" i="1" dirty="0">
                <a:latin typeface="Times New Roman" pitchFamily="18" charset="0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圈，漏斗壁与水平面成</a:t>
            </a:r>
            <a:r>
              <a:rPr kumimoji="1" lang="zh-CN" altLang="en-US" sz="2400" b="1" i="1" dirty="0">
                <a:latin typeface="Times New Roman" pitchFamily="18" charset="0"/>
                <a:sym typeface="Symbol" pitchFamily="18" charset="2"/>
              </a:rPr>
              <a:t>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角，小物体和壁间的静摩擦系数为</a:t>
            </a:r>
            <a:r>
              <a:rPr kumimoji="1" lang="zh-CN" altLang="en-US" sz="2400" b="1" i="1" dirty="0">
                <a:latin typeface="Times New Roman" pitchFamily="18" charset="0"/>
                <a:sym typeface="Symbol" pitchFamily="18" charset="2"/>
              </a:rPr>
              <a:t>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，小物体中心与轴的距离为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。为使小物体在漏斗壁上不动，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应满足什么条件？试以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zh-CN" altLang="en-US" sz="2400" b="1" i="1" dirty="0">
                <a:latin typeface="Times New Roman" pitchFamily="18" charset="0"/>
                <a:sym typeface="Symbol" pitchFamily="18" charset="2"/>
              </a:rPr>
              <a:t>、  、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等量表示之。（惯性力题目）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</a:p>
        </p:txBody>
      </p:sp>
      <p:pic>
        <p:nvPicPr>
          <p:cNvPr id="6" name="Picture 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33112" r="59047" b="19777"/>
          <a:stretch>
            <a:fillRect/>
          </a:stretch>
        </p:blipFill>
        <p:spPr bwMode="auto">
          <a:xfrm>
            <a:off x="5364088" y="2780928"/>
            <a:ext cx="2939765" cy="355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973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552" y="1508591"/>
            <a:ext cx="801434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latin typeface="Times New Roman" pitchFamily="18" charset="0"/>
              </a:rPr>
              <a:t>本题</a:t>
            </a:r>
            <a:r>
              <a:rPr kumimoji="1" lang="zh-CN" altLang="en-US" sz="2400" b="1" dirty="0">
                <a:latin typeface="Times New Roman" pitchFamily="18" charset="0"/>
              </a:rPr>
              <a:t>为质点的圆周运动问题。物体有沿着漏斗内壁向下（或向上）滑动的趋势，静摩擦力的方向与滑动趋势方向相反。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9552" y="2732727"/>
            <a:ext cx="801434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受力分析：物体受到重力</a:t>
            </a:r>
            <a:r>
              <a:rPr kumimoji="1" lang="en-US" altLang="zh-CN" sz="2400" b="1" dirty="0">
                <a:latin typeface="Times New Roman" pitchFamily="18" charset="0"/>
              </a:rPr>
              <a:t>mg</a:t>
            </a:r>
            <a:r>
              <a:rPr kumimoji="1" lang="zh-CN" altLang="en-US" sz="2400" b="1" dirty="0">
                <a:latin typeface="Times New Roman" pitchFamily="18" charset="0"/>
              </a:rPr>
              <a:t>，支持力</a:t>
            </a:r>
            <a:r>
              <a:rPr kumimoji="1" lang="en-US" altLang="zh-CN" sz="2400" b="1" dirty="0">
                <a:latin typeface="Times New Roman" pitchFamily="18" charset="0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和摩擦力</a:t>
            </a:r>
            <a:r>
              <a:rPr kumimoji="1" lang="en-US" altLang="zh-CN" sz="2400" b="1" dirty="0">
                <a:latin typeface="Times New Roman" pitchFamily="18" charset="0"/>
              </a:rPr>
              <a:t>f</a:t>
            </a:r>
            <a:r>
              <a:rPr kumimoji="1" lang="zh-CN" altLang="en-US" sz="2400" b="1" dirty="0">
                <a:latin typeface="Times New Roman" pitchFamily="18" charset="0"/>
              </a:rPr>
              <a:t>的作用，这三个力的合力</a:t>
            </a:r>
            <a:r>
              <a:rPr kumimoji="1" lang="zh-CN" altLang="en-US" sz="2400" b="1" dirty="0" smtClean="0">
                <a:latin typeface="Times New Roman" pitchFamily="18" charset="0"/>
              </a:rPr>
              <a:t>提供</a:t>
            </a:r>
            <a:r>
              <a:rPr kumimoji="1" lang="zh-CN" altLang="en-US" sz="2400" b="1" dirty="0">
                <a:latin typeface="Times New Roman" pitchFamily="18" charset="0"/>
              </a:rPr>
              <a:t>小物体作半径为</a:t>
            </a:r>
            <a:r>
              <a:rPr kumimoji="1" lang="en-US" altLang="zh-CN" sz="2400" b="1" dirty="0">
                <a:latin typeface="Times New Roman" pitchFamily="18" charset="0"/>
              </a:rPr>
              <a:t>r</a:t>
            </a:r>
            <a:r>
              <a:rPr kumimoji="1" lang="zh-CN" altLang="en-US" sz="2400" b="1" dirty="0">
                <a:latin typeface="Times New Roman" pitchFamily="18" charset="0"/>
              </a:rPr>
              <a:t>的圆周运动的向心力（水平方向，指向轴线）。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52122" y="1009924"/>
            <a:ext cx="1214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解 </a:t>
            </a:r>
            <a:r>
              <a:rPr kumimoji="1" lang="en-US" altLang="zh-CN" sz="2800" b="1" dirty="0">
                <a:latin typeface="Times New Roman" pitchFamily="18" charset="0"/>
              </a:rPr>
              <a:t>I </a:t>
            </a:r>
            <a:r>
              <a:rPr kumimoji="1" lang="zh-CN" altLang="en-US" sz="2800" b="1" dirty="0">
                <a:latin typeface="Times New Roman" pitchFamily="18" charset="0"/>
              </a:rPr>
              <a:t>：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1" t="35834" r="38190" b="31104"/>
          <a:stretch>
            <a:fillRect/>
          </a:stretch>
        </p:blipFill>
        <p:spPr bwMode="auto">
          <a:xfrm>
            <a:off x="4500381" y="3549672"/>
            <a:ext cx="3455995" cy="311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050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1" t="35834" r="38190" b="31104"/>
          <a:stretch>
            <a:fillRect/>
          </a:stretch>
        </p:blipFill>
        <p:spPr bwMode="auto">
          <a:xfrm>
            <a:off x="5183668" y="2901157"/>
            <a:ext cx="3719513" cy="335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92581" y="1484784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建立坐标系  沿坐标轴方向进行力的分解，列方程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92581" y="189168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水平方向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077451"/>
              </p:ext>
            </p:extLst>
          </p:nvPr>
        </p:nvGraphicFramePr>
        <p:xfrm>
          <a:off x="711681" y="2227262"/>
          <a:ext cx="52181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0" name="Equation" r:id="rId4" imgW="3101760" imgH="304560" progId="">
                  <p:embed/>
                </p:oleObj>
              </mc:Choice>
              <mc:Fallback>
                <p:oleObj name="Equation" r:id="rId4" imgW="3101760" imgH="30456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681" y="2227262"/>
                        <a:ext cx="5218113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01971" y="2672557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竖直方向</a:t>
            </a: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243153"/>
              </p:ext>
            </p:extLst>
          </p:nvPr>
        </p:nvGraphicFramePr>
        <p:xfrm>
          <a:off x="727151" y="3262312"/>
          <a:ext cx="35734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1" name="Equation" r:id="rId6" imgW="2122920" imgH="253800" progId="">
                  <p:embed/>
                </p:oleObj>
              </mc:Choice>
              <mc:Fallback>
                <p:oleObj name="Equation" r:id="rId6" imgW="2122920" imgH="2538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151" y="3262312"/>
                        <a:ext cx="357346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44981" y="384506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又</a:t>
            </a: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403114"/>
              </p:ext>
            </p:extLst>
          </p:nvPr>
        </p:nvGraphicFramePr>
        <p:xfrm>
          <a:off x="1321281" y="3845068"/>
          <a:ext cx="13716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2" name="Equation" r:id="rId8" imgW="749880" imgH="291960" progId="">
                  <p:embed/>
                </p:oleObj>
              </mc:Choice>
              <mc:Fallback>
                <p:oleObj name="Equation" r:id="rId8" imgW="749880" imgH="29196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281" y="3845068"/>
                        <a:ext cx="1371600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54481" y="458112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解得</a:t>
            </a:r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467539"/>
              </p:ext>
            </p:extLst>
          </p:nvPr>
        </p:nvGraphicFramePr>
        <p:xfrm>
          <a:off x="993333" y="5168107"/>
          <a:ext cx="37385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3" name="Equation" r:id="rId10" imgW="2364480" imgH="634680" progId="">
                  <p:embed/>
                </p:oleObj>
              </mc:Choice>
              <mc:Fallback>
                <p:oleObj name="Equation" r:id="rId10" imgW="2364480" imgH="63468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33" y="5168107"/>
                        <a:ext cx="3738563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51520" y="980728"/>
            <a:ext cx="80143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在转速</a:t>
            </a:r>
            <a:r>
              <a:rPr kumimoji="1" lang="en-US" altLang="zh-CN" sz="2400" b="1" dirty="0">
                <a:latin typeface="Times New Roman" pitchFamily="18" charset="0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较低时，物体有下滑趋势，摩擦力沿漏斗壁向上。</a:t>
            </a:r>
          </a:p>
        </p:txBody>
      </p:sp>
    </p:spTree>
    <p:extLst>
      <p:ext uri="{BB962C8B-B14F-4D97-AF65-F5344CB8AC3E}">
        <p14:creationId xmlns:p14="http://schemas.microsoft.com/office/powerpoint/2010/main" val="1883655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1058863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当</a:t>
            </a:r>
            <a:r>
              <a:rPr kumimoji="1" lang="en-US" altLang="zh-CN" sz="2400" b="1" dirty="0">
                <a:latin typeface="Times New Roman" pitchFamily="18" charset="0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较大时，</a:t>
            </a:r>
            <a:r>
              <a:rPr kumimoji="1" lang="en-US" altLang="zh-CN" sz="2400" b="1" dirty="0">
                <a:latin typeface="Times New Roman" pitchFamily="18" charset="0"/>
              </a:rPr>
              <a:t>m</a:t>
            </a:r>
            <a:r>
              <a:rPr kumimoji="1" lang="zh-CN" altLang="en-US" sz="2400" b="1" dirty="0">
                <a:latin typeface="Times New Roman" pitchFamily="18" charset="0"/>
              </a:rPr>
              <a:t>有上滑趋势，摩擦力沿漏斗壁向下，力的平衡方程为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1000" y="271938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竖直方向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203317"/>
              </p:ext>
            </p:extLst>
          </p:nvPr>
        </p:nvGraphicFramePr>
        <p:xfrm>
          <a:off x="2483006" y="2726047"/>
          <a:ext cx="35734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4" name="Equation" r:id="rId3" imgW="2122920" imgH="253800" progId="">
                  <p:embed/>
                </p:oleObj>
              </mc:Choice>
              <mc:Fallback>
                <p:oleObj name="Equation" r:id="rId3" imgW="2122920" imgH="2538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006" y="2726047"/>
                        <a:ext cx="357346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1000" y="36337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又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339694"/>
              </p:ext>
            </p:extLst>
          </p:nvPr>
        </p:nvGraphicFramePr>
        <p:xfrm>
          <a:off x="1835696" y="3557588"/>
          <a:ext cx="1371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5" name="Equation" r:id="rId5" imgW="749880" imgH="291960" progId="">
                  <p:embed/>
                </p:oleObj>
              </mc:Choice>
              <mc:Fallback>
                <p:oleObj name="Equation" r:id="rId5" imgW="749880" imgH="29196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557588"/>
                        <a:ext cx="137160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283968" y="363378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解得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097359"/>
              </p:ext>
            </p:extLst>
          </p:nvPr>
        </p:nvGraphicFramePr>
        <p:xfrm>
          <a:off x="5223448" y="3305176"/>
          <a:ext cx="376396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6" name="Equation" r:id="rId7" imgW="2377080" imgH="634680" progId="">
                  <p:embed/>
                </p:oleObj>
              </mc:Choice>
              <mc:Fallback>
                <p:oleObj name="Equation" r:id="rId7" imgW="2377080" imgH="63468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3448" y="3305176"/>
                        <a:ext cx="3763963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81000" y="210978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水平方向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467535"/>
              </p:ext>
            </p:extLst>
          </p:nvPr>
        </p:nvGraphicFramePr>
        <p:xfrm>
          <a:off x="2253456" y="2090525"/>
          <a:ext cx="52466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7" name="Equation" r:id="rId9" imgW="3127320" imgH="304560" progId="">
                  <p:embed/>
                </p:oleObj>
              </mc:Choice>
              <mc:Fallback>
                <p:oleObj name="Equation" r:id="rId9" imgW="3127320" imgH="30456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456" y="2090525"/>
                        <a:ext cx="5246688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81000" y="45481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所以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845568" y="4548188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在介于</a:t>
            </a:r>
            <a:r>
              <a:rPr kumimoji="1" lang="en-US" altLang="zh-CN" sz="2400" b="1" dirty="0">
                <a:latin typeface="Times New Roman" pitchFamily="18" charset="0"/>
              </a:rPr>
              <a:t>n</a:t>
            </a:r>
            <a:r>
              <a:rPr kumimoji="1" lang="en-US" altLang="zh-CN" sz="2400" b="1" baseline="-25000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和</a:t>
            </a:r>
            <a:r>
              <a:rPr kumimoji="1" lang="en-US" altLang="zh-CN" sz="2400" b="1" dirty="0">
                <a:latin typeface="Times New Roman" pitchFamily="18" charset="0"/>
              </a:rPr>
              <a:t>n</a:t>
            </a:r>
            <a:r>
              <a:rPr kumimoji="1" lang="en-US" altLang="zh-CN" sz="2400" b="1" baseline="-25000" dirty="0"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latin typeface="Times New Roman" pitchFamily="18" charset="0"/>
              </a:rPr>
              <a:t>之间时保持静止，即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87523"/>
              </p:ext>
            </p:extLst>
          </p:nvPr>
        </p:nvGraphicFramePr>
        <p:xfrm>
          <a:off x="647700" y="5229200"/>
          <a:ext cx="701992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8" name="Equation" r:id="rId11" imgW="4449240" imgH="634680" progId="">
                  <p:embed/>
                </p:oleObj>
              </mc:Choice>
              <mc:Fallback>
                <p:oleObj name="Equation" r:id="rId11" imgW="4449240" imgH="63468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229200"/>
                        <a:ext cx="7019925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1209050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9749" y="1916373"/>
            <a:ext cx="5029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latin typeface="Times New Roman" pitchFamily="18" charset="0"/>
              </a:rPr>
              <a:t>以</a:t>
            </a:r>
            <a:r>
              <a:rPr kumimoji="1" lang="zh-CN" altLang="en-US" sz="2400" b="1" dirty="0">
                <a:latin typeface="Times New Roman" pitchFamily="18" charset="0"/>
              </a:rPr>
              <a:t>旋转的漏斗为参照系，引入惯性力</a:t>
            </a:r>
            <a:r>
              <a:rPr kumimoji="1" lang="en-US" altLang="zh-CN" sz="2400" b="1" dirty="0">
                <a:latin typeface="Times New Roman" pitchFamily="18" charset="0"/>
              </a:rPr>
              <a:t>——</a:t>
            </a:r>
            <a:r>
              <a:rPr kumimoji="1" lang="zh-CN" altLang="en-US" sz="2400" b="1" dirty="0">
                <a:latin typeface="Times New Roman" pitchFamily="18" charset="0"/>
              </a:rPr>
              <a:t>离心力</a:t>
            </a:r>
            <a:r>
              <a:rPr kumimoji="1" lang="en-US" altLang="zh-CN" sz="2400" b="1" dirty="0">
                <a:latin typeface="Times New Roman" pitchFamily="18" charset="0"/>
              </a:rPr>
              <a:t>F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134426" y="2924033"/>
            <a:ext cx="487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沿漏斗壁的平行和垂直方向建立坐标系，列力的平衡方程</a:t>
            </a: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139749" y="1183196"/>
            <a:ext cx="167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解 </a:t>
            </a:r>
            <a:r>
              <a:rPr kumimoji="1" lang="en-US" altLang="zh-CN" sz="2800" b="1" dirty="0">
                <a:latin typeface="Times New Roman" pitchFamily="18" charset="0"/>
              </a:rPr>
              <a:t>II </a:t>
            </a:r>
            <a:r>
              <a:rPr kumimoji="1" lang="zh-CN" altLang="en-US" sz="2800" b="1" dirty="0">
                <a:latin typeface="Times New Roman" pitchFamily="18" charset="0"/>
              </a:rPr>
              <a:t>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445125" y="1214153"/>
            <a:ext cx="3429000" cy="3386280"/>
            <a:chOff x="5445125" y="1214153"/>
            <a:chExt cx="3429000" cy="3386280"/>
          </a:xfrm>
        </p:grpSpPr>
        <p:grpSp>
          <p:nvGrpSpPr>
            <p:cNvPr id="6" name="Group 39"/>
            <p:cNvGrpSpPr>
              <a:grpSpLocks/>
            </p:cNvGrpSpPr>
            <p:nvPr/>
          </p:nvGrpSpPr>
          <p:grpSpPr bwMode="auto">
            <a:xfrm>
              <a:off x="5445125" y="1323833"/>
              <a:ext cx="3429000" cy="3276600"/>
              <a:chOff x="3578" y="48"/>
              <a:chExt cx="2160" cy="2064"/>
            </a:xfrm>
          </p:grpSpPr>
          <p:sp>
            <p:nvSpPr>
              <p:cNvPr id="8" name="Text Box 11"/>
              <p:cNvSpPr txBox="1">
                <a:spLocks noChangeArrowheads="1"/>
              </p:cNvSpPr>
              <p:nvPr/>
            </p:nvSpPr>
            <p:spPr bwMode="auto">
              <a:xfrm>
                <a:off x="5402" y="52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 dirty="0">
                    <a:latin typeface="Times New Roman" pitchFamily="18" charset="0"/>
                  </a:rPr>
                  <a:t>N</a:t>
                </a:r>
              </a:p>
            </p:txBody>
          </p:sp>
          <p:grpSp>
            <p:nvGrpSpPr>
              <p:cNvPr id="9" name="Group 38"/>
              <p:cNvGrpSpPr>
                <a:grpSpLocks/>
              </p:cNvGrpSpPr>
              <p:nvPr/>
            </p:nvGrpSpPr>
            <p:grpSpPr bwMode="auto">
              <a:xfrm>
                <a:off x="3792" y="48"/>
                <a:ext cx="1824" cy="2064"/>
                <a:chOff x="3770" y="0"/>
                <a:chExt cx="1824" cy="2064"/>
              </a:xfrm>
            </p:grpSpPr>
            <p:sp>
              <p:nvSpPr>
                <p:cNvPr id="11" name="Line 6"/>
                <p:cNvSpPr>
                  <a:spLocks noChangeShapeType="1"/>
                </p:cNvSpPr>
                <p:nvPr/>
              </p:nvSpPr>
              <p:spPr bwMode="auto">
                <a:xfrm flipH="1" flipV="1">
                  <a:off x="3962" y="0"/>
                  <a:ext cx="1200" cy="206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" name="Rectangle 7"/>
                <p:cNvSpPr>
                  <a:spLocks noChangeArrowheads="1"/>
                </p:cNvSpPr>
                <p:nvPr/>
              </p:nvSpPr>
              <p:spPr bwMode="auto">
                <a:xfrm rot="-1747402">
                  <a:off x="4490" y="528"/>
                  <a:ext cx="96" cy="13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AutoShape 8"/>
                <p:cNvSpPr>
                  <a:spLocks noChangeArrowheads="1"/>
                </p:cNvSpPr>
                <p:nvPr/>
              </p:nvSpPr>
              <p:spPr bwMode="auto">
                <a:xfrm rot="808655">
                  <a:off x="4442" y="912"/>
                  <a:ext cx="192" cy="192"/>
                </a:xfrm>
                <a:prstGeom prst="diamond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Line 9"/>
                <p:cNvSpPr>
                  <a:spLocks noChangeShapeType="1"/>
                </p:cNvSpPr>
                <p:nvPr/>
              </p:nvSpPr>
              <p:spPr bwMode="auto">
                <a:xfrm>
                  <a:off x="4538" y="1008"/>
                  <a:ext cx="0" cy="1008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10"/>
                <p:cNvSpPr>
                  <a:spLocks noChangeShapeType="1"/>
                </p:cNvSpPr>
                <p:nvPr/>
              </p:nvSpPr>
              <p:spPr bwMode="auto">
                <a:xfrm flipH="1" flipV="1">
                  <a:off x="4250" y="480"/>
                  <a:ext cx="288" cy="528"/>
                </a:xfrm>
                <a:prstGeom prst="line">
                  <a:avLst/>
                </a:prstGeom>
                <a:noFill/>
                <a:ln w="38100">
                  <a:solidFill>
                    <a:srgbClr val="FFCC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058" y="1776"/>
                  <a:ext cx="48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 i="1" dirty="0">
                      <a:latin typeface="Times New Roman" pitchFamily="18" charset="0"/>
                    </a:rPr>
                    <a:t>mg</a:t>
                  </a:r>
                </a:p>
              </p:txBody>
            </p:sp>
            <p:sp>
              <p:nvSpPr>
                <p:cNvPr id="1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346" y="28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400" b="1" i="1" dirty="0">
                      <a:latin typeface="Times New Roman" pitchFamily="18" charset="0"/>
                    </a:rPr>
                    <a:t>f</a:t>
                  </a:r>
                </a:p>
              </p:txBody>
            </p:sp>
            <p:sp>
              <p:nvSpPr>
                <p:cNvPr id="1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770" y="336"/>
                  <a:ext cx="1824" cy="11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202" y="1152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400" b="1" dirty="0">
                      <a:latin typeface="Times New Roman" pitchFamily="18" charset="0"/>
                      <a:sym typeface="Symbol" pitchFamily="18" charset="2"/>
                    </a:rPr>
                    <a:t></a:t>
                  </a:r>
                  <a:endParaRPr kumimoji="1" lang="en-US" altLang="zh-CN" sz="24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21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4538" y="1776"/>
                  <a:ext cx="432" cy="240"/>
                </a:xfrm>
                <a:prstGeom prst="line">
                  <a:avLst/>
                </a:prstGeom>
                <a:noFill/>
                <a:ln w="9525">
                  <a:solidFill>
                    <a:srgbClr val="CCFF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4538" y="528"/>
                  <a:ext cx="720" cy="480"/>
                </a:xfrm>
                <a:prstGeom prst="line">
                  <a:avLst/>
                </a:prstGeom>
                <a:noFill/>
                <a:ln w="28575">
                  <a:solidFill>
                    <a:srgbClr val="FF99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18"/>
                <p:cNvSpPr>
                  <a:spLocks noChangeShapeType="1"/>
                </p:cNvSpPr>
                <p:nvPr/>
              </p:nvSpPr>
              <p:spPr bwMode="auto">
                <a:xfrm flipH="1" flipV="1">
                  <a:off x="4106" y="1296"/>
                  <a:ext cx="432" cy="720"/>
                </a:xfrm>
                <a:prstGeom prst="line">
                  <a:avLst/>
                </a:prstGeom>
                <a:noFill/>
                <a:ln w="9525">
                  <a:solidFill>
                    <a:srgbClr val="CCFF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818" y="672"/>
                  <a:ext cx="528" cy="336"/>
                </a:xfrm>
                <a:prstGeom prst="line">
                  <a:avLst/>
                </a:prstGeom>
                <a:noFill/>
                <a:ln w="9525">
                  <a:solidFill>
                    <a:srgbClr val="CCFF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3818" y="1008"/>
                  <a:ext cx="192" cy="336"/>
                </a:xfrm>
                <a:prstGeom prst="line">
                  <a:avLst/>
                </a:prstGeom>
                <a:noFill/>
                <a:ln w="9525">
                  <a:solidFill>
                    <a:srgbClr val="CCFF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3818" y="1008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" name="Text Box 22"/>
              <p:cNvSpPr txBox="1">
                <a:spLocks noChangeArrowheads="1"/>
              </p:cNvSpPr>
              <p:nvPr/>
            </p:nvSpPr>
            <p:spPr bwMode="auto">
              <a:xfrm>
                <a:off x="3578" y="86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dirty="0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34" name="Text Box 40"/>
            <p:cNvSpPr txBox="1">
              <a:spLocks noChangeArrowheads="1"/>
            </p:cNvSpPr>
            <p:nvPr/>
          </p:nvSpPr>
          <p:spPr bwMode="auto">
            <a:xfrm>
              <a:off x="8294569" y="1442753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/>
                <a:t>x</a:t>
              </a:r>
            </a:p>
          </p:txBody>
        </p:sp>
        <p:sp>
          <p:nvSpPr>
            <p:cNvPr id="35" name="Text Box 41"/>
            <p:cNvSpPr txBox="1">
              <a:spLocks noChangeArrowheads="1"/>
            </p:cNvSpPr>
            <p:nvPr/>
          </p:nvSpPr>
          <p:spPr bwMode="auto">
            <a:xfrm>
              <a:off x="6313369" y="1214153"/>
              <a:ext cx="609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/>
                <a:t>y</a:t>
              </a:r>
            </a:p>
          </p:txBody>
        </p:sp>
      </p:grp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9050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445250" y="2804616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转速较低时，静摩擦力向上，有：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521450" y="1141863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垂直壁方向</a:t>
            </a:r>
          </a:p>
        </p:txBody>
      </p:sp>
      <p:graphicFrame>
        <p:nvGraphicFramePr>
          <p:cNvPr id="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626312"/>
              </p:ext>
            </p:extLst>
          </p:nvPr>
        </p:nvGraphicFramePr>
        <p:xfrm>
          <a:off x="3491880" y="1141863"/>
          <a:ext cx="3276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9" name="Equation" r:id="rId3" imgW="1868760" imgH="253800" progId="">
                  <p:embed/>
                </p:oleObj>
              </mc:Choice>
              <mc:Fallback>
                <p:oleObj name="Equation" r:id="rId3" imgW="1868760" imgH="25380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141863"/>
                        <a:ext cx="32766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445250" y="190386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平行壁方向：</a:t>
            </a:r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340671"/>
              </p:ext>
            </p:extLst>
          </p:nvPr>
        </p:nvGraphicFramePr>
        <p:xfrm>
          <a:off x="5436096" y="2804616"/>
          <a:ext cx="31242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0" name="Equation" r:id="rId5" imgW="1830600" imgH="253800" progId="">
                  <p:embed/>
                </p:oleObj>
              </mc:Choice>
              <mc:Fallback>
                <p:oleObj name="Equation" r:id="rId5" imgW="1830600" imgH="2538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804616"/>
                        <a:ext cx="31242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445250" y="3373272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转速较高时，静摩擦力向下，有：</a:t>
            </a:r>
          </a:p>
        </p:txBody>
      </p:sp>
      <p:graphicFrame>
        <p:nvGraphicFramePr>
          <p:cNvPr id="1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105142"/>
              </p:ext>
            </p:extLst>
          </p:nvPr>
        </p:nvGraphicFramePr>
        <p:xfrm>
          <a:off x="3062568" y="4005064"/>
          <a:ext cx="3352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1" name="Equation" r:id="rId7" imgW="1932480" imgH="253800" progId="">
                  <p:embed/>
                </p:oleObj>
              </mc:Choice>
              <mc:Fallback>
                <p:oleObj name="Equation" r:id="rId7" imgW="1932480" imgH="2538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568" y="4005064"/>
                        <a:ext cx="33528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760192"/>
              </p:ext>
            </p:extLst>
          </p:nvPr>
        </p:nvGraphicFramePr>
        <p:xfrm>
          <a:off x="5940152" y="3264091"/>
          <a:ext cx="14478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2" name="Equation" r:id="rId9" imgW="749880" imgH="291960" progId="">
                  <p:embed/>
                </p:oleObj>
              </mc:Choice>
              <mc:Fallback>
                <p:oleObj name="Equation" r:id="rId9" imgW="749880" imgH="29196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264091"/>
                        <a:ext cx="1447800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995626"/>
              </p:ext>
            </p:extLst>
          </p:nvPr>
        </p:nvGraphicFramePr>
        <p:xfrm>
          <a:off x="1969250" y="4799463"/>
          <a:ext cx="64770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3" name="Equation" r:id="rId11" imgW="4449240" imgH="634680" progId="">
                  <p:embed/>
                </p:oleObj>
              </mc:Choice>
              <mc:Fallback>
                <p:oleObj name="Equation" r:id="rId11" imgW="4449240" imgH="63468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9250" y="4799463"/>
                        <a:ext cx="647700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66"/>
          <p:cNvSpPr txBox="1">
            <a:spLocks noChangeArrowheads="1"/>
          </p:cNvSpPr>
          <p:nvPr/>
        </p:nvSpPr>
        <p:spPr bwMode="auto">
          <a:xfrm>
            <a:off x="478013" y="502806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解</a:t>
            </a:r>
            <a:r>
              <a:rPr kumimoji="1" lang="zh-CN" altLang="en-US" sz="2400" b="1" dirty="0" smtClean="0">
                <a:latin typeface="Times New Roman" pitchFamily="18" charset="0"/>
              </a:rPr>
              <a:t>得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405170"/>
              </p:ext>
            </p:extLst>
          </p:nvPr>
        </p:nvGraphicFramePr>
        <p:xfrm>
          <a:off x="3563888" y="1931319"/>
          <a:ext cx="21161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4" name="Equation" r:id="rId13" imgW="1207800" imgH="279360" progId="">
                  <p:embed/>
                </p:oleObj>
              </mc:Choice>
              <mc:Fallback>
                <p:oleObj name="Equation" r:id="rId13" imgW="1207800" imgH="27936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931319"/>
                        <a:ext cx="2116138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3655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blackWhite">
          <a:xfrm>
            <a:off x="238750" y="1068838"/>
            <a:ext cx="86439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kumimoji="1" lang="en-US" altLang="zh-CN" sz="2400" b="1" dirty="0" smtClean="0">
                <a:latin typeface="Times New Roman" pitchFamily="18" charset="0"/>
              </a:rPr>
              <a:t>5.</a:t>
            </a:r>
            <a:r>
              <a:rPr kumimoji="1" lang="zh-CN" altLang="en-US" sz="2400" b="1" dirty="0" smtClean="0">
                <a:latin typeface="Times New Roman" pitchFamily="18" charset="0"/>
              </a:rPr>
              <a:t>一</a:t>
            </a:r>
            <a:r>
              <a:rPr kumimoji="1" lang="zh-CN" altLang="en-US" sz="2400" b="1" dirty="0">
                <a:latin typeface="Times New Roman" pitchFamily="18" charset="0"/>
              </a:rPr>
              <a:t>辆装煤车以</a:t>
            </a:r>
            <a:r>
              <a:rPr kumimoji="1" lang="en-US" altLang="zh-CN" sz="2400" b="1" i="1" dirty="0">
                <a:latin typeface="Times New Roman" pitchFamily="18" charset="0"/>
              </a:rPr>
              <a:t>v</a:t>
            </a:r>
            <a:r>
              <a:rPr kumimoji="1" lang="en-US" altLang="zh-CN" sz="2400" b="1" dirty="0">
                <a:latin typeface="Times New Roman" pitchFamily="18" charset="0"/>
              </a:rPr>
              <a:t>=3.0m/s</a:t>
            </a:r>
            <a:r>
              <a:rPr kumimoji="1" lang="zh-CN" altLang="en-US" sz="2400" b="1" dirty="0">
                <a:latin typeface="Times New Roman" pitchFamily="18" charset="0"/>
              </a:rPr>
              <a:t>的速率从煤斗下通过，每秒落入车厢的煤为</a:t>
            </a:r>
            <a:r>
              <a:rPr kumimoji="1" lang="en-US" altLang="zh-CN" sz="2400" b="1" dirty="0">
                <a:latin typeface="Times New Roman" pitchFamily="18" charset="0"/>
              </a:rPr>
              <a:t>500kg</a:t>
            </a:r>
            <a:r>
              <a:rPr kumimoji="1" lang="zh-CN" altLang="en-US" sz="2400" b="1" dirty="0">
                <a:latin typeface="Times New Roman" pitchFamily="18" charset="0"/>
              </a:rPr>
              <a:t>。如果使车厢的速率保持不变，应用多大的牵引力拉车厢？忽略车厢与钢轨间的摩擦。</a:t>
            </a:r>
            <a:r>
              <a:rPr kumimoji="1" lang="en-US" altLang="zh-CN" sz="2400" b="1" dirty="0">
                <a:latin typeface="Times New Roman" pitchFamily="18" charset="0"/>
              </a:rPr>
              <a:t>(</a:t>
            </a:r>
            <a:r>
              <a:rPr kumimoji="1" lang="zh-CN" altLang="en-US" sz="2400" b="1" dirty="0">
                <a:latin typeface="Times New Roman" pitchFamily="18" charset="0"/>
              </a:rPr>
              <a:t>动量定理题目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blackWhite">
          <a:xfrm>
            <a:off x="238750" y="2823164"/>
            <a:ext cx="864393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kumimoji="1" lang="zh-CN" altLang="en-US" sz="2400" b="1" dirty="0" smtClean="0">
                <a:latin typeface="Times New Roman" pitchFamily="18" charset="0"/>
              </a:rPr>
              <a:t>解：对</a:t>
            </a:r>
            <a:r>
              <a:rPr kumimoji="1" lang="zh-CN" altLang="en-US" sz="2400" b="1" dirty="0">
                <a:latin typeface="Times New Roman" pitchFamily="18" charset="0"/>
              </a:rPr>
              <a:t>落入车厢的煤：</a:t>
            </a:r>
          </a:p>
          <a:p>
            <a:pPr eaLnBrk="0" hangingPunct="0">
              <a:lnSpc>
                <a:spcPct val="150000"/>
              </a:lnSpc>
            </a:pPr>
            <a:r>
              <a:rPr kumimoji="1" lang="zh-CN" altLang="en-US" sz="2400" b="1" dirty="0">
                <a:latin typeface="Times New Roman" pitchFamily="18" charset="0"/>
              </a:rPr>
              <a:t>车厢对煤的力</a:t>
            </a:r>
            <a:r>
              <a:rPr kumimoji="1" lang="en-US" altLang="zh-CN" sz="2400" b="1" i="1" dirty="0">
                <a:latin typeface="Times New Roman" pitchFamily="18" charset="0"/>
              </a:rPr>
              <a:t>f</a:t>
            </a:r>
            <a:r>
              <a:rPr kumimoji="1" lang="zh-CN" altLang="en-US" sz="2400" b="1" dirty="0">
                <a:latin typeface="Times New Roman" pitchFamily="18" charset="0"/>
              </a:rPr>
              <a:t>，在</a:t>
            </a:r>
            <a:r>
              <a:rPr kumimoji="1" lang="en-US" altLang="zh-CN" sz="2400" b="1" dirty="0" err="1">
                <a:latin typeface="Times New Roman" pitchFamily="18" charset="0"/>
              </a:rPr>
              <a:t>d</a:t>
            </a:r>
            <a:r>
              <a:rPr kumimoji="1" lang="en-US" altLang="zh-CN" sz="2400" b="1" i="1" dirty="0" err="1">
                <a:latin typeface="Times New Roman" pitchFamily="18" charset="0"/>
              </a:rPr>
              <a:t>t</a:t>
            </a:r>
            <a:r>
              <a:rPr kumimoji="1" lang="zh-CN" altLang="en-US" sz="2400" b="1" dirty="0">
                <a:latin typeface="Times New Roman" pitchFamily="18" charset="0"/>
              </a:rPr>
              <a:t>时间内，使</a:t>
            </a:r>
            <a:r>
              <a:rPr kumimoji="1" lang="en-US" altLang="zh-CN" sz="2400" b="1" dirty="0" err="1">
                <a:latin typeface="Times New Roman" pitchFamily="18" charset="0"/>
              </a:rPr>
              <a:t>d</a:t>
            </a:r>
            <a:r>
              <a:rPr kumimoji="1" lang="en-US" altLang="zh-CN" sz="2400" b="1" i="1" dirty="0" err="1">
                <a:latin typeface="Times New Roman" pitchFamily="18" charset="0"/>
              </a:rPr>
              <a:t>m</a:t>
            </a:r>
            <a:r>
              <a:rPr kumimoji="1" lang="zh-CN" altLang="en-US" sz="2400" b="1" dirty="0">
                <a:latin typeface="Times New Roman" pitchFamily="18" charset="0"/>
              </a:rPr>
              <a:t>的煤速度从</a:t>
            </a:r>
            <a:r>
              <a:rPr kumimoji="1" lang="en-US" altLang="zh-CN" sz="24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变为</a:t>
            </a:r>
            <a:r>
              <a:rPr kumimoji="1" lang="en-US" altLang="zh-CN" sz="2400" b="1" dirty="0">
                <a:latin typeface="Times New Roman" pitchFamily="18" charset="0"/>
              </a:rPr>
              <a:t>v</a:t>
            </a:r>
          </a:p>
          <a:p>
            <a:pPr eaLnBrk="0" hangingPunct="0">
              <a:lnSpc>
                <a:spcPct val="150000"/>
              </a:lnSpc>
            </a:pPr>
            <a:r>
              <a:rPr kumimoji="1" lang="zh-CN" altLang="en-US" sz="2400" b="1" dirty="0">
                <a:latin typeface="Times New Roman" pitchFamily="18" charset="0"/>
              </a:rPr>
              <a:t>则动量定理得：</a:t>
            </a:r>
            <a:r>
              <a:rPr kumimoji="1" lang="en-US" altLang="zh-CN" sz="2400" b="1" i="1" dirty="0" err="1">
                <a:latin typeface="Times New Roman" pitchFamily="18" charset="0"/>
              </a:rPr>
              <a:t>f</a:t>
            </a:r>
            <a:r>
              <a:rPr kumimoji="1" lang="en-US" altLang="zh-CN" sz="2400" b="1" dirty="0" err="1">
                <a:latin typeface="Times New Roman" pitchFamily="18" charset="0"/>
              </a:rPr>
              <a:t>d</a:t>
            </a:r>
            <a:r>
              <a:rPr kumimoji="1" lang="en-US" altLang="zh-CN" sz="2400" b="1" i="1" dirty="0" err="1">
                <a:latin typeface="Times New Roman" pitchFamily="18" charset="0"/>
              </a:rPr>
              <a:t>t</a:t>
            </a:r>
            <a:r>
              <a:rPr kumimoji="1" lang="en-US" altLang="zh-CN" sz="2400" b="1" dirty="0">
                <a:latin typeface="Times New Roman" pitchFamily="18" charset="0"/>
              </a:rPr>
              <a:t>=</a:t>
            </a:r>
            <a:r>
              <a:rPr kumimoji="1" lang="en-US" altLang="zh-CN" sz="2400" b="1" i="1" dirty="0" err="1">
                <a:latin typeface="Times New Roman" pitchFamily="18" charset="0"/>
              </a:rPr>
              <a:t>v</a:t>
            </a:r>
            <a:r>
              <a:rPr kumimoji="1" lang="en-US" altLang="zh-CN" sz="2400" b="1" dirty="0" err="1">
                <a:latin typeface="Times New Roman" pitchFamily="18" charset="0"/>
              </a:rPr>
              <a:t>d</a:t>
            </a:r>
            <a:r>
              <a:rPr kumimoji="1" lang="en-US" altLang="zh-CN" sz="2400" b="1" i="1" dirty="0" err="1">
                <a:latin typeface="Times New Roman" pitchFamily="18" charset="0"/>
              </a:rPr>
              <a:t>m</a:t>
            </a:r>
            <a:endParaRPr kumimoji="1" lang="en-US" altLang="zh-CN" sz="2400" b="1" i="1" dirty="0">
              <a:latin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kumimoji="1" lang="zh-CN" altLang="en-US" sz="2400" b="1" dirty="0">
                <a:latin typeface="Times New Roman" pitchFamily="18" charset="0"/>
              </a:rPr>
              <a:t>对车厢：受拉力</a:t>
            </a:r>
            <a:r>
              <a:rPr kumimoji="1" lang="en-US" altLang="zh-CN" sz="2400" b="1" i="1" dirty="0">
                <a:latin typeface="Times New Roman" pitchFamily="18" charset="0"/>
              </a:rPr>
              <a:t>F</a:t>
            </a:r>
            <a:r>
              <a:rPr kumimoji="1" lang="zh-CN" altLang="en-US" sz="2400" b="1" dirty="0">
                <a:latin typeface="Times New Roman" pitchFamily="18" charset="0"/>
              </a:rPr>
              <a:t>和煤对车厢的反作用力</a:t>
            </a:r>
            <a:r>
              <a:rPr kumimoji="1" lang="en-US" altLang="zh-CN" sz="2400" b="1" i="1" dirty="0">
                <a:latin typeface="Times New Roman" pitchFamily="18" charset="0"/>
              </a:rPr>
              <a:t>f’</a:t>
            </a:r>
            <a:r>
              <a:rPr kumimoji="1" lang="zh-CN" altLang="en-US" sz="2400" b="1" dirty="0">
                <a:latin typeface="Times New Roman" pitchFamily="18" charset="0"/>
              </a:rPr>
              <a:t>；速度不变</a:t>
            </a:r>
          </a:p>
          <a:p>
            <a:pPr eaLnBrk="0" hangingPunct="0">
              <a:lnSpc>
                <a:spcPct val="150000"/>
              </a:lnSpc>
            </a:pPr>
            <a:r>
              <a:rPr kumimoji="1" lang="zh-CN" altLang="en-US" sz="2400" b="1" dirty="0">
                <a:latin typeface="Times New Roman" pitchFamily="18" charset="0"/>
              </a:rPr>
              <a:t>所以：（</a:t>
            </a:r>
            <a:r>
              <a:rPr kumimoji="1" lang="en-US" altLang="zh-CN" sz="2400" b="1" i="1" dirty="0">
                <a:latin typeface="Times New Roman" pitchFamily="18" charset="0"/>
              </a:rPr>
              <a:t>F</a:t>
            </a:r>
            <a:r>
              <a:rPr kumimoji="1" lang="en-US" altLang="zh-CN" sz="2400" b="1" dirty="0">
                <a:latin typeface="Times New Roman" pitchFamily="18" charset="0"/>
              </a:rPr>
              <a:t>-</a:t>
            </a:r>
            <a:r>
              <a:rPr kumimoji="1" lang="en-US" altLang="zh-CN" sz="2400" b="1" i="1" dirty="0">
                <a:latin typeface="Times New Roman" pitchFamily="18" charset="0"/>
              </a:rPr>
              <a:t>f’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  <a:r>
              <a:rPr kumimoji="1" lang="en-US" altLang="zh-CN" sz="2400" b="1" dirty="0" err="1">
                <a:latin typeface="Times New Roman" pitchFamily="18" charset="0"/>
              </a:rPr>
              <a:t>d</a:t>
            </a:r>
            <a:r>
              <a:rPr kumimoji="1" lang="en-US" altLang="zh-CN" sz="2400" b="1" i="1" dirty="0" err="1">
                <a:latin typeface="Times New Roman" pitchFamily="18" charset="0"/>
              </a:rPr>
              <a:t>t</a:t>
            </a:r>
            <a:r>
              <a:rPr kumimoji="1" lang="en-US" altLang="zh-CN" sz="2400" b="1" dirty="0">
                <a:latin typeface="Times New Roman" pitchFamily="18" charset="0"/>
              </a:rPr>
              <a:t>=0    </a:t>
            </a:r>
          </a:p>
          <a:p>
            <a:pPr eaLnBrk="0" hangingPunct="0">
              <a:lnSpc>
                <a:spcPct val="150000"/>
              </a:lnSpc>
            </a:pPr>
            <a:r>
              <a:rPr kumimoji="1" lang="en-US" altLang="zh-CN" sz="2400" b="1" i="1" dirty="0">
                <a:latin typeface="Times New Roman" pitchFamily="18" charset="0"/>
              </a:rPr>
              <a:t>f=f’=F</a:t>
            </a:r>
          </a:p>
          <a:p>
            <a:pPr eaLnBrk="0" hangingPunct="0">
              <a:lnSpc>
                <a:spcPct val="150000"/>
              </a:lnSpc>
            </a:pPr>
            <a:r>
              <a:rPr kumimoji="1" lang="en-US" altLang="zh-CN" sz="2400" b="1" i="1" dirty="0">
                <a:latin typeface="Times New Roman" pitchFamily="18" charset="0"/>
              </a:rPr>
              <a:t>F=</a:t>
            </a:r>
            <a:r>
              <a:rPr kumimoji="1" lang="en-US" altLang="zh-CN" sz="2400" b="1" i="1" dirty="0" err="1">
                <a:latin typeface="Times New Roman" pitchFamily="18" charset="0"/>
              </a:rPr>
              <a:t>v</a:t>
            </a:r>
            <a:r>
              <a:rPr kumimoji="1" lang="en-US" altLang="zh-CN" sz="2400" b="1" dirty="0" err="1">
                <a:latin typeface="Times New Roman" pitchFamily="18" charset="0"/>
              </a:rPr>
              <a:t>d</a:t>
            </a:r>
            <a:r>
              <a:rPr kumimoji="1" lang="en-US" altLang="zh-CN" sz="2400" b="1" i="1" dirty="0" err="1">
                <a:latin typeface="Times New Roman" pitchFamily="18" charset="0"/>
              </a:rPr>
              <a:t>m</a:t>
            </a:r>
            <a:r>
              <a:rPr kumimoji="1" lang="en-US" altLang="zh-CN" sz="2400" b="1" i="1" dirty="0">
                <a:latin typeface="Times New Roman" pitchFamily="18" charset="0"/>
              </a:rPr>
              <a:t>/</a:t>
            </a:r>
            <a:r>
              <a:rPr kumimoji="1" lang="en-US" altLang="zh-CN" sz="2400" b="1" dirty="0" err="1">
                <a:latin typeface="Times New Roman" pitchFamily="18" charset="0"/>
              </a:rPr>
              <a:t>d</a:t>
            </a:r>
            <a:r>
              <a:rPr kumimoji="1" lang="en-US" altLang="zh-CN" sz="2400" b="1" i="1" dirty="0" err="1">
                <a:latin typeface="Times New Roman" pitchFamily="18" charset="0"/>
              </a:rPr>
              <a:t>t</a:t>
            </a:r>
            <a:r>
              <a:rPr kumimoji="1" lang="en-US" altLang="zh-CN" sz="2400" b="1" dirty="0">
                <a:latin typeface="Times New Roman" pitchFamily="18" charset="0"/>
              </a:rPr>
              <a:t>=3*500=1500(N</a:t>
            </a:r>
            <a:r>
              <a:rPr kumimoji="1" lang="en-US" altLang="zh-CN" sz="2400" b="1" dirty="0" smtClean="0">
                <a:latin typeface="Times New Roman" pitchFamily="18" charset="0"/>
              </a:rPr>
              <a:t>)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587973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2185" y="1041400"/>
            <a:ext cx="544194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</a:rPr>
              <a:t>6.</a:t>
            </a:r>
            <a:r>
              <a:rPr lang="zh-CN" altLang="en-US" sz="2800" b="1" dirty="0" smtClean="0">
                <a:solidFill>
                  <a:srgbClr val="003300"/>
                </a:solidFill>
                <a:latin typeface="Times New Roman" pitchFamily="18" charset="0"/>
              </a:rPr>
              <a:t>一</a:t>
            </a:r>
            <a:r>
              <a:rPr lang="zh-CN" altLang="en-US" sz="2800" b="1" dirty="0">
                <a:solidFill>
                  <a:srgbClr val="003300"/>
                </a:solidFill>
                <a:latin typeface="Times New Roman" pitchFamily="18" charset="0"/>
              </a:rPr>
              <a:t>质量为</a:t>
            </a:r>
            <a:r>
              <a:rPr lang="en-US" altLang="zh-CN" sz="2800" dirty="0">
                <a:solidFill>
                  <a:srgbClr val="003300"/>
                </a:solidFill>
                <a:latin typeface="Times New Roman" pitchFamily="18" charset="0"/>
              </a:rPr>
              <a:t>0.05kg</a:t>
            </a:r>
            <a:r>
              <a:rPr lang="zh-CN" altLang="en-US" sz="2800" b="1" dirty="0">
                <a:solidFill>
                  <a:srgbClr val="003300"/>
                </a:solidFill>
                <a:latin typeface="Times New Roman" pitchFamily="18" charset="0"/>
              </a:rPr>
              <a:t>、速率为</a:t>
            </a:r>
            <a:r>
              <a:rPr lang="en-US" altLang="zh-CN" sz="2800" dirty="0">
                <a:solidFill>
                  <a:srgbClr val="003300"/>
                </a:solidFill>
                <a:latin typeface="Times New Roman" pitchFamily="18" charset="0"/>
              </a:rPr>
              <a:t>10m</a:t>
            </a:r>
            <a:r>
              <a:rPr lang="en-US" altLang="zh-CN" sz="28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·s</a:t>
            </a:r>
            <a:r>
              <a:rPr lang="en-US" altLang="zh-CN" sz="2800" baseline="300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800" b="1" dirty="0">
                <a:solidFill>
                  <a:srgbClr val="003300"/>
                </a:solidFill>
                <a:latin typeface="Times New Roman" pitchFamily="18" charset="0"/>
              </a:rPr>
              <a:t>的刚球</a:t>
            </a:r>
            <a:r>
              <a:rPr lang="en-US" altLang="zh-CN" sz="2800" b="1" dirty="0">
                <a:solidFill>
                  <a:srgbClr val="003300"/>
                </a:solidFill>
                <a:latin typeface="Times New Roman" pitchFamily="18" charset="0"/>
              </a:rPr>
              <a:t>,</a:t>
            </a:r>
            <a:r>
              <a:rPr lang="zh-CN" altLang="en-US" sz="2800" b="1" dirty="0">
                <a:solidFill>
                  <a:srgbClr val="003300"/>
                </a:solidFill>
                <a:latin typeface="Times New Roman" pitchFamily="18" charset="0"/>
              </a:rPr>
              <a:t>以与钢板法线呈</a:t>
            </a:r>
            <a:r>
              <a:rPr lang="en-US" altLang="zh-CN" sz="2800" dirty="0">
                <a:solidFill>
                  <a:srgbClr val="003300"/>
                </a:solidFill>
                <a:latin typeface="Times New Roman" pitchFamily="18" charset="0"/>
              </a:rPr>
              <a:t>45</a:t>
            </a:r>
            <a:r>
              <a:rPr lang="en-US" altLang="zh-CN" sz="28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º</a:t>
            </a:r>
            <a:r>
              <a:rPr lang="zh-CN" altLang="en-US" sz="2800" b="1" dirty="0">
                <a:solidFill>
                  <a:srgbClr val="003300"/>
                </a:solidFill>
                <a:latin typeface="Times New Roman" pitchFamily="18" charset="0"/>
              </a:rPr>
              <a:t>角的方向撞击在钢板上</a:t>
            </a:r>
            <a:r>
              <a:rPr lang="en-US" altLang="zh-CN" sz="2800" b="1" dirty="0">
                <a:solidFill>
                  <a:srgbClr val="003300"/>
                </a:solidFill>
                <a:latin typeface="Times New Roman" pitchFamily="18" charset="0"/>
              </a:rPr>
              <a:t>,</a:t>
            </a:r>
            <a:r>
              <a:rPr lang="zh-CN" altLang="en-US" sz="2800" b="1" dirty="0">
                <a:solidFill>
                  <a:srgbClr val="003300"/>
                </a:solidFill>
                <a:latin typeface="Times New Roman" pitchFamily="18" charset="0"/>
              </a:rPr>
              <a:t>并以相同的速率和角度弹回来 </a:t>
            </a:r>
            <a:r>
              <a:rPr lang="en-US" altLang="zh-CN" sz="2800" b="1" dirty="0">
                <a:solidFill>
                  <a:srgbClr val="003300"/>
                </a:solidFill>
                <a:latin typeface="Times New Roman" pitchFamily="18" charset="0"/>
              </a:rPr>
              <a:t>.</a:t>
            </a:r>
            <a:r>
              <a:rPr lang="zh-CN" altLang="en-US" sz="2800" b="1" dirty="0">
                <a:solidFill>
                  <a:srgbClr val="003300"/>
                </a:solidFill>
                <a:latin typeface="Times New Roman" pitchFamily="18" charset="0"/>
              </a:rPr>
              <a:t>设碰撞时间为</a:t>
            </a:r>
            <a:r>
              <a:rPr lang="en-US" altLang="zh-CN" sz="2800" dirty="0">
                <a:solidFill>
                  <a:srgbClr val="003300"/>
                </a:solidFill>
                <a:latin typeface="Times New Roman" pitchFamily="18" charset="0"/>
              </a:rPr>
              <a:t>0.05s</a:t>
            </a:r>
            <a:r>
              <a:rPr lang="en-US" altLang="zh-CN" sz="2800" b="1" dirty="0">
                <a:solidFill>
                  <a:srgbClr val="003300"/>
                </a:solidFill>
                <a:latin typeface="Times New Roman" pitchFamily="18" charset="0"/>
              </a:rPr>
              <a:t>.</a:t>
            </a:r>
            <a:r>
              <a:rPr lang="zh-CN" altLang="en-US" sz="2800" b="1" dirty="0">
                <a:solidFill>
                  <a:srgbClr val="003300"/>
                </a:solidFill>
                <a:latin typeface="Times New Roman" pitchFamily="18" charset="0"/>
              </a:rPr>
              <a:t>求在此时间内钢板所受到的平均冲力 </a:t>
            </a:r>
            <a:r>
              <a:rPr lang="zh-CN" altLang="en-US" sz="2800" b="1" dirty="0" smtClean="0">
                <a:solidFill>
                  <a:srgbClr val="0033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3300"/>
                </a:solidFill>
                <a:latin typeface="Times New Roman" pitchFamily="18" charset="0"/>
              </a:rPr>
              <a:t>.</a:t>
            </a:r>
            <a:endParaRPr lang="en-US" altLang="zh-CN" sz="28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225635" y="1300798"/>
            <a:ext cx="2362200" cy="3352800"/>
            <a:chOff x="6330192" y="1412776"/>
            <a:chExt cx="2362200" cy="3352800"/>
          </a:xfrm>
        </p:grpSpPr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6330192" y="1412776"/>
              <a:ext cx="2362200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8311392" y="1641376"/>
              <a:ext cx="152400" cy="2209800"/>
            </a:xfrm>
            <a:prstGeom prst="rect">
              <a:avLst/>
            </a:prstGeom>
            <a:gradFill rotWithShape="0">
              <a:gsLst>
                <a:gs pos="0">
                  <a:srgbClr val="003300"/>
                </a:gs>
                <a:gs pos="100000">
                  <a:srgbClr val="5D7D5D"/>
                </a:gs>
              </a:gsLst>
              <a:path path="rect">
                <a:fillToRect r="100000" b="100000"/>
              </a:path>
            </a:gra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2022240"/>
                </p:ext>
              </p:extLst>
            </p:nvPr>
          </p:nvGraphicFramePr>
          <p:xfrm>
            <a:off x="7396992" y="1793776"/>
            <a:ext cx="830263" cy="585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7" name="Equation" r:id="rId3" imgW="266353" imgH="215619" progId="Equation.3">
                    <p:embed/>
                  </p:oleObj>
                </mc:Choice>
                <mc:Fallback>
                  <p:oleObj name="Equation" r:id="rId3" imgW="266353" imgH="215619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6992" y="1793776"/>
                          <a:ext cx="830263" cy="585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5813602"/>
                </p:ext>
              </p:extLst>
            </p:nvPr>
          </p:nvGraphicFramePr>
          <p:xfrm>
            <a:off x="7320792" y="2936776"/>
            <a:ext cx="869950" cy="585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8" name="Equation" r:id="rId5" imgW="279279" imgH="215806" progId="Equation.3">
                    <p:embed/>
                  </p:oleObj>
                </mc:Choice>
                <mc:Fallback>
                  <p:oleObj name="Equation" r:id="rId5" imgW="279279" imgH="215806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0792" y="2936776"/>
                          <a:ext cx="869950" cy="585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" name="Group 9"/>
            <p:cNvGrpSpPr>
              <a:grpSpLocks/>
            </p:cNvGrpSpPr>
            <p:nvPr/>
          </p:nvGrpSpPr>
          <p:grpSpPr bwMode="auto">
            <a:xfrm>
              <a:off x="7015992" y="1946176"/>
              <a:ext cx="1289050" cy="1676400"/>
              <a:chOff x="4416" y="1776"/>
              <a:chExt cx="812" cy="1056"/>
            </a:xfrm>
          </p:grpSpPr>
          <p:grpSp>
            <p:nvGrpSpPr>
              <p:cNvPr id="41" name="Group 10"/>
              <p:cNvGrpSpPr>
                <a:grpSpLocks/>
              </p:cNvGrpSpPr>
              <p:nvPr/>
            </p:nvGrpSpPr>
            <p:grpSpPr bwMode="auto">
              <a:xfrm>
                <a:off x="4416" y="2160"/>
                <a:ext cx="812" cy="672"/>
                <a:chOff x="4416" y="2160"/>
                <a:chExt cx="812" cy="672"/>
              </a:xfrm>
            </p:grpSpPr>
            <p:graphicFrame>
              <p:nvGraphicFramePr>
                <p:cNvPr id="43" name="Object 11"/>
                <p:cNvGraphicFramePr>
                  <a:graphicFrameLocks noChangeAspect="1"/>
                </p:cNvGraphicFramePr>
                <p:nvPr/>
              </p:nvGraphicFramePr>
              <p:xfrm>
                <a:off x="4416" y="2640"/>
                <a:ext cx="188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699" name="Clip" r:id="rId7" imgW="380852" imgH="390270" progId="">
                        <p:embed/>
                      </p:oleObj>
                    </mc:Choice>
                    <mc:Fallback>
                      <p:oleObj name="Clip" r:id="rId7" imgW="380852" imgH="390270" progId="">
                        <p:embed/>
                        <p:pic>
                          <p:nvPicPr>
                            <p:cNvPr id="0" name="Picture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16" y="2640"/>
                              <a:ext cx="188" cy="1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4" name="Group 12"/>
                <p:cNvGrpSpPr>
                  <a:grpSpLocks/>
                </p:cNvGrpSpPr>
                <p:nvPr/>
              </p:nvGrpSpPr>
              <p:grpSpPr bwMode="auto">
                <a:xfrm>
                  <a:off x="4560" y="2160"/>
                  <a:ext cx="668" cy="671"/>
                  <a:chOff x="4560" y="2160"/>
                  <a:chExt cx="668" cy="671"/>
                </a:xfrm>
              </p:grpSpPr>
              <p:sp>
                <p:nvSpPr>
                  <p:cNvPr id="45" name="Oval 13"/>
                  <p:cNvSpPr>
                    <a:spLocks noChangeArrowheads="1"/>
                  </p:cNvSpPr>
                  <p:nvPr/>
                </p:nvSpPr>
                <p:spPr bwMode="auto">
                  <a:xfrm rot="6120688">
                    <a:off x="5036" y="2160"/>
                    <a:ext cx="192" cy="1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33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6" name="Line 14"/>
                  <p:cNvSpPr>
                    <a:spLocks noChangeShapeType="1"/>
                  </p:cNvSpPr>
                  <p:nvPr/>
                </p:nvSpPr>
                <p:spPr bwMode="auto">
                  <a:xfrm rot="6328702">
                    <a:off x="4465" y="2255"/>
                    <a:ext cx="671" cy="481"/>
                  </a:xfrm>
                  <a:prstGeom prst="line">
                    <a:avLst/>
                  </a:prstGeom>
                  <a:noFill/>
                  <a:ln w="34925">
                    <a:solidFill>
                      <a:srgbClr val="3333CC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2" name="Line 15"/>
              <p:cNvSpPr>
                <a:spLocks noChangeShapeType="1"/>
              </p:cNvSpPr>
              <p:nvPr/>
            </p:nvSpPr>
            <p:spPr bwMode="auto">
              <a:xfrm>
                <a:off x="4512" y="1776"/>
                <a:ext cx="624" cy="480"/>
              </a:xfrm>
              <a:prstGeom prst="line">
                <a:avLst/>
              </a:prstGeom>
              <a:noFill/>
              <a:ln w="34925">
                <a:solidFill>
                  <a:srgbClr val="3333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8" name="Group 16"/>
            <p:cNvGrpSpPr>
              <a:grpSpLocks/>
            </p:cNvGrpSpPr>
            <p:nvPr/>
          </p:nvGrpSpPr>
          <p:grpSpPr bwMode="auto">
            <a:xfrm>
              <a:off x="6482592" y="2333526"/>
              <a:ext cx="1676400" cy="374650"/>
              <a:chOff x="3792" y="2164"/>
              <a:chExt cx="1296" cy="236"/>
            </a:xfrm>
          </p:grpSpPr>
          <p:sp>
            <p:nvSpPr>
              <p:cNvPr id="39" name="Line 17"/>
              <p:cNvSpPr>
                <a:spLocks noChangeShapeType="1"/>
              </p:cNvSpPr>
              <p:nvPr/>
            </p:nvSpPr>
            <p:spPr bwMode="auto">
              <a:xfrm flipH="1">
                <a:off x="3792" y="2400"/>
                <a:ext cx="1296" cy="0"/>
              </a:xfrm>
              <a:prstGeom prst="line">
                <a:avLst/>
              </a:prstGeom>
              <a:noFill/>
              <a:ln w="15875">
                <a:solidFill>
                  <a:srgbClr val="0033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40" name="Object 18"/>
              <p:cNvGraphicFramePr>
                <a:graphicFrameLocks noChangeAspect="1"/>
              </p:cNvGraphicFramePr>
              <p:nvPr/>
            </p:nvGraphicFramePr>
            <p:xfrm>
              <a:off x="3792" y="2164"/>
              <a:ext cx="215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00" name="Equation" r:id="rId9" imgW="126835" imgH="139518" progId="Equation.3">
                      <p:embed/>
                    </p:oleObj>
                  </mc:Choice>
                  <mc:Fallback>
                    <p:oleObj name="Equation" r:id="rId9" imgW="126835" imgH="139518" progId="Equation.3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164"/>
                            <a:ext cx="215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587973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330192" y="1412776"/>
            <a:ext cx="2362200" cy="3352800"/>
            <a:chOff x="6330192" y="1412776"/>
            <a:chExt cx="2362200" cy="3352800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330192" y="1412776"/>
              <a:ext cx="2362200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8311392" y="1641376"/>
              <a:ext cx="152400" cy="2209800"/>
            </a:xfrm>
            <a:prstGeom prst="rect">
              <a:avLst/>
            </a:prstGeom>
            <a:gradFill rotWithShape="0">
              <a:gsLst>
                <a:gs pos="0">
                  <a:srgbClr val="003300"/>
                </a:gs>
                <a:gs pos="100000">
                  <a:srgbClr val="5D7D5D"/>
                </a:gs>
              </a:gsLst>
              <a:path path="rect">
                <a:fillToRect r="100000" b="100000"/>
              </a:path>
            </a:gradFill>
            <a:ln w="9525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4919718"/>
                </p:ext>
              </p:extLst>
            </p:nvPr>
          </p:nvGraphicFramePr>
          <p:xfrm>
            <a:off x="7396992" y="1793776"/>
            <a:ext cx="830263" cy="585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40" name="Equation" r:id="rId3" imgW="266353" imgH="215619" progId="Equation.3">
                    <p:embed/>
                  </p:oleObj>
                </mc:Choice>
                <mc:Fallback>
                  <p:oleObj name="Equation" r:id="rId3" imgW="266353" imgH="215619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6992" y="1793776"/>
                          <a:ext cx="830263" cy="585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3777812"/>
                </p:ext>
              </p:extLst>
            </p:nvPr>
          </p:nvGraphicFramePr>
          <p:xfrm>
            <a:off x="7320792" y="2936776"/>
            <a:ext cx="869950" cy="585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41" name="Equation" r:id="rId5" imgW="279279" imgH="215806" progId="Equation.3">
                    <p:embed/>
                  </p:oleObj>
                </mc:Choice>
                <mc:Fallback>
                  <p:oleObj name="Equation" r:id="rId5" imgW="279279" imgH="215806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0792" y="2936776"/>
                          <a:ext cx="869950" cy="585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" name="Group 9"/>
            <p:cNvGrpSpPr>
              <a:grpSpLocks/>
            </p:cNvGrpSpPr>
            <p:nvPr/>
          </p:nvGrpSpPr>
          <p:grpSpPr bwMode="auto">
            <a:xfrm>
              <a:off x="7015992" y="1946176"/>
              <a:ext cx="1289050" cy="1676400"/>
              <a:chOff x="4416" y="1776"/>
              <a:chExt cx="812" cy="1056"/>
            </a:xfrm>
          </p:grpSpPr>
          <p:grpSp>
            <p:nvGrpSpPr>
              <p:cNvPr id="15" name="Group 10"/>
              <p:cNvGrpSpPr>
                <a:grpSpLocks/>
              </p:cNvGrpSpPr>
              <p:nvPr/>
            </p:nvGrpSpPr>
            <p:grpSpPr bwMode="auto">
              <a:xfrm>
                <a:off x="4416" y="2160"/>
                <a:ext cx="812" cy="672"/>
                <a:chOff x="4416" y="2160"/>
                <a:chExt cx="812" cy="672"/>
              </a:xfrm>
            </p:grpSpPr>
            <p:graphicFrame>
              <p:nvGraphicFramePr>
                <p:cNvPr id="18" name="Object 11"/>
                <p:cNvGraphicFramePr>
                  <a:graphicFrameLocks noChangeAspect="1"/>
                </p:cNvGraphicFramePr>
                <p:nvPr/>
              </p:nvGraphicFramePr>
              <p:xfrm>
                <a:off x="4416" y="2640"/>
                <a:ext cx="188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5042" name="Clip" r:id="rId7" imgW="380852" imgH="390270" progId="">
                        <p:embed/>
                      </p:oleObj>
                    </mc:Choice>
                    <mc:Fallback>
                      <p:oleObj name="Clip" r:id="rId7" imgW="380852" imgH="390270" progId="">
                        <p:embed/>
                        <p:pic>
                          <p:nvPicPr>
                            <p:cNvPr id="0" name="Picture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16" y="2640"/>
                              <a:ext cx="188" cy="1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9" name="Group 12"/>
                <p:cNvGrpSpPr>
                  <a:grpSpLocks/>
                </p:cNvGrpSpPr>
                <p:nvPr/>
              </p:nvGrpSpPr>
              <p:grpSpPr bwMode="auto">
                <a:xfrm>
                  <a:off x="4560" y="2160"/>
                  <a:ext cx="668" cy="671"/>
                  <a:chOff x="4560" y="2160"/>
                  <a:chExt cx="668" cy="671"/>
                </a:xfrm>
              </p:grpSpPr>
              <p:sp>
                <p:nvSpPr>
                  <p:cNvPr id="20" name="Oval 13"/>
                  <p:cNvSpPr>
                    <a:spLocks noChangeArrowheads="1"/>
                  </p:cNvSpPr>
                  <p:nvPr/>
                </p:nvSpPr>
                <p:spPr bwMode="auto">
                  <a:xfrm rot="6120688">
                    <a:off x="5036" y="2160"/>
                    <a:ext cx="192" cy="1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33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1" name="Line 14"/>
                  <p:cNvSpPr>
                    <a:spLocks noChangeShapeType="1"/>
                  </p:cNvSpPr>
                  <p:nvPr/>
                </p:nvSpPr>
                <p:spPr bwMode="auto">
                  <a:xfrm rot="6328702">
                    <a:off x="4465" y="2255"/>
                    <a:ext cx="671" cy="481"/>
                  </a:xfrm>
                  <a:prstGeom prst="line">
                    <a:avLst/>
                  </a:prstGeom>
                  <a:noFill/>
                  <a:ln w="34925">
                    <a:solidFill>
                      <a:srgbClr val="3333CC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4512" y="1776"/>
                <a:ext cx="624" cy="480"/>
              </a:xfrm>
              <a:prstGeom prst="line">
                <a:avLst/>
              </a:prstGeom>
              <a:noFill/>
              <a:ln w="34925">
                <a:solidFill>
                  <a:srgbClr val="3333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Group 16"/>
            <p:cNvGrpSpPr>
              <a:grpSpLocks/>
            </p:cNvGrpSpPr>
            <p:nvPr/>
          </p:nvGrpSpPr>
          <p:grpSpPr bwMode="auto">
            <a:xfrm>
              <a:off x="6482592" y="2333526"/>
              <a:ext cx="1676400" cy="374650"/>
              <a:chOff x="3792" y="2164"/>
              <a:chExt cx="1296" cy="236"/>
            </a:xfrm>
          </p:grpSpPr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 flipH="1">
                <a:off x="3792" y="2400"/>
                <a:ext cx="1296" cy="0"/>
              </a:xfrm>
              <a:prstGeom prst="line">
                <a:avLst/>
              </a:prstGeom>
              <a:noFill/>
              <a:ln w="15875">
                <a:solidFill>
                  <a:srgbClr val="0033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24" name="Object 18"/>
              <p:cNvGraphicFramePr>
                <a:graphicFrameLocks noChangeAspect="1"/>
              </p:cNvGraphicFramePr>
              <p:nvPr/>
            </p:nvGraphicFramePr>
            <p:xfrm>
              <a:off x="3792" y="2164"/>
              <a:ext cx="215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043" name="Equation" r:id="rId9" imgW="126835" imgH="139518" progId="Equation.3">
                      <p:embed/>
                    </p:oleObj>
                  </mc:Choice>
                  <mc:Fallback>
                    <p:oleObj name="Equation" r:id="rId9" imgW="126835" imgH="139518" progId="Equation.3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164"/>
                            <a:ext cx="215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310392" y="1412776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</a:rPr>
              <a:t>解    </a:t>
            </a:r>
            <a:r>
              <a:rPr lang="zh-CN" altLang="en-US" sz="2800" b="1" dirty="0">
                <a:solidFill>
                  <a:srgbClr val="003300"/>
                </a:solidFill>
                <a:latin typeface="Times New Roman" pitchFamily="18" charset="0"/>
              </a:rPr>
              <a:t>建立如图坐标系</a:t>
            </a:r>
            <a:r>
              <a:rPr lang="en-US" altLang="zh-CN" sz="2800" b="1" dirty="0">
                <a:solidFill>
                  <a:srgbClr val="003300"/>
                </a:solidFill>
                <a:latin typeface="Times New Roman" pitchFamily="18" charset="0"/>
              </a:rPr>
              <a:t>, </a:t>
            </a:r>
            <a:r>
              <a:rPr lang="zh-CN" altLang="en-US" sz="2800" b="1" dirty="0">
                <a:solidFill>
                  <a:srgbClr val="003300"/>
                </a:solidFill>
                <a:latin typeface="Times New Roman" pitchFamily="18" charset="0"/>
              </a:rPr>
              <a:t>由动量定理得</a:t>
            </a:r>
          </a:p>
        </p:txBody>
      </p:sp>
      <p:graphicFrame>
        <p:nvGraphicFramePr>
          <p:cNvPr id="2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125281"/>
              </p:ext>
            </p:extLst>
          </p:nvPr>
        </p:nvGraphicFramePr>
        <p:xfrm>
          <a:off x="1605792" y="2968526"/>
          <a:ext cx="2590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4" name="Equation" r:id="rId11" imgW="2059560" imgH="355320" progId="">
                  <p:embed/>
                </p:oleObj>
              </mc:Choice>
              <mc:Fallback>
                <p:oleObj name="Equation" r:id="rId11" imgW="2059560" imgH="35532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5792" y="2968526"/>
                        <a:ext cx="25908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723250"/>
              </p:ext>
            </p:extLst>
          </p:nvPr>
        </p:nvGraphicFramePr>
        <p:xfrm>
          <a:off x="1758192" y="4179788"/>
          <a:ext cx="4267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5" name="Equation" r:id="rId13" imgW="3953520" imgH="355320" progId="">
                  <p:embed/>
                </p:oleObj>
              </mc:Choice>
              <mc:Fallback>
                <p:oleObj name="Equation" r:id="rId13" imgW="3953520" imgH="35532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192" y="4179788"/>
                        <a:ext cx="42672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6025392" y="4994176"/>
            <a:ext cx="2971800" cy="527050"/>
            <a:chOff x="3888" y="3696"/>
            <a:chExt cx="1872" cy="332"/>
          </a:xfrm>
        </p:grpSpPr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3888" y="3696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方向沿      轴反向</a:t>
              </a:r>
            </a:p>
          </p:txBody>
        </p:sp>
        <p:graphicFrame>
          <p:nvGraphicFramePr>
            <p:cNvPr id="30" name="Object 25"/>
            <p:cNvGraphicFramePr>
              <a:graphicFrameLocks noChangeAspect="1"/>
            </p:cNvGraphicFramePr>
            <p:nvPr/>
          </p:nvGraphicFramePr>
          <p:xfrm>
            <a:off x="4668" y="3744"/>
            <a:ext cx="22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46" name="Equation" r:id="rId15" imgW="126835" imgH="139518" progId="Equation.3">
                    <p:embed/>
                  </p:oleObj>
                </mc:Choice>
                <mc:Fallback>
                  <p:oleObj name="Equation" r:id="rId15" imgW="126835" imgH="139518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8" y="3744"/>
                          <a:ext cx="228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379179"/>
              </p:ext>
            </p:extLst>
          </p:nvPr>
        </p:nvGraphicFramePr>
        <p:xfrm>
          <a:off x="767592" y="1869976"/>
          <a:ext cx="3657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7" name="Equation" r:id="rId16" imgW="1576440" imgH="304560" progId="">
                  <p:embed/>
                </p:oleObj>
              </mc:Choice>
              <mc:Fallback>
                <p:oleObj name="Equation" r:id="rId16" imgW="1576440" imgH="30456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92" y="1869976"/>
                        <a:ext cx="3657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788285"/>
              </p:ext>
            </p:extLst>
          </p:nvPr>
        </p:nvGraphicFramePr>
        <p:xfrm>
          <a:off x="1758192" y="2479576"/>
          <a:ext cx="43434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8" name="Equation" r:id="rId18" imgW="4004280" imgH="444240" progId="">
                  <p:embed/>
                </p:oleObj>
              </mc:Choice>
              <mc:Fallback>
                <p:oleObj name="Equation" r:id="rId18" imgW="4004280" imgH="44424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192" y="2479576"/>
                        <a:ext cx="43434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555514"/>
              </p:ext>
            </p:extLst>
          </p:nvPr>
        </p:nvGraphicFramePr>
        <p:xfrm>
          <a:off x="843792" y="3393976"/>
          <a:ext cx="358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9" name="Equation" r:id="rId20" imgW="1601640" imgH="330120" progId="">
                  <p:embed/>
                </p:oleObj>
              </mc:Choice>
              <mc:Fallback>
                <p:oleObj name="Equation" r:id="rId20" imgW="1601640" imgH="33012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792" y="3393976"/>
                        <a:ext cx="35814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6100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6200" y="1196975"/>
            <a:ext cx="8991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7.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一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长为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l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，质量为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m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的均匀链条，放在光滑水平桌面上，若其长度的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/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5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悬挂与桌边下，将其慢慢拉回桌面，需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做多少功。</a:t>
            </a:r>
            <a:endParaRPr lang="zh-CN" altLang="en-US" sz="2400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6324600" y="3025775"/>
            <a:ext cx="2514600" cy="1447800"/>
            <a:chOff x="3984" y="1248"/>
            <a:chExt cx="1584" cy="912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4080" y="1344"/>
              <a:ext cx="1488" cy="48"/>
            </a:xfrm>
            <a:prstGeom prst="rect">
              <a:avLst/>
            </a:prstGeom>
            <a:solidFill>
              <a:srgbClr val="800000"/>
            </a:solidFill>
            <a:ln w="38100">
              <a:solidFill>
                <a:schemeClr val="tx1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4176" y="1392"/>
              <a:ext cx="48" cy="768"/>
            </a:xfrm>
            <a:prstGeom prst="rect">
              <a:avLst/>
            </a:prstGeom>
            <a:solidFill>
              <a:srgbClr val="800000"/>
            </a:solidFill>
            <a:ln w="38100">
              <a:solidFill>
                <a:schemeClr val="tx1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5424" y="1392"/>
              <a:ext cx="48" cy="768"/>
            </a:xfrm>
            <a:prstGeom prst="rect">
              <a:avLst/>
            </a:prstGeom>
            <a:solidFill>
              <a:srgbClr val="800000"/>
            </a:solidFill>
            <a:ln w="38100">
              <a:solidFill>
                <a:schemeClr val="tx1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4224" y="1536"/>
              <a:ext cx="1200" cy="48"/>
            </a:xfrm>
            <a:prstGeom prst="rect">
              <a:avLst/>
            </a:prstGeom>
            <a:solidFill>
              <a:srgbClr val="800000"/>
            </a:solidFill>
            <a:ln w="38100">
              <a:solidFill>
                <a:schemeClr val="tx1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9" name="Group 8"/>
            <p:cNvGrpSpPr>
              <a:grpSpLocks/>
            </p:cNvGrpSpPr>
            <p:nvPr/>
          </p:nvGrpSpPr>
          <p:grpSpPr bwMode="auto">
            <a:xfrm>
              <a:off x="4176" y="1248"/>
              <a:ext cx="432" cy="96"/>
              <a:chOff x="3888" y="1584"/>
              <a:chExt cx="432" cy="96"/>
            </a:xfrm>
          </p:grpSpPr>
          <p:sp>
            <p:nvSpPr>
              <p:cNvPr id="32" name="Oval 9"/>
              <p:cNvSpPr>
                <a:spLocks noChangeArrowheads="1"/>
              </p:cNvSpPr>
              <p:nvPr/>
            </p:nvSpPr>
            <p:spPr bwMode="auto">
              <a:xfrm>
                <a:off x="3888" y="1584"/>
                <a:ext cx="144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" name="Oval 10"/>
              <p:cNvSpPr>
                <a:spLocks noChangeArrowheads="1"/>
              </p:cNvSpPr>
              <p:nvPr/>
            </p:nvSpPr>
            <p:spPr bwMode="auto">
              <a:xfrm>
                <a:off x="4080" y="1584"/>
                <a:ext cx="144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>
                <a:off x="3984" y="163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" name="Line 12"/>
              <p:cNvSpPr>
                <a:spLocks noChangeShapeType="1"/>
              </p:cNvSpPr>
              <p:nvPr/>
            </p:nvSpPr>
            <p:spPr bwMode="auto">
              <a:xfrm>
                <a:off x="4176" y="163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0" name="Group 13"/>
            <p:cNvGrpSpPr>
              <a:grpSpLocks/>
            </p:cNvGrpSpPr>
            <p:nvPr/>
          </p:nvGrpSpPr>
          <p:grpSpPr bwMode="auto">
            <a:xfrm>
              <a:off x="4560" y="1248"/>
              <a:ext cx="432" cy="96"/>
              <a:chOff x="3888" y="1584"/>
              <a:chExt cx="432" cy="96"/>
            </a:xfrm>
          </p:grpSpPr>
          <p:sp>
            <p:nvSpPr>
              <p:cNvPr id="28" name="Oval 14"/>
              <p:cNvSpPr>
                <a:spLocks noChangeArrowheads="1"/>
              </p:cNvSpPr>
              <p:nvPr/>
            </p:nvSpPr>
            <p:spPr bwMode="auto">
              <a:xfrm>
                <a:off x="3888" y="1584"/>
                <a:ext cx="144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Oval 15"/>
              <p:cNvSpPr>
                <a:spLocks noChangeArrowheads="1"/>
              </p:cNvSpPr>
              <p:nvPr/>
            </p:nvSpPr>
            <p:spPr bwMode="auto">
              <a:xfrm>
                <a:off x="4080" y="1584"/>
                <a:ext cx="144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" name="Line 16"/>
              <p:cNvSpPr>
                <a:spLocks noChangeShapeType="1"/>
              </p:cNvSpPr>
              <p:nvPr/>
            </p:nvSpPr>
            <p:spPr bwMode="auto">
              <a:xfrm>
                <a:off x="3984" y="163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Line 17"/>
              <p:cNvSpPr>
                <a:spLocks noChangeShapeType="1"/>
              </p:cNvSpPr>
              <p:nvPr/>
            </p:nvSpPr>
            <p:spPr bwMode="auto">
              <a:xfrm>
                <a:off x="4176" y="163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4944" y="1248"/>
              <a:ext cx="144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3984" y="1248"/>
              <a:ext cx="144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080" y="129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4032" y="129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3984" y="1392"/>
              <a:ext cx="96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4032" y="148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3984" y="1584"/>
              <a:ext cx="96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76200" y="2263775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9pPr>
          </a:lstStyle>
          <a:p>
            <a:pPr algn="l" eaLnBrk="1" hangingPunct="1"/>
            <a:r>
              <a:rPr lang="zh-CN" altLang="en-US" sz="2400">
                <a:latin typeface="Times New Roman" pitchFamily="18" charset="0"/>
                <a:ea typeface="宋体" pitchFamily="2" charset="-122"/>
              </a:rPr>
              <a:t>解：根据功能原理</a:t>
            </a:r>
          </a:p>
        </p:txBody>
      </p:sp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873375"/>
            <a:ext cx="29972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82975"/>
            <a:ext cx="3505200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49775"/>
            <a:ext cx="1287463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443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87450" y="1052513"/>
            <a:ext cx="5746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4000" b="1" dirty="0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基础物理学</a:t>
            </a:r>
            <a:r>
              <a:rPr kumimoji="1" lang="en-US" altLang="zh-CN" sz="4000" b="1" dirty="0" smtClean="0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zh-CN" altLang="en-US" sz="4000" b="1" dirty="0" smtClean="0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</a:t>
            </a:r>
            <a:r>
              <a:rPr kumimoji="1" lang="en-US" altLang="zh-CN" sz="4000" b="1" dirty="0" smtClean="0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)---</a:t>
            </a:r>
            <a:r>
              <a:rPr kumimoji="1" lang="zh-CN" altLang="en-US" sz="4000" b="1" dirty="0" smtClean="0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力学</a:t>
            </a:r>
            <a:endParaRPr kumimoji="1" lang="zh-CN" altLang="en-US" sz="4000" b="1" dirty="0">
              <a:solidFill>
                <a:srgbClr val="00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50342" y="1916832"/>
            <a:ext cx="835183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第一章 质点运动学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第二章 牛顿力学的基本定律</a:t>
            </a:r>
            <a:endParaRPr kumimoji="1" lang="en-US" altLang="zh-CN" sz="3600" b="1" dirty="0">
              <a:solidFill>
                <a:srgbClr val="99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rgbClr val="2D2DB9">
                    <a:lumMod val="75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第三章 动量变化定理与动量守恒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rgbClr val="2D2DB9">
                    <a:lumMod val="75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第四章 动能与势能</a:t>
            </a:r>
            <a:r>
              <a:rPr kumimoji="1" lang="en-US" altLang="zh-CN" sz="3600" b="1" dirty="0">
                <a:solidFill>
                  <a:srgbClr val="2D2DB9">
                    <a:lumMod val="75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kumimoji="1" lang="zh-CN" altLang="en-US" sz="3600" b="1" dirty="0">
                <a:solidFill>
                  <a:srgbClr val="2D2DB9">
                    <a:lumMod val="75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机械能变化定理与</a:t>
            </a:r>
            <a:endParaRPr kumimoji="1" lang="en-US" altLang="zh-CN" sz="3600" b="1" dirty="0">
              <a:solidFill>
                <a:srgbClr val="2D2DB9">
                  <a:lumMod val="75000"/>
                </a:srgb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rgbClr val="2D2DB9">
                    <a:lumMod val="75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机械能守恒</a:t>
            </a:r>
            <a:endParaRPr kumimoji="1" lang="en-US" altLang="zh-CN" sz="3600" b="1" dirty="0">
              <a:solidFill>
                <a:srgbClr val="2D2DB9">
                  <a:lumMod val="75000"/>
                </a:srgb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第五章 角动量变化定理与角动量</a:t>
            </a:r>
            <a:r>
              <a:rPr kumimoji="1" lang="zh-CN" altLang="en-US" sz="3600" b="1" dirty="0" smtClean="0">
                <a:solidFill>
                  <a:srgbClr val="99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守恒</a:t>
            </a:r>
            <a:endParaRPr kumimoji="1" lang="zh-CN" altLang="en-US" sz="3600" b="1" dirty="0">
              <a:solidFill>
                <a:srgbClr val="99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4923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4851" y="1009015"/>
            <a:ext cx="8991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8.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有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一劲动系数为 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k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的轻弹簧，竖直放置，下端悬挂一质量为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m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的小球。现使弹簧为原长，而小球恰好与地面接触。再将弹簧上端缓慢提起，直到小球刚能脱离地面为止。在此过程中外力所作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的功是多少。</a:t>
            </a:r>
            <a:endParaRPr lang="zh-CN" altLang="en-US" sz="2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08451" y="5581015"/>
            <a:ext cx="26670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5959244" y="4380865"/>
            <a:ext cx="1039813" cy="1200150"/>
            <a:chOff x="3761" y="2220"/>
            <a:chExt cx="655" cy="756"/>
          </a:xfrm>
        </p:grpSpPr>
        <p:grpSp>
          <p:nvGrpSpPr>
            <p:cNvPr id="35" name="Group 10"/>
            <p:cNvGrpSpPr>
              <a:grpSpLocks/>
            </p:cNvGrpSpPr>
            <p:nvPr/>
          </p:nvGrpSpPr>
          <p:grpSpPr bwMode="auto">
            <a:xfrm>
              <a:off x="4128" y="2220"/>
              <a:ext cx="192" cy="435"/>
              <a:chOff x="480" y="2976"/>
              <a:chExt cx="144" cy="720"/>
            </a:xfrm>
          </p:grpSpPr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 flipV="1">
                <a:off x="480" y="3360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Line 12"/>
              <p:cNvSpPr>
                <a:spLocks noChangeShapeType="1"/>
              </p:cNvSpPr>
              <p:nvPr/>
            </p:nvSpPr>
            <p:spPr bwMode="auto">
              <a:xfrm flipV="1">
                <a:off x="480" y="3264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" name="Line 13"/>
              <p:cNvSpPr>
                <a:spLocks noChangeShapeType="1"/>
              </p:cNvSpPr>
              <p:nvPr/>
            </p:nvSpPr>
            <p:spPr bwMode="auto">
              <a:xfrm flipV="1">
                <a:off x="480" y="3168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Line 14"/>
              <p:cNvSpPr>
                <a:spLocks noChangeShapeType="1"/>
              </p:cNvSpPr>
              <p:nvPr/>
            </p:nvSpPr>
            <p:spPr bwMode="auto">
              <a:xfrm>
                <a:off x="480" y="3216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Line 15"/>
              <p:cNvSpPr>
                <a:spLocks noChangeShapeType="1"/>
              </p:cNvSpPr>
              <p:nvPr/>
            </p:nvSpPr>
            <p:spPr bwMode="auto">
              <a:xfrm>
                <a:off x="480" y="3312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" name="Line 16"/>
              <p:cNvSpPr>
                <a:spLocks noChangeShapeType="1"/>
              </p:cNvSpPr>
              <p:nvPr/>
            </p:nvSpPr>
            <p:spPr bwMode="auto">
              <a:xfrm flipV="1">
                <a:off x="480" y="3648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 flipV="1">
                <a:off x="480" y="3552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V="1">
                <a:off x="480" y="3456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" name="Line 19"/>
              <p:cNvSpPr>
                <a:spLocks noChangeShapeType="1"/>
              </p:cNvSpPr>
              <p:nvPr/>
            </p:nvSpPr>
            <p:spPr bwMode="auto">
              <a:xfrm>
                <a:off x="480" y="3504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" name="Line 20"/>
              <p:cNvSpPr>
                <a:spLocks noChangeShapeType="1"/>
              </p:cNvSpPr>
              <p:nvPr/>
            </p:nvSpPr>
            <p:spPr bwMode="auto">
              <a:xfrm>
                <a:off x="480" y="3600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" name="Line 21"/>
              <p:cNvSpPr>
                <a:spLocks noChangeShapeType="1"/>
              </p:cNvSpPr>
              <p:nvPr/>
            </p:nvSpPr>
            <p:spPr bwMode="auto">
              <a:xfrm>
                <a:off x="480" y="3408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Line 22"/>
              <p:cNvSpPr>
                <a:spLocks noChangeShapeType="1"/>
              </p:cNvSpPr>
              <p:nvPr/>
            </p:nvSpPr>
            <p:spPr bwMode="auto">
              <a:xfrm flipV="1">
                <a:off x="480" y="3072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Line 23"/>
              <p:cNvSpPr>
                <a:spLocks noChangeShapeType="1"/>
              </p:cNvSpPr>
              <p:nvPr/>
            </p:nvSpPr>
            <p:spPr bwMode="auto">
              <a:xfrm flipV="1">
                <a:off x="480" y="2976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" name="Line 24"/>
              <p:cNvSpPr>
                <a:spLocks noChangeShapeType="1"/>
              </p:cNvSpPr>
              <p:nvPr/>
            </p:nvSpPr>
            <p:spPr bwMode="auto">
              <a:xfrm>
                <a:off x="480" y="3024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3" name="Line 25"/>
              <p:cNvSpPr>
                <a:spLocks noChangeShapeType="1"/>
              </p:cNvSpPr>
              <p:nvPr/>
            </p:nvSpPr>
            <p:spPr bwMode="auto">
              <a:xfrm>
                <a:off x="480" y="3120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032" y="2592"/>
              <a:ext cx="384" cy="384"/>
            </a:xfrm>
            <a:prstGeom prst="ellipse">
              <a:avLst/>
            </a:prstGeom>
            <a:solidFill>
              <a:srgbClr val="000080"/>
            </a:solidFill>
            <a:ln w="63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37" name="图片 3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" y="2246"/>
              <a:ext cx="228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8" name="图片 3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" y="2670"/>
              <a:ext cx="29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64851" y="2761615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9pPr>
          </a:lstStyle>
          <a:p>
            <a:pPr algn="l" eaLnBrk="1" hangingPunct="1"/>
            <a:r>
              <a:rPr lang="zh-CN" altLang="en-US" sz="2400">
                <a:latin typeface="Times New Roman" pitchFamily="18" charset="0"/>
                <a:ea typeface="宋体" pitchFamily="2" charset="-122"/>
              </a:rPr>
              <a:t>解：根据功能原理</a:t>
            </a:r>
          </a:p>
        </p:txBody>
      </p:sp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051" y="3258503"/>
            <a:ext cx="2743200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064" y="3791903"/>
            <a:ext cx="2312987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051" y="4971415"/>
            <a:ext cx="1763713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451" y="5504815"/>
            <a:ext cx="2430463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34"/>
          <p:cNvGrpSpPr>
            <a:grpSpLocks/>
          </p:cNvGrpSpPr>
          <p:nvPr/>
        </p:nvGrpSpPr>
        <p:grpSpPr bwMode="auto">
          <a:xfrm>
            <a:off x="7608651" y="2761615"/>
            <a:ext cx="762000" cy="2819400"/>
            <a:chOff x="4800" y="1200"/>
            <a:chExt cx="480" cy="1776"/>
          </a:xfrm>
        </p:grpSpPr>
        <p:grpSp>
          <p:nvGrpSpPr>
            <p:cNvPr id="15" name="Group 35"/>
            <p:cNvGrpSpPr>
              <a:grpSpLocks/>
            </p:cNvGrpSpPr>
            <p:nvPr/>
          </p:nvGrpSpPr>
          <p:grpSpPr bwMode="auto">
            <a:xfrm>
              <a:off x="4896" y="1860"/>
              <a:ext cx="192" cy="765"/>
              <a:chOff x="480" y="2976"/>
              <a:chExt cx="144" cy="720"/>
            </a:xfrm>
          </p:grpSpPr>
          <p:sp>
            <p:nvSpPr>
              <p:cNvPr id="20" name="Line 36"/>
              <p:cNvSpPr>
                <a:spLocks noChangeShapeType="1"/>
              </p:cNvSpPr>
              <p:nvPr/>
            </p:nvSpPr>
            <p:spPr bwMode="auto">
              <a:xfrm flipV="1">
                <a:off x="480" y="3360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" name="Line 37"/>
              <p:cNvSpPr>
                <a:spLocks noChangeShapeType="1"/>
              </p:cNvSpPr>
              <p:nvPr/>
            </p:nvSpPr>
            <p:spPr bwMode="auto">
              <a:xfrm flipV="1">
                <a:off x="480" y="3264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" name="Line 38"/>
              <p:cNvSpPr>
                <a:spLocks noChangeShapeType="1"/>
              </p:cNvSpPr>
              <p:nvPr/>
            </p:nvSpPr>
            <p:spPr bwMode="auto">
              <a:xfrm flipV="1">
                <a:off x="480" y="3168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" name="Line 39"/>
              <p:cNvSpPr>
                <a:spLocks noChangeShapeType="1"/>
              </p:cNvSpPr>
              <p:nvPr/>
            </p:nvSpPr>
            <p:spPr bwMode="auto">
              <a:xfrm>
                <a:off x="480" y="3216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Line 40"/>
              <p:cNvSpPr>
                <a:spLocks noChangeShapeType="1"/>
              </p:cNvSpPr>
              <p:nvPr/>
            </p:nvSpPr>
            <p:spPr bwMode="auto">
              <a:xfrm>
                <a:off x="480" y="3312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" name="Line 41"/>
              <p:cNvSpPr>
                <a:spLocks noChangeShapeType="1"/>
              </p:cNvSpPr>
              <p:nvPr/>
            </p:nvSpPr>
            <p:spPr bwMode="auto">
              <a:xfrm flipV="1">
                <a:off x="480" y="3648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" name="Line 42"/>
              <p:cNvSpPr>
                <a:spLocks noChangeShapeType="1"/>
              </p:cNvSpPr>
              <p:nvPr/>
            </p:nvSpPr>
            <p:spPr bwMode="auto">
              <a:xfrm flipV="1">
                <a:off x="480" y="3552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Line 43"/>
              <p:cNvSpPr>
                <a:spLocks noChangeShapeType="1"/>
              </p:cNvSpPr>
              <p:nvPr/>
            </p:nvSpPr>
            <p:spPr bwMode="auto">
              <a:xfrm flipV="1">
                <a:off x="480" y="3456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Line 44"/>
              <p:cNvSpPr>
                <a:spLocks noChangeShapeType="1"/>
              </p:cNvSpPr>
              <p:nvPr/>
            </p:nvSpPr>
            <p:spPr bwMode="auto">
              <a:xfrm>
                <a:off x="480" y="3504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Line 45"/>
              <p:cNvSpPr>
                <a:spLocks noChangeShapeType="1"/>
              </p:cNvSpPr>
              <p:nvPr/>
            </p:nvSpPr>
            <p:spPr bwMode="auto">
              <a:xfrm>
                <a:off x="480" y="3600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" name="Line 46"/>
              <p:cNvSpPr>
                <a:spLocks noChangeShapeType="1"/>
              </p:cNvSpPr>
              <p:nvPr/>
            </p:nvSpPr>
            <p:spPr bwMode="auto">
              <a:xfrm>
                <a:off x="480" y="3408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Line 47"/>
              <p:cNvSpPr>
                <a:spLocks noChangeShapeType="1"/>
              </p:cNvSpPr>
              <p:nvPr/>
            </p:nvSpPr>
            <p:spPr bwMode="auto">
              <a:xfrm flipV="1">
                <a:off x="480" y="3072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" name="Line 48"/>
              <p:cNvSpPr>
                <a:spLocks noChangeShapeType="1"/>
              </p:cNvSpPr>
              <p:nvPr/>
            </p:nvSpPr>
            <p:spPr bwMode="auto">
              <a:xfrm flipV="1">
                <a:off x="480" y="2976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" name="Line 49"/>
              <p:cNvSpPr>
                <a:spLocks noChangeShapeType="1"/>
              </p:cNvSpPr>
              <p:nvPr/>
            </p:nvSpPr>
            <p:spPr bwMode="auto">
              <a:xfrm>
                <a:off x="480" y="3024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" name="Line 50"/>
              <p:cNvSpPr>
                <a:spLocks noChangeShapeType="1"/>
              </p:cNvSpPr>
              <p:nvPr/>
            </p:nvSpPr>
            <p:spPr bwMode="auto">
              <a:xfrm>
                <a:off x="480" y="3120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3200" b="1" kern="1200">
                    <a:solidFill>
                      <a:schemeClr val="tx1"/>
                    </a:solidFill>
                    <a:latin typeface="隶书" pitchFamily="49" charset="-122"/>
                    <a:ea typeface="隶书" pitchFamily="49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6" name="Oval 51"/>
            <p:cNvSpPr>
              <a:spLocks noChangeArrowheads="1"/>
            </p:cNvSpPr>
            <p:nvPr/>
          </p:nvSpPr>
          <p:spPr bwMode="auto">
            <a:xfrm>
              <a:off x="4800" y="2592"/>
              <a:ext cx="384" cy="384"/>
            </a:xfrm>
            <a:prstGeom prst="ellipse">
              <a:avLst/>
            </a:prstGeom>
            <a:solidFill>
              <a:srgbClr val="000080"/>
            </a:solidFill>
            <a:ln w="63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Line 52"/>
            <p:cNvSpPr>
              <a:spLocks noChangeShapeType="1"/>
            </p:cNvSpPr>
            <p:nvPr/>
          </p:nvSpPr>
          <p:spPr bwMode="auto">
            <a:xfrm flipV="1">
              <a:off x="4992" y="129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19" name="图片 1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" y="1200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1443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90500" y="932527"/>
            <a:ext cx="8763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9.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已知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地球的质量为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，半径为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。一质量为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m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的火箭从地面上升到距地面为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2R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处。在此过程中地球引力对火箭所作的功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为多少。</a:t>
            </a:r>
            <a:endParaRPr lang="zh-CN" altLang="en-US" sz="2400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7734300" y="2171700"/>
            <a:ext cx="1066800" cy="2057400"/>
            <a:chOff x="4800" y="960"/>
            <a:chExt cx="672" cy="1296"/>
          </a:xfrm>
        </p:grpSpPr>
        <p:sp>
          <p:nvSpPr>
            <p:cNvPr id="19" name="AutoShape 4"/>
            <p:cNvSpPr>
              <a:spLocks noChangeArrowheads="1"/>
            </p:cNvSpPr>
            <p:nvPr/>
          </p:nvSpPr>
          <p:spPr bwMode="auto">
            <a:xfrm rot="-5420968">
              <a:off x="4704" y="1056"/>
              <a:ext cx="240" cy="48"/>
            </a:xfrm>
            <a:prstGeom prst="homePlate">
              <a:avLst>
                <a:gd name="adj" fmla="val 125000"/>
              </a:avLst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4848" y="1104"/>
              <a:ext cx="28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 flipV="1">
              <a:off x="5088" y="1104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22" name="图片 2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8" y="1584"/>
              <a:ext cx="394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6819900" y="4000500"/>
            <a:ext cx="1905000" cy="2057400"/>
            <a:chOff x="4224" y="2112"/>
            <a:chExt cx="1200" cy="1296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4224" y="2256"/>
              <a:ext cx="1200" cy="1152"/>
            </a:xfrm>
            <a:prstGeom prst="ellipse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 rot="-5420968">
              <a:off x="4704" y="2208"/>
              <a:ext cx="240" cy="48"/>
            </a:xfrm>
            <a:prstGeom prst="homePlate">
              <a:avLst>
                <a:gd name="adj" fmla="val 125000"/>
              </a:avLst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848" y="2256"/>
              <a:ext cx="28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848" y="2832"/>
              <a:ext cx="28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 type="oval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5088" y="225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18" name="图片 1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2382"/>
              <a:ext cx="26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66700" y="209550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9pPr>
          </a:lstStyle>
          <a:p>
            <a:pPr algn="l" eaLnBrk="1" hangingPunct="1"/>
            <a:r>
              <a:rPr lang="zh-CN" altLang="en-US" sz="2400">
                <a:latin typeface="Times New Roman" pitchFamily="18" charset="0"/>
                <a:ea typeface="宋体" pitchFamily="2" charset="-122"/>
              </a:rPr>
              <a:t>解：取地球和火箭为系统，其间的引力为保守内力</a:t>
            </a:r>
          </a:p>
        </p:txBody>
      </p:sp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781300"/>
            <a:ext cx="3087688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3390900"/>
            <a:ext cx="44005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4429125"/>
            <a:ext cx="1970087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443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304800" y="1142313"/>
            <a:ext cx="853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10.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假如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地球半径缩短 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1 %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，而它的质量保持不变，则地球表面的重力加速度增大的百分比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是多少。</a:t>
            </a:r>
            <a:endParaRPr lang="zh-CN" altLang="en-US" sz="2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533400" y="3107638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9pPr>
          </a:lstStyle>
          <a:p>
            <a:pPr algn="l" eaLnBrk="1" hangingPunct="1"/>
            <a:r>
              <a:rPr lang="zh-CN" altLang="en-US" sz="2400">
                <a:latin typeface="Times New Roman" pitchFamily="18" charset="0"/>
                <a:ea typeface="宋体" pitchFamily="2" charset="-122"/>
              </a:rPr>
              <a:t>由万有引力定律</a:t>
            </a:r>
            <a:endParaRPr lang="zh-CN" altLang="en-US" sz="2400" b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6" name="图片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2872688"/>
            <a:ext cx="21590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" name="图片 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3885513"/>
            <a:ext cx="3856038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图片 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860238"/>
            <a:ext cx="1658938" cy="123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" name="图片 3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976126"/>
            <a:ext cx="15430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" name="图片 3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75" y="2866338"/>
            <a:ext cx="1643063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" name="图片 3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247588"/>
            <a:ext cx="1125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505200" y="5985776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隶书" pitchFamily="49" charset="-122"/>
                <a:ea typeface="隶书" pitchFamily="49" charset="-122"/>
                <a:cs typeface="+mn-cs"/>
              </a:defRPr>
            </a:lvl9pPr>
          </a:lstStyle>
          <a:p>
            <a:pPr algn="l" eaLnBrk="1" hangingPunct="1"/>
            <a:r>
              <a:rPr lang="zh-CN" altLang="en-US" sz="2400">
                <a:latin typeface="Times New Roman" pitchFamily="18" charset="0"/>
                <a:ea typeface="宋体" pitchFamily="2" charset="-122"/>
              </a:rPr>
              <a:t>重力加速度增大 </a:t>
            </a: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2 %</a:t>
            </a:r>
          </a:p>
        </p:txBody>
      </p:sp>
      <p:grpSp>
        <p:nvGrpSpPr>
          <p:cNvPr id="41" name="Group 12"/>
          <p:cNvGrpSpPr>
            <a:grpSpLocks/>
          </p:cNvGrpSpPr>
          <p:nvPr/>
        </p:nvGrpSpPr>
        <p:grpSpPr bwMode="auto">
          <a:xfrm>
            <a:off x="304800" y="2069413"/>
            <a:ext cx="7315200" cy="854075"/>
            <a:chOff x="144" y="1046"/>
            <a:chExt cx="4608" cy="538"/>
          </a:xfrm>
        </p:grpSpPr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>
              <a:off x="144" y="1172"/>
              <a:ext cx="46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  <a:cs typeface="+mn-cs"/>
                </a:defRPr>
              </a:lvl9pPr>
            </a:lstStyle>
            <a:p>
              <a:pPr algn="l" eaLnBrk="1" hangingPunct="1"/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解：地球的半径变化 </a:t>
              </a:r>
              <a:r>
                <a:rPr lang="zh-CN" altLang="en-US" sz="2400" i="1">
                  <a:latin typeface="Times New Roman" pitchFamily="18" charset="0"/>
                  <a:ea typeface="宋体" pitchFamily="2" charset="-122"/>
                </a:rPr>
                <a:t>           </a:t>
              </a:r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 对重力加速度的影响</a:t>
              </a:r>
            </a:p>
          </p:txBody>
        </p:sp>
        <p:pic>
          <p:nvPicPr>
            <p:cNvPr id="43" name="图片 4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1046"/>
              <a:ext cx="416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9376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3695" y="1081088"/>
            <a:ext cx="5672441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</a:rPr>
              <a:t>11.</a:t>
            </a:r>
            <a:r>
              <a:rPr lang="zh-CN" altLang="en-US" sz="2800" b="1" dirty="0" smtClean="0">
                <a:solidFill>
                  <a:srgbClr val="003300"/>
                </a:solidFill>
                <a:latin typeface="Times New Roman" pitchFamily="18" charset="0"/>
              </a:rPr>
              <a:t>一</a:t>
            </a:r>
            <a:r>
              <a:rPr lang="zh-CN" altLang="en-US" sz="2800" b="1" dirty="0">
                <a:solidFill>
                  <a:srgbClr val="003300"/>
                </a:solidFill>
                <a:latin typeface="Times New Roman" pitchFamily="18" charset="0"/>
              </a:rPr>
              <a:t>柔软链条长为</a:t>
            </a:r>
            <a:r>
              <a:rPr lang="en-US" altLang="zh-CN" sz="2800" b="1" i="1" dirty="0">
                <a:solidFill>
                  <a:srgbClr val="003300"/>
                </a:solidFill>
                <a:latin typeface="Times New Roman" pitchFamily="18" charset="0"/>
              </a:rPr>
              <a:t>l</a:t>
            </a:r>
            <a:r>
              <a:rPr lang="en-US" altLang="zh-CN" sz="2800" b="1" dirty="0">
                <a:solidFill>
                  <a:srgbClr val="003300"/>
                </a:solidFill>
                <a:latin typeface="Times New Roman" pitchFamily="18" charset="0"/>
              </a:rPr>
              <a:t>,</a:t>
            </a:r>
            <a:r>
              <a:rPr lang="zh-CN" altLang="en-US" sz="2800" b="1" dirty="0">
                <a:solidFill>
                  <a:srgbClr val="003300"/>
                </a:solidFill>
                <a:latin typeface="Times New Roman" pitchFamily="18" charset="0"/>
              </a:rPr>
              <a:t>单位长度的质量为</a:t>
            </a:r>
            <a:r>
              <a:rPr lang="zh-CN" altLang="en-US" sz="2800" b="1" dirty="0">
                <a:solidFill>
                  <a:srgbClr val="003300"/>
                </a:solidFill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2800" b="1" dirty="0">
                <a:solidFill>
                  <a:srgbClr val="003300"/>
                </a:solidFill>
                <a:latin typeface="Times New Roman" pitchFamily="18" charset="0"/>
              </a:rPr>
              <a:t>.</a:t>
            </a:r>
            <a:r>
              <a:rPr lang="zh-CN" altLang="en-US" sz="2800" b="1" dirty="0">
                <a:solidFill>
                  <a:srgbClr val="003300"/>
                </a:solidFill>
                <a:latin typeface="Times New Roman" pitchFamily="18" charset="0"/>
              </a:rPr>
              <a:t>链条放在桌上</a:t>
            </a:r>
            <a:r>
              <a:rPr lang="en-US" altLang="zh-CN" sz="2800" b="1" dirty="0">
                <a:solidFill>
                  <a:srgbClr val="003300"/>
                </a:solidFill>
                <a:latin typeface="Times New Roman" pitchFamily="18" charset="0"/>
              </a:rPr>
              <a:t>,</a:t>
            </a:r>
            <a:r>
              <a:rPr lang="zh-CN" altLang="en-US" sz="2800" b="1" dirty="0">
                <a:solidFill>
                  <a:srgbClr val="003300"/>
                </a:solidFill>
                <a:latin typeface="Times New Roman" pitchFamily="18" charset="0"/>
              </a:rPr>
              <a:t>桌上有一小孔</a:t>
            </a:r>
            <a:r>
              <a:rPr lang="en-US" altLang="zh-CN" sz="2800" b="1" dirty="0">
                <a:solidFill>
                  <a:srgbClr val="003300"/>
                </a:solidFill>
                <a:latin typeface="Times New Roman" pitchFamily="18" charset="0"/>
              </a:rPr>
              <a:t>,</a:t>
            </a:r>
            <a:r>
              <a:rPr lang="zh-CN" altLang="en-US" sz="2800" b="1" dirty="0">
                <a:solidFill>
                  <a:srgbClr val="003300"/>
                </a:solidFill>
                <a:latin typeface="Times New Roman" pitchFamily="18" charset="0"/>
              </a:rPr>
              <a:t>链条一端由小孔稍伸下</a:t>
            </a:r>
            <a:r>
              <a:rPr lang="en-US" altLang="zh-CN" sz="2800" b="1" dirty="0">
                <a:solidFill>
                  <a:srgbClr val="003300"/>
                </a:solidFill>
                <a:latin typeface="Times New Roman" pitchFamily="18" charset="0"/>
              </a:rPr>
              <a:t>,</a:t>
            </a:r>
            <a:r>
              <a:rPr lang="zh-CN" altLang="en-US" sz="2800" b="1" dirty="0">
                <a:solidFill>
                  <a:srgbClr val="003300"/>
                </a:solidFill>
                <a:latin typeface="Times New Roman" pitchFamily="18" charset="0"/>
              </a:rPr>
              <a:t>其余部分堆在小孔周围</a:t>
            </a:r>
            <a:r>
              <a:rPr lang="en-US" altLang="zh-CN" sz="2800" b="1" dirty="0">
                <a:solidFill>
                  <a:srgbClr val="003300"/>
                </a:solidFill>
                <a:latin typeface="Times New Roman" pitchFamily="18" charset="0"/>
              </a:rPr>
              <a:t>.</a:t>
            </a:r>
            <a:r>
              <a:rPr lang="zh-CN" altLang="en-US" sz="2800" b="1" dirty="0">
                <a:solidFill>
                  <a:srgbClr val="003300"/>
                </a:solidFill>
                <a:latin typeface="Times New Roman" pitchFamily="18" charset="0"/>
              </a:rPr>
              <a:t>由于某种扰动</a:t>
            </a:r>
            <a:r>
              <a:rPr lang="en-US" altLang="zh-CN" sz="2800" b="1" dirty="0">
                <a:solidFill>
                  <a:srgbClr val="003300"/>
                </a:solidFill>
                <a:latin typeface="Times New Roman" pitchFamily="18" charset="0"/>
              </a:rPr>
              <a:t>,</a:t>
            </a:r>
            <a:r>
              <a:rPr lang="zh-CN" altLang="en-US" sz="2800" b="1" dirty="0">
                <a:solidFill>
                  <a:srgbClr val="003300"/>
                </a:solidFill>
                <a:latin typeface="Times New Roman" pitchFamily="18" charset="0"/>
              </a:rPr>
              <a:t>链条因自身重量开始落下 </a:t>
            </a:r>
            <a:r>
              <a:rPr lang="en-US" altLang="zh-CN" sz="2800" b="1" dirty="0">
                <a:solidFill>
                  <a:srgbClr val="003300"/>
                </a:solidFill>
                <a:latin typeface="Times New Roman" pitchFamily="18" charset="0"/>
              </a:rPr>
              <a:t>.</a:t>
            </a:r>
            <a:r>
              <a:rPr lang="zh-CN" altLang="en-US" sz="2800" b="1" dirty="0">
                <a:solidFill>
                  <a:srgbClr val="003300"/>
                </a:solidFill>
                <a:latin typeface="Times New Roman" pitchFamily="18" charset="0"/>
              </a:rPr>
              <a:t>求链条下落速度与落下距离之间的关系 </a:t>
            </a:r>
            <a:r>
              <a:rPr lang="en-US" altLang="zh-CN" sz="2800" b="1" dirty="0">
                <a:solidFill>
                  <a:srgbClr val="003300"/>
                </a:solidFill>
                <a:latin typeface="Times New Roman" pitchFamily="18" charset="0"/>
              </a:rPr>
              <a:t>.  </a:t>
            </a:r>
            <a:r>
              <a:rPr lang="zh-CN" altLang="en-US" sz="2800" b="1" dirty="0">
                <a:solidFill>
                  <a:srgbClr val="003300"/>
                </a:solidFill>
                <a:latin typeface="Times New Roman" pitchFamily="18" charset="0"/>
              </a:rPr>
              <a:t>设链与各处的摩擦均略去不计</a:t>
            </a:r>
            <a:r>
              <a:rPr lang="en-US" altLang="zh-CN" sz="2800" b="1" dirty="0">
                <a:solidFill>
                  <a:srgbClr val="003300"/>
                </a:solidFill>
                <a:latin typeface="Times New Roman" pitchFamily="18" charset="0"/>
              </a:rPr>
              <a:t>,</a:t>
            </a:r>
            <a:r>
              <a:rPr lang="zh-CN" altLang="en-US" sz="2800" b="1" dirty="0">
                <a:solidFill>
                  <a:srgbClr val="003300"/>
                </a:solidFill>
                <a:latin typeface="Times New Roman" pitchFamily="18" charset="0"/>
              </a:rPr>
              <a:t>且认为链条软得可以自由伸开 </a:t>
            </a:r>
            <a:r>
              <a:rPr lang="en-US" altLang="zh-CN" sz="2800" b="1" dirty="0">
                <a:solidFill>
                  <a:srgbClr val="003300"/>
                </a:solidFill>
                <a:latin typeface="Times New Roman" pitchFamily="18" charset="0"/>
              </a:rPr>
              <a:t>.</a:t>
            </a:r>
            <a:endParaRPr lang="en-US" altLang="zh-CN" sz="28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grpSp>
        <p:nvGrpSpPr>
          <p:cNvPr id="76" name="Group 9"/>
          <p:cNvGrpSpPr>
            <a:grpSpLocks/>
          </p:cNvGrpSpPr>
          <p:nvPr/>
        </p:nvGrpSpPr>
        <p:grpSpPr bwMode="auto">
          <a:xfrm>
            <a:off x="5796136" y="1305849"/>
            <a:ext cx="3095705" cy="3368609"/>
            <a:chOff x="3264" y="1838"/>
            <a:chExt cx="2304" cy="2160"/>
          </a:xfrm>
        </p:grpSpPr>
        <p:sp>
          <p:nvSpPr>
            <p:cNvPr id="77" name="Rectangle 10"/>
            <p:cNvSpPr>
              <a:spLocks noChangeArrowheads="1"/>
            </p:cNvSpPr>
            <p:nvPr/>
          </p:nvSpPr>
          <p:spPr bwMode="auto">
            <a:xfrm>
              <a:off x="3264" y="1838"/>
              <a:ext cx="2291" cy="216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AutoShape 11" descr="栎木"/>
            <p:cNvSpPr>
              <a:spLocks noChangeArrowheads="1"/>
            </p:cNvSpPr>
            <p:nvPr/>
          </p:nvSpPr>
          <p:spPr bwMode="auto">
            <a:xfrm>
              <a:off x="3305" y="2574"/>
              <a:ext cx="987" cy="148"/>
            </a:xfrm>
            <a:prstGeom prst="parallelogram">
              <a:avLst>
                <a:gd name="adj" fmla="val 166723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AutoShape 12" descr="栎木"/>
            <p:cNvSpPr>
              <a:spLocks noChangeArrowheads="1"/>
            </p:cNvSpPr>
            <p:nvPr/>
          </p:nvSpPr>
          <p:spPr bwMode="auto">
            <a:xfrm flipH="1">
              <a:off x="4334" y="2574"/>
              <a:ext cx="987" cy="148"/>
            </a:xfrm>
            <a:prstGeom prst="parallelogram">
              <a:avLst>
                <a:gd name="adj" fmla="val 166723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0" name="Group 13"/>
            <p:cNvGrpSpPr>
              <a:grpSpLocks/>
            </p:cNvGrpSpPr>
            <p:nvPr/>
          </p:nvGrpSpPr>
          <p:grpSpPr bwMode="auto">
            <a:xfrm>
              <a:off x="4020" y="2280"/>
              <a:ext cx="676" cy="294"/>
              <a:chOff x="3936" y="1056"/>
              <a:chExt cx="824" cy="432"/>
            </a:xfrm>
          </p:grpSpPr>
          <p:sp>
            <p:nvSpPr>
              <p:cNvPr id="102" name="Oval 14"/>
              <p:cNvSpPr>
                <a:spLocks noChangeArrowheads="1"/>
              </p:cNvSpPr>
              <p:nvPr/>
            </p:nvSpPr>
            <p:spPr bwMode="auto">
              <a:xfrm>
                <a:off x="4073" y="1142"/>
                <a:ext cx="92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" name="Oval 15"/>
              <p:cNvSpPr>
                <a:spLocks noChangeArrowheads="1"/>
              </p:cNvSpPr>
              <p:nvPr/>
            </p:nvSpPr>
            <p:spPr bwMode="auto">
              <a:xfrm>
                <a:off x="4165" y="1142"/>
                <a:ext cx="92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4" name="Oval 16"/>
              <p:cNvSpPr>
                <a:spLocks noChangeArrowheads="1"/>
              </p:cNvSpPr>
              <p:nvPr/>
            </p:nvSpPr>
            <p:spPr bwMode="auto">
              <a:xfrm>
                <a:off x="4257" y="1142"/>
                <a:ext cx="92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5" name="Oval 17"/>
              <p:cNvSpPr>
                <a:spLocks noChangeArrowheads="1"/>
              </p:cNvSpPr>
              <p:nvPr/>
            </p:nvSpPr>
            <p:spPr bwMode="auto">
              <a:xfrm>
                <a:off x="4349" y="1142"/>
                <a:ext cx="90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6" name="Oval 18"/>
              <p:cNvSpPr>
                <a:spLocks noChangeArrowheads="1"/>
              </p:cNvSpPr>
              <p:nvPr/>
            </p:nvSpPr>
            <p:spPr bwMode="auto">
              <a:xfrm>
                <a:off x="4439" y="1142"/>
                <a:ext cx="92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7" name="Oval 19"/>
              <p:cNvSpPr>
                <a:spLocks noChangeArrowheads="1"/>
              </p:cNvSpPr>
              <p:nvPr/>
            </p:nvSpPr>
            <p:spPr bwMode="auto">
              <a:xfrm>
                <a:off x="4531" y="1142"/>
                <a:ext cx="92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" name="Oval 20"/>
              <p:cNvSpPr>
                <a:spLocks noChangeArrowheads="1"/>
              </p:cNvSpPr>
              <p:nvPr/>
            </p:nvSpPr>
            <p:spPr bwMode="auto">
              <a:xfrm>
                <a:off x="4028" y="1229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9" name="Oval 21"/>
              <p:cNvSpPr>
                <a:spLocks noChangeArrowheads="1"/>
              </p:cNvSpPr>
              <p:nvPr/>
            </p:nvSpPr>
            <p:spPr bwMode="auto">
              <a:xfrm>
                <a:off x="4120" y="1229"/>
                <a:ext cx="90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0" name="Oval 22"/>
              <p:cNvSpPr>
                <a:spLocks noChangeArrowheads="1"/>
              </p:cNvSpPr>
              <p:nvPr/>
            </p:nvSpPr>
            <p:spPr bwMode="auto">
              <a:xfrm>
                <a:off x="4210" y="1229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" name="Oval 23"/>
              <p:cNvSpPr>
                <a:spLocks noChangeArrowheads="1"/>
              </p:cNvSpPr>
              <p:nvPr/>
            </p:nvSpPr>
            <p:spPr bwMode="auto">
              <a:xfrm>
                <a:off x="4302" y="1229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" name="Oval 24"/>
              <p:cNvSpPr>
                <a:spLocks noChangeArrowheads="1"/>
              </p:cNvSpPr>
              <p:nvPr/>
            </p:nvSpPr>
            <p:spPr bwMode="auto">
              <a:xfrm>
                <a:off x="4394" y="1229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" name="Oval 25"/>
              <p:cNvSpPr>
                <a:spLocks noChangeArrowheads="1"/>
              </p:cNvSpPr>
              <p:nvPr/>
            </p:nvSpPr>
            <p:spPr bwMode="auto">
              <a:xfrm>
                <a:off x="4486" y="1229"/>
                <a:ext cx="90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4" name="Oval 26"/>
              <p:cNvSpPr>
                <a:spLocks noChangeArrowheads="1"/>
              </p:cNvSpPr>
              <p:nvPr/>
            </p:nvSpPr>
            <p:spPr bwMode="auto">
              <a:xfrm>
                <a:off x="4576" y="1229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5" name="Oval 27"/>
              <p:cNvSpPr>
                <a:spLocks noChangeArrowheads="1"/>
              </p:cNvSpPr>
              <p:nvPr/>
            </p:nvSpPr>
            <p:spPr bwMode="auto">
              <a:xfrm>
                <a:off x="4028" y="1402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6" name="Oval 28"/>
              <p:cNvSpPr>
                <a:spLocks noChangeArrowheads="1"/>
              </p:cNvSpPr>
              <p:nvPr/>
            </p:nvSpPr>
            <p:spPr bwMode="auto">
              <a:xfrm>
                <a:off x="4120" y="1402"/>
                <a:ext cx="90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7" name="Oval 29"/>
              <p:cNvSpPr>
                <a:spLocks noChangeArrowheads="1"/>
              </p:cNvSpPr>
              <p:nvPr/>
            </p:nvSpPr>
            <p:spPr bwMode="auto">
              <a:xfrm>
                <a:off x="4210" y="1402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8" name="Oval 30"/>
              <p:cNvSpPr>
                <a:spLocks noChangeArrowheads="1"/>
              </p:cNvSpPr>
              <p:nvPr/>
            </p:nvSpPr>
            <p:spPr bwMode="auto">
              <a:xfrm>
                <a:off x="4302" y="1402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9" name="Oval 31"/>
              <p:cNvSpPr>
                <a:spLocks noChangeArrowheads="1"/>
              </p:cNvSpPr>
              <p:nvPr/>
            </p:nvSpPr>
            <p:spPr bwMode="auto">
              <a:xfrm>
                <a:off x="4394" y="1402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0" name="Oval 32"/>
              <p:cNvSpPr>
                <a:spLocks noChangeArrowheads="1"/>
              </p:cNvSpPr>
              <p:nvPr/>
            </p:nvSpPr>
            <p:spPr bwMode="auto">
              <a:xfrm>
                <a:off x="4486" y="1402"/>
                <a:ext cx="90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1" name="Oval 33"/>
              <p:cNvSpPr>
                <a:spLocks noChangeArrowheads="1"/>
              </p:cNvSpPr>
              <p:nvPr/>
            </p:nvSpPr>
            <p:spPr bwMode="auto">
              <a:xfrm>
                <a:off x="4576" y="1402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2" name="Oval 34"/>
              <p:cNvSpPr>
                <a:spLocks noChangeArrowheads="1"/>
              </p:cNvSpPr>
              <p:nvPr/>
            </p:nvSpPr>
            <p:spPr bwMode="auto">
              <a:xfrm>
                <a:off x="3936" y="1402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" name="Oval 35"/>
              <p:cNvSpPr>
                <a:spLocks noChangeArrowheads="1"/>
              </p:cNvSpPr>
              <p:nvPr/>
            </p:nvSpPr>
            <p:spPr bwMode="auto">
              <a:xfrm>
                <a:off x="4668" y="1402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4" name="Oval 36"/>
              <p:cNvSpPr>
                <a:spLocks noChangeArrowheads="1"/>
              </p:cNvSpPr>
              <p:nvPr/>
            </p:nvSpPr>
            <p:spPr bwMode="auto">
              <a:xfrm>
                <a:off x="3981" y="1315"/>
                <a:ext cx="92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5" name="Oval 37"/>
              <p:cNvSpPr>
                <a:spLocks noChangeArrowheads="1"/>
              </p:cNvSpPr>
              <p:nvPr/>
            </p:nvSpPr>
            <p:spPr bwMode="auto">
              <a:xfrm>
                <a:off x="4073" y="1315"/>
                <a:ext cx="92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6" name="Oval 38"/>
              <p:cNvSpPr>
                <a:spLocks noChangeArrowheads="1"/>
              </p:cNvSpPr>
              <p:nvPr/>
            </p:nvSpPr>
            <p:spPr bwMode="auto">
              <a:xfrm>
                <a:off x="4165" y="1315"/>
                <a:ext cx="92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7" name="Oval 39"/>
              <p:cNvSpPr>
                <a:spLocks noChangeArrowheads="1"/>
              </p:cNvSpPr>
              <p:nvPr/>
            </p:nvSpPr>
            <p:spPr bwMode="auto">
              <a:xfrm>
                <a:off x="4257" y="1315"/>
                <a:ext cx="92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8" name="Oval 40"/>
              <p:cNvSpPr>
                <a:spLocks noChangeArrowheads="1"/>
              </p:cNvSpPr>
              <p:nvPr/>
            </p:nvSpPr>
            <p:spPr bwMode="auto">
              <a:xfrm>
                <a:off x="4349" y="1315"/>
                <a:ext cx="90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9" name="Oval 41"/>
              <p:cNvSpPr>
                <a:spLocks noChangeArrowheads="1"/>
              </p:cNvSpPr>
              <p:nvPr/>
            </p:nvSpPr>
            <p:spPr bwMode="auto">
              <a:xfrm>
                <a:off x="4439" y="1315"/>
                <a:ext cx="92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0" name="Oval 42"/>
              <p:cNvSpPr>
                <a:spLocks noChangeArrowheads="1"/>
              </p:cNvSpPr>
              <p:nvPr/>
            </p:nvSpPr>
            <p:spPr bwMode="auto">
              <a:xfrm>
                <a:off x="4531" y="1315"/>
                <a:ext cx="92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1" name="Oval 43"/>
              <p:cNvSpPr>
                <a:spLocks noChangeArrowheads="1"/>
              </p:cNvSpPr>
              <p:nvPr/>
            </p:nvSpPr>
            <p:spPr bwMode="auto">
              <a:xfrm>
                <a:off x="4623" y="1315"/>
                <a:ext cx="92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2" name="Oval 44"/>
              <p:cNvSpPr>
                <a:spLocks noChangeArrowheads="1"/>
              </p:cNvSpPr>
              <p:nvPr/>
            </p:nvSpPr>
            <p:spPr bwMode="auto">
              <a:xfrm>
                <a:off x="4120" y="1056"/>
                <a:ext cx="90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" name="Oval 45"/>
              <p:cNvSpPr>
                <a:spLocks noChangeArrowheads="1"/>
              </p:cNvSpPr>
              <p:nvPr/>
            </p:nvSpPr>
            <p:spPr bwMode="auto">
              <a:xfrm>
                <a:off x="4210" y="1056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4" name="Oval 46"/>
              <p:cNvSpPr>
                <a:spLocks noChangeArrowheads="1"/>
              </p:cNvSpPr>
              <p:nvPr/>
            </p:nvSpPr>
            <p:spPr bwMode="auto">
              <a:xfrm>
                <a:off x="4302" y="1056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5" name="Oval 47"/>
              <p:cNvSpPr>
                <a:spLocks noChangeArrowheads="1"/>
              </p:cNvSpPr>
              <p:nvPr/>
            </p:nvSpPr>
            <p:spPr bwMode="auto">
              <a:xfrm>
                <a:off x="4394" y="1056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6" name="Oval 48"/>
              <p:cNvSpPr>
                <a:spLocks noChangeArrowheads="1"/>
              </p:cNvSpPr>
              <p:nvPr/>
            </p:nvSpPr>
            <p:spPr bwMode="auto">
              <a:xfrm>
                <a:off x="4486" y="1056"/>
                <a:ext cx="90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" name="Group 49"/>
            <p:cNvGrpSpPr>
              <a:grpSpLocks/>
            </p:cNvGrpSpPr>
            <p:nvPr/>
          </p:nvGrpSpPr>
          <p:grpSpPr bwMode="auto">
            <a:xfrm rot="16200000" flipV="1">
              <a:off x="3896" y="2992"/>
              <a:ext cx="884" cy="48"/>
              <a:chOff x="2112" y="2496"/>
              <a:chExt cx="864" cy="96"/>
            </a:xfrm>
          </p:grpSpPr>
          <p:sp>
            <p:nvSpPr>
              <p:cNvPr id="93" name="Oval 50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4" name="Oval 51"/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5" name="Oval 52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6" name="Oval 53"/>
              <p:cNvSpPr>
                <a:spLocks noChangeArrowheads="1"/>
              </p:cNvSpPr>
              <p:nvPr/>
            </p:nvSpPr>
            <p:spPr bwMode="auto">
              <a:xfrm>
                <a:off x="2496" y="249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7" name="Oval 54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" name="Oval 55"/>
              <p:cNvSpPr>
                <a:spLocks noChangeArrowheads="1"/>
              </p:cNvSpPr>
              <p:nvPr/>
            </p:nvSpPr>
            <p:spPr bwMode="auto">
              <a:xfrm>
                <a:off x="2688" y="249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9" name="Oval 56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0" name="Oval 57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1" name="Oval 58"/>
              <p:cNvSpPr>
                <a:spLocks noChangeArrowheads="1"/>
              </p:cNvSpPr>
              <p:nvPr/>
            </p:nvSpPr>
            <p:spPr bwMode="auto">
              <a:xfrm>
                <a:off x="2880" y="249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2" name="Line 59"/>
            <p:cNvSpPr>
              <a:spLocks noChangeShapeType="1"/>
            </p:cNvSpPr>
            <p:nvPr/>
          </p:nvSpPr>
          <p:spPr bwMode="auto">
            <a:xfrm>
              <a:off x="4869" y="2574"/>
              <a:ext cx="0" cy="1326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60"/>
            <p:cNvSpPr txBox="1">
              <a:spLocks noChangeArrowheads="1"/>
            </p:cNvSpPr>
            <p:nvPr/>
          </p:nvSpPr>
          <p:spPr bwMode="auto">
            <a:xfrm>
              <a:off x="3907" y="2820"/>
              <a:ext cx="470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 dirty="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800" b="1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4" name="Text Box 61"/>
            <p:cNvSpPr txBox="1">
              <a:spLocks noChangeArrowheads="1"/>
            </p:cNvSpPr>
            <p:nvPr/>
          </p:nvSpPr>
          <p:spPr bwMode="auto">
            <a:xfrm>
              <a:off x="4375" y="1945"/>
              <a:ext cx="493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5" name="Text Box 62"/>
            <p:cNvSpPr txBox="1">
              <a:spLocks noChangeArrowheads="1"/>
            </p:cNvSpPr>
            <p:nvPr/>
          </p:nvSpPr>
          <p:spPr bwMode="auto">
            <a:xfrm>
              <a:off x="4745" y="2280"/>
              <a:ext cx="2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86" name="Text Box 63"/>
            <p:cNvSpPr txBox="1">
              <a:spLocks noChangeArrowheads="1"/>
            </p:cNvSpPr>
            <p:nvPr/>
          </p:nvSpPr>
          <p:spPr bwMode="auto">
            <a:xfrm>
              <a:off x="4910" y="3605"/>
              <a:ext cx="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87" name="Text Box 64"/>
            <p:cNvSpPr txBox="1">
              <a:spLocks noChangeArrowheads="1"/>
            </p:cNvSpPr>
            <p:nvPr/>
          </p:nvSpPr>
          <p:spPr bwMode="auto">
            <a:xfrm>
              <a:off x="5321" y="2722"/>
              <a:ext cx="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88" name="Line 65"/>
            <p:cNvSpPr>
              <a:spLocks noChangeShapeType="1"/>
            </p:cNvSpPr>
            <p:nvPr/>
          </p:nvSpPr>
          <p:spPr bwMode="auto">
            <a:xfrm>
              <a:off x="5074" y="2574"/>
              <a:ext cx="453" cy="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66"/>
            <p:cNvSpPr>
              <a:spLocks noChangeShapeType="1"/>
            </p:cNvSpPr>
            <p:nvPr/>
          </p:nvSpPr>
          <p:spPr bwMode="auto">
            <a:xfrm>
              <a:off x="4334" y="3458"/>
              <a:ext cx="535" cy="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67"/>
            <p:cNvSpPr>
              <a:spLocks noChangeShapeType="1"/>
            </p:cNvSpPr>
            <p:nvPr/>
          </p:nvSpPr>
          <p:spPr bwMode="auto">
            <a:xfrm>
              <a:off x="4950" y="3458"/>
              <a:ext cx="535" cy="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68"/>
            <p:cNvSpPr>
              <a:spLocks noChangeShapeType="1"/>
            </p:cNvSpPr>
            <p:nvPr/>
          </p:nvSpPr>
          <p:spPr bwMode="auto">
            <a:xfrm flipV="1">
              <a:off x="5403" y="2574"/>
              <a:ext cx="0" cy="246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69"/>
            <p:cNvSpPr>
              <a:spLocks noChangeShapeType="1"/>
            </p:cNvSpPr>
            <p:nvPr/>
          </p:nvSpPr>
          <p:spPr bwMode="auto">
            <a:xfrm>
              <a:off x="5403" y="3065"/>
              <a:ext cx="0" cy="393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981825" y="6248400"/>
            <a:ext cx="1905000" cy="457200"/>
          </a:xfrm>
        </p:spPr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7973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3695" y="1432735"/>
            <a:ext cx="4419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</a:rPr>
              <a:t>解 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itchFamily="18" charset="0"/>
              </a:rPr>
              <a:t>以竖直悬挂的链条和桌面上的链条为一系统</a:t>
            </a:r>
            <a:r>
              <a:rPr lang="en-US" altLang="zh-CN" sz="2800" b="1" dirty="0">
                <a:solidFill>
                  <a:srgbClr val="1C1C1C"/>
                </a:solidFill>
                <a:latin typeface="Times New Roman" pitchFamily="18" charset="0"/>
              </a:rPr>
              <a:t>,</a:t>
            </a:r>
            <a:r>
              <a:rPr lang="zh-CN" altLang="en-US" sz="2800" b="1" dirty="0">
                <a:solidFill>
                  <a:srgbClr val="1C1C1C"/>
                </a:solidFill>
                <a:latin typeface="Times New Roman" pitchFamily="18" charset="0"/>
              </a:rPr>
              <a:t>建立如图坐标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23695" y="3642535"/>
            <a:ext cx="4191000" cy="1273175"/>
            <a:chOff x="144" y="3230"/>
            <a:chExt cx="2640" cy="802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44" y="3230"/>
              <a:ext cx="26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由质点系动量定理得</a:t>
              </a:r>
            </a:p>
          </p:txBody>
        </p:sp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736" y="3566"/>
            <a:ext cx="1376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76" name="Equation" r:id="rId3" imgW="698500" imgH="228600" progId="">
                    <p:embed/>
                  </p:oleObj>
                </mc:Choice>
                <mc:Fallback>
                  <p:oleObj name="Equation" r:id="rId3" imgW="698500" imgH="22860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" y="3566"/>
                          <a:ext cx="1376" cy="4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5076695" y="1356535"/>
            <a:ext cx="3657600" cy="3429000"/>
            <a:chOff x="3264" y="1838"/>
            <a:chExt cx="2304" cy="2160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264" y="1838"/>
              <a:ext cx="2291" cy="216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AutoShape 11" descr="栎木"/>
            <p:cNvSpPr>
              <a:spLocks noChangeArrowheads="1"/>
            </p:cNvSpPr>
            <p:nvPr/>
          </p:nvSpPr>
          <p:spPr bwMode="auto">
            <a:xfrm>
              <a:off x="3305" y="2574"/>
              <a:ext cx="987" cy="148"/>
            </a:xfrm>
            <a:prstGeom prst="parallelogram">
              <a:avLst>
                <a:gd name="adj" fmla="val 166723"/>
              </a:avLst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AutoShape 12" descr="栎木"/>
            <p:cNvSpPr>
              <a:spLocks noChangeArrowheads="1"/>
            </p:cNvSpPr>
            <p:nvPr/>
          </p:nvSpPr>
          <p:spPr bwMode="auto">
            <a:xfrm flipH="1">
              <a:off x="4334" y="2574"/>
              <a:ext cx="987" cy="148"/>
            </a:xfrm>
            <a:prstGeom prst="parallelogram">
              <a:avLst>
                <a:gd name="adj" fmla="val 166723"/>
              </a:avLst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4020" y="2280"/>
              <a:ext cx="676" cy="294"/>
              <a:chOff x="3936" y="1056"/>
              <a:chExt cx="824" cy="432"/>
            </a:xfrm>
          </p:grpSpPr>
          <p:sp>
            <p:nvSpPr>
              <p:cNvPr id="36" name="Oval 14"/>
              <p:cNvSpPr>
                <a:spLocks noChangeArrowheads="1"/>
              </p:cNvSpPr>
              <p:nvPr/>
            </p:nvSpPr>
            <p:spPr bwMode="auto">
              <a:xfrm>
                <a:off x="4073" y="1142"/>
                <a:ext cx="92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" name="Oval 15"/>
              <p:cNvSpPr>
                <a:spLocks noChangeArrowheads="1"/>
              </p:cNvSpPr>
              <p:nvPr/>
            </p:nvSpPr>
            <p:spPr bwMode="auto">
              <a:xfrm>
                <a:off x="4165" y="1142"/>
                <a:ext cx="92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" name="Oval 16"/>
              <p:cNvSpPr>
                <a:spLocks noChangeArrowheads="1"/>
              </p:cNvSpPr>
              <p:nvPr/>
            </p:nvSpPr>
            <p:spPr bwMode="auto">
              <a:xfrm>
                <a:off x="4257" y="1142"/>
                <a:ext cx="92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9" name="Oval 17"/>
              <p:cNvSpPr>
                <a:spLocks noChangeArrowheads="1"/>
              </p:cNvSpPr>
              <p:nvPr/>
            </p:nvSpPr>
            <p:spPr bwMode="auto">
              <a:xfrm>
                <a:off x="4349" y="1142"/>
                <a:ext cx="90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auto">
              <a:xfrm>
                <a:off x="4439" y="1142"/>
                <a:ext cx="92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auto">
              <a:xfrm>
                <a:off x="4531" y="1142"/>
                <a:ext cx="92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" name="Oval 20"/>
              <p:cNvSpPr>
                <a:spLocks noChangeArrowheads="1"/>
              </p:cNvSpPr>
              <p:nvPr/>
            </p:nvSpPr>
            <p:spPr bwMode="auto">
              <a:xfrm>
                <a:off x="4028" y="1229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" name="Oval 21"/>
              <p:cNvSpPr>
                <a:spLocks noChangeArrowheads="1"/>
              </p:cNvSpPr>
              <p:nvPr/>
            </p:nvSpPr>
            <p:spPr bwMode="auto">
              <a:xfrm>
                <a:off x="4120" y="1229"/>
                <a:ext cx="90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" name="Oval 22"/>
              <p:cNvSpPr>
                <a:spLocks noChangeArrowheads="1"/>
              </p:cNvSpPr>
              <p:nvPr/>
            </p:nvSpPr>
            <p:spPr bwMode="auto">
              <a:xfrm>
                <a:off x="4210" y="1229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" name="Oval 23"/>
              <p:cNvSpPr>
                <a:spLocks noChangeArrowheads="1"/>
              </p:cNvSpPr>
              <p:nvPr/>
            </p:nvSpPr>
            <p:spPr bwMode="auto">
              <a:xfrm>
                <a:off x="4302" y="1229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" name="Oval 24"/>
              <p:cNvSpPr>
                <a:spLocks noChangeArrowheads="1"/>
              </p:cNvSpPr>
              <p:nvPr/>
            </p:nvSpPr>
            <p:spPr bwMode="auto">
              <a:xfrm>
                <a:off x="4394" y="1229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" name="Oval 25"/>
              <p:cNvSpPr>
                <a:spLocks noChangeArrowheads="1"/>
              </p:cNvSpPr>
              <p:nvPr/>
            </p:nvSpPr>
            <p:spPr bwMode="auto">
              <a:xfrm>
                <a:off x="4486" y="1229"/>
                <a:ext cx="90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" name="Oval 26"/>
              <p:cNvSpPr>
                <a:spLocks noChangeArrowheads="1"/>
              </p:cNvSpPr>
              <p:nvPr/>
            </p:nvSpPr>
            <p:spPr bwMode="auto">
              <a:xfrm>
                <a:off x="4576" y="1229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" name="Oval 27"/>
              <p:cNvSpPr>
                <a:spLocks noChangeArrowheads="1"/>
              </p:cNvSpPr>
              <p:nvPr/>
            </p:nvSpPr>
            <p:spPr bwMode="auto">
              <a:xfrm>
                <a:off x="4028" y="1402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0" name="Oval 28"/>
              <p:cNvSpPr>
                <a:spLocks noChangeArrowheads="1"/>
              </p:cNvSpPr>
              <p:nvPr/>
            </p:nvSpPr>
            <p:spPr bwMode="auto">
              <a:xfrm>
                <a:off x="4120" y="1402"/>
                <a:ext cx="90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" name="Oval 29"/>
              <p:cNvSpPr>
                <a:spLocks noChangeArrowheads="1"/>
              </p:cNvSpPr>
              <p:nvPr/>
            </p:nvSpPr>
            <p:spPr bwMode="auto">
              <a:xfrm>
                <a:off x="4210" y="1402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" name="Oval 30"/>
              <p:cNvSpPr>
                <a:spLocks noChangeArrowheads="1"/>
              </p:cNvSpPr>
              <p:nvPr/>
            </p:nvSpPr>
            <p:spPr bwMode="auto">
              <a:xfrm>
                <a:off x="4302" y="1402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3" name="Oval 31"/>
              <p:cNvSpPr>
                <a:spLocks noChangeArrowheads="1"/>
              </p:cNvSpPr>
              <p:nvPr/>
            </p:nvSpPr>
            <p:spPr bwMode="auto">
              <a:xfrm>
                <a:off x="4394" y="1402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4" name="Oval 32"/>
              <p:cNvSpPr>
                <a:spLocks noChangeArrowheads="1"/>
              </p:cNvSpPr>
              <p:nvPr/>
            </p:nvSpPr>
            <p:spPr bwMode="auto">
              <a:xfrm>
                <a:off x="4486" y="1402"/>
                <a:ext cx="90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5" name="Oval 33"/>
              <p:cNvSpPr>
                <a:spLocks noChangeArrowheads="1"/>
              </p:cNvSpPr>
              <p:nvPr/>
            </p:nvSpPr>
            <p:spPr bwMode="auto">
              <a:xfrm>
                <a:off x="4576" y="1402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6" name="Oval 34"/>
              <p:cNvSpPr>
                <a:spLocks noChangeArrowheads="1"/>
              </p:cNvSpPr>
              <p:nvPr/>
            </p:nvSpPr>
            <p:spPr bwMode="auto">
              <a:xfrm>
                <a:off x="3936" y="1402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7" name="Oval 35"/>
              <p:cNvSpPr>
                <a:spLocks noChangeArrowheads="1"/>
              </p:cNvSpPr>
              <p:nvPr/>
            </p:nvSpPr>
            <p:spPr bwMode="auto">
              <a:xfrm>
                <a:off x="4668" y="1402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8" name="Oval 36"/>
              <p:cNvSpPr>
                <a:spLocks noChangeArrowheads="1"/>
              </p:cNvSpPr>
              <p:nvPr/>
            </p:nvSpPr>
            <p:spPr bwMode="auto">
              <a:xfrm>
                <a:off x="3981" y="1315"/>
                <a:ext cx="92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9" name="Oval 37"/>
              <p:cNvSpPr>
                <a:spLocks noChangeArrowheads="1"/>
              </p:cNvSpPr>
              <p:nvPr/>
            </p:nvSpPr>
            <p:spPr bwMode="auto">
              <a:xfrm>
                <a:off x="4073" y="1315"/>
                <a:ext cx="92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0" name="Oval 38"/>
              <p:cNvSpPr>
                <a:spLocks noChangeArrowheads="1"/>
              </p:cNvSpPr>
              <p:nvPr/>
            </p:nvSpPr>
            <p:spPr bwMode="auto">
              <a:xfrm>
                <a:off x="4165" y="1315"/>
                <a:ext cx="92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" name="Oval 39"/>
              <p:cNvSpPr>
                <a:spLocks noChangeArrowheads="1"/>
              </p:cNvSpPr>
              <p:nvPr/>
            </p:nvSpPr>
            <p:spPr bwMode="auto">
              <a:xfrm>
                <a:off x="4257" y="1315"/>
                <a:ext cx="92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2" name="Oval 40"/>
              <p:cNvSpPr>
                <a:spLocks noChangeArrowheads="1"/>
              </p:cNvSpPr>
              <p:nvPr/>
            </p:nvSpPr>
            <p:spPr bwMode="auto">
              <a:xfrm>
                <a:off x="4349" y="1315"/>
                <a:ext cx="90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3" name="Oval 41"/>
              <p:cNvSpPr>
                <a:spLocks noChangeArrowheads="1"/>
              </p:cNvSpPr>
              <p:nvPr/>
            </p:nvSpPr>
            <p:spPr bwMode="auto">
              <a:xfrm>
                <a:off x="4439" y="1315"/>
                <a:ext cx="92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4" name="Oval 42"/>
              <p:cNvSpPr>
                <a:spLocks noChangeArrowheads="1"/>
              </p:cNvSpPr>
              <p:nvPr/>
            </p:nvSpPr>
            <p:spPr bwMode="auto">
              <a:xfrm>
                <a:off x="4531" y="1315"/>
                <a:ext cx="92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5" name="Oval 43"/>
              <p:cNvSpPr>
                <a:spLocks noChangeArrowheads="1"/>
              </p:cNvSpPr>
              <p:nvPr/>
            </p:nvSpPr>
            <p:spPr bwMode="auto">
              <a:xfrm>
                <a:off x="4623" y="1315"/>
                <a:ext cx="92" cy="8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" name="Oval 44"/>
              <p:cNvSpPr>
                <a:spLocks noChangeArrowheads="1"/>
              </p:cNvSpPr>
              <p:nvPr/>
            </p:nvSpPr>
            <p:spPr bwMode="auto">
              <a:xfrm>
                <a:off x="4120" y="1056"/>
                <a:ext cx="90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7" name="Oval 45"/>
              <p:cNvSpPr>
                <a:spLocks noChangeArrowheads="1"/>
              </p:cNvSpPr>
              <p:nvPr/>
            </p:nvSpPr>
            <p:spPr bwMode="auto">
              <a:xfrm>
                <a:off x="4210" y="1056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8" name="Oval 46"/>
              <p:cNvSpPr>
                <a:spLocks noChangeArrowheads="1"/>
              </p:cNvSpPr>
              <p:nvPr/>
            </p:nvSpPr>
            <p:spPr bwMode="auto">
              <a:xfrm>
                <a:off x="4302" y="1056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9" name="Oval 47"/>
              <p:cNvSpPr>
                <a:spLocks noChangeArrowheads="1"/>
              </p:cNvSpPr>
              <p:nvPr/>
            </p:nvSpPr>
            <p:spPr bwMode="auto">
              <a:xfrm>
                <a:off x="4394" y="1056"/>
                <a:ext cx="92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0" name="Oval 48"/>
              <p:cNvSpPr>
                <a:spLocks noChangeArrowheads="1"/>
              </p:cNvSpPr>
              <p:nvPr/>
            </p:nvSpPr>
            <p:spPr bwMode="auto">
              <a:xfrm>
                <a:off x="4486" y="1056"/>
                <a:ext cx="90" cy="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4" name="Group 49"/>
            <p:cNvGrpSpPr>
              <a:grpSpLocks/>
            </p:cNvGrpSpPr>
            <p:nvPr/>
          </p:nvGrpSpPr>
          <p:grpSpPr bwMode="auto">
            <a:xfrm rot="16200000" flipV="1">
              <a:off x="3896" y="2992"/>
              <a:ext cx="884" cy="48"/>
              <a:chOff x="2112" y="2496"/>
              <a:chExt cx="864" cy="96"/>
            </a:xfrm>
          </p:grpSpPr>
          <p:sp>
            <p:nvSpPr>
              <p:cNvPr id="27" name="Oval 50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" name="Oval 51"/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" name="Oval 52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" name="Oval 53"/>
              <p:cNvSpPr>
                <a:spLocks noChangeArrowheads="1"/>
              </p:cNvSpPr>
              <p:nvPr/>
            </p:nvSpPr>
            <p:spPr bwMode="auto">
              <a:xfrm>
                <a:off x="2496" y="249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" name="Oval 54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" name="Oval 55"/>
              <p:cNvSpPr>
                <a:spLocks noChangeArrowheads="1"/>
              </p:cNvSpPr>
              <p:nvPr/>
            </p:nvSpPr>
            <p:spPr bwMode="auto">
              <a:xfrm>
                <a:off x="2688" y="249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" name="Oval 56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" name="Oval 57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" name="Oval 58"/>
              <p:cNvSpPr>
                <a:spLocks noChangeArrowheads="1"/>
              </p:cNvSpPr>
              <p:nvPr/>
            </p:nvSpPr>
            <p:spPr bwMode="auto">
              <a:xfrm>
                <a:off x="2880" y="249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5" name="Line 59"/>
            <p:cNvSpPr>
              <a:spLocks noChangeShapeType="1"/>
            </p:cNvSpPr>
            <p:nvPr/>
          </p:nvSpPr>
          <p:spPr bwMode="auto">
            <a:xfrm>
              <a:off x="4869" y="2574"/>
              <a:ext cx="0" cy="1326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60"/>
            <p:cNvSpPr txBox="1">
              <a:spLocks noChangeArrowheads="1"/>
            </p:cNvSpPr>
            <p:nvPr/>
          </p:nvSpPr>
          <p:spPr bwMode="auto">
            <a:xfrm>
              <a:off x="3963" y="2820"/>
              <a:ext cx="3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" name="Text Box 61"/>
            <p:cNvSpPr txBox="1">
              <a:spLocks noChangeArrowheads="1"/>
            </p:cNvSpPr>
            <p:nvPr/>
          </p:nvSpPr>
          <p:spPr bwMode="auto">
            <a:xfrm>
              <a:off x="4375" y="1945"/>
              <a:ext cx="3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9" name="Text Box 62"/>
            <p:cNvSpPr txBox="1">
              <a:spLocks noChangeArrowheads="1"/>
            </p:cNvSpPr>
            <p:nvPr/>
          </p:nvSpPr>
          <p:spPr bwMode="auto">
            <a:xfrm>
              <a:off x="4745" y="2280"/>
              <a:ext cx="2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20" name="Text Box 63"/>
            <p:cNvSpPr txBox="1">
              <a:spLocks noChangeArrowheads="1"/>
            </p:cNvSpPr>
            <p:nvPr/>
          </p:nvSpPr>
          <p:spPr bwMode="auto">
            <a:xfrm>
              <a:off x="4910" y="3605"/>
              <a:ext cx="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21" name="Text Box 64"/>
            <p:cNvSpPr txBox="1">
              <a:spLocks noChangeArrowheads="1"/>
            </p:cNvSpPr>
            <p:nvPr/>
          </p:nvSpPr>
          <p:spPr bwMode="auto">
            <a:xfrm>
              <a:off x="5321" y="2722"/>
              <a:ext cx="2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5074" y="2574"/>
              <a:ext cx="453" cy="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66"/>
            <p:cNvSpPr>
              <a:spLocks noChangeShapeType="1"/>
            </p:cNvSpPr>
            <p:nvPr/>
          </p:nvSpPr>
          <p:spPr bwMode="auto">
            <a:xfrm>
              <a:off x="4334" y="3458"/>
              <a:ext cx="535" cy="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4950" y="3458"/>
              <a:ext cx="535" cy="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68"/>
            <p:cNvSpPr>
              <a:spLocks noChangeShapeType="1"/>
            </p:cNvSpPr>
            <p:nvPr/>
          </p:nvSpPr>
          <p:spPr bwMode="auto">
            <a:xfrm flipV="1">
              <a:off x="5403" y="2574"/>
              <a:ext cx="0" cy="246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69"/>
            <p:cNvSpPr>
              <a:spLocks noChangeShapeType="1"/>
            </p:cNvSpPr>
            <p:nvPr/>
          </p:nvSpPr>
          <p:spPr bwMode="auto">
            <a:xfrm>
              <a:off x="5403" y="3065"/>
              <a:ext cx="0" cy="393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123695" y="2804335"/>
            <a:ext cx="4046538" cy="762000"/>
            <a:chOff x="144" y="2750"/>
            <a:chExt cx="2549" cy="480"/>
          </a:xfrm>
        </p:grpSpPr>
        <p:graphicFrame>
          <p:nvGraphicFramePr>
            <p:cNvPr id="72" name="Object 71"/>
            <p:cNvGraphicFramePr>
              <a:graphicFrameLocks noChangeAspect="1"/>
            </p:cNvGraphicFramePr>
            <p:nvPr/>
          </p:nvGraphicFramePr>
          <p:xfrm>
            <a:off x="480" y="2750"/>
            <a:ext cx="2213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77" name="Equation" r:id="rId6" imgW="1054100" imgH="228600" progId="Equation.3">
                    <p:embed/>
                  </p:oleObj>
                </mc:Choice>
                <mc:Fallback>
                  <p:oleObj name="Equation" r:id="rId6" imgW="1054100" imgH="2286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750"/>
                          <a:ext cx="2213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144" y="278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1443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155008" y="1851819"/>
            <a:ext cx="4343400" cy="1195387"/>
            <a:chOff x="96" y="1354"/>
            <a:chExt cx="2736" cy="753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6" y="1545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则</a:t>
              </a:r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335" y="1354"/>
            <a:ext cx="2497" cy="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89" name="Equation" r:id="rId3" imgW="1473200" imgH="444500" progId="">
                    <p:embed/>
                  </p:oleObj>
                </mc:Choice>
                <mc:Fallback>
                  <p:oleObj name="Equation" r:id="rId3" imgW="1473200" imgH="444500" progId="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" y="1354"/>
                          <a:ext cx="2497" cy="7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699021" y="3004344"/>
            <a:ext cx="3886200" cy="558800"/>
            <a:chOff x="624" y="2240"/>
            <a:chExt cx="2448" cy="352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624" y="2240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1C1C1C"/>
                  </a:solidFill>
                  <a:latin typeface="Times New Roman" pitchFamily="18" charset="0"/>
                </a:rPr>
                <a:t>         </a:t>
              </a: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则 </a:t>
              </a:r>
            </a:p>
          </p:txBody>
        </p:sp>
        <p:graphicFrame>
          <p:nvGraphicFramePr>
            <p:cNvPr id="11" name="Object 9"/>
            <p:cNvGraphicFramePr>
              <a:graphicFrameLocks noChangeAspect="1"/>
            </p:cNvGraphicFramePr>
            <p:nvPr/>
          </p:nvGraphicFramePr>
          <p:xfrm>
            <a:off x="1416" y="2240"/>
            <a:ext cx="124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90" name="Equation" r:id="rId5" imgW="990170" imgH="203112" progId="">
                    <p:embed/>
                  </p:oleObj>
                </mc:Choice>
                <mc:Fallback>
                  <p:oleObj name="Equation" r:id="rId5" imgW="990170" imgH="203112" progId="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2240"/>
                          <a:ext cx="1248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865600"/>
              </p:ext>
            </p:extLst>
          </p:nvPr>
        </p:nvGraphicFramePr>
        <p:xfrm>
          <a:off x="4658246" y="3580606"/>
          <a:ext cx="235426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1" name="Equation" r:id="rId7" imgW="850900" imgH="228600" progId="">
                  <p:embed/>
                </p:oleObj>
              </mc:Choice>
              <mc:Fallback>
                <p:oleObj name="Equation" r:id="rId7" imgW="850900" imgH="2286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8246" y="3580606"/>
                        <a:ext cx="2354262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859936"/>
              </p:ext>
            </p:extLst>
          </p:nvPr>
        </p:nvGraphicFramePr>
        <p:xfrm>
          <a:off x="1141933" y="4372769"/>
          <a:ext cx="3273425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2" name="Equation" r:id="rId9" imgW="1231366" imgH="533169" progId="">
                  <p:embed/>
                </p:oleObj>
              </mc:Choice>
              <mc:Fallback>
                <p:oleObj name="Equation" r:id="rId9" imgW="1231366" imgH="533169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933" y="4372769"/>
                        <a:ext cx="3273425" cy="152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109775"/>
              </p:ext>
            </p:extLst>
          </p:nvPr>
        </p:nvGraphicFramePr>
        <p:xfrm>
          <a:off x="2786583" y="5596731"/>
          <a:ext cx="3024188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3" name="Equation" r:id="rId11" imgW="1206500" imgH="431800" progId="">
                  <p:embed/>
                </p:oleObj>
              </mc:Choice>
              <mc:Fallback>
                <p:oleObj name="Equation" r:id="rId11" imgW="1206500" imgH="43180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583" y="5596731"/>
                        <a:ext cx="3024188" cy="116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453441"/>
              </p:ext>
            </p:extLst>
          </p:nvPr>
        </p:nvGraphicFramePr>
        <p:xfrm>
          <a:off x="4802708" y="4299744"/>
          <a:ext cx="3214688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4" name="Equation" r:id="rId13" imgW="1282700" imgH="393700" progId="">
                  <p:embed/>
                </p:oleObj>
              </mc:Choice>
              <mc:Fallback>
                <p:oleObj name="Equation" r:id="rId13" imgW="1282700" imgH="39370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708" y="4299744"/>
                        <a:ext cx="3214688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981800"/>
              </p:ext>
            </p:extLst>
          </p:nvPr>
        </p:nvGraphicFramePr>
        <p:xfrm>
          <a:off x="-21704" y="2067719"/>
          <a:ext cx="39624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5" name="Equation" r:id="rId15" imgW="1193800" imgH="203200" progId="">
                  <p:embed/>
                </p:oleObj>
              </mc:Choice>
              <mc:Fallback>
                <p:oleObj name="Equation" r:id="rId15" imgW="1193800" imgH="2032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1704" y="2067719"/>
                        <a:ext cx="3962400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649530"/>
              </p:ext>
            </p:extLst>
          </p:nvPr>
        </p:nvGraphicFramePr>
        <p:xfrm>
          <a:off x="625996" y="988219"/>
          <a:ext cx="21844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6" name="Equation" r:id="rId17" imgW="698500" imgH="228600" progId="">
                  <p:embed/>
                </p:oleObj>
              </mc:Choice>
              <mc:Fallback>
                <p:oleObj name="Equation" r:id="rId17" imgW="698500" imgH="2286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96" y="988219"/>
                        <a:ext cx="21844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519941"/>
              </p:ext>
            </p:extLst>
          </p:nvPr>
        </p:nvGraphicFramePr>
        <p:xfrm>
          <a:off x="3291408" y="1059656"/>
          <a:ext cx="53292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7" name="Equation" r:id="rId19" imgW="1930400" imgH="203200" progId="">
                  <p:embed/>
                </p:oleObj>
              </mc:Choice>
              <mc:Fallback>
                <p:oleObj name="Equation" r:id="rId19" imgW="1930400" imgH="20320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408" y="1059656"/>
                        <a:ext cx="5329238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6"/>
          <p:cNvSpPr txBox="1">
            <a:spLocks noChangeArrowheads="1"/>
          </p:cNvSpPr>
          <p:nvPr/>
        </p:nvSpPr>
        <p:spPr bwMode="auto">
          <a:xfrm>
            <a:off x="483121" y="3723481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两边乘以</a:t>
            </a:r>
            <a:r>
              <a:rPr lang="en-US" altLang="zh-CN" sz="2400"/>
              <a:t>y,</a:t>
            </a:r>
            <a:r>
              <a:rPr lang="zh-CN" altLang="en-US" sz="2400"/>
              <a:t>并令</a:t>
            </a:r>
            <a:r>
              <a:rPr lang="en-US" altLang="zh-CN" sz="2400"/>
              <a:t>u=yv,</a:t>
            </a:r>
            <a:r>
              <a:rPr lang="zh-CN" altLang="en-US" sz="2400"/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587973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8483" y="1031638"/>
            <a:ext cx="89154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1C1C1C"/>
                </a:solidFill>
                <a:latin typeface="Times New Roman" pitchFamily="18" charset="0"/>
              </a:rPr>
              <a:t>12.</a:t>
            </a:r>
            <a:r>
              <a:rPr lang="zh-CN" altLang="en-US" sz="2800" b="1" dirty="0" smtClean="0">
                <a:solidFill>
                  <a:srgbClr val="1C1C1C"/>
                </a:solidFill>
                <a:latin typeface="Times New Roman" pitchFamily="18" charset="0"/>
              </a:rPr>
              <a:t>一</a:t>
            </a:r>
            <a:r>
              <a:rPr lang="zh-CN" altLang="en-US" sz="2800" b="1" dirty="0">
                <a:solidFill>
                  <a:srgbClr val="1C1C1C"/>
                </a:solidFill>
                <a:latin typeface="Times New Roman" pitchFamily="18" charset="0"/>
              </a:rPr>
              <a:t>枚返回式火箭以 </a:t>
            </a:r>
            <a:r>
              <a:rPr lang="en-US" altLang="zh-CN" sz="2800" dirty="0">
                <a:solidFill>
                  <a:srgbClr val="1C1C1C"/>
                </a:solidFill>
                <a:latin typeface="Times New Roman" pitchFamily="18" charset="0"/>
              </a:rPr>
              <a:t>2.5 </a:t>
            </a:r>
            <a:r>
              <a:rPr lang="en-US" altLang="zh-CN" sz="2800" dirty="0">
                <a:solidFill>
                  <a:srgbClr val="1C1C1C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800" dirty="0">
                <a:solidFill>
                  <a:srgbClr val="1C1C1C"/>
                </a:solidFill>
                <a:latin typeface="Times New Roman" pitchFamily="18" charset="0"/>
              </a:rPr>
              <a:t>10</a:t>
            </a:r>
            <a:r>
              <a:rPr lang="en-US" altLang="zh-CN" sz="2800" baseline="30000" dirty="0">
                <a:solidFill>
                  <a:srgbClr val="1C1C1C"/>
                </a:solidFill>
                <a:latin typeface="Times New Roman" pitchFamily="18" charset="0"/>
              </a:rPr>
              <a:t>3</a:t>
            </a:r>
            <a:r>
              <a:rPr lang="en-US" altLang="zh-CN" sz="2800" dirty="0">
                <a:solidFill>
                  <a:srgbClr val="1C1C1C"/>
                </a:solidFill>
                <a:latin typeface="Times New Roman" pitchFamily="18" charset="0"/>
              </a:rPr>
              <a:t> m</a:t>
            </a:r>
            <a:r>
              <a:rPr lang="en-US" altLang="zh-CN" sz="2800" dirty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2800" dirty="0">
                <a:solidFill>
                  <a:srgbClr val="1C1C1C"/>
                </a:solidFill>
                <a:latin typeface="Times New Roman" pitchFamily="18" charset="0"/>
              </a:rPr>
              <a:t>s</a:t>
            </a:r>
            <a:r>
              <a:rPr lang="en-US" altLang="zh-CN" sz="2800" baseline="30000" dirty="0">
                <a:solidFill>
                  <a:srgbClr val="1C1C1C"/>
                </a:solidFill>
                <a:latin typeface="Times New Roman" pitchFamily="18" charset="0"/>
              </a:rPr>
              <a:t>-1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itchFamily="18" charset="0"/>
              </a:rPr>
              <a:t>的速率相对地面沿水平方向飞行 </a:t>
            </a:r>
            <a:r>
              <a:rPr lang="en-US" altLang="zh-CN" sz="2800" b="1" dirty="0">
                <a:solidFill>
                  <a:srgbClr val="1C1C1C"/>
                </a:solidFill>
                <a:latin typeface="Times New Roman" pitchFamily="18" charset="0"/>
              </a:rPr>
              <a:t>.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itchFamily="18" charset="0"/>
              </a:rPr>
              <a:t>设空气阻力不计</a:t>
            </a:r>
            <a:r>
              <a:rPr lang="en-US" altLang="zh-CN" sz="2800" b="1" dirty="0">
                <a:solidFill>
                  <a:srgbClr val="1C1C1C"/>
                </a:solidFill>
                <a:latin typeface="Times New Roman" pitchFamily="18" charset="0"/>
              </a:rPr>
              <a:t>.  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itchFamily="18" charset="0"/>
              </a:rPr>
              <a:t>现由控制系统使火箭分离为两部分</a:t>
            </a:r>
            <a:r>
              <a:rPr lang="en-US" altLang="zh-CN" sz="2800" b="1" dirty="0">
                <a:solidFill>
                  <a:srgbClr val="1C1C1C"/>
                </a:solidFill>
                <a:latin typeface="Times New Roman" pitchFamily="18" charset="0"/>
              </a:rPr>
              <a:t>, 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itchFamily="18" charset="0"/>
              </a:rPr>
              <a:t>前方部分是质量为</a:t>
            </a:r>
            <a:r>
              <a:rPr lang="en-US" altLang="zh-CN" sz="2800" dirty="0">
                <a:solidFill>
                  <a:srgbClr val="1C1C1C"/>
                </a:solidFill>
                <a:latin typeface="Times New Roman" pitchFamily="18" charset="0"/>
              </a:rPr>
              <a:t>100kg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itchFamily="18" charset="0"/>
              </a:rPr>
              <a:t>的仪器舱</a:t>
            </a:r>
            <a:r>
              <a:rPr lang="en-US" altLang="zh-CN" sz="2800" b="1" dirty="0">
                <a:solidFill>
                  <a:srgbClr val="1C1C1C"/>
                </a:solidFill>
                <a:latin typeface="Times New Roman" pitchFamily="18" charset="0"/>
              </a:rPr>
              <a:t>, 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itchFamily="18" charset="0"/>
              </a:rPr>
              <a:t>后方部分是质量为 </a:t>
            </a:r>
            <a:r>
              <a:rPr lang="en-US" altLang="zh-CN" sz="2800" dirty="0">
                <a:solidFill>
                  <a:srgbClr val="1C1C1C"/>
                </a:solidFill>
                <a:latin typeface="Times New Roman" pitchFamily="18" charset="0"/>
              </a:rPr>
              <a:t>200kg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itchFamily="18" charset="0"/>
              </a:rPr>
              <a:t>的火箭容器 </a:t>
            </a:r>
            <a:r>
              <a:rPr lang="en-US" altLang="zh-CN" sz="2800" b="1" dirty="0">
                <a:solidFill>
                  <a:srgbClr val="1C1C1C"/>
                </a:solidFill>
                <a:latin typeface="Times New Roman" pitchFamily="18" charset="0"/>
              </a:rPr>
              <a:t>. 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itchFamily="18" charset="0"/>
              </a:rPr>
              <a:t>若仪器舱相对火箭容器的水平速率为</a:t>
            </a:r>
            <a:r>
              <a:rPr lang="en-US" altLang="zh-CN" sz="2800" dirty="0">
                <a:solidFill>
                  <a:srgbClr val="1C1C1C"/>
                </a:solidFill>
                <a:latin typeface="Times New Roman" pitchFamily="18" charset="0"/>
              </a:rPr>
              <a:t>1.0 </a:t>
            </a:r>
            <a:r>
              <a:rPr lang="en-US" altLang="zh-CN" sz="2800" dirty="0">
                <a:solidFill>
                  <a:srgbClr val="1C1C1C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800" dirty="0">
                <a:solidFill>
                  <a:srgbClr val="1C1C1C"/>
                </a:solidFill>
                <a:latin typeface="Times New Roman" pitchFamily="18" charset="0"/>
              </a:rPr>
              <a:t>10</a:t>
            </a:r>
            <a:r>
              <a:rPr lang="en-US" altLang="zh-CN" sz="2800" baseline="30000" dirty="0">
                <a:solidFill>
                  <a:srgbClr val="1C1C1C"/>
                </a:solidFill>
                <a:latin typeface="Times New Roman" pitchFamily="18" charset="0"/>
              </a:rPr>
              <a:t>3</a:t>
            </a:r>
            <a:r>
              <a:rPr lang="en-US" altLang="zh-CN" sz="2800" dirty="0">
                <a:solidFill>
                  <a:srgbClr val="1C1C1C"/>
                </a:solidFill>
                <a:latin typeface="Times New Roman" pitchFamily="18" charset="0"/>
              </a:rPr>
              <a:t> m</a:t>
            </a:r>
            <a:r>
              <a:rPr lang="en-US" altLang="zh-CN" sz="2800" dirty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2800" dirty="0">
                <a:solidFill>
                  <a:srgbClr val="1C1C1C"/>
                </a:solidFill>
                <a:latin typeface="Times New Roman" pitchFamily="18" charset="0"/>
              </a:rPr>
              <a:t>s</a:t>
            </a:r>
            <a:r>
              <a:rPr lang="en-US" altLang="zh-CN" sz="2800" baseline="30000" dirty="0">
                <a:solidFill>
                  <a:srgbClr val="1C1C1C"/>
                </a:solidFill>
                <a:latin typeface="Times New Roman" pitchFamily="18" charset="0"/>
              </a:rPr>
              <a:t>-1 </a:t>
            </a:r>
            <a:r>
              <a:rPr lang="en-US" altLang="zh-CN" sz="2800" b="1" dirty="0">
                <a:solidFill>
                  <a:srgbClr val="1C1C1C"/>
                </a:solidFill>
                <a:latin typeface="Times New Roman" pitchFamily="18" charset="0"/>
              </a:rPr>
              <a:t>.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itchFamily="18" charset="0"/>
              </a:rPr>
              <a:t>求 仪器舱和火箭容器相对地面的速度 </a:t>
            </a:r>
            <a:r>
              <a:rPr lang="en-US" altLang="zh-CN" sz="2800" b="1" dirty="0">
                <a:solidFill>
                  <a:srgbClr val="1C1C1C"/>
                </a:solidFill>
                <a:latin typeface="Times New Roman" pitchFamily="18" charset="0"/>
              </a:rPr>
              <a:t>.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69083" y="3685938"/>
            <a:ext cx="6781800" cy="3055430"/>
            <a:chOff x="768" y="2064"/>
            <a:chExt cx="4272" cy="2016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68" y="2064"/>
              <a:ext cx="4272" cy="2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632" y="2208"/>
              <a:ext cx="0" cy="120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1152" y="3385"/>
              <a:ext cx="483" cy="503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" name="Object 9"/>
            <p:cNvGraphicFramePr>
              <a:graphicFrameLocks noChangeAspect="1"/>
            </p:cNvGraphicFramePr>
            <p:nvPr/>
          </p:nvGraphicFramePr>
          <p:xfrm>
            <a:off x="4241" y="3456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58" name="公式" r:id="rId3" imgW="177646" imgH="190335" progId="Equation.3">
                    <p:embed/>
                  </p:oleObj>
                </mc:Choice>
                <mc:Fallback>
                  <p:oleObj name="公式" r:id="rId3" imgW="177646" imgH="190335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456"/>
                          <a:ext cx="223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0"/>
            <p:cNvGraphicFramePr>
              <a:graphicFrameLocks noChangeAspect="1"/>
            </p:cNvGraphicFramePr>
            <p:nvPr/>
          </p:nvGraphicFramePr>
          <p:xfrm>
            <a:off x="935" y="3720"/>
            <a:ext cx="26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59" name="Equation" r:id="rId5" imgW="126725" imgH="126725" progId="Equation.3">
                    <p:embed/>
                  </p:oleObj>
                </mc:Choice>
                <mc:Fallback>
                  <p:oleObj name="Equation" r:id="rId5" imgW="126725" imgH="126725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" y="3720"/>
                          <a:ext cx="265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1344" y="2256"/>
            <a:ext cx="2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60" name="公式" r:id="rId7" imgW="190417" imgH="241195" progId="Equation.3">
                    <p:embed/>
                  </p:oleObj>
                </mc:Choice>
                <mc:Fallback>
                  <p:oleObj name="公式" r:id="rId7" imgW="190417" imgH="241195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256"/>
                          <a:ext cx="287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2"/>
            <p:cNvGraphicFramePr>
              <a:graphicFrameLocks noChangeAspect="1"/>
            </p:cNvGraphicFramePr>
            <p:nvPr/>
          </p:nvGraphicFramePr>
          <p:xfrm>
            <a:off x="1514" y="3408"/>
            <a:ext cx="26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61" name="Equation" r:id="rId9" imgW="126835" imgH="139518" progId="">
                    <p:embed/>
                  </p:oleObj>
                </mc:Choice>
                <mc:Fallback>
                  <p:oleObj name="Equation" r:id="rId9" imgW="126835" imgH="139518" progId="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4" y="3408"/>
                          <a:ext cx="26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3216" y="2208"/>
              <a:ext cx="0" cy="120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216" y="3408"/>
              <a:ext cx="1344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2736" y="3385"/>
              <a:ext cx="483" cy="503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" name="Object 16"/>
            <p:cNvGraphicFramePr>
              <a:graphicFrameLocks noChangeAspect="1"/>
            </p:cNvGraphicFramePr>
            <p:nvPr/>
          </p:nvGraphicFramePr>
          <p:xfrm>
            <a:off x="4416" y="3360"/>
            <a:ext cx="336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62" name="Equation" r:id="rId11" imgW="152202" imgH="177569" progId="Equation.3">
                    <p:embed/>
                  </p:oleObj>
                </mc:Choice>
                <mc:Fallback>
                  <p:oleObj name="Equation" r:id="rId11" imgW="152202" imgH="177569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360"/>
                          <a:ext cx="336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7"/>
            <p:cNvGraphicFramePr>
              <a:graphicFrameLocks noChangeAspect="1"/>
            </p:cNvGraphicFramePr>
            <p:nvPr/>
          </p:nvGraphicFramePr>
          <p:xfrm>
            <a:off x="2499" y="3696"/>
            <a:ext cx="28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63" name="Equation" r:id="rId13" imgW="139579" imgH="164957" progId="Equation.3">
                    <p:embed/>
                  </p:oleObj>
                </mc:Choice>
                <mc:Fallback>
                  <p:oleObj name="Equation" r:id="rId13" imgW="139579" imgH="164957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9" y="3696"/>
                          <a:ext cx="285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8"/>
            <p:cNvGraphicFramePr>
              <a:graphicFrameLocks noChangeAspect="1"/>
            </p:cNvGraphicFramePr>
            <p:nvPr/>
          </p:nvGraphicFramePr>
          <p:xfrm>
            <a:off x="2880" y="2208"/>
            <a:ext cx="365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64" name="Equation" r:id="rId15" imgW="164957" imgH="203024" progId="Equation.3">
                    <p:embed/>
                  </p:oleObj>
                </mc:Choice>
                <mc:Fallback>
                  <p:oleObj name="Equation" r:id="rId15" imgW="164957" imgH="203024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208"/>
                          <a:ext cx="365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1632" y="3408"/>
              <a:ext cx="1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3" name="Object 20"/>
            <p:cNvGraphicFramePr>
              <a:graphicFrameLocks noChangeAspect="1"/>
            </p:cNvGraphicFramePr>
            <p:nvPr/>
          </p:nvGraphicFramePr>
          <p:xfrm>
            <a:off x="1756" y="2208"/>
            <a:ext cx="20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65" name="Equation" r:id="rId17" imgW="152268" imgH="215713" progId="Equation.3">
                    <p:embed/>
                  </p:oleObj>
                </mc:Choice>
                <mc:Fallback>
                  <p:oleObj name="Equation" r:id="rId17" imgW="152268" imgH="215713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" y="2208"/>
                          <a:ext cx="20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1"/>
            <p:cNvGraphicFramePr>
              <a:graphicFrameLocks noChangeAspect="1"/>
            </p:cNvGraphicFramePr>
            <p:nvPr/>
          </p:nvGraphicFramePr>
          <p:xfrm>
            <a:off x="3310" y="2160"/>
            <a:ext cx="255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66" name="Equation" r:id="rId19" imgW="203112" imgH="279279" progId="Equation.3">
                    <p:embed/>
                  </p:oleObj>
                </mc:Choice>
                <mc:Fallback>
                  <p:oleObj name="Equation" r:id="rId19" imgW="203112" imgH="279279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0" y="2160"/>
                          <a:ext cx="255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2"/>
            <p:cNvGraphicFramePr>
              <a:graphicFrameLocks noChangeAspect="1"/>
            </p:cNvGraphicFramePr>
            <p:nvPr/>
          </p:nvGraphicFramePr>
          <p:xfrm>
            <a:off x="3072" y="3377"/>
            <a:ext cx="318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67" name="Equation" r:id="rId21" imgW="152202" imgH="177569" progId="Equation.3">
                    <p:embed/>
                  </p:oleObj>
                </mc:Choice>
                <mc:Fallback>
                  <p:oleObj name="Equation" r:id="rId21" imgW="152202" imgH="177569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377"/>
                          <a:ext cx="318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2016" y="2976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3792" y="2976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2400" y="3158"/>
              <a:ext cx="288" cy="116"/>
            </a:xfrm>
            <a:custGeom>
              <a:avLst/>
              <a:gdLst/>
              <a:ahLst/>
              <a:cxnLst>
                <a:cxn ang="0">
                  <a:pos x="105" y="44"/>
                </a:cxn>
                <a:cxn ang="0">
                  <a:pos x="713" y="31"/>
                </a:cxn>
                <a:cxn ang="0">
                  <a:pos x="943" y="94"/>
                </a:cxn>
                <a:cxn ang="0">
                  <a:pos x="1164" y="250"/>
                </a:cxn>
                <a:cxn ang="0">
                  <a:pos x="973" y="441"/>
                </a:cxn>
                <a:cxn ang="0">
                  <a:pos x="694" y="529"/>
                </a:cxn>
                <a:cxn ang="0">
                  <a:pos x="116" y="541"/>
                </a:cxn>
                <a:cxn ang="0">
                  <a:pos x="82" y="292"/>
                </a:cxn>
                <a:cxn ang="0">
                  <a:pos x="105" y="44"/>
                </a:cxn>
              </a:cxnLst>
              <a:rect l="0" t="0" r="r" b="b"/>
              <a:pathLst>
                <a:path w="1169" h="580">
                  <a:moveTo>
                    <a:pt x="105" y="44"/>
                  </a:moveTo>
                  <a:cubicBezTo>
                    <a:pt x="210" y="0"/>
                    <a:pt x="573" y="23"/>
                    <a:pt x="713" y="31"/>
                  </a:cubicBezTo>
                  <a:cubicBezTo>
                    <a:pt x="853" y="39"/>
                    <a:pt x="868" y="58"/>
                    <a:pt x="943" y="94"/>
                  </a:cubicBezTo>
                  <a:cubicBezTo>
                    <a:pt x="1018" y="131"/>
                    <a:pt x="1158" y="193"/>
                    <a:pt x="1164" y="250"/>
                  </a:cubicBezTo>
                  <a:cubicBezTo>
                    <a:pt x="1169" y="307"/>
                    <a:pt x="1051" y="394"/>
                    <a:pt x="973" y="441"/>
                  </a:cubicBezTo>
                  <a:cubicBezTo>
                    <a:pt x="895" y="487"/>
                    <a:pt x="837" y="512"/>
                    <a:pt x="694" y="529"/>
                  </a:cubicBezTo>
                  <a:cubicBezTo>
                    <a:pt x="551" y="546"/>
                    <a:pt x="218" y="580"/>
                    <a:pt x="116" y="541"/>
                  </a:cubicBezTo>
                  <a:cubicBezTo>
                    <a:pt x="14" y="502"/>
                    <a:pt x="84" y="375"/>
                    <a:pt x="82" y="292"/>
                  </a:cubicBezTo>
                  <a:cubicBezTo>
                    <a:pt x="80" y="209"/>
                    <a:pt x="0" y="88"/>
                    <a:pt x="105" y="4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72549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72549"/>
                    <a:invGamma/>
                  </a:schemeClr>
                </a:gs>
              </a:gsLst>
              <a:lin ang="5400000" scaled="1"/>
            </a:gradFill>
            <a:ln w="19050" cap="flat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2030" y="3158"/>
              <a:ext cx="411" cy="116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78824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78824"/>
                    <a:invGamma/>
                  </a:schemeClr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30" name="Group 27"/>
            <p:cNvGrpSpPr>
              <a:grpSpLocks/>
            </p:cNvGrpSpPr>
            <p:nvPr/>
          </p:nvGrpSpPr>
          <p:grpSpPr bwMode="auto">
            <a:xfrm>
              <a:off x="1824" y="3120"/>
              <a:ext cx="370" cy="192"/>
              <a:chOff x="672" y="2688"/>
              <a:chExt cx="432" cy="240"/>
            </a:xfrm>
          </p:grpSpPr>
          <p:sp>
            <p:nvSpPr>
              <p:cNvPr id="41" name="AutoShape 28"/>
              <p:cNvSpPr>
                <a:spLocks noChangeArrowheads="1"/>
              </p:cNvSpPr>
              <p:nvPr/>
            </p:nvSpPr>
            <p:spPr bwMode="auto">
              <a:xfrm flipH="1">
                <a:off x="672" y="2832"/>
                <a:ext cx="432" cy="49"/>
              </a:xfrm>
              <a:prstGeom prst="parallelogram">
                <a:avLst>
                  <a:gd name="adj" fmla="val 377083"/>
                </a:avLst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2" name="AutoShape 29"/>
              <p:cNvSpPr>
                <a:spLocks noChangeArrowheads="1"/>
              </p:cNvSpPr>
              <p:nvPr/>
            </p:nvSpPr>
            <p:spPr bwMode="auto">
              <a:xfrm>
                <a:off x="672" y="2880"/>
                <a:ext cx="432" cy="49"/>
              </a:xfrm>
              <a:prstGeom prst="parallelogram">
                <a:avLst>
                  <a:gd name="adj" fmla="val 377083"/>
                </a:avLst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3" name="AutoShape 30"/>
              <p:cNvSpPr>
                <a:spLocks noChangeArrowheads="1"/>
              </p:cNvSpPr>
              <p:nvPr/>
            </p:nvSpPr>
            <p:spPr bwMode="auto">
              <a:xfrm flipH="1">
                <a:off x="672" y="2688"/>
                <a:ext cx="432" cy="48"/>
              </a:xfrm>
              <a:prstGeom prst="parallelogram">
                <a:avLst>
                  <a:gd name="adj" fmla="val 377083"/>
                </a:avLst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4" name="AutoShape 31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432" cy="50"/>
              </a:xfrm>
              <a:prstGeom prst="parallelogram">
                <a:avLst>
                  <a:gd name="adj" fmla="val 377083"/>
                </a:avLst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3792" y="3168"/>
              <a:ext cx="288" cy="116"/>
            </a:xfrm>
            <a:custGeom>
              <a:avLst/>
              <a:gdLst/>
              <a:ahLst/>
              <a:cxnLst>
                <a:cxn ang="0">
                  <a:pos x="105" y="44"/>
                </a:cxn>
                <a:cxn ang="0">
                  <a:pos x="713" y="31"/>
                </a:cxn>
                <a:cxn ang="0">
                  <a:pos x="943" y="94"/>
                </a:cxn>
                <a:cxn ang="0">
                  <a:pos x="1164" y="250"/>
                </a:cxn>
                <a:cxn ang="0">
                  <a:pos x="973" y="441"/>
                </a:cxn>
                <a:cxn ang="0">
                  <a:pos x="694" y="529"/>
                </a:cxn>
                <a:cxn ang="0">
                  <a:pos x="116" y="541"/>
                </a:cxn>
                <a:cxn ang="0">
                  <a:pos x="82" y="292"/>
                </a:cxn>
                <a:cxn ang="0">
                  <a:pos x="105" y="44"/>
                </a:cxn>
              </a:cxnLst>
              <a:rect l="0" t="0" r="r" b="b"/>
              <a:pathLst>
                <a:path w="1169" h="580">
                  <a:moveTo>
                    <a:pt x="105" y="44"/>
                  </a:moveTo>
                  <a:cubicBezTo>
                    <a:pt x="210" y="0"/>
                    <a:pt x="573" y="23"/>
                    <a:pt x="713" y="31"/>
                  </a:cubicBezTo>
                  <a:cubicBezTo>
                    <a:pt x="853" y="39"/>
                    <a:pt x="868" y="58"/>
                    <a:pt x="943" y="94"/>
                  </a:cubicBezTo>
                  <a:cubicBezTo>
                    <a:pt x="1018" y="131"/>
                    <a:pt x="1158" y="193"/>
                    <a:pt x="1164" y="250"/>
                  </a:cubicBezTo>
                  <a:cubicBezTo>
                    <a:pt x="1169" y="307"/>
                    <a:pt x="1051" y="394"/>
                    <a:pt x="973" y="441"/>
                  </a:cubicBezTo>
                  <a:cubicBezTo>
                    <a:pt x="895" y="487"/>
                    <a:pt x="837" y="512"/>
                    <a:pt x="694" y="529"/>
                  </a:cubicBezTo>
                  <a:cubicBezTo>
                    <a:pt x="551" y="546"/>
                    <a:pt x="218" y="580"/>
                    <a:pt x="116" y="541"/>
                  </a:cubicBezTo>
                  <a:cubicBezTo>
                    <a:pt x="14" y="502"/>
                    <a:pt x="84" y="375"/>
                    <a:pt x="82" y="292"/>
                  </a:cubicBezTo>
                  <a:cubicBezTo>
                    <a:pt x="80" y="209"/>
                    <a:pt x="0" y="88"/>
                    <a:pt x="105" y="4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32" name="Group 33"/>
            <p:cNvGrpSpPr>
              <a:grpSpLocks/>
            </p:cNvGrpSpPr>
            <p:nvPr/>
          </p:nvGrpSpPr>
          <p:grpSpPr bwMode="auto">
            <a:xfrm>
              <a:off x="2832" y="3120"/>
              <a:ext cx="617" cy="192"/>
              <a:chOff x="672" y="2688"/>
              <a:chExt cx="720" cy="240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912" y="2736"/>
                <a:ext cx="480" cy="145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36" name="Group 35"/>
              <p:cNvGrpSpPr>
                <a:grpSpLocks/>
              </p:cNvGrpSpPr>
              <p:nvPr/>
            </p:nvGrpSpPr>
            <p:grpSpPr bwMode="auto">
              <a:xfrm>
                <a:off x="672" y="2688"/>
                <a:ext cx="432" cy="240"/>
                <a:chOff x="672" y="2688"/>
                <a:chExt cx="432" cy="240"/>
              </a:xfrm>
            </p:grpSpPr>
            <p:sp>
              <p:nvSpPr>
                <p:cNvPr id="37" name="AutoShape 36"/>
                <p:cNvSpPr>
                  <a:spLocks noChangeArrowheads="1"/>
                </p:cNvSpPr>
                <p:nvPr/>
              </p:nvSpPr>
              <p:spPr bwMode="auto">
                <a:xfrm flipH="1">
                  <a:off x="672" y="2832"/>
                  <a:ext cx="432" cy="49"/>
                </a:xfrm>
                <a:prstGeom prst="parallelogram">
                  <a:avLst>
                    <a:gd name="adj" fmla="val 377083"/>
                  </a:avLst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8" name="AutoShape 37"/>
                <p:cNvSpPr>
                  <a:spLocks noChangeArrowheads="1"/>
                </p:cNvSpPr>
                <p:nvPr/>
              </p:nvSpPr>
              <p:spPr bwMode="auto">
                <a:xfrm>
                  <a:off x="672" y="2880"/>
                  <a:ext cx="432" cy="49"/>
                </a:xfrm>
                <a:prstGeom prst="parallelogram">
                  <a:avLst>
                    <a:gd name="adj" fmla="val 377083"/>
                  </a:avLst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9" name="AutoShape 38"/>
                <p:cNvSpPr>
                  <a:spLocks noChangeArrowheads="1"/>
                </p:cNvSpPr>
                <p:nvPr/>
              </p:nvSpPr>
              <p:spPr bwMode="auto">
                <a:xfrm flipH="1">
                  <a:off x="672" y="2688"/>
                  <a:ext cx="432" cy="48"/>
                </a:xfrm>
                <a:prstGeom prst="parallelogram">
                  <a:avLst>
                    <a:gd name="adj" fmla="val 377083"/>
                  </a:avLst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40" name="AutoShape 39"/>
                <p:cNvSpPr>
                  <a:spLocks noChangeArrowheads="1"/>
                </p:cNvSpPr>
                <p:nvPr/>
              </p:nvSpPr>
              <p:spPr bwMode="auto">
                <a:xfrm>
                  <a:off x="672" y="2736"/>
                  <a:ext cx="432" cy="50"/>
                </a:xfrm>
                <a:prstGeom prst="parallelogram">
                  <a:avLst>
                    <a:gd name="adj" fmla="val 377083"/>
                  </a:avLst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graphicFrame>
          <p:nvGraphicFramePr>
            <p:cNvPr id="33" name="Object 40"/>
            <p:cNvGraphicFramePr>
              <a:graphicFrameLocks noChangeAspect="1"/>
            </p:cNvGraphicFramePr>
            <p:nvPr/>
          </p:nvGraphicFramePr>
          <p:xfrm>
            <a:off x="2163" y="2592"/>
            <a:ext cx="27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68" name="Equation" r:id="rId23" imgW="203024" imgH="253780" progId="Equation.3">
                    <p:embed/>
                  </p:oleObj>
                </mc:Choice>
                <mc:Fallback>
                  <p:oleObj name="Equation" r:id="rId23" imgW="203024" imgH="253780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" y="2592"/>
                          <a:ext cx="270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41"/>
            <p:cNvGraphicFramePr>
              <a:graphicFrameLocks noChangeAspect="1"/>
            </p:cNvGraphicFramePr>
            <p:nvPr/>
          </p:nvGraphicFramePr>
          <p:xfrm>
            <a:off x="3792" y="2592"/>
            <a:ext cx="32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69" name="Equation" r:id="rId25" imgW="266584" imgH="279279" progId="Equation.3">
                    <p:embed/>
                  </p:oleObj>
                </mc:Choice>
                <mc:Fallback>
                  <p:oleObj name="Equation" r:id="rId25" imgW="266584" imgH="279279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592"/>
                          <a:ext cx="32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87973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3838" y="985144"/>
            <a:ext cx="8763000" cy="3192462"/>
            <a:chOff x="96" y="437"/>
            <a:chExt cx="5520" cy="201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533"/>
              <a:ext cx="3264" cy="1632"/>
              <a:chOff x="2352" y="533"/>
              <a:chExt cx="3264" cy="1632"/>
            </a:xfrm>
          </p:grpSpPr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2352" y="533"/>
                <a:ext cx="3247" cy="1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 flipV="1">
                <a:off x="2957" y="652"/>
                <a:ext cx="0" cy="995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8"/>
              <p:cNvSpPr>
                <a:spLocks noChangeShapeType="1"/>
              </p:cNvSpPr>
              <p:nvPr/>
            </p:nvSpPr>
            <p:spPr bwMode="auto">
              <a:xfrm flipH="1">
                <a:off x="2548" y="1628"/>
                <a:ext cx="412" cy="417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" name="Object 9"/>
              <p:cNvGraphicFramePr>
                <a:graphicFrameLocks noChangeAspect="1"/>
              </p:cNvGraphicFramePr>
              <p:nvPr/>
            </p:nvGraphicFramePr>
            <p:xfrm>
              <a:off x="5181" y="1687"/>
              <a:ext cx="190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038" name="公式" r:id="rId3" imgW="177646" imgH="190335" progId="Equation.3">
                      <p:embed/>
                    </p:oleObj>
                  </mc:Choice>
                  <mc:Fallback>
                    <p:oleObj name="公式" r:id="rId3" imgW="177646" imgH="190335" progId="Equation.3">
                      <p:embed/>
                      <p:pic>
                        <p:nvPicPr>
                          <p:cNvPr id="0" name="Picture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1" y="1687"/>
                            <a:ext cx="190" cy="1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10"/>
              <p:cNvGraphicFramePr>
                <a:graphicFrameLocks noChangeAspect="1"/>
              </p:cNvGraphicFramePr>
              <p:nvPr/>
            </p:nvGraphicFramePr>
            <p:xfrm>
              <a:off x="2363" y="1906"/>
              <a:ext cx="226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039" name="Equation" r:id="rId5" imgW="126725" imgH="126725" progId="Equation.3">
                      <p:embed/>
                    </p:oleObj>
                  </mc:Choice>
                  <mc:Fallback>
                    <p:oleObj name="Equation" r:id="rId5" imgW="126725" imgH="126725" progId="Equation.3">
                      <p:embed/>
                      <p:pic>
                        <p:nvPicPr>
                          <p:cNvPr id="0" name="Picture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3" y="1906"/>
                            <a:ext cx="226" cy="2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11"/>
              <p:cNvGraphicFramePr>
                <a:graphicFrameLocks noChangeAspect="1"/>
              </p:cNvGraphicFramePr>
              <p:nvPr/>
            </p:nvGraphicFramePr>
            <p:xfrm>
              <a:off x="2711" y="692"/>
              <a:ext cx="24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040" name="公式" r:id="rId7" imgW="190417" imgH="241195" progId="Equation.3">
                      <p:embed/>
                    </p:oleObj>
                  </mc:Choice>
                  <mc:Fallback>
                    <p:oleObj name="公式" r:id="rId7" imgW="190417" imgH="241195" progId="Equation.3">
                      <p:embed/>
                      <p:pic>
                        <p:nvPicPr>
                          <p:cNvPr id="0" name="Picture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1" y="692"/>
                            <a:ext cx="245" cy="2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12"/>
              <p:cNvGraphicFramePr>
                <a:graphicFrameLocks noChangeAspect="1"/>
              </p:cNvGraphicFramePr>
              <p:nvPr/>
            </p:nvGraphicFramePr>
            <p:xfrm>
              <a:off x="2857" y="1647"/>
              <a:ext cx="223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041" name="Equation" r:id="rId9" imgW="126835" imgH="139518" progId="">
                      <p:embed/>
                    </p:oleObj>
                  </mc:Choice>
                  <mc:Fallback>
                    <p:oleObj name="Equation" r:id="rId9" imgW="126835" imgH="139518" progId="">
                      <p:embed/>
                      <p:pic>
                        <p:nvPicPr>
                          <p:cNvPr id="0" name="Picture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57" y="1647"/>
                            <a:ext cx="223" cy="2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 flipV="1">
                <a:off x="4307" y="652"/>
                <a:ext cx="0" cy="995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>
                <a:off x="4307" y="1647"/>
                <a:ext cx="1145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 flipH="1">
                <a:off x="3898" y="1628"/>
                <a:ext cx="412" cy="417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" name="Object 16"/>
              <p:cNvGraphicFramePr>
                <a:graphicFrameLocks noChangeAspect="1"/>
              </p:cNvGraphicFramePr>
              <p:nvPr/>
            </p:nvGraphicFramePr>
            <p:xfrm>
              <a:off x="5330" y="1608"/>
              <a:ext cx="286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042" name="Equation" r:id="rId11" imgW="152202" imgH="177569" progId="Equation.3">
                      <p:embed/>
                    </p:oleObj>
                  </mc:Choice>
                  <mc:Fallback>
                    <p:oleObj name="Equation" r:id="rId11" imgW="152202" imgH="177569" progId="Equation.3">
                      <p:embed/>
                      <p:pic>
                        <p:nvPicPr>
                          <p:cNvPr id="0" name="Picture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30" y="1608"/>
                            <a:ext cx="286" cy="2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17"/>
              <p:cNvGraphicFramePr>
                <a:graphicFrameLocks noChangeAspect="1"/>
              </p:cNvGraphicFramePr>
              <p:nvPr/>
            </p:nvGraphicFramePr>
            <p:xfrm>
              <a:off x="3696" y="1886"/>
              <a:ext cx="243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043" name="Equation" r:id="rId13" imgW="139579" imgH="164957" progId="Equation.3">
                      <p:embed/>
                    </p:oleObj>
                  </mc:Choice>
                  <mc:Fallback>
                    <p:oleObj name="Equation" r:id="rId13" imgW="139579" imgH="164957" progId="Equation.3">
                      <p:embed/>
                      <p:pic>
                        <p:nvPicPr>
                          <p:cNvPr id="0" name="Picture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886"/>
                            <a:ext cx="243" cy="2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18"/>
              <p:cNvGraphicFramePr>
                <a:graphicFrameLocks noChangeAspect="1"/>
              </p:cNvGraphicFramePr>
              <p:nvPr/>
            </p:nvGraphicFramePr>
            <p:xfrm>
              <a:off x="4021" y="652"/>
              <a:ext cx="311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044" name="Equation" r:id="rId15" imgW="164957" imgH="203024" progId="Equation.3">
                      <p:embed/>
                    </p:oleObj>
                  </mc:Choice>
                  <mc:Fallback>
                    <p:oleObj name="Equation" r:id="rId15" imgW="164957" imgH="203024" progId="Equation.3">
                      <p:embed/>
                      <p:pic>
                        <p:nvPicPr>
                          <p:cNvPr id="0" name="Picture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1" y="652"/>
                            <a:ext cx="311" cy="29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Line 19"/>
              <p:cNvSpPr>
                <a:spLocks noChangeShapeType="1"/>
              </p:cNvSpPr>
              <p:nvPr/>
            </p:nvSpPr>
            <p:spPr bwMode="auto">
              <a:xfrm flipH="1">
                <a:off x="2957" y="1647"/>
                <a:ext cx="139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31" name="Object 20"/>
              <p:cNvGraphicFramePr>
                <a:graphicFrameLocks noChangeAspect="1"/>
              </p:cNvGraphicFramePr>
              <p:nvPr/>
            </p:nvGraphicFramePr>
            <p:xfrm>
              <a:off x="3077" y="672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045" name="Equation" r:id="rId17" imgW="152268" imgH="215713" progId="Equation.3">
                      <p:embed/>
                    </p:oleObj>
                  </mc:Choice>
                  <mc:Fallback>
                    <p:oleObj name="Equation" r:id="rId17" imgW="152268" imgH="215713" progId="Equation.3">
                      <p:embed/>
                      <p:pic>
                        <p:nvPicPr>
                          <p:cNvPr id="0" name="Picture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7" y="672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21"/>
              <p:cNvGraphicFramePr>
                <a:graphicFrameLocks noChangeAspect="1"/>
              </p:cNvGraphicFramePr>
              <p:nvPr/>
            </p:nvGraphicFramePr>
            <p:xfrm>
              <a:off x="4402" y="624"/>
              <a:ext cx="226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046" name="Equation" r:id="rId19" imgW="203112" imgH="279279" progId="Equation.3">
                      <p:embed/>
                    </p:oleObj>
                  </mc:Choice>
                  <mc:Fallback>
                    <p:oleObj name="Equation" r:id="rId19" imgW="203112" imgH="279279" progId="Equation.3">
                      <p:embed/>
                      <p:pic>
                        <p:nvPicPr>
                          <p:cNvPr id="0" name="Picture 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2" y="624"/>
                            <a:ext cx="226" cy="3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22"/>
              <p:cNvGraphicFramePr>
                <a:graphicFrameLocks noChangeAspect="1"/>
              </p:cNvGraphicFramePr>
              <p:nvPr/>
            </p:nvGraphicFramePr>
            <p:xfrm>
              <a:off x="4185" y="1622"/>
              <a:ext cx="270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047" name="Equation" r:id="rId21" imgW="152202" imgH="177569" progId="Equation.3">
                      <p:embed/>
                    </p:oleObj>
                  </mc:Choice>
                  <mc:Fallback>
                    <p:oleObj name="Equation" r:id="rId21" imgW="152202" imgH="177569" progId="Equation.3">
                      <p:embed/>
                      <p:pic>
                        <p:nvPicPr>
                          <p:cNvPr id="0" name="Picture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5" y="1622"/>
                            <a:ext cx="270" cy="3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Line 23"/>
              <p:cNvSpPr>
                <a:spLocks noChangeShapeType="1"/>
              </p:cNvSpPr>
              <p:nvPr/>
            </p:nvSpPr>
            <p:spPr bwMode="auto">
              <a:xfrm>
                <a:off x="3284" y="1211"/>
                <a:ext cx="45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Line 24"/>
              <p:cNvSpPr>
                <a:spLocks noChangeShapeType="1"/>
              </p:cNvSpPr>
              <p:nvPr/>
            </p:nvSpPr>
            <p:spPr bwMode="auto">
              <a:xfrm>
                <a:off x="4798" y="1203"/>
                <a:ext cx="32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Freeform 25"/>
              <p:cNvSpPr>
                <a:spLocks/>
              </p:cNvSpPr>
              <p:nvPr/>
            </p:nvSpPr>
            <p:spPr bwMode="auto">
              <a:xfrm>
                <a:off x="3612" y="1440"/>
                <a:ext cx="245" cy="96"/>
              </a:xfrm>
              <a:custGeom>
                <a:avLst/>
                <a:gdLst/>
                <a:ahLst/>
                <a:cxnLst>
                  <a:cxn ang="0">
                    <a:pos x="105" y="44"/>
                  </a:cxn>
                  <a:cxn ang="0">
                    <a:pos x="713" y="31"/>
                  </a:cxn>
                  <a:cxn ang="0">
                    <a:pos x="943" y="94"/>
                  </a:cxn>
                  <a:cxn ang="0">
                    <a:pos x="1164" y="250"/>
                  </a:cxn>
                  <a:cxn ang="0">
                    <a:pos x="973" y="441"/>
                  </a:cxn>
                  <a:cxn ang="0">
                    <a:pos x="694" y="529"/>
                  </a:cxn>
                  <a:cxn ang="0">
                    <a:pos x="116" y="541"/>
                  </a:cxn>
                  <a:cxn ang="0">
                    <a:pos x="82" y="292"/>
                  </a:cxn>
                  <a:cxn ang="0">
                    <a:pos x="105" y="44"/>
                  </a:cxn>
                </a:cxnLst>
                <a:rect l="0" t="0" r="r" b="b"/>
                <a:pathLst>
                  <a:path w="1169" h="580">
                    <a:moveTo>
                      <a:pt x="105" y="44"/>
                    </a:moveTo>
                    <a:cubicBezTo>
                      <a:pt x="210" y="0"/>
                      <a:pt x="573" y="23"/>
                      <a:pt x="713" y="31"/>
                    </a:cubicBezTo>
                    <a:cubicBezTo>
                      <a:pt x="853" y="39"/>
                      <a:pt x="868" y="58"/>
                      <a:pt x="943" y="94"/>
                    </a:cubicBezTo>
                    <a:cubicBezTo>
                      <a:pt x="1018" y="131"/>
                      <a:pt x="1158" y="193"/>
                      <a:pt x="1164" y="250"/>
                    </a:cubicBezTo>
                    <a:cubicBezTo>
                      <a:pt x="1169" y="307"/>
                      <a:pt x="1051" y="394"/>
                      <a:pt x="973" y="441"/>
                    </a:cubicBezTo>
                    <a:cubicBezTo>
                      <a:pt x="895" y="487"/>
                      <a:pt x="837" y="512"/>
                      <a:pt x="694" y="529"/>
                    </a:cubicBezTo>
                    <a:cubicBezTo>
                      <a:pt x="551" y="546"/>
                      <a:pt x="218" y="580"/>
                      <a:pt x="116" y="541"/>
                    </a:cubicBezTo>
                    <a:cubicBezTo>
                      <a:pt x="14" y="502"/>
                      <a:pt x="84" y="375"/>
                      <a:pt x="82" y="292"/>
                    </a:cubicBezTo>
                    <a:cubicBezTo>
                      <a:pt x="80" y="209"/>
                      <a:pt x="0" y="88"/>
                      <a:pt x="105" y="4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72549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72549"/>
                      <a:invGamma/>
                    </a:schemeClr>
                  </a:gs>
                </a:gsLst>
                <a:lin ang="5400000" scaled="1"/>
              </a:gradFill>
              <a:ln w="19050" cap="flat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7" name="Rectangle 26"/>
              <p:cNvSpPr>
                <a:spLocks noChangeArrowheads="1"/>
              </p:cNvSpPr>
              <p:nvPr/>
            </p:nvSpPr>
            <p:spPr bwMode="auto">
              <a:xfrm>
                <a:off x="3296" y="1440"/>
                <a:ext cx="350" cy="96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78824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78824"/>
                      <a:invGamma/>
                    </a:schemeClr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38" name="Group 27"/>
              <p:cNvGrpSpPr>
                <a:grpSpLocks/>
              </p:cNvGrpSpPr>
              <p:nvPr/>
            </p:nvGrpSpPr>
            <p:grpSpPr bwMode="auto">
              <a:xfrm>
                <a:off x="3121" y="1408"/>
                <a:ext cx="315" cy="160"/>
                <a:chOff x="672" y="2688"/>
                <a:chExt cx="432" cy="240"/>
              </a:xfrm>
            </p:grpSpPr>
            <p:sp>
              <p:nvSpPr>
                <p:cNvPr id="51" name="AutoShape 28"/>
                <p:cNvSpPr>
                  <a:spLocks noChangeArrowheads="1"/>
                </p:cNvSpPr>
                <p:nvPr/>
              </p:nvSpPr>
              <p:spPr bwMode="auto">
                <a:xfrm flipH="1">
                  <a:off x="672" y="2832"/>
                  <a:ext cx="432" cy="48"/>
                </a:xfrm>
                <a:prstGeom prst="parallelogram">
                  <a:avLst>
                    <a:gd name="adj" fmla="val 377083"/>
                  </a:avLst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52" name="AutoShape 29"/>
                <p:cNvSpPr>
                  <a:spLocks noChangeArrowheads="1"/>
                </p:cNvSpPr>
                <p:nvPr/>
              </p:nvSpPr>
              <p:spPr bwMode="auto">
                <a:xfrm>
                  <a:off x="672" y="2880"/>
                  <a:ext cx="432" cy="48"/>
                </a:xfrm>
                <a:prstGeom prst="parallelogram">
                  <a:avLst>
                    <a:gd name="adj" fmla="val 377083"/>
                  </a:avLst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53" name="AutoShape 30"/>
                <p:cNvSpPr>
                  <a:spLocks noChangeArrowheads="1"/>
                </p:cNvSpPr>
                <p:nvPr/>
              </p:nvSpPr>
              <p:spPr bwMode="auto">
                <a:xfrm flipH="1">
                  <a:off x="672" y="2688"/>
                  <a:ext cx="432" cy="48"/>
                </a:xfrm>
                <a:prstGeom prst="parallelogram">
                  <a:avLst>
                    <a:gd name="adj" fmla="val 377083"/>
                  </a:avLst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54" name="AutoShape 31"/>
                <p:cNvSpPr>
                  <a:spLocks noChangeArrowheads="1"/>
                </p:cNvSpPr>
                <p:nvPr/>
              </p:nvSpPr>
              <p:spPr bwMode="auto">
                <a:xfrm>
                  <a:off x="672" y="2736"/>
                  <a:ext cx="432" cy="48"/>
                </a:xfrm>
                <a:prstGeom prst="parallelogram">
                  <a:avLst>
                    <a:gd name="adj" fmla="val 377083"/>
                  </a:avLst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39" name="Freeform 32"/>
              <p:cNvSpPr>
                <a:spLocks/>
              </p:cNvSpPr>
              <p:nvPr/>
            </p:nvSpPr>
            <p:spPr bwMode="auto">
              <a:xfrm>
                <a:off x="4798" y="1448"/>
                <a:ext cx="246" cy="97"/>
              </a:xfrm>
              <a:custGeom>
                <a:avLst/>
                <a:gdLst/>
                <a:ahLst/>
                <a:cxnLst>
                  <a:cxn ang="0">
                    <a:pos x="105" y="44"/>
                  </a:cxn>
                  <a:cxn ang="0">
                    <a:pos x="713" y="31"/>
                  </a:cxn>
                  <a:cxn ang="0">
                    <a:pos x="943" y="94"/>
                  </a:cxn>
                  <a:cxn ang="0">
                    <a:pos x="1164" y="250"/>
                  </a:cxn>
                  <a:cxn ang="0">
                    <a:pos x="973" y="441"/>
                  </a:cxn>
                  <a:cxn ang="0">
                    <a:pos x="694" y="529"/>
                  </a:cxn>
                  <a:cxn ang="0">
                    <a:pos x="116" y="541"/>
                  </a:cxn>
                  <a:cxn ang="0">
                    <a:pos x="82" y="292"/>
                  </a:cxn>
                  <a:cxn ang="0">
                    <a:pos x="105" y="44"/>
                  </a:cxn>
                </a:cxnLst>
                <a:rect l="0" t="0" r="r" b="b"/>
                <a:pathLst>
                  <a:path w="1169" h="580">
                    <a:moveTo>
                      <a:pt x="105" y="44"/>
                    </a:moveTo>
                    <a:cubicBezTo>
                      <a:pt x="210" y="0"/>
                      <a:pt x="573" y="23"/>
                      <a:pt x="713" y="31"/>
                    </a:cubicBezTo>
                    <a:cubicBezTo>
                      <a:pt x="853" y="39"/>
                      <a:pt x="868" y="58"/>
                      <a:pt x="943" y="94"/>
                    </a:cubicBezTo>
                    <a:cubicBezTo>
                      <a:pt x="1018" y="131"/>
                      <a:pt x="1158" y="193"/>
                      <a:pt x="1164" y="250"/>
                    </a:cubicBezTo>
                    <a:cubicBezTo>
                      <a:pt x="1169" y="307"/>
                      <a:pt x="1051" y="394"/>
                      <a:pt x="973" y="441"/>
                    </a:cubicBezTo>
                    <a:cubicBezTo>
                      <a:pt x="895" y="487"/>
                      <a:pt x="837" y="512"/>
                      <a:pt x="694" y="529"/>
                    </a:cubicBezTo>
                    <a:cubicBezTo>
                      <a:pt x="551" y="546"/>
                      <a:pt x="218" y="580"/>
                      <a:pt x="116" y="541"/>
                    </a:cubicBezTo>
                    <a:cubicBezTo>
                      <a:pt x="14" y="502"/>
                      <a:pt x="84" y="375"/>
                      <a:pt x="82" y="292"/>
                    </a:cubicBezTo>
                    <a:cubicBezTo>
                      <a:pt x="80" y="209"/>
                      <a:pt x="0" y="88"/>
                      <a:pt x="105" y="4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40" name="Group 33"/>
              <p:cNvGrpSpPr>
                <a:grpSpLocks/>
              </p:cNvGrpSpPr>
              <p:nvPr/>
            </p:nvGrpSpPr>
            <p:grpSpPr bwMode="auto">
              <a:xfrm>
                <a:off x="3980" y="1408"/>
                <a:ext cx="525" cy="160"/>
                <a:chOff x="672" y="2688"/>
                <a:chExt cx="720" cy="240"/>
              </a:xfrm>
            </p:grpSpPr>
            <p:sp>
              <p:nvSpPr>
                <p:cNvPr id="45" name="Rectangle 34"/>
                <p:cNvSpPr>
                  <a:spLocks noChangeArrowheads="1"/>
                </p:cNvSpPr>
                <p:nvPr/>
              </p:nvSpPr>
              <p:spPr bwMode="auto">
                <a:xfrm>
                  <a:off x="912" y="2736"/>
                  <a:ext cx="480" cy="144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grpSp>
              <p:nvGrpSpPr>
                <p:cNvPr id="46" name="Group 35"/>
                <p:cNvGrpSpPr>
                  <a:grpSpLocks/>
                </p:cNvGrpSpPr>
                <p:nvPr/>
              </p:nvGrpSpPr>
              <p:grpSpPr bwMode="auto">
                <a:xfrm>
                  <a:off x="672" y="2688"/>
                  <a:ext cx="432" cy="240"/>
                  <a:chOff x="672" y="2688"/>
                  <a:chExt cx="432" cy="240"/>
                </a:xfrm>
              </p:grpSpPr>
              <p:sp>
                <p:nvSpPr>
                  <p:cNvPr id="47" name="AutoShape 36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672" y="2832"/>
                    <a:ext cx="432" cy="48"/>
                  </a:xfrm>
                  <a:prstGeom prst="parallelogram">
                    <a:avLst>
                      <a:gd name="adj" fmla="val 377083"/>
                    </a:avLst>
                  </a:prstGeom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48" name="AutoShape 37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880"/>
                    <a:ext cx="432" cy="48"/>
                  </a:xfrm>
                  <a:prstGeom prst="parallelogram">
                    <a:avLst>
                      <a:gd name="adj" fmla="val 377083"/>
                    </a:avLst>
                  </a:prstGeom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49" name="AutoShape 38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672" y="2688"/>
                    <a:ext cx="432" cy="48"/>
                  </a:xfrm>
                  <a:prstGeom prst="parallelogram">
                    <a:avLst>
                      <a:gd name="adj" fmla="val 377083"/>
                    </a:avLst>
                  </a:prstGeom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0" name="AutoShape 39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736"/>
                    <a:ext cx="432" cy="48"/>
                  </a:xfrm>
                  <a:prstGeom prst="parallelogram">
                    <a:avLst>
                      <a:gd name="adj" fmla="val 377083"/>
                    </a:avLst>
                  </a:prstGeom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</p:grpSp>
          <p:graphicFrame>
            <p:nvGraphicFramePr>
              <p:cNvPr id="41" name="Object 40"/>
              <p:cNvGraphicFramePr>
                <a:graphicFrameLocks noChangeAspect="1"/>
              </p:cNvGraphicFramePr>
              <p:nvPr/>
            </p:nvGraphicFramePr>
            <p:xfrm>
              <a:off x="3366" y="912"/>
              <a:ext cx="242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048" name="Equation" r:id="rId23" imgW="126725" imgH="177415" progId="Equation.3">
                      <p:embed/>
                    </p:oleObj>
                  </mc:Choice>
                  <mc:Fallback>
                    <p:oleObj name="Equation" r:id="rId23" imgW="126725" imgH="177415" progId="Equation.3">
                      <p:embed/>
                      <p:pic>
                        <p:nvPicPr>
                          <p:cNvPr id="0" name="Picture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6" y="912"/>
                            <a:ext cx="242" cy="3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Object 41"/>
              <p:cNvGraphicFramePr>
                <a:graphicFrameLocks noChangeAspect="1"/>
              </p:cNvGraphicFramePr>
              <p:nvPr/>
            </p:nvGraphicFramePr>
            <p:xfrm>
              <a:off x="4839" y="864"/>
              <a:ext cx="307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049" name="Equation" r:id="rId25" imgW="164814" imgH="177492" progId="Equation.3">
                      <p:embed/>
                    </p:oleObj>
                  </mc:Choice>
                  <mc:Fallback>
                    <p:oleObj name="Equation" r:id="rId25" imgW="164814" imgH="177492" progId="Equation.3">
                      <p:embed/>
                      <p:pic>
                        <p:nvPicPr>
                          <p:cNvPr id="0" name="Picture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9" y="864"/>
                            <a:ext cx="307" cy="3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Object 42"/>
              <p:cNvGraphicFramePr>
                <a:graphicFrameLocks noChangeAspect="1"/>
              </p:cNvGraphicFramePr>
              <p:nvPr/>
            </p:nvGraphicFramePr>
            <p:xfrm>
              <a:off x="4853" y="1149"/>
              <a:ext cx="322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050" name="Equation" r:id="rId27" imgW="190335" imgH="215713" progId="Equation.3">
                      <p:embed/>
                    </p:oleObj>
                  </mc:Choice>
                  <mc:Fallback>
                    <p:oleObj name="Equation" r:id="rId27" imgW="190335" imgH="215713" progId="Equation.3">
                      <p:embed/>
                      <p:pic>
                        <p:nvPicPr>
                          <p:cNvPr id="0" name="Picture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3" y="1149"/>
                            <a:ext cx="322" cy="3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Object 43"/>
              <p:cNvGraphicFramePr>
                <a:graphicFrameLocks noChangeAspect="1"/>
              </p:cNvGraphicFramePr>
              <p:nvPr/>
            </p:nvGraphicFramePr>
            <p:xfrm>
              <a:off x="4326" y="1193"/>
              <a:ext cx="301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051" name="Equation" r:id="rId29" imgW="203024" imgH="215713" progId="Equation.3">
                      <p:embed/>
                    </p:oleObj>
                  </mc:Choice>
                  <mc:Fallback>
                    <p:oleObj name="Equation" r:id="rId29" imgW="203024" imgH="215713" progId="Equation.3">
                      <p:embed/>
                      <p:pic>
                        <p:nvPicPr>
                          <p:cNvPr id="0" name="Picture 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6" y="1193"/>
                            <a:ext cx="301" cy="3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" name="Text Box 44"/>
            <p:cNvSpPr txBox="1">
              <a:spLocks noChangeArrowheads="1"/>
            </p:cNvSpPr>
            <p:nvPr/>
          </p:nvSpPr>
          <p:spPr bwMode="auto">
            <a:xfrm>
              <a:off x="96" y="437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itchFamily="18" charset="0"/>
                </a:rPr>
                <a:t>已知</a:t>
              </a:r>
            </a:p>
          </p:txBody>
        </p:sp>
        <p:graphicFrame>
          <p:nvGraphicFramePr>
            <p:cNvPr id="9" name="Object 45"/>
            <p:cNvGraphicFramePr>
              <a:graphicFrameLocks noChangeAspect="1"/>
            </p:cNvGraphicFramePr>
            <p:nvPr/>
          </p:nvGraphicFramePr>
          <p:xfrm>
            <a:off x="240" y="659"/>
            <a:ext cx="1872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52" name="Equation" r:id="rId31" imgW="1117115" imgH="203112" progId="Equation.3">
                    <p:embed/>
                  </p:oleObj>
                </mc:Choice>
                <mc:Fallback>
                  <p:oleObj name="Equation" r:id="rId31" imgW="1117115" imgH="203112" progId="Equation.3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659"/>
                          <a:ext cx="1872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46"/>
            <p:cNvGraphicFramePr>
              <a:graphicFrameLocks noChangeAspect="1"/>
            </p:cNvGraphicFramePr>
            <p:nvPr/>
          </p:nvGraphicFramePr>
          <p:xfrm>
            <a:off x="240" y="995"/>
            <a:ext cx="18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53" name="Equation" r:id="rId33" imgW="1129810" imgH="203112" progId="Equation.3">
                    <p:embed/>
                  </p:oleObj>
                </mc:Choice>
                <mc:Fallback>
                  <p:oleObj name="Equation" r:id="rId33" imgW="1129810" imgH="203112" progId="Equation.3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995"/>
                          <a:ext cx="187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47"/>
            <p:cNvSpPr txBox="1">
              <a:spLocks noChangeArrowheads="1"/>
            </p:cNvSpPr>
            <p:nvPr/>
          </p:nvSpPr>
          <p:spPr bwMode="auto">
            <a:xfrm>
              <a:off x="96" y="2099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itchFamily="18" charset="0"/>
                </a:rPr>
                <a:t>求 </a:t>
              </a:r>
              <a:r>
                <a:rPr lang="zh-CN" altLang="en-US" sz="2800" b="1" dirty="0">
                  <a:solidFill>
                    <a:srgbClr val="CC0000"/>
                  </a:solidFill>
                  <a:latin typeface="Times New Roman" pitchFamily="18" charset="0"/>
                </a:rPr>
                <a:t>           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</a:p>
          </p:txBody>
        </p:sp>
        <p:graphicFrame>
          <p:nvGraphicFramePr>
            <p:cNvPr id="12" name="Object 48"/>
            <p:cNvGraphicFramePr>
              <a:graphicFrameLocks noChangeAspect="1"/>
            </p:cNvGraphicFramePr>
            <p:nvPr/>
          </p:nvGraphicFramePr>
          <p:xfrm>
            <a:off x="779" y="2051"/>
            <a:ext cx="31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54" name="Equation" r:id="rId35" imgW="164885" imgH="215619" progId="Equation.3">
                    <p:embed/>
                  </p:oleObj>
                </mc:Choice>
                <mc:Fallback>
                  <p:oleObj name="Equation" r:id="rId35" imgW="164885" imgH="215619" progId="Equation.3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" y="2051"/>
                          <a:ext cx="315" cy="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49"/>
            <p:cNvGraphicFramePr>
              <a:graphicFrameLocks noChangeAspect="1"/>
            </p:cNvGraphicFramePr>
            <p:nvPr/>
          </p:nvGraphicFramePr>
          <p:xfrm>
            <a:off x="1199" y="2051"/>
            <a:ext cx="339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55" name="Equation" r:id="rId37" imgW="177569" imgH="215619" progId="Equation.3">
                    <p:embed/>
                  </p:oleObj>
                </mc:Choice>
                <mc:Fallback>
                  <p:oleObj name="Equation" r:id="rId37" imgW="177569" imgH="215619" progId="Equation.3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9" y="2051"/>
                          <a:ext cx="339" cy="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50"/>
            <p:cNvGraphicFramePr>
              <a:graphicFrameLocks noChangeAspect="1"/>
            </p:cNvGraphicFramePr>
            <p:nvPr/>
          </p:nvGraphicFramePr>
          <p:xfrm>
            <a:off x="528" y="1667"/>
            <a:ext cx="120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56" name="Equation" r:id="rId39" imgW="787058" imgH="215806" progId="Equation.3">
                    <p:embed/>
                  </p:oleObj>
                </mc:Choice>
                <mc:Fallback>
                  <p:oleObj name="Equation" r:id="rId39" imgW="787058" imgH="215806" progId="Equation.3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667"/>
                          <a:ext cx="1200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51"/>
            <p:cNvGraphicFramePr>
              <a:graphicFrameLocks noChangeAspect="1"/>
            </p:cNvGraphicFramePr>
            <p:nvPr/>
          </p:nvGraphicFramePr>
          <p:xfrm>
            <a:off x="528" y="1347"/>
            <a:ext cx="120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57" name="Equation" r:id="rId41" imgW="748975" imgH="215806" progId="Equation.3">
                    <p:embed/>
                  </p:oleObj>
                </mc:Choice>
                <mc:Fallback>
                  <p:oleObj name="Equation" r:id="rId41" imgW="748975" imgH="215806" progId="Equation.3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347"/>
                          <a:ext cx="1200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47678"/>
              </p:ext>
            </p:extLst>
          </p:nvPr>
        </p:nvGraphicFramePr>
        <p:xfrm>
          <a:off x="1290638" y="4253806"/>
          <a:ext cx="23622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58" name="Equation" r:id="rId43" imgW="723586" imgH="215806" progId="Equation.3">
                  <p:embed/>
                </p:oleObj>
              </mc:Choice>
              <mc:Fallback>
                <p:oleObj name="Equation" r:id="rId43" imgW="723586" imgH="215806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4253806"/>
                        <a:ext cx="23622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994208"/>
              </p:ext>
            </p:extLst>
          </p:nvPr>
        </p:nvGraphicFramePr>
        <p:xfrm>
          <a:off x="223838" y="5161856"/>
          <a:ext cx="44958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59" name="Equation" r:id="rId45" imgW="1663700" imgH="215900" progId="Equation.3">
                  <p:embed/>
                </p:oleObj>
              </mc:Choice>
              <mc:Fallback>
                <p:oleObj name="Equation" r:id="rId45" imgW="1663700" imgH="21590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5161856"/>
                        <a:ext cx="449580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488922"/>
              </p:ext>
            </p:extLst>
          </p:nvPr>
        </p:nvGraphicFramePr>
        <p:xfrm>
          <a:off x="5253038" y="6082606"/>
          <a:ext cx="350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60" name="Equation" r:id="rId47" imgW="1219200" imgH="228600" progId="Equation.3">
                  <p:embed/>
                </p:oleObj>
              </mc:Choice>
              <mc:Fallback>
                <p:oleObj name="Equation" r:id="rId47" imgW="1219200" imgH="22860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6082606"/>
                        <a:ext cx="3505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61867"/>
              </p:ext>
            </p:extLst>
          </p:nvPr>
        </p:nvGraphicFramePr>
        <p:xfrm>
          <a:off x="5253038" y="5320606"/>
          <a:ext cx="34290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61" name="Equation" r:id="rId49" imgW="1244600" imgH="228600" progId="Equation.3">
                  <p:embed/>
                </p:oleObj>
              </mc:Choice>
              <mc:Fallback>
                <p:oleObj name="Equation" r:id="rId49" imgW="1244600" imgH="22860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5320606"/>
                        <a:ext cx="3429000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Group 56"/>
          <p:cNvGrpSpPr>
            <a:grpSpLocks/>
          </p:cNvGrpSpPr>
          <p:nvPr/>
        </p:nvGrpSpPr>
        <p:grpSpPr bwMode="auto">
          <a:xfrm>
            <a:off x="4491038" y="4001394"/>
            <a:ext cx="4191000" cy="1085850"/>
            <a:chOff x="2784" y="2337"/>
            <a:chExt cx="2640" cy="684"/>
          </a:xfrm>
        </p:grpSpPr>
        <p:graphicFrame>
          <p:nvGraphicFramePr>
            <p:cNvPr id="60" name="Object 57"/>
            <p:cNvGraphicFramePr>
              <a:graphicFrameLocks noChangeAspect="1"/>
            </p:cNvGraphicFramePr>
            <p:nvPr/>
          </p:nvGraphicFramePr>
          <p:xfrm>
            <a:off x="3216" y="2337"/>
            <a:ext cx="2208" cy="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62" name="Equation" r:id="rId51" imgW="2324100" imgH="800100" progId="Equation.3">
                    <p:embed/>
                  </p:oleObj>
                </mc:Choice>
                <mc:Fallback>
                  <p:oleObj name="Equation" r:id="rId51" imgW="2324100" imgH="800100" progId="Equation.3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337"/>
                          <a:ext cx="2208" cy="6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Text Box 58"/>
            <p:cNvSpPr txBox="1">
              <a:spLocks noChangeArrowheads="1"/>
            </p:cNvSpPr>
            <p:nvPr/>
          </p:nvSpPr>
          <p:spPr bwMode="auto">
            <a:xfrm>
              <a:off x="2784" y="2483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7973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30188" y="959002"/>
            <a:ext cx="8534400" cy="1920875"/>
            <a:chOff x="240" y="336"/>
            <a:chExt cx="5376" cy="1210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40" y="336"/>
              <a:ext cx="5376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rgbClr val="1C1C1C"/>
                  </a:solidFill>
                  <a:latin typeface="Times New Roman" pitchFamily="18" charset="0"/>
                </a:rPr>
                <a:t>13.</a:t>
              </a:r>
              <a:r>
                <a:rPr lang="zh-CN" altLang="en-US" sz="2800" b="1" dirty="0" smtClean="0">
                  <a:solidFill>
                    <a:srgbClr val="1C1C1C"/>
                  </a:solidFill>
                  <a:latin typeface="Times New Roman" pitchFamily="18" charset="0"/>
                </a:rPr>
                <a:t>一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itchFamily="18" charset="0"/>
                </a:rPr>
                <a:t>质量为 </a:t>
              </a:r>
              <a:r>
                <a:rPr lang="en-US" altLang="zh-CN" sz="3200" i="1" dirty="0">
                  <a:solidFill>
                    <a:srgbClr val="1C1C1C"/>
                  </a:solidFill>
                  <a:latin typeface="Times New Roman" pitchFamily="18" charset="0"/>
                </a:rPr>
                <a:t>m</a:t>
              </a:r>
              <a:r>
                <a:rPr lang="en-US" altLang="zh-CN" sz="2800" i="1" dirty="0">
                  <a:solidFill>
                    <a:srgbClr val="1C1C1C"/>
                  </a:solidFill>
                  <a:latin typeface="Times New Roman" pitchFamily="18" charset="0"/>
                </a:rPr>
                <a:t>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itchFamily="18" charset="0"/>
                </a:rPr>
                <a:t>的小球竖直落入水中， 刚接触水面时其速率为     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itchFamily="18" charset="0"/>
                </a:rPr>
                <a:t>.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itchFamily="18" charset="0"/>
                </a:rPr>
                <a:t>设此球在水中所受的浮力与重力相等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itchFamily="18" charset="0"/>
                </a:rPr>
                <a:t>,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itchFamily="18" charset="0"/>
                </a:rPr>
                <a:t>水的阻力为                    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itchFamily="18" charset="0"/>
                </a:rPr>
                <a:t>,  </a:t>
              </a:r>
              <a:r>
                <a:rPr lang="en-US" altLang="zh-CN" sz="3200" i="1" dirty="0">
                  <a:solidFill>
                    <a:srgbClr val="1C1C1C"/>
                  </a:solidFill>
                  <a:latin typeface="Times New Roman" pitchFamily="18" charset="0"/>
                </a:rPr>
                <a:t>b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itchFamily="18" charset="0"/>
                </a:rPr>
                <a:t>为一常量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itchFamily="18" charset="0"/>
                </a:rPr>
                <a:t>. 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itchFamily="18" charset="0"/>
                </a:rPr>
                <a:t>求阻力对球作的功与时间的函数关系 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6540021"/>
                </p:ext>
              </p:extLst>
            </p:nvPr>
          </p:nvGraphicFramePr>
          <p:xfrm>
            <a:off x="1161" y="576"/>
            <a:ext cx="336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30" name="Equation" r:id="rId3" imgW="177646" imgH="228402" progId="Equation.3">
                    <p:embed/>
                  </p:oleObj>
                </mc:Choice>
                <mc:Fallback>
                  <p:oleObj name="Equation" r:id="rId3" imgW="177646" imgH="228402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1" y="576"/>
                          <a:ext cx="336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8508932"/>
                </p:ext>
              </p:extLst>
            </p:nvPr>
          </p:nvGraphicFramePr>
          <p:xfrm>
            <a:off x="1179" y="954"/>
            <a:ext cx="120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31" name="Equation" r:id="rId5" imgW="1193800" imgH="368300" progId="Equation.3">
                    <p:embed/>
                  </p:oleObj>
                </mc:Choice>
                <mc:Fallback>
                  <p:oleObj name="Equation" r:id="rId5" imgW="1193800" imgH="36830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" y="954"/>
                          <a:ext cx="1200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7143751" y="2543327"/>
            <a:ext cx="1752600" cy="3962400"/>
            <a:chOff x="4320" y="1584"/>
            <a:chExt cx="1104" cy="2496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320" y="2208"/>
              <a:ext cx="1104" cy="1872"/>
            </a:xfrm>
            <a:prstGeom prst="rect">
              <a:avLst/>
            </a:prstGeom>
            <a:solidFill>
              <a:srgbClr val="66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944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A96522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5040" y="2448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" name="Object 12"/>
            <p:cNvGraphicFramePr>
              <a:graphicFrameLocks noChangeAspect="1"/>
            </p:cNvGraphicFramePr>
            <p:nvPr/>
          </p:nvGraphicFramePr>
          <p:xfrm>
            <a:off x="4903" y="2880"/>
            <a:ext cx="329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32" name="Equation" r:id="rId7" imgW="177646" imgH="228402" progId="">
                    <p:embed/>
                  </p:oleObj>
                </mc:Choice>
                <mc:Fallback>
                  <p:oleObj name="Equation" r:id="rId7" imgW="177646" imgH="228402" progId="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3" y="2880"/>
                          <a:ext cx="329" cy="4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4800" y="1680"/>
              <a:ext cx="0" cy="2304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" name="Object 14"/>
            <p:cNvGraphicFramePr>
              <a:graphicFrameLocks noChangeAspect="1"/>
            </p:cNvGraphicFramePr>
            <p:nvPr/>
          </p:nvGraphicFramePr>
          <p:xfrm>
            <a:off x="4813" y="3740"/>
            <a:ext cx="323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33" name="Equation" r:id="rId9" imgW="126835" imgH="139518" progId="Equation.3">
                    <p:embed/>
                  </p:oleObj>
                </mc:Choice>
                <mc:Fallback>
                  <p:oleObj name="Equation" r:id="rId9" imgW="126835" imgH="139518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3" y="3740"/>
                          <a:ext cx="323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416" y="220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" name="Object 16"/>
            <p:cNvGraphicFramePr>
              <a:graphicFrameLocks noChangeAspect="1"/>
            </p:cNvGraphicFramePr>
            <p:nvPr/>
          </p:nvGraphicFramePr>
          <p:xfrm>
            <a:off x="4551" y="2112"/>
            <a:ext cx="20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34" name="Equation" r:id="rId11" imgW="164957" imgH="190335" progId="Equation.3">
                    <p:embed/>
                  </p:oleObj>
                </mc:Choice>
                <mc:Fallback>
                  <p:oleObj name="Equation" r:id="rId11" imgW="164957" imgH="190335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1" y="2112"/>
                          <a:ext cx="209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4560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V="1">
              <a:off x="4608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4896" y="24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5136" y="24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4752" y="26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4896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5184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V="1">
              <a:off x="4608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4512" y="24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4800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V="1">
              <a:off x="4560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4464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V="1">
              <a:off x="5088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5088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320" y="1584"/>
              <a:ext cx="1104" cy="2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158751" y="2832252"/>
            <a:ext cx="50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</a:rPr>
              <a:t>解</a:t>
            </a:r>
          </a:p>
        </p:txBody>
      </p:sp>
      <p:graphicFrame>
        <p:nvGraphicFramePr>
          <p:cNvPr id="36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553187"/>
              </p:ext>
            </p:extLst>
          </p:nvPr>
        </p:nvGraphicFramePr>
        <p:xfrm>
          <a:off x="735013" y="2614765"/>
          <a:ext cx="6129338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5" name="Equation" r:id="rId13" imgW="2324100" imgH="393700" progId="Equation.3">
                  <p:embed/>
                </p:oleObj>
              </mc:Choice>
              <mc:Fallback>
                <p:oleObj name="Equation" r:id="rId13" imgW="2324100" imgH="3937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614765"/>
                        <a:ext cx="6129338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34"/>
          <p:cNvGrpSpPr>
            <a:grpSpLocks/>
          </p:cNvGrpSpPr>
          <p:nvPr/>
        </p:nvGrpSpPr>
        <p:grpSpPr bwMode="auto">
          <a:xfrm>
            <a:off x="674688" y="3456140"/>
            <a:ext cx="4267200" cy="835025"/>
            <a:chOff x="240" y="2210"/>
            <a:chExt cx="2688" cy="526"/>
          </a:xfrm>
        </p:grpSpPr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240" y="2304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即</a:t>
              </a:r>
            </a:p>
          </p:txBody>
        </p:sp>
        <p:graphicFrame>
          <p:nvGraphicFramePr>
            <p:cNvPr id="39" name="Object 36"/>
            <p:cNvGraphicFramePr>
              <a:graphicFrameLocks noChangeAspect="1"/>
            </p:cNvGraphicFramePr>
            <p:nvPr/>
          </p:nvGraphicFramePr>
          <p:xfrm>
            <a:off x="1392" y="2210"/>
            <a:ext cx="1536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36" name="Equation" r:id="rId15" imgW="901309" imgH="279279" progId="Equation.3">
                    <p:embed/>
                  </p:oleObj>
                </mc:Choice>
                <mc:Fallback>
                  <p:oleObj name="Equation" r:id="rId15" imgW="901309" imgH="279279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210"/>
                          <a:ext cx="1536" cy="5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43"/>
          <p:cNvGrpSpPr>
            <a:grpSpLocks/>
          </p:cNvGrpSpPr>
          <p:nvPr/>
        </p:nvGrpSpPr>
        <p:grpSpPr bwMode="auto">
          <a:xfrm>
            <a:off x="1958976" y="4056215"/>
            <a:ext cx="3889375" cy="1025525"/>
            <a:chOff x="240" y="2150"/>
            <a:chExt cx="2450" cy="646"/>
          </a:xfrm>
        </p:grpSpPr>
        <p:sp>
          <p:nvSpPr>
            <p:cNvPr id="41" name="Text Box 44"/>
            <p:cNvSpPr txBox="1">
              <a:spLocks noChangeArrowheads="1"/>
            </p:cNvSpPr>
            <p:nvPr/>
          </p:nvSpPr>
          <p:spPr bwMode="auto">
            <a:xfrm>
              <a:off x="240" y="2304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42" name="Object 45"/>
            <p:cNvGraphicFramePr>
              <a:graphicFrameLocks noChangeAspect="1"/>
            </p:cNvGraphicFramePr>
            <p:nvPr/>
          </p:nvGraphicFramePr>
          <p:xfrm>
            <a:off x="1630" y="2150"/>
            <a:ext cx="1060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37" name="Equation" r:id="rId17" imgW="622030" imgH="342751" progId="">
                    <p:embed/>
                  </p:oleObj>
                </mc:Choice>
                <mc:Fallback>
                  <p:oleObj name="Equation" r:id="rId17" imgW="622030" imgH="342751" progId="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0" y="2150"/>
                          <a:ext cx="1060" cy="6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351635"/>
              </p:ext>
            </p:extLst>
          </p:nvPr>
        </p:nvGraphicFramePr>
        <p:xfrm>
          <a:off x="1743076" y="5064277"/>
          <a:ext cx="42672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8" name="Equation" r:id="rId19" imgW="2070100" imgH="457200" progId="Equation.3">
                  <p:embed/>
                </p:oleObj>
              </mc:Choice>
              <mc:Fallback>
                <p:oleObj name="Equation" r:id="rId19" imgW="2070100" imgH="4572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6" y="5064277"/>
                        <a:ext cx="4267200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341077"/>
              </p:ext>
            </p:extLst>
          </p:nvPr>
        </p:nvGraphicFramePr>
        <p:xfrm>
          <a:off x="2463801" y="5856440"/>
          <a:ext cx="33528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9" name="Equation" r:id="rId21" imgW="2057400" imgH="609600" progId="Equation.3">
                  <p:embed/>
                </p:oleObj>
              </mc:Choice>
              <mc:Fallback>
                <p:oleObj name="Equation" r:id="rId21" imgW="2057400" imgH="6096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1" y="5856440"/>
                        <a:ext cx="335280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7973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8600" y="1089025"/>
            <a:ext cx="5762199" cy="3970338"/>
            <a:chOff x="144" y="384"/>
            <a:chExt cx="5616" cy="2501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4" y="384"/>
              <a:ext cx="5616" cy="2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rgbClr val="1C1C1C"/>
                  </a:solidFill>
                  <a:latin typeface="Times New Roman" pitchFamily="18" charset="0"/>
                </a:rPr>
                <a:t>14.</a:t>
              </a:r>
              <a:r>
                <a:rPr lang="zh-CN" altLang="en-US" sz="2800" b="1" dirty="0" smtClean="0">
                  <a:solidFill>
                    <a:srgbClr val="1C1C1C"/>
                  </a:solidFill>
                  <a:latin typeface="Times New Roman" pitchFamily="18" charset="0"/>
                </a:rPr>
                <a:t>一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itchFamily="18" charset="0"/>
                </a:rPr>
                <a:t>质量为</a:t>
              </a:r>
              <a:r>
                <a:rPr lang="en-US" altLang="zh-CN" sz="2800" dirty="0">
                  <a:solidFill>
                    <a:srgbClr val="1C1C1C"/>
                  </a:solidFill>
                  <a:latin typeface="Times New Roman" pitchFamily="18" charset="0"/>
                </a:rPr>
                <a:t>1.0kg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itchFamily="18" charset="0"/>
                </a:rPr>
                <a:t>的小球系在长为</a:t>
              </a:r>
              <a:r>
                <a:rPr lang="en-US" altLang="zh-CN" sz="2800" dirty="0">
                  <a:solidFill>
                    <a:srgbClr val="1C1C1C"/>
                  </a:solidFill>
                  <a:latin typeface="Times New Roman" pitchFamily="18" charset="0"/>
                </a:rPr>
                <a:t>1.0m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itchFamily="18" charset="0"/>
                </a:rPr>
                <a:t>细绳</a:t>
              </a:r>
              <a:r>
                <a:rPr lang="zh-CN" altLang="en-US" sz="2800" b="1" dirty="0" smtClean="0">
                  <a:solidFill>
                    <a:srgbClr val="1C1C1C"/>
                  </a:solidFill>
                  <a:latin typeface="Times New Roman" pitchFamily="18" charset="0"/>
                </a:rPr>
                <a:t>下端 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itchFamily="18" charset="0"/>
                </a:rPr>
                <a:t>,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itchFamily="18" charset="0"/>
                </a:rPr>
                <a:t>绳的上端固定在天花板上 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itchFamily="18" charset="0"/>
                </a:rPr>
                <a:t>. 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itchFamily="18" charset="0"/>
                </a:rPr>
                <a:t>起初把绳子放在与竖直线成        角处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itchFamily="18" charset="0"/>
                </a:rPr>
                <a:t>, 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itchFamily="18" charset="0"/>
                </a:rPr>
                <a:t>然后放手使小球沿圆弧下落 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itchFamily="18" charset="0"/>
                </a:rPr>
                <a:t>. 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itchFamily="18" charset="0"/>
                </a:rPr>
                <a:t>试求绳与竖直线成       角时小球的速率 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8164343"/>
                </p:ext>
              </p:extLst>
            </p:nvPr>
          </p:nvGraphicFramePr>
          <p:xfrm>
            <a:off x="728" y="1722"/>
            <a:ext cx="47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42" name="Equation" r:id="rId3" imgW="253800" imgH="177480" progId="">
                    <p:embed/>
                  </p:oleObj>
                </mc:Choice>
                <mc:Fallback>
                  <p:oleObj name="Equation" r:id="rId3" imgW="253800" imgH="177480" progId="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1722"/>
                          <a:ext cx="471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1381586"/>
                </p:ext>
              </p:extLst>
            </p:nvPr>
          </p:nvGraphicFramePr>
          <p:xfrm>
            <a:off x="4517" y="2125"/>
            <a:ext cx="48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43" name="Equation" r:id="rId5" imgW="241091" imgH="177646" progId="Equation.3">
                    <p:embed/>
                  </p:oleObj>
                </mc:Choice>
                <mc:Fallback>
                  <p:oleObj name="Equation" r:id="rId5" imgW="241091" imgH="177646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7" y="2125"/>
                          <a:ext cx="483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" name="Group 8"/>
          <p:cNvGrpSpPr>
            <a:grpSpLocks/>
          </p:cNvGrpSpPr>
          <p:nvPr/>
        </p:nvGrpSpPr>
        <p:grpSpPr bwMode="auto">
          <a:xfrm>
            <a:off x="6761804" y="967450"/>
            <a:ext cx="2286000" cy="4572000"/>
            <a:chOff x="3984" y="1248"/>
            <a:chExt cx="1440" cy="2880"/>
          </a:xfrm>
        </p:grpSpPr>
        <p:sp>
          <p:nvSpPr>
            <p:cNvPr id="62" name="Line 9"/>
            <p:cNvSpPr>
              <a:spLocks noChangeShapeType="1"/>
            </p:cNvSpPr>
            <p:nvPr/>
          </p:nvSpPr>
          <p:spPr bwMode="auto">
            <a:xfrm rot="-306278">
              <a:off x="4916" y="3069"/>
              <a:ext cx="172" cy="8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3" name="Group 10"/>
            <p:cNvGrpSpPr>
              <a:grpSpLocks/>
            </p:cNvGrpSpPr>
            <p:nvPr/>
          </p:nvGrpSpPr>
          <p:grpSpPr bwMode="auto">
            <a:xfrm>
              <a:off x="4272" y="2122"/>
              <a:ext cx="672" cy="369"/>
              <a:chOff x="4416" y="1738"/>
              <a:chExt cx="672" cy="369"/>
            </a:xfrm>
          </p:grpSpPr>
          <p:sp>
            <p:nvSpPr>
              <p:cNvPr id="82" name="Arc 11"/>
              <p:cNvSpPr>
                <a:spLocks/>
              </p:cNvSpPr>
              <p:nvPr/>
            </p:nvSpPr>
            <p:spPr bwMode="auto">
              <a:xfrm rot="6176785">
                <a:off x="4498" y="1881"/>
                <a:ext cx="144" cy="308"/>
              </a:xfrm>
              <a:custGeom>
                <a:avLst/>
                <a:gdLst>
                  <a:gd name="T0" fmla="*/ 0 w 21587"/>
                  <a:gd name="T1" fmla="*/ 0 h 18852"/>
                  <a:gd name="T2" fmla="*/ 1 w 21587"/>
                  <a:gd name="T3" fmla="*/ 5 h 18852"/>
                  <a:gd name="T4" fmla="*/ 0 w 21587"/>
                  <a:gd name="T5" fmla="*/ 5 h 18852"/>
                  <a:gd name="T6" fmla="*/ 0 60000 65536"/>
                  <a:gd name="T7" fmla="*/ 0 60000 65536"/>
                  <a:gd name="T8" fmla="*/ 0 60000 65536"/>
                  <a:gd name="T9" fmla="*/ 0 w 21587"/>
                  <a:gd name="T10" fmla="*/ 0 h 18852"/>
                  <a:gd name="T11" fmla="*/ 21587 w 21587"/>
                  <a:gd name="T12" fmla="*/ 18852 h 188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87" h="18852" fill="none" extrusionOk="0">
                    <a:moveTo>
                      <a:pt x="10543" y="0"/>
                    </a:moveTo>
                    <a:cubicBezTo>
                      <a:pt x="17140" y="3689"/>
                      <a:pt x="21328" y="10558"/>
                      <a:pt x="21587" y="18111"/>
                    </a:cubicBezTo>
                  </a:path>
                  <a:path w="21587" h="18852" stroke="0" extrusionOk="0">
                    <a:moveTo>
                      <a:pt x="10543" y="0"/>
                    </a:moveTo>
                    <a:cubicBezTo>
                      <a:pt x="17140" y="3689"/>
                      <a:pt x="21328" y="10558"/>
                      <a:pt x="21587" y="18111"/>
                    </a:cubicBezTo>
                    <a:lnTo>
                      <a:pt x="0" y="18852"/>
                    </a:lnTo>
                    <a:close/>
                  </a:path>
                </a:pathLst>
              </a:custGeom>
              <a:noFill/>
              <a:ln w="28575">
                <a:solidFill>
                  <a:srgbClr val="CC00FF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3" name="Arc 12"/>
              <p:cNvSpPr>
                <a:spLocks/>
              </p:cNvSpPr>
              <p:nvPr/>
            </p:nvSpPr>
            <p:spPr bwMode="auto">
              <a:xfrm rot="12582620" flipH="1">
                <a:off x="4822" y="1781"/>
                <a:ext cx="240" cy="315"/>
              </a:xfrm>
              <a:custGeom>
                <a:avLst/>
                <a:gdLst>
                  <a:gd name="T0" fmla="*/ 1 w 21417"/>
                  <a:gd name="T1" fmla="*/ 0 h 19525"/>
                  <a:gd name="T2" fmla="*/ 3 w 21417"/>
                  <a:gd name="T3" fmla="*/ 4 h 19525"/>
                  <a:gd name="T4" fmla="*/ 0 w 21417"/>
                  <a:gd name="T5" fmla="*/ 5 h 19525"/>
                  <a:gd name="T6" fmla="*/ 0 60000 65536"/>
                  <a:gd name="T7" fmla="*/ 0 60000 65536"/>
                  <a:gd name="T8" fmla="*/ 0 60000 65536"/>
                  <a:gd name="T9" fmla="*/ 0 w 21417"/>
                  <a:gd name="T10" fmla="*/ 0 h 19525"/>
                  <a:gd name="T11" fmla="*/ 21417 w 21417"/>
                  <a:gd name="T12" fmla="*/ 19525 h 195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17" h="19525" fill="none" extrusionOk="0">
                    <a:moveTo>
                      <a:pt x="9237" y="0"/>
                    </a:moveTo>
                    <a:cubicBezTo>
                      <a:pt x="15874" y="3140"/>
                      <a:pt x="20462" y="9436"/>
                      <a:pt x="21416" y="16717"/>
                    </a:cubicBezTo>
                  </a:path>
                  <a:path w="21417" h="19525" stroke="0" extrusionOk="0">
                    <a:moveTo>
                      <a:pt x="9237" y="0"/>
                    </a:moveTo>
                    <a:cubicBezTo>
                      <a:pt x="15874" y="3140"/>
                      <a:pt x="20462" y="9436"/>
                      <a:pt x="21416" y="16717"/>
                    </a:cubicBezTo>
                    <a:lnTo>
                      <a:pt x="0" y="19525"/>
                    </a:lnTo>
                    <a:close/>
                  </a:path>
                </a:pathLst>
              </a:custGeom>
              <a:noFill/>
              <a:ln w="28575">
                <a:solidFill>
                  <a:srgbClr val="CC00FF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84" name="Object 13"/>
              <p:cNvGraphicFramePr>
                <a:graphicFrameLocks noChangeAspect="1"/>
              </p:cNvGraphicFramePr>
              <p:nvPr/>
            </p:nvGraphicFramePr>
            <p:xfrm>
              <a:off x="4800" y="1738"/>
              <a:ext cx="288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44" name="Equation" r:id="rId7" imgW="228402" imgH="177646" progId="Equation.3">
                      <p:embed/>
                    </p:oleObj>
                  </mc:Choice>
                  <mc:Fallback>
                    <p:oleObj name="Equation" r:id="rId7" imgW="228402" imgH="177646" progId="Equation.3">
                      <p:embed/>
                      <p:pic>
                        <p:nvPicPr>
                          <p:cNvPr id="0" name="Picture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1738"/>
                            <a:ext cx="288" cy="2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CC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4412" y="2105"/>
              <a:ext cx="196" cy="50"/>
            </a:xfrm>
            <a:custGeom>
              <a:avLst/>
              <a:gdLst>
                <a:gd name="T0" fmla="*/ 0 w 142"/>
                <a:gd name="T1" fmla="*/ 22 h 59"/>
                <a:gd name="T2" fmla="*/ 80 w 142"/>
                <a:gd name="T3" fmla="*/ 47 h 59"/>
                <a:gd name="T4" fmla="*/ 196 w 142"/>
                <a:gd name="T5" fmla="*/ 0 h 59"/>
                <a:gd name="T6" fmla="*/ 0 60000 65536"/>
                <a:gd name="T7" fmla="*/ 0 60000 65536"/>
                <a:gd name="T8" fmla="*/ 0 60000 65536"/>
                <a:gd name="T9" fmla="*/ 0 w 142"/>
                <a:gd name="T10" fmla="*/ 0 h 59"/>
                <a:gd name="T11" fmla="*/ 142 w 142"/>
                <a:gd name="T12" fmla="*/ 59 h 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2" h="59">
                  <a:moveTo>
                    <a:pt x="0" y="26"/>
                  </a:moveTo>
                  <a:cubicBezTo>
                    <a:pt x="10" y="31"/>
                    <a:pt x="34" y="59"/>
                    <a:pt x="58" y="55"/>
                  </a:cubicBezTo>
                  <a:cubicBezTo>
                    <a:pt x="82" y="51"/>
                    <a:pt x="124" y="12"/>
                    <a:pt x="14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5" name="Object 15"/>
            <p:cNvGraphicFramePr>
              <a:graphicFrameLocks noChangeAspect="1"/>
            </p:cNvGraphicFramePr>
            <p:nvPr/>
          </p:nvGraphicFramePr>
          <p:xfrm>
            <a:off x="4224" y="1915"/>
            <a:ext cx="20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45" name="Equation" r:id="rId9" imgW="126725" imgH="177415" progId="Equation.3">
                    <p:embed/>
                  </p:oleObj>
                </mc:Choice>
                <mc:Fallback>
                  <p:oleObj name="Equation" r:id="rId9" imgW="126725" imgH="177415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915"/>
                          <a:ext cx="20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>
              <a:off x="4422" y="3092"/>
              <a:ext cx="7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Oval 17"/>
            <p:cNvSpPr>
              <a:spLocks noChangeArrowheads="1"/>
            </p:cNvSpPr>
            <p:nvPr/>
          </p:nvSpPr>
          <p:spPr bwMode="auto">
            <a:xfrm>
              <a:off x="4364" y="3266"/>
              <a:ext cx="172" cy="17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8" name="Object 18"/>
            <p:cNvGraphicFramePr>
              <a:graphicFrameLocks noChangeAspect="1"/>
            </p:cNvGraphicFramePr>
            <p:nvPr/>
          </p:nvGraphicFramePr>
          <p:xfrm>
            <a:off x="4944" y="2286"/>
            <a:ext cx="190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46" name="Equation" r:id="rId11" imgW="88669" imgH="177338" progId="Equation.3">
                    <p:embed/>
                  </p:oleObj>
                </mc:Choice>
                <mc:Fallback>
                  <p:oleObj name="Equation" r:id="rId11" imgW="88669" imgH="177338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286"/>
                          <a:ext cx="190" cy="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Line 19"/>
            <p:cNvSpPr>
              <a:spLocks noChangeShapeType="1"/>
            </p:cNvSpPr>
            <p:nvPr/>
          </p:nvSpPr>
          <p:spPr bwMode="auto">
            <a:xfrm rot="-1652893" flipH="1" flipV="1">
              <a:off x="4583" y="3324"/>
              <a:ext cx="313" cy="3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3984" y="1248"/>
              <a:ext cx="1440" cy="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Freeform 21"/>
            <p:cNvSpPr>
              <a:spLocks/>
            </p:cNvSpPr>
            <p:nvPr/>
          </p:nvSpPr>
          <p:spPr bwMode="auto">
            <a:xfrm>
              <a:off x="4413" y="1807"/>
              <a:ext cx="213" cy="70"/>
            </a:xfrm>
            <a:custGeom>
              <a:avLst/>
              <a:gdLst>
                <a:gd name="T0" fmla="*/ 0 w 213"/>
                <a:gd name="T1" fmla="*/ 34 h 70"/>
                <a:gd name="T2" fmla="*/ 103 w 213"/>
                <a:gd name="T3" fmla="*/ 64 h 70"/>
                <a:gd name="T4" fmla="*/ 213 w 213"/>
                <a:gd name="T5" fmla="*/ 0 h 70"/>
                <a:gd name="T6" fmla="*/ 0 60000 65536"/>
                <a:gd name="T7" fmla="*/ 0 60000 65536"/>
                <a:gd name="T8" fmla="*/ 0 60000 65536"/>
                <a:gd name="T9" fmla="*/ 0 w 213"/>
                <a:gd name="T10" fmla="*/ 0 h 70"/>
                <a:gd name="T11" fmla="*/ 213 w 213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" h="70">
                  <a:moveTo>
                    <a:pt x="0" y="34"/>
                  </a:moveTo>
                  <a:cubicBezTo>
                    <a:pt x="32" y="53"/>
                    <a:pt x="68" y="70"/>
                    <a:pt x="103" y="64"/>
                  </a:cubicBezTo>
                  <a:cubicBezTo>
                    <a:pt x="138" y="58"/>
                    <a:pt x="190" y="13"/>
                    <a:pt x="213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2" name="Object 22"/>
            <p:cNvGraphicFramePr>
              <a:graphicFrameLocks noChangeAspect="1"/>
            </p:cNvGraphicFramePr>
            <p:nvPr/>
          </p:nvGraphicFramePr>
          <p:xfrm>
            <a:off x="4464" y="1483"/>
            <a:ext cx="2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47" name="Equation" r:id="rId13" imgW="165028" imgH="228501" progId="Equation.3">
                    <p:embed/>
                  </p:oleObj>
                </mc:Choice>
                <mc:Fallback>
                  <p:oleObj name="Equation" r:id="rId13" imgW="165028" imgH="228501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483"/>
                          <a:ext cx="24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Line 23"/>
            <p:cNvSpPr>
              <a:spLocks noChangeShapeType="1"/>
            </p:cNvSpPr>
            <p:nvPr/>
          </p:nvSpPr>
          <p:spPr bwMode="auto">
            <a:xfrm rot="-298930">
              <a:off x="4504" y="1387"/>
              <a:ext cx="344" cy="1907"/>
            </a:xfrm>
            <a:prstGeom prst="line">
              <a:avLst/>
            </a:prstGeom>
            <a:noFill/>
            <a:ln w="19050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Arc 24"/>
            <p:cNvSpPr>
              <a:spLocks/>
            </p:cNvSpPr>
            <p:nvPr/>
          </p:nvSpPr>
          <p:spPr bwMode="auto">
            <a:xfrm flipV="1">
              <a:off x="4479" y="3092"/>
              <a:ext cx="687" cy="232"/>
            </a:xfrm>
            <a:custGeom>
              <a:avLst/>
              <a:gdLst>
                <a:gd name="T0" fmla="*/ 0 w 24278"/>
                <a:gd name="T1" fmla="*/ 0 h 21600"/>
                <a:gd name="T2" fmla="*/ 19 w 24278"/>
                <a:gd name="T3" fmla="*/ 2 h 21600"/>
                <a:gd name="T4" fmla="*/ 2 w 24278"/>
                <a:gd name="T5" fmla="*/ 2 h 21600"/>
                <a:gd name="T6" fmla="*/ 0 60000 65536"/>
                <a:gd name="T7" fmla="*/ 0 60000 65536"/>
                <a:gd name="T8" fmla="*/ 0 60000 65536"/>
                <a:gd name="T9" fmla="*/ 0 w 24278"/>
                <a:gd name="T10" fmla="*/ 0 h 21600"/>
                <a:gd name="T11" fmla="*/ 24278 w 2427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278" h="21600" fill="none" extrusionOk="0">
                  <a:moveTo>
                    <a:pt x="-1" y="166"/>
                  </a:moveTo>
                  <a:cubicBezTo>
                    <a:pt x="888" y="55"/>
                    <a:pt x="1782" y="-1"/>
                    <a:pt x="2678" y="0"/>
                  </a:cubicBezTo>
                  <a:cubicBezTo>
                    <a:pt x="14607" y="0"/>
                    <a:pt x="24278" y="9670"/>
                    <a:pt x="24278" y="21600"/>
                  </a:cubicBezTo>
                </a:path>
                <a:path w="24278" h="21600" stroke="0" extrusionOk="0">
                  <a:moveTo>
                    <a:pt x="-1" y="166"/>
                  </a:moveTo>
                  <a:cubicBezTo>
                    <a:pt x="888" y="55"/>
                    <a:pt x="1782" y="-1"/>
                    <a:pt x="2678" y="0"/>
                  </a:cubicBezTo>
                  <a:cubicBezTo>
                    <a:pt x="14607" y="0"/>
                    <a:pt x="24278" y="9670"/>
                    <a:pt x="24278" y="21600"/>
                  </a:cubicBezTo>
                  <a:lnTo>
                    <a:pt x="2678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4032" y="1339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996600"/>
                </a:gs>
                <a:gs pos="100000">
                  <a:srgbClr val="472F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9966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Line 26"/>
            <p:cNvSpPr>
              <a:spLocks noChangeShapeType="1"/>
            </p:cNvSpPr>
            <p:nvPr/>
          </p:nvSpPr>
          <p:spPr bwMode="auto">
            <a:xfrm>
              <a:off x="4422" y="1416"/>
              <a:ext cx="1" cy="18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27"/>
            <p:cNvSpPr>
              <a:spLocks noChangeShapeType="1"/>
            </p:cNvSpPr>
            <p:nvPr/>
          </p:nvSpPr>
          <p:spPr bwMode="auto">
            <a:xfrm>
              <a:off x="4422" y="1359"/>
              <a:ext cx="744" cy="16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Oval 28"/>
            <p:cNvSpPr>
              <a:spLocks noChangeArrowheads="1"/>
            </p:cNvSpPr>
            <p:nvPr/>
          </p:nvSpPr>
          <p:spPr bwMode="auto">
            <a:xfrm>
              <a:off x="5108" y="3035"/>
              <a:ext cx="172" cy="17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Line 29"/>
            <p:cNvSpPr>
              <a:spLocks noChangeShapeType="1"/>
            </p:cNvSpPr>
            <p:nvPr/>
          </p:nvSpPr>
          <p:spPr bwMode="auto">
            <a:xfrm rot="98034">
              <a:off x="4422" y="1473"/>
              <a:ext cx="330" cy="1839"/>
            </a:xfrm>
            <a:prstGeom prst="line">
              <a:avLst/>
            </a:prstGeom>
            <a:noFill/>
            <a:ln w="9525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0" name="Object 30"/>
            <p:cNvGraphicFramePr>
              <a:graphicFrameLocks noChangeAspect="1"/>
            </p:cNvGraphicFramePr>
            <p:nvPr/>
          </p:nvGraphicFramePr>
          <p:xfrm>
            <a:off x="4512" y="3077"/>
            <a:ext cx="22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48" name="Equation" r:id="rId15" imgW="126725" imgH="177415" progId="Equation.3">
                    <p:embed/>
                  </p:oleObj>
                </mc:Choice>
                <mc:Fallback>
                  <p:oleObj name="Equation" r:id="rId15" imgW="126725" imgH="177415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077"/>
                          <a:ext cx="222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31"/>
            <p:cNvGraphicFramePr>
              <a:graphicFrameLocks noChangeAspect="1"/>
            </p:cNvGraphicFramePr>
            <p:nvPr/>
          </p:nvGraphicFramePr>
          <p:xfrm>
            <a:off x="4872" y="3208"/>
            <a:ext cx="16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49" name="Clip" r:id="rId17" imgW="380852" imgH="390270" progId="">
                    <p:embed/>
                  </p:oleObj>
                </mc:Choice>
                <mc:Fallback>
                  <p:oleObj name="Clip" r:id="rId17" imgW="380852" imgH="390270" progId="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2" y="3208"/>
                          <a:ext cx="168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981825" y="6248400"/>
            <a:ext cx="1905000" cy="457200"/>
          </a:xfrm>
        </p:spPr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7973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2157289" y="2281443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4800" dirty="0">
                <a:solidFill>
                  <a:srgbClr val="0000FF"/>
                </a:solidFill>
                <a:ea typeface="楷体_GB2312" pitchFamily="49" charset="-122"/>
              </a:rPr>
              <a:t>重要知识点回顾</a:t>
            </a:r>
          </a:p>
        </p:txBody>
      </p:sp>
    </p:spTree>
    <p:extLst>
      <p:ext uri="{BB962C8B-B14F-4D97-AF65-F5344CB8AC3E}">
        <p14:creationId xmlns:p14="http://schemas.microsoft.com/office/powerpoint/2010/main" val="1391092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6761804" y="967450"/>
            <a:ext cx="2286000" cy="4572000"/>
            <a:chOff x="3984" y="1248"/>
            <a:chExt cx="1440" cy="2880"/>
          </a:xfrm>
        </p:grpSpPr>
        <p:sp>
          <p:nvSpPr>
            <p:cNvPr id="7" name="Line 9"/>
            <p:cNvSpPr>
              <a:spLocks noChangeShapeType="1"/>
            </p:cNvSpPr>
            <p:nvPr/>
          </p:nvSpPr>
          <p:spPr bwMode="auto">
            <a:xfrm rot="-306278">
              <a:off x="4916" y="3069"/>
              <a:ext cx="172" cy="8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4272" y="2122"/>
              <a:ext cx="672" cy="369"/>
              <a:chOff x="4416" y="1738"/>
              <a:chExt cx="672" cy="369"/>
            </a:xfrm>
          </p:grpSpPr>
          <p:sp>
            <p:nvSpPr>
              <p:cNvPr id="28" name="Arc 11"/>
              <p:cNvSpPr>
                <a:spLocks/>
              </p:cNvSpPr>
              <p:nvPr/>
            </p:nvSpPr>
            <p:spPr bwMode="auto">
              <a:xfrm rot="6176785">
                <a:off x="4498" y="1881"/>
                <a:ext cx="144" cy="308"/>
              </a:xfrm>
              <a:custGeom>
                <a:avLst/>
                <a:gdLst>
                  <a:gd name="T0" fmla="*/ 0 w 21587"/>
                  <a:gd name="T1" fmla="*/ 0 h 18852"/>
                  <a:gd name="T2" fmla="*/ 1 w 21587"/>
                  <a:gd name="T3" fmla="*/ 5 h 18852"/>
                  <a:gd name="T4" fmla="*/ 0 w 21587"/>
                  <a:gd name="T5" fmla="*/ 5 h 18852"/>
                  <a:gd name="T6" fmla="*/ 0 60000 65536"/>
                  <a:gd name="T7" fmla="*/ 0 60000 65536"/>
                  <a:gd name="T8" fmla="*/ 0 60000 65536"/>
                  <a:gd name="T9" fmla="*/ 0 w 21587"/>
                  <a:gd name="T10" fmla="*/ 0 h 18852"/>
                  <a:gd name="T11" fmla="*/ 21587 w 21587"/>
                  <a:gd name="T12" fmla="*/ 18852 h 188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87" h="18852" fill="none" extrusionOk="0">
                    <a:moveTo>
                      <a:pt x="10543" y="0"/>
                    </a:moveTo>
                    <a:cubicBezTo>
                      <a:pt x="17140" y="3689"/>
                      <a:pt x="21328" y="10558"/>
                      <a:pt x="21587" y="18111"/>
                    </a:cubicBezTo>
                  </a:path>
                  <a:path w="21587" h="18852" stroke="0" extrusionOk="0">
                    <a:moveTo>
                      <a:pt x="10543" y="0"/>
                    </a:moveTo>
                    <a:cubicBezTo>
                      <a:pt x="17140" y="3689"/>
                      <a:pt x="21328" y="10558"/>
                      <a:pt x="21587" y="18111"/>
                    </a:cubicBezTo>
                    <a:lnTo>
                      <a:pt x="0" y="18852"/>
                    </a:lnTo>
                    <a:close/>
                  </a:path>
                </a:pathLst>
              </a:custGeom>
              <a:noFill/>
              <a:ln w="28575">
                <a:solidFill>
                  <a:srgbClr val="CC00FF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" name="Arc 12"/>
              <p:cNvSpPr>
                <a:spLocks/>
              </p:cNvSpPr>
              <p:nvPr/>
            </p:nvSpPr>
            <p:spPr bwMode="auto">
              <a:xfrm rot="12582620" flipH="1">
                <a:off x="4822" y="1781"/>
                <a:ext cx="240" cy="315"/>
              </a:xfrm>
              <a:custGeom>
                <a:avLst/>
                <a:gdLst>
                  <a:gd name="T0" fmla="*/ 1 w 21417"/>
                  <a:gd name="T1" fmla="*/ 0 h 19525"/>
                  <a:gd name="T2" fmla="*/ 3 w 21417"/>
                  <a:gd name="T3" fmla="*/ 4 h 19525"/>
                  <a:gd name="T4" fmla="*/ 0 w 21417"/>
                  <a:gd name="T5" fmla="*/ 5 h 19525"/>
                  <a:gd name="T6" fmla="*/ 0 60000 65536"/>
                  <a:gd name="T7" fmla="*/ 0 60000 65536"/>
                  <a:gd name="T8" fmla="*/ 0 60000 65536"/>
                  <a:gd name="T9" fmla="*/ 0 w 21417"/>
                  <a:gd name="T10" fmla="*/ 0 h 19525"/>
                  <a:gd name="T11" fmla="*/ 21417 w 21417"/>
                  <a:gd name="T12" fmla="*/ 19525 h 195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17" h="19525" fill="none" extrusionOk="0">
                    <a:moveTo>
                      <a:pt x="9237" y="0"/>
                    </a:moveTo>
                    <a:cubicBezTo>
                      <a:pt x="15874" y="3140"/>
                      <a:pt x="20462" y="9436"/>
                      <a:pt x="21416" y="16717"/>
                    </a:cubicBezTo>
                  </a:path>
                  <a:path w="21417" h="19525" stroke="0" extrusionOk="0">
                    <a:moveTo>
                      <a:pt x="9237" y="0"/>
                    </a:moveTo>
                    <a:cubicBezTo>
                      <a:pt x="15874" y="3140"/>
                      <a:pt x="20462" y="9436"/>
                      <a:pt x="21416" y="16717"/>
                    </a:cubicBezTo>
                    <a:lnTo>
                      <a:pt x="0" y="19525"/>
                    </a:lnTo>
                    <a:close/>
                  </a:path>
                </a:pathLst>
              </a:custGeom>
              <a:noFill/>
              <a:ln w="28575">
                <a:solidFill>
                  <a:srgbClr val="CC00FF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30" name="Object 13"/>
              <p:cNvGraphicFramePr>
                <a:graphicFrameLocks noChangeAspect="1"/>
              </p:cNvGraphicFramePr>
              <p:nvPr/>
            </p:nvGraphicFramePr>
            <p:xfrm>
              <a:off x="4800" y="1738"/>
              <a:ext cx="288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176" name="Equation" r:id="rId3" imgW="228402" imgH="177646" progId="Equation.3">
                      <p:embed/>
                    </p:oleObj>
                  </mc:Choice>
                  <mc:Fallback>
                    <p:oleObj name="Equation" r:id="rId3" imgW="228402" imgH="177646" progId="Equation.3">
                      <p:embed/>
                      <p:pic>
                        <p:nvPicPr>
                          <p:cNvPr id="0" name="Picture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1738"/>
                            <a:ext cx="288" cy="2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CC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" name="Freeform 14"/>
            <p:cNvSpPr>
              <a:spLocks/>
            </p:cNvSpPr>
            <p:nvPr/>
          </p:nvSpPr>
          <p:spPr bwMode="auto">
            <a:xfrm>
              <a:off x="4412" y="2105"/>
              <a:ext cx="196" cy="50"/>
            </a:xfrm>
            <a:custGeom>
              <a:avLst/>
              <a:gdLst>
                <a:gd name="T0" fmla="*/ 0 w 142"/>
                <a:gd name="T1" fmla="*/ 22 h 59"/>
                <a:gd name="T2" fmla="*/ 80 w 142"/>
                <a:gd name="T3" fmla="*/ 47 h 59"/>
                <a:gd name="T4" fmla="*/ 196 w 142"/>
                <a:gd name="T5" fmla="*/ 0 h 59"/>
                <a:gd name="T6" fmla="*/ 0 60000 65536"/>
                <a:gd name="T7" fmla="*/ 0 60000 65536"/>
                <a:gd name="T8" fmla="*/ 0 60000 65536"/>
                <a:gd name="T9" fmla="*/ 0 w 142"/>
                <a:gd name="T10" fmla="*/ 0 h 59"/>
                <a:gd name="T11" fmla="*/ 142 w 142"/>
                <a:gd name="T12" fmla="*/ 59 h 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2" h="59">
                  <a:moveTo>
                    <a:pt x="0" y="26"/>
                  </a:moveTo>
                  <a:cubicBezTo>
                    <a:pt x="10" y="31"/>
                    <a:pt x="34" y="59"/>
                    <a:pt x="58" y="55"/>
                  </a:cubicBezTo>
                  <a:cubicBezTo>
                    <a:pt x="82" y="51"/>
                    <a:pt x="124" y="12"/>
                    <a:pt x="14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" name="Object 15"/>
            <p:cNvGraphicFramePr>
              <a:graphicFrameLocks noChangeAspect="1"/>
            </p:cNvGraphicFramePr>
            <p:nvPr/>
          </p:nvGraphicFramePr>
          <p:xfrm>
            <a:off x="4224" y="1915"/>
            <a:ext cx="20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77" name="Equation" r:id="rId5" imgW="126725" imgH="177415" progId="Equation.3">
                    <p:embed/>
                  </p:oleObj>
                </mc:Choice>
                <mc:Fallback>
                  <p:oleObj name="Equation" r:id="rId5" imgW="126725" imgH="177415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915"/>
                          <a:ext cx="20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H="1">
              <a:off x="4422" y="3092"/>
              <a:ext cx="7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4364" y="3266"/>
              <a:ext cx="172" cy="17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3" name="Object 18"/>
            <p:cNvGraphicFramePr>
              <a:graphicFrameLocks noChangeAspect="1"/>
            </p:cNvGraphicFramePr>
            <p:nvPr/>
          </p:nvGraphicFramePr>
          <p:xfrm>
            <a:off x="4944" y="2286"/>
            <a:ext cx="190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78" name="Equation" r:id="rId7" imgW="88669" imgH="177338" progId="Equation.3">
                    <p:embed/>
                  </p:oleObj>
                </mc:Choice>
                <mc:Fallback>
                  <p:oleObj name="Equation" r:id="rId7" imgW="88669" imgH="177338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286"/>
                          <a:ext cx="190" cy="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19"/>
            <p:cNvSpPr>
              <a:spLocks noChangeShapeType="1"/>
            </p:cNvSpPr>
            <p:nvPr/>
          </p:nvSpPr>
          <p:spPr bwMode="auto">
            <a:xfrm rot="-1652893" flipH="1" flipV="1">
              <a:off x="4583" y="3324"/>
              <a:ext cx="313" cy="3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3984" y="1248"/>
              <a:ext cx="1440" cy="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4413" y="1807"/>
              <a:ext cx="213" cy="70"/>
            </a:xfrm>
            <a:custGeom>
              <a:avLst/>
              <a:gdLst>
                <a:gd name="T0" fmla="*/ 0 w 213"/>
                <a:gd name="T1" fmla="*/ 34 h 70"/>
                <a:gd name="T2" fmla="*/ 103 w 213"/>
                <a:gd name="T3" fmla="*/ 64 h 70"/>
                <a:gd name="T4" fmla="*/ 213 w 213"/>
                <a:gd name="T5" fmla="*/ 0 h 70"/>
                <a:gd name="T6" fmla="*/ 0 60000 65536"/>
                <a:gd name="T7" fmla="*/ 0 60000 65536"/>
                <a:gd name="T8" fmla="*/ 0 60000 65536"/>
                <a:gd name="T9" fmla="*/ 0 w 213"/>
                <a:gd name="T10" fmla="*/ 0 h 70"/>
                <a:gd name="T11" fmla="*/ 213 w 213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" h="70">
                  <a:moveTo>
                    <a:pt x="0" y="34"/>
                  </a:moveTo>
                  <a:cubicBezTo>
                    <a:pt x="32" y="53"/>
                    <a:pt x="68" y="70"/>
                    <a:pt x="103" y="64"/>
                  </a:cubicBezTo>
                  <a:cubicBezTo>
                    <a:pt x="138" y="58"/>
                    <a:pt x="190" y="13"/>
                    <a:pt x="213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8" name="Object 22"/>
            <p:cNvGraphicFramePr>
              <a:graphicFrameLocks noChangeAspect="1"/>
            </p:cNvGraphicFramePr>
            <p:nvPr/>
          </p:nvGraphicFramePr>
          <p:xfrm>
            <a:off x="4464" y="1483"/>
            <a:ext cx="2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79" name="Equation" r:id="rId9" imgW="165028" imgH="228501" progId="Equation.3">
                    <p:embed/>
                  </p:oleObj>
                </mc:Choice>
                <mc:Fallback>
                  <p:oleObj name="Equation" r:id="rId9" imgW="165028" imgH="228501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483"/>
                          <a:ext cx="24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23"/>
            <p:cNvSpPr>
              <a:spLocks noChangeShapeType="1"/>
            </p:cNvSpPr>
            <p:nvPr/>
          </p:nvSpPr>
          <p:spPr bwMode="auto">
            <a:xfrm rot="-298930">
              <a:off x="4504" y="1387"/>
              <a:ext cx="344" cy="1907"/>
            </a:xfrm>
            <a:prstGeom prst="line">
              <a:avLst/>
            </a:prstGeom>
            <a:noFill/>
            <a:ln w="19050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Arc 24"/>
            <p:cNvSpPr>
              <a:spLocks/>
            </p:cNvSpPr>
            <p:nvPr/>
          </p:nvSpPr>
          <p:spPr bwMode="auto">
            <a:xfrm flipV="1">
              <a:off x="4479" y="3092"/>
              <a:ext cx="687" cy="232"/>
            </a:xfrm>
            <a:custGeom>
              <a:avLst/>
              <a:gdLst>
                <a:gd name="T0" fmla="*/ 0 w 24278"/>
                <a:gd name="T1" fmla="*/ 0 h 21600"/>
                <a:gd name="T2" fmla="*/ 19 w 24278"/>
                <a:gd name="T3" fmla="*/ 2 h 21600"/>
                <a:gd name="T4" fmla="*/ 2 w 24278"/>
                <a:gd name="T5" fmla="*/ 2 h 21600"/>
                <a:gd name="T6" fmla="*/ 0 60000 65536"/>
                <a:gd name="T7" fmla="*/ 0 60000 65536"/>
                <a:gd name="T8" fmla="*/ 0 60000 65536"/>
                <a:gd name="T9" fmla="*/ 0 w 24278"/>
                <a:gd name="T10" fmla="*/ 0 h 21600"/>
                <a:gd name="T11" fmla="*/ 24278 w 2427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278" h="21600" fill="none" extrusionOk="0">
                  <a:moveTo>
                    <a:pt x="-1" y="166"/>
                  </a:moveTo>
                  <a:cubicBezTo>
                    <a:pt x="888" y="55"/>
                    <a:pt x="1782" y="-1"/>
                    <a:pt x="2678" y="0"/>
                  </a:cubicBezTo>
                  <a:cubicBezTo>
                    <a:pt x="14607" y="0"/>
                    <a:pt x="24278" y="9670"/>
                    <a:pt x="24278" y="21600"/>
                  </a:cubicBezTo>
                </a:path>
                <a:path w="24278" h="21600" stroke="0" extrusionOk="0">
                  <a:moveTo>
                    <a:pt x="-1" y="166"/>
                  </a:moveTo>
                  <a:cubicBezTo>
                    <a:pt x="888" y="55"/>
                    <a:pt x="1782" y="-1"/>
                    <a:pt x="2678" y="0"/>
                  </a:cubicBezTo>
                  <a:cubicBezTo>
                    <a:pt x="14607" y="0"/>
                    <a:pt x="24278" y="9670"/>
                    <a:pt x="24278" y="21600"/>
                  </a:cubicBezTo>
                  <a:lnTo>
                    <a:pt x="2678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4032" y="1339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996600"/>
                </a:gs>
                <a:gs pos="100000">
                  <a:srgbClr val="472F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9966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4422" y="1416"/>
              <a:ext cx="1" cy="18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4422" y="1359"/>
              <a:ext cx="744" cy="16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Oval 28"/>
            <p:cNvSpPr>
              <a:spLocks noChangeArrowheads="1"/>
            </p:cNvSpPr>
            <p:nvPr/>
          </p:nvSpPr>
          <p:spPr bwMode="auto">
            <a:xfrm>
              <a:off x="5108" y="3035"/>
              <a:ext cx="172" cy="17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 rot="98034">
              <a:off x="4422" y="1473"/>
              <a:ext cx="330" cy="1839"/>
            </a:xfrm>
            <a:prstGeom prst="line">
              <a:avLst/>
            </a:prstGeom>
            <a:noFill/>
            <a:ln w="9525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6" name="Object 30"/>
            <p:cNvGraphicFramePr>
              <a:graphicFrameLocks noChangeAspect="1"/>
            </p:cNvGraphicFramePr>
            <p:nvPr/>
          </p:nvGraphicFramePr>
          <p:xfrm>
            <a:off x="4512" y="3077"/>
            <a:ext cx="22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80" name="Equation" r:id="rId11" imgW="126725" imgH="177415" progId="Equation.3">
                    <p:embed/>
                  </p:oleObj>
                </mc:Choice>
                <mc:Fallback>
                  <p:oleObj name="Equation" r:id="rId11" imgW="126725" imgH="177415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077"/>
                          <a:ext cx="222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31"/>
            <p:cNvGraphicFramePr>
              <a:graphicFrameLocks noChangeAspect="1"/>
            </p:cNvGraphicFramePr>
            <p:nvPr/>
          </p:nvGraphicFramePr>
          <p:xfrm>
            <a:off x="4872" y="3208"/>
            <a:ext cx="16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81" name="Clip" r:id="rId13" imgW="380852" imgH="390270" progId="">
                    <p:embed/>
                  </p:oleObj>
                </mc:Choice>
                <mc:Fallback>
                  <p:oleObj name="Clip" r:id="rId13" imgW="380852" imgH="390270" progId="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2" y="3208"/>
                          <a:ext cx="168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280041" y="1188113"/>
            <a:ext cx="792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</a:rPr>
              <a:t>解</a:t>
            </a:r>
            <a:r>
              <a:rPr lang="zh-CN" altLang="en-US" sz="2800" b="1" dirty="0">
                <a:solidFill>
                  <a:srgbClr val="1C1C1C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2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419278"/>
              </p:ext>
            </p:extLst>
          </p:nvPr>
        </p:nvGraphicFramePr>
        <p:xfrm>
          <a:off x="1000766" y="1327813"/>
          <a:ext cx="46482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82" name="Equation" r:id="rId15" imgW="1841500" imgH="228600" progId="">
                  <p:embed/>
                </p:oleObj>
              </mc:Choice>
              <mc:Fallback>
                <p:oleObj name="Equation" r:id="rId15" imgW="1841500" imgH="228600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766" y="1327813"/>
                        <a:ext cx="4648200" cy="709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4872"/>
              </p:ext>
            </p:extLst>
          </p:nvPr>
        </p:nvGraphicFramePr>
        <p:xfrm>
          <a:off x="1288104" y="3415375"/>
          <a:ext cx="39751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83" name="Equation" r:id="rId17" imgW="1308100" imgH="228600" progId="">
                  <p:embed/>
                </p:oleObj>
              </mc:Choice>
              <mc:Fallback>
                <p:oleObj name="Equation" r:id="rId17" imgW="1308100" imgH="228600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104" y="3415375"/>
                        <a:ext cx="39751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100815"/>
              </p:ext>
            </p:extLst>
          </p:nvPr>
        </p:nvGraphicFramePr>
        <p:xfrm>
          <a:off x="1216666" y="2046950"/>
          <a:ext cx="14541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84" name="Equation" r:id="rId19" imgW="520474" imgH="203112" progId="">
                  <p:embed/>
                </p:oleObj>
              </mc:Choice>
              <mc:Fallback>
                <p:oleObj name="Equation" r:id="rId19" imgW="520474" imgH="203112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666" y="2046950"/>
                        <a:ext cx="1454150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345334"/>
              </p:ext>
            </p:extLst>
          </p:nvPr>
        </p:nvGraphicFramePr>
        <p:xfrm>
          <a:off x="2656529" y="2119975"/>
          <a:ext cx="30099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85" name="Equation" r:id="rId21" imgW="1002865" imgH="203112" progId="">
                  <p:embed/>
                </p:oleObj>
              </mc:Choice>
              <mc:Fallback>
                <p:oleObj name="Equation" r:id="rId21" imgW="1002865" imgH="203112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6529" y="2119975"/>
                        <a:ext cx="30099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536222"/>
              </p:ext>
            </p:extLst>
          </p:nvPr>
        </p:nvGraphicFramePr>
        <p:xfrm>
          <a:off x="1216666" y="2480338"/>
          <a:ext cx="3886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86" name="Equation" r:id="rId23" imgW="1294838" imgH="355446" progId="">
                  <p:embed/>
                </p:oleObj>
              </mc:Choice>
              <mc:Fallback>
                <p:oleObj name="Equation" r:id="rId23" imgW="1294838" imgH="355446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666" y="2480338"/>
                        <a:ext cx="38862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43"/>
          <p:cNvGrpSpPr>
            <a:grpSpLocks/>
          </p:cNvGrpSpPr>
          <p:nvPr/>
        </p:nvGrpSpPr>
        <p:grpSpPr bwMode="auto">
          <a:xfrm>
            <a:off x="8130229" y="4207538"/>
            <a:ext cx="838200" cy="533400"/>
            <a:chOff x="4800" y="3307"/>
            <a:chExt cx="528" cy="336"/>
          </a:xfrm>
        </p:grpSpPr>
        <p:graphicFrame>
          <p:nvGraphicFramePr>
            <p:cNvPr id="38" name="Object 44"/>
            <p:cNvGraphicFramePr>
              <a:graphicFrameLocks noChangeAspect="1"/>
            </p:cNvGraphicFramePr>
            <p:nvPr/>
          </p:nvGraphicFramePr>
          <p:xfrm>
            <a:off x="5023" y="3311"/>
            <a:ext cx="305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87" name="Equation" r:id="rId25" imgW="228402" imgH="177646" progId="Equation.3">
                    <p:embed/>
                  </p:oleObj>
                </mc:Choice>
                <mc:Fallback>
                  <p:oleObj name="Equation" r:id="rId25" imgW="228402" imgH="177646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3" y="3311"/>
                          <a:ext cx="305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Line 45"/>
            <p:cNvSpPr>
              <a:spLocks noChangeShapeType="1"/>
            </p:cNvSpPr>
            <p:nvPr/>
          </p:nvSpPr>
          <p:spPr bwMode="auto">
            <a:xfrm>
              <a:off x="5088" y="3595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>
              <a:off x="4800" y="3307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1" name="Group 47"/>
          <p:cNvGrpSpPr>
            <a:grpSpLocks/>
          </p:cNvGrpSpPr>
          <p:nvPr/>
        </p:nvGrpSpPr>
        <p:grpSpPr bwMode="auto">
          <a:xfrm>
            <a:off x="8201666" y="4639338"/>
            <a:ext cx="325438" cy="558800"/>
            <a:chOff x="3299" y="3200"/>
            <a:chExt cx="205" cy="352"/>
          </a:xfrm>
        </p:grpSpPr>
        <p:sp>
          <p:nvSpPr>
            <p:cNvPr id="42" name="Freeform 48"/>
            <p:cNvSpPr>
              <a:spLocks/>
            </p:cNvSpPr>
            <p:nvPr/>
          </p:nvSpPr>
          <p:spPr bwMode="auto">
            <a:xfrm>
              <a:off x="3316" y="3200"/>
              <a:ext cx="116" cy="32"/>
            </a:xfrm>
            <a:custGeom>
              <a:avLst/>
              <a:gdLst>
                <a:gd name="T0" fmla="*/ 0 w 116"/>
                <a:gd name="T1" fmla="*/ 0 h 32"/>
                <a:gd name="T2" fmla="*/ 36 w 116"/>
                <a:gd name="T3" fmla="*/ 28 h 32"/>
                <a:gd name="T4" fmla="*/ 68 w 116"/>
                <a:gd name="T5" fmla="*/ 32 h 32"/>
                <a:gd name="T6" fmla="*/ 92 w 116"/>
                <a:gd name="T7" fmla="*/ 20 h 32"/>
                <a:gd name="T8" fmla="*/ 116 w 116"/>
                <a:gd name="T9" fmla="*/ 8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32"/>
                <a:gd name="T17" fmla="*/ 116 w 11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32">
                  <a:moveTo>
                    <a:pt x="0" y="0"/>
                  </a:moveTo>
                  <a:lnTo>
                    <a:pt x="36" y="28"/>
                  </a:lnTo>
                  <a:lnTo>
                    <a:pt x="68" y="32"/>
                  </a:lnTo>
                  <a:lnTo>
                    <a:pt x="92" y="20"/>
                  </a:lnTo>
                  <a:lnTo>
                    <a:pt x="116" y="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3" name="Object 49"/>
            <p:cNvGraphicFramePr>
              <a:graphicFrameLocks noChangeAspect="1"/>
            </p:cNvGraphicFramePr>
            <p:nvPr/>
          </p:nvGraphicFramePr>
          <p:xfrm>
            <a:off x="3299" y="3264"/>
            <a:ext cx="20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88" name="Equation" r:id="rId27" imgW="126725" imgH="177415" progId="Equation.3">
                    <p:embed/>
                  </p:oleObj>
                </mc:Choice>
                <mc:Fallback>
                  <p:oleObj name="Equation" r:id="rId27" imgW="126725" imgH="177415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9" y="3264"/>
                          <a:ext cx="20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Group 50"/>
          <p:cNvGrpSpPr>
            <a:grpSpLocks/>
          </p:cNvGrpSpPr>
          <p:nvPr/>
        </p:nvGrpSpPr>
        <p:grpSpPr bwMode="auto">
          <a:xfrm>
            <a:off x="7696841" y="4352000"/>
            <a:ext cx="631825" cy="1233488"/>
            <a:chOff x="4594" y="3307"/>
            <a:chExt cx="398" cy="777"/>
          </a:xfrm>
        </p:grpSpPr>
        <p:sp>
          <p:nvSpPr>
            <p:cNvPr id="45" name="Line 51"/>
            <p:cNvSpPr>
              <a:spLocks noChangeShapeType="1"/>
            </p:cNvSpPr>
            <p:nvPr/>
          </p:nvSpPr>
          <p:spPr bwMode="auto">
            <a:xfrm>
              <a:off x="4944" y="3307"/>
              <a:ext cx="0" cy="6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6" name="Object 52"/>
            <p:cNvGraphicFramePr>
              <a:graphicFrameLocks noChangeAspect="1"/>
            </p:cNvGraphicFramePr>
            <p:nvPr/>
          </p:nvGraphicFramePr>
          <p:xfrm>
            <a:off x="4594" y="3691"/>
            <a:ext cx="398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89" name="Equation" r:id="rId28" imgW="152334" imgH="190417" progId="Equation.3">
                    <p:embed/>
                  </p:oleObj>
                </mc:Choice>
                <mc:Fallback>
                  <p:oleObj name="Equation" r:id="rId28" imgW="152334" imgH="190417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4" y="3691"/>
                          <a:ext cx="398" cy="3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Group 53"/>
          <p:cNvGrpSpPr>
            <a:grpSpLocks/>
          </p:cNvGrpSpPr>
          <p:nvPr/>
        </p:nvGrpSpPr>
        <p:grpSpPr bwMode="auto">
          <a:xfrm>
            <a:off x="8057204" y="3272500"/>
            <a:ext cx="477837" cy="833438"/>
            <a:chOff x="4787" y="2686"/>
            <a:chExt cx="301" cy="525"/>
          </a:xfrm>
        </p:grpSpPr>
        <p:sp>
          <p:nvSpPr>
            <p:cNvPr id="48" name="Line 54"/>
            <p:cNvSpPr>
              <a:spLocks noChangeShapeType="1"/>
            </p:cNvSpPr>
            <p:nvPr/>
          </p:nvSpPr>
          <p:spPr bwMode="auto">
            <a:xfrm rot="-340907" flipH="1" flipV="1">
              <a:off x="4787" y="2686"/>
              <a:ext cx="109" cy="52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9" name="Object 55"/>
            <p:cNvGraphicFramePr>
              <a:graphicFrameLocks noChangeAspect="1"/>
            </p:cNvGraphicFramePr>
            <p:nvPr/>
          </p:nvGraphicFramePr>
          <p:xfrm>
            <a:off x="4800" y="2704"/>
            <a:ext cx="288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90" name="Equation" r:id="rId30" imgW="190500" imgH="228600" progId="Equation.3">
                    <p:embed/>
                  </p:oleObj>
                </mc:Choice>
                <mc:Fallback>
                  <p:oleObj name="Equation" r:id="rId30" imgW="190500" imgH="22860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704"/>
                          <a:ext cx="288" cy="4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Group 56"/>
          <p:cNvGrpSpPr>
            <a:grpSpLocks/>
          </p:cNvGrpSpPr>
          <p:nvPr/>
        </p:nvGrpSpPr>
        <p:grpSpPr bwMode="auto">
          <a:xfrm>
            <a:off x="353066" y="3847175"/>
            <a:ext cx="6019800" cy="1344613"/>
            <a:chOff x="48" y="1217"/>
            <a:chExt cx="3792" cy="847"/>
          </a:xfrm>
        </p:grpSpPr>
        <p:sp>
          <p:nvSpPr>
            <p:cNvPr id="51" name="Text Box 57"/>
            <p:cNvSpPr txBox="1">
              <a:spLocks noChangeArrowheads="1"/>
            </p:cNvSpPr>
            <p:nvPr/>
          </p:nvSpPr>
          <p:spPr bwMode="auto">
            <a:xfrm>
              <a:off x="48" y="1431"/>
              <a:ext cx="15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由动能定理</a:t>
              </a:r>
            </a:p>
          </p:txBody>
        </p:sp>
        <p:graphicFrame>
          <p:nvGraphicFramePr>
            <p:cNvPr id="52" name="Object 58"/>
            <p:cNvGraphicFramePr>
              <a:graphicFrameLocks noChangeAspect="1"/>
            </p:cNvGraphicFramePr>
            <p:nvPr/>
          </p:nvGraphicFramePr>
          <p:xfrm>
            <a:off x="1296" y="1217"/>
            <a:ext cx="2544" cy="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91" name="Equation" r:id="rId32" imgW="1205977" imgH="393529" progId="Equation.3">
                    <p:embed/>
                  </p:oleObj>
                </mc:Choice>
                <mc:Fallback>
                  <p:oleObj name="Equation" r:id="rId32" imgW="1205977" imgH="393529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217"/>
                          <a:ext cx="2544" cy="8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" name="Group 59"/>
          <p:cNvGrpSpPr>
            <a:grpSpLocks/>
          </p:cNvGrpSpPr>
          <p:nvPr/>
        </p:nvGrpSpPr>
        <p:grpSpPr bwMode="auto">
          <a:xfrm>
            <a:off x="280041" y="5274338"/>
            <a:ext cx="5784850" cy="922337"/>
            <a:chOff x="96" y="2107"/>
            <a:chExt cx="3644" cy="581"/>
          </a:xfrm>
        </p:grpSpPr>
        <p:sp>
          <p:nvSpPr>
            <p:cNvPr id="54" name="Rectangle 60"/>
            <p:cNvSpPr>
              <a:spLocks noChangeArrowheads="1"/>
            </p:cNvSpPr>
            <p:nvPr/>
          </p:nvSpPr>
          <p:spPr bwMode="auto">
            <a:xfrm>
              <a:off x="96" y="2256"/>
              <a:ext cx="4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得</a:t>
              </a:r>
            </a:p>
          </p:txBody>
        </p:sp>
        <p:graphicFrame>
          <p:nvGraphicFramePr>
            <p:cNvPr id="55" name="Object 61"/>
            <p:cNvGraphicFramePr>
              <a:graphicFrameLocks noChangeAspect="1"/>
            </p:cNvGraphicFramePr>
            <p:nvPr/>
          </p:nvGraphicFramePr>
          <p:xfrm>
            <a:off x="512" y="2107"/>
            <a:ext cx="3228" cy="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92" name="Equation" r:id="rId34" imgW="1511300" imgH="266700" progId="Equation.3">
                    <p:embed/>
                  </p:oleObj>
                </mc:Choice>
                <mc:Fallback>
                  <p:oleObj name="Equation" r:id="rId34" imgW="1511300" imgH="26670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" y="2107"/>
                          <a:ext cx="3228" cy="5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929027"/>
              </p:ext>
            </p:extLst>
          </p:nvPr>
        </p:nvGraphicFramePr>
        <p:xfrm>
          <a:off x="6114104" y="5490238"/>
          <a:ext cx="25908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93" name="Equation" r:id="rId36" imgW="761669" imgH="203112" progId="">
                  <p:embed/>
                </p:oleObj>
              </mc:Choice>
              <mc:Fallback>
                <p:oleObj name="Equation" r:id="rId36" imgW="761669" imgH="203112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4104" y="5490238"/>
                        <a:ext cx="2590800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1443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980728"/>
            <a:ext cx="8677736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 smtClean="0"/>
              <a:t>15.</a:t>
            </a:r>
            <a:r>
              <a:rPr lang="zh-CN" altLang="en-US" sz="2400" b="1" dirty="0" smtClean="0"/>
              <a:t>质量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7.2x10</a:t>
            </a:r>
            <a:r>
              <a:rPr lang="en-US" altLang="zh-CN" sz="2400" b="1" baseline="30000" dirty="0"/>
              <a:t>-23  </a:t>
            </a:r>
            <a:r>
              <a:rPr lang="en-US" altLang="zh-CN" sz="2400" b="1" dirty="0"/>
              <a:t>kg</a:t>
            </a:r>
            <a:r>
              <a:rPr lang="zh-CN" altLang="en-US" sz="2400" b="1" dirty="0"/>
              <a:t>，速度为</a:t>
            </a:r>
            <a:r>
              <a:rPr lang="en-US" altLang="zh-CN" sz="2400" b="1" dirty="0"/>
              <a:t>6.0x10</a:t>
            </a:r>
            <a:r>
              <a:rPr lang="en-US" altLang="zh-CN" sz="2400" b="1" baseline="30000" dirty="0"/>
              <a:t>7  </a:t>
            </a:r>
            <a:r>
              <a:rPr lang="en-US" altLang="zh-CN" sz="2400" b="1" dirty="0"/>
              <a:t>m/s</a:t>
            </a:r>
            <a:r>
              <a:rPr lang="zh-CN" altLang="en-US" sz="2400" b="1" dirty="0"/>
              <a:t>的粒子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，与另一个质量为其一半而静止的粒子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发生二维完全弹性碰撞，碰撞之后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的速率为</a:t>
            </a:r>
            <a:r>
              <a:rPr lang="en-US" altLang="zh-CN" sz="2400" b="1" dirty="0"/>
              <a:t>5.0x10</a:t>
            </a:r>
            <a:r>
              <a:rPr lang="en-US" altLang="zh-CN" sz="2400" b="1" baseline="30000" dirty="0"/>
              <a:t>7  </a:t>
            </a:r>
            <a:r>
              <a:rPr lang="en-US" altLang="zh-CN" sz="2400" b="1" dirty="0"/>
              <a:t>m/s</a:t>
            </a:r>
            <a:r>
              <a:rPr lang="zh-CN" altLang="en-US" sz="2400" b="1" dirty="0"/>
              <a:t>。求</a:t>
            </a:r>
            <a:r>
              <a:rPr lang="zh-CN" altLang="en-US" sz="2400" b="1" dirty="0" smtClean="0">
                <a:sym typeface="Wingdings" pitchFamily="2" charset="2"/>
              </a:rPr>
              <a:t>：</a:t>
            </a:r>
            <a:endParaRPr lang="en-US" altLang="zh-CN" sz="2400" b="1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 smtClean="0">
                <a:sym typeface="Wingdings" pitchFamily="2" charset="2"/>
              </a:rPr>
              <a:t>（</a:t>
            </a:r>
            <a:r>
              <a:rPr lang="en-US" altLang="zh-CN" sz="2400" b="1" dirty="0">
                <a:sym typeface="Wingdings" pitchFamily="2" charset="2"/>
              </a:rPr>
              <a:t>1</a:t>
            </a:r>
            <a:r>
              <a:rPr lang="zh-CN" altLang="en-US" sz="2400" b="1" dirty="0">
                <a:sym typeface="Wingdings" pitchFamily="2" charset="2"/>
              </a:rPr>
              <a:t>）撞后</a:t>
            </a:r>
            <a:r>
              <a:rPr lang="en-US" altLang="zh-CN" sz="2400" b="1" dirty="0">
                <a:sym typeface="Wingdings" pitchFamily="2" charset="2"/>
              </a:rPr>
              <a:t>B</a:t>
            </a:r>
            <a:r>
              <a:rPr lang="zh-CN" altLang="en-US" sz="2400" b="1" dirty="0">
                <a:sym typeface="Wingdings" pitchFamily="2" charset="2"/>
              </a:rPr>
              <a:t>的速率及相对</a:t>
            </a:r>
            <a:r>
              <a:rPr lang="en-US" altLang="zh-CN" sz="2400" b="1" dirty="0">
                <a:sym typeface="Wingdings" pitchFamily="2" charset="2"/>
              </a:rPr>
              <a:t>A</a:t>
            </a:r>
            <a:r>
              <a:rPr lang="zh-CN" altLang="en-US" sz="2400" b="1" dirty="0">
                <a:sym typeface="Wingdings" pitchFamily="2" charset="2"/>
              </a:rPr>
              <a:t>原来速度方向的偏角</a:t>
            </a:r>
            <a:r>
              <a:rPr lang="zh-CN" altLang="en-US" sz="2400" b="1" dirty="0" smtClean="0">
                <a:sym typeface="Wingdings" pitchFamily="2" charset="2"/>
              </a:rPr>
              <a:t>；</a:t>
            </a:r>
            <a:endParaRPr lang="en-US" altLang="zh-CN" sz="2400" b="1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 smtClean="0">
                <a:sym typeface="Wingdings" pitchFamily="2" charset="2"/>
              </a:rPr>
              <a:t>（</a:t>
            </a:r>
            <a:r>
              <a:rPr lang="en-US" altLang="zh-CN" sz="2400" b="1" dirty="0">
                <a:sym typeface="Wingdings" pitchFamily="2" charset="2"/>
              </a:rPr>
              <a:t>2</a:t>
            </a:r>
            <a:r>
              <a:rPr lang="zh-CN" altLang="en-US" sz="2400" b="1" dirty="0">
                <a:sym typeface="Wingdings" pitchFamily="2" charset="2"/>
              </a:rPr>
              <a:t>）撞后</a:t>
            </a:r>
            <a:r>
              <a:rPr lang="en-US" altLang="zh-CN" sz="2400" b="1" dirty="0">
                <a:sym typeface="Wingdings" pitchFamily="2" charset="2"/>
              </a:rPr>
              <a:t>A</a:t>
            </a:r>
            <a:r>
              <a:rPr lang="zh-CN" altLang="en-US" sz="2400" b="1" dirty="0">
                <a:sym typeface="Wingdings" pitchFamily="2" charset="2"/>
              </a:rPr>
              <a:t>的偏角。（碰撞问题）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24955" y="4212382"/>
            <a:ext cx="8744272" cy="194421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kern="0" dirty="0" smtClean="0"/>
              <a:t>分析：二者以何种方式碰撞，正碰？斜碰？</a:t>
            </a:r>
            <a:endParaRPr lang="en-US" altLang="zh-CN" sz="2400" b="1" kern="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kern="0" dirty="0" smtClean="0"/>
              <a:t>若发生正碰，根据动量守恒和完全弹性碰撞前后动能不变的条件，即可得到碰撞后</a:t>
            </a:r>
            <a:r>
              <a:rPr lang="en-US" altLang="zh-CN" sz="2400" b="1" kern="0" dirty="0" smtClean="0"/>
              <a:t>A</a:t>
            </a:r>
            <a:r>
              <a:rPr lang="zh-CN" altLang="en-US" sz="2400" b="1" kern="0" dirty="0" smtClean="0"/>
              <a:t>的速率变为原来的</a:t>
            </a:r>
            <a:r>
              <a:rPr lang="zh-CN" altLang="en-US" sz="2400" b="1" kern="0" dirty="0" smtClean="0">
                <a:solidFill>
                  <a:srgbClr val="FF0000"/>
                </a:solidFill>
              </a:rPr>
              <a:t>三分之一</a:t>
            </a:r>
            <a:r>
              <a:rPr lang="zh-CN" altLang="en-US" sz="2400" b="1" kern="0" dirty="0" smtClean="0"/>
              <a:t>，与题意不符。</a:t>
            </a:r>
            <a:r>
              <a:rPr lang="zh-CN" altLang="en-US" sz="2400" b="1" kern="0" dirty="0" smtClean="0">
                <a:solidFill>
                  <a:srgbClr val="FF0000"/>
                </a:solidFill>
              </a:rPr>
              <a:t>因此，此题隐含的意思是二者发生斜碰。</a:t>
            </a:r>
            <a:endParaRPr lang="zh-CN" altLang="en-US" sz="24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73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410200" y="1065213"/>
            <a:ext cx="3525838" cy="3429000"/>
            <a:chOff x="1776" y="816"/>
            <a:chExt cx="2221" cy="2160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2784" y="2208"/>
              <a:ext cx="10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2784" y="1056"/>
              <a:ext cx="0" cy="192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2784" y="1728"/>
              <a:ext cx="288" cy="4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784" y="2208"/>
              <a:ext cx="720" cy="38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Oval 8"/>
            <p:cNvSpPr>
              <a:spLocks noChangeAspect="1" noChangeArrowheads="1"/>
            </p:cNvSpPr>
            <p:nvPr/>
          </p:nvSpPr>
          <p:spPr bwMode="auto">
            <a:xfrm>
              <a:off x="1776" y="2160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/>
            </a:p>
          </p:txBody>
        </p:sp>
        <p:sp>
          <p:nvSpPr>
            <p:cNvPr id="12" name="Oval 9"/>
            <p:cNvSpPr>
              <a:spLocks noChangeAspect="1" noChangeArrowheads="1"/>
            </p:cNvSpPr>
            <p:nvPr/>
          </p:nvSpPr>
          <p:spPr bwMode="auto">
            <a:xfrm>
              <a:off x="2784" y="2087"/>
              <a:ext cx="73" cy="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spect="1" noChangeArrowheads="1"/>
            </p:cNvSpPr>
            <p:nvPr/>
          </p:nvSpPr>
          <p:spPr bwMode="auto">
            <a:xfrm>
              <a:off x="2736" y="2160"/>
              <a:ext cx="144" cy="1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968" y="2208"/>
              <a:ext cx="67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060" y="196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zh-CN" b="1"/>
                <a:t>β</a:t>
              </a:r>
              <a:endParaRPr lang="en-US" altLang="zh-CN" b="1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168" y="2208"/>
              <a:ext cx="2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zh-CN" b="1"/>
                <a:t>α</a:t>
              </a:r>
              <a:endParaRPr lang="en-US" altLang="zh-CN" b="1"/>
            </a:p>
          </p:txBody>
        </p:sp>
        <p:sp>
          <p:nvSpPr>
            <p:cNvPr id="18" name="Arc 18"/>
            <p:cNvSpPr>
              <a:spLocks/>
            </p:cNvSpPr>
            <p:nvPr/>
          </p:nvSpPr>
          <p:spPr bwMode="auto">
            <a:xfrm>
              <a:off x="2832" y="2016"/>
              <a:ext cx="96" cy="185"/>
            </a:xfrm>
            <a:custGeom>
              <a:avLst/>
              <a:gdLst>
                <a:gd name="G0" fmla="+- 0 0 0"/>
                <a:gd name="G1" fmla="+- 12618 0 0"/>
                <a:gd name="G2" fmla="+- 21600 0 0"/>
                <a:gd name="T0" fmla="*/ 17531 w 21600"/>
                <a:gd name="T1" fmla="*/ 0 h 27740"/>
                <a:gd name="T2" fmla="*/ 15424 w 21600"/>
                <a:gd name="T3" fmla="*/ 27740 h 27740"/>
                <a:gd name="T4" fmla="*/ 0 w 21600"/>
                <a:gd name="T5" fmla="*/ 12618 h 27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740" fill="none" extrusionOk="0">
                  <a:moveTo>
                    <a:pt x="17531" y="-1"/>
                  </a:moveTo>
                  <a:cubicBezTo>
                    <a:pt x="20176" y="3675"/>
                    <a:pt x="21600" y="8089"/>
                    <a:pt x="21600" y="12618"/>
                  </a:cubicBezTo>
                  <a:cubicBezTo>
                    <a:pt x="21600" y="18272"/>
                    <a:pt x="19382" y="23701"/>
                    <a:pt x="15423" y="27739"/>
                  </a:cubicBezTo>
                </a:path>
                <a:path w="21600" h="27740" stroke="0" extrusionOk="0">
                  <a:moveTo>
                    <a:pt x="17531" y="-1"/>
                  </a:moveTo>
                  <a:cubicBezTo>
                    <a:pt x="20176" y="3675"/>
                    <a:pt x="21600" y="8089"/>
                    <a:pt x="21600" y="12618"/>
                  </a:cubicBezTo>
                  <a:cubicBezTo>
                    <a:pt x="21600" y="18272"/>
                    <a:pt x="19382" y="23701"/>
                    <a:pt x="15423" y="27739"/>
                  </a:cubicBezTo>
                  <a:lnTo>
                    <a:pt x="0" y="1261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Arc 19"/>
            <p:cNvSpPr>
              <a:spLocks/>
            </p:cNvSpPr>
            <p:nvPr/>
          </p:nvSpPr>
          <p:spPr bwMode="auto">
            <a:xfrm>
              <a:off x="3072" y="2215"/>
              <a:ext cx="96" cy="185"/>
            </a:xfrm>
            <a:custGeom>
              <a:avLst/>
              <a:gdLst>
                <a:gd name="G0" fmla="+- 0 0 0"/>
                <a:gd name="G1" fmla="+- 12618 0 0"/>
                <a:gd name="G2" fmla="+- 21600 0 0"/>
                <a:gd name="T0" fmla="*/ 17531 w 21600"/>
                <a:gd name="T1" fmla="*/ 0 h 27740"/>
                <a:gd name="T2" fmla="*/ 15424 w 21600"/>
                <a:gd name="T3" fmla="*/ 27740 h 27740"/>
                <a:gd name="T4" fmla="*/ 0 w 21600"/>
                <a:gd name="T5" fmla="*/ 12618 h 27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740" fill="none" extrusionOk="0">
                  <a:moveTo>
                    <a:pt x="17531" y="-1"/>
                  </a:moveTo>
                  <a:cubicBezTo>
                    <a:pt x="20176" y="3675"/>
                    <a:pt x="21600" y="8089"/>
                    <a:pt x="21600" y="12618"/>
                  </a:cubicBezTo>
                  <a:cubicBezTo>
                    <a:pt x="21600" y="18272"/>
                    <a:pt x="19382" y="23701"/>
                    <a:pt x="15423" y="27739"/>
                  </a:cubicBezTo>
                </a:path>
                <a:path w="21600" h="27740" stroke="0" extrusionOk="0">
                  <a:moveTo>
                    <a:pt x="17531" y="-1"/>
                  </a:moveTo>
                  <a:cubicBezTo>
                    <a:pt x="20176" y="3675"/>
                    <a:pt x="21600" y="8089"/>
                    <a:pt x="21600" y="12618"/>
                  </a:cubicBezTo>
                  <a:cubicBezTo>
                    <a:pt x="21600" y="18272"/>
                    <a:pt x="19382" y="23701"/>
                    <a:pt x="15423" y="27739"/>
                  </a:cubicBezTo>
                  <a:lnTo>
                    <a:pt x="0" y="1261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024" y="1488"/>
              <a:ext cx="2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v</a:t>
              </a:r>
              <a:r>
                <a:rPr lang="en-US" altLang="zh-CN" sz="2000" b="1" i="1" baseline="-25000"/>
                <a:t>b</a:t>
              </a:r>
              <a:endParaRPr lang="en-US" altLang="zh-CN" sz="2000" b="1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504" y="2544"/>
              <a:ext cx="2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v</a:t>
              </a:r>
              <a:r>
                <a:rPr lang="en-US" altLang="zh-CN" sz="2000" b="1" i="1" baseline="-25000"/>
                <a:t>a</a:t>
              </a:r>
              <a:r>
                <a:rPr lang="en-US" altLang="zh-CN" sz="2000" b="1" i="1" baseline="30000"/>
                <a:t>‘</a:t>
              </a:r>
              <a:endParaRPr lang="en-US" altLang="zh-CN" sz="2000" b="1" baseline="30000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064" y="1968"/>
              <a:ext cx="2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v</a:t>
              </a:r>
              <a:r>
                <a:rPr lang="en-US" altLang="zh-CN" sz="2000" b="1" i="1" baseline="-25000"/>
                <a:t>a</a:t>
              </a:r>
              <a:endParaRPr lang="en-US" altLang="zh-CN" sz="2000" b="1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688" y="816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y</a:t>
              </a:r>
              <a:endParaRPr lang="en-US" altLang="zh-CN" sz="2000" b="1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792" y="2064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x</a:t>
              </a:r>
              <a:endParaRPr lang="en-US" altLang="zh-CN" sz="2000" b="1"/>
            </a:p>
          </p:txBody>
        </p:sp>
      </p:grp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04800" y="989013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解：如图建立坐标系</a:t>
            </a:r>
          </a:p>
        </p:txBody>
      </p:sp>
      <p:graphicFrame>
        <p:nvGraphicFramePr>
          <p:cNvPr id="26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616230"/>
              </p:ext>
            </p:extLst>
          </p:nvPr>
        </p:nvGraphicFramePr>
        <p:xfrm>
          <a:off x="609600" y="2801938"/>
          <a:ext cx="48768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7" name="Equation" r:id="rId3" imgW="2491560" imgH="304560" progId="">
                  <p:embed/>
                </p:oleObj>
              </mc:Choice>
              <mc:Fallback>
                <p:oleObj name="Equation" r:id="rId3" imgW="2491560" imgH="30456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01938"/>
                        <a:ext cx="48768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680413"/>
              </p:ext>
            </p:extLst>
          </p:nvPr>
        </p:nvGraphicFramePr>
        <p:xfrm>
          <a:off x="381000" y="1751013"/>
          <a:ext cx="35052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8" name="Equation" r:id="rId5" imgW="1563480" imgH="304560" progId="">
                  <p:embed/>
                </p:oleObj>
              </mc:Choice>
              <mc:Fallback>
                <p:oleObj name="Equation" r:id="rId5" imgW="1563480" imgH="30456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1013"/>
                        <a:ext cx="3505200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237264"/>
              </p:ext>
            </p:extLst>
          </p:nvPr>
        </p:nvGraphicFramePr>
        <p:xfrm>
          <a:off x="609600" y="3959226"/>
          <a:ext cx="43434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9" name="Equation" r:id="rId7" imgW="2275560" imgH="304560" progId="">
                  <p:embed/>
                </p:oleObj>
              </mc:Choice>
              <mc:Fallback>
                <p:oleObj name="Equation" r:id="rId7" imgW="2275560" imgH="30456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59226"/>
                        <a:ext cx="4343400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81000" y="2513013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水平方向分量式：</a:t>
            </a: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381000" y="3427413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竖直方向分量式：</a:t>
            </a:r>
          </a:p>
        </p:txBody>
      </p:sp>
      <p:sp>
        <p:nvSpPr>
          <p:cNvPr id="31" name="Text Box 72"/>
          <p:cNvSpPr txBox="1">
            <a:spLocks noChangeArrowheads="1"/>
          </p:cNvSpPr>
          <p:nvPr/>
        </p:nvSpPr>
        <p:spPr bwMode="auto">
          <a:xfrm>
            <a:off x="381000" y="4646613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完全弹性碰撞，机械能守恒：</a:t>
            </a:r>
          </a:p>
        </p:txBody>
      </p:sp>
      <p:graphicFrame>
        <p:nvGraphicFramePr>
          <p:cNvPr id="32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928102"/>
              </p:ext>
            </p:extLst>
          </p:nvPr>
        </p:nvGraphicFramePr>
        <p:xfrm>
          <a:off x="609600" y="5160963"/>
          <a:ext cx="40386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0" name="Equation" r:id="rId9" imgW="2084760" imgH="507600" progId="">
                  <p:embed/>
                </p:oleObj>
              </mc:Choice>
              <mc:Fallback>
                <p:oleObj name="Equation" r:id="rId9" imgW="2084760" imgH="50760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60963"/>
                        <a:ext cx="40386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330257"/>
              </p:ext>
            </p:extLst>
          </p:nvPr>
        </p:nvGraphicFramePr>
        <p:xfrm>
          <a:off x="762000" y="6246813"/>
          <a:ext cx="1524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1" name="Equation" r:id="rId11" imgW="596900" imgH="228600" progId="">
                  <p:embed/>
                </p:oleObj>
              </mc:Choice>
              <mc:Fallback>
                <p:oleObj name="Equation" r:id="rId11" imgW="596900" imgH="2286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246813"/>
                        <a:ext cx="1524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79"/>
          <p:cNvSpPr>
            <a:spLocks noChangeArrowheads="1"/>
          </p:cNvSpPr>
          <p:nvPr/>
        </p:nvSpPr>
        <p:spPr bwMode="auto">
          <a:xfrm>
            <a:off x="457200" y="1444626"/>
            <a:ext cx="3478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碰撞系统的动量守恒有</a:t>
            </a:r>
            <a:r>
              <a:rPr lang="zh-CN" altLang="en-US" b="1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587973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811388" y="289024"/>
            <a:ext cx="52251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习题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联立上述等式，可求得：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62000" y="1752600"/>
          <a:ext cx="5029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9" name="Equation" r:id="rId3" imgW="2746080" imgH="380880" progId="">
                  <p:embed/>
                </p:oleObj>
              </mc:Choice>
              <mc:Fallback>
                <p:oleObj name="Equation" r:id="rId3" imgW="2746080" imgH="38088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50292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2000" y="2667000"/>
          <a:ext cx="38100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0" name="Equation" r:id="rId5" imgW="1752600" imgH="457200" progId="">
                  <p:embed/>
                </p:oleObj>
              </mc:Choice>
              <mc:Fallback>
                <p:oleObj name="Equation" r:id="rId5" imgW="1752600" imgH="4572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38100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762000" y="3733800"/>
          <a:ext cx="33528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1" name="Equation" r:id="rId7" imgW="1459866" imgH="431613" progId="">
                  <p:embed/>
                </p:oleObj>
              </mc:Choice>
              <mc:Fallback>
                <p:oleObj name="Equation" r:id="rId7" imgW="1459866" imgH="431613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33528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7973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911836" y="2507412"/>
            <a:ext cx="389241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9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谢谢！</a:t>
            </a:r>
            <a:endParaRPr lang="zh-CN" altLang="en-US" sz="9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068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491880" y="293880"/>
            <a:ext cx="55394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第三章  动量</a:t>
            </a: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变化定理与动量守恒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80529" y="893664"/>
            <a:ext cx="47513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质点和质点系的动量定理</a:t>
            </a:r>
            <a:endParaRPr lang="zh-CN" altLang="en-US" sz="2800" dirty="0">
              <a:ea typeface="宋体" pitchFamily="2" charset="-122"/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947578"/>
              </p:ext>
            </p:extLst>
          </p:nvPr>
        </p:nvGraphicFramePr>
        <p:xfrm>
          <a:off x="2341117" y="2008510"/>
          <a:ext cx="62928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6" name="Equation" r:id="rId3" imgW="1777229" imgH="355446" progId="">
                  <p:embed/>
                </p:oleObj>
              </mc:Choice>
              <mc:Fallback>
                <p:oleObj name="Equation" r:id="rId3" imgW="1777229" imgH="355446" progId="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117" y="2008510"/>
                        <a:ext cx="6292850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107504" y="1417910"/>
            <a:ext cx="4876800" cy="642938"/>
            <a:chOff x="624" y="1680"/>
            <a:chExt cx="3072" cy="405"/>
          </a:xfrm>
        </p:grpSpPr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624" y="1707"/>
              <a:ext cx="21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5"/>
                </a:buBlip>
              </a:pPr>
              <a:r>
                <a:rPr lang="en-US" altLang="zh-CN" sz="2800" b="1" dirty="0">
                  <a:solidFill>
                    <a:srgbClr val="000000"/>
                  </a:solidFill>
                </a:rPr>
                <a:t>  </a:t>
              </a:r>
              <a:r>
                <a:rPr lang="zh-CN" altLang="zh-CN" sz="2800" b="1" dirty="0">
                  <a:solidFill>
                    <a:srgbClr val="000000"/>
                  </a:solidFill>
                </a:rPr>
                <a:t>动量</a:t>
              </a:r>
              <a:endParaRPr lang="zh-CN" altLang="en-US" sz="280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0" name="Object 9"/>
            <p:cNvGraphicFramePr>
              <a:graphicFrameLocks noChangeAspect="1"/>
            </p:cNvGraphicFramePr>
            <p:nvPr/>
          </p:nvGraphicFramePr>
          <p:xfrm>
            <a:off x="2537" y="1680"/>
            <a:ext cx="1159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77" name="Equation" r:id="rId6" imgW="482391" imgH="203112" progId="">
                    <p:embed/>
                  </p:oleObj>
                </mc:Choice>
                <mc:Fallback>
                  <p:oleObj name="Equation" r:id="rId6" imgW="482391" imgH="203112" progId="">
                    <p:embed/>
                    <p:pic>
                      <p:nvPicPr>
                        <p:cNvPr id="0" name="Picture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7" y="1680"/>
                          <a:ext cx="1159" cy="405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317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107504" y="2826347"/>
            <a:ext cx="7848600" cy="977900"/>
            <a:chOff x="336" y="3560"/>
            <a:chExt cx="4944" cy="616"/>
          </a:xfrm>
        </p:grpSpPr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36" y="3648"/>
              <a:ext cx="44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5"/>
                </a:buBlip>
              </a:pPr>
              <a:r>
                <a:rPr lang="en-US" altLang="zh-CN" sz="2800" b="1" dirty="0">
                  <a:solidFill>
                    <a:srgbClr val="000000"/>
                  </a:solidFill>
                </a:rPr>
                <a:t>  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冲量</a:t>
              </a:r>
              <a:r>
                <a:rPr lang="zh-CN" altLang="en-US" sz="2800" b="1" dirty="0">
                  <a:solidFill>
                    <a:srgbClr val="CC0000"/>
                  </a:solidFill>
                </a:rPr>
                <a:t>   </a:t>
              </a:r>
              <a:r>
                <a:rPr lang="zh-CN" altLang="en-US" sz="2800" b="1" dirty="0">
                  <a:solidFill>
                    <a:srgbClr val="1C1C1C"/>
                  </a:solidFill>
                </a:rPr>
                <a:t>力对时间的积分（</a:t>
              </a:r>
              <a:r>
                <a:rPr lang="zh-CN" altLang="en-US" sz="2800" b="1" dirty="0">
                  <a:solidFill>
                    <a:srgbClr val="CC0000"/>
                  </a:solidFill>
                </a:rPr>
                <a:t>矢量</a:t>
              </a:r>
              <a:r>
                <a:rPr lang="zh-CN" altLang="en-US" sz="2800" b="1" dirty="0">
                  <a:solidFill>
                    <a:srgbClr val="1C1C1C"/>
                  </a:solidFill>
                </a:rPr>
                <a:t>）</a:t>
              </a:r>
            </a:p>
          </p:txBody>
        </p:sp>
        <p:graphicFrame>
          <p:nvGraphicFramePr>
            <p:cNvPr id="23" name="Object 20"/>
            <p:cNvGraphicFramePr>
              <a:graphicFrameLocks noChangeAspect="1"/>
            </p:cNvGraphicFramePr>
            <p:nvPr/>
          </p:nvGraphicFramePr>
          <p:xfrm>
            <a:off x="3863" y="3560"/>
            <a:ext cx="1417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78" name="Equation" r:id="rId8" imgW="672808" imgH="355446" progId="">
                    <p:embed/>
                  </p:oleObj>
                </mc:Choice>
                <mc:Fallback>
                  <p:oleObj name="Equation" r:id="rId8" imgW="672808" imgH="355446" progId="">
                    <p:embed/>
                    <p:pic>
                      <p:nvPicPr>
                        <p:cNvPr id="0" name="Picture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3" y="3560"/>
                          <a:ext cx="1417" cy="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107234" y="3946872"/>
            <a:ext cx="3120943" cy="1548491"/>
            <a:chOff x="196" y="2218"/>
            <a:chExt cx="1964" cy="1019"/>
          </a:xfrm>
        </p:grpSpPr>
        <p:graphicFrame>
          <p:nvGraphicFramePr>
            <p:cNvPr id="25" name="Object 22"/>
            <p:cNvGraphicFramePr>
              <a:graphicFrameLocks noChangeAspect="1"/>
            </p:cNvGraphicFramePr>
            <p:nvPr/>
          </p:nvGraphicFramePr>
          <p:xfrm>
            <a:off x="240" y="2736"/>
            <a:ext cx="1920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79" name="Equation" r:id="rId10" imgW="1167893" imgH="253890" progId="Equation.3">
                    <p:embed/>
                  </p:oleObj>
                </mc:Choice>
                <mc:Fallback>
                  <p:oleObj name="Equation" r:id="rId10" imgW="1167893" imgH="253890" progId="Equation.3">
                    <p:embed/>
                    <p:pic>
                      <p:nvPicPr>
                        <p:cNvPr id="0" name="Picture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736"/>
                          <a:ext cx="1920" cy="5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196" y="2218"/>
              <a:ext cx="168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Blip>
                  <a:blip r:embed="rId5"/>
                </a:buBlip>
              </a:pPr>
              <a:r>
                <a:rPr lang="en-US" altLang="zh-CN" sz="2800" b="1" dirty="0">
                  <a:solidFill>
                    <a:srgbClr val="1C1C1C"/>
                  </a:solidFill>
                  <a:latin typeface="Times New Roman" pitchFamily="18" charset="0"/>
                </a:rPr>
                <a:t>  </a:t>
              </a:r>
              <a:r>
                <a:rPr lang="zh-CN" altLang="en-US" sz="2800" b="1" dirty="0" smtClean="0">
                  <a:solidFill>
                    <a:srgbClr val="1C1C1C"/>
                  </a:solidFill>
                  <a:latin typeface="Times New Roman" pitchFamily="18" charset="0"/>
                </a:rPr>
                <a:t>分量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itchFamily="18" charset="0"/>
                </a:rPr>
                <a:t>形式</a:t>
              </a:r>
            </a:p>
          </p:txBody>
        </p:sp>
      </p:grp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3625203" y="3571312"/>
            <a:ext cx="5046663" cy="3114675"/>
            <a:chOff x="2208" y="1934"/>
            <a:chExt cx="3176" cy="2050"/>
          </a:xfrm>
        </p:grpSpPr>
        <p:graphicFrame>
          <p:nvGraphicFramePr>
            <p:cNvPr id="28" name="Object 25"/>
            <p:cNvGraphicFramePr>
              <a:graphicFrameLocks noChangeAspect="1"/>
            </p:cNvGraphicFramePr>
            <p:nvPr/>
          </p:nvGraphicFramePr>
          <p:xfrm>
            <a:off x="2304" y="1934"/>
            <a:ext cx="3080" cy="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80" name="Equation" r:id="rId12" imgW="1651000" imgH="1092200" progId="Equation.3">
                    <p:embed/>
                  </p:oleObj>
                </mc:Choice>
                <mc:Fallback>
                  <p:oleObj name="Equation" r:id="rId12" imgW="1651000" imgH="1092200" progId="Equation.3">
                    <p:embed/>
                    <p:pic>
                      <p:nvPicPr>
                        <p:cNvPr id="0" name="Picture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934"/>
                          <a:ext cx="3080" cy="2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AutoShape 26"/>
            <p:cNvSpPr>
              <a:spLocks/>
            </p:cNvSpPr>
            <p:nvPr/>
          </p:nvSpPr>
          <p:spPr bwMode="auto">
            <a:xfrm>
              <a:off x="2208" y="2208"/>
              <a:ext cx="96" cy="1536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zh-CN" sz="2800" b="1">
                <a:solidFill>
                  <a:srgbClr val="CC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96429" y="2261816"/>
            <a:ext cx="172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</a:rPr>
              <a:t>动量定理：</a:t>
            </a:r>
          </a:p>
        </p:txBody>
      </p:sp>
      <p:sp>
        <p:nvSpPr>
          <p:cNvPr id="31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981825" y="6248400"/>
            <a:ext cx="1905000" cy="457200"/>
          </a:xfrm>
        </p:spPr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770390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491880" y="293880"/>
            <a:ext cx="55394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第三章  动量</a:t>
            </a: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变化定理与动量守恒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451835" y="894252"/>
            <a:ext cx="3352800" cy="2895600"/>
            <a:chOff x="3408" y="576"/>
            <a:chExt cx="2112" cy="1824"/>
          </a:xfrm>
          <a:noFill/>
        </p:grpSpPr>
        <p:sp>
          <p:nvSpPr>
            <p:cNvPr id="5" name="Rectangle 29"/>
            <p:cNvSpPr>
              <a:spLocks noChangeArrowheads="1"/>
            </p:cNvSpPr>
            <p:nvPr/>
          </p:nvSpPr>
          <p:spPr bwMode="auto">
            <a:xfrm>
              <a:off x="3408" y="576"/>
              <a:ext cx="2112" cy="182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Text Box 30"/>
            <p:cNvSpPr txBox="1">
              <a:spLocks noChangeArrowheads="1"/>
            </p:cNvSpPr>
            <p:nvPr/>
          </p:nvSpPr>
          <p:spPr bwMode="auto">
            <a:xfrm>
              <a:off x="3456" y="585"/>
              <a:ext cx="912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</a:rPr>
                <a:t>质点系</a:t>
              </a: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5604235" y="1580052"/>
            <a:ext cx="2895600" cy="1828800"/>
            <a:chOff x="3600" y="1008"/>
            <a:chExt cx="1824" cy="1152"/>
          </a:xfrm>
        </p:grpSpPr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4320" y="1632"/>
              <a:ext cx="48" cy="48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34"/>
            <p:cNvSpPr>
              <a:spLocks noChangeArrowheads="1"/>
            </p:cNvSpPr>
            <p:nvPr/>
          </p:nvSpPr>
          <p:spPr bwMode="auto">
            <a:xfrm>
              <a:off x="4512" y="100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35"/>
            <p:cNvSpPr>
              <a:spLocks noChangeArrowheads="1"/>
            </p:cNvSpPr>
            <p:nvPr/>
          </p:nvSpPr>
          <p:spPr bwMode="auto">
            <a:xfrm>
              <a:off x="5328" y="206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36"/>
            <p:cNvSpPr>
              <a:spLocks noChangeArrowheads="1"/>
            </p:cNvSpPr>
            <p:nvPr/>
          </p:nvSpPr>
          <p:spPr bwMode="auto">
            <a:xfrm>
              <a:off x="5040" y="1413"/>
              <a:ext cx="48" cy="48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37"/>
            <p:cNvSpPr>
              <a:spLocks noChangeArrowheads="1"/>
            </p:cNvSpPr>
            <p:nvPr/>
          </p:nvSpPr>
          <p:spPr bwMode="auto">
            <a:xfrm>
              <a:off x="4128" y="12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8"/>
            <p:cNvSpPr>
              <a:spLocks noChangeArrowheads="1"/>
            </p:cNvSpPr>
            <p:nvPr/>
          </p:nvSpPr>
          <p:spPr bwMode="auto">
            <a:xfrm>
              <a:off x="3744" y="177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39"/>
            <p:cNvSpPr>
              <a:spLocks noChangeArrowheads="1"/>
            </p:cNvSpPr>
            <p:nvPr/>
          </p:nvSpPr>
          <p:spPr bwMode="auto">
            <a:xfrm>
              <a:off x="4128" y="211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40"/>
            <p:cNvSpPr>
              <a:spLocks noChangeArrowheads="1"/>
            </p:cNvSpPr>
            <p:nvPr/>
          </p:nvSpPr>
          <p:spPr bwMode="auto">
            <a:xfrm>
              <a:off x="5376" y="105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Oval 41"/>
            <p:cNvSpPr>
              <a:spLocks noChangeArrowheads="1"/>
            </p:cNvSpPr>
            <p:nvPr/>
          </p:nvSpPr>
          <p:spPr bwMode="auto">
            <a:xfrm>
              <a:off x="4656" y="211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42"/>
            <p:cNvSpPr>
              <a:spLocks noChangeArrowheads="1"/>
            </p:cNvSpPr>
            <p:nvPr/>
          </p:nvSpPr>
          <p:spPr bwMode="auto">
            <a:xfrm>
              <a:off x="3600" y="115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Freeform 43"/>
            <p:cNvSpPr>
              <a:spLocks/>
            </p:cNvSpPr>
            <p:nvPr/>
          </p:nvSpPr>
          <p:spPr bwMode="auto">
            <a:xfrm>
              <a:off x="3911" y="1104"/>
              <a:ext cx="1464" cy="912"/>
            </a:xfrm>
            <a:custGeom>
              <a:avLst/>
              <a:gdLst>
                <a:gd name="T0" fmla="*/ 122 w 1464"/>
                <a:gd name="T1" fmla="*/ 581 h 767"/>
                <a:gd name="T2" fmla="*/ 200 w 1464"/>
                <a:gd name="T3" fmla="*/ 410 h 767"/>
                <a:gd name="T4" fmla="*/ 234 w 1464"/>
                <a:gd name="T5" fmla="*/ 371 h 767"/>
                <a:gd name="T6" fmla="*/ 278 w 1464"/>
                <a:gd name="T7" fmla="*/ 252 h 767"/>
                <a:gd name="T8" fmla="*/ 411 w 1464"/>
                <a:gd name="T9" fmla="*/ 159 h 767"/>
                <a:gd name="T10" fmla="*/ 578 w 1464"/>
                <a:gd name="T11" fmla="*/ 146 h 767"/>
                <a:gd name="T12" fmla="*/ 600 w 1464"/>
                <a:gd name="T13" fmla="*/ 119 h 767"/>
                <a:gd name="T14" fmla="*/ 667 w 1464"/>
                <a:gd name="T15" fmla="*/ 93 h 767"/>
                <a:gd name="T16" fmla="*/ 834 w 1464"/>
                <a:gd name="T17" fmla="*/ 0 h 767"/>
                <a:gd name="T18" fmla="*/ 1167 w 1464"/>
                <a:gd name="T19" fmla="*/ 14 h 767"/>
                <a:gd name="T20" fmla="*/ 1234 w 1464"/>
                <a:gd name="T21" fmla="*/ 40 h 767"/>
                <a:gd name="T22" fmla="*/ 1267 w 1464"/>
                <a:gd name="T23" fmla="*/ 67 h 767"/>
                <a:gd name="T24" fmla="*/ 1356 w 1464"/>
                <a:gd name="T25" fmla="*/ 93 h 767"/>
                <a:gd name="T26" fmla="*/ 1434 w 1464"/>
                <a:gd name="T27" fmla="*/ 185 h 767"/>
                <a:gd name="T28" fmla="*/ 1434 w 1464"/>
                <a:gd name="T29" fmla="*/ 423 h 767"/>
                <a:gd name="T30" fmla="*/ 1389 w 1464"/>
                <a:gd name="T31" fmla="*/ 503 h 767"/>
                <a:gd name="T32" fmla="*/ 1256 w 1464"/>
                <a:gd name="T33" fmla="*/ 700 h 767"/>
                <a:gd name="T34" fmla="*/ 1178 w 1464"/>
                <a:gd name="T35" fmla="*/ 819 h 767"/>
                <a:gd name="T36" fmla="*/ 1045 w 1464"/>
                <a:gd name="T37" fmla="*/ 912 h 767"/>
                <a:gd name="T38" fmla="*/ 567 w 1464"/>
                <a:gd name="T39" fmla="*/ 873 h 767"/>
                <a:gd name="T40" fmla="*/ 245 w 1464"/>
                <a:gd name="T41" fmla="*/ 886 h 767"/>
                <a:gd name="T42" fmla="*/ 0 w 1464"/>
                <a:gd name="T43" fmla="*/ 754 h 767"/>
                <a:gd name="T44" fmla="*/ 122 w 1464"/>
                <a:gd name="T45" fmla="*/ 648 h 767"/>
                <a:gd name="T46" fmla="*/ 122 w 1464"/>
                <a:gd name="T47" fmla="*/ 581 h 76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464"/>
                <a:gd name="T73" fmla="*/ 0 h 767"/>
                <a:gd name="T74" fmla="*/ 1464 w 1464"/>
                <a:gd name="T75" fmla="*/ 767 h 76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464" h="767">
                  <a:moveTo>
                    <a:pt x="122" y="489"/>
                  </a:moveTo>
                  <a:cubicBezTo>
                    <a:pt x="134" y="382"/>
                    <a:pt x="115" y="373"/>
                    <a:pt x="200" y="345"/>
                  </a:cubicBezTo>
                  <a:cubicBezTo>
                    <a:pt x="211" y="334"/>
                    <a:pt x="226" y="326"/>
                    <a:pt x="234" y="312"/>
                  </a:cubicBezTo>
                  <a:cubicBezTo>
                    <a:pt x="254" y="277"/>
                    <a:pt x="247" y="239"/>
                    <a:pt x="278" y="212"/>
                  </a:cubicBezTo>
                  <a:cubicBezTo>
                    <a:pt x="316" y="179"/>
                    <a:pt x="363" y="150"/>
                    <a:pt x="411" y="134"/>
                  </a:cubicBezTo>
                  <a:cubicBezTo>
                    <a:pt x="487" y="149"/>
                    <a:pt x="482" y="155"/>
                    <a:pt x="578" y="123"/>
                  </a:cubicBezTo>
                  <a:cubicBezTo>
                    <a:pt x="588" y="120"/>
                    <a:pt x="591" y="105"/>
                    <a:pt x="600" y="100"/>
                  </a:cubicBezTo>
                  <a:cubicBezTo>
                    <a:pt x="621" y="89"/>
                    <a:pt x="647" y="91"/>
                    <a:pt x="667" y="78"/>
                  </a:cubicBezTo>
                  <a:cubicBezTo>
                    <a:pt x="703" y="54"/>
                    <a:pt x="789" y="16"/>
                    <a:pt x="834" y="0"/>
                  </a:cubicBezTo>
                  <a:cubicBezTo>
                    <a:pt x="945" y="4"/>
                    <a:pt x="1056" y="3"/>
                    <a:pt x="1167" y="12"/>
                  </a:cubicBezTo>
                  <a:cubicBezTo>
                    <a:pt x="1190" y="14"/>
                    <a:pt x="1234" y="34"/>
                    <a:pt x="1234" y="34"/>
                  </a:cubicBezTo>
                  <a:cubicBezTo>
                    <a:pt x="1245" y="41"/>
                    <a:pt x="1255" y="52"/>
                    <a:pt x="1267" y="56"/>
                  </a:cubicBezTo>
                  <a:cubicBezTo>
                    <a:pt x="1296" y="66"/>
                    <a:pt x="1356" y="78"/>
                    <a:pt x="1356" y="78"/>
                  </a:cubicBezTo>
                  <a:cubicBezTo>
                    <a:pt x="1392" y="102"/>
                    <a:pt x="1409" y="121"/>
                    <a:pt x="1434" y="156"/>
                  </a:cubicBezTo>
                  <a:cubicBezTo>
                    <a:pt x="1459" y="231"/>
                    <a:pt x="1464" y="232"/>
                    <a:pt x="1434" y="356"/>
                  </a:cubicBezTo>
                  <a:cubicBezTo>
                    <a:pt x="1428" y="382"/>
                    <a:pt x="1404" y="401"/>
                    <a:pt x="1389" y="423"/>
                  </a:cubicBezTo>
                  <a:cubicBezTo>
                    <a:pt x="1350" y="481"/>
                    <a:pt x="1305" y="540"/>
                    <a:pt x="1256" y="589"/>
                  </a:cubicBezTo>
                  <a:cubicBezTo>
                    <a:pt x="1235" y="653"/>
                    <a:pt x="1254" y="613"/>
                    <a:pt x="1178" y="689"/>
                  </a:cubicBezTo>
                  <a:cubicBezTo>
                    <a:pt x="1120" y="747"/>
                    <a:pt x="1125" y="747"/>
                    <a:pt x="1045" y="767"/>
                  </a:cubicBezTo>
                  <a:cubicBezTo>
                    <a:pt x="826" y="760"/>
                    <a:pt x="745" y="756"/>
                    <a:pt x="567" y="734"/>
                  </a:cubicBezTo>
                  <a:cubicBezTo>
                    <a:pt x="460" y="738"/>
                    <a:pt x="352" y="745"/>
                    <a:pt x="245" y="745"/>
                  </a:cubicBezTo>
                  <a:cubicBezTo>
                    <a:pt x="115" y="745"/>
                    <a:pt x="66" y="733"/>
                    <a:pt x="0" y="634"/>
                  </a:cubicBezTo>
                  <a:cubicBezTo>
                    <a:pt x="24" y="559"/>
                    <a:pt x="56" y="567"/>
                    <a:pt x="122" y="545"/>
                  </a:cubicBezTo>
                  <a:cubicBezTo>
                    <a:pt x="173" y="497"/>
                    <a:pt x="122" y="546"/>
                    <a:pt x="122" y="489"/>
                  </a:cubicBezTo>
                  <a:close/>
                </a:path>
              </a:pathLst>
            </a:custGeom>
            <a:noFill/>
            <a:ln w="28575">
              <a:solidFill>
                <a:srgbClr val="CC00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1" name="Object 44"/>
            <p:cNvGraphicFramePr>
              <a:graphicFrameLocks noChangeAspect="1"/>
            </p:cNvGraphicFramePr>
            <p:nvPr/>
          </p:nvGraphicFramePr>
          <p:xfrm>
            <a:off x="4224" y="1605"/>
            <a:ext cx="28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24" name="公式" r:id="rId3" imgW="139579" imgH="164957" progId="Equation.3">
                    <p:embed/>
                  </p:oleObj>
                </mc:Choice>
                <mc:Fallback>
                  <p:oleObj name="公式" r:id="rId3" imgW="139579" imgH="164957" progId="Equation.3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605"/>
                          <a:ext cx="28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45"/>
            <p:cNvGraphicFramePr>
              <a:graphicFrameLocks noChangeAspect="1"/>
            </p:cNvGraphicFramePr>
            <p:nvPr/>
          </p:nvGraphicFramePr>
          <p:xfrm>
            <a:off x="4944" y="1440"/>
            <a:ext cx="30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25" name="公式" r:id="rId5" imgW="152268" imgH="164957" progId="Equation.3">
                    <p:embed/>
                  </p:oleObj>
                </mc:Choice>
                <mc:Fallback>
                  <p:oleObj name="公式" r:id="rId5" imgW="152268" imgH="164957" progId="Equation.3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440"/>
                          <a:ext cx="309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46"/>
          <p:cNvGrpSpPr>
            <a:grpSpLocks/>
          </p:cNvGrpSpPr>
          <p:nvPr/>
        </p:nvGrpSpPr>
        <p:grpSpPr bwMode="auto">
          <a:xfrm>
            <a:off x="5604235" y="1122852"/>
            <a:ext cx="2781300" cy="1600200"/>
            <a:chOff x="3600" y="720"/>
            <a:chExt cx="1752" cy="1008"/>
          </a:xfrm>
        </p:grpSpPr>
        <p:sp>
          <p:nvSpPr>
            <p:cNvPr id="24" name="Line 47"/>
            <p:cNvSpPr>
              <a:spLocks noChangeShapeType="1"/>
            </p:cNvSpPr>
            <p:nvPr/>
          </p:nvSpPr>
          <p:spPr bwMode="auto">
            <a:xfrm flipV="1">
              <a:off x="4368" y="1584"/>
              <a:ext cx="336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48"/>
            <p:cNvSpPr>
              <a:spLocks noChangeShapeType="1"/>
            </p:cNvSpPr>
            <p:nvPr/>
          </p:nvSpPr>
          <p:spPr bwMode="auto">
            <a:xfrm rot="21421042" flipH="1">
              <a:off x="4801" y="1439"/>
              <a:ext cx="335" cy="1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49"/>
            <p:cNvSpPr>
              <a:spLocks noChangeShapeType="1"/>
            </p:cNvSpPr>
            <p:nvPr/>
          </p:nvSpPr>
          <p:spPr bwMode="auto">
            <a:xfrm flipH="1" flipV="1">
              <a:off x="3744" y="1248"/>
              <a:ext cx="624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50"/>
            <p:cNvSpPr>
              <a:spLocks noChangeShapeType="1"/>
            </p:cNvSpPr>
            <p:nvPr/>
          </p:nvSpPr>
          <p:spPr bwMode="auto">
            <a:xfrm rot="20397980" flipV="1">
              <a:off x="4992" y="1100"/>
              <a:ext cx="360" cy="33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" name="Object 51"/>
            <p:cNvGraphicFramePr>
              <a:graphicFrameLocks noChangeAspect="1"/>
            </p:cNvGraphicFramePr>
            <p:nvPr/>
          </p:nvGraphicFramePr>
          <p:xfrm>
            <a:off x="4272" y="1248"/>
            <a:ext cx="38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26" name="Equation" r:id="rId7" imgW="215806" imgH="228501" progId="Equation.3">
                    <p:embed/>
                  </p:oleObj>
                </mc:Choice>
                <mc:Fallback>
                  <p:oleObj name="Equation" r:id="rId7" imgW="215806" imgH="228501" progId="Equation.3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248"/>
                          <a:ext cx="384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52"/>
            <p:cNvGraphicFramePr>
              <a:graphicFrameLocks noChangeAspect="1"/>
            </p:cNvGraphicFramePr>
            <p:nvPr/>
          </p:nvGraphicFramePr>
          <p:xfrm>
            <a:off x="4656" y="1104"/>
            <a:ext cx="38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27" name="Equation" r:id="rId9" imgW="215806" imgH="228501" progId="Equation.3">
                    <p:embed/>
                  </p:oleObj>
                </mc:Choice>
                <mc:Fallback>
                  <p:oleObj name="Equation" r:id="rId9" imgW="215806" imgH="228501" progId="Equation.3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104"/>
                          <a:ext cx="384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53"/>
            <p:cNvGraphicFramePr>
              <a:graphicFrameLocks noChangeAspect="1"/>
            </p:cNvGraphicFramePr>
            <p:nvPr/>
          </p:nvGraphicFramePr>
          <p:xfrm>
            <a:off x="3600" y="1327"/>
            <a:ext cx="336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28" name="Equation" r:id="rId11" imgW="165028" imgH="228501" progId="Equation.3">
                    <p:embed/>
                  </p:oleObj>
                </mc:Choice>
                <mc:Fallback>
                  <p:oleObj name="Equation" r:id="rId11" imgW="165028" imgH="228501" progId="Equation.3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327"/>
                          <a:ext cx="336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54"/>
            <p:cNvGraphicFramePr>
              <a:graphicFrameLocks noChangeAspect="1"/>
            </p:cNvGraphicFramePr>
            <p:nvPr/>
          </p:nvGraphicFramePr>
          <p:xfrm>
            <a:off x="4944" y="720"/>
            <a:ext cx="30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29" name="Equation" r:id="rId13" imgW="177646" imgH="228402" progId="Equation.3">
                    <p:embed/>
                  </p:oleObj>
                </mc:Choice>
                <mc:Fallback>
                  <p:oleObj name="Equation" r:id="rId13" imgW="177646" imgH="228402" progId="Equation.3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720"/>
                          <a:ext cx="30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 Box 55"/>
          <p:cNvSpPr txBox="1">
            <a:spLocks noChangeArrowheads="1"/>
          </p:cNvSpPr>
          <p:nvPr/>
        </p:nvSpPr>
        <p:spPr bwMode="auto">
          <a:xfrm>
            <a:off x="194035" y="4551852"/>
            <a:ext cx="8839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15"/>
              </a:buBlip>
            </a:pPr>
            <a:r>
              <a:rPr lang="en-US" altLang="zh-CN" sz="2800" b="1" dirty="0" smtClean="0">
                <a:solidFill>
                  <a:srgbClr val="000000"/>
                </a:solidFill>
              </a:rPr>
              <a:t>  </a:t>
            </a:r>
            <a:r>
              <a:rPr lang="zh-CN" altLang="en-US" sz="2800" b="1" dirty="0">
                <a:solidFill>
                  <a:srgbClr val="CC0000"/>
                </a:solidFill>
              </a:rPr>
              <a:t>质点系动量定理  </a:t>
            </a:r>
            <a:r>
              <a:rPr lang="zh-CN" altLang="en-US" sz="2800" b="1" dirty="0">
                <a:solidFill>
                  <a:srgbClr val="1C1C1C"/>
                </a:solidFill>
              </a:rPr>
              <a:t>作用于系统的合外力的冲量等于系统动量的增量</a:t>
            </a:r>
            <a:r>
              <a:rPr lang="en-US" altLang="zh-CN" sz="2800" b="1" dirty="0">
                <a:solidFill>
                  <a:srgbClr val="1C1C1C"/>
                </a:solidFill>
              </a:rPr>
              <a:t>.</a:t>
            </a:r>
          </a:p>
        </p:txBody>
      </p:sp>
      <p:graphicFrame>
        <p:nvGraphicFramePr>
          <p:cNvPr id="33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1537"/>
              </p:ext>
            </p:extLst>
          </p:nvPr>
        </p:nvGraphicFramePr>
        <p:xfrm>
          <a:off x="803635" y="5466252"/>
          <a:ext cx="548640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30" name="Equation" r:id="rId16" imgW="3479800" imgH="812800" progId="">
                  <p:embed/>
                </p:oleObj>
              </mc:Choice>
              <mc:Fallback>
                <p:oleObj name="Equation" r:id="rId16" imgW="3479800" imgH="812800" progId="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635" y="5466252"/>
                        <a:ext cx="5486400" cy="11572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57"/>
          <p:cNvGrpSpPr>
            <a:grpSpLocks/>
          </p:cNvGrpSpPr>
          <p:nvPr/>
        </p:nvGrpSpPr>
        <p:grpSpPr bwMode="auto">
          <a:xfrm>
            <a:off x="5528035" y="1503852"/>
            <a:ext cx="3119438" cy="1981200"/>
            <a:chOff x="3552" y="960"/>
            <a:chExt cx="1965" cy="1248"/>
          </a:xfrm>
        </p:grpSpPr>
        <p:graphicFrame>
          <p:nvGraphicFramePr>
            <p:cNvPr id="35" name="Object 58"/>
            <p:cNvGraphicFramePr>
              <a:graphicFrameLocks noChangeAspect="1"/>
            </p:cNvGraphicFramePr>
            <p:nvPr/>
          </p:nvGraphicFramePr>
          <p:xfrm>
            <a:off x="5280" y="206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31" name="Clip" r:id="rId18" imgW="380852" imgH="390270" progId="">
                    <p:embed/>
                  </p:oleObj>
                </mc:Choice>
                <mc:Fallback>
                  <p:oleObj name="Clip" r:id="rId18" imgW="380852" imgH="390270" progId="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064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59"/>
            <p:cNvGraphicFramePr>
              <a:graphicFrameLocks noChangeAspect="1"/>
            </p:cNvGraphicFramePr>
            <p:nvPr/>
          </p:nvGraphicFramePr>
          <p:xfrm>
            <a:off x="4320" y="158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32" name="Clip" r:id="rId20" imgW="380852" imgH="390270" progId="">
                    <p:embed/>
                  </p:oleObj>
                </mc:Choice>
                <mc:Fallback>
                  <p:oleObj name="Clip" r:id="rId20" imgW="380852" imgH="390270" progId="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584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60"/>
            <p:cNvGraphicFramePr>
              <a:graphicFrameLocks noChangeAspect="1"/>
            </p:cNvGraphicFramePr>
            <p:nvPr/>
          </p:nvGraphicFramePr>
          <p:xfrm>
            <a:off x="4611" y="206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33" name="Clip" r:id="rId22" imgW="380852" imgH="390270" progId="">
                    <p:embed/>
                  </p:oleObj>
                </mc:Choice>
                <mc:Fallback>
                  <p:oleObj name="Clip" r:id="rId22" imgW="380852" imgH="390270" progId="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1" y="2064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61"/>
            <p:cNvGraphicFramePr>
              <a:graphicFrameLocks noChangeAspect="1"/>
            </p:cNvGraphicFramePr>
            <p:nvPr/>
          </p:nvGraphicFramePr>
          <p:xfrm>
            <a:off x="3696" y="1728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34" name="Clip" r:id="rId23" imgW="380852" imgH="390270" progId="">
                    <p:embed/>
                  </p:oleObj>
                </mc:Choice>
                <mc:Fallback>
                  <p:oleObj name="Clip" r:id="rId23" imgW="380852" imgH="390270" progId="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728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62"/>
            <p:cNvGraphicFramePr>
              <a:graphicFrameLocks noChangeAspect="1"/>
            </p:cNvGraphicFramePr>
            <p:nvPr/>
          </p:nvGraphicFramePr>
          <p:xfrm>
            <a:off x="4995" y="1392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35" name="Clip" r:id="rId24" imgW="380852" imgH="390270" progId="">
                    <p:embed/>
                  </p:oleObj>
                </mc:Choice>
                <mc:Fallback>
                  <p:oleObj name="Clip" r:id="rId24" imgW="380852" imgH="390270" progId="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5" y="1392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63"/>
            <p:cNvGraphicFramePr>
              <a:graphicFrameLocks noChangeAspect="1"/>
            </p:cNvGraphicFramePr>
            <p:nvPr/>
          </p:nvGraphicFramePr>
          <p:xfrm>
            <a:off x="4080" y="206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36" name="Clip" r:id="rId25" imgW="380852" imgH="390270" progId="">
                    <p:embed/>
                  </p:oleObj>
                </mc:Choice>
                <mc:Fallback>
                  <p:oleObj name="Clip" r:id="rId25" imgW="380852" imgH="390270" progId="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064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64"/>
            <p:cNvGraphicFramePr>
              <a:graphicFrameLocks noChangeAspect="1"/>
            </p:cNvGraphicFramePr>
            <p:nvPr/>
          </p:nvGraphicFramePr>
          <p:xfrm>
            <a:off x="4083" y="1200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37" name="Clip" r:id="rId26" imgW="380852" imgH="390270" progId="">
                    <p:embed/>
                  </p:oleObj>
                </mc:Choice>
                <mc:Fallback>
                  <p:oleObj name="Clip" r:id="rId26" imgW="380852" imgH="390270" progId="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3" y="1200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65"/>
            <p:cNvGraphicFramePr>
              <a:graphicFrameLocks noChangeAspect="1"/>
            </p:cNvGraphicFramePr>
            <p:nvPr/>
          </p:nvGraphicFramePr>
          <p:xfrm>
            <a:off x="4464" y="960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38" name="Clip" r:id="rId27" imgW="380852" imgH="390270" progId="">
                    <p:embed/>
                  </p:oleObj>
                </mc:Choice>
                <mc:Fallback>
                  <p:oleObj name="Clip" r:id="rId27" imgW="380852" imgH="390270" progId="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960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66"/>
            <p:cNvGraphicFramePr>
              <a:graphicFrameLocks noChangeAspect="1"/>
            </p:cNvGraphicFramePr>
            <p:nvPr/>
          </p:nvGraphicFramePr>
          <p:xfrm>
            <a:off x="3552" y="110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39" name="Clip" r:id="rId28" imgW="380852" imgH="390270" progId="">
                    <p:embed/>
                  </p:oleObj>
                </mc:Choice>
                <mc:Fallback>
                  <p:oleObj name="Clip" r:id="rId28" imgW="380852" imgH="390270" progId="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104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67"/>
            <p:cNvGraphicFramePr>
              <a:graphicFrameLocks noChangeAspect="1"/>
            </p:cNvGraphicFramePr>
            <p:nvPr/>
          </p:nvGraphicFramePr>
          <p:xfrm>
            <a:off x="5376" y="1008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40" name="Clip" r:id="rId29" imgW="380852" imgH="390270" progId="">
                    <p:embed/>
                  </p:oleObj>
                </mc:Choice>
                <mc:Fallback>
                  <p:oleObj name="Clip" r:id="rId29" imgW="380852" imgH="390270" progId="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008"/>
                          <a:ext cx="14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3142"/>
              </p:ext>
            </p:extLst>
          </p:nvPr>
        </p:nvGraphicFramePr>
        <p:xfrm>
          <a:off x="651235" y="3713652"/>
          <a:ext cx="79248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41" name="Equation" r:id="rId30" imgW="5676900" imgH="635000" progId="">
                  <p:embed/>
                </p:oleObj>
              </mc:Choice>
              <mc:Fallback>
                <p:oleObj name="Equation" r:id="rId30" imgW="5676900" imgH="635000" progId="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235" y="3713652"/>
                        <a:ext cx="7924800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82823"/>
              </p:ext>
            </p:extLst>
          </p:nvPr>
        </p:nvGraphicFramePr>
        <p:xfrm>
          <a:off x="422635" y="2189652"/>
          <a:ext cx="4800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42" name="Equation" r:id="rId32" imgW="3606800" imgH="635000" progId="">
                  <p:embed/>
                </p:oleObj>
              </mc:Choice>
              <mc:Fallback>
                <p:oleObj name="Equation" r:id="rId32" imgW="3606800" imgH="635000" progId="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635" y="2189652"/>
                        <a:ext cx="48006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494678"/>
              </p:ext>
            </p:extLst>
          </p:nvPr>
        </p:nvGraphicFramePr>
        <p:xfrm>
          <a:off x="422635" y="1329227"/>
          <a:ext cx="48006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43" name="Equation" r:id="rId34" imgW="3441700" imgH="635000" progId="">
                  <p:embed/>
                </p:oleObj>
              </mc:Choice>
              <mc:Fallback>
                <p:oleObj name="Equation" r:id="rId34" imgW="3441700" imgH="635000" progId="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635" y="1329227"/>
                        <a:ext cx="480060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71"/>
          <p:cNvGrpSpPr>
            <a:grpSpLocks/>
          </p:cNvGrpSpPr>
          <p:nvPr/>
        </p:nvGrpSpPr>
        <p:grpSpPr bwMode="auto">
          <a:xfrm>
            <a:off x="270235" y="3104052"/>
            <a:ext cx="5181600" cy="596900"/>
            <a:chOff x="144" y="1872"/>
            <a:chExt cx="3264" cy="376"/>
          </a:xfrm>
        </p:grpSpPr>
        <p:sp>
          <p:nvSpPr>
            <p:cNvPr id="49" name="Text Box 72"/>
            <p:cNvSpPr txBox="1">
              <a:spLocks noChangeArrowheads="1"/>
            </p:cNvSpPr>
            <p:nvPr/>
          </p:nvSpPr>
          <p:spPr bwMode="auto">
            <a:xfrm>
              <a:off x="144" y="1872"/>
              <a:ext cx="32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因为内力                             ，故</a:t>
              </a:r>
            </a:p>
          </p:txBody>
        </p:sp>
        <p:graphicFrame>
          <p:nvGraphicFramePr>
            <p:cNvPr id="50" name="Object 73"/>
            <p:cNvGraphicFramePr>
              <a:graphicFrameLocks noChangeAspect="1"/>
            </p:cNvGraphicFramePr>
            <p:nvPr/>
          </p:nvGraphicFramePr>
          <p:xfrm>
            <a:off x="1162" y="1872"/>
            <a:ext cx="1478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44" name="Equation" r:id="rId36" imgW="1498600" imgH="381000" progId="Equation.3">
                    <p:embed/>
                  </p:oleObj>
                </mc:Choice>
                <mc:Fallback>
                  <p:oleObj name="Equation" r:id="rId36" imgW="1498600" imgH="381000" progId="Equation.3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2" y="1872"/>
                          <a:ext cx="1478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489655"/>
              </p:ext>
            </p:extLst>
          </p:nvPr>
        </p:nvGraphicFramePr>
        <p:xfrm>
          <a:off x="6594835" y="5771052"/>
          <a:ext cx="1905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45" name="Equation" r:id="rId38" imgW="1269449" imgH="393529" progId="">
                  <p:embed/>
                </p:oleObj>
              </mc:Choice>
              <mc:Fallback>
                <p:oleObj name="Equation" r:id="rId38" imgW="1269449" imgH="393529" progId="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4835" y="5771052"/>
                        <a:ext cx="1905000" cy="5905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2590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491880" y="293880"/>
            <a:ext cx="55394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第三章  动量</a:t>
            </a: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变化定理与动量守恒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58888" y="766764"/>
            <a:ext cx="6477000" cy="1066800"/>
            <a:chOff x="432" y="576"/>
            <a:chExt cx="4080" cy="672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32" y="576"/>
              <a:ext cx="1104" cy="672"/>
              <a:chOff x="816" y="528"/>
              <a:chExt cx="1104" cy="672"/>
            </a:xfrm>
          </p:grpSpPr>
          <p:sp>
            <p:nvSpPr>
              <p:cNvPr id="8" name="AutoShape 6"/>
              <p:cNvSpPr>
                <a:spLocks noChangeArrowheads="1"/>
              </p:cNvSpPr>
              <p:nvPr/>
            </p:nvSpPr>
            <p:spPr bwMode="auto">
              <a:xfrm>
                <a:off x="816" y="528"/>
                <a:ext cx="1104" cy="672"/>
              </a:xfrm>
              <a:prstGeom prst="irregularSeal1">
                <a:avLst/>
              </a:prstGeom>
              <a:solidFill>
                <a:srgbClr val="FDE3EC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1092" y="682"/>
                <a:ext cx="6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1C1C1C"/>
                    </a:solidFill>
                    <a:latin typeface="Times New Roman" pitchFamily="18" charset="0"/>
                  </a:rPr>
                  <a:t>注意</a:t>
                </a:r>
              </a:p>
            </p:txBody>
          </p:sp>
        </p:grp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824" y="720"/>
              <a:ext cx="268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</a:rPr>
                <a:t>内力不改变质点系的动量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954088" y="1677836"/>
            <a:ext cx="7620000" cy="3151187"/>
            <a:chOff x="576" y="1584"/>
            <a:chExt cx="4800" cy="1985"/>
          </a:xfrm>
        </p:grpSpPr>
        <p:pic>
          <p:nvPicPr>
            <p:cNvPr id="11" name="Picture 10" descr="dlsh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632"/>
              <a:ext cx="4560" cy="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76" y="1584"/>
              <a:ext cx="4800" cy="1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49288" y="4805364"/>
            <a:ext cx="7945437" cy="658812"/>
            <a:chOff x="384" y="3237"/>
            <a:chExt cx="5005" cy="415"/>
          </a:xfrm>
        </p:grpSpPr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072" y="3237"/>
            <a:ext cx="1018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0" name="Equation" r:id="rId4" imgW="596900" imgH="241300" progId="Equation.3">
                    <p:embed/>
                  </p:oleObj>
                </mc:Choice>
                <mc:Fallback>
                  <p:oleObj name="Equation" r:id="rId4" imgW="596900" imgH="24130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237"/>
                          <a:ext cx="1018" cy="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1632" y="3238"/>
            <a:ext cx="1275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1" name="Equation" r:id="rId6" imgW="723586" imgH="241195" progId="Equation.3">
                    <p:embed/>
                  </p:oleObj>
                </mc:Choice>
                <mc:Fallback>
                  <p:oleObj name="Equation" r:id="rId6" imgW="723586" imgH="241195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238"/>
                          <a:ext cx="1275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84" y="3273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初始速度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4176" y="3264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则</a:t>
              </a:r>
            </a:p>
          </p:txBody>
        </p:sp>
        <p:graphicFrame>
          <p:nvGraphicFramePr>
            <p:cNvPr id="19" name="Object 17"/>
            <p:cNvGraphicFramePr>
              <a:graphicFrameLocks noChangeAspect="1"/>
            </p:cNvGraphicFramePr>
            <p:nvPr/>
          </p:nvGraphicFramePr>
          <p:xfrm>
            <a:off x="4656" y="3264"/>
            <a:ext cx="733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2" name="Equation" r:id="rId8" imgW="431613" imgH="228501" progId="Equation.3">
                    <p:embed/>
                  </p:oleObj>
                </mc:Choice>
                <mc:Fallback>
                  <p:oleObj name="Equation" r:id="rId8" imgW="431613" imgH="228501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264"/>
                          <a:ext cx="733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49288" y="5491164"/>
            <a:ext cx="7924800" cy="650875"/>
            <a:chOff x="384" y="3648"/>
            <a:chExt cx="4992" cy="410"/>
          </a:xfrm>
        </p:grpSpPr>
        <p:graphicFrame>
          <p:nvGraphicFramePr>
            <p:cNvPr id="21" name="Object 19"/>
            <p:cNvGraphicFramePr>
              <a:graphicFrameLocks noChangeAspect="1"/>
            </p:cNvGraphicFramePr>
            <p:nvPr/>
          </p:nvGraphicFramePr>
          <p:xfrm>
            <a:off x="1728" y="3648"/>
            <a:ext cx="907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3" name="Equation" r:id="rId10" imgW="533169" imgH="241195" progId="Equation.3">
                    <p:embed/>
                  </p:oleObj>
                </mc:Choice>
                <mc:Fallback>
                  <p:oleObj name="Equation" r:id="rId10" imgW="533169" imgH="241195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648"/>
                          <a:ext cx="907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0"/>
            <p:cNvGraphicFramePr>
              <a:graphicFrameLocks noChangeAspect="1"/>
            </p:cNvGraphicFramePr>
            <p:nvPr/>
          </p:nvGraphicFramePr>
          <p:xfrm>
            <a:off x="4642" y="3648"/>
            <a:ext cx="734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4" name="Equation" r:id="rId12" imgW="431613" imgH="241195" progId="Equation.3">
                    <p:embed/>
                  </p:oleObj>
                </mc:Choice>
                <mc:Fallback>
                  <p:oleObj name="Equation" r:id="rId12" imgW="431613" imgH="241195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2" y="3648"/>
                          <a:ext cx="734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384" y="3648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推开后速度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736" y="3696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1C1C1C"/>
                  </a:solidFill>
                  <a:latin typeface="Times New Roman" pitchFamily="18" charset="0"/>
                </a:rPr>
                <a:t> </a:t>
              </a:r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且方向相反     则</a:t>
              </a:r>
            </a:p>
          </p:txBody>
        </p: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649288" y="6024564"/>
            <a:ext cx="6324600" cy="762000"/>
            <a:chOff x="384" y="3696"/>
            <a:chExt cx="3984" cy="480"/>
          </a:xfrm>
        </p:grpSpPr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84" y="3753"/>
              <a:ext cx="28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1C1C1C"/>
                  </a:solidFill>
                  <a:latin typeface="Times New Roman" pitchFamily="18" charset="0"/>
                </a:rPr>
                <a:t>推开前后系统动量不变</a:t>
              </a:r>
            </a:p>
          </p:txBody>
        </p:sp>
        <p:graphicFrame>
          <p:nvGraphicFramePr>
            <p:cNvPr id="27" name="Object 25"/>
            <p:cNvGraphicFramePr>
              <a:graphicFrameLocks noChangeAspect="1"/>
            </p:cNvGraphicFramePr>
            <p:nvPr/>
          </p:nvGraphicFramePr>
          <p:xfrm>
            <a:off x="3216" y="3696"/>
            <a:ext cx="115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5" name="Equation" r:id="rId14" imgW="444307" imgH="228501" progId="Equation.3">
                    <p:embed/>
                  </p:oleObj>
                </mc:Choice>
                <mc:Fallback>
                  <p:oleObj name="Equation" r:id="rId14" imgW="444307" imgH="228501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696"/>
                          <a:ext cx="1152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02590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491880" y="293880"/>
            <a:ext cx="553940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第三章  动量</a:t>
            </a:r>
            <a:r>
              <a:rPr lang="zh-CN" altLang="en-US" sz="24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变化定理与动量守恒</a:t>
            </a:r>
          </a:p>
        </p:txBody>
      </p: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323850" y="1247364"/>
            <a:ext cx="8229600" cy="2325688"/>
            <a:chOff x="240" y="1127"/>
            <a:chExt cx="5184" cy="1465"/>
          </a:xfrm>
        </p:grpSpPr>
        <p:grpSp>
          <p:nvGrpSpPr>
            <p:cNvPr id="32" name="Group 8"/>
            <p:cNvGrpSpPr>
              <a:grpSpLocks/>
            </p:cNvGrpSpPr>
            <p:nvPr/>
          </p:nvGrpSpPr>
          <p:grpSpPr bwMode="auto">
            <a:xfrm>
              <a:off x="240" y="1463"/>
              <a:ext cx="5184" cy="1129"/>
              <a:chOff x="288" y="1463"/>
              <a:chExt cx="5184" cy="1129"/>
            </a:xfrm>
          </p:grpSpPr>
          <p:sp>
            <p:nvSpPr>
              <p:cNvPr id="34" name="Text Box 9"/>
              <p:cNvSpPr txBox="1">
                <a:spLocks noChangeArrowheads="1"/>
              </p:cNvSpPr>
              <p:nvPr/>
            </p:nvSpPr>
            <p:spPr bwMode="auto">
              <a:xfrm>
                <a:off x="288" y="1463"/>
                <a:ext cx="5184" cy="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40000"/>
                  </a:lnSpc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990033"/>
                    </a:solidFill>
                  </a:rPr>
                  <a:t>      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800" b="1" dirty="0">
                    <a:solidFill>
                      <a:srgbClr val="1C1C1C"/>
                    </a:solidFill>
                  </a:rPr>
                  <a:t>若质点系所受的</a:t>
                </a:r>
                <a:r>
                  <a:rPr lang="zh-CN" altLang="en-US" sz="2800" b="1" dirty="0"/>
                  <a:t>合外力为零                                     </a:t>
                </a:r>
              </a:p>
              <a:p>
                <a:pPr eaLnBrk="1" hangingPunct="1">
                  <a:lnSpc>
                    <a:spcPct val="140000"/>
                  </a:lnSpc>
                  <a:spcBef>
                    <a:spcPct val="50000"/>
                  </a:spcBef>
                </a:pPr>
                <a:r>
                  <a:rPr lang="zh-CN" altLang="en-US" sz="2800" b="1" dirty="0"/>
                  <a:t> </a:t>
                </a:r>
                <a:r>
                  <a:rPr lang="zh-CN" altLang="en-US" sz="2800" b="1" dirty="0">
                    <a:solidFill>
                      <a:srgbClr val="1C1C1C"/>
                    </a:solidFill>
                  </a:rPr>
                  <a:t>则系统的总动量</a:t>
                </a:r>
                <a:r>
                  <a:rPr lang="zh-CN" altLang="en-US" sz="2800" b="1" dirty="0"/>
                  <a:t>守恒</a:t>
                </a:r>
                <a:r>
                  <a:rPr lang="zh-CN" altLang="en-US" sz="2800" b="1" dirty="0">
                    <a:solidFill>
                      <a:srgbClr val="1C1C1C"/>
                    </a:solidFill>
                  </a:rPr>
                  <a:t>，即                       保持</a:t>
                </a:r>
                <a:r>
                  <a:rPr lang="zh-CN" altLang="en-US" sz="2800" b="1" dirty="0"/>
                  <a:t>不变 </a:t>
                </a:r>
                <a:r>
                  <a:rPr lang="en-US" altLang="zh-CN" sz="2800" b="1" dirty="0">
                    <a:solidFill>
                      <a:srgbClr val="1C1C1C"/>
                    </a:solidFill>
                  </a:rPr>
                  <a:t>.</a:t>
                </a:r>
              </a:p>
            </p:txBody>
          </p:sp>
          <p:graphicFrame>
            <p:nvGraphicFramePr>
              <p:cNvPr id="35" name="Object 10"/>
              <p:cNvGraphicFramePr>
                <a:graphicFrameLocks noChangeAspect="1"/>
              </p:cNvGraphicFramePr>
              <p:nvPr/>
            </p:nvGraphicFramePr>
            <p:xfrm>
              <a:off x="3592" y="1543"/>
              <a:ext cx="1832" cy="5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12" name="Equation" r:id="rId3" imgW="1054100" imgH="342900" progId="Equation.3">
                      <p:embed/>
                    </p:oleObj>
                  </mc:Choice>
                  <mc:Fallback>
                    <p:oleObj name="Equation" r:id="rId3" imgW="1054100" imgH="342900" progId="Equation.3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2" y="1543"/>
                            <a:ext cx="1832" cy="5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11"/>
              <p:cNvGraphicFramePr>
                <a:graphicFrameLocks noChangeAspect="1"/>
              </p:cNvGraphicFramePr>
              <p:nvPr/>
            </p:nvGraphicFramePr>
            <p:xfrm>
              <a:off x="2976" y="1983"/>
              <a:ext cx="1200" cy="6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13" name="Equation" r:id="rId5" imgW="1180588" imgH="660113" progId="Equation.3">
                      <p:embed/>
                    </p:oleObj>
                  </mc:Choice>
                  <mc:Fallback>
                    <p:oleObj name="Equation" r:id="rId5" imgW="1180588" imgH="660113" progId="Equation.3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1983"/>
                            <a:ext cx="1200" cy="6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288" y="1127"/>
              <a:ext cx="22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CC0000"/>
                  </a:solidFill>
                </a:rPr>
                <a:t>动量守恒定律</a:t>
              </a:r>
              <a:endParaRPr lang="zh-CN" altLang="en-US" sz="2400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252412" y="3839752"/>
            <a:ext cx="8534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         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lang="zh-CN" altLang="en-US" sz="2800" b="1" dirty="0">
                <a:solidFill>
                  <a:srgbClr val="1C1C1C"/>
                </a:solidFill>
                <a:latin typeface="Times New Roman" pitchFamily="18" charset="0"/>
              </a:rPr>
              <a:t>系统的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动量守恒</a:t>
            </a:r>
            <a:r>
              <a:rPr lang="zh-CN" altLang="en-US" sz="2800" b="1" dirty="0">
                <a:solidFill>
                  <a:srgbClr val="1C1C1C"/>
                </a:solidFill>
                <a:latin typeface="Times New Roman" pitchFamily="18" charset="0"/>
              </a:rPr>
              <a:t>是指系统的</a:t>
            </a:r>
            <a:r>
              <a:rPr lang="zh-CN" altLang="en-US" sz="2800" b="1" dirty="0">
                <a:latin typeface="Times New Roman" pitchFamily="18" charset="0"/>
              </a:rPr>
              <a:t>总动量不变，系统内任一物体的动量是可变的</a:t>
            </a:r>
            <a:r>
              <a:rPr lang="en-US" altLang="zh-CN" sz="2800" b="1" dirty="0">
                <a:latin typeface="Times New Roman" pitchFamily="18" charset="0"/>
              </a:rPr>
              <a:t>,   </a:t>
            </a:r>
            <a:r>
              <a:rPr lang="zh-CN" altLang="en-US" sz="2800" b="1" dirty="0">
                <a:latin typeface="Times New Roman" pitchFamily="18" charset="0"/>
              </a:rPr>
              <a:t>各物体的动量必</a:t>
            </a:r>
            <a:r>
              <a:rPr lang="zh-CN" altLang="en-US" sz="2800" b="1" dirty="0">
                <a:solidFill>
                  <a:srgbClr val="1C1C1C"/>
                </a:solidFill>
                <a:latin typeface="Times New Roman" pitchFamily="18" charset="0"/>
              </a:rPr>
              <a:t>相  对于</a:t>
            </a:r>
            <a:r>
              <a:rPr lang="zh-CN" altLang="en-US" sz="2800" b="1" dirty="0">
                <a:latin typeface="Times New Roman" pitchFamily="18" charset="0"/>
              </a:rPr>
              <a:t>同一惯性参考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系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981825" y="6248400"/>
            <a:ext cx="1905000" cy="457200"/>
          </a:xfrm>
        </p:spPr>
        <p:txBody>
          <a:bodyPr/>
          <a:lstStyle/>
          <a:p>
            <a:pPr>
              <a:defRPr/>
            </a:pPr>
            <a:fld id="{FCE62407-7F75-44F4-BD6C-CC922286C85D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0936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heme/theme1.xml><?xml version="1.0" encoding="utf-8"?>
<a:theme xmlns:a="http://schemas.openxmlformats.org/drawingml/2006/main" name="物理学院张国锋">
  <a:themeElements>
    <a:clrScheme name="物理学院张国锋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物理学院张国锋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triangle" w="sm" len="med"/>
          <a:tailEnd type="none" w="med" len="med"/>
        </a:ln>
        <a:effectLst/>
      </a:spPr>
      <a:bodyPr vert="horz" wrap="square" lIns="0" tIns="0" rIns="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triangle" w="sm" len="med"/>
          <a:tailEnd type="none" w="med" len="med"/>
        </a:ln>
        <a:effectLst/>
      </a:spPr>
      <a:bodyPr vert="horz" wrap="square" lIns="0" tIns="0" rIns="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物理学院张国锋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物理学院张国锋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物理学院张国锋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物理学院张国锋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物理学院张国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物理学院张国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物理学院张国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1446</TotalTime>
  <Words>2593</Words>
  <Application>Microsoft Office PowerPoint</Application>
  <PresentationFormat>全屏显示(4:3)</PresentationFormat>
  <Paragraphs>370</Paragraphs>
  <Slides>54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54</vt:i4>
      </vt:variant>
    </vt:vector>
  </HeadingPairs>
  <TitlesOfParts>
    <vt:vector size="59" baseType="lpstr">
      <vt:lpstr>物理学院张国锋</vt:lpstr>
      <vt:lpstr>位图图像</vt:lpstr>
      <vt:lpstr>Equation</vt:lpstr>
      <vt:lpstr>公式</vt:lpstr>
      <vt:lpstr>Clip</vt:lpstr>
      <vt:lpstr>基础物理学(上) 习题讨论课-力学(Ⅱ)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习题讨论课-力学(Ⅱ)</dc:title>
  <dc:creator>微软用户;物理学院 高方圆</dc:creator>
  <cp:lastModifiedBy>微软用户</cp:lastModifiedBy>
  <cp:revision>90</cp:revision>
  <dcterms:created xsi:type="dcterms:W3CDTF">2013-10-16T14:33:07Z</dcterms:created>
  <dcterms:modified xsi:type="dcterms:W3CDTF">2014-03-28T04:32:48Z</dcterms:modified>
</cp:coreProperties>
</file>