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5"/>
  </p:notesMasterIdLst>
  <p:sldIdLst>
    <p:sldId id="257" r:id="rId2"/>
    <p:sldId id="306" r:id="rId3"/>
    <p:sldId id="272" r:id="rId4"/>
    <p:sldId id="273" r:id="rId5"/>
    <p:sldId id="400" r:id="rId6"/>
    <p:sldId id="354" r:id="rId7"/>
    <p:sldId id="347" r:id="rId8"/>
    <p:sldId id="348" r:id="rId9"/>
    <p:sldId id="349" r:id="rId10"/>
    <p:sldId id="350" r:id="rId11"/>
    <p:sldId id="351" r:id="rId12"/>
    <p:sldId id="359" r:id="rId13"/>
    <p:sldId id="352" r:id="rId14"/>
    <p:sldId id="355" r:id="rId15"/>
    <p:sldId id="356" r:id="rId16"/>
    <p:sldId id="289" r:id="rId17"/>
    <p:sldId id="346" r:id="rId18"/>
    <p:sldId id="381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82" r:id="rId27"/>
    <p:sldId id="367" r:id="rId28"/>
    <p:sldId id="368" r:id="rId29"/>
    <p:sldId id="369" r:id="rId30"/>
    <p:sldId id="371" r:id="rId31"/>
    <p:sldId id="372" r:id="rId32"/>
    <p:sldId id="377" r:id="rId33"/>
    <p:sldId id="379" r:id="rId34"/>
    <p:sldId id="380" r:id="rId35"/>
    <p:sldId id="383" r:id="rId36"/>
    <p:sldId id="384" r:id="rId37"/>
    <p:sldId id="385" r:id="rId38"/>
    <p:sldId id="386" r:id="rId39"/>
    <p:sldId id="406" r:id="rId40"/>
    <p:sldId id="387" r:id="rId41"/>
    <p:sldId id="410" r:id="rId42"/>
    <p:sldId id="411" r:id="rId43"/>
    <p:sldId id="412" r:id="rId44"/>
    <p:sldId id="413" r:id="rId45"/>
    <p:sldId id="407" r:id="rId46"/>
    <p:sldId id="388" r:id="rId47"/>
    <p:sldId id="389" r:id="rId48"/>
    <p:sldId id="390" r:id="rId49"/>
    <p:sldId id="391" r:id="rId50"/>
    <p:sldId id="408" r:id="rId51"/>
    <p:sldId id="396" r:id="rId52"/>
    <p:sldId id="393" r:id="rId53"/>
    <p:sldId id="394" r:id="rId54"/>
    <p:sldId id="395" r:id="rId55"/>
    <p:sldId id="409" r:id="rId56"/>
    <p:sldId id="397" r:id="rId57"/>
    <p:sldId id="398" r:id="rId58"/>
    <p:sldId id="399" r:id="rId59"/>
    <p:sldId id="414" r:id="rId60"/>
    <p:sldId id="415" r:id="rId61"/>
    <p:sldId id="416" r:id="rId62"/>
    <p:sldId id="417" r:id="rId63"/>
    <p:sldId id="418" r:id="rId64"/>
    <p:sldId id="419" r:id="rId65"/>
    <p:sldId id="420" r:id="rId66"/>
    <p:sldId id="421" r:id="rId67"/>
    <p:sldId id="422" r:id="rId68"/>
    <p:sldId id="403" r:id="rId69"/>
    <p:sldId id="404" r:id="rId70"/>
    <p:sldId id="405" r:id="rId71"/>
    <p:sldId id="401" r:id="rId72"/>
    <p:sldId id="402" r:id="rId73"/>
    <p:sldId id="305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6.wmf"/><Relationship Id="rId7" Type="http://schemas.openxmlformats.org/officeDocument/2006/relationships/image" Target="../media/image109.w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23.wmf"/><Relationship Id="rId9" Type="http://schemas.openxmlformats.org/officeDocument/2006/relationships/image" Target="../media/image111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23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5.wmf"/><Relationship Id="rId18" Type="http://schemas.openxmlformats.org/officeDocument/2006/relationships/image" Target="../media/image121.wmf"/><Relationship Id="rId3" Type="http://schemas.openxmlformats.org/officeDocument/2006/relationships/image" Target="../media/image115.wmf"/><Relationship Id="rId7" Type="http://schemas.openxmlformats.org/officeDocument/2006/relationships/image" Target="../media/image23.wmf"/><Relationship Id="rId12" Type="http://schemas.openxmlformats.org/officeDocument/2006/relationships/image" Target="../media/image94.wmf"/><Relationship Id="rId17" Type="http://schemas.openxmlformats.org/officeDocument/2006/relationships/image" Target="../media/image120.wmf"/><Relationship Id="rId2" Type="http://schemas.openxmlformats.org/officeDocument/2006/relationships/image" Target="../media/image114.wmf"/><Relationship Id="rId16" Type="http://schemas.openxmlformats.org/officeDocument/2006/relationships/image" Target="../media/image119.wmf"/><Relationship Id="rId1" Type="http://schemas.openxmlformats.org/officeDocument/2006/relationships/image" Target="../media/image11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5" Type="http://schemas.openxmlformats.org/officeDocument/2006/relationships/image" Target="../media/image118.emf"/><Relationship Id="rId10" Type="http://schemas.openxmlformats.org/officeDocument/2006/relationships/image" Target="../media/image92.wmf"/><Relationship Id="rId19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91.wmf"/><Relationship Id="rId14" Type="http://schemas.openxmlformats.org/officeDocument/2006/relationships/image" Target="../media/image117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1.wmf"/><Relationship Id="rId7" Type="http://schemas.openxmlformats.org/officeDocument/2006/relationships/image" Target="../media/image165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4" Type="http://schemas.openxmlformats.org/officeDocument/2006/relationships/image" Target="../media/image19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201.wmf"/><Relationship Id="rId7" Type="http://schemas.openxmlformats.org/officeDocument/2006/relationships/image" Target="../media/image203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128.wmf"/><Relationship Id="rId5" Type="http://schemas.openxmlformats.org/officeDocument/2006/relationships/image" Target="../media/image136.wmf"/><Relationship Id="rId10" Type="http://schemas.openxmlformats.org/officeDocument/2006/relationships/image" Target="../media/image206.wmf"/><Relationship Id="rId4" Type="http://schemas.openxmlformats.org/officeDocument/2006/relationships/image" Target="../media/image202.wmf"/><Relationship Id="rId9" Type="http://schemas.openxmlformats.org/officeDocument/2006/relationships/image" Target="../media/image20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2" Type="http://schemas.openxmlformats.org/officeDocument/2006/relationships/image" Target="../media/image128.wmf"/><Relationship Id="rId1" Type="http://schemas.openxmlformats.org/officeDocument/2006/relationships/image" Target="../media/image136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10" Type="http://schemas.openxmlformats.org/officeDocument/2006/relationships/image" Target="../media/image210.wmf"/><Relationship Id="rId4" Type="http://schemas.openxmlformats.org/officeDocument/2006/relationships/image" Target="../media/image204.wmf"/><Relationship Id="rId9" Type="http://schemas.openxmlformats.org/officeDocument/2006/relationships/image" Target="../media/image20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image" Target="../media/image211.wmf"/><Relationship Id="rId7" Type="http://schemas.openxmlformats.org/officeDocument/2006/relationships/image" Target="../media/image215.wmf"/><Relationship Id="rId2" Type="http://schemas.openxmlformats.org/officeDocument/2006/relationships/image" Target="../media/image152.wmf"/><Relationship Id="rId1" Type="http://schemas.openxmlformats.org/officeDocument/2006/relationships/image" Target="../media/image202.wmf"/><Relationship Id="rId6" Type="http://schemas.openxmlformats.org/officeDocument/2006/relationships/image" Target="../media/image214.wmf"/><Relationship Id="rId11" Type="http://schemas.openxmlformats.org/officeDocument/2006/relationships/image" Target="../media/image218.wmf"/><Relationship Id="rId5" Type="http://schemas.openxmlformats.org/officeDocument/2006/relationships/image" Target="../media/image213.wmf"/><Relationship Id="rId10" Type="http://schemas.openxmlformats.org/officeDocument/2006/relationships/image" Target="../media/image199.wmf"/><Relationship Id="rId4" Type="http://schemas.openxmlformats.org/officeDocument/2006/relationships/image" Target="../media/image212.wmf"/><Relationship Id="rId9" Type="http://schemas.openxmlformats.org/officeDocument/2006/relationships/image" Target="../media/image21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image" Target="../media/image221.emf"/><Relationship Id="rId7" Type="http://schemas.openxmlformats.org/officeDocument/2006/relationships/image" Target="../media/image225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5" Type="http://schemas.openxmlformats.org/officeDocument/2006/relationships/image" Target="../media/image223.emf"/><Relationship Id="rId10" Type="http://schemas.openxmlformats.org/officeDocument/2006/relationships/image" Target="../media/image228.wmf"/><Relationship Id="rId4" Type="http://schemas.openxmlformats.org/officeDocument/2006/relationships/image" Target="../media/image222.wmf"/><Relationship Id="rId9" Type="http://schemas.openxmlformats.org/officeDocument/2006/relationships/image" Target="../media/image22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image" Target="../media/image231.wmf"/><Relationship Id="rId7" Type="http://schemas.openxmlformats.org/officeDocument/2006/relationships/image" Target="../media/image235.e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emf"/><Relationship Id="rId11" Type="http://schemas.openxmlformats.org/officeDocument/2006/relationships/image" Target="../media/image239.emf"/><Relationship Id="rId5" Type="http://schemas.openxmlformats.org/officeDocument/2006/relationships/image" Target="../media/image233.wmf"/><Relationship Id="rId10" Type="http://schemas.openxmlformats.org/officeDocument/2006/relationships/image" Target="../media/image238.wmf"/><Relationship Id="rId4" Type="http://schemas.openxmlformats.org/officeDocument/2006/relationships/image" Target="../media/image232.wmf"/><Relationship Id="rId9" Type="http://schemas.openxmlformats.org/officeDocument/2006/relationships/image" Target="../media/image23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7" Type="http://schemas.openxmlformats.org/officeDocument/2006/relationships/image" Target="../media/image251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7" Type="http://schemas.openxmlformats.org/officeDocument/2006/relationships/image" Target="../media/image256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166.wmf"/><Relationship Id="rId5" Type="http://schemas.openxmlformats.org/officeDocument/2006/relationships/image" Target="../media/image255.wmf"/><Relationship Id="rId4" Type="http://schemas.openxmlformats.org/officeDocument/2006/relationships/image" Target="../media/image20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259.wmf"/><Relationship Id="rId7" Type="http://schemas.openxmlformats.org/officeDocument/2006/relationships/image" Target="../media/image255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03.wmf"/><Relationship Id="rId5" Type="http://schemas.openxmlformats.org/officeDocument/2006/relationships/image" Target="../media/image261.wmf"/><Relationship Id="rId10" Type="http://schemas.openxmlformats.org/officeDocument/2006/relationships/image" Target="../media/image262.wmf"/><Relationship Id="rId4" Type="http://schemas.openxmlformats.org/officeDocument/2006/relationships/image" Target="../media/image260.wmf"/><Relationship Id="rId9" Type="http://schemas.openxmlformats.org/officeDocument/2006/relationships/image" Target="../media/image25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image" Target="../media/image264.wmf"/><Relationship Id="rId7" Type="http://schemas.openxmlformats.org/officeDocument/2006/relationships/image" Target="../media/image268.wmf"/><Relationship Id="rId2" Type="http://schemas.openxmlformats.org/officeDocument/2006/relationships/image" Target="../media/image164.wmf"/><Relationship Id="rId1" Type="http://schemas.openxmlformats.org/officeDocument/2006/relationships/image" Target="../media/image263.wmf"/><Relationship Id="rId6" Type="http://schemas.openxmlformats.org/officeDocument/2006/relationships/image" Target="../media/image267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Relationship Id="rId9" Type="http://schemas.openxmlformats.org/officeDocument/2006/relationships/image" Target="../media/image135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277.wmf"/><Relationship Id="rId3" Type="http://schemas.openxmlformats.org/officeDocument/2006/relationships/image" Target="../media/image271.wmf"/><Relationship Id="rId7" Type="http://schemas.openxmlformats.org/officeDocument/2006/relationships/image" Target="../media/image269.wmf"/><Relationship Id="rId12" Type="http://schemas.openxmlformats.org/officeDocument/2006/relationships/image" Target="../media/image276.wmf"/><Relationship Id="rId2" Type="http://schemas.openxmlformats.org/officeDocument/2006/relationships/image" Target="../media/image270.wmf"/><Relationship Id="rId1" Type="http://schemas.openxmlformats.org/officeDocument/2006/relationships/image" Target="../media/image152.wmf"/><Relationship Id="rId6" Type="http://schemas.openxmlformats.org/officeDocument/2006/relationships/image" Target="../media/image268.wmf"/><Relationship Id="rId11" Type="http://schemas.openxmlformats.org/officeDocument/2006/relationships/image" Target="../media/image275.wmf"/><Relationship Id="rId5" Type="http://schemas.openxmlformats.org/officeDocument/2006/relationships/image" Target="../media/image267.wmf"/><Relationship Id="rId10" Type="http://schemas.openxmlformats.org/officeDocument/2006/relationships/image" Target="../media/image274.wmf"/><Relationship Id="rId4" Type="http://schemas.openxmlformats.org/officeDocument/2006/relationships/image" Target="../media/image272.wmf"/><Relationship Id="rId9" Type="http://schemas.openxmlformats.org/officeDocument/2006/relationships/image" Target="../media/image27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3" Type="http://schemas.openxmlformats.org/officeDocument/2006/relationships/image" Target="../media/image135.wmf"/><Relationship Id="rId7" Type="http://schemas.openxmlformats.org/officeDocument/2006/relationships/image" Target="../media/image282.wmf"/><Relationship Id="rId12" Type="http://schemas.openxmlformats.org/officeDocument/2006/relationships/image" Target="../media/image287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1.wmf"/><Relationship Id="rId11" Type="http://schemas.openxmlformats.org/officeDocument/2006/relationships/image" Target="../media/image286.wmf"/><Relationship Id="rId5" Type="http://schemas.openxmlformats.org/officeDocument/2006/relationships/image" Target="../media/image280.wmf"/><Relationship Id="rId10" Type="http://schemas.openxmlformats.org/officeDocument/2006/relationships/image" Target="../media/image285.wmf"/><Relationship Id="rId4" Type="http://schemas.openxmlformats.org/officeDocument/2006/relationships/image" Target="../media/image206.wmf"/><Relationship Id="rId9" Type="http://schemas.openxmlformats.org/officeDocument/2006/relationships/image" Target="../media/image284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image" Target="../media/image285.wmf"/><Relationship Id="rId3" Type="http://schemas.openxmlformats.org/officeDocument/2006/relationships/image" Target="../media/image290.wmf"/><Relationship Id="rId7" Type="http://schemas.openxmlformats.org/officeDocument/2006/relationships/image" Target="../media/image294.wmf"/><Relationship Id="rId12" Type="http://schemas.openxmlformats.org/officeDocument/2006/relationships/image" Target="../media/image284.wmf"/><Relationship Id="rId17" Type="http://schemas.openxmlformats.org/officeDocument/2006/relationships/image" Target="../media/image135.wmf"/><Relationship Id="rId2" Type="http://schemas.openxmlformats.org/officeDocument/2006/relationships/image" Target="../media/image289.wmf"/><Relationship Id="rId16" Type="http://schemas.openxmlformats.org/officeDocument/2006/relationships/image" Target="../media/image287.wmf"/><Relationship Id="rId1" Type="http://schemas.openxmlformats.org/officeDocument/2006/relationships/image" Target="../media/image288.wmf"/><Relationship Id="rId6" Type="http://schemas.openxmlformats.org/officeDocument/2006/relationships/image" Target="../media/image293.wmf"/><Relationship Id="rId11" Type="http://schemas.openxmlformats.org/officeDocument/2006/relationships/image" Target="../media/image283.wmf"/><Relationship Id="rId5" Type="http://schemas.openxmlformats.org/officeDocument/2006/relationships/image" Target="../media/image292.wmf"/><Relationship Id="rId15" Type="http://schemas.openxmlformats.org/officeDocument/2006/relationships/image" Target="../media/image286.wmf"/><Relationship Id="rId10" Type="http://schemas.openxmlformats.org/officeDocument/2006/relationships/image" Target="../media/image282.wmf"/><Relationship Id="rId4" Type="http://schemas.openxmlformats.org/officeDocument/2006/relationships/image" Target="../media/image291.wmf"/><Relationship Id="rId9" Type="http://schemas.openxmlformats.org/officeDocument/2006/relationships/image" Target="../media/image281.wmf"/><Relationship Id="rId14" Type="http://schemas.openxmlformats.org/officeDocument/2006/relationships/image" Target="../media/image20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Relationship Id="rId6" Type="http://schemas.openxmlformats.org/officeDocument/2006/relationships/image" Target="../media/image300.wmf"/><Relationship Id="rId5" Type="http://schemas.openxmlformats.org/officeDocument/2006/relationships/image" Target="../media/image299.wmf"/><Relationship Id="rId4" Type="http://schemas.openxmlformats.org/officeDocument/2006/relationships/image" Target="../media/image29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4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8.wmf"/><Relationship Id="rId1" Type="http://schemas.openxmlformats.org/officeDocument/2006/relationships/image" Target="../media/image30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Relationship Id="rId6" Type="http://schemas.openxmlformats.org/officeDocument/2006/relationships/image" Target="../media/image315.wmf"/><Relationship Id="rId5" Type="http://schemas.openxmlformats.org/officeDocument/2006/relationships/image" Target="../media/image314.wmf"/><Relationship Id="rId4" Type="http://schemas.openxmlformats.org/officeDocument/2006/relationships/image" Target="../media/image31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4" Type="http://schemas.openxmlformats.org/officeDocument/2006/relationships/image" Target="../media/image319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wmf"/><Relationship Id="rId1" Type="http://schemas.openxmlformats.org/officeDocument/2006/relationships/image" Target="../media/image32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emf"/><Relationship Id="rId2" Type="http://schemas.openxmlformats.org/officeDocument/2006/relationships/image" Target="../media/image326.emf"/><Relationship Id="rId1" Type="http://schemas.openxmlformats.org/officeDocument/2006/relationships/image" Target="../media/image325.e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3" Type="http://schemas.openxmlformats.org/officeDocument/2006/relationships/image" Target="../media/image330.emf"/><Relationship Id="rId7" Type="http://schemas.openxmlformats.org/officeDocument/2006/relationships/image" Target="../media/image334.emf"/><Relationship Id="rId2" Type="http://schemas.openxmlformats.org/officeDocument/2006/relationships/image" Target="../media/image329.emf"/><Relationship Id="rId1" Type="http://schemas.openxmlformats.org/officeDocument/2006/relationships/image" Target="../media/image328.emf"/><Relationship Id="rId6" Type="http://schemas.openxmlformats.org/officeDocument/2006/relationships/image" Target="../media/image333.e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Relationship Id="rId9" Type="http://schemas.openxmlformats.org/officeDocument/2006/relationships/image" Target="../media/image33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emf"/><Relationship Id="rId2" Type="http://schemas.openxmlformats.org/officeDocument/2006/relationships/image" Target="../media/image338.emf"/><Relationship Id="rId1" Type="http://schemas.openxmlformats.org/officeDocument/2006/relationships/image" Target="../media/image337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emf"/><Relationship Id="rId3" Type="http://schemas.openxmlformats.org/officeDocument/2006/relationships/image" Target="../media/image342.wmf"/><Relationship Id="rId7" Type="http://schemas.openxmlformats.org/officeDocument/2006/relationships/image" Target="../media/image337.wmf"/><Relationship Id="rId2" Type="http://schemas.openxmlformats.org/officeDocument/2006/relationships/image" Target="../media/image341.emf"/><Relationship Id="rId1" Type="http://schemas.openxmlformats.org/officeDocument/2006/relationships/image" Target="../media/image340.wmf"/><Relationship Id="rId6" Type="http://schemas.openxmlformats.org/officeDocument/2006/relationships/image" Target="../media/image345.wmf"/><Relationship Id="rId5" Type="http://schemas.openxmlformats.org/officeDocument/2006/relationships/image" Target="../media/image344.wmf"/><Relationship Id="rId10" Type="http://schemas.openxmlformats.org/officeDocument/2006/relationships/image" Target="../media/image348.emf"/><Relationship Id="rId4" Type="http://schemas.openxmlformats.org/officeDocument/2006/relationships/image" Target="../media/image343.wmf"/><Relationship Id="rId9" Type="http://schemas.openxmlformats.org/officeDocument/2006/relationships/image" Target="../media/image347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wmf"/><Relationship Id="rId7" Type="http://schemas.openxmlformats.org/officeDocument/2006/relationships/image" Target="../media/image355.emf"/><Relationship Id="rId2" Type="http://schemas.openxmlformats.org/officeDocument/2006/relationships/image" Target="../media/image350.emf"/><Relationship Id="rId1" Type="http://schemas.openxmlformats.org/officeDocument/2006/relationships/image" Target="../media/image349.emf"/><Relationship Id="rId6" Type="http://schemas.openxmlformats.org/officeDocument/2006/relationships/image" Target="../media/image354.emf"/><Relationship Id="rId5" Type="http://schemas.openxmlformats.org/officeDocument/2006/relationships/image" Target="../media/image353.wmf"/><Relationship Id="rId4" Type="http://schemas.openxmlformats.org/officeDocument/2006/relationships/image" Target="../media/image352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7.wmf"/><Relationship Id="rId1" Type="http://schemas.openxmlformats.org/officeDocument/2006/relationships/image" Target="../media/image356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Relationship Id="rId5" Type="http://schemas.openxmlformats.org/officeDocument/2006/relationships/image" Target="../media/image362.wmf"/><Relationship Id="rId4" Type="http://schemas.openxmlformats.org/officeDocument/2006/relationships/image" Target="../media/image361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wmf"/><Relationship Id="rId2" Type="http://schemas.openxmlformats.org/officeDocument/2006/relationships/image" Target="../media/image364.wmf"/><Relationship Id="rId1" Type="http://schemas.openxmlformats.org/officeDocument/2006/relationships/image" Target="../media/image363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7.wmf"/><Relationship Id="rId1" Type="http://schemas.openxmlformats.org/officeDocument/2006/relationships/image" Target="../media/image36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6" Type="http://schemas.openxmlformats.org/officeDocument/2006/relationships/image" Target="../media/image29.wmf"/><Relationship Id="rId1" Type="http://schemas.openxmlformats.org/officeDocument/2006/relationships/image" Target="../media/image14.wmf"/><Relationship Id="rId6" Type="http://schemas.openxmlformats.org/officeDocument/2006/relationships/image" Target="../media/image19.e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28.wmf"/><Relationship Id="rId10" Type="http://schemas.openxmlformats.org/officeDocument/2006/relationships/image" Target="../media/image23.wmf"/><Relationship Id="rId4" Type="http://schemas.openxmlformats.org/officeDocument/2006/relationships/image" Target="../media/image17.e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3" Type="http://schemas.openxmlformats.org/officeDocument/2006/relationships/image" Target="../media/image36.wmf"/><Relationship Id="rId7" Type="http://schemas.openxmlformats.org/officeDocument/2006/relationships/image" Target="../media/image40.emf"/><Relationship Id="rId12" Type="http://schemas.openxmlformats.org/officeDocument/2006/relationships/image" Target="../media/image45.wmf"/><Relationship Id="rId2" Type="http://schemas.openxmlformats.org/officeDocument/2006/relationships/image" Target="../media/image35.wmf"/><Relationship Id="rId1" Type="http://schemas.openxmlformats.org/officeDocument/2006/relationships/image" Target="../media/image34.e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emf"/><Relationship Id="rId10" Type="http://schemas.openxmlformats.org/officeDocument/2006/relationships/image" Target="../media/image43.wmf"/><Relationship Id="rId4" Type="http://schemas.openxmlformats.org/officeDocument/2006/relationships/image" Target="../media/image37.e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59.e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8.e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24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02937-6D49-4AB2-8257-4AF2020C838A}" type="datetimeFigureOut">
              <a:rPr lang="zh-CN" altLang="en-US" smtClean="0"/>
              <a:pPr/>
              <a:t>2014/5/7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8DF0F-E498-4617-9F89-A51DD8A56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33083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位图图像" r:id="rId3" imgW="20338714" imgH="4382112" progId="PBrush">
                  <p:embed/>
                </p:oleObj>
              </mc:Choice>
              <mc:Fallback>
                <p:oleObj name="位图图像" r:id="rId3" imgW="20338714" imgH="4382112" progId="PBrush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3083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0" y="0"/>
          <a:ext cx="33083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位图图像" r:id="rId5" imgW="20338714" imgH="4382112" progId="PBrush">
                  <p:embed/>
                </p:oleObj>
              </mc:Choice>
              <mc:Fallback>
                <p:oleObj name="位图图像" r:id="rId5" imgW="20338714" imgH="4382112" progId="PBrush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3083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0"/>
          <p:cNvGrpSpPr>
            <a:grpSpLocks/>
          </p:cNvGrpSpPr>
          <p:nvPr userDrawn="1"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7" name="Rectangle 7"/>
            <p:cNvSpPr>
              <a:spLocks noChangeArrowheads="1"/>
            </p:cNvSpPr>
            <p:nvPr userDrawn="1"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  <p:grpSp>
          <p:nvGrpSpPr>
            <p:cNvPr id="8" name="Group 69"/>
            <p:cNvGrpSpPr>
              <a:grpSpLocks/>
            </p:cNvGrpSpPr>
            <p:nvPr userDrawn="1"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9" name="Oval 68"/>
              <p:cNvSpPr>
                <a:spLocks noChangeArrowheads="1"/>
              </p:cNvSpPr>
              <p:nvPr userDrawn="1"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rgbClr val="EFFFFF"/>
                  </a:gs>
                  <a:gs pos="100000">
                    <a:srgbClr val="CCE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  <p:sp>
            <p:nvSpPr>
              <p:cNvPr id="10" name="Freeform 9"/>
              <p:cNvSpPr>
                <a:spLocks/>
              </p:cNvSpPr>
              <p:nvPr userDrawn="1"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rgbClr val="CCECFF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" name="Line 10"/>
              <p:cNvSpPr>
                <a:spLocks noChangeShapeType="1"/>
              </p:cNvSpPr>
              <p:nvPr userDrawn="1"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399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 userDrawn="1"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399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" name="Line 12"/>
              <p:cNvSpPr>
                <a:spLocks noChangeShapeType="1"/>
              </p:cNvSpPr>
              <p:nvPr userDrawn="1"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399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4" name="Freeform 13"/>
              <p:cNvSpPr>
                <a:spLocks/>
              </p:cNvSpPr>
              <p:nvPr userDrawn="1"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CCE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15" name="Group 15"/>
              <p:cNvGrpSpPr>
                <a:grpSpLocks/>
              </p:cNvGrpSpPr>
              <p:nvPr userDrawn="1"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6" name="Freeform 16"/>
                <p:cNvSpPr>
                  <a:spLocks/>
                </p:cNvSpPr>
                <p:nvPr userDrawn="1"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 userDrawn="1"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 userDrawn="1"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 userDrawn="1"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 userDrawn="1"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 userDrawn="1"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 userDrawn="1"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 userDrawn="1"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 userDrawn="1"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 userDrawn="1"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 userDrawn="1"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 userDrawn="1"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 userDrawn="1"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9" name="Freeform 29"/>
                <p:cNvSpPr>
                  <a:spLocks/>
                </p:cNvSpPr>
                <p:nvPr userDrawn="1"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0" name="Freeform 30"/>
                <p:cNvSpPr>
                  <a:spLocks/>
                </p:cNvSpPr>
                <p:nvPr userDrawn="1"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1" name="Freeform 31"/>
                <p:cNvSpPr>
                  <a:spLocks/>
                </p:cNvSpPr>
                <p:nvPr userDrawn="1"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2" name="Freeform 32"/>
                <p:cNvSpPr>
                  <a:spLocks/>
                </p:cNvSpPr>
                <p:nvPr userDrawn="1"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3" name="Freeform 33"/>
                <p:cNvSpPr>
                  <a:spLocks/>
                </p:cNvSpPr>
                <p:nvPr userDrawn="1"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</p:grpSp>
        </p:grpSp>
      </p:grp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85800" y="3505200"/>
            <a:ext cx="7772400" cy="76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2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" name="Rectangle 66"/>
          <p:cNvSpPr>
            <a:spLocks noChangeArrowheads="1"/>
          </p:cNvSpPr>
          <p:nvPr/>
        </p:nvSpPr>
        <p:spPr bwMode="auto">
          <a:xfrm>
            <a:off x="7850188" y="28575"/>
            <a:ext cx="1263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000">
                <a:solidFill>
                  <a:srgbClr val="C5E9FF"/>
                </a:solidFill>
                <a:latin typeface="华文行楷" pitchFamily="2" charset="-122"/>
                <a:ea typeface="华文行楷" pitchFamily="2" charset="-122"/>
              </a:rPr>
              <a:t>理学院 物理系 陈强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6" name="Rectangle 6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6C3C2-0FCD-4AD6-9837-BC7AB004FA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7" name="Rectangle 6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hlink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CCCCFF"/>
              </a:solidFill>
            </a:endParaRPr>
          </a:p>
        </p:txBody>
      </p:sp>
      <p:sp>
        <p:nvSpPr>
          <p:cNvPr id="38" name="Rectangle 65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128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6A3D-34B7-42A1-9450-DB7160A56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420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6575" y="174625"/>
            <a:ext cx="2065338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74625"/>
            <a:ext cx="6048375" cy="5921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3CDD5-B917-4899-B4A0-D1A771BB62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355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0" y="174625"/>
            <a:ext cx="5014913" cy="5476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038225"/>
            <a:ext cx="3810000" cy="5057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38225"/>
            <a:ext cx="3810000" cy="24526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43313"/>
            <a:ext cx="3810000" cy="2452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25536-6827-4A76-ADCD-9B6A023FF2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944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937000" y="174625"/>
            <a:ext cx="5014913" cy="5476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038225"/>
            <a:ext cx="3810000" cy="24526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38225"/>
            <a:ext cx="3810000" cy="24526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643313"/>
            <a:ext cx="3810000" cy="2452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643313"/>
            <a:ext cx="3810000" cy="2452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15634-09B2-478F-973C-40C166319D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044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0" y="174625"/>
            <a:ext cx="5014913" cy="5476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38225"/>
            <a:ext cx="3810000" cy="5057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38225"/>
            <a:ext cx="3810000" cy="24526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43313"/>
            <a:ext cx="3810000" cy="2452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6E633-A545-4AA3-B7A2-F4BCEE4420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221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340ED-4D4B-4BFB-9016-06AF8EDD47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839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1C135-6BAB-4A91-AB72-4887A0D3A6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767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38225"/>
            <a:ext cx="38100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38225"/>
            <a:ext cx="38100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B97AA-4B9A-4B29-9EF5-82E7B79BF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755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AD7FC-8E01-479D-9EC4-DA2131463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864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7426B-EC4F-42CC-AAB3-710DD9FF29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471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62407-7F75-44F4-BD6C-CC922286C8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41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11BE8-4545-48CD-A84E-193780B610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3405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374BE-D016-49C6-BA6C-BDBCD70478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593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37000" y="174625"/>
            <a:ext cx="501491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38225"/>
            <a:ext cx="77724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962400" y="838200"/>
            <a:ext cx="4964113" cy="889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2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62" name="Rectangle 7"/>
            <p:cNvSpPr>
              <a:spLocks noChangeArrowheads="1"/>
            </p:cNvSpPr>
            <p:nvPr userDrawn="1"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  <p:grpSp>
          <p:nvGrpSpPr>
            <p:cNvPr id="1063" name="Group 8"/>
            <p:cNvGrpSpPr>
              <a:grpSpLocks/>
            </p:cNvGrpSpPr>
            <p:nvPr userDrawn="1"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64" name="Freeform 9"/>
              <p:cNvSpPr>
                <a:spLocks/>
              </p:cNvSpPr>
              <p:nvPr userDrawn="1"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rgbClr val="CCECFF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65" name="Line 10"/>
              <p:cNvSpPr>
                <a:spLocks noChangeShapeType="1"/>
              </p:cNvSpPr>
              <p:nvPr userDrawn="1"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399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66" name="Line 11"/>
              <p:cNvSpPr>
                <a:spLocks noChangeShapeType="1"/>
              </p:cNvSpPr>
              <p:nvPr userDrawn="1"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399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67" name="Line 12"/>
              <p:cNvSpPr>
                <a:spLocks noChangeShapeType="1"/>
              </p:cNvSpPr>
              <p:nvPr userDrawn="1"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399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68" name="Freeform 13"/>
              <p:cNvSpPr>
                <a:spLocks/>
              </p:cNvSpPr>
              <p:nvPr userDrawn="1"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CCE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69" name="Oval 14"/>
              <p:cNvSpPr>
                <a:spLocks noChangeArrowheads="1"/>
              </p:cNvSpPr>
              <p:nvPr userDrawn="1"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E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  <p:grpSp>
            <p:nvGrpSpPr>
              <p:cNvPr id="1070" name="Group 15"/>
              <p:cNvGrpSpPr>
                <a:grpSpLocks/>
              </p:cNvGrpSpPr>
              <p:nvPr userDrawn="1"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71" name="Freeform 16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72" name="Freeform 17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73" name="Freeform 18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74" name="Freeform 19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75" name="Freeform 20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76" name="Freeform 21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77" name="Freeform 22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78" name="Freeform 23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79" name="Freeform 24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0" name="Freeform 25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1" name="Freeform 26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2" name="Freeform 27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3" name="Freeform 28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4" name="Freeform 29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5" name="Freeform 30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6" name="Freeform 31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7" name="Freeform 32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8" name="Freeform 33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</p:grpSp>
        </p:grpSp>
      </p:grpSp>
      <p:graphicFrame>
        <p:nvGraphicFramePr>
          <p:cNvPr id="1031" name="Object 34"/>
          <p:cNvGraphicFramePr>
            <a:graphicFrameLocks noChangeAspect="1"/>
          </p:cNvGraphicFramePr>
          <p:nvPr/>
        </p:nvGraphicFramePr>
        <p:xfrm>
          <a:off x="0" y="0"/>
          <a:ext cx="33083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位图图像" r:id="rId17" imgW="20338714" imgH="4382112" progId="PBrush">
                  <p:embed/>
                </p:oleObj>
              </mc:Choice>
              <mc:Fallback>
                <p:oleObj name="位图图像" r:id="rId17" imgW="20338714" imgH="4382112" progId="PBrush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3083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6"/>
          <p:cNvSpPr>
            <a:spLocks noChangeArrowheads="1"/>
          </p:cNvSpPr>
          <p:nvPr/>
        </p:nvSpPr>
        <p:spPr bwMode="hidden">
          <a:xfrm>
            <a:off x="0" y="6477000"/>
            <a:ext cx="9131300" cy="3683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033" name="Freeform 38"/>
          <p:cNvSpPr>
            <a:spLocks/>
          </p:cNvSpPr>
          <p:nvPr/>
        </p:nvSpPr>
        <p:spPr bwMode="ltGray">
          <a:xfrm>
            <a:off x="7324725" y="4429125"/>
            <a:ext cx="1641475" cy="2020888"/>
          </a:xfrm>
          <a:custGeom>
            <a:avLst/>
            <a:gdLst>
              <a:gd name="T0" fmla="*/ 646 w 1034"/>
              <a:gd name="T1" fmla="*/ 23 h 1273"/>
              <a:gd name="T2" fmla="*/ 765 w 1034"/>
              <a:gd name="T3" fmla="*/ 92 h 1273"/>
              <a:gd name="T4" fmla="*/ 866 w 1034"/>
              <a:gd name="T5" fmla="*/ 184 h 1273"/>
              <a:gd name="T6" fmla="*/ 944 w 1034"/>
              <a:gd name="T7" fmla="*/ 294 h 1273"/>
              <a:gd name="T8" fmla="*/ 1000 w 1034"/>
              <a:gd name="T9" fmla="*/ 417 h 1273"/>
              <a:gd name="T10" fmla="*/ 1030 w 1034"/>
              <a:gd name="T11" fmla="*/ 550 h 1273"/>
              <a:gd name="T12" fmla="*/ 1030 w 1034"/>
              <a:gd name="T13" fmla="*/ 688 h 1273"/>
              <a:gd name="T14" fmla="*/ 1000 w 1034"/>
              <a:gd name="T15" fmla="*/ 821 h 1273"/>
              <a:gd name="T16" fmla="*/ 944 w 1034"/>
              <a:gd name="T17" fmla="*/ 944 h 1273"/>
              <a:gd name="T18" fmla="*/ 866 w 1034"/>
              <a:gd name="T19" fmla="*/ 1055 h 1273"/>
              <a:gd name="T20" fmla="*/ 765 w 1034"/>
              <a:gd name="T21" fmla="*/ 1148 h 1273"/>
              <a:gd name="T22" fmla="*/ 646 w 1034"/>
              <a:gd name="T23" fmla="*/ 1215 h 1273"/>
              <a:gd name="T24" fmla="*/ 517 w 1034"/>
              <a:gd name="T25" fmla="*/ 1257 h 1273"/>
              <a:gd name="T26" fmla="*/ 382 w 1034"/>
              <a:gd name="T27" fmla="*/ 1272 h 1273"/>
              <a:gd name="T28" fmla="*/ 246 w 1034"/>
              <a:gd name="T29" fmla="*/ 1257 h 1273"/>
              <a:gd name="T30" fmla="*/ 118 w 1034"/>
              <a:gd name="T31" fmla="*/ 1215 h 1273"/>
              <a:gd name="T32" fmla="*/ 0 w 1034"/>
              <a:gd name="T33" fmla="*/ 1148 h 1273"/>
              <a:gd name="T34" fmla="*/ 89 w 1034"/>
              <a:gd name="T35" fmla="*/ 1129 h 1273"/>
              <a:gd name="T36" fmla="*/ 201 w 1034"/>
              <a:gd name="T37" fmla="*/ 1179 h 1273"/>
              <a:gd name="T38" fmla="*/ 320 w 1034"/>
              <a:gd name="T39" fmla="*/ 1204 h 1273"/>
              <a:gd name="T40" fmla="*/ 443 w 1034"/>
              <a:gd name="T41" fmla="*/ 1204 h 1273"/>
              <a:gd name="T42" fmla="*/ 563 w 1034"/>
              <a:gd name="T43" fmla="*/ 1179 h 1273"/>
              <a:gd name="T44" fmla="*/ 675 w 1034"/>
              <a:gd name="T45" fmla="*/ 1129 h 1273"/>
              <a:gd name="T46" fmla="*/ 775 w 1034"/>
              <a:gd name="T47" fmla="*/ 1057 h 1273"/>
              <a:gd name="T48" fmla="*/ 857 w 1034"/>
              <a:gd name="T49" fmla="*/ 965 h 1273"/>
              <a:gd name="T50" fmla="*/ 919 w 1034"/>
              <a:gd name="T51" fmla="*/ 858 h 1273"/>
              <a:gd name="T52" fmla="*/ 956 w 1034"/>
              <a:gd name="T53" fmla="*/ 742 h 1273"/>
              <a:gd name="T54" fmla="*/ 969 w 1034"/>
              <a:gd name="T55" fmla="*/ 619 h 1273"/>
              <a:gd name="T56" fmla="*/ 956 w 1034"/>
              <a:gd name="T57" fmla="*/ 496 h 1273"/>
              <a:gd name="T58" fmla="*/ 919 w 1034"/>
              <a:gd name="T59" fmla="*/ 381 h 1273"/>
              <a:gd name="T60" fmla="*/ 857 w 1034"/>
              <a:gd name="T61" fmla="*/ 273 h 1273"/>
              <a:gd name="T62" fmla="*/ 775 w 1034"/>
              <a:gd name="T63" fmla="*/ 182 h 1273"/>
              <a:gd name="T64" fmla="*/ 675 w 1034"/>
              <a:gd name="T65" fmla="*/ 110 h 1273"/>
              <a:gd name="T66" fmla="*/ 563 w 1034"/>
              <a:gd name="T67" fmla="*/ 61 h 1273"/>
              <a:gd name="T68" fmla="*/ 582 w 1034"/>
              <a:gd name="T69" fmla="*/ 0 h 127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034" h="1273">
                <a:moveTo>
                  <a:pt x="582" y="0"/>
                </a:moveTo>
                <a:lnTo>
                  <a:pt x="646" y="23"/>
                </a:lnTo>
                <a:lnTo>
                  <a:pt x="707" y="56"/>
                </a:lnTo>
                <a:lnTo>
                  <a:pt x="765" y="92"/>
                </a:lnTo>
                <a:lnTo>
                  <a:pt x="818" y="134"/>
                </a:lnTo>
                <a:lnTo>
                  <a:pt x="866" y="184"/>
                </a:lnTo>
                <a:lnTo>
                  <a:pt x="908" y="237"/>
                </a:lnTo>
                <a:lnTo>
                  <a:pt x="944" y="294"/>
                </a:lnTo>
                <a:lnTo>
                  <a:pt x="977" y="353"/>
                </a:lnTo>
                <a:lnTo>
                  <a:pt x="1000" y="417"/>
                </a:lnTo>
                <a:lnTo>
                  <a:pt x="1018" y="483"/>
                </a:lnTo>
                <a:lnTo>
                  <a:pt x="1030" y="550"/>
                </a:lnTo>
                <a:lnTo>
                  <a:pt x="1033" y="619"/>
                </a:lnTo>
                <a:lnTo>
                  <a:pt x="1030" y="688"/>
                </a:lnTo>
                <a:lnTo>
                  <a:pt x="1018" y="756"/>
                </a:lnTo>
                <a:lnTo>
                  <a:pt x="1000" y="821"/>
                </a:lnTo>
                <a:lnTo>
                  <a:pt x="977" y="884"/>
                </a:lnTo>
                <a:lnTo>
                  <a:pt x="944" y="944"/>
                </a:lnTo>
                <a:lnTo>
                  <a:pt x="908" y="1003"/>
                </a:lnTo>
                <a:lnTo>
                  <a:pt x="866" y="1055"/>
                </a:lnTo>
                <a:lnTo>
                  <a:pt x="818" y="1105"/>
                </a:lnTo>
                <a:lnTo>
                  <a:pt x="765" y="1148"/>
                </a:lnTo>
                <a:lnTo>
                  <a:pt x="707" y="1183"/>
                </a:lnTo>
                <a:lnTo>
                  <a:pt x="646" y="1215"/>
                </a:lnTo>
                <a:lnTo>
                  <a:pt x="582" y="1239"/>
                </a:lnTo>
                <a:lnTo>
                  <a:pt x="517" y="1257"/>
                </a:lnTo>
                <a:lnTo>
                  <a:pt x="450" y="1269"/>
                </a:lnTo>
                <a:lnTo>
                  <a:pt x="382" y="1272"/>
                </a:lnTo>
                <a:lnTo>
                  <a:pt x="313" y="1269"/>
                </a:lnTo>
                <a:lnTo>
                  <a:pt x="246" y="1257"/>
                </a:lnTo>
                <a:lnTo>
                  <a:pt x="180" y="1239"/>
                </a:lnTo>
                <a:lnTo>
                  <a:pt x="118" y="1215"/>
                </a:lnTo>
                <a:lnTo>
                  <a:pt x="57" y="1183"/>
                </a:lnTo>
                <a:lnTo>
                  <a:pt x="0" y="1148"/>
                </a:lnTo>
                <a:lnTo>
                  <a:pt x="36" y="1095"/>
                </a:lnTo>
                <a:lnTo>
                  <a:pt x="89" y="1129"/>
                </a:lnTo>
                <a:lnTo>
                  <a:pt x="144" y="1156"/>
                </a:lnTo>
                <a:lnTo>
                  <a:pt x="201" y="1179"/>
                </a:lnTo>
                <a:lnTo>
                  <a:pt x="261" y="1195"/>
                </a:lnTo>
                <a:lnTo>
                  <a:pt x="320" y="1204"/>
                </a:lnTo>
                <a:lnTo>
                  <a:pt x="382" y="1208"/>
                </a:lnTo>
                <a:lnTo>
                  <a:pt x="443" y="1204"/>
                </a:lnTo>
                <a:lnTo>
                  <a:pt x="504" y="1195"/>
                </a:lnTo>
                <a:lnTo>
                  <a:pt x="563" y="1179"/>
                </a:lnTo>
                <a:lnTo>
                  <a:pt x="621" y="1156"/>
                </a:lnTo>
                <a:lnTo>
                  <a:pt x="675" y="1129"/>
                </a:lnTo>
                <a:lnTo>
                  <a:pt x="727" y="1095"/>
                </a:lnTo>
                <a:lnTo>
                  <a:pt x="775" y="1057"/>
                </a:lnTo>
                <a:lnTo>
                  <a:pt x="818" y="1013"/>
                </a:lnTo>
                <a:lnTo>
                  <a:pt x="857" y="965"/>
                </a:lnTo>
                <a:lnTo>
                  <a:pt x="890" y="913"/>
                </a:lnTo>
                <a:lnTo>
                  <a:pt x="919" y="858"/>
                </a:lnTo>
                <a:lnTo>
                  <a:pt x="941" y="802"/>
                </a:lnTo>
                <a:lnTo>
                  <a:pt x="956" y="742"/>
                </a:lnTo>
                <a:lnTo>
                  <a:pt x="965" y="680"/>
                </a:lnTo>
                <a:lnTo>
                  <a:pt x="969" y="619"/>
                </a:lnTo>
                <a:lnTo>
                  <a:pt x="965" y="557"/>
                </a:lnTo>
                <a:lnTo>
                  <a:pt x="956" y="496"/>
                </a:lnTo>
                <a:lnTo>
                  <a:pt x="941" y="437"/>
                </a:lnTo>
                <a:lnTo>
                  <a:pt x="919" y="381"/>
                </a:lnTo>
                <a:lnTo>
                  <a:pt x="890" y="325"/>
                </a:lnTo>
                <a:lnTo>
                  <a:pt x="857" y="273"/>
                </a:lnTo>
                <a:lnTo>
                  <a:pt x="818" y="225"/>
                </a:lnTo>
                <a:lnTo>
                  <a:pt x="775" y="182"/>
                </a:lnTo>
                <a:lnTo>
                  <a:pt x="727" y="144"/>
                </a:lnTo>
                <a:lnTo>
                  <a:pt x="675" y="110"/>
                </a:lnTo>
                <a:lnTo>
                  <a:pt x="621" y="81"/>
                </a:lnTo>
                <a:lnTo>
                  <a:pt x="563" y="61"/>
                </a:lnTo>
                <a:lnTo>
                  <a:pt x="565" y="56"/>
                </a:lnTo>
                <a:lnTo>
                  <a:pt x="582" y="0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034" name="Line 39"/>
          <p:cNvSpPr>
            <a:spLocks noChangeShapeType="1"/>
          </p:cNvSpPr>
          <p:nvPr/>
        </p:nvSpPr>
        <p:spPr bwMode="ltGray">
          <a:xfrm flipV="1">
            <a:off x="7364413" y="6132513"/>
            <a:ext cx="163512" cy="295275"/>
          </a:xfrm>
          <a:prstGeom prst="line">
            <a:avLst/>
          </a:prstGeom>
          <a:noFill/>
          <a:ln w="25399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035" name="Line 40"/>
          <p:cNvSpPr>
            <a:spLocks noChangeShapeType="1"/>
          </p:cNvSpPr>
          <p:nvPr/>
        </p:nvSpPr>
        <p:spPr bwMode="ltGray">
          <a:xfrm flipV="1">
            <a:off x="8270875" y="4562475"/>
            <a:ext cx="57150" cy="112713"/>
          </a:xfrm>
          <a:prstGeom prst="line">
            <a:avLst/>
          </a:prstGeom>
          <a:noFill/>
          <a:ln w="25399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036" name="Line 41"/>
          <p:cNvSpPr>
            <a:spLocks noChangeShapeType="1"/>
          </p:cNvSpPr>
          <p:nvPr/>
        </p:nvSpPr>
        <p:spPr bwMode="ltGray">
          <a:xfrm flipV="1">
            <a:off x="8366125" y="4367213"/>
            <a:ext cx="57150" cy="112712"/>
          </a:xfrm>
          <a:prstGeom prst="line">
            <a:avLst/>
          </a:prstGeom>
          <a:noFill/>
          <a:ln w="25399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037" name="Freeform 42"/>
          <p:cNvSpPr>
            <a:spLocks/>
          </p:cNvSpPr>
          <p:nvPr/>
        </p:nvSpPr>
        <p:spPr bwMode="ltGray">
          <a:xfrm>
            <a:off x="7545388" y="6456363"/>
            <a:ext cx="958850" cy="174625"/>
          </a:xfrm>
          <a:custGeom>
            <a:avLst/>
            <a:gdLst>
              <a:gd name="T0" fmla="*/ 2 w 604"/>
              <a:gd name="T1" fmla="*/ 70 h 110"/>
              <a:gd name="T2" fmla="*/ 14 w 604"/>
              <a:gd name="T3" fmla="*/ 57 h 110"/>
              <a:gd name="T4" fmla="*/ 31 w 604"/>
              <a:gd name="T5" fmla="*/ 46 h 110"/>
              <a:gd name="T6" fmla="*/ 63 w 604"/>
              <a:gd name="T7" fmla="*/ 30 h 110"/>
              <a:gd name="T8" fmla="*/ 100 w 604"/>
              <a:gd name="T9" fmla="*/ 21 h 110"/>
              <a:gd name="T10" fmla="*/ 134 w 604"/>
              <a:gd name="T11" fmla="*/ 13 h 110"/>
              <a:gd name="T12" fmla="*/ 181 w 604"/>
              <a:gd name="T13" fmla="*/ 6 h 110"/>
              <a:gd name="T14" fmla="*/ 225 w 604"/>
              <a:gd name="T15" fmla="*/ 2 h 110"/>
              <a:gd name="T16" fmla="*/ 277 w 604"/>
              <a:gd name="T17" fmla="*/ 0 h 110"/>
              <a:gd name="T18" fmla="*/ 340 w 604"/>
              <a:gd name="T19" fmla="*/ 0 h 110"/>
              <a:gd name="T20" fmla="*/ 407 w 604"/>
              <a:gd name="T21" fmla="*/ 4 h 110"/>
              <a:gd name="T22" fmla="*/ 453 w 604"/>
              <a:gd name="T23" fmla="*/ 10 h 110"/>
              <a:gd name="T24" fmla="*/ 502 w 604"/>
              <a:gd name="T25" fmla="*/ 19 h 110"/>
              <a:gd name="T26" fmla="*/ 549 w 604"/>
              <a:gd name="T27" fmla="*/ 33 h 110"/>
              <a:gd name="T28" fmla="*/ 573 w 604"/>
              <a:gd name="T29" fmla="*/ 47 h 110"/>
              <a:gd name="T30" fmla="*/ 588 w 604"/>
              <a:gd name="T31" fmla="*/ 58 h 110"/>
              <a:gd name="T32" fmla="*/ 603 w 604"/>
              <a:gd name="T33" fmla="*/ 77 h 110"/>
              <a:gd name="T34" fmla="*/ 578 w 604"/>
              <a:gd name="T35" fmla="*/ 87 h 110"/>
              <a:gd name="T36" fmla="*/ 536 w 604"/>
              <a:gd name="T37" fmla="*/ 95 h 110"/>
              <a:gd name="T38" fmla="*/ 485 w 604"/>
              <a:gd name="T39" fmla="*/ 101 h 110"/>
              <a:gd name="T40" fmla="*/ 436 w 604"/>
              <a:gd name="T41" fmla="*/ 106 h 110"/>
              <a:gd name="T42" fmla="*/ 377 w 604"/>
              <a:gd name="T43" fmla="*/ 108 h 110"/>
              <a:gd name="T44" fmla="*/ 313 w 604"/>
              <a:gd name="T45" fmla="*/ 109 h 110"/>
              <a:gd name="T46" fmla="*/ 252 w 604"/>
              <a:gd name="T47" fmla="*/ 109 h 110"/>
              <a:gd name="T48" fmla="*/ 188 w 604"/>
              <a:gd name="T49" fmla="*/ 108 h 110"/>
              <a:gd name="T50" fmla="*/ 117 w 604"/>
              <a:gd name="T51" fmla="*/ 102 h 110"/>
              <a:gd name="T52" fmla="*/ 61 w 604"/>
              <a:gd name="T53" fmla="*/ 96 h 110"/>
              <a:gd name="T54" fmla="*/ 14 w 604"/>
              <a:gd name="T55" fmla="*/ 86 h 110"/>
              <a:gd name="T56" fmla="*/ 0 w 604"/>
              <a:gd name="T57" fmla="*/ 78 h 110"/>
              <a:gd name="T58" fmla="*/ 2 w 604"/>
              <a:gd name="T59" fmla="*/ 70 h 11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4" h="110">
                <a:moveTo>
                  <a:pt x="2" y="70"/>
                </a:moveTo>
                <a:lnTo>
                  <a:pt x="14" y="57"/>
                </a:lnTo>
                <a:lnTo>
                  <a:pt x="31" y="46"/>
                </a:lnTo>
                <a:lnTo>
                  <a:pt x="63" y="30"/>
                </a:lnTo>
                <a:lnTo>
                  <a:pt x="100" y="21"/>
                </a:lnTo>
                <a:lnTo>
                  <a:pt x="134" y="13"/>
                </a:lnTo>
                <a:lnTo>
                  <a:pt x="181" y="6"/>
                </a:lnTo>
                <a:lnTo>
                  <a:pt x="225" y="2"/>
                </a:lnTo>
                <a:lnTo>
                  <a:pt x="277" y="0"/>
                </a:lnTo>
                <a:lnTo>
                  <a:pt x="340" y="0"/>
                </a:lnTo>
                <a:lnTo>
                  <a:pt x="407" y="4"/>
                </a:lnTo>
                <a:lnTo>
                  <a:pt x="453" y="10"/>
                </a:lnTo>
                <a:lnTo>
                  <a:pt x="502" y="19"/>
                </a:lnTo>
                <a:lnTo>
                  <a:pt x="549" y="33"/>
                </a:lnTo>
                <a:lnTo>
                  <a:pt x="573" y="47"/>
                </a:lnTo>
                <a:lnTo>
                  <a:pt x="588" y="58"/>
                </a:lnTo>
                <a:lnTo>
                  <a:pt x="603" y="77"/>
                </a:lnTo>
                <a:lnTo>
                  <a:pt x="578" y="87"/>
                </a:lnTo>
                <a:lnTo>
                  <a:pt x="536" y="95"/>
                </a:lnTo>
                <a:lnTo>
                  <a:pt x="485" y="101"/>
                </a:lnTo>
                <a:lnTo>
                  <a:pt x="436" y="106"/>
                </a:lnTo>
                <a:lnTo>
                  <a:pt x="377" y="108"/>
                </a:lnTo>
                <a:lnTo>
                  <a:pt x="313" y="109"/>
                </a:lnTo>
                <a:lnTo>
                  <a:pt x="252" y="109"/>
                </a:lnTo>
                <a:lnTo>
                  <a:pt x="188" y="108"/>
                </a:lnTo>
                <a:lnTo>
                  <a:pt x="117" y="102"/>
                </a:lnTo>
                <a:lnTo>
                  <a:pt x="61" y="96"/>
                </a:lnTo>
                <a:lnTo>
                  <a:pt x="14" y="86"/>
                </a:lnTo>
                <a:lnTo>
                  <a:pt x="0" y="78"/>
                </a:lnTo>
                <a:lnTo>
                  <a:pt x="2" y="70"/>
                </a:lnTo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038" name="Oval 43"/>
          <p:cNvSpPr>
            <a:spLocks noChangeArrowheads="1"/>
          </p:cNvSpPr>
          <p:nvPr/>
        </p:nvSpPr>
        <p:spPr bwMode="grayWhite">
          <a:xfrm>
            <a:off x="7077075" y="4570413"/>
            <a:ext cx="1704975" cy="1703387"/>
          </a:xfrm>
          <a:prstGeom prst="ellipse">
            <a:avLst/>
          </a:prstGeom>
          <a:gradFill rotWithShape="0">
            <a:gsLst>
              <a:gs pos="0">
                <a:srgbClr val="EFFF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grpSp>
        <p:nvGrpSpPr>
          <p:cNvPr id="1039" name="Group 44"/>
          <p:cNvGrpSpPr>
            <a:grpSpLocks/>
          </p:cNvGrpSpPr>
          <p:nvPr/>
        </p:nvGrpSpPr>
        <p:grpSpPr bwMode="auto">
          <a:xfrm>
            <a:off x="7077075" y="4748213"/>
            <a:ext cx="1585913" cy="1265237"/>
            <a:chOff x="4458" y="2991"/>
            <a:chExt cx="999" cy="797"/>
          </a:xfrm>
        </p:grpSpPr>
        <p:sp>
          <p:nvSpPr>
            <p:cNvPr id="1044" name="Freeform 45"/>
            <p:cNvSpPr>
              <a:spLocks/>
            </p:cNvSpPr>
            <p:nvPr/>
          </p:nvSpPr>
          <p:spPr bwMode="grayWhite">
            <a:xfrm>
              <a:off x="4599" y="3283"/>
              <a:ext cx="1" cy="17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16 h 17"/>
                <a:gd name="T4" fmla="*/ 0 w 1"/>
                <a:gd name="T5" fmla="*/ 16 h 17"/>
                <a:gd name="T6" fmla="*/ 0 w 1"/>
                <a:gd name="T7" fmla="*/ 6 h 17"/>
                <a:gd name="T8" fmla="*/ 0 w 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1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45" name="Freeform 46"/>
            <p:cNvSpPr>
              <a:spLocks/>
            </p:cNvSpPr>
            <p:nvPr/>
          </p:nvSpPr>
          <p:spPr bwMode="grayWhite">
            <a:xfrm>
              <a:off x="4616" y="3305"/>
              <a:ext cx="17" cy="17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0 h 17"/>
                <a:gd name="T4" fmla="*/ 16 w 17"/>
                <a:gd name="T5" fmla="*/ 16 h 17"/>
                <a:gd name="T6" fmla="*/ 0 w 17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46" name="Freeform 47"/>
            <p:cNvSpPr>
              <a:spLocks/>
            </p:cNvSpPr>
            <p:nvPr/>
          </p:nvSpPr>
          <p:spPr bwMode="grayWhite">
            <a:xfrm>
              <a:off x="4674" y="3275"/>
              <a:ext cx="37" cy="35"/>
            </a:xfrm>
            <a:custGeom>
              <a:avLst/>
              <a:gdLst>
                <a:gd name="T0" fmla="*/ 36 w 37"/>
                <a:gd name="T1" fmla="*/ 0 h 35"/>
                <a:gd name="T2" fmla="*/ 22 w 37"/>
                <a:gd name="T3" fmla="*/ 0 h 35"/>
                <a:gd name="T4" fmla="*/ 14 w 37"/>
                <a:gd name="T5" fmla="*/ 9 h 35"/>
                <a:gd name="T6" fmla="*/ 9 w 37"/>
                <a:gd name="T7" fmla="*/ 9 h 35"/>
                <a:gd name="T8" fmla="*/ 5 w 37"/>
                <a:gd name="T9" fmla="*/ 13 h 35"/>
                <a:gd name="T10" fmla="*/ 0 w 37"/>
                <a:gd name="T11" fmla="*/ 13 h 35"/>
                <a:gd name="T12" fmla="*/ 0 w 37"/>
                <a:gd name="T13" fmla="*/ 25 h 35"/>
                <a:gd name="T14" fmla="*/ 8 w 37"/>
                <a:gd name="T15" fmla="*/ 34 h 35"/>
                <a:gd name="T16" fmla="*/ 29 w 37"/>
                <a:gd name="T17" fmla="*/ 34 h 35"/>
                <a:gd name="T18" fmla="*/ 36 w 37"/>
                <a:gd name="T19" fmla="*/ 25 h 35"/>
                <a:gd name="T20" fmla="*/ 36 w 37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" h="35">
                  <a:moveTo>
                    <a:pt x="36" y="0"/>
                  </a:moveTo>
                  <a:lnTo>
                    <a:pt x="22" y="0"/>
                  </a:lnTo>
                  <a:lnTo>
                    <a:pt x="14" y="9"/>
                  </a:lnTo>
                  <a:lnTo>
                    <a:pt x="9" y="9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8" y="34"/>
                  </a:lnTo>
                  <a:lnTo>
                    <a:pt x="29" y="34"/>
                  </a:lnTo>
                  <a:lnTo>
                    <a:pt x="36" y="25"/>
                  </a:lnTo>
                  <a:lnTo>
                    <a:pt x="36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47" name="Freeform 48"/>
            <p:cNvSpPr>
              <a:spLocks/>
            </p:cNvSpPr>
            <p:nvPr/>
          </p:nvSpPr>
          <p:spPr bwMode="grayWhite">
            <a:xfrm>
              <a:off x="4458" y="3303"/>
              <a:ext cx="324" cy="422"/>
            </a:xfrm>
            <a:custGeom>
              <a:avLst/>
              <a:gdLst>
                <a:gd name="T0" fmla="*/ 76 w 324"/>
                <a:gd name="T1" fmla="*/ 0 h 422"/>
                <a:gd name="T2" fmla="*/ 71 w 324"/>
                <a:gd name="T3" fmla="*/ 11 h 422"/>
                <a:gd name="T4" fmla="*/ 45 w 324"/>
                <a:gd name="T5" fmla="*/ 33 h 422"/>
                <a:gd name="T6" fmla="*/ 40 w 324"/>
                <a:gd name="T7" fmla="*/ 53 h 422"/>
                <a:gd name="T8" fmla="*/ 21 w 324"/>
                <a:gd name="T9" fmla="*/ 68 h 422"/>
                <a:gd name="T10" fmla="*/ 8 w 324"/>
                <a:gd name="T11" fmla="*/ 96 h 422"/>
                <a:gd name="T12" fmla="*/ 8 w 324"/>
                <a:gd name="T13" fmla="*/ 114 h 422"/>
                <a:gd name="T14" fmla="*/ 0 w 324"/>
                <a:gd name="T15" fmla="*/ 144 h 422"/>
                <a:gd name="T16" fmla="*/ 11 w 324"/>
                <a:gd name="T17" fmla="*/ 157 h 422"/>
                <a:gd name="T18" fmla="*/ 40 w 324"/>
                <a:gd name="T19" fmla="*/ 195 h 422"/>
                <a:gd name="T20" fmla="*/ 48 w 324"/>
                <a:gd name="T21" fmla="*/ 190 h 422"/>
                <a:gd name="T22" fmla="*/ 99 w 324"/>
                <a:gd name="T23" fmla="*/ 190 h 422"/>
                <a:gd name="T24" fmla="*/ 123 w 324"/>
                <a:gd name="T25" fmla="*/ 199 h 422"/>
                <a:gd name="T26" fmla="*/ 121 w 324"/>
                <a:gd name="T27" fmla="*/ 229 h 422"/>
                <a:gd name="T28" fmla="*/ 138 w 324"/>
                <a:gd name="T29" fmla="*/ 268 h 422"/>
                <a:gd name="T30" fmla="*/ 137 w 324"/>
                <a:gd name="T31" fmla="*/ 279 h 422"/>
                <a:gd name="T32" fmla="*/ 144 w 324"/>
                <a:gd name="T33" fmla="*/ 291 h 422"/>
                <a:gd name="T34" fmla="*/ 133 w 324"/>
                <a:gd name="T35" fmla="*/ 319 h 422"/>
                <a:gd name="T36" fmla="*/ 146 w 324"/>
                <a:gd name="T37" fmla="*/ 354 h 422"/>
                <a:gd name="T38" fmla="*/ 153 w 324"/>
                <a:gd name="T39" fmla="*/ 382 h 422"/>
                <a:gd name="T40" fmla="*/ 162 w 324"/>
                <a:gd name="T41" fmla="*/ 399 h 422"/>
                <a:gd name="T42" fmla="*/ 171 w 324"/>
                <a:gd name="T43" fmla="*/ 421 h 422"/>
                <a:gd name="T44" fmla="*/ 188 w 324"/>
                <a:gd name="T45" fmla="*/ 418 h 422"/>
                <a:gd name="T46" fmla="*/ 216 w 324"/>
                <a:gd name="T47" fmla="*/ 402 h 422"/>
                <a:gd name="T48" fmla="*/ 229 w 324"/>
                <a:gd name="T49" fmla="*/ 382 h 422"/>
                <a:gd name="T50" fmla="*/ 228 w 324"/>
                <a:gd name="T51" fmla="*/ 369 h 422"/>
                <a:gd name="T52" fmla="*/ 245 w 324"/>
                <a:gd name="T53" fmla="*/ 359 h 422"/>
                <a:gd name="T54" fmla="*/ 242 w 324"/>
                <a:gd name="T55" fmla="*/ 340 h 422"/>
                <a:gd name="T56" fmla="*/ 267 w 324"/>
                <a:gd name="T57" fmla="*/ 310 h 422"/>
                <a:gd name="T58" fmla="*/ 271 w 324"/>
                <a:gd name="T59" fmla="*/ 285 h 422"/>
                <a:gd name="T60" fmla="*/ 264 w 324"/>
                <a:gd name="T61" fmla="*/ 277 h 422"/>
                <a:gd name="T62" fmla="*/ 267 w 324"/>
                <a:gd name="T63" fmla="*/ 267 h 422"/>
                <a:gd name="T64" fmla="*/ 261 w 324"/>
                <a:gd name="T65" fmla="*/ 258 h 422"/>
                <a:gd name="T66" fmla="*/ 280 w 324"/>
                <a:gd name="T67" fmla="*/ 234 h 422"/>
                <a:gd name="T68" fmla="*/ 280 w 324"/>
                <a:gd name="T69" fmla="*/ 222 h 422"/>
                <a:gd name="T70" fmla="*/ 306 w 324"/>
                <a:gd name="T71" fmla="*/ 202 h 422"/>
                <a:gd name="T72" fmla="*/ 323 w 324"/>
                <a:gd name="T73" fmla="*/ 148 h 422"/>
                <a:gd name="T74" fmla="*/ 299 w 324"/>
                <a:gd name="T75" fmla="*/ 162 h 422"/>
                <a:gd name="T76" fmla="*/ 278 w 324"/>
                <a:gd name="T77" fmla="*/ 156 h 422"/>
                <a:gd name="T78" fmla="*/ 281 w 324"/>
                <a:gd name="T79" fmla="*/ 143 h 422"/>
                <a:gd name="T80" fmla="*/ 260 w 324"/>
                <a:gd name="T81" fmla="*/ 129 h 422"/>
                <a:gd name="T82" fmla="*/ 250 w 324"/>
                <a:gd name="T83" fmla="*/ 94 h 422"/>
                <a:gd name="T84" fmla="*/ 230 w 324"/>
                <a:gd name="T85" fmla="*/ 66 h 422"/>
                <a:gd name="T86" fmla="*/ 230 w 324"/>
                <a:gd name="T87" fmla="*/ 47 h 422"/>
                <a:gd name="T88" fmla="*/ 219 w 324"/>
                <a:gd name="T89" fmla="*/ 46 h 422"/>
                <a:gd name="T90" fmla="*/ 212 w 324"/>
                <a:gd name="T91" fmla="*/ 49 h 422"/>
                <a:gd name="T92" fmla="*/ 182 w 324"/>
                <a:gd name="T93" fmla="*/ 38 h 422"/>
                <a:gd name="T94" fmla="*/ 174 w 324"/>
                <a:gd name="T95" fmla="*/ 46 h 422"/>
                <a:gd name="T96" fmla="*/ 167 w 324"/>
                <a:gd name="T97" fmla="*/ 56 h 422"/>
                <a:gd name="T98" fmla="*/ 151 w 324"/>
                <a:gd name="T99" fmla="*/ 38 h 422"/>
                <a:gd name="T100" fmla="*/ 135 w 324"/>
                <a:gd name="T101" fmla="*/ 33 h 422"/>
                <a:gd name="T102" fmla="*/ 134 w 324"/>
                <a:gd name="T103" fmla="*/ 10 h 422"/>
                <a:gd name="T104" fmla="*/ 111 w 324"/>
                <a:gd name="T105" fmla="*/ 14 h 422"/>
                <a:gd name="T106" fmla="*/ 96 w 324"/>
                <a:gd name="T107" fmla="*/ 9 h 422"/>
                <a:gd name="T108" fmla="*/ 76 w 324"/>
                <a:gd name="T109" fmla="*/ 0 h 4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24" h="422">
                  <a:moveTo>
                    <a:pt x="76" y="0"/>
                  </a:moveTo>
                  <a:lnTo>
                    <a:pt x="71" y="11"/>
                  </a:lnTo>
                  <a:lnTo>
                    <a:pt x="45" y="33"/>
                  </a:lnTo>
                  <a:lnTo>
                    <a:pt x="40" y="53"/>
                  </a:lnTo>
                  <a:lnTo>
                    <a:pt x="21" y="68"/>
                  </a:lnTo>
                  <a:lnTo>
                    <a:pt x="8" y="96"/>
                  </a:lnTo>
                  <a:lnTo>
                    <a:pt x="8" y="114"/>
                  </a:lnTo>
                  <a:lnTo>
                    <a:pt x="0" y="144"/>
                  </a:lnTo>
                  <a:lnTo>
                    <a:pt x="11" y="157"/>
                  </a:lnTo>
                  <a:lnTo>
                    <a:pt x="40" y="195"/>
                  </a:lnTo>
                  <a:lnTo>
                    <a:pt x="48" y="190"/>
                  </a:lnTo>
                  <a:lnTo>
                    <a:pt x="99" y="190"/>
                  </a:lnTo>
                  <a:lnTo>
                    <a:pt x="123" y="199"/>
                  </a:lnTo>
                  <a:lnTo>
                    <a:pt x="121" y="229"/>
                  </a:lnTo>
                  <a:lnTo>
                    <a:pt x="138" y="268"/>
                  </a:lnTo>
                  <a:lnTo>
                    <a:pt x="137" y="279"/>
                  </a:lnTo>
                  <a:lnTo>
                    <a:pt x="144" y="291"/>
                  </a:lnTo>
                  <a:lnTo>
                    <a:pt x="133" y="319"/>
                  </a:lnTo>
                  <a:lnTo>
                    <a:pt x="146" y="354"/>
                  </a:lnTo>
                  <a:lnTo>
                    <a:pt x="153" y="382"/>
                  </a:lnTo>
                  <a:lnTo>
                    <a:pt x="162" y="399"/>
                  </a:lnTo>
                  <a:lnTo>
                    <a:pt x="171" y="421"/>
                  </a:lnTo>
                  <a:lnTo>
                    <a:pt x="188" y="418"/>
                  </a:lnTo>
                  <a:lnTo>
                    <a:pt x="216" y="402"/>
                  </a:lnTo>
                  <a:lnTo>
                    <a:pt x="229" y="382"/>
                  </a:lnTo>
                  <a:lnTo>
                    <a:pt x="228" y="369"/>
                  </a:lnTo>
                  <a:lnTo>
                    <a:pt x="245" y="359"/>
                  </a:lnTo>
                  <a:lnTo>
                    <a:pt x="242" y="340"/>
                  </a:lnTo>
                  <a:lnTo>
                    <a:pt x="267" y="310"/>
                  </a:lnTo>
                  <a:lnTo>
                    <a:pt x="271" y="285"/>
                  </a:lnTo>
                  <a:lnTo>
                    <a:pt x="264" y="277"/>
                  </a:lnTo>
                  <a:lnTo>
                    <a:pt x="267" y="267"/>
                  </a:lnTo>
                  <a:lnTo>
                    <a:pt x="261" y="258"/>
                  </a:lnTo>
                  <a:lnTo>
                    <a:pt x="280" y="234"/>
                  </a:lnTo>
                  <a:lnTo>
                    <a:pt x="280" y="222"/>
                  </a:lnTo>
                  <a:lnTo>
                    <a:pt x="306" y="202"/>
                  </a:lnTo>
                  <a:lnTo>
                    <a:pt x="323" y="148"/>
                  </a:lnTo>
                  <a:lnTo>
                    <a:pt x="299" y="162"/>
                  </a:lnTo>
                  <a:lnTo>
                    <a:pt x="278" y="156"/>
                  </a:lnTo>
                  <a:lnTo>
                    <a:pt x="281" y="143"/>
                  </a:lnTo>
                  <a:lnTo>
                    <a:pt x="260" y="129"/>
                  </a:lnTo>
                  <a:lnTo>
                    <a:pt x="250" y="94"/>
                  </a:lnTo>
                  <a:lnTo>
                    <a:pt x="230" y="66"/>
                  </a:lnTo>
                  <a:lnTo>
                    <a:pt x="230" y="47"/>
                  </a:lnTo>
                  <a:lnTo>
                    <a:pt x="219" y="46"/>
                  </a:lnTo>
                  <a:lnTo>
                    <a:pt x="212" y="49"/>
                  </a:lnTo>
                  <a:lnTo>
                    <a:pt x="182" y="38"/>
                  </a:lnTo>
                  <a:lnTo>
                    <a:pt x="174" y="46"/>
                  </a:lnTo>
                  <a:lnTo>
                    <a:pt x="167" y="56"/>
                  </a:lnTo>
                  <a:lnTo>
                    <a:pt x="151" y="38"/>
                  </a:lnTo>
                  <a:lnTo>
                    <a:pt x="135" y="33"/>
                  </a:lnTo>
                  <a:lnTo>
                    <a:pt x="134" y="10"/>
                  </a:lnTo>
                  <a:lnTo>
                    <a:pt x="111" y="14"/>
                  </a:lnTo>
                  <a:lnTo>
                    <a:pt x="96" y="9"/>
                  </a:lnTo>
                  <a:lnTo>
                    <a:pt x="76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48" name="Freeform 49"/>
            <p:cNvSpPr>
              <a:spLocks/>
            </p:cNvSpPr>
            <p:nvPr/>
          </p:nvSpPr>
          <p:spPr bwMode="grayWhite">
            <a:xfrm>
              <a:off x="5205" y="3408"/>
              <a:ext cx="17" cy="21"/>
            </a:xfrm>
            <a:custGeom>
              <a:avLst/>
              <a:gdLst>
                <a:gd name="T0" fmla="*/ 7 w 17"/>
                <a:gd name="T1" fmla="*/ 0 h 21"/>
                <a:gd name="T2" fmla="*/ 9 w 17"/>
                <a:gd name="T3" fmla="*/ 5 h 21"/>
                <a:gd name="T4" fmla="*/ 7 w 17"/>
                <a:gd name="T5" fmla="*/ 10 h 21"/>
                <a:gd name="T6" fmla="*/ 7 w 17"/>
                <a:gd name="T7" fmla="*/ 14 h 21"/>
                <a:gd name="T8" fmla="*/ 16 w 17"/>
                <a:gd name="T9" fmla="*/ 17 h 21"/>
                <a:gd name="T10" fmla="*/ 16 w 17"/>
                <a:gd name="T11" fmla="*/ 20 h 21"/>
                <a:gd name="T12" fmla="*/ 9 w 17"/>
                <a:gd name="T13" fmla="*/ 17 h 21"/>
                <a:gd name="T14" fmla="*/ 3 w 17"/>
                <a:gd name="T15" fmla="*/ 20 h 21"/>
                <a:gd name="T16" fmla="*/ 0 w 17"/>
                <a:gd name="T17" fmla="*/ 17 h 21"/>
                <a:gd name="T18" fmla="*/ 3 w 17"/>
                <a:gd name="T19" fmla="*/ 14 h 21"/>
                <a:gd name="T20" fmla="*/ 0 w 17"/>
                <a:gd name="T21" fmla="*/ 10 h 21"/>
                <a:gd name="T22" fmla="*/ 3 w 17"/>
                <a:gd name="T23" fmla="*/ 2 h 21"/>
                <a:gd name="T24" fmla="*/ 7 w 17"/>
                <a:gd name="T25" fmla="*/ 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21">
                  <a:moveTo>
                    <a:pt x="7" y="0"/>
                  </a:moveTo>
                  <a:lnTo>
                    <a:pt x="9" y="5"/>
                  </a:lnTo>
                  <a:lnTo>
                    <a:pt x="7" y="10"/>
                  </a:lnTo>
                  <a:lnTo>
                    <a:pt x="7" y="14"/>
                  </a:lnTo>
                  <a:lnTo>
                    <a:pt x="16" y="17"/>
                  </a:lnTo>
                  <a:lnTo>
                    <a:pt x="16" y="20"/>
                  </a:lnTo>
                  <a:lnTo>
                    <a:pt x="9" y="17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3" y="2"/>
                  </a:lnTo>
                  <a:lnTo>
                    <a:pt x="7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49" name="Freeform 50"/>
            <p:cNvSpPr>
              <a:spLocks/>
            </p:cNvSpPr>
            <p:nvPr/>
          </p:nvSpPr>
          <p:spPr bwMode="grayWhite">
            <a:xfrm>
              <a:off x="5144" y="3496"/>
              <a:ext cx="49" cy="70"/>
            </a:xfrm>
            <a:custGeom>
              <a:avLst/>
              <a:gdLst>
                <a:gd name="T0" fmla="*/ 0 w 49"/>
                <a:gd name="T1" fmla="*/ 34 h 70"/>
                <a:gd name="T2" fmla="*/ 17 w 49"/>
                <a:gd name="T3" fmla="*/ 34 h 70"/>
                <a:gd name="T4" fmla="*/ 37 w 49"/>
                <a:gd name="T5" fmla="*/ 0 h 70"/>
                <a:gd name="T6" fmla="*/ 48 w 49"/>
                <a:gd name="T7" fmla="*/ 20 h 70"/>
                <a:gd name="T8" fmla="*/ 39 w 49"/>
                <a:gd name="T9" fmla="*/ 69 h 70"/>
                <a:gd name="T10" fmla="*/ 3 w 49"/>
                <a:gd name="T11" fmla="*/ 57 h 70"/>
                <a:gd name="T12" fmla="*/ 0 w 49"/>
                <a:gd name="T13" fmla="*/ 34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70">
                  <a:moveTo>
                    <a:pt x="0" y="34"/>
                  </a:moveTo>
                  <a:lnTo>
                    <a:pt x="17" y="34"/>
                  </a:lnTo>
                  <a:lnTo>
                    <a:pt x="37" y="0"/>
                  </a:lnTo>
                  <a:lnTo>
                    <a:pt x="48" y="20"/>
                  </a:lnTo>
                  <a:lnTo>
                    <a:pt x="39" y="69"/>
                  </a:lnTo>
                  <a:lnTo>
                    <a:pt x="3" y="57"/>
                  </a:lnTo>
                  <a:lnTo>
                    <a:pt x="0" y="3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0" name="Freeform 51"/>
            <p:cNvSpPr>
              <a:spLocks/>
            </p:cNvSpPr>
            <p:nvPr/>
          </p:nvSpPr>
          <p:spPr bwMode="grayWhite">
            <a:xfrm>
              <a:off x="5241" y="3523"/>
              <a:ext cx="84" cy="67"/>
            </a:xfrm>
            <a:custGeom>
              <a:avLst/>
              <a:gdLst>
                <a:gd name="T0" fmla="*/ 5 w 84"/>
                <a:gd name="T1" fmla="*/ 15 h 67"/>
                <a:gd name="T2" fmla="*/ 0 w 84"/>
                <a:gd name="T3" fmla="*/ 0 h 67"/>
                <a:gd name="T4" fmla="*/ 27 w 84"/>
                <a:gd name="T5" fmla="*/ 6 h 67"/>
                <a:gd name="T6" fmla="*/ 67 w 84"/>
                <a:gd name="T7" fmla="*/ 22 h 67"/>
                <a:gd name="T8" fmla="*/ 67 w 84"/>
                <a:gd name="T9" fmla="*/ 34 h 67"/>
                <a:gd name="T10" fmla="*/ 83 w 84"/>
                <a:gd name="T11" fmla="*/ 66 h 67"/>
                <a:gd name="T12" fmla="*/ 52 w 84"/>
                <a:gd name="T13" fmla="*/ 36 h 67"/>
                <a:gd name="T14" fmla="*/ 31 w 84"/>
                <a:gd name="T15" fmla="*/ 38 h 67"/>
                <a:gd name="T16" fmla="*/ 5 w 84"/>
                <a:gd name="T17" fmla="*/ 15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4" h="67">
                  <a:moveTo>
                    <a:pt x="5" y="15"/>
                  </a:moveTo>
                  <a:lnTo>
                    <a:pt x="0" y="0"/>
                  </a:lnTo>
                  <a:lnTo>
                    <a:pt x="27" y="6"/>
                  </a:lnTo>
                  <a:lnTo>
                    <a:pt x="67" y="22"/>
                  </a:lnTo>
                  <a:lnTo>
                    <a:pt x="67" y="34"/>
                  </a:lnTo>
                  <a:lnTo>
                    <a:pt x="83" y="66"/>
                  </a:lnTo>
                  <a:lnTo>
                    <a:pt x="52" y="36"/>
                  </a:lnTo>
                  <a:lnTo>
                    <a:pt x="31" y="38"/>
                  </a:lnTo>
                  <a:lnTo>
                    <a:pt x="5" y="1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1" name="Freeform 52"/>
            <p:cNvSpPr>
              <a:spLocks/>
            </p:cNvSpPr>
            <p:nvPr/>
          </p:nvSpPr>
          <p:spPr bwMode="grayWhite">
            <a:xfrm>
              <a:off x="5400" y="3660"/>
              <a:ext cx="57" cy="73"/>
            </a:xfrm>
            <a:custGeom>
              <a:avLst/>
              <a:gdLst>
                <a:gd name="T0" fmla="*/ 34 w 57"/>
                <a:gd name="T1" fmla="*/ 0 h 73"/>
                <a:gd name="T2" fmla="*/ 56 w 57"/>
                <a:gd name="T3" fmla="*/ 21 h 73"/>
                <a:gd name="T4" fmla="*/ 11 w 57"/>
                <a:gd name="T5" fmla="*/ 72 h 73"/>
                <a:gd name="T6" fmla="*/ 0 w 57"/>
                <a:gd name="T7" fmla="*/ 60 h 73"/>
                <a:gd name="T8" fmla="*/ 32 w 57"/>
                <a:gd name="T9" fmla="*/ 28 h 73"/>
                <a:gd name="T10" fmla="*/ 34 w 57"/>
                <a:gd name="T11" fmla="*/ 0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73">
                  <a:moveTo>
                    <a:pt x="34" y="0"/>
                  </a:moveTo>
                  <a:lnTo>
                    <a:pt x="56" y="21"/>
                  </a:lnTo>
                  <a:lnTo>
                    <a:pt x="11" y="72"/>
                  </a:lnTo>
                  <a:lnTo>
                    <a:pt x="0" y="60"/>
                  </a:lnTo>
                  <a:lnTo>
                    <a:pt x="32" y="28"/>
                  </a:lnTo>
                  <a:lnTo>
                    <a:pt x="34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2" name="Freeform 53"/>
            <p:cNvSpPr>
              <a:spLocks/>
            </p:cNvSpPr>
            <p:nvPr/>
          </p:nvSpPr>
          <p:spPr bwMode="grayWhite">
            <a:xfrm>
              <a:off x="4558" y="3167"/>
              <a:ext cx="29" cy="48"/>
            </a:xfrm>
            <a:custGeom>
              <a:avLst/>
              <a:gdLst>
                <a:gd name="T0" fmla="*/ 28 w 29"/>
                <a:gd name="T1" fmla="*/ 36 h 48"/>
                <a:gd name="T2" fmla="*/ 20 w 29"/>
                <a:gd name="T3" fmla="*/ 31 h 48"/>
                <a:gd name="T4" fmla="*/ 20 w 29"/>
                <a:gd name="T5" fmla="*/ 10 h 48"/>
                <a:gd name="T6" fmla="*/ 24 w 29"/>
                <a:gd name="T7" fmla="*/ 5 h 48"/>
                <a:gd name="T8" fmla="*/ 17 w 29"/>
                <a:gd name="T9" fmla="*/ 5 h 48"/>
                <a:gd name="T10" fmla="*/ 21 w 29"/>
                <a:gd name="T11" fmla="*/ 0 h 48"/>
                <a:gd name="T12" fmla="*/ 16 w 29"/>
                <a:gd name="T13" fmla="*/ 0 h 48"/>
                <a:gd name="T14" fmla="*/ 10 w 29"/>
                <a:gd name="T15" fmla="*/ 6 h 48"/>
                <a:gd name="T16" fmla="*/ 10 w 29"/>
                <a:gd name="T17" fmla="*/ 19 h 48"/>
                <a:gd name="T18" fmla="*/ 13 w 29"/>
                <a:gd name="T19" fmla="*/ 22 h 48"/>
                <a:gd name="T20" fmla="*/ 13 w 29"/>
                <a:gd name="T21" fmla="*/ 28 h 48"/>
                <a:gd name="T22" fmla="*/ 11 w 29"/>
                <a:gd name="T23" fmla="*/ 28 h 48"/>
                <a:gd name="T24" fmla="*/ 6 w 29"/>
                <a:gd name="T25" fmla="*/ 33 h 48"/>
                <a:gd name="T26" fmla="*/ 6 w 29"/>
                <a:gd name="T27" fmla="*/ 38 h 48"/>
                <a:gd name="T28" fmla="*/ 0 w 29"/>
                <a:gd name="T29" fmla="*/ 47 h 48"/>
                <a:gd name="T30" fmla="*/ 21 w 29"/>
                <a:gd name="T31" fmla="*/ 47 h 48"/>
                <a:gd name="T32" fmla="*/ 28 w 29"/>
                <a:gd name="T33" fmla="*/ 36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48">
                  <a:moveTo>
                    <a:pt x="28" y="36"/>
                  </a:moveTo>
                  <a:lnTo>
                    <a:pt x="20" y="31"/>
                  </a:lnTo>
                  <a:lnTo>
                    <a:pt x="20" y="10"/>
                  </a:lnTo>
                  <a:lnTo>
                    <a:pt x="24" y="5"/>
                  </a:lnTo>
                  <a:lnTo>
                    <a:pt x="17" y="5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6"/>
                  </a:lnTo>
                  <a:lnTo>
                    <a:pt x="10" y="19"/>
                  </a:lnTo>
                  <a:lnTo>
                    <a:pt x="13" y="22"/>
                  </a:lnTo>
                  <a:lnTo>
                    <a:pt x="13" y="28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0" y="47"/>
                  </a:lnTo>
                  <a:lnTo>
                    <a:pt x="21" y="47"/>
                  </a:lnTo>
                  <a:lnTo>
                    <a:pt x="28" y="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3" name="Freeform 54"/>
            <p:cNvSpPr>
              <a:spLocks/>
            </p:cNvSpPr>
            <p:nvPr/>
          </p:nvSpPr>
          <p:spPr bwMode="grayWhite">
            <a:xfrm>
              <a:off x="4549" y="3183"/>
              <a:ext cx="17" cy="17"/>
            </a:xfrm>
            <a:custGeom>
              <a:avLst/>
              <a:gdLst>
                <a:gd name="T0" fmla="*/ 13 w 17"/>
                <a:gd name="T1" fmla="*/ 5 h 17"/>
                <a:gd name="T2" fmla="*/ 16 w 17"/>
                <a:gd name="T3" fmla="*/ 5 h 17"/>
                <a:gd name="T4" fmla="*/ 16 w 17"/>
                <a:gd name="T5" fmla="*/ 0 h 17"/>
                <a:gd name="T6" fmla="*/ 10 w 17"/>
                <a:gd name="T7" fmla="*/ 0 h 17"/>
                <a:gd name="T8" fmla="*/ 0 w 17"/>
                <a:gd name="T9" fmla="*/ 10 h 17"/>
                <a:gd name="T10" fmla="*/ 0 w 17"/>
                <a:gd name="T11" fmla="*/ 16 h 17"/>
                <a:gd name="T12" fmla="*/ 9 w 17"/>
                <a:gd name="T13" fmla="*/ 16 h 17"/>
                <a:gd name="T14" fmla="*/ 13 w 17"/>
                <a:gd name="T15" fmla="*/ 11 h 17"/>
                <a:gd name="T16" fmla="*/ 13 w 17"/>
                <a:gd name="T17" fmla="*/ 5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17">
                  <a:moveTo>
                    <a:pt x="13" y="5"/>
                  </a:moveTo>
                  <a:lnTo>
                    <a:pt x="16" y="5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9" y="16"/>
                  </a:lnTo>
                  <a:lnTo>
                    <a:pt x="13" y="11"/>
                  </a:lnTo>
                  <a:lnTo>
                    <a:pt x="13" y="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4" name="Freeform 55"/>
            <p:cNvSpPr>
              <a:spLocks/>
            </p:cNvSpPr>
            <p:nvPr/>
          </p:nvSpPr>
          <p:spPr bwMode="grayWhite">
            <a:xfrm>
              <a:off x="4527" y="3155"/>
              <a:ext cx="184" cy="155"/>
            </a:xfrm>
            <a:custGeom>
              <a:avLst/>
              <a:gdLst>
                <a:gd name="T0" fmla="*/ 120 w 184"/>
                <a:gd name="T1" fmla="*/ 10 h 155"/>
                <a:gd name="T2" fmla="*/ 144 w 184"/>
                <a:gd name="T3" fmla="*/ 14 h 155"/>
                <a:gd name="T4" fmla="*/ 129 w 184"/>
                <a:gd name="T5" fmla="*/ 20 h 155"/>
                <a:gd name="T6" fmla="*/ 123 w 184"/>
                <a:gd name="T7" fmla="*/ 29 h 155"/>
                <a:gd name="T8" fmla="*/ 114 w 184"/>
                <a:gd name="T9" fmla="*/ 50 h 155"/>
                <a:gd name="T10" fmla="*/ 100 w 184"/>
                <a:gd name="T11" fmla="*/ 51 h 155"/>
                <a:gd name="T12" fmla="*/ 88 w 184"/>
                <a:gd name="T13" fmla="*/ 49 h 155"/>
                <a:gd name="T14" fmla="*/ 94 w 184"/>
                <a:gd name="T15" fmla="*/ 39 h 155"/>
                <a:gd name="T16" fmla="*/ 88 w 184"/>
                <a:gd name="T17" fmla="*/ 26 h 155"/>
                <a:gd name="T18" fmla="*/ 81 w 184"/>
                <a:gd name="T19" fmla="*/ 49 h 155"/>
                <a:gd name="T20" fmla="*/ 62 w 184"/>
                <a:gd name="T21" fmla="*/ 60 h 155"/>
                <a:gd name="T22" fmla="*/ 52 w 184"/>
                <a:gd name="T23" fmla="*/ 67 h 155"/>
                <a:gd name="T24" fmla="*/ 38 w 184"/>
                <a:gd name="T25" fmla="*/ 77 h 155"/>
                <a:gd name="T26" fmla="*/ 30 w 184"/>
                <a:gd name="T27" fmla="*/ 102 h 155"/>
                <a:gd name="T28" fmla="*/ 5 w 184"/>
                <a:gd name="T29" fmla="*/ 93 h 155"/>
                <a:gd name="T30" fmla="*/ 0 w 184"/>
                <a:gd name="T31" fmla="*/ 111 h 155"/>
                <a:gd name="T32" fmla="*/ 10 w 184"/>
                <a:gd name="T33" fmla="*/ 138 h 155"/>
                <a:gd name="T34" fmla="*/ 50 w 184"/>
                <a:gd name="T35" fmla="*/ 109 h 155"/>
                <a:gd name="T36" fmla="*/ 75 w 184"/>
                <a:gd name="T37" fmla="*/ 103 h 155"/>
                <a:gd name="T38" fmla="*/ 79 w 184"/>
                <a:gd name="T39" fmla="*/ 115 h 155"/>
                <a:gd name="T40" fmla="*/ 99 w 184"/>
                <a:gd name="T41" fmla="*/ 143 h 155"/>
                <a:gd name="T42" fmla="*/ 101 w 184"/>
                <a:gd name="T43" fmla="*/ 135 h 155"/>
                <a:gd name="T44" fmla="*/ 107 w 184"/>
                <a:gd name="T45" fmla="*/ 135 h 155"/>
                <a:gd name="T46" fmla="*/ 88 w 184"/>
                <a:gd name="T47" fmla="*/ 108 h 155"/>
                <a:gd name="T48" fmla="*/ 94 w 184"/>
                <a:gd name="T49" fmla="*/ 99 h 155"/>
                <a:gd name="T50" fmla="*/ 114 w 184"/>
                <a:gd name="T51" fmla="*/ 127 h 155"/>
                <a:gd name="T52" fmla="*/ 123 w 184"/>
                <a:gd name="T53" fmla="*/ 144 h 155"/>
                <a:gd name="T54" fmla="*/ 127 w 184"/>
                <a:gd name="T55" fmla="*/ 154 h 155"/>
                <a:gd name="T56" fmla="*/ 131 w 184"/>
                <a:gd name="T57" fmla="*/ 136 h 155"/>
                <a:gd name="T58" fmla="*/ 144 w 184"/>
                <a:gd name="T59" fmla="*/ 130 h 155"/>
                <a:gd name="T60" fmla="*/ 153 w 184"/>
                <a:gd name="T61" fmla="*/ 126 h 155"/>
                <a:gd name="T62" fmla="*/ 150 w 184"/>
                <a:gd name="T63" fmla="*/ 113 h 155"/>
                <a:gd name="T64" fmla="*/ 157 w 184"/>
                <a:gd name="T65" fmla="*/ 90 h 155"/>
                <a:gd name="T66" fmla="*/ 166 w 184"/>
                <a:gd name="T67" fmla="*/ 93 h 155"/>
                <a:gd name="T68" fmla="*/ 169 w 184"/>
                <a:gd name="T69" fmla="*/ 103 h 155"/>
                <a:gd name="T70" fmla="*/ 177 w 184"/>
                <a:gd name="T71" fmla="*/ 98 h 155"/>
                <a:gd name="T72" fmla="*/ 175 w 184"/>
                <a:gd name="T73" fmla="*/ 95 h 155"/>
                <a:gd name="T74" fmla="*/ 180 w 184"/>
                <a:gd name="T75" fmla="*/ 81 h 155"/>
                <a:gd name="T76" fmla="*/ 183 w 184"/>
                <a:gd name="T77" fmla="*/ 98 h 155"/>
                <a:gd name="T78" fmla="*/ 120 w 184"/>
                <a:gd name="T79" fmla="*/ 0 h 15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84" h="155">
                  <a:moveTo>
                    <a:pt x="120" y="0"/>
                  </a:moveTo>
                  <a:lnTo>
                    <a:pt x="120" y="10"/>
                  </a:lnTo>
                  <a:lnTo>
                    <a:pt x="124" y="14"/>
                  </a:lnTo>
                  <a:lnTo>
                    <a:pt x="144" y="14"/>
                  </a:lnTo>
                  <a:lnTo>
                    <a:pt x="144" y="20"/>
                  </a:lnTo>
                  <a:lnTo>
                    <a:pt x="129" y="20"/>
                  </a:lnTo>
                  <a:lnTo>
                    <a:pt x="129" y="37"/>
                  </a:lnTo>
                  <a:lnTo>
                    <a:pt x="123" y="29"/>
                  </a:lnTo>
                  <a:lnTo>
                    <a:pt x="123" y="40"/>
                  </a:lnTo>
                  <a:lnTo>
                    <a:pt x="114" y="50"/>
                  </a:lnTo>
                  <a:lnTo>
                    <a:pt x="109" y="44"/>
                  </a:lnTo>
                  <a:lnTo>
                    <a:pt x="100" y="51"/>
                  </a:lnTo>
                  <a:lnTo>
                    <a:pt x="99" y="49"/>
                  </a:lnTo>
                  <a:lnTo>
                    <a:pt x="88" y="49"/>
                  </a:lnTo>
                  <a:lnTo>
                    <a:pt x="94" y="42"/>
                  </a:lnTo>
                  <a:lnTo>
                    <a:pt x="94" y="39"/>
                  </a:lnTo>
                  <a:lnTo>
                    <a:pt x="88" y="34"/>
                  </a:lnTo>
                  <a:lnTo>
                    <a:pt x="88" y="26"/>
                  </a:lnTo>
                  <a:lnTo>
                    <a:pt x="81" y="34"/>
                  </a:lnTo>
                  <a:lnTo>
                    <a:pt x="81" y="49"/>
                  </a:lnTo>
                  <a:lnTo>
                    <a:pt x="73" y="49"/>
                  </a:lnTo>
                  <a:lnTo>
                    <a:pt x="62" y="60"/>
                  </a:lnTo>
                  <a:lnTo>
                    <a:pt x="58" y="60"/>
                  </a:lnTo>
                  <a:lnTo>
                    <a:pt x="52" y="67"/>
                  </a:lnTo>
                  <a:lnTo>
                    <a:pt x="30" y="67"/>
                  </a:lnTo>
                  <a:lnTo>
                    <a:pt x="38" y="77"/>
                  </a:lnTo>
                  <a:lnTo>
                    <a:pt x="38" y="93"/>
                  </a:lnTo>
                  <a:lnTo>
                    <a:pt x="30" y="102"/>
                  </a:lnTo>
                  <a:lnTo>
                    <a:pt x="22" y="93"/>
                  </a:lnTo>
                  <a:lnTo>
                    <a:pt x="5" y="93"/>
                  </a:lnTo>
                  <a:lnTo>
                    <a:pt x="5" y="104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0" y="138"/>
                  </a:lnTo>
                  <a:lnTo>
                    <a:pt x="26" y="138"/>
                  </a:lnTo>
                  <a:lnTo>
                    <a:pt x="50" y="109"/>
                  </a:lnTo>
                  <a:lnTo>
                    <a:pt x="72" y="109"/>
                  </a:lnTo>
                  <a:lnTo>
                    <a:pt x="75" y="103"/>
                  </a:lnTo>
                  <a:lnTo>
                    <a:pt x="80" y="109"/>
                  </a:lnTo>
                  <a:lnTo>
                    <a:pt x="79" y="115"/>
                  </a:lnTo>
                  <a:lnTo>
                    <a:pt x="99" y="135"/>
                  </a:lnTo>
                  <a:lnTo>
                    <a:pt x="99" y="143"/>
                  </a:lnTo>
                  <a:lnTo>
                    <a:pt x="104" y="140"/>
                  </a:lnTo>
                  <a:lnTo>
                    <a:pt x="101" y="135"/>
                  </a:lnTo>
                  <a:lnTo>
                    <a:pt x="104" y="132"/>
                  </a:lnTo>
                  <a:lnTo>
                    <a:pt x="107" y="135"/>
                  </a:lnTo>
                  <a:lnTo>
                    <a:pt x="109" y="134"/>
                  </a:lnTo>
                  <a:lnTo>
                    <a:pt x="88" y="108"/>
                  </a:lnTo>
                  <a:lnTo>
                    <a:pt x="88" y="99"/>
                  </a:lnTo>
                  <a:lnTo>
                    <a:pt x="94" y="99"/>
                  </a:lnTo>
                  <a:lnTo>
                    <a:pt x="94" y="104"/>
                  </a:lnTo>
                  <a:lnTo>
                    <a:pt x="114" y="127"/>
                  </a:lnTo>
                  <a:lnTo>
                    <a:pt x="114" y="134"/>
                  </a:lnTo>
                  <a:lnTo>
                    <a:pt x="123" y="144"/>
                  </a:lnTo>
                  <a:lnTo>
                    <a:pt x="121" y="146"/>
                  </a:lnTo>
                  <a:lnTo>
                    <a:pt x="127" y="154"/>
                  </a:lnTo>
                  <a:lnTo>
                    <a:pt x="137" y="143"/>
                  </a:lnTo>
                  <a:lnTo>
                    <a:pt x="131" y="136"/>
                  </a:lnTo>
                  <a:lnTo>
                    <a:pt x="137" y="130"/>
                  </a:lnTo>
                  <a:lnTo>
                    <a:pt x="144" y="130"/>
                  </a:lnTo>
                  <a:lnTo>
                    <a:pt x="148" y="126"/>
                  </a:lnTo>
                  <a:lnTo>
                    <a:pt x="153" y="126"/>
                  </a:lnTo>
                  <a:lnTo>
                    <a:pt x="147" y="117"/>
                  </a:lnTo>
                  <a:lnTo>
                    <a:pt x="150" y="113"/>
                  </a:lnTo>
                  <a:lnTo>
                    <a:pt x="150" y="98"/>
                  </a:lnTo>
                  <a:lnTo>
                    <a:pt x="157" y="90"/>
                  </a:lnTo>
                  <a:lnTo>
                    <a:pt x="160" y="93"/>
                  </a:lnTo>
                  <a:lnTo>
                    <a:pt x="166" y="93"/>
                  </a:lnTo>
                  <a:lnTo>
                    <a:pt x="163" y="97"/>
                  </a:lnTo>
                  <a:lnTo>
                    <a:pt x="169" y="103"/>
                  </a:lnTo>
                  <a:lnTo>
                    <a:pt x="172" y="98"/>
                  </a:lnTo>
                  <a:lnTo>
                    <a:pt x="177" y="98"/>
                  </a:lnTo>
                  <a:lnTo>
                    <a:pt x="177" y="95"/>
                  </a:lnTo>
                  <a:lnTo>
                    <a:pt x="175" y="95"/>
                  </a:lnTo>
                  <a:lnTo>
                    <a:pt x="171" y="93"/>
                  </a:lnTo>
                  <a:lnTo>
                    <a:pt x="180" y="81"/>
                  </a:lnTo>
                  <a:lnTo>
                    <a:pt x="180" y="98"/>
                  </a:lnTo>
                  <a:lnTo>
                    <a:pt x="183" y="98"/>
                  </a:lnTo>
                  <a:lnTo>
                    <a:pt x="183" y="0"/>
                  </a:lnTo>
                  <a:lnTo>
                    <a:pt x="12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5" name="Freeform 56"/>
            <p:cNvSpPr>
              <a:spLocks/>
            </p:cNvSpPr>
            <p:nvPr/>
          </p:nvSpPr>
          <p:spPr bwMode="grayWhite">
            <a:xfrm>
              <a:off x="4605" y="2991"/>
              <a:ext cx="782" cy="553"/>
            </a:xfrm>
            <a:custGeom>
              <a:avLst/>
              <a:gdLst>
                <a:gd name="T0" fmla="*/ 22 w 782"/>
                <a:gd name="T1" fmla="*/ 145 h 553"/>
                <a:gd name="T2" fmla="*/ 71 w 782"/>
                <a:gd name="T3" fmla="*/ 96 h 553"/>
                <a:gd name="T4" fmla="*/ 101 w 782"/>
                <a:gd name="T5" fmla="*/ 130 h 553"/>
                <a:gd name="T6" fmla="*/ 84 w 782"/>
                <a:gd name="T7" fmla="*/ 128 h 553"/>
                <a:gd name="T8" fmla="*/ 155 w 782"/>
                <a:gd name="T9" fmla="*/ 123 h 553"/>
                <a:gd name="T10" fmla="*/ 172 w 782"/>
                <a:gd name="T11" fmla="*/ 79 h 553"/>
                <a:gd name="T12" fmla="*/ 172 w 782"/>
                <a:gd name="T13" fmla="*/ 89 h 553"/>
                <a:gd name="T14" fmla="*/ 160 w 782"/>
                <a:gd name="T15" fmla="*/ 123 h 553"/>
                <a:gd name="T16" fmla="*/ 216 w 782"/>
                <a:gd name="T17" fmla="*/ 95 h 553"/>
                <a:gd name="T18" fmla="*/ 330 w 782"/>
                <a:gd name="T19" fmla="*/ 16 h 553"/>
                <a:gd name="T20" fmla="*/ 412 w 782"/>
                <a:gd name="T21" fmla="*/ 20 h 553"/>
                <a:gd name="T22" fmla="*/ 503 w 782"/>
                <a:gd name="T23" fmla="*/ 10 h 553"/>
                <a:gd name="T24" fmla="*/ 602 w 782"/>
                <a:gd name="T25" fmla="*/ 51 h 553"/>
                <a:gd name="T26" fmla="*/ 718 w 782"/>
                <a:gd name="T27" fmla="*/ 65 h 553"/>
                <a:gd name="T28" fmla="*/ 775 w 782"/>
                <a:gd name="T29" fmla="*/ 112 h 553"/>
                <a:gd name="T30" fmla="*/ 731 w 782"/>
                <a:gd name="T31" fmla="*/ 148 h 553"/>
                <a:gd name="T32" fmla="*/ 707 w 782"/>
                <a:gd name="T33" fmla="*/ 194 h 553"/>
                <a:gd name="T34" fmla="*/ 678 w 782"/>
                <a:gd name="T35" fmla="*/ 196 h 553"/>
                <a:gd name="T36" fmla="*/ 687 w 782"/>
                <a:gd name="T37" fmla="*/ 132 h 553"/>
                <a:gd name="T38" fmla="*/ 650 w 782"/>
                <a:gd name="T39" fmla="*/ 166 h 553"/>
                <a:gd name="T40" fmla="*/ 623 w 782"/>
                <a:gd name="T41" fmla="*/ 196 h 553"/>
                <a:gd name="T42" fmla="*/ 632 w 782"/>
                <a:gd name="T43" fmla="*/ 228 h 553"/>
                <a:gd name="T44" fmla="*/ 600 w 782"/>
                <a:gd name="T45" fmla="*/ 276 h 553"/>
                <a:gd name="T46" fmla="*/ 605 w 782"/>
                <a:gd name="T47" fmla="*/ 315 h 553"/>
                <a:gd name="T48" fmla="*/ 602 w 782"/>
                <a:gd name="T49" fmla="*/ 296 h 553"/>
                <a:gd name="T50" fmla="*/ 572 w 782"/>
                <a:gd name="T51" fmla="*/ 299 h 553"/>
                <a:gd name="T52" fmla="*/ 594 w 782"/>
                <a:gd name="T53" fmla="*/ 356 h 553"/>
                <a:gd name="T54" fmla="*/ 539 w 782"/>
                <a:gd name="T55" fmla="*/ 423 h 553"/>
                <a:gd name="T56" fmla="*/ 524 w 782"/>
                <a:gd name="T57" fmla="*/ 442 h 553"/>
                <a:gd name="T58" fmla="*/ 504 w 782"/>
                <a:gd name="T59" fmla="*/ 507 h 553"/>
                <a:gd name="T60" fmla="*/ 477 w 782"/>
                <a:gd name="T61" fmla="*/ 508 h 553"/>
                <a:gd name="T62" fmla="*/ 510 w 782"/>
                <a:gd name="T63" fmla="*/ 552 h 553"/>
                <a:gd name="T64" fmla="*/ 455 w 782"/>
                <a:gd name="T65" fmla="*/ 449 h 553"/>
                <a:gd name="T66" fmla="*/ 391 w 782"/>
                <a:gd name="T67" fmla="*/ 428 h 553"/>
                <a:gd name="T68" fmla="*/ 361 w 782"/>
                <a:gd name="T69" fmla="*/ 495 h 553"/>
                <a:gd name="T70" fmla="*/ 338 w 782"/>
                <a:gd name="T71" fmla="*/ 530 h 553"/>
                <a:gd name="T72" fmla="*/ 298 w 782"/>
                <a:gd name="T73" fmla="*/ 425 h 553"/>
                <a:gd name="T74" fmla="*/ 267 w 782"/>
                <a:gd name="T75" fmla="*/ 436 h 553"/>
                <a:gd name="T76" fmla="*/ 241 w 782"/>
                <a:gd name="T77" fmla="*/ 391 h 553"/>
                <a:gd name="T78" fmla="*/ 160 w 782"/>
                <a:gd name="T79" fmla="*/ 366 h 553"/>
                <a:gd name="T80" fmla="*/ 188 w 782"/>
                <a:gd name="T81" fmla="*/ 414 h 553"/>
                <a:gd name="T82" fmla="*/ 167 w 782"/>
                <a:gd name="T83" fmla="*/ 445 h 553"/>
                <a:gd name="T84" fmla="*/ 136 w 782"/>
                <a:gd name="T85" fmla="*/ 434 h 553"/>
                <a:gd name="T86" fmla="*/ 85 w 782"/>
                <a:gd name="T87" fmla="*/ 355 h 553"/>
                <a:gd name="T88" fmla="*/ 106 w 782"/>
                <a:gd name="T89" fmla="*/ 310 h 553"/>
                <a:gd name="T90" fmla="*/ 119 w 782"/>
                <a:gd name="T91" fmla="*/ 276 h 553"/>
                <a:gd name="T92" fmla="*/ 106 w 782"/>
                <a:gd name="T93" fmla="*/ 162 h 553"/>
                <a:gd name="T94" fmla="*/ 61 w 782"/>
                <a:gd name="T95" fmla="*/ 138 h 553"/>
                <a:gd name="T96" fmla="*/ 39 w 782"/>
                <a:gd name="T97" fmla="*/ 150 h 553"/>
                <a:gd name="T98" fmla="*/ 0 w 782"/>
                <a:gd name="T99" fmla="*/ 162 h 55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82" h="553">
                  <a:moveTo>
                    <a:pt x="0" y="162"/>
                  </a:moveTo>
                  <a:lnTo>
                    <a:pt x="22" y="145"/>
                  </a:lnTo>
                  <a:lnTo>
                    <a:pt x="44" y="112"/>
                  </a:lnTo>
                  <a:lnTo>
                    <a:pt x="71" y="96"/>
                  </a:lnTo>
                  <a:lnTo>
                    <a:pt x="98" y="115"/>
                  </a:lnTo>
                  <a:lnTo>
                    <a:pt x="101" y="130"/>
                  </a:lnTo>
                  <a:lnTo>
                    <a:pt x="95" y="130"/>
                  </a:lnTo>
                  <a:lnTo>
                    <a:pt x="84" y="128"/>
                  </a:lnTo>
                  <a:lnTo>
                    <a:pt x="98" y="145"/>
                  </a:lnTo>
                  <a:lnTo>
                    <a:pt x="155" y="123"/>
                  </a:lnTo>
                  <a:lnTo>
                    <a:pt x="147" y="107"/>
                  </a:lnTo>
                  <a:lnTo>
                    <a:pt x="172" y="79"/>
                  </a:lnTo>
                  <a:lnTo>
                    <a:pt x="188" y="79"/>
                  </a:lnTo>
                  <a:lnTo>
                    <a:pt x="172" y="89"/>
                  </a:lnTo>
                  <a:lnTo>
                    <a:pt x="160" y="109"/>
                  </a:lnTo>
                  <a:lnTo>
                    <a:pt x="160" y="123"/>
                  </a:lnTo>
                  <a:lnTo>
                    <a:pt x="183" y="138"/>
                  </a:lnTo>
                  <a:lnTo>
                    <a:pt x="216" y="95"/>
                  </a:lnTo>
                  <a:lnTo>
                    <a:pt x="330" y="45"/>
                  </a:lnTo>
                  <a:lnTo>
                    <a:pt x="330" y="16"/>
                  </a:lnTo>
                  <a:lnTo>
                    <a:pt x="382" y="5"/>
                  </a:lnTo>
                  <a:lnTo>
                    <a:pt x="412" y="20"/>
                  </a:lnTo>
                  <a:lnTo>
                    <a:pt x="481" y="0"/>
                  </a:lnTo>
                  <a:lnTo>
                    <a:pt x="503" y="10"/>
                  </a:lnTo>
                  <a:lnTo>
                    <a:pt x="549" y="61"/>
                  </a:lnTo>
                  <a:lnTo>
                    <a:pt x="602" y="51"/>
                  </a:lnTo>
                  <a:lnTo>
                    <a:pt x="635" y="69"/>
                  </a:lnTo>
                  <a:lnTo>
                    <a:pt x="718" y="65"/>
                  </a:lnTo>
                  <a:lnTo>
                    <a:pt x="781" y="84"/>
                  </a:lnTo>
                  <a:lnTo>
                    <a:pt x="775" y="112"/>
                  </a:lnTo>
                  <a:lnTo>
                    <a:pt x="722" y="130"/>
                  </a:lnTo>
                  <a:lnTo>
                    <a:pt x="731" y="148"/>
                  </a:lnTo>
                  <a:lnTo>
                    <a:pt x="708" y="158"/>
                  </a:lnTo>
                  <a:lnTo>
                    <a:pt x="707" y="194"/>
                  </a:lnTo>
                  <a:lnTo>
                    <a:pt x="686" y="218"/>
                  </a:lnTo>
                  <a:lnTo>
                    <a:pt x="678" y="196"/>
                  </a:lnTo>
                  <a:lnTo>
                    <a:pt x="689" y="175"/>
                  </a:lnTo>
                  <a:lnTo>
                    <a:pt x="687" y="132"/>
                  </a:lnTo>
                  <a:lnTo>
                    <a:pt x="666" y="154"/>
                  </a:lnTo>
                  <a:lnTo>
                    <a:pt x="650" y="166"/>
                  </a:lnTo>
                  <a:lnTo>
                    <a:pt x="634" y="147"/>
                  </a:lnTo>
                  <a:lnTo>
                    <a:pt x="623" y="196"/>
                  </a:lnTo>
                  <a:lnTo>
                    <a:pt x="635" y="196"/>
                  </a:lnTo>
                  <a:lnTo>
                    <a:pt x="632" y="228"/>
                  </a:lnTo>
                  <a:lnTo>
                    <a:pt x="618" y="263"/>
                  </a:lnTo>
                  <a:lnTo>
                    <a:pt x="600" y="276"/>
                  </a:lnTo>
                  <a:lnTo>
                    <a:pt x="615" y="299"/>
                  </a:lnTo>
                  <a:lnTo>
                    <a:pt x="605" y="315"/>
                  </a:lnTo>
                  <a:lnTo>
                    <a:pt x="602" y="301"/>
                  </a:lnTo>
                  <a:lnTo>
                    <a:pt x="602" y="296"/>
                  </a:lnTo>
                  <a:lnTo>
                    <a:pt x="590" y="288"/>
                  </a:lnTo>
                  <a:lnTo>
                    <a:pt x="572" y="299"/>
                  </a:lnTo>
                  <a:lnTo>
                    <a:pt x="588" y="337"/>
                  </a:lnTo>
                  <a:lnTo>
                    <a:pt x="594" y="356"/>
                  </a:lnTo>
                  <a:lnTo>
                    <a:pt x="574" y="408"/>
                  </a:lnTo>
                  <a:lnTo>
                    <a:pt x="539" y="423"/>
                  </a:lnTo>
                  <a:lnTo>
                    <a:pt x="509" y="420"/>
                  </a:lnTo>
                  <a:lnTo>
                    <a:pt x="524" y="442"/>
                  </a:lnTo>
                  <a:lnTo>
                    <a:pt x="525" y="472"/>
                  </a:lnTo>
                  <a:lnTo>
                    <a:pt x="504" y="507"/>
                  </a:lnTo>
                  <a:lnTo>
                    <a:pt x="480" y="488"/>
                  </a:lnTo>
                  <a:lnTo>
                    <a:pt x="477" y="508"/>
                  </a:lnTo>
                  <a:lnTo>
                    <a:pt x="495" y="526"/>
                  </a:lnTo>
                  <a:lnTo>
                    <a:pt x="510" y="552"/>
                  </a:lnTo>
                  <a:lnTo>
                    <a:pt x="485" y="536"/>
                  </a:lnTo>
                  <a:lnTo>
                    <a:pt x="455" y="449"/>
                  </a:lnTo>
                  <a:lnTo>
                    <a:pt x="418" y="426"/>
                  </a:lnTo>
                  <a:lnTo>
                    <a:pt x="391" y="428"/>
                  </a:lnTo>
                  <a:lnTo>
                    <a:pt x="356" y="477"/>
                  </a:lnTo>
                  <a:lnTo>
                    <a:pt x="361" y="495"/>
                  </a:lnTo>
                  <a:lnTo>
                    <a:pt x="349" y="530"/>
                  </a:lnTo>
                  <a:lnTo>
                    <a:pt x="338" y="530"/>
                  </a:lnTo>
                  <a:lnTo>
                    <a:pt x="298" y="457"/>
                  </a:lnTo>
                  <a:lnTo>
                    <a:pt x="298" y="425"/>
                  </a:lnTo>
                  <a:lnTo>
                    <a:pt x="290" y="437"/>
                  </a:lnTo>
                  <a:lnTo>
                    <a:pt x="267" y="436"/>
                  </a:lnTo>
                  <a:lnTo>
                    <a:pt x="276" y="416"/>
                  </a:lnTo>
                  <a:lnTo>
                    <a:pt x="241" y="391"/>
                  </a:lnTo>
                  <a:lnTo>
                    <a:pt x="197" y="391"/>
                  </a:lnTo>
                  <a:lnTo>
                    <a:pt x="160" y="366"/>
                  </a:lnTo>
                  <a:lnTo>
                    <a:pt x="157" y="391"/>
                  </a:lnTo>
                  <a:lnTo>
                    <a:pt x="188" y="414"/>
                  </a:lnTo>
                  <a:lnTo>
                    <a:pt x="199" y="414"/>
                  </a:lnTo>
                  <a:lnTo>
                    <a:pt x="167" y="445"/>
                  </a:lnTo>
                  <a:lnTo>
                    <a:pt x="136" y="452"/>
                  </a:lnTo>
                  <a:lnTo>
                    <a:pt x="136" y="434"/>
                  </a:lnTo>
                  <a:lnTo>
                    <a:pt x="91" y="372"/>
                  </a:lnTo>
                  <a:lnTo>
                    <a:pt x="85" y="355"/>
                  </a:lnTo>
                  <a:lnTo>
                    <a:pt x="109" y="335"/>
                  </a:lnTo>
                  <a:lnTo>
                    <a:pt x="106" y="310"/>
                  </a:lnTo>
                  <a:lnTo>
                    <a:pt x="106" y="282"/>
                  </a:lnTo>
                  <a:lnTo>
                    <a:pt x="119" y="276"/>
                  </a:lnTo>
                  <a:lnTo>
                    <a:pt x="106" y="263"/>
                  </a:lnTo>
                  <a:lnTo>
                    <a:pt x="106" y="162"/>
                  </a:lnTo>
                  <a:lnTo>
                    <a:pt x="43" y="162"/>
                  </a:lnTo>
                  <a:lnTo>
                    <a:pt x="61" y="138"/>
                  </a:lnTo>
                  <a:lnTo>
                    <a:pt x="60" y="130"/>
                  </a:lnTo>
                  <a:lnTo>
                    <a:pt x="39" y="150"/>
                  </a:lnTo>
                  <a:lnTo>
                    <a:pt x="32" y="162"/>
                  </a:lnTo>
                  <a:lnTo>
                    <a:pt x="0" y="16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6" name="Freeform 57"/>
            <p:cNvSpPr>
              <a:spLocks/>
            </p:cNvSpPr>
            <p:nvPr/>
          </p:nvSpPr>
          <p:spPr bwMode="grayWhite">
            <a:xfrm>
              <a:off x="5221" y="3217"/>
              <a:ext cx="68" cy="113"/>
            </a:xfrm>
            <a:custGeom>
              <a:avLst/>
              <a:gdLst>
                <a:gd name="T0" fmla="*/ 45 w 68"/>
                <a:gd name="T1" fmla="*/ 0 h 113"/>
                <a:gd name="T2" fmla="*/ 45 w 68"/>
                <a:gd name="T3" fmla="*/ 14 h 113"/>
                <a:gd name="T4" fmla="*/ 39 w 68"/>
                <a:gd name="T5" fmla="*/ 23 h 113"/>
                <a:gd name="T6" fmla="*/ 41 w 68"/>
                <a:gd name="T7" fmla="*/ 38 h 113"/>
                <a:gd name="T8" fmla="*/ 33 w 68"/>
                <a:gd name="T9" fmla="*/ 58 h 113"/>
                <a:gd name="T10" fmla="*/ 22 w 68"/>
                <a:gd name="T11" fmla="*/ 77 h 113"/>
                <a:gd name="T12" fmla="*/ 5 w 68"/>
                <a:gd name="T13" fmla="*/ 89 h 113"/>
                <a:gd name="T14" fmla="*/ 0 w 68"/>
                <a:gd name="T15" fmla="*/ 110 h 113"/>
                <a:gd name="T16" fmla="*/ 7 w 68"/>
                <a:gd name="T17" fmla="*/ 112 h 113"/>
                <a:gd name="T18" fmla="*/ 7 w 68"/>
                <a:gd name="T19" fmla="*/ 92 h 113"/>
                <a:gd name="T20" fmla="*/ 31 w 68"/>
                <a:gd name="T21" fmla="*/ 91 h 113"/>
                <a:gd name="T22" fmla="*/ 49 w 68"/>
                <a:gd name="T23" fmla="*/ 78 h 113"/>
                <a:gd name="T24" fmla="*/ 49 w 68"/>
                <a:gd name="T25" fmla="*/ 51 h 113"/>
                <a:gd name="T26" fmla="*/ 55 w 68"/>
                <a:gd name="T27" fmla="*/ 41 h 113"/>
                <a:gd name="T28" fmla="*/ 46 w 68"/>
                <a:gd name="T29" fmla="*/ 24 h 113"/>
                <a:gd name="T30" fmla="*/ 59 w 68"/>
                <a:gd name="T31" fmla="*/ 19 h 113"/>
                <a:gd name="T32" fmla="*/ 67 w 68"/>
                <a:gd name="T33" fmla="*/ 5 h 113"/>
                <a:gd name="T34" fmla="*/ 49 w 68"/>
                <a:gd name="T35" fmla="*/ 7 h 113"/>
                <a:gd name="T36" fmla="*/ 45 w 68"/>
                <a:gd name="T37" fmla="*/ 0 h 1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8" h="113">
                  <a:moveTo>
                    <a:pt x="45" y="0"/>
                  </a:moveTo>
                  <a:lnTo>
                    <a:pt x="45" y="14"/>
                  </a:lnTo>
                  <a:lnTo>
                    <a:pt x="39" y="23"/>
                  </a:lnTo>
                  <a:lnTo>
                    <a:pt x="41" y="38"/>
                  </a:lnTo>
                  <a:lnTo>
                    <a:pt x="33" y="58"/>
                  </a:lnTo>
                  <a:lnTo>
                    <a:pt x="22" y="77"/>
                  </a:lnTo>
                  <a:lnTo>
                    <a:pt x="5" y="89"/>
                  </a:lnTo>
                  <a:lnTo>
                    <a:pt x="0" y="110"/>
                  </a:lnTo>
                  <a:lnTo>
                    <a:pt x="7" y="112"/>
                  </a:lnTo>
                  <a:lnTo>
                    <a:pt x="7" y="92"/>
                  </a:lnTo>
                  <a:lnTo>
                    <a:pt x="31" y="91"/>
                  </a:lnTo>
                  <a:lnTo>
                    <a:pt x="49" y="78"/>
                  </a:lnTo>
                  <a:lnTo>
                    <a:pt x="49" y="51"/>
                  </a:lnTo>
                  <a:lnTo>
                    <a:pt x="55" y="41"/>
                  </a:lnTo>
                  <a:lnTo>
                    <a:pt x="46" y="24"/>
                  </a:lnTo>
                  <a:lnTo>
                    <a:pt x="59" y="19"/>
                  </a:lnTo>
                  <a:lnTo>
                    <a:pt x="67" y="5"/>
                  </a:lnTo>
                  <a:lnTo>
                    <a:pt x="49" y="7"/>
                  </a:lnTo>
                  <a:lnTo>
                    <a:pt x="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7" name="Freeform 58"/>
            <p:cNvSpPr>
              <a:spLocks/>
            </p:cNvSpPr>
            <p:nvPr/>
          </p:nvSpPr>
          <p:spPr bwMode="grayWhite">
            <a:xfrm>
              <a:off x="4967" y="3518"/>
              <a:ext cx="17" cy="26"/>
            </a:xfrm>
            <a:custGeom>
              <a:avLst/>
              <a:gdLst>
                <a:gd name="T0" fmla="*/ 8 w 17"/>
                <a:gd name="T1" fmla="*/ 0 h 26"/>
                <a:gd name="T2" fmla="*/ 0 w 17"/>
                <a:gd name="T3" fmla="*/ 11 h 26"/>
                <a:gd name="T4" fmla="*/ 5 w 17"/>
                <a:gd name="T5" fmla="*/ 25 h 26"/>
                <a:gd name="T6" fmla="*/ 16 w 17"/>
                <a:gd name="T7" fmla="*/ 15 h 26"/>
                <a:gd name="T8" fmla="*/ 8 w 17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26">
                  <a:moveTo>
                    <a:pt x="8" y="0"/>
                  </a:moveTo>
                  <a:lnTo>
                    <a:pt x="0" y="11"/>
                  </a:lnTo>
                  <a:lnTo>
                    <a:pt x="5" y="25"/>
                  </a:lnTo>
                  <a:lnTo>
                    <a:pt x="16" y="15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8" name="Freeform 59"/>
            <p:cNvSpPr>
              <a:spLocks/>
            </p:cNvSpPr>
            <p:nvPr/>
          </p:nvSpPr>
          <p:spPr bwMode="grayWhite">
            <a:xfrm>
              <a:off x="5069" y="3545"/>
              <a:ext cx="158" cy="68"/>
            </a:xfrm>
            <a:custGeom>
              <a:avLst/>
              <a:gdLst>
                <a:gd name="T0" fmla="*/ 0 w 158"/>
                <a:gd name="T1" fmla="*/ 0 h 68"/>
                <a:gd name="T2" fmla="*/ 23 w 158"/>
                <a:gd name="T3" fmla="*/ 5 h 68"/>
                <a:gd name="T4" fmla="*/ 58 w 158"/>
                <a:gd name="T5" fmla="*/ 29 h 68"/>
                <a:gd name="T6" fmla="*/ 53 w 158"/>
                <a:gd name="T7" fmla="*/ 43 h 68"/>
                <a:gd name="T8" fmla="*/ 82 w 158"/>
                <a:gd name="T9" fmla="*/ 55 h 68"/>
                <a:gd name="T10" fmla="*/ 157 w 158"/>
                <a:gd name="T11" fmla="*/ 55 h 68"/>
                <a:gd name="T12" fmla="*/ 75 w 158"/>
                <a:gd name="T13" fmla="*/ 67 h 68"/>
                <a:gd name="T14" fmla="*/ 53 w 158"/>
                <a:gd name="T15" fmla="*/ 43 h 68"/>
                <a:gd name="T16" fmla="*/ 32 w 158"/>
                <a:gd name="T17" fmla="*/ 38 h 68"/>
                <a:gd name="T18" fmla="*/ 0 w 158"/>
                <a:gd name="T19" fmla="*/ 0 h 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8" h="68">
                  <a:moveTo>
                    <a:pt x="0" y="0"/>
                  </a:moveTo>
                  <a:lnTo>
                    <a:pt x="23" y="5"/>
                  </a:lnTo>
                  <a:lnTo>
                    <a:pt x="58" y="29"/>
                  </a:lnTo>
                  <a:lnTo>
                    <a:pt x="53" y="43"/>
                  </a:lnTo>
                  <a:lnTo>
                    <a:pt x="82" y="55"/>
                  </a:lnTo>
                  <a:lnTo>
                    <a:pt x="157" y="55"/>
                  </a:lnTo>
                  <a:lnTo>
                    <a:pt x="75" y="67"/>
                  </a:lnTo>
                  <a:lnTo>
                    <a:pt x="53" y="43"/>
                  </a:lnTo>
                  <a:lnTo>
                    <a:pt x="32" y="38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9" name="Freeform 60"/>
            <p:cNvSpPr>
              <a:spLocks/>
            </p:cNvSpPr>
            <p:nvPr/>
          </p:nvSpPr>
          <p:spPr bwMode="grayWhite">
            <a:xfrm>
              <a:off x="5195" y="3601"/>
              <a:ext cx="169" cy="159"/>
            </a:xfrm>
            <a:custGeom>
              <a:avLst/>
              <a:gdLst>
                <a:gd name="T0" fmla="*/ 135 w 169"/>
                <a:gd name="T1" fmla="*/ 155 h 159"/>
                <a:gd name="T2" fmla="*/ 127 w 169"/>
                <a:gd name="T3" fmla="*/ 152 h 159"/>
                <a:gd name="T4" fmla="*/ 110 w 169"/>
                <a:gd name="T5" fmla="*/ 134 h 159"/>
                <a:gd name="T6" fmla="*/ 92 w 169"/>
                <a:gd name="T7" fmla="*/ 130 h 159"/>
                <a:gd name="T8" fmla="*/ 88 w 169"/>
                <a:gd name="T9" fmla="*/ 119 h 159"/>
                <a:gd name="T10" fmla="*/ 78 w 169"/>
                <a:gd name="T11" fmla="*/ 111 h 159"/>
                <a:gd name="T12" fmla="*/ 62 w 169"/>
                <a:gd name="T13" fmla="*/ 111 h 159"/>
                <a:gd name="T14" fmla="*/ 44 w 169"/>
                <a:gd name="T15" fmla="*/ 118 h 159"/>
                <a:gd name="T16" fmla="*/ 28 w 169"/>
                <a:gd name="T17" fmla="*/ 121 h 159"/>
                <a:gd name="T18" fmla="*/ 10 w 169"/>
                <a:gd name="T19" fmla="*/ 121 h 159"/>
                <a:gd name="T20" fmla="*/ 10 w 169"/>
                <a:gd name="T21" fmla="*/ 109 h 159"/>
                <a:gd name="T22" fmla="*/ 3 w 169"/>
                <a:gd name="T23" fmla="*/ 91 h 159"/>
                <a:gd name="T24" fmla="*/ 2 w 169"/>
                <a:gd name="T25" fmla="*/ 81 h 159"/>
                <a:gd name="T26" fmla="*/ 2 w 169"/>
                <a:gd name="T27" fmla="*/ 56 h 159"/>
                <a:gd name="T28" fmla="*/ 31 w 169"/>
                <a:gd name="T29" fmla="*/ 43 h 159"/>
                <a:gd name="T30" fmla="*/ 34 w 169"/>
                <a:gd name="T31" fmla="*/ 29 h 159"/>
                <a:gd name="T32" fmla="*/ 40 w 169"/>
                <a:gd name="T33" fmla="*/ 30 h 159"/>
                <a:gd name="T34" fmla="*/ 55 w 169"/>
                <a:gd name="T35" fmla="*/ 15 h 159"/>
                <a:gd name="T36" fmla="*/ 70 w 169"/>
                <a:gd name="T37" fmla="*/ 17 h 159"/>
                <a:gd name="T38" fmla="*/ 80 w 169"/>
                <a:gd name="T39" fmla="*/ 7 h 159"/>
                <a:gd name="T40" fmla="*/ 89 w 169"/>
                <a:gd name="T41" fmla="*/ 5 h 159"/>
                <a:gd name="T42" fmla="*/ 103 w 169"/>
                <a:gd name="T43" fmla="*/ 24 h 159"/>
                <a:gd name="T44" fmla="*/ 116 w 169"/>
                <a:gd name="T45" fmla="*/ 30 h 159"/>
                <a:gd name="T46" fmla="*/ 117 w 169"/>
                <a:gd name="T47" fmla="*/ 11 h 159"/>
                <a:gd name="T48" fmla="*/ 122 w 169"/>
                <a:gd name="T49" fmla="*/ 0 h 159"/>
                <a:gd name="T50" fmla="*/ 132 w 169"/>
                <a:gd name="T51" fmla="*/ 15 h 159"/>
                <a:gd name="T52" fmla="*/ 140 w 169"/>
                <a:gd name="T53" fmla="*/ 43 h 159"/>
                <a:gd name="T54" fmla="*/ 156 w 169"/>
                <a:gd name="T55" fmla="*/ 59 h 159"/>
                <a:gd name="T56" fmla="*/ 165 w 169"/>
                <a:gd name="T57" fmla="*/ 72 h 159"/>
                <a:gd name="T58" fmla="*/ 168 w 169"/>
                <a:gd name="T59" fmla="*/ 95 h 159"/>
                <a:gd name="T60" fmla="*/ 157 w 169"/>
                <a:gd name="T61" fmla="*/ 121 h 159"/>
                <a:gd name="T62" fmla="*/ 155 w 169"/>
                <a:gd name="T63" fmla="*/ 145 h 159"/>
                <a:gd name="T64" fmla="*/ 140 w 169"/>
                <a:gd name="T65" fmla="*/ 154 h 15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69" h="159">
                  <a:moveTo>
                    <a:pt x="140" y="154"/>
                  </a:moveTo>
                  <a:lnTo>
                    <a:pt x="135" y="155"/>
                  </a:lnTo>
                  <a:lnTo>
                    <a:pt x="132" y="158"/>
                  </a:lnTo>
                  <a:lnTo>
                    <a:pt x="127" y="152"/>
                  </a:lnTo>
                  <a:lnTo>
                    <a:pt x="112" y="145"/>
                  </a:lnTo>
                  <a:lnTo>
                    <a:pt x="110" y="134"/>
                  </a:lnTo>
                  <a:lnTo>
                    <a:pt x="105" y="130"/>
                  </a:lnTo>
                  <a:lnTo>
                    <a:pt x="92" y="130"/>
                  </a:lnTo>
                  <a:lnTo>
                    <a:pt x="92" y="122"/>
                  </a:lnTo>
                  <a:lnTo>
                    <a:pt x="88" y="119"/>
                  </a:lnTo>
                  <a:lnTo>
                    <a:pt x="87" y="112"/>
                  </a:lnTo>
                  <a:lnTo>
                    <a:pt x="78" y="111"/>
                  </a:lnTo>
                  <a:lnTo>
                    <a:pt x="70" y="109"/>
                  </a:lnTo>
                  <a:lnTo>
                    <a:pt x="62" y="111"/>
                  </a:lnTo>
                  <a:lnTo>
                    <a:pt x="62" y="112"/>
                  </a:lnTo>
                  <a:lnTo>
                    <a:pt x="44" y="118"/>
                  </a:lnTo>
                  <a:lnTo>
                    <a:pt x="44" y="121"/>
                  </a:lnTo>
                  <a:lnTo>
                    <a:pt x="28" y="121"/>
                  </a:lnTo>
                  <a:lnTo>
                    <a:pt x="20" y="126"/>
                  </a:lnTo>
                  <a:lnTo>
                    <a:pt x="10" y="121"/>
                  </a:lnTo>
                  <a:lnTo>
                    <a:pt x="10" y="119"/>
                  </a:lnTo>
                  <a:lnTo>
                    <a:pt x="10" y="109"/>
                  </a:lnTo>
                  <a:lnTo>
                    <a:pt x="7" y="99"/>
                  </a:lnTo>
                  <a:lnTo>
                    <a:pt x="3" y="91"/>
                  </a:lnTo>
                  <a:lnTo>
                    <a:pt x="5" y="84"/>
                  </a:lnTo>
                  <a:lnTo>
                    <a:pt x="2" y="81"/>
                  </a:lnTo>
                  <a:lnTo>
                    <a:pt x="0" y="66"/>
                  </a:lnTo>
                  <a:lnTo>
                    <a:pt x="2" y="56"/>
                  </a:lnTo>
                  <a:lnTo>
                    <a:pt x="11" y="48"/>
                  </a:lnTo>
                  <a:lnTo>
                    <a:pt x="31" y="43"/>
                  </a:lnTo>
                  <a:lnTo>
                    <a:pt x="36" y="36"/>
                  </a:lnTo>
                  <a:lnTo>
                    <a:pt x="34" y="29"/>
                  </a:lnTo>
                  <a:lnTo>
                    <a:pt x="39" y="27"/>
                  </a:lnTo>
                  <a:lnTo>
                    <a:pt x="40" y="30"/>
                  </a:lnTo>
                  <a:lnTo>
                    <a:pt x="42" y="25"/>
                  </a:lnTo>
                  <a:lnTo>
                    <a:pt x="55" y="15"/>
                  </a:lnTo>
                  <a:lnTo>
                    <a:pt x="62" y="20"/>
                  </a:lnTo>
                  <a:lnTo>
                    <a:pt x="70" y="17"/>
                  </a:lnTo>
                  <a:lnTo>
                    <a:pt x="72" y="9"/>
                  </a:lnTo>
                  <a:lnTo>
                    <a:pt x="80" y="7"/>
                  </a:lnTo>
                  <a:lnTo>
                    <a:pt x="78" y="1"/>
                  </a:lnTo>
                  <a:lnTo>
                    <a:pt x="89" y="5"/>
                  </a:lnTo>
                  <a:lnTo>
                    <a:pt x="98" y="3"/>
                  </a:lnTo>
                  <a:lnTo>
                    <a:pt x="103" y="24"/>
                  </a:lnTo>
                  <a:lnTo>
                    <a:pt x="110" y="30"/>
                  </a:lnTo>
                  <a:lnTo>
                    <a:pt x="116" y="30"/>
                  </a:lnTo>
                  <a:lnTo>
                    <a:pt x="119" y="17"/>
                  </a:lnTo>
                  <a:lnTo>
                    <a:pt x="117" y="11"/>
                  </a:lnTo>
                  <a:lnTo>
                    <a:pt x="119" y="1"/>
                  </a:lnTo>
                  <a:lnTo>
                    <a:pt x="122" y="0"/>
                  </a:lnTo>
                  <a:lnTo>
                    <a:pt x="127" y="12"/>
                  </a:lnTo>
                  <a:lnTo>
                    <a:pt x="132" y="15"/>
                  </a:lnTo>
                  <a:lnTo>
                    <a:pt x="135" y="27"/>
                  </a:lnTo>
                  <a:lnTo>
                    <a:pt x="140" y="43"/>
                  </a:lnTo>
                  <a:lnTo>
                    <a:pt x="147" y="47"/>
                  </a:lnTo>
                  <a:lnTo>
                    <a:pt x="156" y="59"/>
                  </a:lnTo>
                  <a:lnTo>
                    <a:pt x="157" y="65"/>
                  </a:lnTo>
                  <a:lnTo>
                    <a:pt x="165" y="72"/>
                  </a:lnTo>
                  <a:lnTo>
                    <a:pt x="168" y="85"/>
                  </a:lnTo>
                  <a:lnTo>
                    <a:pt x="168" y="95"/>
                  </a:lnTo>
                  <a:lnTo>
                    <a:pt x="165" y="111"/>
                  </a:lnTo>
                  <a:lnTo>
                    <a:pt x="157" y="121"/>
                  </a:lnTo>
                  <a:lnTo>
                    <a:pt x="155" y="134"/>
                  </a:lnTo>
                  <a:lnTo>
                    <a:pt x="155" y="145"/>
                  </a:lnTo>
                  <a:lnTo>
                    <a:pt x="147" y="147"/>
                  </a:lnTo>
                  <a:lnTo>
                    <a:pt x="140" y="1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60" name="Freeform 61"/>
            <p:cNvSpPr>
              <a:spLocks/>
            </p:cNvSpPr>
            <p:nvPr/>
          </p:nvSpPr>
          <p:spPr bwMode="grayWhite">
            <a:xfrm>
              <a:off x="5330" y="3768"/>
              <a:ext cx="17" cy="20"/>
            </a:xfrm>
            <a:custGeom>
              <a:avLst/>
              <a:gdLst>
                <a:gd name="T0" fmla="*/ 8 w 17"/>
                <a:gd name="T1" fmla="*/ 16 h 20"/>
                <a:gd name="T2" fmla="*/ 2 w 17"/>
                <a:gd name="T3" fmla="*/ 13 h 20"/>
                <a:gd name="T4" fmla="*/ 2 w 17"/>
                <a:gd name="T5" fmla="*/ 10 h 20"/>
                <a:gd name="T6" fmla="*/ 2 w 17"/>
                <a:gd name="T7" fmla="*/ 8 h 20"/>
                <a:gd name="T8" fmla="*/ 1 w 17"/>
                <a:gd name="T9" fmla="*/ 5 h 20"/>
                <a:gd name="T10" fmla="*/ 0 w 17"/>
                <a:gd name="T11" fmla="*/ 0 h 20"/>
                <a:gd name="T12" fmla="*/ 2 w 17"/>
                <a:gd name="T13" fmla="*/ 0 h 20"/>
                <a:gd name="T14" fmla="*/ 8 w 17"/>
                <a:gd name="T15" fmla="*/ 2 h 20"/>
                <a:gd name="T16" fmla="*/ 11 w 17"/>
                <a:gd name="T17" fmla="*/ 2 h 20"/>
                <a:gd name="T18" fmla="*/ 12 w 17"/>
                <a:gd name="T19" fmla="*/ 2 h 20"/>
                <a:gd name="T20" fmla="*/ 16 w 17"/>
                <a:gd name="T21" fmla="*/ 0 h 20"/>
                <a:gd name="T22" fmla="*/ 16 w 17"/>
                <a:gd name="T23" fmla="*/ 8 h 20"/>
                <a:gd name="T24" fmla="*/ 14 w 17"/>
                <a:gd name="T25" fmla="*/ 10 h 20"/>
                <a:gd name="T26" fmla="*/ 12 w 17"/>
                <a:gd name="T27" fmla="*/ 13 h 20"/>
                <a:gd name="T28" fmla="*/ 12 w 17"/>
                <a:gd name="T29" fmla="*/ 16 h 20"/>
                <a:gd name="T30" fmla="*/ 11 w 17"/>
                <a:gd name="T31" fmla="*/ 16 h 20"/>
                <a:gd name="T32" fmla="*/ 11 w 17"/>
                <a:gd name="T33" fmla="*/ 19 h 20"/>
                <a:gd name="T34" fmla="*/ 8 w 17"/>
                <a:gd name="T35" fmla="*/ 16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20">
                  <a:moveTo>
                    <a:pt x="8" y="16"/>
                  </a:moveTo>
                  <a:lnTo>
                    <a:pt x="2" y="13"/>
                  </a:lnTo>
                  <a:lnTo>
                    <a:pt x="2" y="10"/>
                  </a:lnTo>
                  <a:lnTo>
                    <a:pt x="2" y="8"/>
                  </a:lnTo>
                  <a:lnTo>
                    <a:pt x="1" y="5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2" y="13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11" y="19"/>
                  </a:lnTo>
                  <a:lnTo>
                    <a:pt x="8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61" name="Freeform 62"/>
            <p:cNvSpPr>
              <a:spLocks/>
            </p:cNvSpPr>
            <p:nvPr/>
          </p:nvSpPr>
          <p:spPr bwMode="grayWhite">
            <a:xfrm>
              <a:off x="4739" y="3587"/>
              <a:ext cx="19" cy="76"/>
            </a:xfrm>
            <a:custGeom>
              <a:avLst/>
              <a:gdLst>
                <a:gd name="T0" fmla="*/ 2 w 19"/>
                <a:gd name="T1" fmla="*/ 26 h 76"/>
                <a:gd name="T2" fmla="*/ 9 w 19"/>
                <a:gd name="T3" fmla="*/ 20 h 76"/>
                <a:gd name="T4" fmla="*/ 14 w 19"/>
                <a:gd name="T5" fmla="*/ 0 h 76"/>
                <a:gd name="T6" fmla="*/ 18 w 19"/>
                <a:gd name="T7" fmla="*/ 30 h 76"/>
                <a:gd name="T8" fmla="*/ 12 w 19"/>
                <a:gd name="T9" fmla="*/ 67 h 76"/>
                <a:gd name="T10" fmla="*/ 0 w 19"/>
                <a:gd name="T11" fmla="*/ 75 h 76"/>
                <a:gd name="T12" fmla="*/ 0 w 19"/>
                <a:gd name="T13" fmla="*/ 57 h 76"/>
                <a:gd name="T14" fmla="*/ 3 w 19"/>
                <a:gd name="T15" fmla="*/ 45 h 76"/>
                <a:gd name="T16" fmla="*/ 2 w 19"/>
                <a:gd name="T17" fmla="*/ 26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76">
                  <a:moveTo>
                    <a:pt x="2" y="26"/>
                  </a:moveTo>
                  <a:lnTo>
                    <a:pt x="9" y="20"/>
                  </a:lnTo>
                  <a:lnTo>
                    <a:pt x="14" y="0"/>
                  </a:lnTo>
                  <a:lnTo>
                    <a:pt x="18" y="30"/>
                  </a:lnTo>
                  <a:lnTo>
                    <a:pt x="12" y="67"/>
                  </a:lnTo>
                  <a:lnTo>
                    <a:pt x="0" y="75"/>
                  </a:lnTo>
                  <a:lnTo>
                    <a:pt x="0" y="57"/>
                  </a:lnTo>
                  <a:lnTo>
                    <a:pt x="3" y="45"/>
                  </a:lnTo>
                  <a:lnTo>
                    <a:pt x="2" y="2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1040" name="Object 63"/>
          <p:cNvGraphicFramePr>
            <a:graphicFrameLocks noChangeAspect="1"/>
          </p:cNvGraphicFramePr>
          <p:nvPr/>
        </p:nvGraphicFramePr>
        <p:xfrm>
          <a:off x="0" y="0"/>
          <a:ext cx="33083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位图图像" r:id="rId19" imgW="20338714" imgH="4382112" progId="PBrush">
                  <p:embed/>
                </p:oleObj>
              </mc:Choice>
              <mc:Fallback>
                <p:oleObj name="位图图像" r:id="rId19" imgW="20338714" imgH="4382112" progId="PBrush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3083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6" name="Rectangle 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182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6666FF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7ABF8D8E-4EAA-47A0-B184-EC953522E068}" type="slidenum">
              <a:rPr kumimoji="1"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CN"/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43" name="Rectangle 66"/>
          <p:cNvSpPr>
            <a:spLocks noChangeArrowheads="1"/>
          </p:cNvSpPr>
          <p:nvPr/>
        </p:nvSpPr>
        <p:spPr bwMode="auto">
          <a:xfrm>
            <a:off x="7850188" y="28575"/>
            <a:ext cx="1263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000">
                <a:solidFill>
                  <a:srgbClr val="C5E9FF"/>
                </a:solidFill>
                <a:latin typeface="华文行楷" pitchFamily="2" charset="-122"/>
                <a:ea typeface="华文行楷" pitchFamily="2" charset="-122"/>
              </a:rPr>
              <a:t>理学院 物理系 陈强</a:t>
            </a:r>
          </a:p>
        </p:txBody>
      </p:sp>
    </p:spTree>
    <p:extLst>
      <p:ext uri="{BB962C8B-B14F-4D97-AF65-F5344CB8AC3E}">
        <p14:creationId xmlns:p14="http://schemas.microsoft.com/office/powerpoint/2010/main" val="250461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64.bin"/><Relationship Id="rId3" Type="http://schemas.openxmlformats.org/officeDocument/2006/relationships/oleObject" Target="../embeddings/oleObject52.bin"/><Relationship Id="rId21" Type="http://schemas.openxmlformats.org/officeDocument/2006/relationships/image" Target="../media/image56.wmf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9.bin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59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6.bin"/><Relationship Id="rId24" Type="http://schemas.openxmlformats.org/officeDocument/2006/relationships/oleObject" Target="../embeddings/oleObject63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image" Target="../media/image57.wmf"/><Relationship Id="rId28" Type="http://schemas.openxmlformats.org/officeDocument/2006/relationships/oleObject" Target="../embeddings/oleObject65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60.bin"/><Relationship Id="rId31" Type="http://schemas.openxmlformats.org/officeDocument/2006/relationships/image" Target="../media/image60.e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3.wmf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58.emf"/><Relationship Id="rId30" Type="http://schemas.openxmlformats.org/officeDocument/2006/relationships/oleObject" Target="../embeddings/oleObject6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2" Type="http://schemas.openxmlformats.org/officeDocument/2006/relationships/image" Target="../media/image85.wmf"/><Relationship Id="rId16" Type="http://schemas.openxmlformats.org/officeDocument/2006/relationships/image" Target="../media/image9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5" Type="http://schemas.openxmlformats.org/officeDocument/2006/relationships/image" Target="../media/image98.e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Relationship Id="rId14" Type="http://schemas.openxmlformats.org/officeDocument/2006/relationships/image" Target="../media/image9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18" Type="http://schemas.openxmlformats.org/officeDocument/2006/relationships/image" Target="../media/image99.emf"/><Relationship Id="rId3" Type="http://schemas.openxmlformats.org/officeDocument/2006/relationships/image" Target="../media/image101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17" Type="http://schemas.openxmlformats.org/officeDocument/2006/relationships/image" Target="../media/image98.emf"/><Relationship Id="rId2" Type="http://schemas.openxmlformats.org/officeDocument/2006/relationships/image" Target="../media/image100.wmf"/><Relationship Id="rId16" Type="http://schemas.openxmlformats.org/officeDocument/2006/relationships/image" Target="../media/image9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103.wmf"/><Relationship Id="rId15" Type="http://schemas.openxmlformats.org/officeDocument/2006/relationships/image" Target="../media/image96.wmf"/><Relationship Id="rId10" Type="http://schemas.openxmlformats.org/officeDocument/2006/relationships/image" Target="../media/image91.wmf"/><Relationship Id="rId4" Type="http://schemas.openxmlformats.org/officeDocument/2006/relationships/image" Target="../media/image102.wmf"/><Relationship Id="rId9" Type="http://schemas.openxmlformats.org/officeDocument/2006/relationships/image" Target="../media/image90.wmf"/><Relationship Id="rId14" Type="http://schemas.openxmlformats.org/officeDocument/2006/relationships/image" Target="../media/image9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84.bin"/><Relationship Id="rId3" Type="http://schemas.openxmlformats.org/officeDocument/2006/relationships/image" Target="../media/image112.emf"/><Relationship Id="rId21" Type="http://schemas.openxmlformats.org/officeDocument/2006/relationships/image" Target="../media/image111.emf"/><Relationship Id="rId7" Type="http://schemas.openxmlformats.org/officeDocument/2006/relationships/image" Target="../media/image105.e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23.wmf"/><Relationship Id="rId5" Type="http://schemas.openxmlformats.org/officeDocument/2006/relationships/image" Target="../media/image104.emf"/><Relationship Id="rId15" Type="http://schemas.openxmlformats.org/officeDocument/2006/relationships/image" Target="../media/image108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110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8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9" Type="http://schemas.openxmlformats.org/officeDocument/2006/relationships/image" Target="../media/image121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34" Type="http://schemas.openxmlformats.org/officeDocument/2006/relationships/oleObject" Target="../embeddings/oleObject112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33" Type="http://schemas.openxmlformats.org/officeDocument/2006/relationships/image" Target="../media/image118.emf"/><Relationship Id="rId38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91.wmf"/><Relationship Id="rId29" Type="http://schemas.openxmlformats.org/officeDocument/2006/relationships/oleObject" Target="../embeddings/oleObject109.bin"/><Relationship Id="rId41" Type="http://schemas.openxmlformats.org/officeDocument/2006/relationships/image" Target="../media/image12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93.wmf"/><Relationship Id="rId32" Type="http://schemas.openxmlformats.org/officeDocument/2006/relationships/oleObject" Target="../embeddings/oleObject111.bin"/><Relationship Id="rId37" Type="http://schemas.openxmlformats.org/officeDocument/2006/relationships/image" Target="../media/image120.wmf"/><Relationship Id="rId40" Type="http://schemas.openxmlformats.org/officeDocument/2006/relationships/oleObject" Target="../embeddings/oleObject115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95.wmf"/><Relationship Id="rId36" Type="http://schemas.openxmlformats.org/officeDocument/2006/relationships/oleObject" Target="../embeddings/oleObject113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04.bin"/><Relationship Id="rId31" Type="http://schemas.openxmlformats.org/officeDocument/2006/relationships/image" Target="../media/image117.e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108.bin"/><Relationship Id="rId30" Type="http://schemas.openxmlformats.org/officeDocument/2006/relationships/oleObject" Target="../embeddings/oleObject110.bin"/><Relationship Id="rId35" Type="http://schemas.openxmlformats.org/officeDocument/2006/relationships/image" Target="../media/image11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63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6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75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7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76.bin"/><Relationship Id="rId18" Type="http://schemas.openxmlformats.org/officeDocument/2006/relationships/oleObject" Target="../embeddings/oleObject179.bin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9.wmf"/><Relationship Id="rId17" Type="http://schemas.openxmlformats.org/officeDocument/2006/relationships/image" Target="../media/image1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1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1.bin"/><Relationship Id="rId15" Type="http://schemas.openxmlformats.org/officeDocument/2006/relationships/image" Target="../media/image180.wmf"/><Relationship Id="rId10" Type="http://schemas.openxmlformats.org/officeDocument/2006/relationships/oleObject" Target="../embeddings/oleObject174.bin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73.bin"/><Relationship Id="rId14" Type="http://schemas.openxmlformats.org/officeDocument/2006/relationships/oleObject" Target="../embeddings/oleObject177.bin"/><Relationship Id="rId22" Type="http://schemas.openxmlformats.org/officeDocument/2006/relationships/image" Target="../media/image18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88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8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9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198.bin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9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204.wmf"/><Relationship Id="rId3" Type="http://schemas.openxmlformats.org/officeDocument/2006/relationships/oleObject" Target="../embeddings/oleObject199.bin"/><Relationship Id="rId21" Type="http://schemas.openxmlformats.org/officeDocument/2006/relationships/oleObject" Target="../embeddings/oleObject208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20" Type="http://schemas.openxmlformats.org/officeDocument/2006/relationships/image" Target="../media/image205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07.bin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128.wmf"/><Relationship Id="rId22" Type="http://schemas.openxmlformats.org/officeDocument/2006/relationships/image" Target="../media/image20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08.w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05.w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7.wmf"/><Relationship Id="rId20" Type="http://schemas.openxmlformats.org/officeDocument/2006/relationships/image" Target="../media/image209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10" Type="http://schemas.openxmlformats.org/officeDocument/2006/relationships/image" Target="../media/image204.w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06.wmf"/><Relationship Id="rId22" Type="http://schemas.openxmlformats.org/officeDocument/2006/relationships/image" Target="../media/image2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216.wmf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28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13.wmf"/><Relationship Id="rId17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5.wmf"/><Relationship Id="rId20" Type="http://schemas.openxmlformats.org/officeDocument/2006/relationships/image" Target="../media/image21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223.bin"/><Relationship Id="rId24" Type="http://schemas.openxmlformats.org/officeDocument/2006/relationships/image" Target="../media/image218.wmf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23" Type="http://schemas.openxmlformats.org/officeDocument/2006/relationships/oleObject" Target="../embeddings/oleObject229.bin"/><Relationship Id="rId10" Type="http://schemas.openxmlformats.org/officeDocument/2006/relationships/image" Target="../media/image212.wmf"/><Relationship Id="rId19" Type="http://schemas.openxmlformats.org/officeDocument/2006/relationships/oleObject" Target="../embeddings/oleObject227.bin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14.wmf"/><Relationship Id="rId22" Type="http://schemas.openxmlformats.org/officeDocument/2006/relationships/image" Target="../media/image19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26.wmf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39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23.emf"/><Relationship Id="rId17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238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24.wmf"/><Relationship Id="rId22" Type="http://schemas.openxmlformats.org/officeDocument/2006/relationships/image" Target="../media/image22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36.wmf"/><Relationship Id="rId3" Type="http://schemas.openxmlformats.org/officeDocument/2006/relationships/oleObject" Target="../embeddings/oleObject240.bin"/><Relationship Id="rId21" Type="http://schemas.openxmlformats.org/officeDocument/2006/relationships/oleObject" Target="../embeddings/oleObject249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emf"/><Relationship Id="rId20" Type="http://schemas.openxmlformats.org/officeDocument/2006/relationships/image" Target="../media/image237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44.bin"/><Relationship Id="rId24" Type="http://schemas.openxmlformats.org/officeDocument/2006/relationships/image" Target="../media/image239.emf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23" Type="http://schemas.openxmlformats.org/officeDocument/2006/relationships/oleObject" Target="../embeddings/oleObject250.bin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248.bin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34.emf"/><Relationship Id="rId22" Type="http://schemas.openxmlformats.org/officeDocument/2006/relationships/image" Target="../media/image23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52.bin"/><Relationship Id="rId10" Type="http://schemas.openxmlformats.org/officeDocument/2006/relationships/image" Target="../media/image243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5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61.bin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1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46.w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10" Type="http://schemas.openxmlformats.org/officeDocument/2006/relationships/image" Target="../media/image248.wmf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5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68.bin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6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67.bin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10" Type="http://schemas.openxmlformats.org/officeDocument/2006/relationships/image" Target="../media/image203.wmf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16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3.bin"/><Relationship Id="rId13" Type="http://schemas.openxmlformats.org/officeDocument/2006/relationships/image" Target="../media/image261.wmf"/><Relationship Id="rId18" Type="http://schemas.openxmlformats.org/officeDocument/2006/relationships/oleObject" Target="../embeddings/oleObject278.bin"/><Relationship Id="rId3" Type="http://schemas.openxmlformats.org/officeDocument/2006/relationships/oleObject" Target="../embeddings/oleObject270.bin"/><Relationship Id="rId21" Type="http://schemas.openxmlformats.org/officeDocument/2006/relationships/image" Target="../media/image256.wmf"/><Relationship Id="rId7" Type="http://schemas.openxmlformats.org/officeDocument/2006/relationships/oleObject" Target="../embeddings/oleObject272.bin"/><Relationship Id="rId12" Type="http://schemas.openxmlformats.org/officeDocument/2006/relationships/oleObject" Target="../embeddings/oleObject275.bin"/><Relationship Id="rId17" Type="http://schemas.openxmlformats.org/officeDocument/2006/relationships/image" Target="../media/image2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7.bin"/><Relationship Id="rId20" Type="http://schemas.openxmlformats.org/officeDocument/2006/relationships/oleObject" Target="../embeddings/oleObject279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58.wmf"/><Relationship Id="rId11" Type="http://schemas.openxmlformats.org/officeDocument/2006/relationships/image" Target="../media/image260.wmf"/><Relationship Id="rId5" Type="http://schemas.openxmlformats.org/officeDocument/2006/relationships/oleObject" Target="../embeddings/oleObject271.bin"/><Relationship Id="rId15" Type="http://schemas.openxmlformats.org/officeDocument/2006/relationships/image" Target="../media/image203.wmf"/><Relationship Id="rId23" Type="http://schemas.openxmlformats.org/officeDocument/2006/relationships/image" Target="../media/image262.wmf"/><Relationship Id="rId10" Type="http://schemas.openxmlformats.org/officeDocument/2006/relationships/oleObject" Target="../embeddings/oleObject274.bin"/><Relationship Id="rId19" Type="http://schemas.openxmlformats.org/officeDocument/2006/relationships/image" Target="../media/image166.wmf"/><Relationship Id="rId4" Type="http://schemas.openxmlformats.org/officeDocument/2006/relationships/image" Target="../media/image257.wmf"/><Relationship Id="rId9" Type="http://schemas.openxmlformats.org/officeDocument/2006/relationships/image" Target="../media/image259.wmf"/><Relationship Id="rId14" Type="http://schemas.openxmlformats.org/officeDocument/2006/relationships/oleObject" Target="../embeddings/oleObject276.bin"/><Relationship Id="rId22" Type="http://schemas.openxmlformats.org/officeDocument/2006/relationships/oleObject" Target="../embeddings/oleObject28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13" Type="http://schemas.openxmlformats.org/officeDocument/2006/relationships/oleObject" Target="../embeddings/oleObject286.bin"/><Relationship Id="rId18" Type="http://schemas.openxmlformats.org/officeDocument/2006/relationships/image" Target="../media/image269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66.wmf"/><Relationship Id="rId17" Type="http://schemas.openxmlformats.org/officeDocument/2006/relationships/oleObject" Target="../embeddings/oleObject2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8.wmf"/><Relationship Id="rId20" Type="http://schemas.openxmlformats.org/officeDocument/2006/relationships/image" Target="../media/image135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5" Type="http://schemas.openxmlformats.org/officeDocument/2006/relationships/oleObject" Target="../embeddings/oleObject287.bin"/><Relationship Id="rId10" Type="http://schemas.openxmlformats.org/officeDocument/2006/relationships/image" Target="../media/image265.wmf"/><Relationship Id="rId19" Type="http://schemas.openxmlformats.org/officeDocument/2006/relationships/oleObject" Target="../embeddings/oleObject289.bin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6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8.e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oleObject" Target="../embeddings/oleObject295.bin"/><Relationship Id="rId18" Type="http://schemas.openxmlformats.org/officeDocument/2006/relationships/image" Target="../media/image135.wmf"/><Relationship Id="rId26" Type="http://schemas.openxmlformats.org/officeDocument/2006/relationships/image" Target="../media/image276.wmf"/><Relationship Id="rId3" Type="http://schemas.openxmlformats.org/officeDocument/2006/relationships/oleObject" Target="../embeddings/oleObject290.bin"/><Relationship Id="rId21" Type="http://schemas.openxmlformats.org/officeDocument/2006/relationships/oleObject" Target="../embeddings/oleObject299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67.wmf"/><Relationship Id="rId17" Type="http://schemas.openxmlformats.org/officeDocument/2006/relationships/oleObject" Target="../embeddings/oleObject297.bin"/><Relationship Id="rId25" Type="http://schemas.openxmlformats.org/officeDocument/2006/relationships/oleObject" Target="../embeddings/oleObject3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wmf"/><Relationship Id="rId20" Type="http://schemas.openxmlformats.org/officeDocument/2006/relationships/image" Target="../media/image273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70.wmf"/><Relationship Id="rId11" Type="http://schemas.openxmlformats.org/officeDocument/2006/relationships/oleObject" Target="../embeddings/oleObject294.bin"/><Relationship Id="rId24" Type="http://schemas.openxmlformats.org/officeDocument/2006/relationships/image" Target="../media/image275.wmf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23" Type="http://schemas.openxmlformats.org/officeDocument/2006/relationships/oleObject" Target="../embeddings/oleObject300.bin"/><Relationship Id="rId28" Type="http://schemas.openxmlformats.org/officeDocument/2006/relationships/image" Target="../media/image277.wmf"/><Relationship Id="rId10" Type="http://schemas.openxmlformats.org/officeDocument/2006/relationships/image" Target="../media/image272.wmf"/><Relationship Id="rId19" Type="http://schemas.openxmlformats.org/officeDocument/2006/relationships/oleObject" Target="../embeddings/oleObject298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68.wmf"/><Relationship Id="rId22" Type="http://schemas.openxmlformats.org/officeDocument/2006/relationships/image" Target="../media/image274.wmf"/><Relationship Id="rId27" Type="http://schemas.openxmlformats.org/officeDocument/2006/relationships/oleObject" Target="../embeddings/oleObject30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308.bin"/><Relationship Id="rId18" Type="http://schemas.openxmlformats.org/officeDocument/2006/relationships/image" Target="../media/image283.wmf"/><Relationship Id="rId26" Type="http://schemas.openxmlformats.org/officeDocument/2006/relationships/oleObject" Target="../embeddings/oleObject315.bin"/><Relationship Id="rId3" Type="http://schemas.openxmlformats.org/officeDocument/2006/relationships/oleObject" Target="../embeddings/oleObject303.bin"/><Relationship Id="rId21" Type="http://schemas.openxmlformats.org/officeDocument/2006/relationships/oleObject" Target="../embeddings/oleObject312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280.wmf"/><Relationship Id="rId17" Type="http://schemas.openxmlformats.org/officeDocument/2006/relationships/oleObject" Target="../embeddings/oleObject310.bin"/><Relationship Id="rId25" Type="http://schemas.openxmlformats.org/officeDocument/2006/relationships/image" Target="../media/image28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2.wmf"/><Relationship Id="rId20" Type="http://schemas.openxmlformats.org/officeDocument/2006/relationships/image" Target="../media/image284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307.bin"/><Relationship Id="rId24" Type="http://schemas.openxmlformats.org/officeDocument/2006/relationships/oleObject" Target="../embeddings/oleObject314.bin"/><Relationship Id="rId5" Type="http://schemas.openxmlformats.org/officeDocument/2006/relationships/oleObject" Target="../embeddings/oleObject304.bin"/><Relationship Id="rId15" Type="http://schemas.openxmlformats.org/officeDocument/2006/relationships/oleObject" Target="../embeddings/oleObject309.bin"/><Relationship Id="rId23" Type="http://schemas.openxmlformats.org/officeDocument/2006/relationships/oleObject" Target="../embeddings/oleObject313.bin"/><Relationship Id="rId28" Type="http://schemas.openxmlformats.org/officeDocument/2006/relationships/oleObject" Target="../embeddings/oleObject316.bin"/><Relationship Id="rId10" Type="http://schemas.openxmlformats.org/officeDocument/2006/relationships/image" Target="../media/image206.wmf"/><Relationship Id="rId19" Type="http://schemas.openxmlformats.org/officeDocument/2006/relationships/oleObject" Target="../embeddings/oleObject311.bin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281.wmf"/><Relationship Id="rId22" Type="http://schemas.openxmlformats.org/officeDocument/2006/relationships/image" Target="../media/image285.wmf"/><Relationship Id="rId27" Type="http://schemas.openxmlformats.org/officeDocument/2006/relationships/image" Target="../media/image287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oleObject" Target="../embeddings/oleObject322.bin"/><Relationship Id="rId18" Type="http://schemas.openxmlformats.org/officeDocument/2006/relationships/image" Target="../media/image280.wmf"/><Relationship Id="rId26" Type="http://schemas.openxmlformats.org/officeDocument/2006/relationships/image" Target="../media/image284.wmf"/><Relationship Id="rId3" Type="http://schemas.openxmlformats.org/officeDocument/2006/relationships/oleObject" Target="../embeddings/oleObject317.bin"/><Relationship Id="rId21" Type="http://schemas.openxmlformats.org/officeDocument/2006/relationships/oleObject" Target="../embeddings/oleObject326.bin"/><Relationship Id="rId34" Type="http://schemas.openxmlformats.org/officeDocument/2006/relationships/image" Target="../media/image287.wmf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292.wmf"/><Relationship Id="rId17" Type="http://schemas.openxmlformats.org/officeDocument/2006/relationships/oleObject" Target="../embeddings/oleObject324.bin"/><Relationship Id="rId25" Type="http://schemas.openxmlformats.org/officeDocument/2006/relationships/oleObject" Target="../embeddings/oleObject328.bin"/><Relationship Id="rId33" Type="http://schemas.openxmlformats.org/officeDocument/2006/relationships/oleObject" Target="../embeddings/oleObject3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4.wmf"/><Relationship Id="rId20" Type="http://schemas.openxmlformats.org/officeDocument/2006/relationships/image" Target="../media/image281.wmf"/><Relationship Id="rId29" Type="http://schemas.openxmlformats.org/officeDocument/2006/relationships/oleObject" Target="../embeddings/oleObject330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89.wmf"/><Relationship Id="rId11" Type="http://schemas.openxmlformats.org/officeDocument/2006/relationships/oleObject" Target="../embeddings/oleObject321.bin"/><Relationship Id="rId24" Type="http://schemas.openxmlformats.org/officeDocument/2006/relationships/image" Target="../media/image283.wmf"/><Relationship Id="rId32" Type="http://schemas.openxmlformats.org/officeDocument/2006/relationships/image" Target="../media/image286.wmf"/><Relationship Id="rId5" Type="http://schemas.openxmlformats.org/officeDocument/2006/relationships/oleObject" Target="../embeddings/oleObject318.bin"/><Relationship Id="rId15" Type="http://schemas.openxmlformats.org/officeDocument/2006/relationships/oleObject" Target="../embeddings/oleObject323.bin"/><Relationship Id="rId23" Type="http://schemas.openxmlformats.org/officeDocument/2006/relationships/oleObject" Target="../embeddings/oleObject327.bin"/><Relationship Id="rId28" Type="http://schemas.openxmlformats.org/officeDocument/2006/relationships/image" Target="../media/image285.wmf"/><Relationship Id="rId36" Type="http://schemas.openxmlformats.org/officeDocument/2006/relationships/image" Target="../media/image135.wmf"/><Relationship Id="rId10" Type="http://schemas.openxmlformats.org/officeDocument/2006/relationships/image" Target="../media/image291.wmf"/><Relationship Id="rId19" Type="http://schemas.openxmlformats.org/officeDocument/2006/relationships/oleObject" Target="../embeddings/oleObject325.bin"/><Relationship Id="rId31" Type="http://schemas.openxmlformats.org/officeDocument/2006/relationships/oleObject" Target="../embeddings/oleObject331.bin"/><Relationship Id="rId4" Type="http://schemas.openxmlformats.org/officeDocument/2006/relationships/image" Target="../media/image288.wmf"/><Relationship Id="rId9" Type="http://schemas.openxmlformats.org/officeDocument/2006/relationships/oleObject" Target="../embeddings/oleObject320.bin"/><Relationship Id="rId14" Type="http://schemas.openxmlformats.org/officeDocument/2006/relationships/image" Target="../media/image293.wmf"/><Relationship Id="rId22" Type="http://schemas.openxmlformats.org/officeDocument/2006/relationships/image" Target="../media/image282.wmf"/><Relationship Id="rId27" Type="http://schemas.openxmlformats.org/officeDocument/2006/relationships/oleObject" Target="../embeddings/oleObject329.bin"/><Relationship Id="rId30" Type="http://schemas.openxmlformats.org/officeDocument/2006/relationships/image" Target="../media/image206.wmf"/><Relationship Id="rId35" Type="http://schemas.openxmlformats.org/officeDocument/2006/relationships/oleObject" Target="../embeddings/oleObject333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13" Type="http://schemas.openxmlformats.org/officeDocument/2006/relationships/oleObject" Target="../embeddings/oleObject339.bin"/><Relationship Id="rId3" Type="http://schemas.openxmlformats.org/officeDocument/2006/relationships/oleObject" Target="../embeddings/oleObject334.bin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2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96.wmf"/><Relationship Id="rId11" Type="http://schemas.openxmlformats.org/officeDocument/2006/relationships/oleObject" Target="../embeddings/oleObject338.bin"/><Relationship Id="rId5" Type="http://schemas.openxmlformats.org/officeDocument/2006/relationships/oleObject" Target="../embeddings/oleObject335.bin"/><Relationship Id="rId10" Type="http://schemas.openxmlformats.org/officeDocument/2006/relationships/image" Target="../media/image298.wmf"/><Relationship Id="rId4" Type="http://schemas.openxmlformats.org/officeDocument/2006/relationships/image" Target="../media/image295.wmf"/><Relationship Id="rId9" Type="http://schemas.openxmlformats.org/officeDocument/2006/relationships/oleObject" Target="../embeddings/oleObject337.bin"/><Relationship Id="rId14" Type="http://schemas.openxmlformats.org/officeDocument/2006/relationships/image" Target="../media/image30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3" Type="http://schemas.openxmlformats.org/officeDocument/2006/relationships/oleObject" Target="../embeddings/oleObject340.bin"/><Relationship Id="rId7" Type="http://schemas.openxmlformats.org/officeDocument/2006/relationships/oleObject" Target="../embeddings/oleObject3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02.wmf"/><Relationship Id="rId5" Type="http://schemas.openxmlformats.org/officeDocument/2006/relationships/oleObject" Target="../embeddings/oleObject341.bin"/><Relationship Id="rId4" Type="http://schemas.openxmlformats.org/officeDocument/2006/relationships/image" Target="../media/image301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3" Type="http://schemas.openxmlformats.org/officeDocument/2006/relationships/oleObject" Target="../embeddings/oleObject343.bin"/><Relationship Id="rId7" Type="http://schemas.openxmlformats.org/officeDocument/2006/relationships/oleObject" Target="../embeddings/oleObject345.bin"/><Relationship Id="rId12" Type="http://schemas.openxmlformats.org/officeDocument/2006/relationships/image" Target="../media/image3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347.bin"/><Relationship Id="rId5" Type="http://schemas.openxmlformats.org/officeDocument/2006/relationships/oleObject" Target="../embeddings/oleObject344.bin"/><Relationship Id="rId10" Type="http://schemas.openxmlformats.org/officeDocument/2006/relationships/image" Target="../media/image305.wmf"/><Relationship Id="rId4" Type="http://schemas.openxmlformats.org/officeDocument/2006/relationships/image" Target="../media/image304.wmf"/><Relationship Id="rId9" Type="http://schemas.openxmlformats.org/officeDocument/2006/relationships/oleObject" Target="../embeddings/oleObject34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8.bin"/><Relationship Id="rId7" Type="http://schemas.openxmlformats.org/officeDocument/2006/relationships/image" Target="../media/image3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349.bin"/><Relationship Id="rId4" Type="http://schemas.openxmlformats.org/officeDocument/2006/relationships/image" Target="../media/image307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13" Type="http://schemas.openxmlformats.org/officeDocument/2006/relationships/oleObject" Target="../embeddings/oleObject355.bin"/><Relationship Id="rId3" Type="http://schemas.openxmlformats.org/officeDocument/2006/relationships/oleObject" Target="../embeddings/oleObject350.bin"/><Relationship Id="rId7" Type="http://schemas.openxmlformats.org/officeDocument/2006/relationships/oleObject" Target="../embeddings/oleObject352.bin"/><Relationship Id="rId12" Type="http://schemas.openxmlformats.org/officeDocument/2006/relationships/image" Target="../media/image3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11.wmf"/><Relationship Id="rId11" Type="http://schemas.openxmlformats.org/officeDocument/2006/relationships/oleObject" Target="../embeddings/oleObject354.bin"/><Relationship Id="rId5" Type="http://schemas.openxmlformats.org/officeDocument/2006/relationships/oleObject" Target="../embeddings/oleObject351.bin"/><Relationship Id="rId15" Type="http://schemas.openxmlformats.org/officeDocument/2006/relationships/image" Target="../media/image309.wmf"/><Relationship Id="rId10" Type="http://schemas.openxmlformats.org/officeDocument/2006/relationships/image" Target="../media/image313.wmf"/><Relationship Id="rId4" Type="http://schemas.openxmlformats.org/officeDocument/2006/relationships/image" Target="../media/image310.wmf"/><Relationship Id="rId9" Type="http://schemas.openxmlformats.org/officeDocument/2006/relationships/oleObject" Target="../embeddings/oleObject353.bin"/><Relationship Id="rId14" Type="http://schemas.openxmlformats.org/officeDocument/2006/relationships/image" Target="../media/image315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oleObject" Target="../embeddings/oleObject356.bin"/><Relationship Id="rId7" Type="http://schemas.openxmlformats.org/officeDocument/2006/relationships/oleObject" Target="../embeddings/oleObject3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17.wmf"/><Relationship Id="rId5" Type="http://schemas.openxmlformats.org/officeDocument/2006/relationships/oleObject" Target="../embeddings/oleObject357.bin"/><Relationship Id="rId10" Type="http://schemas.openxmlformats.org/officeDocument/2006/relationships/image" Target="../media/image319.wmf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35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21.wmf"/><Relationship Id="rId5" Type="http://schemas.openxmlformats.org/officeDocument/2006/relationships/oleObject" Target="../embeddings/oleObject361.bin"/><Relationship Id="rId4" Type="http://schemas.openxmlformats.org/officeDocument/2006/relationships/image" Target="../media/image3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5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3" Type="http://schemas.openxmlformats.org/officeDocument/2006/relationships/oleObject" Target="../embeddings/oleObject362.bin"/><Relationship Id="rId7" Type="http://schemas.openxmlformats.org/officeDocument/2006/relationships/oleObject" Target="../embeddings/oleObject3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23.wmf"/><Relationship Id="rId5" Type="http://schemas.openxmlformats.org/officeDocument/2006/relationships/oleObject" Target="../embeddings/oleObject363.bin"/><Relationship Id="rId4" Type="http://schemas.openxmlformats.org/officeDocument/2006/relationships/image" Target="../media/image322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emf"/><Relationship Id="rId3" Type="http://schemas.openxmlformats.org/officeDocument/2006/relationships/oleObject" Target="../embeddings/oleObject365.bin"/><Relationship Id="rId7" Type="http://schemas.openxmlformats.org/officeDocument/2006/relationships/oleObject" Target="../embeddings/oleObject3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26.emf"/><Relationship Id="rId5" Type="http://schemas.openxmlformats.org/officeDocument/2006/relationships/oleObject" Target="../embeddings/oleObject366.bin"/><Relationship Id="rId4" Type="http://schemas.openxmlformats.org/officeDocument/2006/relationships/image" Target="../media/image325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emf"/><Relationship Id="rId13" Type="http://schemas.openxmlformats.org/officeDocument/2006/relationships/oleObject" Target="../embeddings/oleObject373.bin"/><Relationship Id="rId18" Type="http://schemas.openxmlformats.org/officeDocument/2006/relationships/image" Target="../media/image335.wmf"/><Relationship Id="rId3" Type="http://schemas.openxmlformats.org/officeDocument/2006/relationships/oleObject" Target="../embeddings/oleObject368.bin"/><Relationship Id="rId7" Type="http://schemas.openxmlformats.org/officeDocument/2006/relationships/oleObject" Target="../embeddings/oleObject370.bin"/><Relationship Id="rId12" Type="http://schemas.openxmlformats.org/officeDocument/2006/relationships/image" Target="../media/image332.wmf"/><Relationship Id="rId17" Type="http://schemas.openxmlformats.org/officeDocument/2006/relationships/oleObject" Target="../embeddings/oleObject3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4.emf"/><Relationship Id="rId20" Type="http://schemas.openxmlformats.org/officeDocument/2006/relationships/image" Target="../media/image336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29.emf"/><Relationship Id="rId11" Type="http://schemas.openxmlformats.org/officeDocument/2006/relationships/oleObject" Target="../embeddings/oleObject372.bin"/><Relationship Id="rId5" Type="http://schemas.openxmlformats.org/officeDocument/2006/relationships/oleObject" Target="../embeddings/oleObject369.bin"/><Relationship Id="rId15" Type="http://schemas.openxmlformats.org/officeDocument/2006/relationships/oleObject" Target="../embeddings/oleObject374.bin"/><Relationship Id="rId10" Type="http://schemas.openxmlformats.org/officeDocument/2006/relationships/image" Target="../media/image331.wmf"/><Relationship Id="rId19" Type="http://schemas.openxmlformats.org/officeDocument/2006/relationships/oleObject" Target="../embeddings/oleObject376.bin"/><Relationship Id="rId4" Type="http://schemas.openxmlformats.org/officeDocument/2006/relationships/image" Target="../media/image328.emf"/><Relationship Id="rId9" Type="http://schemas.openxmlformats.org/officeDocument/2006/relationships/oleObject" Target="../embeddings/oleObject371.bin"/><Relationship Id="rId14" Type="http://schemas.openxmlformats.org/officeDocument/2006/relationships/image" Target="../media/image333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emf"/><Relationship Id="rId3" Type="http://schemas.openxmlformats.org/officeDocument/2006/relationships/oleObject" Target="../embeddings/oleObject377.bin"/><Relationship Id="rId7" Type="http://schemas.openxmlformats.org/officeDocument/2006/relationships/oleObject" Target="../embeddings/oleObject3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38.emf"/><Relationship Id="rId5" Type="http://schemas.openxmlformats.org/officeDocument/2006/relationships/oleObject" Target="../embeddings/oleObject378.bin"/><Relationship Id="rId4" Type="http://schemas.openxmlformats.org/officeDocument/2006/relationships/image" Target="../media/image337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13" Type="http://schemas.openxmlformats.org/officeDocument/2006/relationships/oleObject" Target="../embeddings/oleObject385.bin"/><Relationship Id="rId18" Type="http://schemas.openxmlformats.org/officeDocument/2006/relationships/image" Target="../media/image346.emf"/><Relationship Id="rId3" Type="http://schemas.openxmlformats.org/officeDocument/2006/relationships/oleObject" Target="../embeddings/oleObject380.bin"/><Relationship Id="rId21" Type="http://schemas.openxmlformats.org/officeDocument/2006/relationships/oleObject" Target="../embeddings/oleObject389.bin"/><Relationship Id="rId7" Type="http://schemas.openxmlformats.org/officeDocument/2006/relationships/oleObject" Target="../embeddings/oleObject382.bin"/><Relationship Id="rId12" Type="http://schemas.openxmlformats.org/officeDocument/2006/relationships/image" Target="../media/image344.wmf"/><Relationship Id="rId17" Type="http://schemas.openxmlformats.org/officeDocument/2006/relationships/oleObject" Target="../embeddings/oleObject3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7.wmf"/><Relationship Id="rId20" Type="http://schemas.openxmlformats.org/officeDocument/2006/relationships/image" Target="../media/image347.e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41.emf"/><Relationship Id="rId11" Type="http://schemas.openxmlformats.org/officeDocument/2006/relationships/oleObject" Target="../embeddings/oleObject384.bin"/><Relationship Id="rId5" Type="http://schemas.openxmlformats.org/officeDocument/2006/relationships/oleObject" Target="../embeddings/oleObject381.bin"/><Relationship Id="rId15" Type="http://schemas.openxmlformats.org/officeDocument/2006/relationships/oleObject" Target="../embeddings/oleObject386.bin"/><Relationship Id="rId10" Type="http://schemas.openxmlformats.org/officeDocument/2006/relationships/image" Target="../media/image343.wmf"/><Relationship Id="rId19" Type="http://schemas.openxmlformats.org/officeDocument/2006/relationships/oleObject" Target="../embeddings/oleObject388.bin"/><Relationship Id="rId4" Type="http://schemas.openxmlformats.org/officeDocument/2006/relationships/image" Target="../media/image340.wmf"/><Relationship Id="rId9" Type="http://schemas.openxmlformats.org/officeDocument/2006/relationships/oleObject" Target="../embeddings/oleObject383.bin"/><Relationship Id="rId14" Type="http://schemas.openxmlformats.org/officeDocument/2006/relationships/image" Target="../media/image345.wmf"/><Relationship Id="rId22" Type="http://schemas.openxmlformats.org/officeDocument/2006/relationships/image" Target="../media/image348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wmf"/><Relationship Id="rId13" Type="http://schemas.openxmlformats.org/officeDocument/2006/relationships/oleObject" Target="../embeddings/oleObject395.bin"/><Relationship Id="rId3" Type="http://schemas.openxmlformats.org/officeDocument/2006/relationships/oleObject" Target="../embeddings/oleObject390.bin"/><Relationship Id="rId7" Type="http://schemas.openxmlformats.org/officeDocument/2006/relationships/oleObject" Target="../embeddings/oleObject392.bin"/><Relationship Id="rId12" Type="http://schemas.openxmlformats.org/officeDocument/2006/relationships/image" Target="../media/image3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5.e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50.emf"/><Relationship Id="rId11" Type="http://schemas.openxmlformats.org/officeDocument/2006/relationships/oleObject" Target="../embeddings/oleObject394.bin"/><Relationship Id="rId5" Type="http://schemas.openxmlformats.org/officeDocument/2006/relationships/oleObject" Target="../embeddings/oleObject391.bin"/><Relationship Id="rId15" Type="http://schemas.openxmlformats.org/officeDocument/2006/relationships/oleObject" Target="../embeddings/oleObject396.bin"/><Relationship Id="rId10" Type="http://schemas.openxmlformats.org/officeDocument/2006/relationships/image" Target="../media/image352.emf"/><Relationship Id="rId4" Type="http://schemas.openxmlformats.org/officeDocument/2006/relationships/image" Target="../media/image349.emf"/><Relationship Id="rId9" Type="http://schemas.openxmlformats.org/officeDocument/2006/relationships/oleObject" Target="../embeddings/oleObject393.bin"/><Relationship Id="rId14" Type="http://schemas.openxmlformats.org/officeDocument/2006/relationships/image" Target="../media/image354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57.wmf"/><Relationship Id="rId5" Type="http://schemas.openxmlformats.org/officeDocument/2006/relationships/oleObject" Target="../embeddings/oleObject398.bin"/><Relationship Id="rId4" Type="http://schemas.openxmlformats.org/officeDocument/2006/relationships/image" Target="../media/image356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3" Type="http://schemas.openxmlformats.org/officeDocument/2006/relationships/oleObject" Target="../embeddings/oleObject399.bin"/><Relationship Id="rId7" Type="http://schemas.openxmlformats.org/officeDocument/2006/relationships/oleObject" Target="../embeddings/oleObject401.bin"/><Relationship Id="rId12" Type="http://schemas.openxmlformats.org/officeDocument/2006/relationships/image" Target="../media/image3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59.wmf"/><Relationship Id="rId11" Type="http://schemas.openxmlformats.org/officeDocument/2006/relationships/oleObject" Target="../embeddings/oleObject403.bin"/><Relationship Id="rId5" Type="http://schemas.openxmlformats.org/officeDocument/2006/relationships/oleObject" Target="../embeddings/oleObject400.bin"/><Relationship Id="rId10" Type="http://schemas.openxmlformats.org/officeDocument/2006/relationships/image" Target="../media/image361.wmf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40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29.w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4.wmf"/><Relationship Id="rId32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6.wmf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9.e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27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3" Type="http://schemas.openxmlformats.org/officeDocument/2006/relationships/oleObject" Target="../embeddings/oleObject404.bin"/><Relationship Id="rId7" Type="http://schemas.openxmlformats.org/officeDocument/2006/relationships/oleObject" Target="../embeddings/oleObject4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64.wmf"/><Relationship Id="rId5" Type="http://schemas.openxmlformats.org/officeDocument/2006/relationships/oleObject" Target="../embeddings/oleObject405.bin"/><Relationship Id="rId4" Type="http://schemas.openxmlformats.org/officeDocument/2006/relationships/image" Target="../media/image363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7.bin"/><Relationship Id="rId7" Type="http://schemas.openxmlformats.org/officeDocument/2006/relationships/image" Target="../media/image3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408.bin"/><Relationship Id="rId5" Type="http://schemas.openxmlformats.org/officeDocument/2006/relationships/image" Target="../media/image368.wmf"/><Relationship Id="rId4" Type="http://schemas.openxmlformats.org/officeDocument/2006/relationships/image" Target="../media/image366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1.wmf"/><Relationship Id="rId26" Type="http://schemas.openxmlformats.org/officeDocument/2006/relationships/oleObject" Target="../embeddings/oleObject49.bin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emf"/><Relationship Id="rId20" Type="http://schemas.openxmlformats.org/officeDocument/2006/relationships/image" Target="../media/image42.wmf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oleObject" Target="../embeddings/oleObject50.bin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45.bin"/><Relationship Id="rId31" Type="http://schemas.openxmlformats.org/officeDocument/2006/relationships/image" Target="../media/image47.w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image" Target="../media/image45.wmf"/><Relationship Id="rId30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 dirty="0" smtClean="0"/>
              <a:t>基础物理学</a:t>
            </a:r>
            <a:r>
              <a:rPr lang="en-US" altLang="zh-CN" sz="4800" dirty="0" smtClean="0"/>
              <a:t>(</a:t>
            </a:r>
            <a:r>
              <a:rPr lang="zh-CN" altLang="en-US" sz="4800" dirty="0" smtClean="0"/>
              <a:t>上</a:t>
            </a:r>
            <a:r>
              <a:rPr lang="en-US" altLang="zh-CN" sz="4800" dirty="0" smtClean="0"/>
              <a:t>)</a:t>
            </a:r>
            <a:br>
              <a:rPr lang="en-US" altLang="zh-CN" sz="4800" dirty="0" smtClean="0"/>
            </a:br>
            <a:r>
              <a:rPr lang="zh-CN" altLang="en-US" sz="4800" dirty="0" smtClean="0"/>
              <a:t>习题讨论课</a:t>
            </a:r>
            <a:r>
              <a:rPr lang="en-US" altLang="zh-CN" sz="4800" dirty="0" smtClean="0"/>
              <a:t>-</a:t>
            </a:r>
            <a:r>
              <a:rPr lang="zh-CN" altLang="en-US" sz="4800" dirty="0" smtClean="0"/>
              <a:t>力学</a:t>
            </a:r>
            <a:r>
              <a:rPr lang="en-US" altLang="zh-CN" sz="4800" dirty="0" smtClean="0"/>
              <a:t>(Ⅳ)</a:t>
            </a:r>
            <a:endParaRPr lang="zh-CN" altLang="en-US" sz="4800" dirty="0" smtClean="0">
              <a:ea typeface="华文新魏" pitchFamily="2" charset="-122"/>
            </a:endParaRPr>
          </a:p>
        </p:txBody>
      </p:sp>
      <p:sp>
        <p:nvSpPr>
          <p:cNvPr id="3" name="Rectangle 6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F2ABEF-D47E-4F9A-B050-BE81D0F4F17D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6" name="矩形 1"/>
          <p:cNvSpPr>
            <a:spLocks noChangeArrowheads="1"/>
          </p:cNvSpPr>
          <p:nvPr/>
        </p:nvSpPr>
        <p:spPr bwMode="auto">
          <a:xfrm>
            <a:off x="1835150" y="4149725"/>
            <a:ext cx="52959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7030A0"/>
                </a:solidFill>
              </a:rPr>
              <a:t>主讲人</a:t>
            </a:r>
            <a:r>
              <a:rPr lang="en-US" altLang="zh-CN" b="1" dirty="0">
                <a:solidFill>
                  <a:srgbClr val="7030A0"/>
                </a:solidFill>
              </a:rPr>
              <a:t>:   </a:t>
            </a:r>
            <a:r>
              <a:rPr lang="zh-CN" altLang="en-US" b="1" dirty="0">
                <a:solidFill>
                  <a:srgbClr val="7030A0"/>
                </a:solidFill>
              </a:rPr>
              <a:t>高方圆   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7030A0"/>
                </a:solidFill>
              </a:rPr>
              <a:t>物理</a:t>
            </a:r>
            <a:r>
              <a:rPr lang="zh-CN" altLang="en-US" b="1" dirty="0">
                <a:solidFill>
                  <a:srgbClr val="7030A0"/>
                </a:solidFill>
              </a:rPr>
              <a:t>科学与核能工程学院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7030A0"/>
                </a:solidFill>
              </a:rPr>
              <a:t>邮箱</a:t>
            </a:r>
            <a:r>
              <a:rPr lang="en-US" altLang="zh-CN" b="1" dirty="0">
                <a:solidFill>
                  <a:srgbClr val="7030A0"/>
                </a:solidFill>
              </a:rPr>
              <a:t>:</a:t>
            </a:r>
            <a:r>
              <a:rPr lang="en-US" altLang="zh-CN" dirty="0">
                <a:solidFill>
                  <a:srgbClr val="7030A0"/>
                </a:solidFill>
              </a:rPr>
              <a:t>gaofangyuan@buaa.edu.cn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52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第八章 振动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31592" y="1116136"/>
            <a:ext cx="385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7、简谐振动的合成：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61817" y="1649536"/>
            <a:ext cx="548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同方向、同频率的简谐振动的合成：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63605"/>
              </p:ext>
            </p:extLst>
          </p:nvPr>
        </p:nvGraphicFramePr>
        <p:xfrm>
          <a:off x="993580" y="2259136"/>
          <a:ext cx="324961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69" name="Equation" r:id="rId3" imgW="1231366" imgH="215806" progId="Equation.3">
                  <p:embed/>
                </p:oleObj>
              </mc:Choice>
              <mc:Fallback>
                <p:oleObj name="Equation" r:id="rId3" imgW="1231366" imgH="215806" progId="Equation.3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580" y="2259136"/>
                        <a:ext cx="3249612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365823"/>
              </p:ext>
            </p:extLst>
          </p:nvPr>
        </p:nvGraphicFramePr>
        <p:xfrm>
          <a:off x="1814317" y="3097336"/>
          <a:ext cx="27432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0" name="Equation" r:id="rId5" imgW="1002865" imgH="203112" progId="Equation.3">
                  <p:embed/>
                </p:oleObj>
              </mc:Choice>
              <mc:Fallback>
                <p:oleObj name="Equation" r:id="rId5" imgW="1002865" imgH="203112" progId="Equation.3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317" y="3097336"/>
                        <a:ext cx="27432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78234"/>
              </p:ext>
            </p:extLst>
          </p:nvPr>
        </p:nvGraphicFramePr>
        <p:xfrm>
          <a:off x="968180" y="4477010"/>
          <a:ext cx="55086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1" name="Equation" r:id="rId7" imgW="2235200" imgH="279400" progId="Equation.3">
                  <p:embed/>
                </p:oleObj>
              </mc:Choice>
              <mc:Fallback>
                <p:oleObj name="Equation" r:id="rId7" imgW="2235200" imgH="27940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180" y="4477010"/>
                        <a:ext cx="55086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505456"/>
              </p:ext>
            </p:extLst>
          </p:nvPr>
        </p:nvGraphicFramePr>
        <p:xfrm>
          <a:off x="1247580" y="5377123"/>
          <a:ext cx="457041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2" name="Equation" r:id="rId9" imgW="1916868" imgH="444307" progId="Equation.3">
                  <p:embed/>
                </p:oleObj>
              </mc:Choice>
              <mc:Fallback>
                <p:oleObj name="Equation" r:id="rId9" imgW="1916868" imgH="444307" progId="Equation.3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580" y="5377123"/>
                        <a:ext cx="4570412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5360792" y="1733810"/>
            <a:ext cx="3505200" cy="2667000"/>
            <a:chOff x="3072" y="384"/>
            <a:chExt cx="2208" cy="1680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3072" y="384"/>
              <a:ext cx="2208" cy="1680"/>
              <a:chOff x="3190" y="432"/>
              <a:chExt cx="1946" cy="1409"/>
            </a:xfrm>
          </p:grpSpPr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3403" y="1588"/>
                <a:ext cx="15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V="1">
                <a:off x="3406" y="874"/>
                <a:ext cx="348" cy="71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 flipV="1">
                <a:off x="3418" y="1354"/>
                <a:ext cx="912" cy="24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 flipV="1">
                <a:off x="3732" y="650"/>
                <a:ext cx="912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 flipV="1">
                <a:off x="4302" y="661"/>
                <a:ext cx="347" cy="6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4679" y="638"/>
                <a:ext cx="0" cy="9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>
                <a:off x="3738" y="952"/>
                <a:ext cx="0" cy="6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4317" y="1351"/>
                <a:ext cx="0" cy="2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 flipV="1">
                <a:off x="3418" y="622"/>
                <a:ext cx="1286" cy="972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graphicFrame>
            <p:nvGraphicFramePr>
              <p:cNvPr id="29" name="Object 23"/>
              <p:cNvGraphicFramePr>
                <a:graphicFrameLocks noChangeAspect="1"/>
              </p:cNvGraphicFramePr>
              <p:nvPr/>
            </p:nvGraphicFramePr>
            <p:xfrm>
              <a:off x="4774" y="432"/>
              <a:ext cx="204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73" name="Equation" r:id="rId11" imgW="152334" imgH="190417" progId="Equation.3">
                      <p:embed/>
                    </p:oleObj>
                  </mc:Choice>
                  <mc:Fallback>
                    <p:oleObj name="Equation" r:id="rId11" imgW="152334" imgH="190417" progId="Equation.3">
                      <p:embed/>
                      <p:pic>
                        <p:nvPicPr>
                          <p:cNvPr id="0" name="Picture 2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4" y="432"/>
                            <a:ext cx="204" cy="2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4"/>
              <p:cNvGraphicFramePr>
                <a:graphicFrameLocks noChangeAspect="1"/>
              </p:cNvGraphicFramePr>
              <p:nvPr/>
            </p:nvGraphicFramePr>
            <p:xfrm>
              <a:off x="3574" y="585"/>
              <a:ext cx="255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74" name="Equation" r:id="rId13" imgW="190500" imgH="228600" progId="Equation.3">
                      <p:embed/>
                    </p:oleObj>
                  </mc:Choice>
                  <mc:Fallback>
                    <p:oleObj name="Equation" r:id="rId13" imgW="190500" imgH="228600" progId="Equation.3">
                      <p:embed/>
                      <p:pic>
                        <p:nvPicPr>
                          <p:cNvPr id="0" name="Picture 2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4" y="585"/>
                            <a:ext cx="255" cy="3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25"/>
              <p:cNvGraphicFramePr>
                <a:graphicFrameLocks noChangeAspect="1"/>
              </p:cNvGraphicFramePr>
              <p:nvPr/>
            </p:nvGraphicFramePr>
            <p:xfrm>
              <a:off x="4342" y="1161"/>
              <a:ext cx="238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75" name="Equation" r:id="rId15" imgW="177646" imgH="228402" progId="Equation.3">
                      <p:embed/>
                    </p:oleObj>
                  </mc:Choice>
                  <mc:Fallback>
                    <p:oleObj name="Equation" r:id="rId15" imgW="177646" imgH="228402" progId="Equation.3">
                      <p:embed/>
                      <p:pic>
                        <p:nvPicPr>
                          <p:cNvPr id="0" name="Picture 2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2" y="1161"/>
                            <a:ext cx="238" cy="3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26"/>
              <p:cNvGraphicFramePr>
                <a:graphicFrameLocks noChangeAspect="1"/>
              </p:cNvGraphicFramePr>
              <p:nvPr/>
            </p:nvGraphicFramePr>
            <p:xfrm>
              <a:off x="4582" y="1601"/>
              <a:ext cx="17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76" name="Equation" r:id="rId17" imgW="126835" imgH="139518" progId="Equation.3">
                      <p:embed/>
                    </p:oleObj>
                  </mc:Choice>
                  <mc:Fallback>
                    <p:oleObj name="Equation" r:id="rId17" imgW="126835" imgH="139518" progId="Equation.3">
                      <p:embed/>
                      <p:pic>
                        <p:nvPicPr>
                          <p:cNvPr id="0" name="Picture 2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2" y="1601"/>
                            <a:ext cx="17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27"/>
              <p:cNvGraphicFramePr>
                <a:graphicFrameLocks noChangeAspect="1"/>
              </p:cNvGraphicFramePr>
              <p:nvPr/>
            </p:nvGraphicFramePr>
            <p:xfrm>
              <a:off x="4966" y="1505"/>
              <a:ext cx="17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77" name="Equation" r:id="rId19" imgW="126835" imgH="139518" progId="Equation.3">
                      <p:embed/>
                    </p:oleObj>
                  </mc:Choice>
                  <mc:Fallback>
                    <p:oleObj name="Equation" r:id="rId19" imgW="126835" imgH="139518" progId="Equation.3">
                      <p:embed/>
                      <p:pic>
                        <p:nvPicPr>
                          <p:cNvPr id="0" name="Picture 2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6" y="1505"/>
                            <a:ext cx="17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28"/>
              <p:cNvGraphicFramePr>
                <a:graphicFrameLocks noChangeAspect="1"/>
              </p:cNvGraphicFramePr>
              <p:nvPr/>
            </p:nvGraphicFramePr>
            <p:xfrm>
              <a:off x="3622" y="1553"/>
              <a:ext cx="23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78" name="Equation" r:id="rId20" imgW="177569" imgH="215619" progId="Equation.3">
                      <p:embed/>
                    </p:oleObj>
                  </mc:Choice>
                  <mc:Fallback>
                    <p:oleObj name="Equation" r:id="rId20" imgW="177569" imgH="215619" progId="Equation.3">
                      <p:embed/>
                      <p:pic>
                        <p:nvPicPr>
                          <p:cNvPr id="0" name="Picture 2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2" y="1553"/>
                            <a:ext cx="238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29"/>
              <p:cNvGraphicFramePr>
                <a:graphicFrameLocks noChangeAspect="1"/>
              </p:cNvGraphicFramePr>
              <p:nvPr/>
            </p:nvGraphicFramePr>
            <p:xfrm>
              <a:off x="4234" y="1554"/>
              <a:ext cx="204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79" name="Equation" r:id="rId22" imgW="152268" imgH="215713" progId="Equation.3">
                      <p:embed/>
                    </p:oleObj>
                  </mc:Choice>
                  <mc:Fallback>
                    <p:oleObj name="Equation" r:id="rId22" imgW="152268" imgH="215713" progId="Equation.3">
                      <p:embed/>
                      <p:pic>
                        <p:nvPicPr>
                          <p:cNvPr id="0" name="Picture 2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4" y="1554"/>
                            <a:ext cx="204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30"/>
              <p:cNvGraphicFramePr>
                <a:graphicFrameLocks noChangeAspect="1"/>
              </p:cNvGraphicFramePr>
              <p:nvPr/>
            </p:nvGraphicFramePr>
            <p:xfrm>
              <a:off x="3190" y="1553"/>
              <a:ext cx="17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80" name="Equation" r:id="rId24" imgW="126835" imgH="139518" progId="Equation.3">
                      <p:embed/>
                    </p:oleObj>
                  </mc:Choice>
                  <mc:Fallback>
                    <p:oleObj name="Equation" r:id="rId24" imgW="126835" imgH="139518" progId="Equation.3">
                      <p:embed/>
                      <p:pic>
                        <p:nvPicPr>
                          <p:cNvPr id="0" name="Picture 2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1553"/>
                            <a:ext cx="17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" name="Object 31"/>
            <p:cNvGraphicFramePr>
              <a:graphicFrameLocks noChangeAspect="1"/>
            </p:cNvGraphicFramePr>
            <p:nvPr/>
          </p:nvGraphicFramePr>
          <p:xfrm>
            <a:off x="3936" y="1536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81" name="Equation" r:id="rId26" imgW="130680" imgH="175320" progId="Equation.3">
                    <p:embed/>
                  </p:oleObj>
                </mc:Choice>
                <mc:Fallback>
                  <p:oleObj name="Equation" r:id="rId26" imgW="130680" imgH="175320" progId="Equation.3">
                    <p:embed/>
                    <p:pic>
                      <p:nvPicPr>
                        <p:cNvPr id="0" name="Picture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536"/>
                          <a:ext cx="18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2"/>
            <p:cNvGraphicFramePr>
              <a:graphicFrameLocks noChangeAspect="1"/>
            </p:cNvGraphicFramePr>
            <p:nvPr/>
          </p:nvGraphicFramePr>
          <p:xfrm>
            <a:off x="3786" y="1364"/>
            <a:ext cx="24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82" name="Equation" r:id="rId28" imgW="146880" imgH="191160" progId="Equation.3">
                    <p:embed/>
                  </p:oleObj>
                </mc:Choice>
                <mc:Fallback>
                  <p:oleObj name="Equation" r:id="rId28" imgW="146880" imgH="191160" progId="Equation.3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1364"/>
                          <a:ext cx="246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3"/>
            <p:cNvGraphicFramePr>
              <a:graphicFrameLocks noChangeAspect="1"/>
            </p:cNvGraphicFramePr>
            <p:nvPr/>
          </p:nvGraphicFramePr>
          <p:xfrm>
            <a:off x="3498" y="1296"/>
            <a:ext cx="19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83" name="Equation" r:id="rId30" imgW="146880" imgH="175320" progId="Equation.3">
                    <p:embed/>
                  </p:oleObj>
                </mc:Choice>
                <mc:Fallback>
                  <p:oleObj name="Equation" r:id="rId30" imgW="146880" imgH="175320" progId="Equation.3">
                    <p:embed/>
                    <p:pic>
                      <p:nvPicPr>
                        <p:cNvPr id="0" name="Picture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8" y="1296"/>
                          <a:ext cx="19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Arc 34"/>
            <p:cNvSpPr>
              <a:spLocks/>
            </p:cNvSpPr>
            <p:nvPr/>
          </p:nvSpPr>
          <p:spPr bwMode="auto">
            <a:xfrm>
              <a:off x="3360" y="1588"/>
              <a:ext cx="192" cy="189"/>
            </a:xfrm>
            <a:custGeom>
              <a:avLst/>
              <a:gdLst>
                <a:gd name="G0" fmla="+- 0 0 0"/>
                <a:gd name="G1" fmla="+- 21256 0 0"/>
                <a:gd name="G2" fmla="+- 21600 0 0"/>
                <a:gd name="T0" fmla="*/ 3840 w 21600"/>
                <a:gd name="T1" fmla="*/ 0 h 21256"/>
                <a:gd name="T2" fmla="*/ 21600 w 21600"/>
                <a:gd name="T3" fmla="*/ 21256 h 21256"/>
                <a:gd name="T4" fmla="*/ 0 w 21600"/>
                <a:gd name="T5" fmla="*/ 21256 h 2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56" fill="none" extrusionOk="0">
                  <a:moveTo>
                    <a:pt x="3839" y="0"/>
                  </a:moveTo>
                  <a:cubicBezTo>
                    <a:pt x="14121" y="1857"/>
                    <a:pt x="21600" y="10807"/>
                    <a:pt x="21600" y="21256"/>
                  </a:cubicBezTo>
                </a:path>
                <a:path w="21600" h="21256" stroke="0" extrusionOk="0">
                  <a:moveTo>
                    <a:pt x="3839" y="0"/>
                  </a:moveTo>
                  <a:cubicBezTo>
                    <a:pt x="14121" y="1857"/>
                    <a:pt x="21600" y="10807"/>
                    <a:pt x="21600" y="21256"/>
                  </a:cubicBezTo>
                  <a:lnTo>
                    <a:pt x="0" y="21256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8" name="Arc 35"/>
            <p:cNvSpPr>
              <a:spLocks/>
            </p:cNvSpPr>
            <p:nvPr/>
          </p:nvSpPr>
          <p:spPr bwMode="auto">
            <a:xfrm>
              <a:off x="3504" y="1599"/>
              <a:ext cx="192" cy="175"/>
            </a:xfrm>
            <a:custGeom>
              <a:avLst/>
              <a:gdLst>
                <a:gd name="G0" fmla="+- 0 0 0"/>
                <a:gd name="G1" fmla="+- 19737 0 0"/>
                <a:gd name="G2" fmla="+- 21600 0 0"/>
                <a:gd name="T0" fmla="*/ 8775 w 21600"/>
                <a:gd name="T1" fmla="*/ 0 h 19737"/>
                <a:gd name="T2" fmla="*/ 21600 w 21600"/>
                <a:gd name="T3" fmla="*/ 19737 h 19737"/>
                <a:gd name="T4" fmla="*/ 0 w 21600"/>
                <a:gd name="T5" fmla="*/ 19737 h 19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737" fill="none" extrusionOk="0">
                  <a:moveTo>
                    <a:pt x="8775" y="-1"/>
                  </a:moveTo>
                  <a:cubicBezTo>
                    <a:pt x="16574" y="3467"/>
                    <a:pt x="21600" y="11201"/>
                    <a:pt x="21600" y="19737"/>
                  </a:cubicBezTo>
                </a:path>
                <a:path w="21600" h="19737" stroke="0" extrusionOk="0">
                  <a:moveTo>
                    <a:pt x="8775" y="-1"/>
                  </a:moveTo>
                  <a:cubicBezTo>
                    <a:pt x="16574" y="3467"/>
                    <a:pt x="21600" y="11201"/>
                    <a:pt x="21600" y="19737"/>
                  </a:cubicBezTo>
                  <a:lnTo>
                    <a:pt x="0" y="19737"/>
                  </a:lnTo>
                  <a:close/>
                </a:path>
              </a:pathLst>
            </a:custGeom>
            <a:noFill/>
            <a:ln w="22225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9" name="Arc 36"/>
            <p:cNvSpPr>
              <a:spLocks/>
            </p:cNvSpPr>
            <p:nvPr/>
          </p:nvSpPr>
          <p:spPr bwMode="auto">
            <a:xfrm>
              <a:off x="3696" y="1649"/>
              <a:ext cx="180" cy="175"/>
            </a:xfrm>
            <a:custGeom>
              <a:avLst/>
              <a:gdLst>
                <a:gd name="G0" fmla="+- 0 0 0"/>
                <a:gd name="G1" fmla="+- 19737 0 0"/>
                <a:gd name="G2" fmla="+- 21600 0 0"/>
                <a:gd name="T0" fmla="*/ 8775 w 20228"/>
                <a:gd name="T1" fmla="*/ 0 h 19737"/>
                <a:gd name="T2" fmla="*/ 20228 w 20228"/>
                <a:gd name="T3" fmla="*/ 12161 h 19737"/>
                <a:gd name="T4" fmla="*/ 0 w 20228"/>
                <a:gd name="T5" fmla="*/ 19737 h 19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28" h="19737" fill="none" extrusionOk="0">
                  <a:moveTo>
                    <a:pt x="8775" y="-1"/>
                  </a:moveTo>
                  <a:cubicBezTo>
                    <a:pt x="14069" y="2353"/>
                    <a:pt x="18195" y="6735"/>
                    <a:pt x="20227" y="12161"/>
                  </a:cubicBezTo>
                </a:path>
                <a:path w="20228" h="19737" stroke="0" extrusionOk="0">
                  <a:moveTo>
                    <a:pt x="8775" y="-1"/>
                  </a:moveTo>
                  <a:cubicBezTo>
                    <a:pt x="14069" y="2353"/>
                    <a:pt x="18195" y="6735"/>
                    <a:pt x="20227" y="12161"/>
                  </a:cubicBezTo>
                  <a:lnTo>
                    <a:pt x="0" y="19737"/>
                  </a:lnTo>
                  <a:close/>
                </a:path>
              </a:pathLst>
            </a:custGeom>
            <a:noFill/>
            <a:ln w="222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574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第九章 波动  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197" y="980529"/>
            <a:ext cx="2592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1.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机械波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560" y="1502177"/>
            <a:ext cx="352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产生的条件：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560" y="2084293"/>
            <a:ext cx="4105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描述波动的特征量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48410" y="1490672"/>
            <a:ext cx="4176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波源和弹性介质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10075" y="2079376"/>
            <a:ext cx="4206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波速、波长、波的周期、频率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4222" y="2619384"/>
            <a:ext cx="3600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2.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平面简谐波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91562" y="3196583"/>
            <a:ext cx="2592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波函数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905952"/>
              </p:ext>
            </p:extLst>
          </p:nvPr>
        </p:nvGraphicFramePr>
        <p:xfrm>
          <a:off x="2067706" y="2742878"/>
          <a:ext cx="417671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4" name="Equation" r:id="rId3" imgW="1356120" imgH="382320" progId="">
                  <p:embed/>
                </p:oleObj>
              </mc:Choice>
              <mc:Fallback>
                <p:oleObj name="Equation" r:id="rId3" imgW="1356120" imgH="38232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706" y="2742878"/>
                        <a:ext cx="4176712" cy="124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86670"/>
              </p:ext>
            </p:extLst>
          </p:nvPr>
        </p:nvGraphicFramePr>
        <p:xfrm>
          <a:off x="2067706" y="3893816"/>
          <a:ext cx="42513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5" name="Equation" r:id="rId5" imgW="1274400" imgH="350640" progId="">
                  <p:embed/>
                </p:oleObj>
              </mc:Choice>
              <mc:Fallback>
                <p:oleObj name="Equation" r:id="rId5" imgW="1274400" imgH="35064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706" y="3893816"/>
                        <a:ext cx="4251325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11560" y="5129668"/>
            <a:ext cx="3729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简谐波的能量：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21808" y="5164113"/>
            <a:ext cx="3024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能量不守恒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923350" y="5804576"/>
            <a:ext cx="21932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SzPct val="160000"/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平衡位置：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183950" y="5733139"/>
            <a:ext cx="4668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SzPct val="160000"/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动能和势能同时达到最大值；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923350" y="6236376"/>
            <a:ext cx="25026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SzPct val="160000"/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最大位移处：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457000" y="6258601"/>
            <a:ext cx="35333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SzPct val="160000"/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动能和势能同时为零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74220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第九章 波动  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71550" y="1189325"/>
            <a:ext cx="3455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u="sng" dirty="0">
                <a:solidFill>
                  <a:srgbClr val="000000"/>
                </a:solidFill>
                <a:ea typeface="楷体_GB2312" pitchFamily="49" charset="-122"/>
              </a:rPr>
              <a:t>平均能量密度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425087"/>
              </p:ext>
            </p:extLst>
          </p:nvPr>
        </p:nvGraphicFramePr>
        <p:xfrm>
          <a:off x="3563937" y="973425"/>
          <a:ext cx="21796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9" name="Equation" r:id="rId3" imgW="710640" imgH="318600" progId="">
                  <p:embed/>
                </p:oleObj>
              </mc:Choice>
              <mc:Fallback>
                <p:oleObj name="Equation" r:id="rId3" imgW="710640" imgH="31860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7" y="973425"/>
                        <a:ext cx="217963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919162" y="2006828"/>
            <a:ext cx="4824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u="sng" dirty="0">
                <a:solidFill>
                  <a:srgbClr val="000000"/>
                </a:solidFill>
                <a:ea typeface="楷体_GB2312" pitchFamily="49" charset="-122"/>
              </a:rPr>
              <a:t>能流密度（波的强度）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877519"/>
              </p:ext>
            </p:extLst>
          </p:nvPr>
        </p:nvGraphicFramePr>
        <p:xfrm>
          <a:off x="4464050" y="1729433"/>
          <a:ext cx="21463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0" name="Equation" r:id="rId5" imgW="718920" imgH="334800" progId="">
                  <p:embed/>
                </p:oleObj>
              </mc:Choice>
              <mc:Fallback>
                <p:oleObj name="Equation" r:id="rId5" imgW="718920" imgH="33480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1729433"/>
                        <a:ext cx="214630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321342"/>
              </p:ext>
            </p:extLst>
          </p:nvPr>
        </p:nvGraphicFramePr>
        <p:xfrm>
          <a:off x="6697662" y="1707474"/>
          <a:ext cx="19065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1" name="公式" r:id="rId7" imgW="669960" imgH="334800" progId="Equation.3">
                  <p:embed/>
                </p:oleObj>
              </mc:Choice>
              <mc:Fallback>
                <p:oleObj name="公式" r:id="rId7" imgW="669960" imgH="3348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2" y="1707474"/>
                        <a:ext cx="1906588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79823" y="2792601"/>
            <a:ext cx="5616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3.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惠更斯原理和波的叠加原理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30783" y="3750131"/>
            <a:ext cx="76696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CC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波阵面上每一点都可以看作是发出球面子波的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新波源，这些子波的包络面就是下一时刻的波阵面。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042988" y="3252202"/>
            <a:ext cx="18341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ea typeface="楷体_GB2312" pitchFamily="49" charset="-122"/>
              </a:rPr>
              <a:t>惠更斯原理</a:t>
            </a:r>
            <a:r>
              <a:rPr kumimoji="1" lang="en-US" altLang="zh-CN" sz="2400" b="1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kumimoji="1" lang="zh-CN" altLang="en-US" sz="24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539552" y="5158178"/>
            <a:ext cx="75961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当几列波在介质中某点相遇时，该质点的振动位移等于各列波单独传播时在该点引起位移的矢量和。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044575" y="4695527"/>
            <a:ext cx="2143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波的叠加原理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</a:t>
            </a:r>
            <a:endParaRPr kumimoji="1"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339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第九章 波动  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2867" y="1022275"/>
            <a:ext cx="17556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4.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波的干涉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1792" y="1671563"/>
            <a:ext cx="19812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相干条件：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9354" y="1598538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振动方向相同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2104" y="1527100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频率相同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17917" y="2319263"/>
            <a:ext cx="3278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相位相同或相位差恒定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3568" y="2967335"/>
            <a:ext cx="4206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干涉相长和干涉相消的条件：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152490"/>
              </p:ext>
            </p:extLst>
          </p:nvPr>
        </p:nvGraphicFramePr>
        <p:xfrm>
          <a:off x="1053593" y="3259628"/>
          <a:ext cx="657066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3" name="Equation" r:id="rId3" imgW="2578100" imgH="457200" progId="">
                  <p:embed/>
                </p:oleObj>
              </mc:Choice>
              <mc:Fallback>
                <p:oleObj name="Equation" r:id="rId3" imgW="2578100" imgH="45720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593" y="3259628"/>
                        <a:ext cx="6570662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084123"/>
              </p:ext>
            </p:extLst>
          </p:nvPr>
        </p:nvGraphicFramePr>
        <p:xfrm>
          <a:off x="1242368" y="4347775"/>
          <a:ext cx="15287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4" name="Equation" r:id="rId5" imgW="609600" imgH="228600" progId="">
                  <p:embed/>
                </p:oleObj>
              </mc:Choice>
              <mc:Fallback>
                <p:oleObj name="Equation" r:id="rId5" imgW="609600" imgH="22860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368" y="4347775"/>
                        <a:ext cx="152876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054487"/>
              </p:ext>
            </p:extLst>
          </p:nvPr>
        </p:nvGraphicFramePr>
        <p:xfrm>
          <a:off x="2370013" y="4620109"/>
          <a:ext cx="5040312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5" name="Equation" r:id="rId7" imgW="1689100" imgH="647700" progId="">
                  <p:embed/>
                </p:oleObj>
              </mc:Choice>
              <mc:Fallback>
                <p:oleObj name="Equation" r:id="rId7" imgW="1689100" imgH="647700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013" y="4620109"/>
                        <a:ext cx="5040312" cy="192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031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第九章 波动  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6961" y="1023119"/>
            <a:ext cx="1136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5.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驻波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2231" y="1455167"/>
            <a:ext cx="8027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是由振幅相同，传播方向相反的两列相干波叠加而成。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02231" y="1932821"/>
            <a:ext cx="1824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CC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3333CC"/>
                </a:solidFill>
                <a:ea typeface="楷体_GB2312" pitchFamily="49" charset="-122"/>
              </a:rPr>
              <a:t>驻波特点</a:t>
            </a:r>
            <a:r>
              <a:rPr kumimoji="1" lang="en-US" altLang="zh-CN" sz="2400" b="1" dirty="0">
                <a:solidFill>
                  <a:srgbClr val="3333CC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936631" y="3182129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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 2" panose="05020102010507070707" pitchFamily="18" charset="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各质点的振幅各不相同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36631" y="2572529"/>
            <a:ext cx="7834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CC"/>
                </a:solidFill>
                <a:ea typeface="楷体_GB2312" pitchFamily="49" charset="-122"/>
                <a:sym typeface="Wingdings 2" panose="05020102010507070707" pitchFamily="18" charset="2"/>
              </a:rPr>
              <a:t>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质元分段振动，没有波形的传播，故名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驻波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875386" y="4296773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Monotype Sorts" pitchFamily="2" charset="2"/>
              </a:rPr>
              <a:t> </a:t>
            </a:r>
            <a:r>
              <a:rPr kumimoji="1" lang="zh-CN" altLang="en-US" sz="2400" b="1" dirty="0">
                <a:solidFill>
                  <a:srgbClr val="3333CC"/>
                </a:solidFill>
                <a:ea typeface="楷体_GB2312" pitchFamily="49" charset="-122"/>
                <a:sym typeface="Wingdings 2" panose="05020102010507070707" pitchFamily="18" charset="2"/>
              </a:rPr>
              <a:t>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两相邻波节之间的各质元同时达到各自的极大值，同时达到各自的极小值；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51586" y="5830402"/>
            <a:ext cx="6337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CC"/>
                </a:solidFill>
                <a:ea typeface="楷体_GB2312" pitchFamily="49" charset="-122"/>
              </a:rPr>
              <a:t>④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驻波中没有能量的定向传播。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354143" y="3744104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波节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波腹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;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在空间的位置不动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629824" y="4675540"/>
            <a:ext cx="2447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相位相同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875386" y="5164137"/>
            <a:ext cx="7848600" cy="461962"/>
            <a:chOff x="658" y="2686"/>
            <a:chExt cx="4944" cy="291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658" y="2686"/>
              <a:ext cx="49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rPr>
                <a:t>波节两侧各质元的振动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楷体_GB2312" pitchFamily="49" charset="-122"/>
                </a:rPr>
                <a:t>相位差为      </a:t>
              </a:r>
              <a:r>
                <a:rPr kumimoji="1" lang="zh-CN" altLang="en-US" sz="2400" b="1" kern="0" dirty="0">
                  <a:solidFill>
                    <a:srgbClr val="000000"/>
                  </a:solidFill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1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0955316"/>
                </p:ext>
              </p:extLst>
            </p:nvPr>
          </p:nvGraphicFramePr>
          <p:xfrm>
            <a:off x="3486" y="2726"/>
            <a:ext cx="221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59" name="Equation" r:id="rId3" imgW="139700" imgH="139700" progId="">
                    <p:embed/>
                  </p:oleObj>
                </mc:Choice>
                <mc:Fallback>
                  <p:oleObj name="Equation" r:id="rId3" imgW="139700" imgH="13970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" y="2726"/>
                          <a:ext cx="221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14614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第九章 波动  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180" y="951111"/>
            <a:ext cx="259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6.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半波损失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52174" y="3768306"/>
            <a:ext cx="4825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若反射点为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自由端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无半波损失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52174" y="4407495"/>
            <a:ext cx="4825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若反射点为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固定端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有半波损失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827584" y="1494503"/>
            <a:ext cx="3870325" cy="461963"/>
            <a:chOff x="1020" y="618"/>
            <a:chExt cx="2438" cy="291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020" y="618"/>
              <a:ext cx="10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rPr>
                <a:t>波疏介质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562" y="618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rPr>
                <a:t>波密介质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064" y="754"/>
              <a:ext cx="4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156822" y="1494503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ea typeface="楷体_GB2312" pitchFamily="49" charset="-122"/>
              </a:rPr>
              <a:t>有半波损失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499072" y="1988562"/>
            <a:ext cx="3278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分界面反射点形成波节</a:t>
            </a: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827584" y="2578616"/>
            <a:ext cx="4086225" cy="477838"/>
            <a:chOff x="1066" y="1560"/>
            <a:chExt cx="2574" cy="301"/>
          </a:xfrm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066" y="156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rPr>
                <a:t>波密介质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744" y="157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rPr>
                <a:t>波疏介质</a:t>
              </a: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064" y="1706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</p:grp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111871" y="2594789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无半波损失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408688" y="3188514"/>
            <a:ext cx="3587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分界面反射点形成波腹。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34292" y="4839543"/>
            <a:ext cx="2593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7.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多普勒效应</a:t>
            </a:r>
          </a:p>
        </p:txBody>
      </p:sp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39532"/>
              </p:ext>
            </p:extLst>
          </p:nvPr>
        </p:nvGraphicFramePr>
        <p:xfrm>
          <a:off x="2567111" y="5023979"/>
          <a:ext cx="2840038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4" name="Equation" r:id="rId3" imgW="799753" imgH="431613" progId="">
                  <p:embed/>
                </p:oleObj>
              </mc:Choice>
              <mc:Fallback>
                <p:oleObj name="Equation" r:id="rId3" imgW="799753" imgH="431613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111" y="5023979"/>
                        <a:ext cx="2840038" cy="1503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747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2843808" y="2453987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4800" dirty="0" smtClean="0">
                <a:solidFill>
                  <a:srgbClr val="0000FF"/>
                </a:solidFill>
                <a:ea typeface="楷体_GB2312" pitchFamily="49" charset="-122"/>
              </a:rPr>
              <a:t>讨论与习题</a:t>
            </a:r>
            <a:endParaRPr kumimoji="1" lang="zh-CN" altLang="en-US" sz="4800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090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讨论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23528" y="883568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习题类别：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67408" y="1322052"/>
            <a:ext cx="76962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振动：1、简谐振动的判定。（动力学）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         （质点：牛顿运动定律。刚体：转动定律。）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	2、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振动方程的求法。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①由已知条件求方程②由振动曲线求方程。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	3、简谐振动的合成。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66083" y="3853459"/>
            <a:ext cx="784860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波动：1、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求波函数（波动方程）。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①由已知条件求方程②由振动曲线求方程。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       ③由波动曲线求方程。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    2、波的干涉（含驻波）。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    3、波的能量的求法。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    4、多普勒效应。</a:t>
            </a:r>
          </a:p>
        </p:txBody>
      </p:sp>
    </p:spTree>
    <p:extLst>
      <p:ext uri="{BB962C8B-B14F-4D97-AF65-F5344CB8AC3E}">
        <p14:creationId xmlns:p14="http://schemas.microsoft.com/office/powerpoint/2010/main" val="77814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讨论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467544" y="1196752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相位、相位差和初相位的求法：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696144" y="1792064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常用方法为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解析法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旋转矢量法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467544" y="2249264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1、由已知的初条件求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初相位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529251" y="2844005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①已知初位置的大小、正负以及初速度的正负。</a:t>
            </a:r>
          </a:p>
        </p:txBody>
      </p:sp>
      <p:grpSp>
        <p:nvGrpSpPr>
          <p:cNvPr id="39" name="Group 13"/>
          <p:cNvGrpSpPr>
            <a:grpSpLocks/>
          </p:cNvGrpSpPr>
          <p:nvPr/>
        </p:nvGrpSpPr>
        <p:grpSpPr bwMode="auto">
          <a:xfrm>
            <a:off x="888534" y="3304380"/>
            <a:ext cx="6934200" cy="788988"/>
            <a:chOff x="432" y="1423"/>
            <a:chExt cx="4368" cy="497"/>
          </a:xfrm>
        </p:grpSpPr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432" y="1536"/>
              <a:ext cx="4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例1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]已知某质点振动的初位置                             。         </a:t>
              </a:r>
            </a:p>
          </p:txBody>
        </p:sp>
        <p:pic>
          <p:nvPicPr>
            <p:cNvPr id="50" name="图片 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1423"/>
              <a:ext cx="1248" cy="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41" name="图片 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44" y="4364037"/>
            <a:ext cx="24939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图片 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231" y="4516437"/>
            <a:ext cx="1177925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图片 4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08537"/>
            <a:ext cx="2552700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76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讨论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2388" y="1341214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②已知初速度的大小、正负以及初位置的正负。</a:t>
            </a: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395345" y="2100015"/>
            <a:ext cx="6858000" cy="784225"/>
            <a:chOff x="384" y="3072"/>
            <a:chExt cx="4320" cy="494"/>
          </a:xfrm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384" y="3168"/>
              <a:ext cx="43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例2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]已知某质点初速度                                    。</a:t>
              </a:r>
            </a:p>
          </p:txBody>
        </p:sp>
        <p:pic>
          <p:nvPicPr>
            <p:cNvPr id="19" name="图片 1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3072"/>
              <a:ext cx="1632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06" y="3494586"/>
            <a:ext cx="29432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33192"/>
            <a:ext cx="3294062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4376193"/>
            <a:ext cx="2235200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5" y="4384130"/>
            <a:ext cx="1308100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4557168"/>
            <a:ext cx="1171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80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87450" y="1052513"/>
            <a:ext cx="5746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4000" b="1" dirty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基础物理学</a:t>
            </a:r>
            <a:r>
              <a:rPr kumimoji="1" lang="en-US" altLang="zh-CN" sz="4000" b="1" dirty="0" smtClean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sz="4000" b="1" dirty="0" smtClean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kumimoji="1" lang="en-US" altLang="zh-CN" sz="4000" b="1" dirty="0" smtClean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)---</a:t>
            </a:r>
            <a:r>
              <a:rPr kumimoji="1" lang="zh-CN" altLang="en-US" sz="4000" b="1" dirty="0" smtClean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力学</a:t>
            </a:r>
            <a:endParaRPr kumimoji="1" lang="zh-CN" altLang="en-US" sz="4000" b="1" dirty="0">
              <a:solidFill>
                <a:srgbClr val="00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28637" y="1916832"/>
            <a:ext cx="83518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质心力学定理</a:t>
            </a:r>
            <a:endParaRPr kumimoji="1" lang="en-US" altLang="zh-CN" sz="3600" b="1" dirty="0" smtClean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第七章 刚体力学</a:t>
            </a:r>
            <a:endParaRPr kumimoji="1" lang="zh-CN" altLang="en-US" sz="3600" b="1" dirty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第八章 振动</a:t>
            </a:r>
            <a:endParaRPr kumimoji="1" lang="en-US" altLang="zh-CN" sz="3600" b="1" dirty="0" smtClean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第九章 </a:t>
            </a:r>
            <a:r>
              <a:rPr kumimoji="1" lang="zh-CN" altLang="en-US" sz="3600" b="1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波动</a:t>
            </a:r>
            <a:endParaRPr kumimoji="1" lang="en-US" altLang="zh-CN" sz="3600" b="1" dirty="0" smtClean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第十章 </a:t>
            </a: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流体力学</a:t>
            </a:r>
            <a:endParaRPr kumimoji="1" lang="zh-CN" altLang="en-US" sz="3600" b="1" dirty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第十一章 </a:t>
            </a: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哈密顿原理</a:t>
            </a:r>
            <a:endParaRPr kumimoji="1" lang="en-US" altLang="zh-CN" sz="3600" b="1" dirty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664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讨论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3825" y="1082452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③已知初位置的大小、正负以及初速度的大小。</a:t>
            </a: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403406" y="1915746"/>
            <a:ext cx="8443913" cy="508000"/>
            <a:chOff x="249" y="528"/>
            <a:chExt cx="5319" cy="320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49" y="528"/>
              <a:ext cx="5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例3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]已知某质点振动的初位置                                                 。         </a:t>
              </a:r>
            </a:p>
          </p:txBody>
        </p:sp>
        <p:pic>
          <p:nvPicPr>
            <p:cNvPr id="11" name="图片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528"/>
              <a:ext cx="22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8" y="2559775"/>
            <a:ext cx="4343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95450"/>
            <a:ext cx="3276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39552" y="4307469"/>
            <a:ext cx="80010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注意：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由已知的初条件确定初相位时，不能仅由一个初始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     条件确定初相位。</a:t>
            </a:r>
          </a:p>
        </p:txBody>
      </p:sp>
    </p:spTree>
    <p:extLst>
      <p:ext uri="{BB962C8B-B14F-4D97-AF65-F5344CB8AC3E}">
        <p14:creationId xmlns:p14="http://schemas.microsoft.com/office/powerpoint/2010/main" val="101173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讨论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2、已知某质点的振动曲线求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初相位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739933" y="2218196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若已知某质点的振动曲线，则由曲线可看出，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= 0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时刻质点振动的初位置的大小和正负及初速度的正负。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920552" y="3708108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关键：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确定振动初速度的正负。</a:t>
            </a:r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5718625" y="3753136"/>
            <a:ext cx="2144713" cy="1143000"/>
            <a:chOff x="3552" y="3264"/>
            <a:chExt cx="1351" cy="720"/>
          </a:xfrm>
        </p:grpSpPr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3552" y="3264"/>
              <a:ext cx="1200" cy="720"/>
              <a:chOff x="3552" y="3312"/>
              <a:chExt cx="1200" cy="576"/>
            </a:xfrm>
          </p:grpSpPr>
          <p:sp>
            <p:nvSpPr>
              <p:cNvPr id="12" name="Freeform 48"/>
              <p:cNvSpPr>
                <a:spLocks/>
              </p:cNvSpPr>
              <p:nvPr/>
            </p:nvSpPr>
            <p:spPr bwMode="auto">
              <a:xfrm>
                <a:off x="3600" y="3312"/>
                <a:ext cx="1152" cy="576"/>
              </a:xfrm>
              <a:custGeom>
                <a:avLst/>
                <a:gdLst>
                  <a:gd name="T0" fmla="*/ 0 w 1152"/>
                  <a:gd name="T1" fmla="*/ 576 h 576"/>
                  <a:gd name="T2" fmla="*/ 240 w 1152"/>
                  <a:gd name="T3" fmla="*/ 0 h 576"/>
                  <a:gd name="T4" fmla="*/ 576 w 1152"/>
                  <a:gd name="T5" fmla="*/ 576 h 576"/>
                  <a:gd name="T6" fmla="*/ 864 w 1152"/>
                  <a:gd name="T7" fmla="*/ 0 h 576"/>
                  <a:gd name="T8" fmla="*/ 1152 w 1152"/>
                  <a:gd name="T9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2" h="576">
                    <a:moveTo>
                      <a:pt x="0" y="576"/>
                    </a:moveTo>
                    <a:cubicBezTo>
                      <a:pt x="72" y="288"/>
                      <a:pt x="144" y="0"/>
                      <a:pt x="240" y="0"/>
                    </a:cubicBezTo>
                    <a:cubicBezTo>
                      <a:pt x="336" y="0"/>
                      <a:pt x="472" y="576"/>
                      <a:pt x="576" y="576"/>
                    </a:cubicBezTo>
                    <a:cubicBezTo>
                      <a:pt x="680" y="576"/>
                      <a:pt x="768" y="0"/>
                      <a:pt x="864" y="0"/>
                    </a:cubicBezTo>
                    <a:cubicBezTo>
                      <a:pt x="960" y="0"/>
                      <a:pt x="1104" y="480"/>
                      <a:pt x="1152" y="576"/>
                    </a:cubicBezTo>
                  </a:path>
                </a:pathLst>
              </a:cu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" name="Line 49"/>
              <p:cNvSpPr>
                <a:spLocks noChangeShapeType="1"/>
              </p:cNvSpPr>
              <p:nvPr/>
            </p:nvSpPr>
            <p:spPr bwMode="auto">
              <a:xfrm flipH="1">
                <a:off x="3552" y="3888"/>
                <a:ext cx="48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pic>
          <p:nvPicPr>
            <p:cNvPr id="11" name="图片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696"/>
              <a:ext cx="151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1713070" y="4422005"/>
            <a:ext cx="279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考虑斜率。</a:t>
            </a:r>
          </a:p>
        </p:txBody>
      </p:sp>
    </p:spTree>
    <p:extLst>
      <p:ext uri="{BB962C8B-B14F-4D97-AF65-F5344CB8AC3E}">
        <p14:creationId xmlns:p14="http://schemas.microsoft.com/office/powerpoint/2010/main" val="3183814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讨论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65" name="Text Box 2"/>
          <p:cNvSpPr txBox="1">
            <a:spLocks noChangeArrowheads="1"/>
          </p:cNvSpPr>
          <p:nvPr/>
        </p:nvSpPr>
        <p:spPr bwMode="auto">
          <a:xfrm>
            <a:off x="323528" y="1196752"/>
            <a:ext cx="81534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例4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] 一列平面简谐波中某质元的振动曲线如图。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求： 1）该质元的振动初相。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   2）该质元在态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A、B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时的振动相位分别是多少？</a:t>
            </a:r>
          </a:p>
        </p:txBody>
      </p:sp>
      <p:pic>
        <p:nvPicPr>
          <p:cNvPr id="167" name="图片 1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16" y="3101752"/>
            <a:ext cx="36560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8" name="Text Box 147"/>
          <p:cNvSpPr txBox="1">
            <a:spLocks noChangeArrowheads="1"/>
          </p:cNvSpPr>
          <p:nvPr/>
        </p:nvSpPr>
        <p:spPr bwMode="auto">
          <a:xfrm>
            <a:off x="1314128" y="3939952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由旋转矢量法知：</a:t>
            </a:r>
          </a:p>
        </p:txBody>
      </p:sp>
      <p:pic>
        <p:nvPicPr>
          <p:cNvPr id="169" name="图片 1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328" y="4613052"/>
            <a:ext cx="13462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0" name="Text Box 157"/>
          <p:cNvSpPr txBox="1">
            <a:spLocks noChangeArrowheads="1"/>
          </p:cNvSpPr>
          <p:nvPr/>
        </p:nvSpPr>
        <p:spPr bwMode="auto">
          <a:xfrm>
            <a:off x="628328" y="2568352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解：1）由图知初始条件为：</a:t>
            </a:r>
          </a:p>
        </p:txBody>
      </p:sp>
      <p:grpSp>
        <p:nvGrpSpPr>
          <p:cNvPr id="171" name="Group 3"/>
          <p:cNvGrpSpPr>
            <a:grpSpLocks/>
          </p:cNvGrpSpPr>
          <p:nvPr/>
        </p:nvGrpSpPr>
        <p:grpSpPr bwMode="auto">
          <a:xfrm>
            <a:off x="5722767" y="2522948"/>
            <a:ext cx="2518115" cy="1905000"/>
            <a:chOff x="1920" y="1296"/>
            <a:chExt cx="2098" cy="1200"/>
          </a:xfrm>
        </p:grpSpPr>
        <p:sp>
          <p:nvSpPr>
            <p:cNvPr id="172" name="Line 4"/>
            <p:cNvSpPr>
              <a:spLocks noChangeShapeType="1"/>
            </p:cNvSpPr>
            <p:nvPr/>
          </p:nvSpPr>
          <p:spPr bwMode="auto">
            <a:xfrm flipV="1">
              <a:off x="2277" y="1296"/>
              <a:ext cx="0" cy="1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3" name="Line 5"/>
            <p:cNvSpPr>
              <a:spLocks noChangeShapeType="1"/>
            </p:cNvSpPr>
            <p:nvPr/>
          </p:nvSpPr>
          <p:spPr bwMode="auto">
            <a:xfrm>
              <a:off x="2277" y="1920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" name="Freeform 6"/>
            <p:cNvSpPr>
              <a:spLocks/>
            </p:cNvSpPr>
            <p:nvPr/>
          </p:nvSpPr>
          <p:spPr bwMode="auto">
            <a:xfrm>
              <a:off x="2277" y="1488"/>
              <a:ext cx="912" cy="848"/>
            </a:xfrm>
            <a:custGeom>
              <a:avLst/>
              <a:gdLst>
                <a:gd name="T0" fmla="*/ 0 w 912"/>
                <a:gd name="T1" fmla="*/ 752 h 1040"/>
                <a:gd name="T2" fmla="*/ 144 w 912"/>
                <a:gd name="T3" fmla="*/ 512 h 1040"/>
                <a:gd name="T4" fmla="*/ 336 w 912"/>
                <a:gd name="T5" fmla="*/ 80 h 1040"/>
                <a:gd name="T6" fmla="*/ 672 w 912"/>
                <a:gd name="T7" fmla="*/ 992 h 1040"/>
                <a:gd name="T8" fmla="*/ 912 w 912"/>
                <a:gd name="T9" fmla="*/ 368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1040">
                  <a:moveTo>
                    <a:pt x="0" y="752"/>
                  </a:moveTo>
                  <a:cubicBezTo>
                    <a:pt x="44" y="688"/>
                    <a:pt x="88" y="624"/>
                    <a:pt x="144" y="512"/>
                  </a:cubicBezTo>
                  <a:cubicBezTo>
                    <a:pt x="200" y="400"/>
                    <a:pt x="248" y="0"/>
                    <a:pt x="336" y="80"/>
                  </a:cubicBezTo>
                  <a:cubicBezTo>
                    <a:pt x="424" y="160"/>
                    <a:pt x="576" y="944"/>
                    <a:pt x="672" y="992"/>
                  </a:cubicBezTo>
                  <a:cubicBezTo>
                    <a:pt x="768" y="1040"/>
                    <a:pt x="840" y="704"/>
                    <a:pt x="912" y="368"/>
                  </a:cubicBezTo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175" name="图片 17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1296"/>
              <a:ext cx="125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6" name="图片 17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" y="1760"/>
              <a:ext cx="14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7" name="图片 17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" y="1872"/>
              <a:ext cx="109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8" name="图片 17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1824"/>
              <a:ext cx="165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9" name="图片 17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" y="2064"/>
              <a:ext cx="147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80" name="图片 17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" y="1360"/>
              <a:ext cx="17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1" name="Line 13"/>
            <p:cNvSpPr>
              <a:spLocks noChangeShapeType="1"/>
            </p:cNvSpPr>
            <p:nvPr/>
          </p:nvSpPr>
          <p:spPr bwMode="auto">
            <a:xfrm>
              <a:off x="2277" y="2304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182" name="图片 18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" y="2288"/>
              <a:ext cx="25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83" name="图片 18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1942"/>
              <a:ext cx="357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84" name="图片 18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" y="1488"/>
              <a:ext cx="14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5" name="Line 17"/>
            <p:cNvSpPr>
              <a:spLocks noChangeShapeType="1"/>
            </p:cNvSpPr>
            <p:nvPr/>
          </p:nvSpPr>
          <p:spPr bwMode="auto">
            <a:xfrm>
              <a:off x="2304" y="1536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86" name="Group 155"/>
          <p:cNvGrpSpPr>
            <a:grpSpLocks/>
          </p:cNvGrpSpPr>
          <p:nvPr/>
        </p:nvGrpSpPr>
        <p:grpSpPr bwMode="auto">
          <a:xfrm>
            <a:off x="5595937" y="4659090"/>
            <a:ext cx="2771775" cy="1250702"/>
            <a:chOff x="2304" y="2160"/>
            <a:chExt cx="1746" cy="834"/>
          </a:xfrm>
        </p:grpSpPr>
        <p:sp>
          <p:nvSpPr>
            <p:cNvPr id="190" name="Line 148"/>
            <p:cNvSpPr>
              <a:spLocks noChangeShapeType="1"/>
            </p:cNvSpPr>
            <p:nvPr/>
          </p:nvSpPr>
          <p:spPr bwMode="auto">
            <a:xfrm>
              <a:off x="2304" y="2496"/>
              <a:ext cx="15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191" name="图片 19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448"/>
              <a:ext cx="16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92" name="Group 154"/>
            <p:cNvGrpSpPr>
              <a:grpSpLocks/>
            </p:cNvGrpSpPr>
            <p:nvPr/>
          </p:nvGrpSpPr>
          <p:grpSpPr bwMode="auto">
            <a:xfrm>
              <a:off x="2352" y="2160"/>
              <a:ext cx="672" cy="834"/>
              <a:chOff x="2352" y="2160"/>
              <a:chExt cx="672" cy="834"/>
            </a:xfrm>
          </p:grpSpPr>
          <p:sp>
            <p:nvSpPr>
              <p:cNvPr id="193" name="Line 149"/>
              <p:cNvSpPr>
                <a:spLocks noChangeShapeType="1"/>
              </p:cNvSpPr>
              <p:nvPr/>
            </p:nvSpPr>
            <p:spPr bwMode="auto">
              <a:xfrm flipH="1">
                <a:off x="2496" y="2496"/>
                <a:ext cx="528" cy="336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pic>
            <p:nvPicPr>
              <p:cNvPr id="194" name="图片 193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" y="2160"/>
                <a:ext cx="38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95" name="Line 152"/>
              <p:cNvSpPr>
                <a:spLocks noChangeShapeType="1"/>
              </p:cNvSpPr>
              <p:nvPr/>
            </p:nvSpPr>
            <p:spPr bwMode="auto">
              <a:xfrm>
                <a:off x="2496" y="249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pic>
            <p:nvPicPr>
              <p:cNvPr id="196" name="图片 195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2" y="2832"/>
                <a:ext cx="132" cy="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87" name="Group 165"/>
          <p:cNvGrpSpPr>
            <a:grpSpLocks/>
          </p:cNvGrpSpPr>
          <p:nvPr/>
        </p:nvGrpSpPr>
        <p:grpSpPr bwMode="auto">
          <a:xfrm>
            <a:off x="6738937" y="5169110"/>
            <a:ext cx="363778" cy="1073150"/>
            <a:chOff x="3264" y="2544"/>
            <a:chExt cx="229" cy="676"/>
          </a:xfrm>
        </p:grpSpPr>
        <p:sp>
          <p:nvSpPr>
            <p:cNvPr id="188" name="Line 161"/>
            <p:cNvSpPr>
              <a:spLocks noChangeShapeType="1"/>
            </p:cNvSpPr>
            <p:nvPr/>
          </p:nvSpPr>
          <p:spPr bwMode="auto">
            <a:xfrm>
              <a:off x="3264" y="2544"/>
              <a:ext cx="0" cy="62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189" name="图片 188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3024"/>
              <a:ext cx="181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97" name="Group 166"/>
          <p:cNvGrpSpPr>
            <a:grpSpLocks/>
          </p:cNvGrpSpPr>
          <p:nvPr/>
        </p:nvGrpSpPr>
        <p:grpSpPr bwMode="auto">
          <a:xfrm>
            <a:off x="6724177" y="5165926"/>
            <a:ext cx="1125538" cy="370740"/>
            <a:chOff x="3264" y="2544"/>
            <a:chExt cx="709" cy="229"/>
          </a:xfrm>
        </p:grpSpPr>
        <p:sp>
          <p:nvSpPr>
            <p:cNvPr id="198" name="Line 162"/>
            <p:cNvSpPr>
              <a:spLocks noChangeShapeType="1"/>
            </p:cNvSpPr>
            <p:nvPr/>
          </p:nvSpPr>
          <p:spPr bwMode="auto">
            <a:xfrm>
              <a:off x="3264" y="2544"/>
              <a:ext cx="672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199" name="图片 198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59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740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讨论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" name="Text Box 145"/>
          <p:cNvSpPr txBox="1">
            <a:spLocks noChangeArrowheads="1"/>
          </p:cNvSpPr>
          <p:nvPr/>
        </p:nvSpPr>
        <p:spPr bwMode="auto">
          <a:xfrm>
            <a:off x="827584" y="1422767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2）由图知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A、B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点的振动状态为：</a:t>
            </a: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18184"/>
            <a:ext cx="1828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56" y="2853184"/>
            <a:ext cx="2082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160"/>
          <p:cNvSpPr txBox="1">
            <a:spLocks noChangeArrowheads="1"/>
          </p:cNvSpPr>
          <p:nvPr/>
        </p:nvSpPr>
        <p:spPr bwMode="auto">
          <a:xfrm>
            <a:off x="3283124" y="2218184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由旋转矢量法知：</a:t>
            </a:r>
          </a:p>
        </p:txBody>
      </p:sp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624" y="2102297"/>
            <a:ext cx="12192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824" y="2853184"/>
            <a:ext cx="914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691680" y="3717032"/>
            <a:ext cx="2518115" cy="1905000"/>
            <a:chOff x="1920" y="1296"/>
            <a:chExt cx="2098" cy="1200"/>
          </a:xfrm>
        </p:grpSpPr>
        <p:sp>
          <p:nvSpPr>
            <p:cNvPr id="13" name="Line 4"/>
            <p:cNvSpPr>
              <a:spLocks noChangeShapeType="1"/>
            </p:cNvSpPr>
            <p:nvPr/>
          </p:nvSpPr>
          <p:spPr bwMode="auto">
            <a:xfrm flipV="1">
              <a:off x="2277" y="1296"/>
              <a:ext cx="0" cy="1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2277" y="1920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277" y="1488"/>
              <a:ext cx="912" cy="848"/>
            </a:xfrm>
            <a:custGeom>
              <a:avLst/>
              <a:gdLst>
                <a:gd name="T0" fmla="*/ 0 w 912"/>
                <a:gd name="T1" fmla="*/ 752 h 1040"/>
                <a:gd name="T2" fmla="*/ 144 w 912"/>
                <a:gd name="T3" fmla="*/ 512 h 1040"/>
                <a:gd name="T4" fmla="*/ 336 w 912"/>
                <a:gd name="T5" fmla="*/ 80 h 1040"/>
                <a:gd name="T6" fmla="*/ 672 w 912"/>
                <a:gd name="T7" fmla="*/ 992 h 1040"/>
                <a:gd name="T8" fmla="*/ 912 w 912"/>
                <a:gd name="T9" fmla="*/ 368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1040">
                  <a:moveTo>
                    <a:pt x="0" y="752"/>
                  </a:moveTo>
                  <a:cubicBezTo>
                    <a:pt x="44" y="688"/>
                    <a:pt x="88" y="624"/>
                    <a:pt x="144" y="512"/>
                  </a:cubicBezTo>
                  <a:cubicBezTo>
                    <a:pt x="200" y="400"/>
                    <a:pt x="248" y="0"/>
                    <a:pt x="336" y="80"/>
                  </a:cubicBezTo>
                  <a:cubicBezTo>
                    <a:pt x="424" y="160"/>
                    <a:pt x="576" y="944"/>
                    <a:pt x="672" y="992"/>
                  </a:cubicBezTo>
                  <a:cubicBezTo>
                    <a:pt x="768" y="1040"/>
                    <a:pt x="840" y="704"/>
                    <a:pt x="912" y="368"/>
                  </a:cubicBezTo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16" name="图片 1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1296"/>
              <a:ext cx="125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" name="图片 1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" y="1760"/>
              <a:ext cx="14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8" name="图片 1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" y="1872"/>
              <a:ext cx="109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9" name="图片 1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1824"/>
              <a:ext cx="165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0" name="图片 1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" y="2064"/>
              <a:ext cx="147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" name="图片 2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" y="1360"/>
              <a:ext cx="17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2277" y="2304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23" name="图片 2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" y="2288"/>
              <a:ext cx="25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4" name="图片 2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1942"/>
              <a:ext cx="357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5" name="图片 2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" y="1488"/>
              <a:ext cx="14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2304" y="1536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7" name="Group 155"/>
          <p:cNvGrpSpPr>
            <a:grpSpLocks/>
          </p:cNvGrpSpPr>
          <p:nvPr/>
        </p:nvGrpSpPr>
        <p:grpSpPr bwMode="auto">
          <a:xfrm>
            <a:off x="5148064" y="3933056"/>
            <a:ext cx="2771775" cy="1250702"/>
            <a:chOff x="2304" y="2160"/>
            <a:chExt cx="1746" cy="834"/>
          </a:xfrm>
        </p:grpSpPr>
        <p:sp>
          <p:nvSpPr>
            <p:cNvPr id="28" name="Line 148"/>
            <p:cNvSpPr>
              <a:spLocks noChangeShapeType="1"/>
            </p:cNvSpPr>
            <p:nvPr/>
          </p:nvSpPr>
          <p:spPr bwMode="auto">
            <a:xfrm>
              <a:off x="2304" y="2496"/>
              <a:ext cx="15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29" name="图片 2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448"/>
              <a:ext cx="16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0" name="Group 154"/>
            <p:cNvGrpSpPr>
              <a:grpSpLocks/>
            </p:cNvGrpSpPr>
            <p:nvPr/>
          </p:nvGrpSpPr>
          <p:grpSpPr bwMode="auto">
            <a:xfrm>
              <a:off x="2352" y="2160"/>
              <a:ext cx="672" cy="834"/>
              <a:chOff x="2352" y="2160"/>
              <a:chExt cx="672" cy="834"/>
            </a:xfrm>
          </p:grpSpPr>
          <p:sp>
            <p:nvSpPr>
              <p:cNvPr id="31" name="Line 149"/>
              <p:cNvSpPr>
                <a:spLocks noChangeShapeType="1"/>
              </p:cNvSpPr>
              <p:nvPr/>
            </p:nvSpPr>
            <p:spPr bwMode="auto">
              <a:xfrm flipH="1">
                <a:off x="2496" y="2496"/>
                <a:ext cx="528" cy="336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pic>
            <p:nvPicPr>
              <p:cNvPr id="32" name="图片 31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" y="2160"/>
                <a:ext cx="38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3" name="Line 152"/>
              <p:cNvSpPr>
                <a:spLocks noChangeShapeType="1"/>
              </p:cNvSpPr>
              <p:nvPr/>
            </p:nvSpPr>
            <p:spPr bwMode="auto">
              <a:xfrm>
                <a:off x="2496" y="249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pic>
            <p:nvPicPr>
              <p:cNvPr id="34" name="图片 33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2" y="2832"/>
                <a:ext cx="132" cy="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5" name="Group 165"/>
          <p:cNvGrpSpPr>
            <a:grpSpLocks/>
          </p:cNvGrpSpPr>
          <p:nvPr/>
        </p:nvGrpSpPr>
        <p:grpSpPr bwMode="auto">
          <a:xfrm>
            <a:off x="6291064" y="4443076"/>
            <a:ext cx="363778" cy="1073150"/>
            <a:chOff x="3264" y="2544"/>
            <a:chExt cx="229" cy="676"/>
          </a:xfrm>
        </p:grpSpPr>
        <p:sp>
          <p:nvSpPr>
            <p:cNvPr id="36" name="Line 161"/>
            <p:cNvSpPr>
              <a:spLocks noChangeShapeType="1"/>
            </p:cNvSpPr>
            <p:nvPr/>
          </p:nvSpPr>
          <p:spPr bwMode="auto">
            <a:xfrm>
              <a:off x="3264" y="2544"/>
              <a:ext cx="0" cy="62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37" name="图片 36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3024"/>
              <a:ext cx="181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Group 166"/>
          <p:cNvGrpSpPr>
            <a:grpSpLocks/>
          </p:cNvGrpSpPr>
          <p:nvPr/>
        </p:nvGrpSpPr>
        <p:grpSpPr bwMode="auto">
          <a:xfrm>
            <a:off x="6276304" y="4439892"/>
            <a:ext cx="1125538" cy="370740"/>
            <a:chOff x="3264" y="2544"/>
            <a:chExt cx="709" cy="229"/>
          </a:xfrm>
        </p:grpSpPr>
        <p:sp>
          <p:nvSpPr>
            <p:cNvPr id="39" name="Line 162"/>
            <p:cNvSpPr>
              <a:spLocks noChangeShapeType="1"/>
            </p:cNvSpPr>
            <p:nvPr/>
          </p:nvSpPr>
          <p:spPr bwMode="auto">
            <a:xfrm>
              <a:off x="3264" y="2544"/>
              <a:ext cx="672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40" name="图片 39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59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0907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讨论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121369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3、已知波形曲线求某点处质元振动的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初相位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5" name="Text Box 74"/>
          <p:cNvSpPr txBox="1">
            <a:spLocks noChangeArrowheads="1"/>
          </p:cNvSpPr>
          <p:nvPr/>
        </p:nvSpPr>
        <p:spPr bwMode="auto">
          <a:xfrm>
            <a:off x="484312" y="1714488"/>
            <a:ext cx="7772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若已知某时刻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的波形曲线求某点处质元振动的初相位，则需从波形曲线中找出该质元的振动位移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的大小和正负及速度的正负。</a:t>
            </a:r>
          </a:p>
        </p:txBody>
      </p:sp>
      <p:sp>
        <p:nvSpPr>
          <p:cNvPr id="6" name="Text Box 81"/>
          <p:cNvSpPr txBox="1">
            <a:spLocks noChangeArrowheads="1"/>
          </p:cNvSpPr>
          <p:nvPr/>
        </p:nvSpPr>
        <p:spPr bwMode="auto">
          <a:xfrm>
            <a:off x="484312" y="2960699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关键：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确定振动速度的正负。</a:t>
            </a:r>
          </a:p>
        </p:txBody>
      </p:sp>
      <p:sp>
        <p:nvSpPr>
          <p:cNvPr id="7" name="Text Box 82"/>
          <p:cNvSpPr txBox="1">
            <a:spLocks noChangeArrowheads="1"/>
          </p:cNvSpPr>
          <p:nvPr/>
        </p:nvSpPr>
        <p:spPr bwMode="auto">
          <a:xfrm>
            <a:off x="484312" y="3614749"/>
            <a:ext cx="5767388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方法：由波的传播方向，确定比该质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    元先振动的相邻质元的位移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比较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和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312" y="4605349"/>
            <a:ext cx="5257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5934200" y="2843919"/>
            <a:ext cx="1639887" cy="996950"/>
            <a:chOff x="3552" y="3312"/>
            <a:chExt cx="1033" cy="628"/>
          </a:xfrm>
        </p:grpSpPr>
        <p:grpSp>
          <p:nvGrpSpPr>
            <p:cNvPr id="21" name="Group 62"/>
            <p:cNvGrpSpPr>
              <a:grpSpLocks/>
            </p:cNvGrpSpPr>
            <p:nvPr/>
          </p:nvGrpSpPr>
          <p:grpSpPr bwMode="auto">
            <a:xfrm>
              <a:off x="3552" y="3312"/>
              <a:ext cx="1008" cy="608"/>
              <a:chOff x="3552" y="3312"/>
              <a:chExt cx="1008" cy="608"/>
            </a:xfrm>
          </p:grpSpPr>
          <p:sp>
            <p:nvSpPr>
              <p:cNvPr id="23" name="Line 63"/>
              <p:cNvSpPr>
                <a:spLocks noChangeShapeType="1"/>
              </p:cNvSpPr>
              <p:nvPr/>
            </p:nvSpPr>
            <p:spPr bwMode="auto">
              <a:xfrm flipH="1">
                <a:off x="3552" y="3312"/>
                <a:ext cx="48" cy="0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3600" y="3312"/>
                <a:ext cx="960" cy="608"/>
              </a:xfrm>
              <a:custGeom>
                <a:avLst/>
                <a:gdLst>
                  <a:gd name="T0" fmla="*/ 0 w 960"/>
                  <a:gd name="T1" fmla="*/ 0 h 608"/>
                  <a:gd name="T2" fmla="*/ 288 w 960"/>
                  <a:gd name="T3" fmla="*/ 576 h 608"/>
                  <a:gd name="T4" fmla="*/ 528 w 960"/>
                  <a:gd name="T5" fmla="*/ 0 h 608"/>
                  <a:gd name="T6" fmla="*/ 768 w 960"/>
                  <a:gd name="T7" fmla="*/ 576 h 608"/>
                  <a:gd name="T8" fmla="*/ 960 w 960"/>
                  <a:gd name="T9" fmla="*/ 192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0" h="608">
                    <a:moveTo>
                      <a:pt x="0" y="0"/>
                    </a:moveTo>
                    <a:cubicBezTo>
                      <a:pt x="100" y="288"/>
                      <a:pt x="200" y="576"/>
                      <a:pt x="288" y="576"/>
                    </a:cubicBezTo>
                    <a:cubicBezTo>
                      <a:pt x="376" y="576"/>
                      <a:pt x="448" y="0"/>
                      <a:pt x="528" y="0"/>
                    </a:cubicBezTo>
                    <a:cubicBezTo>
                      <a:pt x="608" y="0"/>
                      <a:pt x="696" y="544"/>
                      <a:pt x="768" y="576"/>
                    </a:cubicBezTo>
                    <a:cubicBezTo>
                      <a:pt x="840" y="608"/>
                      <a:pt x="900" y="400"/>
                      <a:pt x="960" y="192"/>
                    </a:cubicBezTo>
                  </a:path>
                </a:pathLst>
              </a:cu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22" name="Object 65"/>
            <p:cNvGraphicFramePr>
              <a:graphicFrameLocks noChangeAspect="1"/>
            </p:cNvGraphicFramePr>
            <p:nvPr/>
          </p:nvGraphicFramePr>
          <p:xfrm>
            <a:off x="4464" y="3744"/>
            <a:ext cx="12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29" name="Equation" r:id="rId4" imgW="81720" imgH="127440" progId="Equation.3">
                    <p:embed/>
                  </p:oleObj>
                </mc:Choice>
                <mc:Fallback>
                  <p:oleObj name="Equation" r:id="rId4" imgW="81720" imgH="127440" progId="Equation.3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744"/>
                          <a:ext cx="121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Line 69"/>
          <p:cNvSpPr>
            <a:spLocks noChangeShapeType="1"/>
          </p:cNvSpPr>
          <p:nvPr/>
        </p:nvSpPr>
        <p:spPr bwMode="auto">
          <a:xfrm flipH="1">
            <a:off x="5934200" y="3910719"/>
            <a:ext cx="762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26" name="Group 91"/>
          <p:cNvGrpSpPr>
            <a:grpSpLocks/>
          </p:cNvGrpSpPr>
          <p:nvPr/>
        </p:nvGrpSpPr>
        <p:grpSpPr bwMode="auto">
          <a:xfrm>
            <a:off x="6010400" y="2767719"/>
            <a:ext cx="2068512" cy="1143000"/>
            <a:chOff x="3673" y="1248"/>
            <a:chExt cx="1303" cy="720"/>
          </a:xfrm>
        </p:grpSpPr>
        <p:sp>
          <p:nvSpPr>
            <p:cNvPr id="27" name="Freeform 68"/>
            <p:cNvSpPr>
              <a:spLocks/>
            </p:cNvSpPr>
            <p:nvPr/>
          </p:nvSpPr>
          <p:spPr bwMode="auto">
            <a:xfrm>
              <a:off x="3673" y="1248"/>
              <a:ext cx="1152" cy="720"/>
            </a:xfrm>
            <a:custGeom>
              <a:avLst/>
              <a:gdLst>
                <a:gd name="T0" fmla="*/ 0 w 1152"/>
                <a:gd name="T1" fmla="*/ 576 h 576"/>
                <a:gd name="T2" fmla="*/ 240 w 1152"/>
                <a:gd name="T3" fmla="*/ 0 h 576"/>
                <a:gd name="T4" fmla="*/ 576 w 1152"/>
                <a:gd name="T5" fmla="*/ 576 h 576"/>
                <a:gd name="T6" fmla="*/ 864 w 1152"/>
                <a:gd name="T7" fmla="*/ 0 h 576"/>
                <a:gd name="T8" fmla="*/ 1152 w 1152"/>
                <a:gd name="T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" h="576">
                  <a:moveTo>
                    <a:pt x="0" y="576"/>
                  </a:moveTo>
                  <a:cubicBezTo>
                    <a:pt x="72" y="288"/>
                    <a:pt x="144" y="0"/>
                    <a:pt x="240" y="0"/>
                  </a:cubicBezTo>
                  <a:cubicBezTo>
                    <a:pt x="336" y="0"/>
                    <a:pt x="472" y="576"/>
                    <a:pt x="576" y="576"/>
                  </a:cubicBezTo>
                  <a:cubicBezTo>
                    <a:pt x="680" y="576"/>
                    <a:pt x="768" y="0"/>
                    <a:pt x="864" y="0"/>
                  </a:cubicBezTo>
                  <a:cubicBezTo>
                    <a:pt x="960" y="0"/>
                    <a:pt x="1104" y="480"/>
                    <a:pt x="1152" y="576"/>
                  </a:cubicBezTo>
                </a:path>
              </a:pathLst>
            </a:custGeom>
            <a:noFill/>
            <a:ln w="317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graphicFrame>
          <p:nvGraphicFramePr>
            <p:cNvPr id="28" name="Object 70"/>
            <p:cNvGraphicFramePr>
              <a:graphicFrameLocks noChangeAspect="1"/>
            </p:cNvGraphicFramePr>
            <p:nvPr/>
          </p:nvGraphicFramePr>
          <p:xfrm>
            <a:off x="4825" y="1680"/>
            <a:ext cx="15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30" name="Equation" r:id="rId6" imgW="97920" imgH="127440" progId="Equation.3">
                    <p:embed/>
                  </p:oleObj>
                </mc:Choice>
                <mc:Fallback>
                  <p:oleObj name="Equation" r:id="rId6" imgW="97920" imgH="127440" progId="Equation.3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5" y="1680"/>
                          <a:ext cx="151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92"/>
          <p:cNvGrpSpPr>
            <a:grpSpLocks/>
          </p:cNvGrpSpPr>
          <p:nvPr/>
        </p:nvGrpSpPr>
        <p:grpSpPr bwMode="auto">
          <a:xfrm>
            <a:off x="5553200" y="2456569"/>
            <a:ext cx="3236912" cy="1530350"/>
            <a:chOff x="3385" y="1052"/>
            <a:chExt cx="2039" cy="964"/>
          </a:xfrm>
        </p:grpSpPr>
        <p:sp>
          <p:nvSpPr>
            <p:cNvPr id="30" name="Line 56"/>
            <p:cNvSpPr>
              <a:spLocks noChangeShapeType="1"/>
            </p:cNvSpPr>
            <p:nvPr/>
          </p:nvSpPr>
          <p:spPr bwMode="auto">
            <a:xfrm flipV="1">
              <a:off x="3625" y="1104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1" name="Line 57"/>
            <p:cNvSpPr>
              <a:spLocks noChangeShapeType="1"/>
            </p:cNvSpPr>
            <p:nvPr/>
          </p:nvSpPr>
          <p:spPr bwMode="auto">
            <a:xfrm>
              <a:off x="3625" y="1584"/>
              <a:ext cx="1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graphicFrame>
          <p:nvGraphicFramePr>
            <p:cNvPr id="32" name="Object 58"/>
            <p:cNvGraphicFramePr>
              <a:graphicFrameLocks noChangeAspect="1"/>
            </p:cNvGraphicFramePr>
            <p:nvPr/>
          </p:nvGraphicFramePr>
          <p:xfrm>
            <a:off x="3385" y="1100"/>
            <a:ext cx="16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31" name="Equation" r:id="rId8" imgW="139579" imgH="164957" progId="Equation.3">
                    <p:embed/>
                  </p:oleObj>
                </mc:Choice>
                <mc:Fallback>
                  <p:oleObj name="Equation" r:id="rId8" imgW="139579" imgH="164957" progId="Equation.3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1100"/>
                          <a:ext cx="166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59"/>
            <p:cNvGraphicFramePr>
              <a:graphicFrameLocks noChangeAspect="1"/>
            </p:cNvGraphicFramePr>
            <p:nvPr/>
          </p:nvGraphicFramePr>
          <p:xfrm>
            <a:off x="5273" y="1543"/>
            <a:ext cx="151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32" name="Equation" r:id="rId10" imgW="126835" imgH="139518" progId="Equation.3">
                    <p:embed/>
                  </p:oleObj>
                </mc:Choice>
                <mc:Fallback>
                  <p:oleObj name="Equation" r:id="rId10" imgW="126835" imgH="139518" progId="Equation.3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3" y="1543"/>
                          <a:ext cx="151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60"/>
            <p:cNvGraphicFramePr>
              <a:graphicFrameLocks noChangeAspect="1"/>
            </p:cNvGraphicFramePr>
            <p:nvPr/>
          </p:nvGraphicFramePr>
          <p:xfrm>
            <a:off x="3426" y="1536"/>
            <a:ext cx="151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33" name="Equation" r:id="rId12" imgW="126835" imgH="139518" progId="Equation.3">
                    <p:embed/>
                  </p:oleObj>
                </mc:Choice>
                <mc:Fallback>
                  <p:oleObj name="Equation" r:id="rId12" imgW="126835" imgH="139518" progId="Equation.3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6" y="1536"/>
                          <a:ext cx="151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71"/>
            <p:cNvSpPr>
              <a:spLocks noChangeShapeType="1"/>
            </p:cNvSpPr>
            <p:nvPr/>
          </p:nvSpPr>
          <p:spPr bwMode="auto">
            <a:xfrm>
              <a:off x="4393" y="1152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graphicFrame>
          <p:nvGraphicFramePr>
            <p:cNvPr id="36" name="Object 72"/>
            <p:cNvGraphicFramePr>
              <a:graphicFrameLocks noChangeAspect="1"/>
            </p:cNvGraphicFramePr>
            <p:nvPr/>
          </p:nvGraphicFramePr>
          <p:xfrm>
            <a:off x="4896" y="1052"/>
            <a:ext cx="15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34" name="Equation" r:id="rId14" imgW="126780" imgH="164814" progId="Equation.3">
                    <p:embed/>
                  </p:oleObj>
                </mc:Choice>
                <mc:Fallback>
                  <p:oleObj name="Equation" r:id="rId14" imgW="126780" imgH="164814" progId="Equation.3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052"/>
                          <a:ext cx="151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76"/>
            <p:cNvGraphicFramePr>
              <a:graphicFrameLocks noChangeAspect="1"/>
            </p:cNvGraphicFramePr>
            <p:nvPr/>
          </p:nvGraphicFramePr>
          <p:xfrm>
            <a:off x="4105" y="1403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35" name="Equation" r:id="rId16" imgW="152268" imgH="152268" progId="Equation.3">
                    <p:embed/>
                  </p:oleObj>
                </mc:Choice>
                <mc:Fallback>
                  <p:oleObj name="Equation" r:id="rId16" imgW="152268" imgH="152268" progId="Equation.3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403"/>
                          <a:ext cx="181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77"/>
            <p:cNvGraphicFramePr>
              <a:graphicFrameLocks noChangeAspect="1"/>
            </p:cNvGraphicFramePr>
            <p:nvPr/>
          </p:nvGraphicFramePr>
          <p:xfrm>
            <a:off x="4040" y="153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36" name="Equation" r:id="rId18" imgW="114102" imgH="114102" progId="Equation.3">
                    <p:embed/>
                  </p:oleObj>
                </mc:Choice>
                <mc:Fallback>
                  <p:oleObj name="Equation" r:id="rId18" imgW="114102" imgH="114102" progId="Equation.3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0" y="1536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Text Box 85"/>
          <p:cNvSpPr txBox="1">
            <a:spLocks noChangeArrowheads="1"/>
          </p:cNvSpPr>
          <p:nvPr/>
        </p:nvSpPr>
        <p:spPr bwMode="auto">
          <a:xfrm>
            <a:off x="285720" y="5127981"/>
            <a:ext cx="4953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由图知：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      对于1：</a:t>
            </a:r>
            <a:endParaRPr kumimoji="1" lang="zh-CN" altLang="en-US" sz="2400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4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63151"/>
              </p:ext>
            </p:extLst>
          </p:nvPr>
        </p:nvGraphicFramePr>
        <p:xfrm>
          <a:off x="2123728" y="6237312"/>
          <a:ext cx="22050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37" name="Equation" r:id="rId20" imgW="915120" imgH="183240" progId="">
                  <p:embed/>
                </p:oleObj>
              </mc:Choice>
              <mc:Fallback>
                <p:oleObj name="Equation" r:id="rId20" imgW="915120" imgH="183240" progId="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6237312"/>
                        <a:ext cx="22050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88"/>
          <p:cNvSpPr>
            <a:spLocks noChangeArrowheads="1"/>
          </p:cNvSpPr>
          <p:nvPr/>
        </p:nvSpPr>
        <p:spPr bwMode="auto">
          <a:xfrm>
            <a:off x="999478" y="6257948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对于2 ：</a:t>
            </a:r>
          </a:p>
        </p:txBody>
      </p:sp>
      <p:sp>
        <p:nvSpPr>
          <p:cNvPr id="42" name="Text Box 89"/>
          <p:cNvSpPr txBox="1">
            <a:spLocks noChangeArrowheads="1"/>
          </p:cNvSpPr>
          <p:nvPr/>
        </p:nvSpPr>
        <p:spPr bwMode="auto">
          <a:xfrm>
            <a:off x="5072066" y="5143512"/>
            <a:ext cx="378777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66"/>
                </a:solidFill>
                <a:ea typeface="楷体_GB2312" pitchFamily="49" charset="-122"/>
              </a:rPr>
              <a:t>思考：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若传播方向相反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          时振动方向如何？</a:t>
            </a:r>
          </a:p>
        </p:txBody>
      </p:sp>
      <p:sp>
        <p:nvSpPr>
          <p:cNvPr id="43" name="矩形 42"/>
          <p:cNvSpPr/>
          <p:nvPr/>
        </p:nvSpPr>
        <p:spPr>
          <a:xfrm>
            <a:off x="2123728" y="5661248"/>
            <a:ext cx="2582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 smtClean="0">
                <a:solidFill>
                  <a:srgbClr val="000000"/>
                </a:solidFill>
                <a:ea typeface="楷体_GB2312" pitchFamily="49" charset="-122"/>
              </a:rPr>
              <a:t>y </a:t>
            </a:r>
            <a:r>
              <a:rPr kumimoji="1" lang="en-US" altLang="zh-CN" sz="2400" dirty="0" smtClean="0">
                <a:solidFill>
                  <a:srgbClr val="000000"/>
                </a:solidFill>
                <a:ea typeface="楷体_GB2312" pitchFamily="49" charset="-122"/>
              </a:rPr>
              <a:t>&lt; </a:t>
            </a:r>
            <a:r>
              <a:rPr kumimoji="1" lang="en-US" altLang="zh-CN" sz="2400" i="1" dirty="0" smtClean="0">
                <a:solidFill>
                  <a:srgbClr val="000000"/>
                </a:solidFill>
                <a:ea typeface="楷体_GB2312" pitchFamily="49" charset="-122"/>
              </a:rPr>
              <a:t>y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则</a:t>
            </a:r>
            <a:r>
              <a:rPr kumimoji="1"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400" baseline="-25000" dirty="0" err="1" smtClean="0">
                <a:solidFill>
                  <a:srgbClr val="000000"/>
                </a:solidFill>
                <a:ea typeface="楷体_GB2312" pitchFamily="49" charset="-122"/>
              </a:rPr>
              <a:t>o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ea typeface="楷体_GB2312" pitchFamily="49" charset="-122"/>
              </a:rPr>
              <a:t>&lt; 0</a:t>
            </a:r>
            <a:r>
              <a:rPr kumimoji="1"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8788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讨论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71472" y="1500174"/>
            <a:ext cx="81616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例5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]一列平面简谐波某时刻的波动曲线如图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：1）该波线上点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及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处对应质元的振动相位。</a:t>
            </a:r>
          </a:p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2）若波形图对应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= 0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时，点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处对应质元的振动初相位。</a:t>
            </a:r>
          </a:p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3）若波形图对应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= T/4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时，点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处对应质元的振动初相位。</a:t>
            </a:r>
          </a:p>
        </p:txBody>
      </p: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5500694" y="4197371"/>
            <a:ext cx="2833688" cy="2303463"/>
            <a:chOff x="3399" y="1248"/>
            <a:chExt cx="1785" cy="1451"/>
          </a:xfrm>
        </p:grpSpPr>
        <p:sp>
          <p:nvSpPr>
            <p:cNvPr id="15" name="Line 4"/>
            <p:cNvSpPr>
              <a:spLocks noChangeShapeType="1"/>
            </p:cNvSpPr>
            <p:nvPr/>
          </p:nvSpPr>
          <p:spPr bwMode="auto">
            <a:xfrm flipV="1">
              <a:off x="3756" y="1248"/>
              <a:ext cx="0" cy="1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3756" y="1872"/>
              <a:ext cx="12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3756" y="1440"/>
              <a:ext cx="912" cy="848"/>
            </a:xfrm>
            <a:custGeom>
              <a:avLst/>
              <a:gdLst>
                <a:gd name="T0" fmla="*/ 0 w 912"/>
                <a:gd name="T1" fmla="*/ 752 h 1040"/>
                <a:gd name="T2" fmla="*/ 144 w 912"/>
                <a:gd name="T3" fmla="*/ 512 h 1040"/>
                <a:gd name="T4" fmla="*/ 336 w 912"/>
                <a:gd name="T5" fmla="*/ 80 h 1040"/>
                <a:gd name="T6" fmla="*/ 672 w 912"/>
                <a:gd name="T7" fmla="*/ 992 h 1040"/>
                <a:gd name="T8" fmla="*/ 912 w 912"/>
                <a:gd name="T9" fmla="*/ 368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1040">
                  <a:moveTo>
                    <a:pt x="0" y="752"/>
                  </a:moveTo>
                  <a:cubicBezTo>
                    <a:pt x="44" y="688"/>
                    <a:pt x="88" y="624"/>
                    <a:pt x="144" y="512"/>
                  </a:cubicBezTo>
                  <a:cubicBezTo>
                    <a:pt x="200" y="400"/>
                    <a:pt x="248" y="0"/>
                    <a:pt x="336" y="80"/>
                  </a:cubicBezTo>
                  <a:cubicBezTo>
                    <a:pt x="424" y="160"/>
                    <a:pt x="576" y="944"/>
                    <a:pt x="672" y="992"/>
                  </a:cubicBezTo>
                  <a:cubicBezTo>
                    <a:pt x="768" y="1040"/>
                    <a:pt x="840" y="704"/>
                    <a:pt x="912" y="368"/>
                  </a:cubicBezTo>
                </a:path>
              </a:pathLst>
            </a:custGeom>
            <a:noFill/>
            <a:ln w="349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graphicFrame>
          <p:nvGraphicFramePr>
            <p:cNvPr id="18" name="Object 7"/>
            <p:cNvGraphicFramePr>
              <a:graphicFrameLocks noChangeAspect="1"/>
            </p:cNvGraphicFramePr>
            <p:nvPr/>
          </p:nvGraphicFramePr>
          <p:xfrm>
            <a:off x="3564" y="1248"/>
            <a:ext cx="125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5" name="Equation" r:id="rId3" imgW="139579" imgH="164957" progId="Equation.3">
                    <p:embed/>
                  </p:oleObj>
                </mc:Choice>
                <mc:Fallback>
                  <p:oleObj name="Equation" r:id="rId3" imgW="139579" imgH="164957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4" y="1248"/>
                          <a:ext cx="125" cy="1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8"/>
            <p:cNvGraphicFramePr>
              <a:graphicFrameLocks noChangeAspect="1"/>
            </p:cNvGraphicFramePr>
            <p:nvPr/>
          </p:nvGraphicFramePr>
          <p:xfrm>
            <a:off x="3912" y="1712"/>
            <a:ext cx="14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6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1712"/>
                          <a:ext cx="147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9"/>
            <p:cNvGraphicFramePr>
              <a:graphicFrameLocks noChangeAspect="1"/>
            </p:cNvGraphicFramePr>
            <p:nvPr/>
          </p:nvGraphicFramePr>
          <p:xfrm>
            <a:off x="5029" y="1824"/>
            <a:ext cx="155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7" name="Equation" r:id="rId7" imgW="126835" imgH="139518" progId="Equation.3">
                    <p:embed/>
                  </p:oleObj>
                </mc:Choice>
                <mc:Fallback>
                  <p:oleObj name="Equation" r:id="rId7" imgW="126835" imgH="139518" progId="Equation.3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" y="1824"/>
                          <a:ext cx="155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0"/>
            <p:cNvGraphicFramePr>
              <a:graphicFrameLocks noChangeAspect="1"/>
            </p:cNvGraphicFramePr>
            <p:nvPr/>
          </p:nvGraphicFramePr>
          <p:xfrm>
            <a:off x="3543" y="1776"/>
            <a:ext cx="16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8" name="Equation" r:id="rId9" imgW="126835" imgH="139518" progId="Equation.3">
                    <p:embed/>
                  </p:oleObj>
                </mc:Choice>
                <mc:Fallback>
                  <p:oleObj name="Equation" r:id="rId9" imgW="126835" imgH="139518" progId="Equation.3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" y="1776"/>
                          <a:ext cx="165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1"/>
            <p:cNvGraphicFramePr>
              <a:graphicFrameLocks noChangeAspect="1"/>
            </p:cNvGraphicFramePr>
            <p:nvPr/>
          </p:nvGraphicFramePr>
          <p:xfrm>
            <a:off x="3801" y="2016"/>
            <a:ext cx="14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9" name="Equation" r:id="rId11" imgW="114201" imgH="139579" progId="Equation.3">
                    <p:embed/>
                  </p:oleObj>
                </mc:Choice>
                <mc:Fallback>
                  <p:oleObj name="Equation" r:id="rId11" imgW="114201" imgH="139579" progId="Equation.3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2016"/>
                          <a:ext cx="147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"/>
            <p:cNvGraphicFramePr>
              <a:graphicFrameLocks noChangeAspect="1"/>
            </p:cNvGraphicFramePr>
            <p:nvPr/>
          </p:nvGraphicFramePr>
          <p:xfrm>
            <a:off x="4088" y="1312"/>
            <a:ext cx="17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0" name="Equation" r:id="rId13" imgW="152268" imgH="152268" progId="Equation.3">
                    <p:embed/>
                  </p:oleObj>
                </mc:Choice>
                <mc:Fallback>
                  <p:oleObj name="Equation" r:id="rId13" imgW="152268" imgH="152268" progId="Equation.3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1312"/>
                          <a:ext cx="175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3756" y="2256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graphicFrame>
          <p:nvGraphicFramePr>
            <p:cNvPr id="25" name="Object 14"/>
            <p:cNvGraphicFramePr>
              <a:graphicFrameLocks noChangeAspect="1"/>
            </p:cNvGraphicFramePr>
            <p:nvPr/>
          </p:nvGraphicFramePr>
          <p:xfrm>
            <a:off x="3451" y="2240"/>
            <a:ext cx="25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1" name="Equation" r:id="rId15" imgW="266353" imgH="164885" progId="Equation.3">
                    <p:embed/>
                  </p:oleObj>
                </mc:Choice>
                <mc:Fallback>
                  <p:oleObj name="Equation" r:id="rId15" imgW="266353" imgH="164885" progId="Equation.3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" y="2240"/>
                          <a:ext cx="257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5"/>
            <p:cNvGraphicFramePr>
              <a:graphicFrameLocks noChangeAspect="1"/>
            </p:cNvGraphicFramePr>
            <p:nvPr/>
          </p:nvGraphicFramePr>
          <p:xfrm>
            <a:off x="3399" y="1894"/>
            <a:ext cx="357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2" name="Equation" r:id="rId17" imgW="495085" imgH="431613" progId="Equation.3">
                    <p:embed/>
                  </p:oleObj>
                </mc:Choice>
                <mc:Fallback>
                  <p:oleObj name="Equation" r:id="rId17" imgW="495085" imgH="431613" progId="Equation.3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9" y="1894"/>
                          <a:ext cx="357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6"/>
            <p:cNvGraphicFramePr>
              <a:graphicFrameLocks noChangeAspect="1"/>
            </p:cNvGraphicFramePr>
            <p:nvPr/>
          </p:nvGraphicFramePr>
          <p:xfrm>
            <a:off x="3502" y="1440"/>
            <a:ext cx="14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3" name="Equation" r:id="rId19" imgW="152268" imgH="164957" progId="Equation.3">
                    <p:embed/>
                  </p:oleObj>
                </mc:Choice>
                <mc:Fallback>
                  <p:oleObj name="Equation" r:id="rId19" imgW="152268" imgH="164957" progId="Equation.3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1440"/>
                          <a:ext cx="146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3783" y="1488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graphicFrame>
          <p:nvGraphicFramePr>
            <p:cNvPr id="29" name="Object 29"/>
            <p:cNvGraphicFramePr>
              <a:graphicFrameLocks noChangeAspect="1"/>
            </p:cNvGraphicFramePr>
            <p:nvPr/>
          </p:nvGraphicFramePr>
          <p:xfrm>
            <a:off x="3936" y="2507"/>
            <a:ext cx="16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4" name="Equation" r:id="rId21" imgW="139579" imgH="164957" progId="Equation.3">
                    <p:embed/>
                  </p:oleObj>
                </mc:Choice>
                <mc:Fallback>
                  <p:oleObj name="Equation" r:id="rId21" imgW="139579" imgH="164957" progId="Equation.3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507"/>
                          <a:ext cx="16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" name="直接箭头连接符 4"/>
          <p:cNvCxnSpPr/>
          <p:nvPr/>
        </p:nvCxnSpPr>
        <p:spPr bwMode="auto">
          <a:xfrm flipH="1">
            <a:off x="7020272" y="4509120"/>
            <a:ext cx="86529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80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讨论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66138" y="1200250"/>
            <a:ext cx="556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解：1）由图知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A、B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点的振动状态为：</a:t>
            </a:r>
          </a:p>
        </p:txBody>
      </p:sp>
      <p:graphicFrame>
        <p:nvGraphicFramePr>
          <p:cNvPr id="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126576"/>
              </p:ext>
            </p:extLst>
          </p:nvPr>
        </p:nvGraphicFramePr>
        <p:xfrm>
          <a:off x="1079643" y="1771650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6" name="Equation" r:id="rId3" imgW="875920" imgH="215806" progId="Equation.3">
                  <p:embed/>
                </p:oleObj>
              </mc:Choice>
              <mc:Fallback>
                <p:oleObj name="Equation" r:id="rId3" imgW="875920" imgH="215806" progId="Equation.3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43" y="1771650"/>
                        <a:ext cx="1752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162779"/>
              </p:ext>
            </p:extLst>
          </p:nvPr>
        </p:nvGraphicFramePr>
        <p:xfrm>
          <a:off x="1003443" y="2228850"/>
          <a:ext cx="200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7" name="Equation" r:id="rId5" imgW="1002865" imgH="215806" progId="Equation.3">
                  <p:embed/>
                </p:oleObj>
              </mc:Choice>
              <mc:Fallback>
                <p:oleObj name="Equation" r:id="rId5" imgW="1002865" imgH="215806" progId="Equation.3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443" y="2228850"/>
                        <a:ext cx="2006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927243" y="268605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由旋转矢量法知：</a:t>
            </a:r>
          </a:p>
        </p:txBody>
      </p:sp>
      <p:graphicFrame>
        <p:nvGraphicFramePr>
          <p:cNvPr id="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03146"/>
              </p:ext>
            </p:extLst>
          </p:nvPr>
        </p:nvGraphicFramePr>
        <p:xfrm>
          <a:off x="1384443" y="2990850"/>
          <a:ext cx="9652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8" name="Equation" r:id="rId7" imgW="482391" imgH="393529" progId="Equation.3">
                  <p:embed/>
                </p:oleObj>
              </mc:Choice>
              <mc:Fallback>
                <p:oleObj name="Equation" r:id="rId7" imgW="482391" imgH="393529" progId="Equation.3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443" y="2990850"/>
                        <a:ext cx="965200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401097"/>
              </p:ext>
            </p:extLst>
          </p:nvPr>
        </p:nvGraphicFramePr>
        <p:xfrm>
          <a:off x="2679843" y="3219450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9" name="Equation" r:id="rId9" imgW="482181" imgH="215713" progId="Equation.3">
                  <p:embed/>
                </p:oleObj>
              </mc:Choice>
              <mc:Fallback>
                <p:oleObj name="Equation" r:id="rId9" imgW="482181" imgH="215713" progId="Equation.3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843" y="3219450"/>
                        <a:ext cx="965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28"/>
          <p:cNvSpPr>
            <a:spLocks noChangeShapeType="1"/>
          </p:cNvSpPr>
          <p:nvPr/>
        </p:nvSpPr>
        <p:spPr bwMode="auto">
          <a:xfrm>
            <a:off x="3476625" y="2896628"/>
            <a:ext cx="2438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6107763" y="1493043"/>
            <a:ext cx="2833688" cy="2303463"/>
            <a:chOff x="3399" y="1248"/>
            <a:chExt cx="1785" cy="1451"/>
          </a:xfrm>
        </p:grpSpPr>
        <p:sp>
          <p:nvSpPr>
            <p:cNvPr id="13" name="Line 4"/>
            <p:cNvSpPr>
              <a:spLocks noChangeShapeType="1"/>
            </p:cNvSpPr>
            <p:nvPr/>
          </p:nvSpPr>
          <p:spPr bwMode="auto">
            <a:xfrm flipV="1">
              <a:off x="3756" y="1248"/>
              <a:ext cx="0" cy="1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3756" y="1872"/>
              <a:ext cx="12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3756" y="1440"/>
              <a:ext cx="912" cy="848"/>
            </a:xfrm>
            <a:custGeom>
              <a:avLst/>
              <a:gdLst>
                <a:gd name="T0" fmla="*/ 0 w 912"/>
                <a:gd name="T1" fmla="*/ 752 h 1040"/>
                <a:gd name="T2" fmla="*/ 144 w 912"/>
                <a:gd name="T3" fmla="*/ 512 h 1040"/>
                <a:gd name="T4" fmla="*/ 336 w 912"/>
                <a:gd name="T5" fmla="*/ 80 h 1040"/>
                <a:gd name="T6" fmla="*/ 672 w 912"/>
                <a:gd name="T7" fmla="*/ 992 h 1040"/>
                <a:gd name="T8" fmla="*/ 912 w 912"/>
                <a:gd name="T9" fmla="*/ 368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1040">
                  <a:moveTo>
                    <a:pt x="0" y="752"/>
                  </a:moveTo>
                  <a:cubicBezTo>
                    <a:pt x="44" y="688"/>
                    <a:pt x="88" y="624"/>
                    <a:pt x="144" y="512"/>
                  </a:cubicBezTo>
                  <a:cubicBezTo>
                    <a:pt x="200" y="400"/>
                    <a:pt x="248" y="0"/>
                    <a:pt x="336" y="80"/>
                  </a:cubicBezTo>
                  <a:cubicBezTo>
                    <a:pt x="424" y="160"/>
                    <a:pt x="576" y="944"/>
                    <a:pt x="672" y="992"/>
                  </a:cubicBezTo>
                  <a:cubicBezTo>
                    <a:pt x="768" y="1040"/>
                    <a:pt x="840" y="704"/>
                    <a:pt x="912" y="368"/>
                  </a:cubicBezTo>
                </a:path>
              </a:pathLst>
            </a:custGeom>
            <a:noFill/>
            <a:ln w="349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graphicFrame>
          <p:nvGraphicFramePr>
            <p:cNvPr id="16" name="Object 7"/>
            <p:cNvGraphicFramePr>
              <a:graphicFrameLocks noChangeAspect="1"/>
            </p:cNvGraphicFramePr>
            <p:nvPr/>
          </p:nvGraphicFramePr>
          <p:xfrm>
            <a:off x="3564" y="1248"/>
            <a:ext cx="125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90" name="Equation" r:id="rId11" imgW="139579" imgH="164957" progId="Equation.3">
                    <p:embed/>
                  </p:oleObj>
                </mc:Choice>
                <mc:Fallback>
                  <p:oleObj name="Equation" r:id="rId11" imgW="139579" imgH="164957" progId="Equation.3">
                    <p:embed/>
                    <p:pic>
                      <p:nvPicPr>
                        <p:cNvPr id="0" name="Picture 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4" y="1248"/>
                          <a:ext cx="125" cy="1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8"/>
            <p:cNvGraphicFramePr>
              <a:graphicFrameLocks noChangeAspect="1"/>
            </p:cNvGraphicFramePr>
            <p:nvPr/>
          </p:nvGraphicFramePr>
          <p:xfrm>
            <a:off x="3912" y="1712"/>
            <a:ext cx="14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91" name="Equation" r:id="rId13" imgW="152268" imgH="164957" progId="Equation.3">
                    <p:embed/>
                  </p:oleObj>
                </mc:Choice>
                <mc:Fallback>
                  <p:oleObj name="Equation" r:id="rId13" imgW="152268" imgH="164957" progId="Equation.3">
                    <p:embed/>
                    <p:pic>
                      <p:nvPicPr>
                        <p:cNvPr id="0" name="Picture 3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1712"/>
                          <a:ext cx="147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9"/>
            <p:cNvGraphicFramePr>
              <a:graphicFrameLocks noChangeAspect="1"/>
            </p:cNvGraphicFramePr>
            <p:nvPr/>
          </p:nvGraphicFramePr>
          <p:xfrm>
            <a:off x="5029" y="1824"/>
            <a:ext cx="155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92" name="Equation" r:id="rId15" imgW="126835" imgH="139518" progId="Equation.3">
                    <p:embed/>
                  </p:oleObj>
                </mc:Choice>
                <mc:Fallback>
                  <p:oleObj name="Equation" r:id="rId15" imgW="126835" imgH="139518" progId="Equation.3">
                    <p:embed/>
                    <p:pic>
                      <p:nvPicPr>
                        <p:cNvPr id="0" name="Picture 3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" y="1824"/>
                          <a:ext cx="155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0"/>
            <p:cNvGraphicFramePr>
              <a:graphicFrameLocks noChangeAspect="1"/>
            </p:cNvGraphicFramePr>
            <p:nvPr/>
          </p:nvGraphicFramePr>
          <p:xfrm>
            <a:off x="3543" y="1776"/>
            <a:ext cx="16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93" name="Equation" r:id="rId17" imgW="126835" imgH="139518" progId="Equation.3">
                    <p:embed/>
                  </p:oleObj>
                </mc:Choice>
                <mc:Fallback>
                  <p:oleObj name="Equation" r:id="rId17" imgW="126835" imgH="139518" progId="Equation.3">
                    <p:embed/>
                    <p:pic>
                      <p:nvPicPr>
                        <p:cNvPr id="0" name="Picture 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" y="1776"/>
                          <a:ext cx="165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1"/>
            <p:cNvGraphicFramePr>
              <a:graphicFrameLocks noChangeAspect="1"/>
            </p:cNvGraphicFramePr>
            <p:nvPr/>
          </p:nvGraphicFramePr>
          <p:xfrm>
            <a:off x="3801" y="2016"/>
            <a:ext cx="14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94" name="Equation" r:id="rId19" imgW="114201" imgH="139579" progId="Equation.3">
                    <p:embed/>
                  </p:oleObj>
                </mc:Choice>
                <mc:Fallback>
                  <p:oleObj name="Equation" r:id="rId19" imgW="114201" imgH="139579" progId="Equation.3">
                    <p:embed/>
                    <p:pic>
                      <p:nvPicPr>
                        <p:cNvPr id="0" name="Picture 3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2016"/>
                          <a:ext cx="147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4088" y="1312"/>
            <a:ext cx="17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95" name="Equation" r:id="rId21" imgW="152268" imgH="152268" progId="Equation.3">
                    <p:embed/>
                  </p:oleObj>
                </mc:Choice>
                <mc:Fallback>
                  <p:oleObj name="Equation" r:id="rId21" imgW="152268" imgH="152268" progId="Equation.3">
                    <p:embed/>
                    <p:pic>
                      <p:nvPicPr>
                        <p:cNvPr id="0" name="Picture 3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1312"/>
                          <a:ext cx="175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3756" y="2256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graphicFrame>
          <p:nvGraphicFramePr>
            <p:cNvPr id="23" name="Object 14"/>
            <p:cNvGraphicFramePr>
              <a:graphicFrameLocks noChangeAspect="1"/>
            </p:cNvGraphicFramePr>
            <p:nvPr/>
          </p:nvGraphicFramePr>
          <p:xfrm>
            <a:off x="3451" y="2240"/>
            <a:ext cx="25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96" name="Equation" r:id="rId23" imgW="266353" imgH="164885" progId="Equation.3">
                    <p:embed/>
                  </p:oleObj>
                </mc:Choice>
                <mc:Fallback>
                  <p:oleObj name="Equation" r:id="rId23" imgW="266353" imgH="164885" progId="Equation.3">
                    <p:embed/>
                    <p:pic>
                      <p:nvPicPr>
                        <p:cNvPr id="0" name="Picture 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" y="2240"/>
                          <a:ext cx="257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5"/>
            <p:cNvGraphicFramePr>
              <a:graphicFrameLocks noChangeAspect="1"/>
            </p:cNvGraphicFramePr>
            <p:nvPr/>
          </p:nvGraphicFramePr>
          <p:xfrm>
            <a:off x="3399" y="1894"/>
            <a:ext cx="357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97" name="Equation" r:id="rId25" imgW="495085" imgH="431613" progId="Equation.3">
                    <p:embed/>
                  </p:oleObj>
                </mc:Choice>
                <mc:Fallback>
                  <p:oleObj name="Equation" r:id="rId25" imgW="495085" imgH="431613" progId="Equation.3">
                    <p:embed/>
                    <p:pic>
                      <p:nvPicPr>
                        <p:cNvPr id="0" name="Picture 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9" y="1894"/>
                          <a:ext cx="357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6"/>
            <p:cNvGraphicFramePr>
              <a:graphicFrameLocks noChangeAspect="1"/>
            </p:cNvGraphicFramePr>
            <p:nvPr/>
          </p:nvGraphicFramePr>
          <p:xfrm>
            <a:off x="3502" y="1440"/>
            <a:ext cx="14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98" name="Equation" r:id="rId27" imgW="152268" imgH="164957" progId="Equation.3">
                    <p:embed/>
                  </p:oleObj>
                </mc:Choice>
                <mc:Fallback>
                  <p:oleObj name="Equation" r:id="rId27" imgW="152268" imgH="164957" progId="Equation.3">
                    <p:embed/>
                    <p:pic>
                      <p:nvPicPr>
                        <p:cNvPr id="0" name="Picture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1440"/>
                          <a:ext cx="146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3783" y="1488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graphicFrame>
          <p:nvGraphicFramePr>
            <p:cNvPr id="27" name="Object 29"/>
            <p:cNvGraphicFramePr>
              <a:graphicFrameLocks noChangeAspect="1"/>
            </p:cNvGraphicFramePr>
            <p:nvPr/>
          </p:nvGraphicFramePr>
          <p:xfrm>
            <a:off x="3936" y="2507"/>
            <a:ext cx="16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99" name="Equation" r:id="rId29" imgW="139579" imgH="164957" progId="Equation.3">
                    <p:embed/>
                  </p:oleObj>
                </mc:Choice>
                <mc:Fallback>
                  <p:oleObj name="Equation" r:id="rId29" imgW="139579" imgH="164957" progId="Equation.3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507"/>
                          <a:ext cx="16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35"/>
          <p:cNvGrpSpPr>
            <a:grpSpLocks/>
          </p:cNvGrpSpPr>
          <p:nvPr/>
        </p:nvGrpSpPr>
        <p:grpSpPr bwMode="auto">
          <a:xfrm>
            <a:off x="4648200" y="2896628"/>
            <a:ext cx="1125538" cy="363537"/>
            <a:chOff x="3264" y="2544"/>
            <a:chExt cx="709" cy="229"/>
          </a:xfrm>
        </p:grpSpPr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3264" y="2544"/>
              <a:ext cx="672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graphicFrame>
          <p:nvGraphicFramePr>
            <p:cNvPr id="30" name="Object 37"/>
            <p:cNvGraphicFramePr>
              <a:graphicFrameLocks noChangeAspect="1"/>
            </p:cNvGraphicFramePr>
            <p:nvPr/>
          </p:nvGraphicFramePr>
          <p:xfrm>
            <a:off x="3792" y="2592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00" name="Equation" r:id="rId30" imgW="122400" imgH="119520" progId="Equation.3">
                    <p:embed/>
                  </p:oleObj>
                </mc:Choice>
                <mc:Fallback>
                  <p:oleObj name="Equation" r:id="rId30" imgW="122400" imgH="119520" progId="Equation.3">
                    <p:embed/>
                    <p:pic>
                      <p:nvPicPr>
                        <p:cNvPr id="0" name="Picture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592"/>
                          <a:ext cx="181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42"/>
          <p:cNvGrpSpPr>
            <a:grpSpLocks/>
          </p:cNvGrpSpPr>
          <p:nvPr/>
        </p:nvGrpSpPr>
        <p:grpSpPr bwMode="auto">
          <a:xfrm>
            <a:off x="4619625" y="1888565"/>
            <a:ext cx="428625" cy="990600"/>
            <a:chOff x="2928" y="1536"/>
            <a:chExt cx="270" cy="624"/>
          </a:xfrm>
        </p:grpSpPr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2928" y="1536"/>
              <a:ext cx="0" cy="62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graphicFrame>
          <p:nvGraphicFramePr>
            <p:cNvPr id="33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6679493"/>
                </p:ext>
              </p:extLst>
            </p:nvPr>
          </p:nvGraphicFramePr>
          <p:xfrm>
            <a:off x="3017" y="1536"/>
            <a:ext cx="18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01" name="Equation" r:id="rId32" imgW="122400" imgH="127440" progId="Equation.3">
                    <p:embed/>
                  </p:oleObj>
                </mc:Choice>
                <mc:Fallback>
                  <p:oleObj name="Equation" r:id="rId32" imgW="122400" imgH="127440" progId="Equation.3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1536"/>
                          <a:ext cx="181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Rectangle 44"/>
          <p:cNvSpPr>
            <a:spLocks noChangeArrowheads="1"/>
          </p:cNvSpPr>
          <p:nvPr/>
        </p:nvSpPr>
        <p:spPr bwMode="auto">
          <a:xfrm>
            <a:off x="833765" y="3891706"/>
            <a:ext cx="49339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2）若波形图对应</a:t>
            </a:r>
            <a:r>
              <a:rPr kumimoji="1" lang="en-US" altLang="zh-CN" sz="24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 = 0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点</a:t>
            </a:r>
            <a:r>
              <a:rPr kumimoji="1" lang="en-US" altLang="zh-CN" sz="2400" b="1" i="1" dirty="0" smtClean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处对应质元的振动初相位：</a:t>
            </a:r>
          </a:p>
        </p:txBody>
      </p:sp>
      <p:graphicFrame>
        <p:nvGraphicFramePr>
          <p:cNvPr id="3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802312"/>
              </p:ext>
            </p:extLst>
          </p:nvPr>
        </p:nvGraphicFramePr>
        <p:xfrm>
          <a:off x="5945838" y="3916337"/>
          <a:ext cx="16002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2" name="Equation" r:id="rId34" imgW="533169" imgH="393529" progId="Equation.3">
                  <p:embed/>
                </p:oleObj>
              </mc:Choice>
              <mc:Fallback>
                <p:oleObj name="Equation" r:id="rId34" imgW="533169" imgH="393529" progId="Equation.3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838" y="3916337"/>
                        <a:ext cx="16002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47"/>
          <p:cNvSpPr>
            <a:spLocks noChangeArrowheads="1"/>
          </p:cNvSpPr>
          <p:nvPr/>
        </p:nvSpPr>
        <p:spPr bwMode="auto">
          <a:xfrm>
            <a:off x="827882" y="4881833"/>
            <a:ext cx="81534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3）若波形图对应</a:t>
            </a:r>
            <a:r>
              <a:rPr kumimoji="1" lang="en-US" altLang="zh-CN" sz="2400" b="1" i="1" smtClean="0">
                <a:solidFill>
                  <a:srgbClr val="000000"/>
                </a:solidFill>
                <a:cs typeface="Times New Roman" panose="02020603050405020304" pitchFamily="18" charset="0"/>
              </a:rPr>
              <a:t>t = T/4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时，点</a:t>
            </a:r>
            <a:r>
              <a:rPr kumimoji="1" lang="en-US" altLang="zh-CN" sz="2400" b="1" i="1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处对应质元的振动初相位：</a:t>
            </a:r>
          </a:p>
        </p:txBody>
      </p:sp>
      <p:graphicFrame>
        <p:nvGraphicFramePr>
          <p:cNvPr id="37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857199"/>
              </p:ext>
            </p:extLst>
          </p:nvPr>
        </p:nvGraphicFramePr>
        <p:xfrm>
          <a:off x="1413669" y="5323716"/>
          <a:ext cx="2286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3" name="Equation" r:id="rId36" imgW="825500" imgH="393700" progId="Equation.3">
                  <p:embed/>
                </p:oleObj>
              </mc:Choice>
              <mc:Fallback>
                <p:oleObj name="Equation" r:id="rId36" imgW="825500" imgH="393700" progId="Equation.3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669" y="5323716"/>
                        <a:ext cx="22860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199542"/>
              </p:ext>
            </p:extLst>
          </p:nvPr>
        </p:nvGraphicFramePr>
        <p:xfrm>
          <a:off x="3993357" y="5401504"/>
          <a:ext cx="1535112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4" name="Equation" r:id="rId38" imgW="634725" imgH="393529" progId="Equation.3">
                  <p:embed/>
                </p:oleObj>
              </mc:Choice>
              <mc:Fallback>
                <p:oleObj name="Equation" r:id="rId38" imgW="634725" imgH="393529" progId="Equation.3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357" y="5401504"/>
                        <a:ext cx="1535112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755804"/>
              </p:ext>
            </p:extLst>
          </p:nvPr>
        </p:nvGraphicFramePr>
        <p:xfrm>
          <a:off x="5909469" y="5552316"/>
          <a:ext cx="1371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5" name="Equation" r:id="rId40" imgW="482391" imgH="228501" progId="Equation.3">
                  <p:embed/>
                </p:oleObj>
              </mc:Choice>
              <mc:Fallback>
                <p:oleObj name="Equation" r:id="rId40" imgW="482391" imgH="228501" progId="Equation.3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469" y="5552316"/>
                        <a:ext cx="13716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箭头连接符 40"/>
          <p:cNvCxnSpPr/>
          <p:nvPr/>
        </p:nvCxnSpPr>
        <p:spPr bwMode="auto">
          <a:xfrm flipH="1">
            <a:off x="7668344" y="1844824"/>
            <a:ext cx="72008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856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285720" y="1071546"/>
            <a:ext cx="8382000" cy="1637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１　一简谐振动曲线如图示，则振动周期是（　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graphicFrame>
        <p:nvGraphicFramePr>
          <p:cNvPr id="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523037"/>
              </p:ext>
            </p:extLst>
          </p:nvPr>
        </p:nvGraphicFramePr>
        <p:xfrm>
          <a:off x="1124769" y="1705036"/>
          <a:ext cx="7239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0" name="Equation" r:id="rId3" imgW="3594100" imgH="254000" progId="Equation.3">
                  <p:embed/>
                </p:oleObj>
              </mc:Choice>
              <mc:Fallback>
                <p:oleObj name="Equation" r:id="rId3" imgW="3594100" imgH="25400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769" y="1705036"/>
                        <a:ext cx="72390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042180"/>
              </p:ext>
            </p:extLst>
          </p:nvPr>
        </p:nvGraphicFramePr>
        <p:xfrm>
          <a:off x="1062929" y="2459440"/>
          <a:ext cx="3838575" cy="3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1" name="Equation" r:id="rId5" imgW="1524000" imgH="1346200" progId="">
                  <p:embed/>
                </p:oleObj>
              </mc:Choice>
              <mc:Fallback>
                <p:oleObj name="Equation" r:id="rId5" imgW="1524000" imgH="1346200" progId="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929" y="2459440"/>
                        <a:ext cx="3838575" cy="339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749679"/>
              </p:ext>
            </p:extLst>
          </p:nvPr>
        </p:nvGraphicFramePr>
        <p:xfrm>
          <a:off x="4020369" y="4604635"/>
          <a:ext cx="38100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2" name="Equation" r:id="rId7" imgW="1371600" imgH="431800" progId="Equation.3">
                  <p:embed/>
                </p:oleObj>
              </mc:Choice>
              <mc:Fallback>
                <p:oleObj name="Equation" r:id="rId7" imgW="1371600" imgH="43180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0369" y="4604635"/>
                        <a:ext cx="3810000" cy="119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475548"/>
              </p:ext>
            </p:extLst>
          </p:nvPr>
        </p:nvGraphicFramePr>
        <p:xfrm>
          <a:off x="919002" y="5928128"/>
          <a:ext cx="52673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3" name="Equation" r:id="rId9" imgW="2730500" imgH="254000" progId="Equation.3">
                  <p:embed/>
                </p:oleObj>
              </mc:Choice>
              <mc:Fallback>
                <p:oleObj name="Equation" r:id="rId9" imgW="2730500" imgH="2540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002" y="5928128"/>
                        <a:ext cx="526732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Group 28"/>
          <p:cNvGrpSpPr>
            <a:grpSpLocks/>
          </p:cNvGrpSpPr>
          <p:nvPr/>
        </p:nvGrpSpPr>
        <p:grpSpPr bwMode="auto">
          <a:xfrm>
            <a:off x="5468169" y="2162236"/>
            <a:ext cx="3429000" cy="2286000"/>
            <a:chOff x="3600" y="1344"/>
            <a:chExt cx="2160" cy="1440"/>
          </a:xfrm>
        </p:grpSpPr>
        <p:sp>
          <p:nvSpPr>
            <p:cNvPr id="79" name="Line 5"/>
            <p:cNvSpPr>
              <a:spLocks noChangeShapeType="1"/>
            </p:cNvSpPr>
            <p:nvPr/>
          </p:nvSpPr>
          <p:spPr bwMode="auto">
            <a:xfrm>
              <a:off x="3600" y="2208"/>
              <a:ext cx="19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0" name="Line 6"/>
            <p:cNvSpPr>
              <a:spLocks noChangeShapeType="1"/>
            </p:cNvSpPr>
            <p:nvPr/>
          </p:nvSpPr>
          <p:spPr bwMode="auto">
            <a:xfrm>
              <a:off x="3792" y="1488"/>
              <a:ext cx="0" cy="12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81" name="Object 10"/>
            <p:cNvGraphicFramePr>
              <a:graphicFrameLocks noChangeAspect="1"/>
            </p:cNvGraphicFramePr>
            <p:nvPr/>
          </p:nvGraphicFramePr>
          <p:xfrm>
            <a:off x="3840" y="1344"/>
            <a:ext cx="51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34" name="Equation" r:id="rId11" imgW="393529" imgH="241195" progId="Equation.3">
                    <p:embed/>
                  </p:oleObj>
                </mc:Choice>
                <mc:Fallback>
                  <p:oleObj name="Equation" r:id="rId11" imgW="393529" imgH="241195" progId="Equation.3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344"/>
                          <a:ext cx="516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11"/>
            <p:cNvGraphicFramePr>
              <a:graphicFrameLocks noChangeAspect="1"/>
            </p:cNvGraphicFramePr>
            <p:nvPr/>
          </p:nvGraphicFramePr>
          <p:xfrm>
            <a:off x="3600" y="2208"/>
            <a:ext cx="20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35" name="Equation" r:id="rId13" imgW="139639" imgH="203112" progId="Equation.3">
                    <p:embed/>
                  </p:oleObj>
                </mc:Choice>
                <mc:Fallback>
                  <p:oleObj name="Equation" r:id="rId13" imgW="139639" imgH="203112" progId="Equation.3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208"/>
                          <a:ext cx="209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14"/>
            <p:cNvGraphicFramePr>
              <a:graphicFrameLocks noChangeAspect="1"/>
            </p:cNvGraphicFramePr>
            <p:nvPr/>
          </p:nvGraphicFramePr>
          <p:xfrm>
            <a:off x="3600" y="196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36" name="Equation" r:id="rId15" imgW="139639" imgH="190417" progId="Equation.3">
                    <p:embed/>
                  </p:oleObj>
                </mc:Choice>
                <mc:Fallback>
                  <p:oleObj name="Equation" r:id="rId15" imgW="139639" imgH="190417" progId="Equation.3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968"/>
                          <a:ext cx="17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15"/>
            <p:cNvGraphicFramePr>
              <a:graphicFrameLocks noChangeAspect="1"/>
            </p:cNvGraphicFramePr>
            <p:nvPr/>
          </p:nvGraphicFramePr>
          <p:xfrm>
            <a:off x="3600" y="1728"/>
            <a:ext cx="18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37" name="Equation" r:id="rId17" imgW="139639" imgH="190417" progId="Equation.3">
                    <p:embed/>
                  </p:oleObj>
                </mc:Choice>
                <mc:Fallback>
                  <p:oleObj name="Equation" r:id="rId17" imgW="139639" imgH="190417" progId="Equation.3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28"/>
                          <a:ext cx="18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16"/>
            <p:cNvGraphicFramePr>
              <a:graphicFrameLocks noChangeAspect="1"/>
            </p:cNvGraphicFramePr>
            <p:nvPr/>
          </p:nvGraphicFramePr>
          <p:xfrm>
            <a:off x="5328" y="2256"/>
            <a:ext cx="43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38" name="Equation" r:id="rId19" imgW="304668" imgH="241195" progId="Equation.3">
                    <p:embed/>
                  </p:oleObj>
                </mc:Choice>
                <mc:Fallback>
                  <p:oleObj name="Equation" r:id="rId19" imgW="304668" imgH="241195" progId="Equation.3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256"/>
                          <a:ext cx="432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17"/>
            <p:cNvGraphicFramePr>
              <a:graphicFrameLocks noChangeAspect="1"/>
            </p:cNvGraphicFramePr>
            <p:nvPr/>
          </p:nvGraphicFramePr>
          <p:xfrm>
            <a:off x="4080" y="2208"/>
            <a:ext cx="13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39" name="Equation" r:id="rId21" imgW="101556" imgH="190417" progId="Equation.3">
                    <p:embed/>
                  </p:oleObj>
                </mc:Choice>
                <mc:Fallback>
                  <p:oleObj name="Equation" r:id="rId21" imgW="101556" imgH="190417" progId="Equation.3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208"/>
                          <a:ext cx="134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Freeform 24"/>
            <p:cNvSpPr>
              <a:spLocks/>
            </p:cNvSpPr>
            <p:nvPr/>
          </p:nvSpPr>
          <p:spPr bwMode="auto">
            <a:xfrm>
              <a:off x="3792" y="1776"/>
              <a:ext cx="1296" cy="760"/>
            </a:xfrm>
            <a:custGeom>
              <a:avLst/>
              <a:gdLst>
                <a:gd name="T0" fmla="*/ 0 w 1296"/>
                <a:gd name="T1" fmla="*/ 232 h 760"/>
                <a:gd name="T2" fmla="*/ 144 w 1296"/>
                <a:gd name="T3" fmla="*/ 88 h 760"/>
                <a:gd name="T4" fmla="*/ 624 w 1296"/>
                <a:gd name="T5" fmla="*/ 760 h 760"/>
                <a:gd name="T6" fmla="*/ 1056 w 1296"/>
                <a:gd name="T7" fmla="*/ 88 h 760"/>
                <a:gd name="T8" fmla="*/ 1296 w 1296"/>
                <a:gd name="T9" fmla="*/ 424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6" h="760">
                  <a:moveTo>
                    <a:pt x="0" y="232"/>
                  </a:moveTo>
                  <a:cubicBezTo>
                    <a:pt x="20" y="116"/>
                    <a:pt x="40" y="0"/>
                    <a:pt x="144" y="88"/>
                  </a:cubicBezTo>
                  <a:cubicBezTo>
                    <a:pt x="248" y="176"/>
                    <a:pt x="472" y="760"/>
                    <a:pt x="624" y="760"/>
                  </a:cubicBezTo>
                  <a:cubicBezTo>
                    <a:pt x="776" y="760"/>
                    <a:pt x="944" y="144"/>
                    <a:pt x="1056" y="88"/>
                  </a:cubicBezTo>
                  <a:cubicBezTo>
                    <a:pt x="1168" y="32"/>
                    <a:pt x="1232" y="228"/>
                    <a:pt x="1296" y="424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3792" y="1824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89" name="Text Box 30"/>
          <p:cNvSpPr txBox="1">
            <a:spLocks noChangeArrowheads="1"/>
          </p:cNvSpPr>
          <p:nvPr/>
        </p:nvSpPr>
        <p:spPr bwMode="auto">
          <a:xfrm>
            <a:off x="6492714" y="5861387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故选（Ｂ）。</a:t>
            </a:r>
          </a:p>
        </p:txBody>
      </p:sp>
    </p:spTree>
    <p:extLst>
      <p:ext uri="{BB962C8B-B14F-4D97-AF65-F5344CB8AC3E}">
        <p14:creationId xmlns:p14="http://schemas.microsoft.com/office/powerpoint/2010/main" val="2875437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84176" y="1038378"/>
            <a:ext cx="6991597" cy="1644497"/>
            <a:chOff x="569" y="706"/>
            <a:chExt cx="3802" cy="1128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569" y="706"/>
              <a:ext cx="3802" cy="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２　一长为　的均匀细棒悬于通过其一端的光滑水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平轴上，如图示，作成一复摆。已知细棒绕通过其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一端的轴的转动惯量　　　　，此摆作微小振动的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周期为（　）。</a:t>
              </a:r>
              <a:endPara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6831573"/>
                </p:ext>
              </p:extLst>
            </p:nvPr>
          </p:nvGraphicFramePr>
          <p:xfrm>
            <a:off x="1476" y="719"/>
            <a:ext cx="15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98" name="Equation" r:id="rId3" imgW="101512" imgH="203024" progId="Equation.3">
                    <p:embed/>
                  </p:oleObj>
                </mc:Choice>
                <mc:Fallback>
                  <p:oleObj name="Equation" r:id="rId3" imgW="101512" imgH="203024" progId="Equation.3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" y="719"/>
                          <a:ext cx="152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479025"/>
                </p:ext>
              </p:extLst>
            </p:nvPr>
          </p:nvGraphicFramePr>
          <p:xfrm>
            <a:off x="2223" y="1250"/>
            <a:ext cx="516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99" name="Equation" r:id="rId5" imgW="444307" imgH="469696" progId="Equation.3">
                    <p:embed/>
                  </p:oleObj>
                </mc:Choice>
                <mc:Fallback>
                  <p:oleObj name="Equation" r:id="rId5" imgW="444307" imgH="469696" progId="Equation.3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" y="1250"/>
                          <a:ext cx="516" cy="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548415" y="1114524"/>
            <a:ext cx="1003300" cy="1676400"/>
            <a:chOff x="4272" y="1152"/>
            <a:chExt cx="632" cy="1056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464" y="1296"/>
              <a:ext cx="0" cy="9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 rot="-1423530">
              <a:off x="4608" y="1296"/>
              <a:ext cx="48" cy="86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4272" y="1152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00" name="Equation" r:id="rId7" imgW="139639" imgH="152334" progId="Equation.3">
                    <p:embed/>
                  </p:oleObj>
                </mc:Choice>
                <mc:Fallback>
                  <p:oleObj name="Equation" r:id="rId7" imgW="139639" imgH="152334" progId="Equation.3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152"/>
                          <a:ext cx="2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4608" y="168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4704" y="1536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01" name="Equation" r:id="rId9" imgW="126835" imgH="152202" progId="Equation.3">
                    <p:embed/>
                  </p:oleObj>
                </mc:Choice>
                <mc:Fallback>
                  <p:oleObj name="Equation" r:id="rId9" imgW="126835" imgH="152202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536"/>
                          <a:ext cx="20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345268"/>
              </p:ext>
            </p:extLst>
          </p:nvPr>
        </p:nvGraphicFramePr>
        <p:xfrm>
          <a:off x="736360" y="2749714"/>
          <a:ext cx="67484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2" name="Equation" r:id="rId11" imgW="3289300" imgH="469900" progId="">
                  <p:embed/>
                </p:oleObj>
              </mc:Choice>
              <mc:Fallback>
                <p:oleObj name="Equation" r:id="rId11" imgW="3289300" imgH="469900" progId="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360" y="2749714"/>
                        <a:ext cx="6748462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900112" y="3706813"/>
            <a:ext cx="6681788" cy="1206500"/>
            <a:chOff x="617" y="2868"/>
            <a:chExt cx="4209" cy="760"/>
          </a:xfrm>
        </p:grpSpPr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617" y="3058"/>
              <a:ext cx="4209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解：复摆　　　　　　　　　，　为物体重心到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轴的距离。</a:t>
              </a:r>
            </a:p>
          </p:txBody>
        </p:sp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0983604"/>
                </p:ext>
              </p:extLst>
            </p:nvPr>
          </p:nvGraphicFramePr>
          <p:xfrm>
            <a:off x="1640" y="2868"/>
            <a:ext cx="1440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03" name="Equation" r:id="rId13" imgW="1079500" imgH="558800" progId="Equation.3">
                    <p:embed/>
                  </p:oleObj>
                </mc:Choice>
                <mc:Fallback>
                  <p:oleObj name="Equation" r:id="rId13" imgW="1079500" imgH="558800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2868"/>
                          <a:ext cx="1440" cy="7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4816127"/>
                </p:ext>
              </p:extLst>
            </p:nvPr>
          </p:nvGraphicFramePr>
          <p:xfrm>
            <a:off x="3338" y="3055"/>
            <a:ext cx="19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04" name="Equation" r:id="rId15" imgW="139639" imgH="203112" progId="Equation.3">
                    <p:embed/>
                  </p:oleObj>
                </mc:Choice>
                <mc:Fallback>
                  <p:oleObj name="Equation" r:id="rId15" imgW="139639" imgH="203112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8" y="3055"/>
                          <a:ext cx="19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736360" y="4973702"/>
            <a:ext cx="4953000" cy="1651000"/>
            <a:chOff x="720" y="3280"/>
            <a:chExt cx="3120" cy="1040"/>
          </a:xfrm>
        </p:grpSpPr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720" y="3600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则</a:t>
              </a:r>
            </a:p>
          </p:txBody>
        </p:sp>
        <p:graphicFrame>
          <p:nvGraphicFramePr>
            <p:cNvPr id="22" name="Object 19"/>
            <p:cNvGraphicFramePr>
              <a:graphicFrameLocks noChangeAspect="1"/>
            </p:cNvGraphicFramePr>
            <p:nvPr/>
          </p:nvGraphicFramePr>
          <p:xfrm>
            <a:off x="1248" y="3280"/>
            <a:ext cx="2592" cy="1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05" name="Equation" r:id="rId17" imgW="1993900" imgH="800100" progId="Equation.3">
                    <p:embed/>
                  </p:oleObj>
                </mc:Choice>
                <mc:Fallback>
                  <p:oleObj name="Equation" r:id="rId17" imgW="1993900" imgH="800100" progId="Equation.3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280"/>
                          <a:ext cx="2592" cy="10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899865" y="5546930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故选（Ｃ）。</a:t>
            </a:r>
          </a:p>
        </p:txBody>
      </p:sp>
    </p:spTree>
    <p:extLst>
      <p:ext uri="{BB962C8B-B14F-4D97-AF65-F5344CB8AC3E}">
        <p14:creationId xmlns:p14="http://schemas.microsoft.com/office/powerpoint/2010/main" val="3074188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90908" y="1003300"/>
            <a:ext cx="8773580" cy="192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３　已知一平面简谐波的波动方程为　　　　　　　　　　　　　　　（　、　为正值）则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（Ａ）波的频率为 　；（Ｂ）波的传播速度为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（Ｃ）波长为　　　；（Ｄ）波的周期为 　　　。</a:t>
            </a:r>
          </a:p>
          <a:p>
            <a:pPr marL="342900" marR="0" lvl="0" indent="-342900" algn="di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　　</a:t>
            </a:r>
          </a:p>
        </p:txBody>
      </p:sp>
      <p:grpSp>
        <p:nvGrpSpPr>
          <p:cNvPr id="6" name="Group 1037"/>
          <p:cNvGrpSpPr>
            <a:grpSpLocks/>
          </p:cNvGrpSpPr>
          <p:nvPr/>
        </p:nvGrpSpPr>
        <p:grpSpPr bwMode="auto">
          <a:xfrm>
            <a:off x="885800" y="1394037"/>
            <a:ext cx="877888" cy="420688"/>
            <a:chOff x="3200" y="250"/>
            <a:chExt cx="553" cy="265"/>
          </a:xfrm>
        </p:grpSpPr>
        <p:graphicFrame>
          <p:nvGraphicFramePr>
            <p:cNvPr id="7" name="Object 10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1099852"/>
                </p:ext>
              </p:extLst>
            </p:nvPr>
          </p:nvGraphicFramePr>
          <p:xfrm>
            <a:off x="3200" y="295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22" name="公式" r:id="rId3" imgW="126725" imgH="126725" progId="Equation.3">
                    <p:embed/>
                  </p:oleObj>
                </mc:Choice>
                <mc:Fallback>
                  <p:oleObj name="公式" r:id="rId3" imgW="126725" imgH="126725" progId="Equation.3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" y="295"/>
                          <a:ext cx="20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0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7647750"/>
                </p:ext>
              </p:extLst>
            </p:nvPr>
          </p:nvGraphicFramePr>
          <p:xfrm>
            <a:off x="3549" y="250"/>
            <a:ext cx="20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23" name="公式" r:id="rId5" imgW="126780" imgH="164814" progId="Equation.3">
                    <p:embed/>
                  </p:oleObj>
                </mc:Choice>
                <mc:Fallback>
                  <p:oleObj name="公式" r:id="rId5" imgW="126780" imgH="164814" progId="Equation.3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" y="250"/>
                          <a:ext cx="204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193739"/>
              </p:ext>
            </p:extLst>
          </p:nvPr>
        </p:nvGraphicFramePr>
        <p:xfrm>
          <a:off x="887421" y="3091135"/>
          <a:ext cx="640080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4" name="Equation" r:id="rId7" imgW="3111500" imgH="1739900" progId="Equation.3">
                  <p:embed/>
                </p:oleObj>
              </mc:Choice>
              <mc:Fallback>
                <p:oleObj name="Equation" r:id="rId7" imgW="3111500" imgH="173990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21" y="3091135"/>
                        <a:ext cx="6400800" cy="357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36"/>
          <p:cNvSpPr txBox="1">
            <a:spLocks noChangeArrowheads="1"/>
          </p:cNvSpPr>
          <p:nvPr/>
        </p:nvSpPr>
        <p:spPr bwMode="auto">
          <a:xfrm>
            <a:off x="6707521" y="4839543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故选（Ｄ）。</a:t>
            </a:r>
          </a:p>
        </p:txBody>
      </p:sp>
      <p:grpSp>
        <p:nvGrpSpPr>
          <p:cNvPr id="12" name="Group 1043"/>
          <p:cNvGrpSpPr>
            <a:grpSpLocks/>
          </p:cNvGrpSpPr>
          <p:nvPr/>
        </p:nvGrpSpPr>
        <p:grpSpPr bwMode="auto">
          <a:xfrm>
            <a:off x="2226138" y="959644"/>
            <a:ext cx="5946777" cy="2006600"/>
            <a:chOff x="1467" y="-11"/>
            <a:chExt cx="3746" cy="1264"/>
          </a:xfrm>
        </p:grpSpPr>
        <p:graphicFrame>
          <p:nvGraphicFramePr>
            <p:cNvPr id="13" name="Object 10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451386"/>
                </p:ext>
              </p:extLst>
            </p:nvPr>
          </p:nvGraphicFramePr>
          <p:xfrm>
            <a:off x="1798" y="562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25" name="Equation" r:id="rId9" imgW="152268" imgH="152268" progId="Equation.3">
                    <p:embed/>
                  </p:oleObj>
                </mc:Choice>
                <mc:Fallback>
                  <p:oleObj name="Equation" r:id="rId9" imgW="152268" imgH="152268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8" y="562"/>
                          <a:ext cx="24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0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3164656"/>
                </p:ext>
              </p:extLst>
            </p:nvPr>
          </p:nvGraphicFramePr>
          <p:xfrm>
            <a:off x="4187" y="433"/>
            <a:ext cx="391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26" name="Equation" r:id="rId11" imgW="279279" imgH="355446" progId="Equation.3">
                    <p:embed/>
                  </p:oleObj>
                </mc:Choice>
                <mc:Fallback>
                  <p:oleObj name="Equation" r:id="rId11" imgW="279279" imgH="355446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7" y="433"/>
                          <a:ext cx="391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002435"/>
                </p:ext>
              </p:extLst>
            </p:nvPr>
          </p:nvGraphicFramePr>
          <p:xfrm>
            <a:off x="1467" y="725"/>
            <a:ext cx="43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27" name="Equation" r:id="rId13" imgW="291973" imgH="355446" progId="Equation.3">
                    <p:embed/>
                  </p:oleObj>
                </mc:Choice>
                <mc:Fallback>
                  <p:oleObj name="Equation" r:id="rId13" imgW="291973" imgH="355446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725"/>
                          <a:ext cx="434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0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983472"/>
                </p:ext>
              </p:extLst>
            </p:nvPr>
          </p:nvGraphicFramePr>
          <p:xfrm>
            <a:off x="3742" y="731"/>
            <a:ext cx="518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28" name="Equation" r:id="rId15" imgW="393359" imgH="355292" progId="Equation.3">
                    <p:embed/>
                  </p:oleObj>
                </mc:Choice>
                <mc:Fallback>
                  <p:oleObj name="Equation" r:id="rId15" imgW="393359" imgH="355292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731"/>
                          <a:ext cx="518" cy="4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9807039"/>
                </p:ext>
              </p:extLst>
            </p:nvPr>
          </p:nvGraphicFramePr>
          <p:xfrm>
            <a:off x="3381" y="-11"/>
            <a:ext cx="183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29" name="Equation" r:id="rId17" imgW="1396394" imgH="253890" progId="Equation.3">
                    <p:embed/>
                  </p:oleObj>
                </mc:Choice>
                <mc:Fallback>
                  <p:oleObj name="Equation" r:id="rId17" imgW="1396394" imgH="253890" progId="Equation.3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-11"/>
                          <a:ext cx="1832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7993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2157289" y="2281443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4800" dirty="0">
                <a:solidFill>
                  <a:srgbClr val="0000FF"/>
                </a:solidFill>
                <a:ea typeface="楷体_GB2312" pitchFamily="49" charset="-122"/>
              </a:rPr>
              <a:t>重要知识点回顾</a:t>
            </a:r>
          </a:p>
        </p:txBody>
      </p:sp>
    </p:spTree>
    <p:extLst>
      <p:ext uri="{BB962C8B-B14F-4D97-AF65-F5344CB8AC3E}">
        <p14:creationId xmlns:p14="http://schemas.microsoft.com/office/powerpoint/2010/main" val="1391092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39552" y="1700808"/>
            <a:ext cx="7938337" cy="3190809"/>
            <a:chOff x="576" y="0"/>
            <a:chExt cx="4820" cy="1777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576" y="0"/>
              <a:ext cx="4820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　已知一平面简谐波沿Ｘ轴正向传播，振动周期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　　　　，波长　　　　，振幅　　　　　，</a:t>
              </a:r>
              <a:endPara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当</a:t>
              </a:r>
              <a:r>
                <a:rPr kumimoji="1" lang="zh-CN" altLang="en-US" sz="2800" b="1" kern="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         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时，波源振动的位移恰为正的最大值。</a:t>
              </a:r>
              <a:endPara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若波源处为原点。</a:t>
              </a:r>
              <a:endPara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800" kern="0" dirty="0" smtClean="0">
                  <a:solidFill>
                    <a:srgbClr val="000000"/>
                  </a:solidFill>
                </a:rPr>
                <a:t>1</a:t>
              </a:r>
              <a:r>
                <a:rPr kumimoji="1" lang="zh-CN" altLang="en-US" sz="2800" kern="0" dirty="0" smtClean="0">
                  <a:solidFill>
                    <a:srgbClr val="000000"/>
                  </a:solidFill>
                </a:rPr>
                <a:t>）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求沿波传播方向距离波源为　   处的振动方程</a:t>
              </a:r>
              <a:endPara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）求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当　　　　时，　　　处质点的振动速度</a:t>
              </a:r>
              <a:endPara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533957"/>
                </p:ext>
              </p:extLst>
            </p:nvPr>
          </p:nvGraphicFramePr>
          <p:xfrm>
            <a:off x="633" y="317"/>
            <a:ext cx="88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33" name="Equation" r:id="rId3" imgW="685800" imgH="203200" progId="Equation.3">
                    <p:embed/>
                  </p:oleObj>
                </mc:Choice>
                <mc:Fallback>
                  <p:oleObj name="Equation" r:id="rId3" imgW="685800" imgH="203200" progId="Equation.3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" y="317"/>
                          <a:ext cx="888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5939817"/>
                </p:ext>
              </p:extLst>
            </p:nvPr>
          </p:nvGraphicFramePr>
          <p:xfrm>
            <a:off x="2133" y="324"/>
            <a:ext cx="88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34" name="Equation" r:id="rId5" imgW="672808" imgH="203112" progId="Equation.3">
                    <p:embed/>
                  </p:oleObj>
                </mc:Choice>
                <mc:Fallback>
                  <p:oleObj name="Equation" r:id="rId5" imgW="672808" imgH="203112" progId="Equation.3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" y="324"/>
                          <a:ext cx="884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2455069"/>
                </p:ext>
              </p:extLst>
            </p:nvPr>
          </p:nvGraphicFramePr>
          <p:xfrm>
            <a:off x="3740" y="324"/>
            <a:ext cx="100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35" name="Equation" r:id="rId7" imgW="736600" imgH="203200" progId="Equation.3">
                    <p:embed/>
                  </p:oleObj>
                </mc:Choice>
                <mc:Fallback>
                  <p:oleObj name="Equation" r:id="rId7" imgW="736600" imgH="203200" progId="Equation.3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0" y="324"/>
                          <a:ext cx="1000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5193531"/>
                </p:ext>
              </p:extLst>
            </p:nvPr>
          </p:nvGraphicFramePr>
          <p:xfrm>
            <a:off x="882" y="602"/>
            <a:ext cx="50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36" name="Equation" r:id="rId9" imgW="393529" imgH="203112" progId="Equation.3">
                    <p:embed/>
                  </p:oleObj>
                </mc:Choice>
                <mc:Fallback>
                  <p:oleObj name="Equation" r:id="rId9" imgW="393529" imgH="203112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" y="602"/>
                          <a:ext cx="508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1460731"/>
                </p:ext>
              </p:extLst>
            </p:nvPr>
          </p:nvGraphicFramePr>
          <p:xfrm>
            <a:off x="3593" y="1083"/>
            <a:ext cx="314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37" name="公式" r:id="rId11" imgW="291973" imgH="355446" progId="Equation.3">
                    <p:embed/>
                  </p:oleObj>
                </mc:Choice>
                <mc:Fallback>
                  <p:oleObj name="公式" r:id="rId11" imgW="291973" imgH="355446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1083"/>
                          <a:ext cx="314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9670579"/>
                </p:ext>
              </p:extLst>
            </p:nvPr>
          </p:nvGraphicFramePr>
          <p:xfrm>
            <a:off x="1534" y="1404"/>
            <a:ext cx="573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38" name="Equation" r:id="rId13" imgW="545626" imgH="355292" progId="Equation.3">
                    <p:embed/>
                  </p:oleObj>
                </mc:Choice>
                <mc:Fallback>
                  <p:oleObj name="Equation" r:id="rId13" imgW="545626" imgH="355292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1404"/>
                          <a:ext cx="573" cy="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4485856"/>
                </p:ext>
              </p:extLst>
            </p:nvPr>
          </p:nvGraphicFramePr>
          <p:xfrm>
            <a:off x="2631" y="1363"/>
            <a:ext cx="656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39" name="Equation" r:id="rId15" imgW="583947" imgH="355446" progId="Equation.3">
                    <p:embed/>
                  </p:oleObj>
                </mc:Choice>
                <mc:Fallback>
                  <p:oleObj name="Equation" r:id="rId15" imgW="583947" imgH="355446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1363"/>
                          <a:ext cx="656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37791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663501" y="2705100"/>
            <a:ext cx="6681788" cy="723900"/>
            <a:chOff x="710" y="96"/>
            <a:chExt cx="4209" cy="456"/>
          </a:xfrm>
        </p:grpSpPr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710" y="144"/>
              <a:ext cx="42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令　　　　　　，代入波动方程得振动方程为：</a:t>
              </a:r>
              <a:endPara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8" name="Object 3"/>
            <p:cNvGraphicFramePr>
              <a:graphicFrameLocks noChangeAspect="1"/>
            </p:cNvGraphicFramePr>
            <p:nvPr/>
          </p:nvGraphicFramePr>
          <p:xfrm>
            <a:off x="1056" y="96"/>
            <a:ext cx="110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55" name="Equation" r:id="rId3" imgW="863225" imgH="355446" progId="Equation.3">
                    <p:embed/>
                  </p:oleObj>
                </mc:Choice>
                <mc:Fallback>
                  <p:oleObj name="Equation" r:id="rId3" imgW="863225" imgH="355446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96"/>
                          <a:ext cx="1104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9895"/>
              </p:ext>
            </p:extLst>
          </p:nvPr>
        </p:nvGraphicFramePr>
        <p:xfrm>
          <a:off x="1979712" y="3319634"/>
          <a:ext cx="5345832" cy="901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6" name="Equation" r:id="rId5" imgW="3238500" imgH="546100" progId="Equation.3">
                  <p:embed/>
                </p:oleObj>
              </mc:Choice>
              <mc:Fallback>
                <p:oleObj name="Equation" r:id="rId5" imgW="3238500" imgH="5461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319634"/>
                        <a:ext cx="5345832" cy="901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603176" y="3895005"/>
            <a:ext cx="8077200" cy="1046163"/>
            <a:chOff x="672" y="1248"/>
            <a:chExt cx="5088" cy="659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440" y="1392"/>
              <a:ext cx="20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处质点的振动方程为：</a:t>
              </a:r>
            </a:p>
          </p:txBody>
        </p:sp>
        <p:graphicFrame>
          <p:nvGraphicFramePr>
            <p:cNvPr id="22" name="Object 7"/>
            <p:cNvGraphicFramePr>
              <a:graphicFrameLocks noChangeAspect="1"/>
            </p:cNvGraphicFramePr>
            <p:nvPr/>
          </p:nvGraphicFramePr>
          <p:xfrm>
            <a:off x="672" y="1344"/>
            <a:ext cx="760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57" name="Equation" r:id="rId7" imgW="583947" imgH="355446" progId="Equation.3">
                    <p:embed/>
                  </p:oleObj>
                </mc:Choice>
                <mc:Fallback>
                  <p:oleObj name="Equation" r:id="rId7" imgW="583947" imgH="355446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344"/>
                          <a:ext cx="760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8"/>
            <p:cNvGraphicFramePr>
              <a:graphicFrameLocks noChangeAspect="1"/>
            </p:cNvGraphicFramePr>
            <p:nvPr/>
          </p:nvGraphicFramePr>
          <p:xfrm>
            <a:off x="3716" y="1248"/>
            <a:ext cx="2044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58" name="Equation" r:id="rId9" imgW="1612900" imgH="520700" progId="Equation.3">
                    <p:embed/>
                  </p:oleObj>
                </mc:Choice>
                <mc:Fallback>
                  <p:oleObj name="Equation" r:id="rId9" imgW="1612900" imgH="520700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6" y="1248"/>
                          <a:ext cx="2044" cy="6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63501" y="4710087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则此处质点的振动速度为：</a:t>
            </a:r>
          </a:p>
        </p:txBody>
      </p:sp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04007"/>
              </p:ext>
            </p:extLst>
          </p:nvPr>
        </p:nvGraphicFramePr>
        <p:xfrm>
          <a:off x="2267744" y="5212238"/>
          <a:ext cx="4361582" cy="927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9" name="Equation" r:id="rId11" imgW="2451100" imgH="520700" progId="Equation.3">
                  <p:embed/>
                </p:oleObj>
              </mc:Choice>
              <mc:Fallback>
                <p:oleObj name="Equation" r:id="rId11" imgW="2451100" imgH="5207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212238"/>
                        <a:ext cx="4361582" cy="927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755576" y="6022230"/>
            <a:ext cx="7467600" cy="719138"/>
            <a:chOff x="768" y="3072"/>
            <a:chExt cx="4704" cy="453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8" y="3072"/>
              <a:ext cx="37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上式中，令　　　　　　　，则　　</a:t>
              </a:r>
            </a:p>
          </p:txBody>
        </p:sp>
        <p:graphicFrame>
          <p:nvGraphicFramePr>
            <p:cNvPr id="28" name="Object 13"/>
            <p:cNvGraphicFramePr>
              <a:graphicFrameLocks noChangeAspect="1"/>
            </p:cNvGraphicFramePr>
            <p:nvPr/>
          </p:nvGraphicFramePr>
          <p:xfrm>
            <a:off x="2016" y="3072"/>
            <a:ext cx="1344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60" name="Equation" r:id="rId13" imgW="1066337" imgH="355446" progId="Equation.3">
                    <p:embed/>
                  </p:oleObj>
                </mc:Choice>
                <mc:Fallback>
                  <p:oleObj name="Equation" r:id="rId13" imgW="1066337" imgH="355446" progId="Equation.3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072"/>
                          <a:ext cx="1344" cy="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4"/>
            <p:cNvGraphicFramePr>
              <a:graphicFrameLocks noChangeAspect="1"/>
            </p:cNvGraphicFramePr>
            <p:nvPr/>
          </p:nvGraphicFramePr>
          <p:xfrm>
            <a:off x="4080" y="3072"/>
            <a:ext cx="1392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61" name="Equation" r:id="rId15" imgW="1091726" imgH="355446" progId="Equation.3">
                    <p:embed/>
                  </p:oleObj>
                </mc:Choice>
                <mc:Fallback>
                  <p:oleObj name="Equation" r:id="rId15" imgW="1091726" imgH="355446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072"/>
                          <a:ext cx="1392" cy="4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658" name="Object 114"/>
          <p:cNvGraphicFramePr>
            <a:graphicFrameLocks noChangeAspect="1"/>
          </p:cNvGraphicFramePr>
          <p:nvPr/>
        </p:nvGraphicFramePr>
        <p:xfrm>
          <a:off x="827584" y="980728"/>
          <a:ext cx="8136904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62" name="公式" r:id="rId17" imgW="3822480" imgH="914400" progId="Equation.3">
                  <p:embed/>
                </p:oleObj>
              </mc:Choice>
              <mc:Fallback>
                <p:oleObj name="公式" r:id="rId17" imgW="3822480" imgH="91440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980728"/>
                        <a:ext cx="8136904" cy="1728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51520" y="112474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解：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1520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3082" y="1324619"/>
            <a:ext cx="8120063" cy="1384301"/>
            <a:chOff x="672" y="1735"/>
            <a:chExt cx="5115" cy="872"/>
          </a:xfrm>
        </p:grpSpPr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672" y="1735"/>
              <a:ext cx="5115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5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　  质量为　的物体和一个轻弹簧组成弹簧振子，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其固有振动周期为　。当它作振幅为　的自由简谐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振动时，其振动能量　＝（　）。</a:t>
              </a:r>
            </a:p>
          </p:txBody>
        </p:sp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1872" y="1824"/>
            <a:ext cx="25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06" name="Equation" r:id="rId3" imgW="190417" imgH="152334" progId="Equation.3">
                    <p:embed/>
                  </p:oleObj>
                </mc:Choice>
                <mc:Fallback>
                  <p:oleObj name="Equation" r:id="rId3" imgW="190417" imgH="152334" progId="Equation.3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824"/>
                          <a:ext cx="252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2544" y="2016"/>
            <a:ext cx="21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07" name="Equation" r:id="rId5" imgW="164957" imgH="190335" progId="Equation.3">
                    <p:embed/>
                  </p:oleObj>
                </mc:Choice>
                <mc:Fallback>
                  <p:oleObj name="Equation" r:id="rId5" imgW="164957" imgH="190335" progId="Equation.3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016"/>
                          <a:ext cx="218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4272" y="2016"/>
            <a:ext cx="26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08" name="Equation" r:id="rId7" imgW="177646" imgH="190335" progId="Equation.3">
                    <p:embed/>
                  </p:oleObj>
                </mc:Choice>
                <mc:Fallback>
                  <p:oleObj name="Equation" r:id="rId7" imgW="177646" imgH="190335" progId="Equation.3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016"/>
                          <a:ext cx="26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7"/>
            <p:cNvGraphicFramePr>
              <a:graphicFrameLocks noChangeAspect="1"/>
            </p:cNvGraphicFramePr>
            <p:nvPr/>
          </p:nvGraphicFramePr>
          <p:xfrm>
            <a:off x="2736" y="2304"/>
            <a:ext cx="26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09" name="Equation" r:id="rId9" imgW="177646" imgH="190335" progId="Equation.3">
                    <p:embed/>
                  </p:oleObj>
                </mc:Choice>
                <mc:Fallback>
                  <p:oleObj name="Equation" r:id="rId9" imgW="177646" imgH="190335" progId="Equation.3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304"/>
                          <a:ext cx="26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152872" y="3651349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解：</a:t>
            </a:r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707356"/>
              </p:ext>
            </p:extLst>
          </p:nvPr>
        </p:nvGraphicFramePr>
        <p:xfrm>
          <a:off x="2067272" y="3270349"/>
          <a:ext cx="495300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0" name="Equation" r:id="rId11" imgW="2374900" imgH="1041400" progId="Equation.3">
                  <p:embed/>
                </p:oleObj>
              </mc:Choice>
              <mc:Fallback>
                <p:oleObj name="Equation" r:id="rId11" imgW="2374900" imgH="10414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272" y="3270349"/>
                        <a:ext cx="4953000" cy="217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125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87796" y="3316526"/>
            <a:ext cx="5562600" cy="501650"/>
            <a:chOff x="624" y="2784"/>
            <a:chExt cx="3504" cy="316"/>
          </a:xfrm>
        </p:grpSpPr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624" y="2784"/>
              <a:ext cx="16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解：令简谐振动为</a:t>
              </a:r>
            </a:p>
          </p:txBody>
        </p:sp>
        <p:graphicFrame>
          <p:nvGraphicFramePr>
            <p:cNvPr id="6" name="Object 10"/>
            <p:cNvGraphicFramePr>
              <a:graphicFrameLocks noChangeAspect="1"/>
            </p:cNvGraphicFramePr>
            <p:nvPr/>
          </p:nvGraphicFramePr>
          <p:xfrm>
            <a:off x="2736" y="2832"/>
            <a:ext cx="139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16" name="Equation" r:id="rId3" imgW="926698" imgH="203112" progId="Equation.3">
                    <p:embed/>
                  </p:oleObj>
                </mc:Choice>
                <mc:Fallback>
                  <p:oleObj name="Equation" r:id="rId3" imgW="926698" imgH="203112" progId="Equation.3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832"/>
                          <a:ext cx="1392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87796" y="3754676"/>
            <a:ext cx="5334000" cy="577850"/>
            <a:chOff x="624" y="3060"/>
            <a:chExt cx="3360" cy="364"/>
          </a:xfrm>
        </p:grpSpPr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624" y="3072"/>
              <a:ext cx="18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则当　　　　　时，</a:t>
              </a:r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6824945"/>
                </p:ext>
              </p:extLst>
            </p:nvPr>
          </p:nvGraphicFramePr>
          <p:xfrm>
            <a:off x="1127" y="3060"/>
            <a:ext cx="86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17" name="Equation" r:id="rId5" imgW="634725" imgH="253890" progId="Equation.3">
                    <p:embed/>
                  </p:oleObj>
                </mc:Choice>
                <mc:Fallback>
                  <p:oleObj name="Equation" r:id="rId5" imgW="634725" imgH="253890" progId="Equation.3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3060"/>
                          <a:ext cx="864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3"/>
            <p:cNvGraphicFramePr>
              <a:graphicFrameLocks noChangeAspect="1"/>
            </p:cNvGraphicFramePr>
            <p:nvPr/>
          </p:nvGraphicFramePr>
          <p:xfrm>
            <a:off x="2832" y="3168"/>
            <a:ext cx="11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18" name="Equation" r:id="rId7" imgW="914400" imgH="203200" progId="Equation.3">
                    <p:embed/>
                  </p:oleObj>
                </mc:Choice>
                <mc:Fallback>
                  <p:oleObj name="Equation" r:id="rId7" imgW="914400" imgH="203200" progId="Equation.3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168"/>
                          <a:ext cx="115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463575"/>
              </p:ext>
            </p:extLst>
          </p:nvPr>
        </p:nvGraphicFramePr>
        <p:xfrm>
          <a:off x="1702196" y="4383330"/>
          <a:ext cx="51054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19" name="Equation" r:id="rId9" imgW="2489200" imgH="469900" progId="Equation.3">
                  <p:embed/>
                </p:oleObj>
              </mc:Choice>
              <mc:Fallback>
                <p:oleObj name="Equation" r:id="rId9" imgW="2489200" imgH="4699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196" y="4383330"/>
                        <a:ext cx="510540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931812" y="5369073"/>
            <a:ext cx="6946901" cy="671513"/>
            <a:chOff x="614" y="76"/>
            <a:chExt cx="4376" cy="423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614" y="76"/>
              <a:ext cx="43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由题意知，　　　　　，所以　　　　</a:t>
              </a:r>
              <a:r>
                <a:rPr kumimoji="1" lang="zh-CN" altLang="en-US" sz="2800" b="1" kern="0" dirty="0" smtClean="0">
                  <a:solidFill>
                    <a:srgbClr val="000000"/>
                  </a:solidFill>
                </a:rPr>
                <a:t>   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。</a:t>
              </a:r>
            </a:p>
          </p:txBody>
        </p:sp>
        <p:graphicFrame>
          <p:nvGraphicFramePr>
            <p:cNvPr id="15" name="Object 3"/>
            <p:cNvGraphicFramePr>
              <a:graphicFrameLocks noChangeAspect="1"/>
            </p:cNvGraphicFramePr>
            <p:nvPr/>
          </p:nvGraphicFramePr>
          <p:xfrm>
            <a:off x="1872" y="144"/>
            <a:ext cx="81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20" name="Equation" r:id="rId11" imgW="583947" imgH="253890" progId="Equation.3">
                    <p:embed/>
                  </p:oleObj>
                </mc:Choice>
                <mc:Fallback>
                  <p:oleObj name="Equation" r:id="rId11" imgW="583947" imgH="253890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44"/>
                          <a:ext cx="816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3744" y="144"/>
            <a:ext cx="88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21" name="Equation" r:id="rId13" imgW="660113" imgH="253890" progId="Equation.3">
                    <p:embed/>
                  </p:oleObj>
                </mc:Choice>
                <mc:Fallback>
                  <p:oleObj name="Equation" r:id="rId13" imgW="660113" imgH="253890" progId="Equation.3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44"/>
                          <a:ext cx="880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71487" y="5934223"/>
            <a:ext cx="2297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故选（Ｂ）。</a:t>
            </a: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701501" y="1124744"/>
            <a:ext cx="7254875" cy="1912938"/>
            <a:chOff x="614" y="1573"/>
            <a:chExt cx="4570" cy="1205"/>
          </a:xfrm>
        </p:grpSpPr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614" y="1578"/>
              <a:ext cx="440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 6</a:t>
              </a:r>
              <a:r>
                <a:rPr kumimoji="1" lang="zh-CN" altLang="en-US" sz="2400" b="1" kern="0" dirty="0">
                  <a:solidFill>
                    <a:srgbClr val="000000"/>
                  </a:solidFill>
                </a:rPr>
                <a:t> </a:t>
              </a:r>
              <a:r>
                <a:rPr kumimoji="1" lang="zh-CN" altLang="en-US" sz="2400" b="1" kern="0" dirty="0" smtClean="0">
                  <a:solidFill>
                    <a:srgbClr val="000000"/>
                  </a:solidFill>
                </a:rPr>
                <a:t>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一质点作简谐振动，周期为　。质点由平衡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位置向Ｘ轴正方向运动时，由平衡位置到二分之一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最大位移这段路程所需要的时间为（　）。</a:t>
              </a:r>
            </a:p>
          </p:txBody>
        </p:sp>
        <p:graphicFrame>
          <p:nvGraphicFramePr>
            <p:cNvPr id="2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6758847"/>
                </p:ext>
              </p:extLst>
            </p:nvPr>
          </p:nvGraphicFramePr>
          <p:xfrm>
            <a:off x="3424" y="1573"/>
            <a:ext cx="21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22" name="Equation" r:id="rId15" imgW="164957" imgH="190335" progId="Equation.3">
                    <p:embed/>
                  </p:oleObj>
                </mc:Choice>
                <mc:Fallback>
                  <p:oleObj name="Equation" r:id="rId15" imgW="164957" imgH="190335" progId="Equation.3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573"/>
                          <a:ext cx="218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8"/>
            <p:cNvGraphicFramePr>
              <a:graphicFrameLocks noChangeAspect="1"/>
            </p:cNvGraphicFramePr>
            <p:nvPr/>
          </p:nvGraphicFramePr>
          <p:xfrm>
            <a:off x="1008" y="2448"/>
            <a:ext cx="417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23" name="Equation" r:id="rId17" imgW="3213100" imgH="254000" progId="Equation.3">
                    <p:embed/>
                  </p:oleObj>
                </mc:Choice>
                <mc:Fallback>
                  <p:oleObj name="Equation" r:id="rId17" imgW="3213100" imgH="254000" progId="Equation.3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48"/>
                          <a:ext cx="4176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49133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95288" y="1274763"/>
            <a:ext cx="8120063" cy="1939925"/>
            <a:chOff x="614" y="752"/>
            <a:chExt cx="5115" cy="1222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614" y="762"/>
              <a:ext cx="5115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      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两相干波源　和　相距　　　，　的位相比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　　的位相超前　　，在两波源的连线上，　外侧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（例如　点）两波引起的两简谐振动的位相差是：</a:t>
              </a:r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9434799"/>
                </p:ext>
              </p:extLst>
            </p:nvPr>
          </p:nvGraphicFramePr>
          <p:xfrm>
            <a:off x="2247" y="752"/>
            <a:ext cx="27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28" name="Equation" r:id="rId3" imgW="190417" imgH="253890" progId="Equation.3">
                    <p:embed/>
                  </p:oleObj>
                </mc:Choice>
                <mc:Fallback>
                  <p:oleObj name="Equation" r:id="rId3" imgW="190417" imgH="253890" progId="Equation.3">
                    <p:embed/>
                    <p:pic>
                      <p:nvPicPr>
                        <p:cNvPr id="0" name="Picture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752"/>
                          <a:ext cx="276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4256979"/>
                </p:ext>
              </p:extLst>
            </p:nvPr>
          </p:nvGraphicFramePr>
          <p:xfrm>
            <a:off x="2679" y="752"/>
            <a:ext cx="29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29" name="Equation" r:id="rId5" imgW="203024" imgH="253780" progId="Equation.3">
                    <p:embed/>
                  </p:oleObj>
                </mc:Choice>
                <mc:Fallback>
                  <p:oleObj name="Equation" r:id="rId5" imgW="203024" imgH="253780" progId="Equation.3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752"/>
                          <a:ext cx="294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6214018"/>
                </p:ext>
              </p:extLst>
            </p:nvPr>
          </p:nvGraphicFramePr>
          <p:xfrm>
            <a:off x="3566" y="760"/>
            <a:ext cx="44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30" name="Equation" r:id="rId7" imgW="330057" imgH="253890" progId="Equation.3">
                    <p:embed/>
                  </p:oleObj>
                </mc:Choice>
                <mc:Fallback>
                  <p:oleObj name="Equation" r:id="rId7" imgW="330057" imgH="253890" progId="Equation.3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6" y="760"/>
                          <a:ext cx="440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0815623"/>
                </p:ext>
              </p:extLst>
            </p:nvPr>
          </p:nvGraphicFramePr>
          <p:xfrm>
            <a:off x="4265" y="767"/>
            <a:ext cx="27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31" name="Equation" r:id="rId9" imgW="190417" imgH="253890" progId="Equation.3">
                    <p:embed/>
                  </p:oleObj>
                </mc:Choice>
                <mc:Fallback>
                  <p:oleObj name="Equation" r:id="rId9" imgW="190417" imgH="253890" progId="Equation.3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5" y="767"/>
                          <a:ext cx="276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768" y="1008"/>
            <a:ext cx="29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32" name="Equation" r:id="rId10" imgW="203024" imgH="253780" progId="Equation.3">
                    <p:embed/>
                  </p:oleObj>
                </mc:Choice>
                <mc:Fallback>
                  <p:oleObj name="Equation" r:id="rId10" imgW="203024" imgH="253780" progId="Equation.3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008"/>
                          <a:ext cx="294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2256" y="1056"/>
            <a:ext cx="480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33" name="Equation" r:id="rId11" imgW="330057" imgH="253890" progId="Equation.3">
                    <p:embed/>
                  </p:oleObj>
                </mc:Choice>
                <mc:Fallback>
                  <p:oleObj name="Equation" r:id="rId11" imgW="330057" imgH="253890" progId="Equation.3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056"/>
                          <a:ext cx="480" cy="3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4800" y="1008"/>
            <a:ext cx="27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34" name="Equation" r:id="rId13" imgW="190417" imgH="253890" progId="Equation.3">
                    <p:embed/>
                  </p:oleObj>
                </mc:Choice>
                <mc:Fallback>
                  <p:oleObj name="Equation" r:id="rId13" imgW="190417" imgH="253890" progId="Equation.3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008"/>
                          <a:ext cx="276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1392" y="1344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35" name="Equation" r:id="rId14" imgW="177646" imgH="190335" progId="Equation.3">
                    <p:embed/>
                  </p:oleObj>
                </mc:Choice>
                <mc:Fallback>
                  <p:oleObj name="Equation" r:id="rId14" imgW="177646" imgH="190335" progId="Equation.3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344"/>
                          <a:ext cx="23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1200" y="1632"/>
            <a:ext cx="384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36" name="Equation" r:id="rId16" imgW="2857500" imgH="254000" progId="Equation.3">
                    <p:embed/>
                  </p:oleObj>
                </mc:Choice>
                <mc:Fallback>
                  <p:oleObj name="Equation" r:id="rId16" imgW="2857500" imgH="254000" progId="Equation.3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632"/>
                          <a:ext cx="3840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28"/>
          <p:cNvGrpSpPr>
            <a:grpSpLocks/>
          </p:cNvGrpSpPr>
          <p:nvPr/>
        </p:nvGrpSpPr>
        <p:grpSpPr bwMode="auto">
          <a:xfrm>
            <a:off x="5867400" y="3886200"/>
            <a:ext cx="2667000" cy="660400"/>
            <a:chOff x="3696" y="2448"/>
            <a:chExt cx="1680" cy="416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696" y="2496"/>
              <a:ext cx="16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4368" y="2496"/>
            <a:ext cx="27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37" name="Equation" r:id="rId18" imgW="190417" imgH="253890" progId="Equation.3">
                    <p:embed/>
                  </p:oleObj>
                </mc:Choice>
                <mc:Fallback>
                  <p:oleObj name="Equation" r:id="rId18" imgW="190417" imgH="253890" progId="Equation.3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96"/>
                          <a:ext cx="276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4848" y="2496"/>
            <a:ext cx="29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38" name="Equation" r:id="rId19" imgW="203024" imgH="253780" progId="Equation.3">
                    <p:embed/>
                  </p:oleObj>
                </mc:Choice>
                <mc:Fallback>
                  <p:oleObj name="Equation" r:id="rId19" imgW="203024" imgH="253780" progId="Equation.3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496"/>
                          <a:ext cx="294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12" y="2448"/>
              <a:ext cx="0" cy="48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944" y="2448"/>
              <a:ext cx="0" cy="48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936" y="2448"/>
              <a:ext cx="0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/>
          </p:nvGraphicFramePr>
          <p:xfrm>
            <a:off x="3792" y="2544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39" name="Equation" r:id="rId20" imgW="177646" imgH="190335" progId="Equation.3">
                    <p:embed/>
                  </p:oleObj>
                </mc:Choice>
                <mc:Fallback>
                  <p:oleObj name="Equation" r:id="rId20" imgW="177646" imgH="190335" progId="Equation.3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544"/>
                          <a:ext cx="23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974725" y="3269927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解：位相差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971550" y="3644900"/>
          <a:ext cx="3887788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40" name="Equation" r:id="rId21" imgW="1536700" imgH="1041400" progId="">
                  <p:embed/>
                </p:oleObj>
              </mc:Choice>
              <mc:Fallback>
                <p:oleObj name="Equation" r:id="rId21" imgW="1536700" imgH="1041400" progId="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3887788" cy="263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013325" y="5759450"/>
            <a:ext cx="2297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故选（Ｂ）。</a:t>
            </a:r>
          </a:p>
        </p:txBody>
      </p:sp>
    </p:spTree>
    <p:extLst>
      <p:ext uri="{BB962C8B-B14F-4D97-AF65-F5344CB8AC3E}">
        <p14:creationId xmlns:p14="http://schemas.microsoft.com/office/powerpoint/2010/main" val="1730852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grpSp>
        <p:nvGrpSpPr>
          <p:cNvPr id="27" name="Group 14"/>
          <p:cNvGrpSpPr>
            <a:grpSpLocks/>
          </p:cNvGrpSpPr>
          <p:nvPr/>
        </p:nvGrpSpPr>
        <p:grpSpPr bwMode="auto">
          <a:xfrm>
            <a:off x="579189" y="1472802"/>
            <a:ext cx="8169275" cy="3108326"/>
            <a:chOff x="614" y="28"/>
            <a:chExt cx="5146" cy="1958"/>
          </a:xfrm>
        </p:grpSpPr>
        <p:sp>
          <p:nvSpPr>
            <p:cNvPr id="28" name="Text Box 2"/>
            <p:cNvSpPr txBox="1">
              <a:spLocks noChangeArrowheads="1"/>
            </p:cNvSpPr>
            <p:nvPr/>
          </p:nvSpPr>
          <p:spPr bwMode="auto">
            <a:xfrm>
              <a:off x="614" y="28"/>
              <a:ext cx="5115" cy="1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8 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　一质量　　　　　　的物体，在弹性恢复力的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作用下沿Ｘ轴运动，弹簧的倔强系数　　　　　　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（１）求振动的周期和圆频率。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（２）如果振幅　　　　　　　时位移　　　　　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处，且物体沿Ｘ轴反向运动，求初速　及初相　。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（３）写出振动的数学表达式。</a:t>
              </a:r>
            </a:p>
          </p:txBody>
        </p:sp>
        <p:graphicFrame>
          <p:nvGraphicFramePr>
            <p:cNvPr id="29" name="Object 3"/>
            <p:cNvGraphicFramePr>
              <a:graphicFrameLocks noChangeAspect="1"/>
            </p:cNvGraphicFramePr>
            <p:nvPr/>
          </p:nvGraphicFramePr>
          <p:xfrm>
            <a:off x="1872" y="336"/>
            <a:ext cx="124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4" name="Equation" r:id="rId3" imgW="901309" imgH="241195" progId="Equation.3">
                    <p:embed/>
                  </p:oleObj>
                </mc:Choice>
                <mc:Fallback>
                  <p:oleObj name="Equation" r:id="rId3" imgW="901309" imgH="241195" progId="Equation.3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36"/>
                          <a:ext cx="1244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4"/>
            <p:cNvGraphicFramePr>
              <a:graphicFrameLocks noChangeAspect="1"/>
            </p:cNvGraphicFramePr>
            <p:nvPr/>
          </p:nvGraphicFramePr>
          <p:xfrm>
            <a:off x="4320" y="576"/>
            <a:ext cx="124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5" name="Equation" r:id="rId5" imgW="914400" imgH="228600" progId="Equation.3">
                    <p:embed/>
                  </p:oleObj>
                </mc:Choice>
                <mc:Fallback>
                  <p:oleObj name="Equation" r:id="rId5" imgW="914400" imgH="228600" progId="Equation.3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576"/>
                          <a:ext cx="1248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5"/>
            <p:cNvGraphicFramePr>
              <a:graphicFrameLocks noChangeAspect="1"/>
            </p:cNvGraphicFramePr>
            <p:nvPr/>
          </p:nvGraphicFramePr>
          <p:xfrm>
            <a:off x="2256" y="1152"/>
            <a:ext cx="153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6" name="Equation" r:id="rId7" imgW="1181100" imgH="228600" progId="Equation.3">
                    <p:embed/>
                  </p:oleObj>
                </mc:Choice>
                <mc:Fallback>
                  <p:oleObj name="Equation" r:id="rId7" imgW="1181100" imgH="228600" progId="Equation.3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152"/>
                          <a:ext cx="1536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6"/>
            <p:cNvGraphicFramePr>
              <a:graphicFrameLocks noChangeAspect="1"/>
            </p:cNvGraphicFramePr>
            <p:nvPr/>
          </p:nvGraphicFramePr>
          <p:xfrm>
            <a:off x="4528" y="1104"/>
            <a:ext cx="1232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7" name="Equation" r:id="rId9" imgW="863225" imgH="253890" progId="Equation.3">
                    <p:embed/>
                  </p:oleObj>
                </mc:Choice>
                <mc:Fallback>
                  <p:oleObj name="Equation" r:id="rId9" imgW="863225" imgH="253890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8" y="1104"/>
                          <a:ext cx="1232" cy="3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7"/>
            <p:cNvGraphicFramePr>
              <a:graphicFrameLocks noChangeAspect="1"/>
            </p:cNvGraphicFramePr>
            <p:nvPr/>
          </p:nvGraphicFramePr>
          <p:xfrm>
            <a:off x="4272" y="1344"/>
            <a:ext cx="291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8" name="Equation" r:id="rId11" imgW="177569" imgH="253670" progId="Equation.3">
                    <p:embed/>
                  </p:oleObj>
                </mc:Choice>
                <mc:Fallback>
                  <p:oleObj name="Equation" r:id="rId11" imgW="177569" imgH="253670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344"/>
                          <a:ext cx="291" cy="4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8"/>
            <p:cNvGraphicFramePr>
              <a:graphicFrameLocks noChangeAspect="1"/>
            </p:cNvGraphicFramePr>
            <p:nvPr/>
          </p:nvGraphicFramePr>
          <p:xfrm>
            <a:off x="5193" y="1449"/>
            <a:ext cx="21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9" name="Equation" r:id="rId13" imgW="139579" imgH="164957" progId="">
                    <p:embed/>
                  </p:oleObj>
                </mc:Choice>
                <mc:Fallback>
                  <p:oleObj name="Equation" r:id="rId13" imgW="139579" imgH="164957" progId="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1449"/>
                          <a:ext cx="211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05445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87045"/>
              </p:ext>
            </p:extLst>
          </p:nvPr>
        </p:nvGraphicFramePr>
        <p:xfrm>
          <a:off x="769617" y="4076969"/>
          <a:ext cx="4800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4" name="Equation" r:id="rId3" imgW="2197100" imgH="304800" progId="Equation.3">
                  <p:embed/>
                </p:oleObj>
              </mc:Choice>
              <mc:Fallback>
                <p:oleObj name="Equation" r:id="rId3" imgW="2197100" imgH="3048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17" y="4076969"/>
                        <a:ext cx="48006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80820"/>
              </p:ext>
            </p:extLst>
          </p:nvPr>
        </p:nvGraphicFramePr>
        <p:xfrm>
          <a:off x="2477417" y="4760614"/>
          <a:ext cx="4614863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5" name="Equation" r:id="rId5" imgW="2235200" imgH="889000" progId="">
                  <p:embed/>
                </p:oleObj>
              </mc:Choice>
              <mc:Fallback>
                <p:oleObj name="Equation" r:id="rId5" imgW="2235200" imgH="889000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417" y="4760614"/>
                        <a:ext cx="4614863" cy="183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71885" y="1317302"/>
            <a:ext cx="194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解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anose="05000000000000000000" pitchFamily="2" charset="2"/>
              </a:rPr>
              <a:t>：（１）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942473"/>
              </p:ext>
            </p:extLst>
          </p:nvPr>
        </p:nvGraphicFramePr>
        <p:xfrm>
          <a:off x="2440360" y="1349052"/>
          <a:ext cx="61722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6" name="Equation" r:id="rId7" imgW="2819400" imgH="520700" progId="Equation.3">
                  <p:embed/>
                </p:oleObj>
              </mc:Choice>
              <mc:Fallback>
                <p:oleObj name="Equation" r:id="rId7" imgW="2819400" imgH="5207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360" y="1349052"/>
                        <a:ext cx="6172200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611560" y="2339652"/>
            <a:ext cx="7327900" cy="1449388"/>
            <a:chOff x="624" y="2592"/>
            <a:chExt cx="4616" cy="913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24" y="2592"/>
              <a:ext cx="461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（２）方法一：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依题意，由公式　　　　　　　　　　　得：</a:t>
              </a:r>
            </a:p>
          </p:txBody>
        </p:sp>
        <p:graphicFrame>
          <p:nvGraphicFramePr>
            <p:cNvPr id="18" name="Object 12"/>
            <p:cNvGraphicFramePr>
              <a:graphicFrameLocks noChangeAspect="1"/>
            </p:cNvGraphicFramePr>
            <p:nvPr/>
          </p:nvGraphicFramePr>
          <p:xfrm>
            <a:off x="2496" y="2688"/>
            <a:ext cx="1979" cy="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67" name="Equation" r:id="rId9" imgW="1167893" imgH="482391" progId="Equation.3">
                    <p:embed/>
                  </p:oleObj>
                </mc:Choice>
                <mc:Fallback>
                  <p:oleObj name="Equation" r:id="rId9" imgW="1167893" imgH="482391" progId="Equation.3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688"/>
                          <a:ext cx="1979" cy="8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52785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39552" y="3472470"/>
            <a:ext cx="7286625" cy="790575"/>
            <a:chOff x="720" y="2688"/>
            <a:chExt cx="4590" cy="498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720" y="278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得：</a:t>
              </a:r>
            </a:p>
          </p:txBody>
        </p:sp>
        <p:graphicFrame>
          <p:nvGraphicFramePr>
            <p:cNvPr id="6" name="Object 9"/>
            <p:cNvGraphicFramePr>
              <a:graphicFrameLocks noChangeAspect="1"/>
            </p:cNvGraphicFramePr>
            <p:nvPr/>
          </p:nvGraphicFramePr>
          <p:xfrm>
            <a:off x="1601" y="2688"/>
            <a:ext cx="3709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81" name="Equation" r:id="rId3" imgW="2933700" imgH="393700" progId="">
                    <p:embed/>
                  </p:oleObj>
                </mc:Choice>
                <mc:Fallback>
                  <p:oleObj name="Equation" r:id="rId3" imgW="2933700" imgH="393700" progId="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1" y="2688"/>
                          <a:ext cx="3709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539552" y="4305568"/>
            <a:ext cx="7848600" cy="1000125"/>
            <a:chOff x="624" y="3072"/>
            <a:chExt cx="4944" cy="630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624" y="3264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则初速</a:t>
              </a:r>
            </a:p>
          </p:txBody>
        </p:sp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1344" y="3072"/>
            <a:ext cx="4224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82" name="Equation" r:id="rId5" imgW="3403600" imgH="508000" progId="Equation.3">
                    <p:embed/>
                  </p:oleObj>
                </mc:Choice>
                <mc:Fallback>
                  <p:oleObj name="Equation" r:id="rId5" imgW="3403600" imgH="50800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72"/>
                          <a:ext cx="4224" cy="6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278563" y="5442669"/>
            <a:ext cx="7940675" cy="1082675"/>
            <a:chOff x="614" y="3638"/>
            <a:chExt cx="5002" cy="682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14" y="3820"/>
              <a:ext cx="21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（３）振动表达式：</a:t>
              </a:r>
            </a:p>
          </p:txBody>
        </p:sp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2640" y="3638"/>
            <a:ext cx="2976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83" name="Equation" r:id="rId7" imgW="2273300" imgH="520700" progId="Equation.3">
                    <p:embed/>
                  </p:oleObj>
                </mc:Choice>
                <mc:Fallback>
                  <p:oleObj name="Equation" r:id="rId7" imgW="2273300" imgH="52070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638"/>
                          <a:ext cx="2976" cy="6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60784" y="1068834"/>
            <a:ext cx="6675439" cy="992188"/>
            <a:chOff x="672" y="1296"/>
            <a:chExt cx="4205" cy="625"/>
          </a:xfrm>
        </p:grpSpPr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672" y="1296"/>
              <a:ext cx="4205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方法二：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   令振动方程为　　　　　　　　　，则</a:t>
              </a:r>
            </a:p>
          </p:txBody>
        </p:sp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2435" y="1584"/>
            <a:ext cx="1489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84" name="Equation" r:id="rId9" imgW="1117115" imgH="253890" progId="">
                    <p:embed/>
                  </p:oleObj>
                </mc:Choice>
                <mc:Fallback>
                  <p:oleObj name="Equation" r:id="rId9" imgW="1117115" imgH="253890" progId="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5" y="1584"/>
                          <a:ext cx="1489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872358"/>
              </p:ext>
            </p:extLst>
          </p:nvPr>
        </p:nvGraphicFramePr>
        <p:xfrm>
          <a:off x="3134122" y="2185045"/>
          <a:ext cx="26241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5" name="Equation" r:id="rId11" imgW="1269449" imgH="253890" progId="">
                  <p:embed/>
                </p:oleObj>
              </mc:Choice>
              <mc:Fallback>
                <p:oleObj name="Equation" r:id="rId11" imgW="1269449" imgH="25389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122" y="2185045"/>
                        <a:ext cx="2624137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636984" y="2669034"/>
            <a:ext cx="7391400" cy="615950"/>
            <a:chOff x="720" y="2304"/>
            <a:chExt cx="4656" cy="388"/>
          </a:xfrm>
        </p:grpSpPr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720" y="2304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由初始条件</a:t>
              </a:r>
            </a:p>
          </p:txBody>
        </p:sp>
        <p:graphicFrame>
          <p:nvGraphicFramePr>
            <p:cNvPr id="20" name="Object 7"/>
            <p:cNvGraphicFramePr>
              <a:graphicFrameLocks noChangeAspect="1"/>
            </p:cNvGraphicFramePr>
            <p:nvPr/>
          </p:nvGraphicFramePr>
          <p:xfrm>
            <a:off x="2112" y="2352"/>
            <a:ext cx="326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86" name="Equation" r:id="rId13" imgW="2438400" imgH="254000" progId="Equation.3">
                    <p:embed/>
                  </p:oleObj>
                </mc:Choice>
                <mc:Fallback>
                  <p:oleObj name="Equation" r:id="rId13" imgW="2438400" imgH="25400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352"/>
                          <a:ext cx="3264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41335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81169" y="1469041"/>
            <a:ext cx="8299667" cy="3112440"/>
            <a:chOff x="566" y="90"/>
            <a:chExt cx="5401" cy="2112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566" y="90"/>
              <a:ext cx="5401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9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　已知波长为　的平面简谐波沿Ｘ轴负方向传播。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　　　　　处的质点振动规律为</a:t>
              </a:r>
            </a:p>
          </p:txBody>
        </p:sp>
        <p:graphicFrame>
          <p:nvGraphicFramePr>
            <p:cNvPr id="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4076089"/>
                </p:ext>
              </p:extLst>
            </p:nvPr>
          </p:nvGraphicFramePr>
          <p:xfrm>
            <a:off x="2179" y="134"/>
            <a:ext cx="24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42" name="Equation" r:id="rId3" imgW="164957" imgH="203024" progId="Equation.3">
                    <p:embed/>
                  </p:oleObj>
                </mc:Choice>
                <mc:Fallback>
                  <p:oleObj name="Equation" r:id="rId3" imgW="164957" imgH="203024" progId="Equation.3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" y="134"/>
                          <a:ext cx="247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720" y="384"/>
            <a:ext cx="868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43" name="Equation" r:id="rId5" imgW="622030" imgH="253890" progId="Equation.3">
                    <p:embed/>
                  </p:oleObj>
                </mc:Choice>
                <mc:Fallback>
                  <p:oleObj name="Equation" r:id="rId5" imgW="622030" imgH="253890" progId="Equation.3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84"/>
                          <a:ext cx="868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1522" y="660"/>
            <a:ext cx="2390" cy="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44" name="公式" r:id="rId7" imgW="1028520" imgH="393480" progId="Equation.3">
                    <p:embed/>
                  </p:oleObj>
                </mc:Choice>
                <mc:Fallback>
                  <p:oleObj name="公式" r:id="rId7" imgW="1028520" imgH="393480" progId="Equation.3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" y="660"/>
                          <a:ext cx="2390" cy="9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586" y="1567"/>
              <a:ext cx="347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（１）写出该平面简谐波的方程。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（２）画出　　　时刻的波形图。</a:t>
              </a:r>
            </a:p>
          </p:txBody>
        </p:sp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1872" y="1928"/>
            <a:ext cx="56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45" name="Equation" r:id="rId9" imgW="418918" imgH="203112" progId="Equation.3">
                    <p:embed/>
                  </p:oleObj>
                </mc:Choice>
                <mc:Fallback>
                  <p:oleObj name="Equation" r:id="rId9" imgW="418918" imgH="203112" progId="Equation.3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928"/>
                          <a:ext cx="564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27"/>
          <p:cNvGrpSpPr>
            <a:grpSpLocks/>
          </p:cNvGrpSpPr>
          <p:nvPr/>
        </p:nvGrpSpPr>
        <p:grpSpPr bwMode="auto">
          <a:xfrm>
            <a:off x="5724304" y="4463504"/>
            <a:ext cx="3048000" cy="1701800"/>
            <a:chOff x="3648" y="1776"/>
            <a:chExt cx="1920" cy="1072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648" y="2400"/>
              <a:ext cx="17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4176" y="2352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560" y="2352"/>
              <a:ext cx="0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4944" y="2352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4368" y="1968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18" name="Object 14"/>
            <p:cNvGraphicFramePr>
              <a:graphicFrameLocks noChangeAspect="1"/>
            </p:cNvGraphicFramePr>
            <p:nvPr/>
          </p:nvGraphicFramePr>
          <p:xfrm>
            <a:off x="4128" y="1776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46" name="Equation" r:id="rId11" imgW="126835" imgH="152202" progId="Equation.3">
                    <p:embed/>
                  </p:oleObj>
                </mc:Choice>
                <mc:Fallback>
                  <p:oleObj name="Equation" r:id="rId11" imgW="126835" imgH="152202" progId="Equation.3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776"/>
                          <a:ext cx="24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5"/>
            <p:cNvGraphicFramePr>
              <a:graphicFrameLocks noChangeAspect="1"/>
            </p:cNvGraphicFramePr>
            <p:nvPr/>
          </p:nvGraphicFramePr>
          <p:xfrm>
            <a:off x="4080" y="2448"/>
            <a:ext cx="1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47" name="Equation" r:id="rId13" imgW="139639" imgH="203112" progId="Equation.3">
                    <p:embed/>
                  </p:oleObj>
                </mc:Choice>
                <mc:Fallback>
                  <p:oleObj name="Equation" r:id="rId13" imgW="139639" imgH="203112" progId="Equation.3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448"/>
                          <a:ext cx="176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6"/>
            <p:cNvGraphicFramePr>
              <a:graphicFrameLocks noChangeAspect="1"/>
            </p:cNvGraphicFramePr>
            <p:nvPr/>
          </p:nvGraphicFramePr>
          <p:xfrm>
            <a:off x="5280" y="2448"/>
            <a:ext cx="28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48" name="Equation" r:id="rId15" imgW="203112" imgH="190417" progId="Equation.3">
                    <p:embed/>
                  </p:oleObj>
                </mc:Choice>
                <mc:Fallback>
                  <p:oleObj name="Equation" r:id="rId15" imgW="203112" imgH="190417" progId="Equation.3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448"/>
                          <a:ext cx="28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7"/>
            <p:cNvGraphicFramePr>
              <a:graphicFrameLocks noChangeAspect="1"/>
            </p:cNvGraphicFramePr>
            <p:nvPr/>
          </p:nvGraphicFramePr>
          <p:xfrm>
            <a:off x="4752" y="2400"/>
            <a:ext cx="36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49" name="Equation" r:id="rId17" imgW="291973" imgH="355446" progId="Equation.3">
                    <p:embed/>
                  </p:oleObj>
                </mc:Choice>
                <mc:Fallback>
                  <p:oleObj name="Equation" r:id="rId17" imgW="291973" imgH="355446" progId="Equation.3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400"/>
                          <a:ext cx="368" cy="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8"/>
            <p:cNvGraphicFramePr>
              <a:graphicFrameLocks noChangeAspect="1"/>
            </p:cNvGraphicFramePr>
            <p:nvPr/>
          </p:nvGraphicFramePr>
          <p:xfrm>
            <a:off x="4416" y="2448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50" name="Equation" r:id="rId19" imgW="139639" imgH="152334" progId="Equation.3">
                    <p:embed/>
                  </p:oleObj>
                </mc:Choice>
                <mc:Fallback>
                  <p:oleObj name="Equation" r:id="rId19" imgW="139639" imgH="152334" progId="Equation.3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48"/>
                          <a:ext cx="2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9"/>
            <p:cNvGraphicFramePr>
              <a:graphicFrameLocks noChangeAspect="1"/>
            </p:cNvGraphicFramePr>
            <p:nvPr/>
          </p:nvGraphicFramePr>
          <p:xfrm>
            <a:off x="4464" y="2112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51" name="Equation" r:id="rId21" imgW="177646" imgH="190335" progId="Equation.3">
                    <p:embed/>
                  </p:oleObj>
                </mc:Choice>
                <mc:Fallback>
                  <p:oleObj name="Equation" r:id="rId21" imgW="177646" imgH="190335" progId="Equation.3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112"/>
                          <a:ext cx="23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28676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700638" y="1596940"/>
            <a:ext cx="3048000" cy="1701800"/>
            <a:chOff x="3648" y="1776"/>
            <a:chExt cx="1920" cy="1072"/>
          </a:xfrm>
        </p:grpSpPr>
        <p:sp>
          <p:nvSpPr>
            <p:cNvPr id="4" name="Line 9"/>
            <p:cNvSpPr>
              <a:spLocks noChangeShapeType="1"/>
            </p:cNvSpPr>
            <p:nvPr/>
          </p:nvSpPr>
          <p:spPr bwMode="auto">
            <a:xfrm>
              <a:off x="3648" y="2400"/>
              <a:ext cx="17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4176" y="2352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560" y="2352"/>
              <a:ext cx="0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4944" y="2352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4368" y="1968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9" name="Object 14"/>
            <p:cNvGraphicFramePr>
              <a:graphicFrameLocks noChangeAspect="1"/>
            </p:cNvGraphicFramePr>
            <p:nvPr/>
          </p:nvGraphicFramePr>
          <p:xfrm>
            <a:off x="4128" y="1776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84" name="Equation" r:id="rId3" imgW="126835" imgH="152202" progId="Equation.3">
                    <p:embed/>
                  </p:oleObj>
                </mc:Choice>
                <mc:Fallback>
                  <p:oleObj name="Equation" r:id="rId3" imgW="126835" imgH="152202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776"/>
                          <a:ext cx="24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5"/>
            <p:cNvGraphicFramePr>
              <a:graphicFrameLocks noChangeAspect="1"/>
            </p:cNvGraphicFramePr>
            <p:nvPr/>
          </p:nvGraphicFramePr>
          <p:xfrm>
            <a:off x="4080" y="2448"/>
            <a:ext cx="1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85" name="Equation" r:id="rId5" imgW="139639" imgH="203112" progId="Equation.3">
                    <p:embed/>
                  </p:oleObj>
                </mc:Choice>
                <mc:Fallback>
                  <p:oleObj name="Equation" r:id="rId5" imgW="139639" imgH="203112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448"/>
                          <a:ext cx="176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6"/>
            <p:cNvGraphicFramePr>
              <a:graphicFrameLocks noChangeAspect="1"/>
            </p:cNvGraphicFramePr>
            <p:nvPr/>
          </p:nvGraphicFramePr>
          <p:xfrm>
            <a:off x="5280" y="2448"/>
            <a:ext cx="28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86" name="Equation" r:id="rId7" imgW="203112" imgH="190417" progId="Equation.3">
                    <p:embed/>
                  </p:oleObj>
                </mc:Choice>
                <mc:Fallback>
                  <p:oleObj name="Equation" r:id="rId7" imgW="203112" imgH="190417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448"/>
                          <a:ext cx="28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7"/>
            <p:cNvGraphicFramePr>
              <a:graphicFrameLocks noChangeAspect="1"/>
            </p:cNvGraphicFramePr>
            <p:nvPr/>
          </p:nvGraphicFramePr>
          <p:xfrm>
            <a:off x="4752" y="2400"/>
            <a:ext cx="36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87" name="Equation" r:id="rId9" imgW="291973" imgH="355446" progId="Equation.3">
                    <p:embed/>
                  </p:oleObj>
                </mc:Choice>
                <mc:Fallback>
                  <p:oleObj name="Equation" r:id="rId9" imgW="291973" imgH="355446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400"/>
                          <a:ext cx="368" cy="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8"/>
            <p:cNvGraphicFramePr>
              <a:graphicFrameLocks noChangeAspect="1"/>
            </p:cNvGraphicFramePr>
            <p:nvPr/>
          </p:nvGraphicFramePr>
          <p:xfrm>
            <a:off x="4416" y="2448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88" name="Equation" r:id="rId11" imgW="139639" imgH="152334" progId="Equation.3">
                    <p:embed/>
                  </p:oleObj>
                </mc:Choice>
                <mc:Fallback>
                  <p:oleObj name="Equation" r:id="rId11" imgW="139639" imgH="152334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48"/>
                          <a:ext cx="2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9"/>
            <p:cNvGraphicFramePr>
              <a:graphicFrameLocks noChangeAspect="1"/>
            </p:cNvGraphicFramePr>
            <p:nvPr/>
          </p:nvGraphicFramePr>
          <p:xfrm>
            <a:off x="4464" y="2112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89" name="Equation" r:id="rId13" imgW="177646" imgH="190335" progId="Equation.3">
                    <p:embed/>
                  </p:oleObj>
                </mc:Choice>
                <mc:Fallback>
                  <p:oleObj name="Equation" r:id="rId13" imgW="177646" imgH="190335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112"/>
                          <a:ext cx="23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28"/>
          <p:cNvGrpSpPr>
            <a:grpSpLocks/>
          </p:cNvGrpSpPr>
          <p:nvPr/>
        </p:nvGrpSpPr>
        <p:grpSpPr bwMode="auto">
          <a:xfrm>
            <a:off x="755576" y="1633786"/>
            <a:ext cx="4806950" cy="2227262"/>
            <a:chOff x="662" y="1756"/>
            <a:chExt cx="3028" cy="1403"/>
          </a:xfrm>
        </p:grpSpPr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662" y="1756"/>
              <a:ext cx="3028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解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Wingdings" panose="05000000000000000000" pitchFamily="2" charset="2"/>
                </a:rPr>
                <a:t>：（１）如右图，取波线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Wingdings" panose="05000000000000000000" pitchFamily="2" charset="2"/>
                </a:rPr>
                <a:t>上任一点　，其坐标设为　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Wingdings" panose="05000000000000000000" pitchFamily="2" charset="2"/>
                </a:rPr>
                <a:t>由波的传播特性。该点的振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Wingdings" panose="05000000000000000000" pitchFamily="2" charset="2"/>
                </a:rPr>
                <a:t>动落后于　　处质点的振动。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Wingdings" panose="05000000000000000000" pitchFamily="2" charset="2"/>
                </a:rPr>
                <a:t>所以，该波的方程为:</a:t>
              </a:r>
              <a:endPara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7" name="Object 20"/>
            <p:cNvGraphicFramePr>
              <a:graphicFrameLocks noChangeAspect="1"/>
            </p:cNvGraphicFramePr>
            <p:nvPr/>
          </p:nvGraphicFramePr>
          <p:xfrm>
            <a:off x="1680" y="2064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90" name="Equation" r:id="rId15" imgW="177646" imgH="190335" progId="Equation.3">
                    <p:embed/>
                  </p:oleObj>
                </mc:Choice>
                <mc:Fallback>
                  <p:oleObj name="Equation" r:id="rId15" imgW="177646" imgH="190335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64"/>
                          <a:ext cx="23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1"/>
            <p:cNvGraphicFramePr>
              <a:graphicFrameLocks noChangeAspect="1"/>
            </p:cNvGraphicFramePr>
            <p:nvPr/>
          </p:nvGraphicFramePr>
          <p:xfrm>
            <a:off x="3216" y="2112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91" name="Equation" r:id="rId17" imgW="139639" imgH="152334" progId="Equation.3">
                    <p:embed/>
                  </p:oleObj>
                </mc:Choice>
                <mc:Fallback>
                  <p:oleObj name="Equation" r:id="rId17" imgW="139639" imgH="152334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12"/>
                          <a:ext cx="2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2"/>
            <p:cNvGraphicFramePr>
              <a:graphicFrameLocks noChangeAspect="1"/>
            </p:cNvGraphicFramePr>
            <p:nvPr/>
          </p:nvGraphicFramePr>
          <p:xfrm>
            <a:off x="1632" y="2592"/>
            <a:ext cx="43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92" name="Equation" r:id="rId19" imgW="330057" imgH="253890" progId="Equation.3">
                    <p:embed/>
                  </p:oleObj>
                </mc:Choice>
                <mc:Fallback>
                  <p:oleObj name="Equation" r:id="rId19" imgW="330057" imgH="25389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592"/>
                          <a:ext cx="432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311141"/>
              </p:ext>
            </p:extLst>
          </p:nvPr>
        </p:nvGraphicFramePr>
        <p:xfrm>
          <a:off x="514672" y="4256633"/>
          <a:ext cx="8305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3" name="Equation" r:id="rId21" imgW="4343400" imgH="546100" progId="Equation.3">
                  <p:embed/>
                </p:oleObj>
              </mc:Choice>
              <mc:Fallback>
                <p:oleObj name="Equation" r:id="rId21" imgW="4343400" imgH="546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72" y="4256633"/>
                        <a:ext cx="83058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第八章 振动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539552" y="1124744"/>
            <a:ext cx="830580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zh-CN" sz="2400" b="1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535979" y="1819672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1、简谐振动的三个判据：</a:t>
            </a: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297979" y="356956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动力学方程：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1297979" y="472437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运动学方程：</a:t>
            </a: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383579" y="115632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一、简谐振动：</a:t>
            </a: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1069379" y="2529632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回复力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4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422254"/>
              </p:ext>
            </p:extLst>
          </p:nvPr>
        </p:nvGraphicFramePr>
        <p:xfrm>
          <a:off x="2941042" y="2515344"/>
          <a:ext cx="15160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0" name="Equation" r:id="rId3" imgW="571252" imgH="203112" progId="Equation.3">
                  <p:embed/>
                </p:oleObj>
              </mc:Choice>
              <mc:Fallback>
                <p:oleObj name="Equation" r:id="rId3" imgW="571252" imgH="203112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042" y="2515344"/>
                        <a:ext cx="1516062" cy="4714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894460"/>
              </p:ext>
            </p:extLst>
          </p:nvPr>
        </p:nvGraphicFramePr>
        <p:xfrm>
          <a:off x="3442692" y="3340968"/>
          <a:ext cx="2492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1" name="Equation" r:id="rId5" imgW="833400" imgH="342720" progId="Equation.3">
                  <p:embed/>
                </p:oleObj>
              </mc:Choice>
              <mc:Fallback>
                <p:oleObj name="Equation" r:id="rId5" imgW="833400" imgH="34272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692" y="3340968"/>
                        <a:ext cx="2492375" cy="838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888751"/>
              </p:ext>
            </p:extLst>
          </p:nvPr>
        </p:nvGraphicFramePr>
        <p:xfrm>
          <a:off x="3382367" y="4724375"/>
          <a:ext cx="2917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2" name="Equation" r:id="rId7" imgW="1129810" imgH="203112" progId="Equation.3">
                  <p:embed/>
                </p:oleObj>
              </mc:Choice>
              <mc:Fallback>
                <p:oleObj name="Equation" r:id="rId7" imgW="1129810" imgH="203112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367" y="4724375"/>
                        <a:ext cx="2917825" cy="5048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703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33947" y="1285764"/>
            <a:ext cx="6991350" cy="830263"/>
            <a:chOff x="528" y="0"/>
            <a:chExt cx="4404" cy="523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528" y="0"/>
              <a:ext cx="44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（２）　　　时的波形和　　　时的波形一样，即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　　　　　　时，</a:t>
              </a:r>
            </a:p>
          </p:txBody>
        </p:sp>
        <p:graphicFrame>
          <p:nvGraphicFramePr>
            <p:cNvPr id="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5234405"/>
                </p:ext>
              </p:extLst>
            </p:nvPr>
          </p:nvGraphicFramePr>
          <p:xfrm>
            <a:off x="1192" y="14"/>
            <a:ext cx="56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30" name="Equation" r:id="rId3" imgW="418918" imgH="203112" progId="Equation.3">
                    <p:embed/>
                  </p:oleObj>
                </mc:Choice>
                <mc:Fallback>
                  <p:oleObj name="Equation" r:id="rId3" imgW="418918" imgH="203112" progId="Equation.3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14"/>
                          <a:ext cx="564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496307"/>
                </p:ext>
              </p:extLst>
            </p:nvPr>
          </p:nvGraphicFramePr>
          <p:xfrm>
            <a:off x="2774" y="4"/>
            <a:ext cx="50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31" name="Equation" r:id="rId5" imgW="393529" imgH="203112" progId="Equation.3">
                    <p:embed/>
                  </p:oleObj>
                </mc:Choice>
                <mc:Fallback>
                  <p:oleObj name="Equation" r:id="rId5" imgW="393529" imgH="203112" progId="Equation.3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4" y="4"/>
                          <a:ext cx="508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4118658"/>
                </p:ext>
              </p:extLst>
            </p:nvPr>
          </p:nvGraphicFramePr>
          <p:xfrm>
            <a:off x="1199" y="261"/>
            <a:ext cx="50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32" name="Equation" r:id="rId7" imgW="393529" imgH="203112" progId="Equation.3">
                    <p:embed/>
                  </p:oleObj>
                </mc:Choice>
                <mc:Fallback>
                  <p:oleObj name="Equation" r:id="rId7" imgW="393529" imgH="203112" progId="Equation.3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" y="261"/>
                          <a:ext cx="508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23279"/>
              </p:ext>
            </p:extLst>
          </p:nvPr>
        </p:nvGraphicFramePr>
        <p:xfrm>
          <a:off x="527248" y="2186433"/>
          <a:ext cx="8077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3" name="Equation" r:id="rId9" imgW="3886200" imgH="520700" progId="Equation.3">
                  <p:embed/>
                </p:oleObj>
              </mc:Choice>
              <mc:Fallback>
                <p:oleObj name="Equation" r:id="rId9" imgW="3886200" imgH="520700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48" y="2186433"/>
                        <a:ext cx="807720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44773" y="3322507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波形图为：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2514997" y="3025230"/>
            <a:ext cx="4810300" cy="3140074"/>
            <a:chOff x="1632" y="1296"/>
            <a:chExt cx="3532" cy="2160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1680" y="2496"/>
              <a:ext cx="33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3168" y="1392"/>
              <a:ext cx="0" cy="20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840" y="2448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3504" y="2448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832" y="2448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448" y="2448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1824" y="2448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176" y="2448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4512" y="2448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168" y="2016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2784" y="2976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28" name="Object 29"/>
            <p:cNvGraphicFramePr>
              <a:graphicFrameLocks noChangeAspect="1"/>
            </p:cNvGraphicFramePr>
            <p:nvPr/>
          </p:nvGraphicFramePr>
          <p:xfrm>
            <a:off x="2928" y="1296"/>
            <a:ext cx="20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34" name="Equation" r:id="rId11" imgW="152334" imgH="190417" progId="Equation.3">
                    <p:embed/>
                  </p:oleObj>
                </mc:Choice>
                <mc:Fallback>
                  <p:oleObj name="Equation" r:id="rId11" imgW="152334" imgH="190417" progId="Equation.3">
                    <p:embed/>
                    <p:pic>
                      <p:nvPicPr>
                        <p:cNvPr id="0" name="Picture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296"/>
                          <a:ext cx="202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30"/>
            <p:cNvGraphicFramePr>
              <a:graphicFrameLocks noChangeAspect="1"/>
            </p:cNvGraphicFramePr>
            <p:nvPr/>
          </p:nvGraphicFramePr>
          <p:xfrm>
            <a:off x="4944" y="2544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35" name="Equation" r:id="rId13" imgW="139639" imgH="152334" progId="Equation.3">
                    <p:embed/>
                  </p:oleObj>
                </mc:Choice>
                <mc:Fallback>
                  <p:oleObj name="Equation" r:id="rId13" imgW="139639" imgH="152334" progId="Equation.3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544"/>
                          <a:ext cx="2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1"/>
            <p:cNvGraphicFramePr>
              <a:graphicFrameLocks noChangeAspect="1"/>
            </p:cNvGraphicFramePr>
            <p:nvPr/>
          </p:nvGraphicFramePr>
          <p:xfrm>
            <a:off x="2880" y="1824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36" name="Equation" r:id="rId15" imgW="177646" imgH="190335" progId="Equation.3">
                    <p:embed/>
                  </p:oleObj>
                </mc:Choice>
                <mc:Fallback>
                  <p:oleObj name="Equation" r:id="rId15" imgW="177646" imgH="190335" progId="Equation.3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23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2"/>
            <p:cNvGraphicFramePr>
              <a:graphicFrameLocks noChangeAspect="1"/>
            </p:cNvGraphicFramePr>
            <p:nvPr/>
          </p:nvGraphicFramePr>
          <p:xfrm>
            <a:off x="2736" y="3024"/>
            <a:ext cx="43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37" name="Equation" r:id="rId17" imgW="317225" imgH="190335" progId="Equation.3">
                    <p:embed/>
                  </p:oleObj>
                </mc:Choice>
                <mc:Fallback>
                  <p:oleObj name="Equation" r:id="rId17" imgW="317225" imgH="190335" progId="Equation.3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024"/>
                          <a:ext cx="432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3"/>
            <p:cNvGraphicFramePr>
              <a:graphicFrameLocks noChangeAspect="1"/>
            </p:cNvGraphicFramePr>
            <p:nvPr/>
          </p:nvGraphicFramePr>
          <p:xfrm>
            <a:off x="3408" y="2496"/>
            <a:ext cx="21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38" name="Equation" r:id="rId19" imgW="190417" imgH="469696" progId="Equation.3">
                    <p:embed/>
                  </p:oleObj>
                </mc:Choice>
                <mc:Fallback>
                  <p:oleObj name="Equation" r:id="rId19" imgW="190417" imgH="469696" progId="Equation.3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96"/>
                          <a:ext cx="214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4"/>
            <p:cNvGraphicFramePr>
              <a:graphicFrameLocks noChangeAspect="1"/>
            </p:cNvGraphicFramePr>
            <p:nvPr/>
          </p:nvGraphicFramePr>
          <p:xfrm>
            <a:off x="4464" y="2544"/>
            <a:ext cx="23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39" name="Equation" r:id="rId21" imgW="164957" imgH="203024" progId="Equation.3">
                    <p:embed/>
                  </p:oleObj>
                </mc:Choice>
                <mc:Fallback>
                  <p:oleObj name="Equation" r:id="rId21" imgW="164957" imgH="203024" progId="Equation.3">
                    <p:embed/>
                    <p:pic>
                      <p:nvPicPr>
                        <p:cNvPr id="0" name="Picture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544"/>
                          <a:ext cx="23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5"/>
            <p:cNvGraphicFramePr>
              <a:graphicFrameLocks noChangeAspect="1"/>
            </p:cNvGraphicFramePr>
            <p:nvPr/>
          </p:nvGraphicFramePr>
          <p:xfrm>
            <a:off x="1632" y="2496"/>
            <a:ext cx="4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40" name="Equation" r:id="rId23" imgW="304536" imgH="203024" progId="Equation.3">
                    <p:embed/>
                  </p:oleObj>
                </mc:Choice>
                <mc:Fallback>
                  <p:oleObj name="Equation" r:id="rId23" imgW="304536" imgH="203024" progId="Equation.3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96"/>
                          <a:ext cx="43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Freeform 42"/>
            <p:cNvSpPr>
              <a:spLocks/>
            </p:cNvSpPr>
            <p:nvPr/>
          </p:nvSpPr>
          <p:spPr bwMode="auto">
            <a:xfrm>
              <a:off x="1824" y="1872"/>
              <a:ext cx="2736" cy="1136"/>
            </a:xfrm>
            <a:custGeom>
              <a:avLst/>
              <a:gdLst>
                <a:gd name="T0" fmla="*/ 0 w 2736"/>
                <a:gd name="T1" fmla="*/ 608 h 1136"/>
                <a:gd name="T2" fmla="*/ 336 w 2736"/>
                <a:gd name="T3" fmla="*/ 80 h 1136"/>
                <a:gd name="T4" fmla="*/ 1008 w 2736"/>
                <a:gd name="T5" fmla="*/ 1088 h 1136"/>
                <a:gd name="T6" fmla="*/ 1680 w 2736"/>
                <a:gd name="T7" fmla="*/ 128 h 1136"/>
                <a:gd name="T8" fmla="*/ 2352 w 2736"/>
                <a:gd name="T9" fmla="*/ 1088 h 1136"/>
                <a:gd name="T10" fmla="*/ 2736 w 2736"/>
                <a:gd name="T11" fmla="*/ 416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6" h="1136">
                  <a:moveTo>
                    <a:pt x="0" y="608"/>
                  </a:moveTo>
                  <a:cubicBezTo>
                    <a:pt x="84" y="304"/>
                    <a:pt x="168" y="0"/>
                    <a:pt x="336" y="80"/>
                  </a:cubicBezTo>
                  <a:cubicBezTo>
                    <a:pt x="504" y="160"/>
                    <a:pt x="784" y="1080"/>
                    <a:pt x="1008" y="1088"/>
                  </a:cubicBezTo>
                  <a:cubicBezTo>
                    <a:pt x="1232" y="1096"/>
                    <a:pt x="1456" y="128"/>
                    <a:pt x="1680" y="128"/>
                  </a:cubicBezTo>
                  <a:cubicBezTo>
                    <a:pt x="1904" y="128"/>
                    <a:pt x="2176" y="1040"/>
                    <a:pt x="2352" y="1088"/>
                  </a:cubicBezTo>
                  <a:cubicBezTo>
                    <a:pt x="2528" y="1136"/>
                    <a:pt x="2672" y="528"/>
                    <a:pt x="2736" y="416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681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6354" y="1124744"/>
            <a:ext cx="7828296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b="1" dirty="0" smtClean="0">
                <a:latin typeface="宋体" charset="-122"/>
              </a:rPr>
              <a:t>10  </a:t>
            </a:r>
            <a:r>
              <a:rPr kumimoji="1" lang="zh-CN" altLang="en-US" sz="3200" b="1" dirty="0" smtClean="0">
                <a:latin typeface="宋体" charset="-122"/>
              </a:rPr>
              <a:t>在</a:t>
            </a:r>
            <a:r>
              <a:rPr kumimoji="1" lang="zh-CN" altLang="en-US" sz="3200" b="1" dirty="0">
                <a:solidFill>
                  <a:srgbClr val="000000"/>
                </a:solidFill>
                <a:latin typeface="宋体" charset="-122"/>
              </a:rPr>
              <a:t>平板上放一质量为</a:t>
            </a:r>
            <a:r>
              <a:rPr kumimoji="1" lang="en-US" altLang="zh-CN" sz="3200" b="1" dirty="0">
                <a:solidFill>
                  <a:srgbClr val="000000"/>
                </a:solidFill>
                <a:latin typeface="宋体" charset="-122"/>
              </a:rPr>
              <a:t>1kg</a:t>
            </a:r>
            <a:r>
              <a:rPr kumimoji="1" lang="zh-CN" altLang="en-US" sz="3200" b="1" dirty="0">
                <a:solidFill>
                  <a:srgbClr val="000000"/>
                </a:solidFill>
                <a:latin typeface="宋体" charset="-122"/>
              </a:rPr>
              <a:t>的物体。平板沿铅直方向作简谐振动，振幅为</a:t>
            </a:r>
            <a:r>
              <a:rPr kumimoji="1" lang="en-US" altLang="zh-CN" sz="3200" b="1" dirty="0">
                <a:solidFill>
                  <a:srgbClr val="000000"/>
                </a:solidFill>
                <a:latin typeface="宋体" charset="-122"/>
              </a:rPr>
              <a:t>2cm,</a:t>
            </a:r>
            <a:r>
              <a:rPr kumimoji="1" lang="zh-CN" altLang="en-US" sz="3200" b="1" dirty="0">
                <a:solidFill>
                  <a:srgbClr val="000000"/>
                </a:solidFill>
                <a:latin typeface="宋体" charset="-122"/>
              </a:rPr>
              <a:t>周期为</a:t>
            </a:r>
            <a:r>
              <a:rPr kumimoji="1" lang="en-US" altLang="zh-CN" sz="3200" b="1" dirty="0">
                <a:solidFill>
                  <a:srgbClr val="000000"/>
                </a:solidFill>
                <a:latin typeface="宋体" charset="-122"/>
              </a:rPr>
              <a:t>0.5s,(1)</a:t>
            </a:r>
            <a:r>
              <a:rPr kumimoji="1" lang="zh-CN" altLang="en-US" sz="3200" b="1" dirty="0">
                <a:solidFill>
                  <a:srgbClr val="000000"/>
                </a:solidFill>
                <a:latin typeface="宋体" charset="-122"/>
              </a:rPr>
              <a:t>平板位于最高点时，物体对平板的压力是多大</a:t>
            </a:r>
            <a:r>
              <a:rPr kumimoji="1" lang="en-US" altLang="zh-CN" sz="3200" b="1" dirty="0">
                <a:solidFill>
                  <a:srgbClr val="000000"/>
                </a:solidFill>
                <a:latin typeface="宋体" charset="-122"/>
              </a:rPr>
              <a:t>?(2)</a:t>
            </a:r>
            <a:r>
              <a:rPr kumimoji="1" lang="zh-CN" altLang="en-US" sz="3200" b="1" dirty="0">
                <a:solidFill>
                  <a:srgbClr val="000000"/>
                </a:solidFill>
                <a:latin typeface="宋体" charset="-122"/>
              </a:rPr>
              <a:t>平板应以多大的振幅振动时，才能使重物跳离平板？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6103093" y="3573016"/>
            <a:ext cx="2789387" cy="2397284"/>
            <a:chOff x="6811963" y="3762028"/>
            <a:chExt cx="2133600" cy="1827212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7105650" y="4411315"/>
              <a:ext cx="1085850" cy="266700"/>
              <a:chOff x="4476" y="1344"/>
              <a:chExt cx="684" cy="168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4476" y="1452"/>
                <a:ext cx="684" cy="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4680" y="1344"/>
                <a:ext cx="240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6811963" y="5297140"/>
              <a:ext cx="1641475" cy="265113"/>
              <a:chOff x="4291" y="1620"/>
              <a:chExt cx="1034" cy="167"/>
            </a:xfrm>
          </p:grpSpPr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 flipV="1">
                <a:off x="4291" y="1786"/>
                <a:ext cx="1034" cy="1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4478" y="1724"/>
                <a:ext cx="684" cy="60"/>
              </a:xfrm>
              <a:prstGeom prst="rect">
                <a:avLst/>
              </a:prstGeom>
              <a:solidFill>
                <a:schemeClr val="accent1"/>
              </a:solidFill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4704" y="1620"/>
                <a:ext cx="240" cy="96"/>
              </a:xfrm>
              <a:prstGeom prst="rect">
                <a:avLst/>
              </a:prstGeom>
              <a:solidFill>
                <a:srgbClr val="FF0000"/>
              </a:solidFill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6" name="Group 33"/>
            <p:cNvGrpSpPr>
              <a:grpSpLocks/>
            </p:cNvGrpSpPr>
            <p:nvPr/>
          </p:nvGrpSpPr>
          <p:grpSpPr bwMode="auto">
            <a:xfrm>
              <a:off x="7380288" y="3762028"/>
              <a:ext cx="1565275" cy="1827212"/>
              <a:chOff x="4649" y="935"/>
              <a:chExt cx="986" cy="1151"/>
            </a:xfrm>
          </p:grpSpPr>
          <p:grpSp>
            <p:nvGrpSpPr>
              <p:cNvPr id="27" name="Group 31"/>
              <p:cNvGrpSpPr>
                <a:grpSpLocks/>
              </p:cNvGrpSpPr>
              <p:nvPr/>
            </p:nvGrpSpPr>
            <p:grpSpPr bwMode="auto">
              <a:xfrm>
                <a:off x="4649" y="935"/>
                <a:ext cx="726" cy="1048"/>
                <a:chOff x="4649" y="931"/>
                <a:chExt cx="726" cy="1172"/>
              </a:xfrm>
            </p:grpSpPr>
            <p:sp>
              <p:nvSpPr>
                <p:cNvPr id="29" name="Line 2"/>
                <p:cNvSpPr>
                  <a:spLocks noChangeShapeType="1"/>
                </p:cNvSpPr>
                <p:nvPr/>
              </p:nvSpPr>
              <p:spPr bwMode="auto">
                <a:xfrm flipV="1">
                  <a:off x="5375" y="1071"/>
                  <a:ext cx="0" cy="10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" name="Group 30"/>
                <p:cNvGrpSpPr>
                  <a:grpSpLocks/>
                </p:cNvGrpSpPr>
                <p:nvPr/>
              </p:nvGrpSpPr>
              <p:grpSpPr bwMode="auto">
                <a:xfrm>
                  <a:off x="4649" y="931"/>
                  <a:ext cx="316" cy="1029"/>
                  <a:chOff x="5420" y="902"/>
                  <a:chExt cx="316" cy="1029"/>
                </a:xfrm>
              </p:grpSpPr>
              <p:sp>
                <p:nvSpPr>
                  <p:cNvPr id="31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56" y="1117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556" y="138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98" y="902"/>
                    <a:ext cx="22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N</a:t>
                    </a:r>
                  </a:p>
                </p:txBody>
              </p:sp>
              <p:sp>
                <p:nvSpPr>
                  <p:cNvPr id="34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20" y="1673"/>
                    <a:ext cx="316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mg</a:t>
                    </a:r>
                  </a:p>
                </p:txBody>
              </p:sp>
            </p:grpSp>
          </p:grpSp>
          <p:sp>
            <p:nvSpPr>
              <p:cNvPr id="28" name="Text Box 32"/>
              <p:cNvSpPr txBox="1">
                <a:spLocks noChangeArrowheads="1"/>
              </p:cNvSpPr>
              <p:nvPr/>
            </p:nvSpPr>
            <p:spPr bwMode="auto">
              <a:xfrm>
                <a:off x="5407" y="1855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O</a:t>
                </a:r>
              </a:p>
            </p:txBody>
          </p:sp>
        </p:grpSp>
      </p:grp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448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7350" y="1315616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宋体" charset="-122"/>
              </a:rPr>
              <a:t>解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charset="-122"/>
              </a:rPr>
              <a:t>1.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214438" y="3068638"/>
          <a:ext cx="2133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4" name="Equation" r:id="rId3" imgW="1054080" imgH="203040" progId="Equation.3">
                  <p:embed/>
                </p:oleObj>
              </mc:Choice>
              <mc:Fallback>
                <p:oleObj name="Equation" r:id="rId3" imgW="1054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068638"/>
                        <a:ext cx="21336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524125" y="4381500"/>
          <a:ext cx="17399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5" name="Equation" r:id="rId5" imgW="749160" imgH="177480" progId="Equation.3">
                  <p:embed/>
                </p:oleObj>
              </mc:Choice>
              <mc:Fallback>
                <p:oleObj name="Equation" r:id="rId5" imgW="749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381500"/>
                        <a:ext cx="1739900" cy="409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105650" y="2133600"/>
            <a:ext cx="1085850" cy="266700"/>
            <a:chOff x="4476" y="1344"/>
            <a:chExt cx="684" cy="16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476" y="1452"/>
              <a:ext cx="684" cy="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680" y="1344"/>
              <a:ext cx="240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136443"/>
              </p:ext>
            </p:extLst>
          </p:nvPr>
        </p:nvGraphicFramePr>
        <p:xfrm>
          <a:off x="1187450" y="2420888"/>
          <a:ext cx="18002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6" name="Equation" r:id="rId7" imgW="838080" imgH="203040" progId="Equation.3">
                  <p:embed/>
                </p:oleObj>
              </mc:Choice>
              <mc:Fallback>
                <p:oleObj name="Equation" r:id="rId7" imgW="838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20888"/>
                        <a:ext cx="18002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1171575" y="3744913"/>
          <a:ext cx="18875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7" name="Equation" r:id="rId9" imgW="901440" imgH="203040" progId="Equation.3">
                  <p:embed/>
                </p:oleObj>
              </mc:Choice>
              <mc:Fallback>
                <p:oleObj name="Equation" r:id="rId9" imgW="901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744913"/>
                        <a:ext cx="18875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419475" y="3692525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宋体" charset="-122"/>
              </a:rPr>
              <a:t>最高点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082675" y="1340768"/>
            <a:ext cx="4568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取平板位于最高处为计时开始，建立如图坐标系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518382"/>
              </p:ext>
            </p:extLst>
          </p:nvPr>
        </p:nvGraphicFramePr>
        <p:xfrm>
          <a:off x="3059113" y="2422475"/>
          <a:ext cx="18335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8" name="Equation" r:id="rId11" imgW="927000" imgH="203040" progId="Equation.3">
                  <p:embed/>
                </p:oleObj>
              </mc:Choice>
              <mc:Fallback>
                <p:oleObj name="Equation" r:id="rId11" imgW="927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422475"/>
                        <a:ext cx="183356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3348038" y="3068638"/>
          <a:ext cx="22463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9" name="Equation" r:id="rId13" imgW="1130040" imgH="203040" progId="Equation.3">
                  <p:embed/>
                </p:oleObj>
              </mc:Choice>
              <mc:Fallback>
                <p:oleObj name="Equation" r:id="rId13" imgW="1130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068638"/>
                        <a:ext cx="22463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4572000" y="3676650"/>
          <a:ext cx="18319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0" name="Equation" r:id="rId15" imgW="787320" imgH="203040" progId="Equation.3">
                  <p:embed/>
                </p:oleObj>
              </mc:Choice>
              <mc:Fallback>
                <p:oleObj name="Equation" r:id="rId15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76650"/>
                        <a:ext cx="18319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6811963" y="3019425"/>
            <a:ext cx="1641475" cy="265113"/>
            <a:chOff x="4291" y="1620"/>
            <a:chExt cx="1034" cy="167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291" y="1786"/>
              <a:ext cx="1034" cy="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478" y="1724"/>
              <a:ext cx="684" cy="6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704" y="1620"/>
              <a:ext cx="240" cy="96"/>
            </a:xfrm>
            <a:prstGeom prst="rect">
              <a:avLst/>
            </a:prstGeom>
            <a:solidFill>
              <a:srgbClr val="FF0000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84188" y="5038725"/>
            <a:ext cx="169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2.</a:t>
            </a:r>
            <a:r>
              <a:rPr kumimoji="1" lang="zh-CN" altLang="en-US" sz="2400" b="1">
                <a:latin typeface="Times New Roman" pitchFamily="18" charset="0"/>
              </a:rPr>
              <a:t>任意时刻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2613025" y="5010150"/>
          <a:ext cx="3327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1" name="Equation" r:id="rId17" imgW="1460160" imgH="228600" progId="Equation.DSMT4">
                  <p:embed/>
                </p:oleObj>
              </mc:Choice>
              <mc:Fallback>
                <p:oleObj name="Equation" r:id="rId17" imgW="1460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5010150"/>
                        <a:ext cx="3327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709613" y="5897563"/>
            <a:ext cx="1547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物脱离板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/>
        </p:nvGraphicFramePr>
        <p:xfrm>
          <a:off x="2700338" y="5949950"/>
          <a:ext cx="8620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2" name="Equation" r:id="rId19" imgW="419040" imgH="177480" progId="Equation.3">
                  <p:embed/>
                </p:oleObj>
              </mc:Choice>
              <mc:Fallback>
                <p:oleObj name="Equation" r:id="rId19" imgW="419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949950"/>
                        <a:ext cx="8620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/>
        </p:nvGraphicFramePr>
        <p:xfrm>
          <a:off x="4284663" y="5915025"/>
          <a:ext cx="17383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3" name="Equation" r:id="rId21" imgW="787320" imgH="177480" progId="Equation.3">
                  <p:embed/>
                </p:oleObj>
              </mc:Choice>
              <mc:Fallback>
                <p:oleObj name="Equation" r:id="rId21" imgW="787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915025"/>
                        <a:ext cx="1738312" cy="392113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DDDDDD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DDDD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33"/>
          <p:cNvGrpSpPr>
            <a:grpSpLocks/>
          </p:cNvGrpSpPr>
          <p:nvPr/>
        </p:nvGrpSpPr>
        <p:grpSpPr bwMode="auto">
          <a:xfrm>
            <a:off x="7380288" y="1484313"/>
            <a:ext cx="1565275" cy="1827212"/>
            <a:chOff x="4649" y="935"/>
            <a:chExt cx="986" cy="1151"/>
          </a:xfrm>
        </p:grpSpPr>
        <p:grpSp>
          <p:nvGrpSpPr>
            <p:cNvPr id="27" name="Group 31"/>
            <p:cNvGrpSpPr>
              <a:grpSpLocks/>
            </p:cNvGrpSpPr>
            <p:nvPr/>
          </p:nvGrpSpPr>
          <p:grpSpPr bwMode="auto">
            <a:xfrm>
              <a:off x="4649" y="935"/>
              <a:ext cx="726" cy="1048"/>
              <a:chOff x="4649" y="931"/>
              <a:chExt cx="726" cy="1172"/>
            </a:xfrm>
          </p:grpSpPr>
          <p:sp>
            <p:nvSpPr>
              <p:cNvPr id="29" name="Line 2"/>
              <p:cNvSpPr>
                <a:spLocks noChangeShapeType="1"/>
              </p:cNvSpPr>
              <p:nvPr/>
            </p:nvSpPr>
            <p:spPr bwMode="auto">
              <a:xfrm flipV="1">
                <a:off x="5375" y="1071"/>
                <a:ext cx="0" cy="10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0" name="Group 30"/>
              <p:cNvGrpSpPr>
                <a:grpSpLocks/>
              </p:cNvGrpSpPr>
              <p:nvPr/>
            </p:nvGrpSpPr>
            <p:grpSpPr bwMode="auto">
              <a:xfrm>
                <a:off x="4649" y="931"/>
                <a:ext cx="316" cy="1029"/>
                <a:chOff x="5420" y="902"/>
                <a:chExt cx="316" cy="1029"/>
              </a:xfrm>
            </p:grpSpPr>
            <p:sp>
              <p:nvSpPr>
                <p:cNvPr id="3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5556" y="111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" name="Line 27"/>
                <p:cNvSpPr>
                  <a:spLocks noChangeShapeType="1"/>
                </p:cNvSpPr>
                <p:nvPr/>
              </p:nvSpPr>
              <p:spPr bwMode="auto">
                <a:xfrm>
                  <a:off x="5556" y="138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5498" y="902"/>
                  <a:ext cx="220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N</a:t>
                  </a:r>
                </a:p>
              </p:txBody>
            </p:sp>
            <p:sp>
              <p:nvSpPr>
                <p:cNvPr id="3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420" y="1673"/>
                  <a:ext cx="316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mg</a:t>
                  </a:r>
                </a:p>
              </p:txBody>
            </p:sp>
          </p:grpSp>
        </p:grp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5407" y="185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</a:p>
          </p:txBody>
        </p:sp>
      </p:grp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0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537" y="1473200"/>
            <a:ext cx="633670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3600" b="1" dirty="0" smtClean="0">
                <a:latin typeface="Times New Roman" pitchFamily="18" charset="0"/>
              </a:rPr>
              <a:t>11  </a:t>
            </a:r>
            <a:r>
              <a:rPr kumimoji="1" lang="zh-CN" altLang="en-US" sz="3600" b="1" dirty="0" smtClean="0">
                <a:latin typeface="Times New Roman" pitchFamily="18" charset="0"/>
              </a:rPr>
              <a:t>已知 </a:t>
            </a:r>
            <a:r>
              <a:rPr kumimoji="1" lang="en-US" altLang="zh-CN" sz="3600" b="1" i="1" dirty="0">
                <a:latin typeface="Times New Roman" pitchFamily="18" charset="0"/>
              </a:rPr>
              <a:t>k</a:t>
            </a:r>
            <a:r>
              <a:rPr kumimoji="1" lang="zh-CN" altLang="en-US" sz="3600" b="1" i="1" dirty="0">
                <a:latin typeface="Times New Roman" pitchFamily="18" charset="0"/>
              </a:rPr>
              <a:t>、</a:t>
            </a:r>
            <a:r>
              <a:rPr kumimoji="1" lang="en-US" altLang="zh-CN" sz="3600" b="1" dirty="0">
                <a:latin typeface="Times New Roman" pitchFamily="18" charset="0"/>
              </a:rPr>
              <a:t>M</a:t>
            </a:r>
            <a:r>
              <a:rPr kumimoji="1" lang="zh-CN" altLang="en-US" sz="3600" b="1" i="1" dirty="0">
                <a:latin typeface="Times New Roman" pitchFamily="18" charset="0"/>
              </a:rPr>
              <a:t>、</a:t>
            </a:r>
            <a:r>
              <a:rPr kumimoji="1" lang="en-US" altLang="zh-CN" sz="3600" b="1" i="1" dirty="0">
                <a:latin typeface="Times New Roman" pitchFamily="18" charset="0"/>
              </a:rPr>
              <a:t>m</a:t>
            </a:r>
            <a:r>
              <a:rPr kumimoji="1" lang="zh-CN" altLang="en-US" sz="3600" b="1" i="1" dirty="0">
                <a:latin typeface="Times New Roman" pitchFamily="18" charset="0"/>
              </a:rPr>
              <a:t>、</a:t>
            </a:r>
            <a:r>
              <a:rPr kumimoji="1" lang="en-US" altLang="zh-CN" sz="3600" b="1" i="1" dirty="0">
                <a:latin typeface="Times New Roman" pitchFamily="18" charset="0"/>
              </a:rPr>
              <a:t>h, </a:t>
            </a:r>
            <a:endParaRPr kumimoji="1" lang="en-US" altLang="zh-CN" sz="3600" b="1" i="1" dirty="0" smtClean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zh-CN" sz="3600" b="1" dirty="0" smtClean="0">
                <a:latin typeface="Times New Roman" pitchFamily="18" charset="0"/>
              </a:rPr>
              <a:t>求</a:t>
            </a:r>
            <a:r>
              <a:rPr kumimoji="1" lang="zh-CN" altLang="zh-CN" sz="3600" b="1" dirty="0">
                <a:latin typeface="Times New Roman" pitchFamily="18" charset="0"/>
              </a:rPr>
              <a:t>（1）</a:t>
            </a:r>
            <a:r>
              <a:rPr kumimoji="1" lang="en-US" altLang="zh-CN" sz="3600" b="1" dirty="0" smtClean="0">
                <a:latin typeface="Times New Roman" pitchFamily="18" charset="0"/>
              </a:rPr>
              <a:t>T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 b="1" dirty="0" smtClean="0">
                <a:latin typeface="Times New Roman" pitchFamily="18" charset="0"/>
              </a:rPr>
              <a:t>（</a:t>
            </a:r>
            <a:r>
              <a:rPr kumimoji="1" lang="en-US" altLang="zh-CN" sz="3600" b="1" dirty="0">
                <a:latin typeface="Times New Roman" pitchFamily="18" charset="0"/>
              </a:rPr>
              <a:t>2</a:t>
            </a:r>
            <a:r>
              <a:rPr kumimoji="1" lang="zh-CN" altLang="en-US" sz="3600" b="1" dirty="0">
                <a:latin typeface="Times New Roman" pitchFamily="18" charset="0"/>
              </a:rPr>
              <a:t>）</a:t>
            </a:r>
            <a:r>
              <a:rPr kumimoji="1" lang="en-US" altLang="zh-CN" sz="3600" b="1" dirty="0" smtClean="0">
                <a:latin typeface="Times New Roman" pitchFamily="18" charset="0"/>
              </a:rPr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 b="1" dirty="0" smtClean="0">
                <a:latin typeface="Times New Roman" pitchFamily="18" charset="0"/>
              </a:rPr>
              <a:t>（</a:t>
            </a:r>
            <a:r>
              <a:rPr kumimoji="1" lang="en-US" altLang="zh-CN" sz="3600" b="1" dirty="0">
                <a:latin typeface="Times New Roman" pitchFamily="18" charset="0"/>
              </a:rPr>
              <a:t>3</a:t>
            </a:r>
            <a:r>
              <a:rPr kumimoji="1" lang="zh-CN" altLang="en-US" sz="3600" b="1" dirty="0">
                <a:latin typeface="Times New Roman" pitchFamily="18" charset="0"/>
              </a:rPr>
              <a:t>）</a:t>
            </a:r>
            <a:r>
              <a:rPr kumimoji="1" lang="zh-CN" altLang="zh-CN" sz="3600" b="1" dirty="0">
                <a:latin typeface="Times New Roman" pitchFamily="18" charset="0"/>
              </a:rPr>
              <a:t>取平衡点为原点，位移向下为正，并以开始振动为计时开始，求振动表达式。</a:t>
            </a:r>
            <a:endParaRPr kumimoji="1" lang="zh-CN" altLang="en-US" sz="3600" b="1" dirty="0">
              <a:latin typeface="Times New Roman" pitchFamily="18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067550" y="1647825"/>
            <a:ext cx="1676400" cy="2038350"/>
            <a:chOff x="3516" y="852"/>
            <a:chExt cx="1056" cy="128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4104" y="2136"/>
              <a:ext cx="4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696" y="85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744" y="852"/>
              <a:ext cx="192" cy="432"/>
            </a:xfrm>
            <a:custGeom>
              <a:avLst/>
              <a:gdLst>
                <a:gd name="T0" fmla="*/ 104 w 160"/>
                <a:gd name="T1" fmla="*/ 0 h 768"/>
                <a:gd name="T2" fmla="*/ 8 w 160"/>
                <a:gd name="T3" fmla="*/ 96 h 768"/>
                <a:gd name="T4" fmla="*/ 152 w 160"/>
                <a:gd name="T5" fmla="*/ 144 h 768"/>
                <a:gd name="T6" fmla="*/ 8 w 160"/>
                <a:gd name="T7" fmla="*/ 240 h 768"/>
                <a:gd name="T8" fmla="*/ 152 w 160"/>
                <a:gd name="T9" fmla="*/ 288 h 768"/>
                <a:gd name="T10" fmla="*/ 8 w 160"/>
                <a:gd name="T11" fmla="*/ 384 h 768"/>
                <a:gd name="T12" fmla="*/ 152 w 160"/>
                <a:gd name="T13" fmla="*/ 432 h 768"/>
                <a:gd name="T14" fmla="*/ 8 w 160"/>
                <a:gd name="T15" fmla="*/ 528 h 768"/>
                <a:gd name="T16" fmla="*/ 152 w 160"/>
                <a:gd name="T17" fmla="*/ 576 h 768"/>
                <a:gd name="T18" fmla="*/ 56 w 160"/>
                <a:gd name="T19" fmla="*/ 672 h 768"/>
                <a:gd name="T20" fmla="*/ 56 w 160"/>
                <a:gd name="T21" fmla="*/ 768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768"/>
                <a:gd name="T35" fmla="*/ 160 w 160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768">
                  <a:moveTo>
                    <a:pt x="104" y="0"/>
                  </a:moveTo>
                  <a:cubicBezTo>
                    <a:pt x="52" y="36"/>
                    <a:pt x="0" y="72"/>
                    <a:pt x="8" y="96"/>
                  </a:cubicBezTo>
                  <a:cubicBezTo>
                    <a:pt x="16" y="120"/>
                    <a:pt x="152" y="120"/>
                    <a:pt x="152" y="144"/>
                  </a:cubicBezTo>
                  <a:cubicBezTo>
                    <a:pt x="152" y="168"/>
                    <a:pt x="8" y="216"/>
                    <a:pt x="8" y="240"/>
                  </a:cubicBezTo>
                  <a:cubicBezTo>
                    <a:pt x="8" y="264"/>
                    <a:pt x="152" y="264"/>
                    <a:pt x="152" y="288"/>
                  </a:cubicBezTo>
                  <a:cubicBezTo>
                    <a:pt x="152" y="312"/>
                    <a:pt x="8" y="360"/>
                    <a:pt x="8" y="384"/>
                  </a:cubicBezTo>
                  <a:cubicBezTo>
                    <a:pt x="8" y="408"/>
                    <a:pt x="152" y="408"/>
                    <a:pt x="152" y="432"/>
                  </a:cubicBezTo>
                  <a:cubicBezTo>
                    <a:pt x="152" y="456"/>
                    <a:pt x="8" y="504"/>
                    <a:pt x="8" y="528"/>
                  </a:cubicBezTo>
                  <a:cubicBezTo>
                    <a:pt x="8" y="552"/>
                    <a:pt x="144" y="552"/>
                    <a:pt x="152" y="576"/>
                  </a:cubicBezTo>
                  <a:cubicBezTo>
                    <a:pt x="160" y="600"/>
                    <a:pt x="72" y="640"/>
                    <a:pt x="56" y="672"/>
                  </a:cubicBezTo>
                  <a:cubicBezTo>
                    <a:pt x="40" y="704"/>
                    <a:pt x="64" y="728"/>
                    <a:pt x="56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828" y="1260"/>
              <a:ext cx="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3516" y="1548"/>
              <a:ext cx="624" cy="588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768" y="163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88" y="1680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152" y="1752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838950" y="4067175"/>
            <a:ext cx="2305050" cy="1219200"/>
            <a:chOff x="4308" y="1848"/>
            <a:chExt cx="1452" cy="768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308" y="1848"/>
              <a:ext cx="145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484" y="1860"/>
              <a:ext cx="0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086600" y="2676525"/>
            <a:ext cx="1638300" cy="1390650"/>
            <a:chOff x="3696" y="2652"/>
            <a:chExt cx="1032" cy="876"/>
          </a:xfrm>
        </p:grpSpPr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284" y="3528"/>
              <a:ext cx="4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008" y="2652"/>
              <a:ext cx="0" cy="27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3696" y="2940"/>
              <a:ext cx="624" cy="588"/>
            </a:xfrm>
            <a:prstGeom prst="triangle">
              <a:avLst>
                <a:gd name="adj" fmla="val 50000"/>
              </a:avLst>
            </a:prstGeom>
            <a:noFill/>
            <a:ln w="5715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3948" y="3408"/>
              <a:ext cx="96" cy="96"/>
            </a:xfrm>
            <a:prstGeom prst="ellipse">
              <a:avLst/>
            </a:prstGeom>
            <a:solidFill>
              <a:srgbClr val="FF0000"/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8172450" y="3267075"/>
            <a:ext cx="742950" cy="1257300"/>
            <a:chOff x="5148" y="1344"/>
            <a:chExt cx="468" cy="792"/>
          </a:xfrm>
        </p:grpSpPr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364" y="1344"/>
              <a:ext cx="0" cy="2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5364" y="1860"/>
              <a:ext cx="0" cy="2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5148" y="1584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8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067550" y="1647825"/>
            <a:ext cx="1676400" cy="2038350"/>
            <a:chOff x="3516" y="852"/>
            <a:chExt cx="1056" cy="128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4104" y="2136"/>
              <a:ext cx="4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696" y="85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744" y="852"/>
              <a:ext cx="192" cy="432"/>
            </a:xfrm>
            <a:custGeom>
              <a:avLst/>
              <a:gdLst>
                <a:gd name="T0" fmla="*/ 104 w 160"/>
                <a:gd name="T1" fmla="*/ 0 h 768"/>
                <a:gd name="T2" fmla="*/ 8 w 160"/>
                <a:gd name="T3" fmla="*/ 96 h 768"/>
                <a:gd name="T4" fmla="*/ 152 w 160"/>
                <a:gd name="T5" fmla="*/ 144 h 768"/>
                <a:gd name="T6" fmla="*/ 8 w 160"/>
                <a:gd name="T7" fmla="*/ 240 h 768"/>
                <a:gd name="T8" fmla="*/ 152 w 160"/>
                <a:gd name="T9" fmla="*/ 288 h 768"/>
                <a:gd name="T10" fmla="*/ 8 w 160"/>
                <a:gd name="T11" fmla="*/ 384 h 768"/>
                <a:gd name="T12" fmla="*/ 152 w 160"/>
                <a:gd name="T13" fmla="*/ 432 h 768"/>
                <a:gd name="T14" fmla="*/ 8 w 160"/>
                <a:gd name="T15" fmla="*/ 528 h 768"/>
                <a:gd name="T16" fmla="*/ 152 w 160"/>
                <a:gd name="T17" fmla="*/ 576 h 768"/>
                <a:gd name="T18" fmla="*/ 56 w 160"/>
                <a:gd name="T19" fmla="*/ 672 h 768"/>
                <a:gd name="T20" fmla="*/ 56 w 160"/>
                <a:gd name="T21" fmla="*/ 768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768"/>
                <a:gd name="T35" fmla="*/ 160 w 160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768">
                  <a:moveTo>
                    <a:pt x="104" y="0"/>
                  </a:moveTo>
                  <a:cubicBezTo>
                    <a:pt x="52" y="36"/>
                    <a:pt x="0" y="72"/>
                    <a:pt x="8" y="96"/>
                  </a:cubicBezTo>
                  <a:cubicBezTo>
                    <a:pt x="16" y="120"/>
                    <a:pt x="152" y="120"/>
                    <a:pt x="152" y="144"/>
                  </a:cubicBezTo>
                  <a:cubicBezTo>
                    <a:pt x="152" y="168"/>
                    <a:pt x="8" y="216"/>
                    <a:pt x="8" y="240"/>
                  </a:cubicBezTo>
                  <a:cubicBezTo>
                    <a:pt x="8" y="264"/>
                    <a:pt x="152" y="264"/>
                    <a:pt x="152" y="288"/>
                  </a:cubicBezTo>
                  <a:cubicBezTo>
                    <a:pt x="152" y="312"/>
                    <a:pt x="8" y="360"/>
                    <a:pt x="8" y="384"/>
                  </a:cubicBezTo>
                  <a:cubicBezTo>
                    <a:pt x="8" y="408"/>
                    <a:pt x="152" y="408"/>
                    <a:pt x="152" y="432"/>
                  </a:cubicBezTo>
                  <a:cubicBezTo>
                    <a:pt x="152" y="456"/>
                    <a:pt x="8" y="504"/>
                    <a:pt x="8" y="528"/>
                  </a:cubicBezTo>
                  <a:cubicBezTo>
                    <a:pt x="8" y="552"/>
                    <a:pt x="144" y="552"/>
                    <a:pt x="152" y="576"/>
                  </a:cubicBezTo>
                  <a:cubicBezTo>
                    <a:pt x="160" y="600"/>
                    <a:pt x="72" y="640"/>
                    <a:pt x="56" y="672"/>
                  </a:cubicBezTo>
                  <a:cubicBezTo>
                    <a:pt x="40" y="704"/>
                    <a:pt x="64" y="728"/>
                    <a:pt x="56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828" y="1260"/>
              <a:ext cx="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3516" y="1548"/>
              <a:ext cx="624" cy="588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768" y="163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88" y="1680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152" y="1752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h</a:t>
              </a: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82650" y="1222375"/>
          <a:ext cx="20145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1" name="公式" r:id="rId3" imgW="1320480" imgH="520560" progId="Equation.3">
                  <p:embed/>
                </p:oleObj>
              </mc:Choice>
              <mc:Fallback>
                <p:oleObj name="公式" r:id="rId3" imgW="13204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222375"/>
                        <a:ext cx="2014538" cy="793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DDDDD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47650" y="22479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过程：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187450" y="2274888"/>
            <a:ext cx="552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自由下落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碰撞共同下落振动</a:t>
            </a:r>
            <a:endParaRPr kumimoji="1" lang="zh-CN" altLang="en-US" sz="24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779838" y="1196975"/>
          <a:ext cx="15922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2" name="公式" r:id="rId5" imgW="939600" imgH="469800" progId="Equation.3">
                  <p:embed/>
                </p:oleObj>
              </mc:Choice>
              <mc:Fallback>
                <p:oleObj name="公式" r:id="rId5" imgW="939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196975"/>
                        <a:ext cx="1592262" cy="790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DDDDD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863600" y="2800350"/>
          <a:ext cx="14541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3" name="公式" r:id="rId7" imgW="787320" imgH="304560" progId="Equation.3">
                  <p:embed/>
                </p:oleObj>
              </mc:Choice>
              <mc:Fallback>
                <p:oleObj name="公式" r:id="rId7" imgW="7873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800350"/>
                        <a:ext cx="14541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149600" y="2874963"/>
          <a:ext cx="2420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4" name="公式" r:id="rId9" imgW="1041120" imgH="203040" progId="Equation.3">
                  <p:embed/>
                </p:oleObj>
              </mc:Choice>
              <mc:Fallback>
                <p:oleObj name="公式" r:id="rId9" imgW="1041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874963"/>
                        <a:ext cx="24209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30238" y="3538538"/>
          <a:ext cx="15367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5" name="公式" r:id="rId11" imgW="850680" imgH="431640" progId="Equation.3">
                  <p:embed/>
                </p:oleObj>
              </mc:Choice>
              <mc:Fallback>
                <p:oleObj name="公式" r:id="rId11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3538538"/>
                        <a:ext cx="15367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2419350" y="3683000"/>
          <a:ext cx="7413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6" name="公式" r:id="rId13" imgW="342720" imgH="253800" progId="Equation.3">
                  <p:embed/>
                </p:oleObj>
              </mc:Choice>
              <mc:Fallback>
                <p:oleObj name="公式" r:id="rId13" imgW="342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3683000"/>
                        <a:ext cx="7413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838950" y="4067175"/>
            <a:ext cx="2305050" cy="1219200"/>
            <a:chOff x="4308" y="1848"/>
            <a:chExt cx="1452" cy="768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308" y="1848"/>
              <a:ext cx="145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484" y="1860"/>
              <a:ext cx="0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086600" y="2676525"/>
            <a:ext cx="1638300" cy="1390650"/>
            <a:chOff x="3696" y="2652"/>
            <a:chExt cx="1032" cy="876"/>
          </a:xfrm>
        </p:grpSpPr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284" y="3528"/>
              <a:ext cx="4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008" y="2652"/>
              <a:ext cx="0" cy="27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3696" y="2940"/>
              <a:ext cx="624" cy="588"/>
            </a:xfrm>
            <a:prstGeom prst="triangle">
              <a:avLst>
                <a:gd name="adj" fmla="val 50000"/>
              </a:avLst>
            </a:prstGeom>
            <a:noFill/>
            <a:ln w="5715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3948" y="3408"/>
              <a:ext cx="96" cy="96"/>
            </a:xfrm>
            <a:prstGeom prst="ellipse">
              <a:avLst/>
            </a:prstGeom>
            <a:solidFill>
              <a:srgbClr val="FF0000"/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8172450" y="3267075"/>
            <a:ext cx="742950" cy="1257300"/>
            <a:chOff x="5148" y="1344"/>
            <a:chExt cx="468" cy="792"/>
          </a:xfrm>
        </p:grpSpPr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364" y="1344"/>
              <a:ext cx="0" cy="2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5364" y="1860"/>
              <a:ext cx="0" cy="2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5148" y="1584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611188" y="4492625"/>
          <a:ext cx="28813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7" name="公式" r:id="rId15" imgW="1752480" imgH="406080" progId="Equation.3">
                  <p:embed/>
                </p:oleObj>
              </mc:Choice>
              <mc:Fallback>
                <p:oleObj name="公式" r:id="rId15" imgW="1752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92625"/>
                        <a:ext cx="2881312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903288" y="5435600"/>
          <a:ext cx="23733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8" name="公式" r:id="rId17" imgW="1523880" imgH="469800" progId="Equation.3">
                  <p:embed/>
                </p:oleObj>
              </mc:Choice>
              <mc:Fallback>
                <p:oleObj name="公式" r:id="rId17" imgW="1523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5435600"/>
                        <a:ext cx="2373312" cy="733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351338" y="3579813"/>
          <a:ext cx="15192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9" name="公式" r:id="rId19" imgW="825480" imgH="444240" progId="Equation.3">
                  <p:embed/>
                </p:oleObj>
              </mc:Choice>
              <mc:Fallback>
                <p:oleObj name="公式" r:id="rId19" imgW="825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3579813"/>
                        <a:ext cx="15192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4556125" y="4621213"/>
          <a:ext cx="23923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50" name="公式" r:id="rId21" imgW="1396800" imgH="469800" progId="Equation.3">
                  <p:embed/>
                </p:oleObj>
              </mc:Choice>
              <mc:Fallback>
                <p:oleObj name="公式" r:id="rId21" imgW="1396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4621213"/>
                        <a:ext cx="2392363" cy="806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4427538" y="5730875"/>
          <a:ext cx="25892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51" name="公式" r:id="rId23" imgW="1155600" imgH="203040" progId="Equation.3">
                  <p:embed/>
                </p:oleObj>
              </mc:Choice>
              <mc:Fallback>
                <p:oleObj name="公式" r:id="rId23" imgW="1155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730875"/>
                        <a:ext cx="2589212" cy="452438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DDDDDD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DDDDDD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1588" y="121443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/>
              <a:t>解：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673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39552" y="1756072"/>
            <a:ext cx="8099996" cy="954088"/>
            <a:chOff x="565" y="3117"/>
            <a:chExt cx="4630" cy="601"/>
          </a:xfrm>
        </p:grpSpPr>
        <p:sp>
          <p:nvSpPr>
            <p:cNvPr id="4" name="Text Box 36"/>
            <p:cNvSpPr txBox="1">
              <a:spLocks noChangeArrowheads="1"/>
            </p:cNvSpPr>
            <p:nvPr/>
          </p:nvSpPr>
          <p:spPr bwMode="auto">
            <a:xfrm>
              <a:off x="565" y="3117"/>
              <a:ext cx="443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12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　一平面简谐纵波沿着线圈弹簧传播，设波沿着Ｘ轴正向传播，弹簧中某圈的最大位移为</a:t>
              </a:r>
            </a:p>
          </p:txBody>
        </p:sp>
        <p:graphicFrame>
          <p:nvGraphicFramePr>
            <p:cNvPr id="5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6384067"/>
                </p:ext>
              </p:extLst>
            </p:nvPr>
          </p:nvGraphicFramePr>
          <p:xfrm>
            <a:off x="4475" y="3390"/>
            <a:ext cx="7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48" name="Equation" r:id="rId3" imgW="494870" imgH="203024" progId="Equation.3">
                    <p:embed/>
                  </p:oleObj>
                </mc:Choice>
                <mc:Fallback>
                  <p:oleObj name="Equation" r:id="rId3" imgW="494870" imgH="203024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5" y="3390"/>
                          <a:ext cx="72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56784" y="2620764"/>
            <a:ext cx="8120064" cy="1384300"/>
            <a:chOff x="727" y="0"/>
            <a:chExt cx="5115" cy="872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727" y="0"/>
              <a:ext cx="5115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振动频率为　　　，弹簧中相邻两疏部中心的距离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为　　　。当　　　时，在　　　处质元的位移为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零并向Ｘ轴正向运动。试写出该波的波动方程。</a:t>
              </a:r>
            </a:p>
          </p:txBody>
        </p: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010" y="25"/>
              <a:ext cx="3078" cy="550"/>
              <a:chOff x="1010" y="25"/>
              <a:chExt cx="3078" cy="550"/>
            </a:xfrm>
          </p:grpSpPr>
          <p:graphicFrame>
            <p:nvGraphicFramePr>
              <p:cNvPr id="9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6555698"/>
                  </p:ext>
                </p:extLst>
              </p:nvPr>
            </p:nvGraphicFramePr>
            <p:xfrm>
              <a:off x="1922" y="25"/>
              <a:ext cx="624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649" name="Equation" r:id="rId5" imgW="457002" imgH="203112" progId="Equation.3">
                      <p:embed/>
                    </p:oleObj>
                  </mc:Choice>
                  <mc:Fallback>
                    <p:oleObj name="Equation" r:id="rId5" imgW="457002" imgH="203112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2" y="25"/>
                            <a:ext cx="624" cy="2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1033214"/>
                  </p:ext>
                </p:extLst>
              </p:nvPr>
            </p:nvGraphicFramePr>
            <p:xfrm>
              <a:off x="1010" y="333"/>
              <a:ext cx="545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650" name="Equation" r:id="rId7" imgW="457002" imgH="203112" progId="Equation.3">
                      <p:embed/>
                    </p:oleObj>
                  </mc:Choice>
                  <mc:Fallback>
                    <p:oleObj name="Equation" r:id="rId7" imgW="457002" imgH="203112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0" y="333"/>
                            <a:ext cx="545" cy="2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1782085"/>
                  </p:ext>
                </p:extLst>
              </p:nvPr>
            </p:nvGraphicFramePr>
            <p:xfrm>
              <a:off x="2174" y="313"/>
              <a:ext cx="508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651" name="Equation" r:id="rId9" imgW="393529" imgH="203112" progId="Equation.3">
                      <p:embed/>
                    </p:oleObj>
                  </mc:Choice>
                  <mc:Fallback>
                    <p:oleObj name="Equation" r:id="rId9" imgW="393529" imgH="203112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4" y="313"/>
                            <a:ext cx="508" cy="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7776172"/>
                  </p:ext>
                </p:extLst>
              </p:nvPr>
            </p:nvGraphicFramePr>
            <p:xfrm>
              <a:off x="3520" y="308"/>
              <a:ext cx="568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652" name="Equation" r:id="rId11" imgW="431613" imgH="203112" progId="Equation.3">
                      <p:embed/>
                    </p:oleObj>
                  </mc:Choice>
                  <mc:Fallback>
                    <p:oleObj name="Equation" r:id="rId11" imgW="431613" imgH="203112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0" y="308"/>
                            <a:ext cx="568" cy="2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616024" y="1196752"/>
            <a:ext cx="7772400" cy="1060450"/>
            <a:chOff x="672" y="912"/>
            <a:chExt cx="4896" cy="668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672" y="912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解：已知</a:t>
              </a:r>
            </a:p>
          </p:txBody>
        </p:sp>
        <p:graphicFrame>
          <p:nvGraphicFramePr>
            <p:cNvPr id="14" name="Object 8"/>
            <p:cNvGraphicFramePr>
              <a:graphicFrameLocks noChangeAspect="1"/>
            </p:cNvGraphicFramePr>
            <p:nvPr/>
          </p:nvGraphicFramePr>
          <p:xfrm>
            <a:off x="1680" y="960"/>
            <a:ext cx="388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75" name="Equation" r:id="rId3" imgW="3009900" imgH="254000" progId="Equation.3">
                    <p:embed/>
                  </p:oleObj>
                </mc:Choice>
                <mc:Fallback>
                  <p:oleObj name="Equation" r:id="rId3" imgW="3009900" imgH="254000" progId="Equation.3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960"/>
                          <a:ext cx="3888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1720" y="1248"/>
            <a:ext cx="376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76" name="Equation" r:id="rId5" imgW="2870200" imgH="254000" progId="Equation.3">
                    <p:embed/>
                  </p:oleObj>
                </mc:Choice>
                <mc:Fallback>
                  <p:oleObj name="Equation" r:id="rId5" imgW="2870200" imgH="254000" progId="Equation.3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1248"/>
                          <a:ext cx="3760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23"/>
          <p:cNvGrpSpPr>
            <a:grpSpLocks/>
          </p:cNvGrpSpPr>
          <p:nvPr/>
        </p:nvGrpSpPr>
        <p:grpSpPr bwMode="auto">
          <a:xfrm>
            <a:off x="1212719" y="2244537"/>
            <a:ext cx="5899150" cy="1136650"/>
            <a:chOff x="720" y="1584"/>
            <a:chExt cx="3716" cy="716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720" y="1584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则</a:t>
              </a:r>
            </a:p>
          </p:txBody>
        </p:sp>
        <p:graphicFrame>
          <p:nvGraphicFramePr>
            <p:cNvPr id="18" name="Object 11"/>
            <p:cNvGraphicFramePr>
              <a:graphicFrameLocks noChangeAspect="1"/>
            </p:cNvGraphicFramePr>
            <p:nvPr/>
          </p:nvGraphicFramePr>
          <p:xfrm>
            <a:off x="1680" y="1632"/>
            <a:ext cx="2756" cy="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77" name="Equation" r:id="rId7" imgW="2043813" imgH="495085" progId="Equation.3">
                    <p:embed/>
                  </p:oleObj>
                </mc:Choice>
                <mc:Fallback>
                  <p:oleObj name="Equation" r:id="rId7" imgW="2043813" imgH="495085" progId="Equation.3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632"/>
                          <a:ext cx="2756" cy="6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1135725" y="3327896"/>
            <a:ext cx="5946775" cy="965200"/>
            <a:chOff x="720" y="2205"/>
            <a:chExt cx="3746" cy="608"/>
          </a:xfrm>
        </p:grpSpPr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720" y="2400"/>
              <a:ext cx="1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令波动方程为</a:t>
              </a:r>
            </a:p>
          </p:txBody>
        </p:sp>
        <p:graphicFrame>
          <p:nvGraphicFramePr>
            <p:cNvPr id="2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9608046"/>
                </p:ext>
              </p:extLst>
            </p:nvPr>
          </p:nvGraphicFramePr>
          <p:xfrm>
            <a:off x="2409" y="2205"/>
            <a:ext cx="2057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78" name="Equation" r:id="rId9" imgW="1549400" imgH="457200" progId="">
                    <p:embed/>
                  </p:oleObj>
                </mc:Choice>
                <mc:Fallback>
                  <p:oleObj name="Equation" r:id="rId9" imgW="1549400" imgH="457200" progId="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9" y="2205"/>
                          <a:ext cx="2057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1078575" y="4307844"/>
            <a:ext cx="6708775" cy="1025525"/>
            <a:chOff x="720" y="2976"/>
            <a:chExt cx="4226" cy="646"/>
          </a:xfrm>
        </p:grpSpPr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768" y="2976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则由</a:t>
              </a:r>
            </a:p>
          </p:txBody>
        </p:sp>
        <p:graphicFrame>
          <p:nvGraphicFramePr>
            <p:cNvPr id="24" name="Object 15"/>
            <p:cNvGraphicFramePr>
              <a:graphicFrameLocks noChangeAspect="1"/>
            </p:cNvGraphicFramePr>
            <p:nvPr/>
          </p:nvGraphicFramePr>
          <p:xfrm>
            <a:off x="1919" y="2993"/>
            <a:ext cx="302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79" name="Equation" r:id="rId11" imgW="2260600" imgH="228600" progId="">
                    <p:embed/>
                  </p:oleObj>
                </mc:Choice>
                <mc:Fallback>
                  <p:oleObj name="Equation" r:id="rId11" imgW="2260600" imgH="228600" progId="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2993"/>
                          <a:ext cx="3027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720" y="3312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可确定出</a:t>
              </a:r>
            </a:p>
          </p:txBody>
        </p:sp>
        <p:graphicFrame>
          <p:nvGraphicFramePr>
            <p:cNvPr id="26" name="Object 17"/>
            <p:cNvGraphicFramePr>
              <a:graphicFrameLocks noChangeAspect="1"/>
            </p:cNvGraphicFramePr>
            <p:nvPr/>
          </p:nvGraphicFramePr>
          <p:xfrm>
            <a:off x="2147" y="3337"/>
            <a:ext cx="83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80" name="Equation" r:id="rId13" imgW="634449" imgH="215713" progId="">
                    <p:embed/>
                  </p:oleObj>
                </mc:Choice>
                <mc:Fallback>
                  <p:oleObj name="Equation" r:id="rId13" imgW="634449" imgH="215713" progId="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7" y="3337"/>
                          <a:ext cx="837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95536" y="5393457"/>
            <a:ext cx="8013700" cy="1131887"/>
            <a:chOff x="576" y="3607"/>
            <a:chExt cx="5048" cy="713"/>
          </a:xfrm>
        </p:grpSpPr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576" y="3792"/>
              <a:ext cx="14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故波动方程为：</a:t>
              </a:r>
            </a:p>
          </p:txBody>
        </p:sp>
        <p:graphicFrame>
          <p:nvGraphicFramePr>
            <p:cNvPr id="29" name="Object 19"/>
            <p:cNvGraphicFramePr>
              <a:graphicFrameLocks noChangeAspect="1"/>
            </p:cNvGraphicFramePr>
            <p:nvPr/>
          </p:nvGraphicFramePr>
          <p:xfrm>
            <a:off x="2056" y="3607"/>
            <a:ext cx="3568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81" name="Equation" r:id="rId15" imgW="2730500" imgH="546100" progId="Equation.3">
                    <p:embed/>
                  </p:oleObj>
                </mc:Choice>
                <mc:Fallback>
                  <p:oleObj name="Equation" r:id="rId15" imgW="2730500" imgH="546100" progId="Equation.3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6" y="3607"/>
                          <a:ext cx="3568" cy="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30139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539552" y="1412776"/>
            <a:ext cx="8120063" cy="3108326"/>
            <a:chOff x="614" y="90"/>
            <a:chExt cx="5115" cy="1958"/>
          </a:xfrm>
        </p:grpSpPr>
        <p:sp>
          <p:nvSpPr>
            <p:cNvPr id="34" name="Text Box 2"/>
            <p:cNvSpPr txBox="1">
              <a:spLocks noChangeArrowheads="1"/>
            </p:cNvSpPr>
            <p:nvPr/>
          </p:nvSpPr>
          <p:spPr bwMode="auto">
            <a:xfrm>
              <a:off x="614" y="90"/>
              <a:ext cx="5115" cy="1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 smtClean="0">
                  <a:latin typeface="Times New Roman" panose="02020603050405020304" pitchFamily="18" charset="0"/>
                </a:rPr>
                <a:t>13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　如图，一平面波在介质中以速度　　　　　　</a:t>
              </a:r>
            </a:p>
            <a:p>
              <a:r>
                <a:rPr kumimoji="1" lang="zh-CN" altLang="en-US" sz="2800" b="1" dirty="0">
                  <a:latin typeface="Times New Roman" panose="02020603050405020304" pitchFamily="18" charset="0"/>
                </a:rPr>
                <a:t>沿Ｘ轴负方向传播，已知Ａ点的振动方程为</a:t>
              </a:r>
            </a:p>
            <a:p>
              <a:endParaRPr kumimoji="1" lang="zh-CN" altLang="en-US" sz="2800" b="1" dirty="0">
                <a:latin typeface="Times New Roman" panose="02020603050405020304" pitchFamily="18" charset="0"/>
              </a:endParaRPr>
            </a:p>
            <a:p>
              <a:endParaRPr kumimoji="1" lang="zh-CN" altLang="en-US" sz="2800" b="1" dirty="0">
                <a:latin typeface="Times New Roman" panose="02020603050405020304" pitchFamily="18" charset="0"/>
              </a:endParaRPr>
            </a:p>
            <a:p>
              <a:r>
                <a:rPr kumimoji="1" lang="zh-CN" altLang="en-US" sz="2800" b="1" dirty="0">
                  <a:latin typeface="Times New Roman" panose="02020603050405020304" pitchFamily="18" charset="0"/>
                </a:rPr>
                <a:t>（１）以Ａ点为坐标原点写出波动方程；</a:t>
              </a:r>
            </a:p>
            <a:p>
              <a:r>
                <a:rPr kumimoji="1" lang="zh-CN" altLang="en-US" sz="2800" b="1" dirty="0">
                  <a:latin typeface="Times New Roman" panose="02020603050405020304" pitchFamily="18" charset="0"/>
                </a:rPr>
                <a:t>（２）以距Ａ点　　处的Ｂ点为坐标原点，写出波</a:t>
              </a:r>
            </a:p>
            <a:p>
              <a:r>
                <a:rPr kumimoji="1" lang="zh-CN" altLang="en-US" sz="2800" b="1" dirty="0">
                  <a:latin typeface="Times New Roman" panose="02020603050405020304" pitchFamily="18" charset="0"/>
                </a:rPr>
                <a:t>动方程。</a:t>
              </a:r>
            </a:p>
          </p:txBody>
        </p:sp>
        <p:graphicFrame>
          <p:nvGraphicFramePr>
            <p:cNvPr id="35" name="Object 3"/>
            <p:cNvGraphicFramePr>
              <a:graphicFrameLocks noChangeAspect="1"/>
            </p:cNvGraphicFramePr>
            <p:nvPr/>
          </p:nvGraphicFramePr>
          <p:xfrm>
            <a:off x="4320" y="96"/>
            <a:ext cx="113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88" name="Equation" r:id="rId3" imgW="850531" imgH="253890" progId="Equation.3">
                    <p:embed/>
                  </p:oleObj>
                </mc:Choice>
                <mc:Fallback>
                  <p:oleObj name="Equation" r:id="rId3" imgW="850531" imgH="253890" progId="Equation.3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96"/>
                          <a:ext cx="1132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1936182"/>
                </p:ext>
              </p:extLst>
            </p:nvPr>
          </p:nvGraphicFramePr>
          <p:xfrm>
            <a:off x="2338" y="763"/>
            <a:ext cx="1462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89" name="公式" r:id="rId5" imgW="799920" imgH="203040" progId="Equation.3">
                    <p:embed/>
                  </p:oleObj>
                </mc:Choice>
                <mc:Fallback>
                  <p:oleObj name="公式" r:id="rId5" imgW="799920" imgH="203040" progId="Equation.3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8" y="763"/>
                          <a:ext cx="1462" cy="37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5"/>
            <p:cNvGraphicFramePr>
              <a:graphicFrameLocks noChangeAspect="1"/>
            </p:cNvGraphicFramePr>
            <p:nvPr/>
          </p:nvGraphicFramePr>
          <p:xfrm>
            <a:off x="2304" y="1488"/>
            <a:ext cx="37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90" name="Equation" r:id="rId7" imgW="279279" imgH="203112" progId="Equation.3">
                    <p:embed/>
                  </p:oleObj>
                </mc:Choice>
                <mc:Fallback>
                  <p:oleObj name="Equation" r:id="rId7" imgW="279279" imgH="203112" progId="Equation.3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488"/>
                          <a:ext cx="376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22"/>
          <p:cNvGrpSpPr>
            <a:grpSpLocks/>
          </p:cNvGrpSpPr>
          <p:nvPr/>
        </p:nvGrpSpPr>
        <p:grpSpPr bwMode="auto">
          <a:xfrm>
            <a:off x="5581945" y="4302794"/>
            <a:ext cx="2921000" cy="1214438"/>
            <a:chOff x="3744" y="1968"/>
            <a:chExt cx="1840" cy="765"/>
          </a:xfrm>
        </p:grpSpPr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3744" y="2448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4128" y="240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4704" y="240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4176" y="2160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4" name="Object 11"/>
            <p:cNvGraphicFramePr>
              <a:graphicFrameLocks noChangeAspect="1"/>
            </p:cNvGraphicFramePr>
            <p:nvPr/>
          </p:nvGraphicFramePr>
          <p:xfrm>
            <a:off x="5280" y="2448"/>
            <a:ext cx="30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91" name="Equation" r:id="rId9" imgW="203112" imgH="190417" progId="Equation.3">
                    <p:embed/>
                  </p:oleObj>
                </mc:Choice>
                <mc:Fallback>
                  <p:oleObj name="Equation" r:id="rId9" imgW="203112" imgH="190417" progId="Equation.3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448"/>
                          <a:ext cx="304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2"/>
            <p:cNvGraphicFramePr>
              <a:graphicFrameLocks noChangeAspect="1"/>
            </p:cNvGraphicFramePr>
            <p:nvPr/>
          </p:nvGraphicFramePr>
          <p:xfrm>
            <a:off x="3936" y="1968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92" name="Equation" r:id="rId11" imgW="139639" imgH="152334" progId="Equation.3">
                    <p:embed/>
                  </p:oleObj>
                </mc:Choice>
                <mc:Fallback>
                  <p:oleObj name="Equation" r:id="rId11" imgW="139639" imgH="152334" progId="Equation.3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2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3"/>
            <p:cNvGraphicFramePr>
              <a:graphicFrameLocks noChangeAspect="1"/>
            </p:cNvGraphicFramePr>
            <p:nvPr/>
          </p:nvGraphicFramePr>
          <p:xfrm>
            <a:off x="4560" y="2448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93" name="Equation" r:id="rId13" imgW="177646" imgH="190335" progId="Equation.3">
                    <p:embed/>
                  </p:oleObj>
                </mc:Choice>
                <mc:Fallback>
                  <p:oleObj name="Equation" r:id="rId13" imgW="177646" imgH="190335" progId="Equation.3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448"/>
                          <a:ext cx="23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4"/>
            <p:cNvGraphicFramePr>
              <a:graphicFrameLocks noChangeAspect="1"/>
            </p:cNvGraphicFramePr>
            <p:nvPr/>
          </p:nvGraphicFramePr>
          <p:xfrm>
            <a:off x="4032" y="2448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94" name="Equation" r:id="rId15" imgW="177646" imgH="190335" progId="Equation.3">
                    <p:embed/>
                  </p:oleObj>
                </mc:Choice>
                <mc:Fallback>
                  <p:oleObj name="Equation" r:id="rId15" imgW="177646" imgH="190335" progId="Equation.3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448"/>
                          <a:ext cx="23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56763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23528" y="1894086"/>
            <a:ext cx="6140450" cy="958850"/>
            <a:chOff x="662" y="2613"/>
            <a:chExt cx="3868" cy="604"/>
          </a:xfrm>
        </p:grpSpPr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662" y="2716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</a:rPr>
                <a:t>则波动方程为：</a:t>
              </a:r>
            </a:p>
          </p:txBody>
        </p:sp>
        <p:graphicFrame>
          <p:nvGraphicFramePr>
            <p:cNvPr id="1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2702662"/>
                </p:ext>
              </p:extLst>
            </p:nvPr>
          </p:nvGraphicFramePr>
          <p:xfrm>
            <a:off x="2486" y="2613"/>
            <a:ext cx="2044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1" name="Equation" r:id="rId3" imgW="1549400" imgH="457200" progId="">
                    <p:embed/>
                  </p:oleObj>
                </mc:Choice>
                <mc:Fallback>
                  <p:oleObj name="Equation" r:id="rId3" imgW="1549400" imgH="457200" progId="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6" y="2613"/>
                          <a:ext cx="2044" cy="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395536" y="2529011"/>
            <a:ext cx="7710488" cy="1116013"/>
            <a:chOff x="710" y="3306"/>
            <a:chExt cx="4857" cy="703"/>
          </a:xfrm>
        </p:grpSpPr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710" y="3484"/>
              <a:ext cx="27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</a:rPr>
                <a:t>（１）显然，波动方程为：</a:t>
              </a:r>
            </a:p>
          </p:txBody>
        </p:sp>
        <p:graphicFrame>
          <p:nvGraphicFramePr>
            <p:cNvPr id="13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0989430"/>
                </p:ext>
              </p:extLst>
            </p:nvPr>
          </p:nvGraphicFramePr>
          <p:xfrm>
            <a:off x="3407" y="3306"/>
            <a:ext cx="2160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2" name="Equation" r:id="rId5" imgW="1600200" imgH="520700" progId="Equation.3">
                    <p:embed/>
                  </p:oleObj>
                </mc:Choice>
                <mc:Fallback>
                  <p:oleObj name="Equation" r:id="rId5" imgW="1600200" imgH="520700" progId="Equation.3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7" y="3306"/>
                          <a:ext cx="2160" cy="7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318195" y="3418507"/>
            <a:ext cx="7685088" cy="1090613"/>
            <a:chOff x="576" y="0"/>
            <a:chExt cx="4841" cy="687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576" y="192"/>
              <a:ext cx="48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（２）在波动方程　　　　　　　　　　　中，</a:t>
              </a:r>
            </a:p>
          </p:txBody>
        </p:sp>
        <p:graphicFrame>
          <p:nvGraphicFramePr>
            <p:cNvPr id="16" name="Object 3"/>
            <p:cNvGraphicFramePr>
              <a:graphicFrameLocks noChangeAspect="1"/>
            </p:cNvGraphicFramePr>
            <p:nvPr/>
          </p:nvGraphicFramePr>
          <p:xfrm>
            <a:off x="2592" y="0"/>
            <a:ext cx="2112" cy="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3" name="Equation" r:id="rId7" imgW="1600200" imgH="520700" progId="Equation.3">
                    <p:embed/>
                  </p:oleObj>
                </mc:Choice>
                <mc:Fallback>
                  <p:oleObj name="Equation" r:id="rId7" imgW="1600200" imgH="520700" progId="Equation.3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0"/>
                          <a:ext cx="2112" cy="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607120" y="4416077"/>
            <a:ext cx="5494338" cy="1173163"/>
            <a:chOff x="758" y="652"/>
            <a:chExt cx="3461" cy="739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758" y="652"/>
              <a:ext cx="34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令　　　　　，得Ｂ点振动方程为</a:t>
              </a:r>
            </a:p>
          </p:txBody>
        </p:sp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1104" y="672"/>
            <a:ext cx="93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4" name="Equation" r:id="rId8" imgW="685800" imgH="203200" progId="Equation.3">
                    <p:embed/>
                  </p:oleObj>
                </mc:Choice>
                <mc:Fallback>
                  <p:oleObj name="Equation" r:id="rId8" imgW="685800" imgH="203200" progId="Equation.3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672"/>
                          <a:ext cx="936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7"/>
            <p:cNvGraphicFramePr>
              <a:graphicFrameLocks noChangeAspect="1"/>
            </p:cNvGraphicFramePr>
            <p:nvPr/>
          </p:nvGraphicFramePr>
          <p:xfrm>
            <a:off x="1968" y="1056"/>
            <a:ext cx="18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5" name="Equation" r:id="rId10" imgW="1384300" imgH="254000" progId="Equation.3">
                    <p:embed/>
                  </p:oleObj>
                </mc:Choice>
                <mc:Fallback>
                  <p:oleObj name="Equation" r:id="rId10" imgW="1384300" imgH="254000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056"/>
                          <a:ext cx="182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0595" y="5535885"/>
            <a:ext cx="7112000" cy="1133475"/>
            <a:chOff x="672" y="1440"/>
            <a:chExt cx="4480" cy="714"/>
          </a:xfrm>
        </p:grpSpPr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672" y="1536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故波动方程为：</a:t>
              </a:r>
            </a:p>
          </p:txBody>
        </p:sp>
        <p:graphicFrame>
          <p:nvGraphicFramePr>
            <p:cNvPr id="23" name="Object 9"/>
            <p:cNvGraphicFramePr>
              <a:graphicFrameLocks noChangeAspect="1"/>
            </p:cNvGraphicFramePr>
            <p:nvPr/>
          </p:nvGraphicFramePr>
          <p:xfrm>
            <a:off x="2496" y="1440"/>
            <a:ext cx="2656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6" name="Equation" r:id="rId12" imgW="2032000" imgH="546100" progId="Equation.3">
                    <p:embed/>
                  </p:oleObj>
                </mc:Choice>
                <mc:Fallback>
                  <p:oleObj name="Equation" r:id="rId12" imgW="2032000" imgH="546100" progId="Equation.3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440"/>
                          <a:ext cx="2656" cy="7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95536" y="928389"/>
            <a:ext cx="88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解：</a:t>
            </a:r>
          </a:p>
        </p:txBody>
      </p: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5940152" y="980728"/>
            <a:ext cx="2921000" cy="957263"/>
            <a:chOff x="3744" y="2130"/>
            <a:chExt cx="1840" cy="603"/>
          </a:xfrm>
        </p:grpSpPr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3744" y="2448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>
              <a:off x="4128" y="240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4704" y="240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4176" y="2279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0" name="Object 11"/>
            <p:cNvGraphicFramePr>
              <a:graphicFrameLocks noChangeAspect="1"/>
            </p:cNvGraphicFramePr>
            <p:nvPr/>
          </p:nvGraphicFramePr>
          <p:xfrm>
            <a:off x="5280" y="2448"/>
            <a:ext cx="30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7" name="Equation" r:id="rId14" imgW="203112" imgH="190417" progId="Equation.3">
                    <p:embed/>
                  </p:oleObj>
                </mc:Choice>
                <mc:Fallback>
                  <p:oleObj name="Equation" r:id="rId14" imgW="203112" imgH="190417" progId="Equation.3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448"/>
                          <a:ext cx="304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2"/>
            <p:cNvGraphicFramePr>
              <a:graphicFrameLocks noChangeAspect="1"/>
            </p:cNvGraphicFramePr>
            <p:nvPr/>
          </p:nvGraphicFramePr>
          <p:xfrm>
            <a:off x="3936" y="2130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8" name="Equation" r:id="rId16" imgW="139639" imgH="152334" progId="Equation.3">
                    <p:embed/>
                  </p:oleObj>
                </mc:Choice>
                <mc:Fallback>
                  <p:oleObj name="Equation" r:id="rId16" imgW="139639" imgH="152334" progId="Equation.3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130"/>
                          <a:ext cx="2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3"/>
            <p:cNvGraphicFramePr>
              <a:graphicFrameLocks noChangeAspect="1"/>
            </p:cNvGraphicFramePr>
            <p:nvPr/>
          </p:nvGraphicFramePr>
          <p:xfrm>
            <a:off x="4560" y="2448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9" name="Equation" r:id="rId18" imgW="177646" imgH="190335" progId="Equation.3">
                    <p:embed/>
                  </p:oleObj>
                </mc:Choice>
                <mc:Fallback>
                  <p:oleObj name="Equation" r:id="rId18" imgW="177646" imgH="190335" progId="Equation.3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448"/>
                          <a:ext cx="23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4"/>
            <p:cNvGraphicFramePr>
              <a:graphicFrameLocks noChangeAspect="1"/>
            </p:cNvGraphicFramePr>
            <p:nvPr/>
          </p:nvGraphicFramePr>
          <p:xfrm>
            <a:off x="4032" y="2448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20" name="Equation" r:id="rId20" imgW="177646" imgH="190335" progId="Equation.3">
                    <p:embed/>
                  </p:oleObj>
                </mc:Choice>
                <mc:Fallback>
                  <p:oleObj name="Equation" r:id="rId20" imgW="177646" imgH="190335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448"/>
                          <a:ext cx="23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23"/>
          <p:cNvGrpSpPr>
            <a:grpSpLocks/>
          </p:cNvGrpSpPr>
          <p:nvPr/>
        </p:nvGrpSpPr>
        <p:grpSpPr bwMode="auto">
          <a:xfrm>
            <a:off x="1065461" y="972839"/>
            <a:ext cx="3381375" cy="1096963"/>
            <a:chOff x="1046" y="2044"/>
            <a:chExt cx="2130" cy="691"/>
          </a:xfrm>
        </p:grpSpPr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1046" y="2044"/>
              <a:ext cx="2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</a:rPr>
                <a:t>如果原点振动方程为</a:t>
              </a:r>
            </a:p>
          </p:txBody>
        </p:sp>
        <p:graphicFrame>
          <p:nvGraphicFramePr>
            <p:cNvPr id="36" name="Object 16"/>
            <p:cNvGraphicFramePr>
              <a:graphicFrameLocks noChangeAspect="1"/>
            </p:cNvGraphicFramePr>
            <p:nvPr/>
          </p:nvGraphicFramePr>
          <p:xfrm>
            <a:off x="1486" y="2400"/>
            <a:ext cx="149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21" name="Equation" r:id="rId22" imgW="1129810" imgH="253890" progId="">
                    <p:embed/>
                  </p:oleObj>
                </mc:Choice>
                <mc:Fallback>
                  <p:oleObj name="Equation" r:id="rId22" imgW="1129810" imgH="253890" progId="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6" y="2400"/>
                          <a:ext cx="149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47018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12377" y="1614735"/>
            <a:ext cx="8120063" cy="2246313"/>
            <a:chOff x="710" y="2154"/>
            <a:chExt cx="5115" cy="1415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710" y="2154"/>
              <a:ext cx="5115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14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　一质量可忽略的盘挂在倔强系数为　的轻弹簧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下，有一质量为　的物体自高为　处自由下落至盘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中，并与盘粘在一起作谐振动。设　　　　　，　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　　　　　　　　　　　，若以物体刚落至盘中时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为计时起点，求系统的振动方程。</a:t>
              </a:r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816" y="2160"/>
              <a:ext cx="4512" cy="1157"/>
              <a:chOff x="816" y="2160"/>
              <a:chExt cx="4512" cy="1157"/>
            </a:xfrm>
          </p:grpSpPr>
          <p:graphicFrame>
            <p:nvGraphicFramePr>
              <p:cNvPr id="11" name="Object 11"/>
              <p:cNvGraphicFramePr>
                <a:graphicFrameLocks noChangeAspect="1"/>
              </p:cNvGraphicFramePr>
              <p:nvPr/>
            </p:nvGraphicFramePr>
            <p:xfrm>
              <a:off x="4608" y="2160"/>
              <a:ext cx="21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314" name="Equation" r:id="rId3" imgW="152268" imgH="203024" progId="Equation.3">
                      <p:embed/>
                    </p:oleObj>
                  </mc:Choice>
                  <mc:Fallback>
                    <p:oleObj name="Equation" r:id="rId3" imgW="152268" imgH="203024" progId="Equation.3">
                      <p:embed/>
                      <p:pic>
                        <p:nvPicPr>
                          <p:cNvPr id="0" name="Picture 1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160"/>
                            <a:ext cx="216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2"/>
              <p:cNvGraphicFramePr>
                <a:graphicFrameLocks noChangeAspect="1"/>
              </p:cNvGraphicFramePr>
              <p:nvPr/>
            </p:nvGraphicFramePr>
            <p:xfrm>
              <a:off x="2304" y="2496"/>
              <a:ext cx="288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315" name="Equation" r:id="rId5" imgW="190417" imgH="152334" progId="Equation.3">
                      <p:embed/>
                    </p:oleObj>
                  </mc:Choice>
                  <mc:Fallback>
                    <p:oleObj name="Equation" r:id="rId5" imgW="190417" imgH="152334" progId="Equation.3">
                      <p:embed/>
                      <p:pic>
                        <p:nvPicPr>
                          <p:cNvPr id="0" name="Picture 1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496"/>
                            <a:ext cx="288" cy="2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3"/>
              <p:cNvGraphicFramePr>
                <a:graphicFrameLocks noChangeAspect="1"/>
              </p:cNvGraphicFramePr>
              <p:nvPr/>
            </p:nvGraphicFramePr>
            <p:xfrm>
              <a:off x="3888" y="2448"/>
              <a:ext cx="19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316" name="Equation" r:id="rId7" imgW="139639" imgH="203112" progId="Equation.3">
                      <p:embed/>
                    </p:oleObj>
                  </mc:Choice>
                  <mc:Fallback>
                    <p:oleObj name="Equation" r:id="rId7" imgW="139639" imgH="203112" progId="Equation.3">
                      <p:embed/>
                      <p:pic>
                        <p:nvPicPr>
                          <p:cNvPr id="0" name="Picture 1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2448"/>
                            <a:ext cx="198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14"/>
              <p:cNvGraphicFramePr>
                <a:graphicFrameLocks noChangeAspect="1"/>
              </p:cNvGraphicFramePr>
              <p:nvPr/>
            </p:nvGraphicFramePr>
            <p:xfrm>
              <a:off x="4224" y="2688"/>
              <a:ext cx="1104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317" name="Equation" r:id="rId9" imgW="799753" imgH="241195" progId="Equation.3">
                      <p:embed/>
                    </p:oleObj>
                  </mc:Choice>
                  <mc:Fallback>
                    <p:oleObj name="Equation" r:id="rId9" imgW="799753" imgH="241195" progId="Equation.3">
                      <p:embed/>
                      <p:pic>
                        <p:nvPicPr>
                          <p:cNvPr id="0" name="Picture 1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688"/>
                            <a:ext cx="1104" cy="3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5"/>
              <p:cNvGraphicFramePr>
                <a:graphicFrameLocks noChangeAspect="1"/>
              </p:cNvGraphicFramePr>
              <p:nvPr/>
            </p:nvGraphicFramePr>
            <p:xfrm>
              <a:off x="816" y="2976"/>
              <a:ext cx="2304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318" name="Equation" r:id="rId11" imgW="1714500" imgH="254000" progId="Equation.3">
                      <p:embed/>
                    </p:oleObj>
                  </mc:Choice>
                  <mc:Fallback>
                    <p:oleObj name="Equation" r:id="rId11" imgW="1714500" imgH="254000" progId="Equation.3">
                      <p:embed/>
                      <p:pic>
                        <p:nvPicPr>
                          <p:cNvPr id="0" name="Picture 1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2976"/>
                            <a:ext cx="2304" cy="3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9" name="Group 58"/>
          <p:cNvGrpSpPr>
            <a:grpSpLocks/>
          </p:cNvGrpSpPr>
          <p:nvPr/>
        </p:nvGrpSpPr>
        <p:grpSpPr bwMode="auto">
          <a:xfrm>
            <a:off x="6423942" y="3988739"/>
            <a:ext cx="1738964" cy="2228101"/>
            <a:chOff x="4080" y="288"/>
            <a:chExt cx="1392" cy="1728"/>
          </a:xfrm>
        </p:grpSpPr>
        <p:sp>
          <p:nvSpPr>
            <p:cNvPr id="70" name="Line 2"/>
            <p:cNvSpPr>
              <a:spLocks noChangeShapeType="1"/>
            </p:cNvSpPr>
            <p:nvPr/>
          </p:nvSpPr>
          <p:spPr bwMode="auto">
            <a:xfrm>
              <a:off x="4176" y="384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1" name="Line 4"/>
            <p:cNvSpPr>
              <a:spLocks noChangeShapeType="1"/>
            </p:cNvSpPr>
            <p:nvPr/>
          </p:nvSpPr>
          <p:spPr bwMode="auto">
            <a:xfrm flipH="1">
              <a:off x="4320" y="288"/>
              <a:ext cx="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2" name="Line 5"/>
            <p:cNvSpPr>
              <a:spLocks noChangeShapeType="1"/>
            </p:cNvSpPr>
            <p:nvPr/>
          </p:nvSpPr>
          <p:spPr bwMode="auto">
            <a:xfrm flipH="1">
              <a:off x="4464" y="288"/>
              <a:ext cx="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3" name="Line 6"/>
            <p:cNvSpPr>
              <a:spLocks noChangeShapeType="1"/>
            </p:cNvSpPr>
            <p:nvPr/>
          </p:nvSpPr>
          <p:spPr bwMode="auto">
            <a:xfrm flipH="1">
              <a:off x="4608" y="288"/>
              <a:ext cx="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>
              <a:off x="4752" y="288"/>
              <a:ext cx="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5" name="Line 8"/>
            <p:cNvSpPr>
              <a:spLocks noChangeShapeType="1"/>
            </p:cNvSpPr>
            <p:nvPr/>
          </p:nvSpPr>
          <p:spPr bwMode="auto">
            <a:xfrm flipH="1">
              <a:off x="4896" y="288"/>
              <a:ext cx="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6" name="Line 9"/>
            <p:cNvSpPr>
              <a:spLocks noChangeShapeType="1"/>
            </p:cNvSpPr>
            <p:nvPr/>
          </p:nvSpPr>
          <p:spPr bwMode="auto">
            <a:xfrm flipH="1">
              <a:off x="5040" y="288"/>
              <a:ext cx="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7" name="Line 10"/>
            <p:cNvSpPr>
              <a:spLocks noChangeShapeType="1"/>
            </p:cNvSpPr>
            <p:nvPr/>
          </p:nvSpPr>
          <p:spPr bwMode="auto">
            <a:xfrm flipH="1">
              <a:off x="5184" y="288"/>
              <a:ext cx="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 flipH="1">
              <a:off x="5328" y="288"/>
              <a:ext cx="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9" name="Freeform 20"/>
            <p:cNvSpPr>
              <a:spLocks/>
            </p:cNvSpPr>
            <p:nvPr/>
          </p:nvSpPr>
          <p:spPr bwMode="auto">
            <a:xfrm rot="1002247">
              <a:off x="4656" y="528"/>
              <a:ext cx="293" cy="605"/>
            </a:xfrm>
            <a:custGeom>
              <a:avLst/>
              <a:gdLst>
                <a:gd name="T0" fmla="*/ 0 w 293"/>
                <a:gd name="T1" fmla="*/ 5 h 605"/>
                <a:gd name="T2" fmla="*/ 156 w 293"/>
                <a:gd name="T3" fmla="*/ 113 h 605"/>
                <a:gd name="T4" fmla="*/ 144 w 293"/>
                <a:gd name="T5" fmla="*/ 209 h 605"/>
                <a:gd name="T6" fmla="*/ 36 w 293"/>
                <a:gd name="T7" fmla="*/ 209 h 605"/>
                <a:gd name="T8" fmla="*/ 24 w 293"/>
                <a:gd name="T9" fmla="*/ 173 h 605"/>
                <a:gd name="T10" fmla="*/ 96 w 293"/>
                <a:gd name="T11" fmla="*/ 137 h 605"/>
                <a:gd name="T12" fmla="*/ 228 w 293"/>
                <a:gd name="T13" fmla="*/ 257 h 605"/>
                <a:gd name="T14" fmla="*/ 144 w 293"/>
                <a:gd name="T15" fmla="*/ 437 h 605"/>
                <a:gd name="T16" fmla="*/ 84 w 293"/>
                <a:gd name="T17" fmla="*/ 425 h 605"/>
                <a:gd name="T18" fmla="*/ 192 w 293"/>
                <a:gd name="T19" fmla="*/ 329 h 605"/>
                <a:gd name="T20" fmla="*/ 276 w 293"/>
                <a:gd name="T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3" h="605">
                  <a:moveTo>
                    <a:pt x="0" y="5"/>
                  </a:moveTo>
                  <a:cubicBezTo>
                    <a:pt x="120" y="18"/>
                    <a:pt x="128" y="0"/>
                    <a:pt x="156" y="113"/>
                  </a:cubicBezTo>
                  <a:cubicBezTo>
                    <a:pt x="152" y="145"/>
                    <a:pt x="160" y="181"/>
                    <a:pt x="144" y="209"/>
                  </a:cubicBezTo>
                  <a:cubicBezTo>
                    <a:pt x="129" y="236"/>
                    <a:pt x="47" y="211"/>
                    <a:pt x="36" y="209"/>
                  </a:cubicBezTo>
                  <a:cubicBezTo>
                    <a:pt x="32" y="197"/>
                    <a:pt x="19" y="185"/>
                    <a:pt x="24" y="173"/>
                  </a:cubicBezTo>
                  <a:cubicBezTo>
                    <a:pt x="31" y="155"/>
                    <a:pt x="81" y="142"/>
                    <a:pt x="96" y="137"/>
                  </a:cubicBezTo>
                  <a:cubicBezTo>
                    <a:pt x="178" y="153"/>
                    <a:pt x="202" y="178"/>
                    <a:pt x="228" y="257"/>
                  </a:cubicBezTo>
                  <a:cubicBezTo>
                    <a:pt x="217" y="390"/>
                    <a:pt x="246" y="403"/>
                    <a:pt x="144" y="437"/>
                  </a:cubicBezTo>
                  <a:cubicBezTo>
                    <a:pt x="124" y="433"/>
                    <a:pt x="101" y="436"/>
                    <a:pt x="84" y="425"/>
                  </a:cubicBezTo>
                  <a:cubicBezTo>
                    <a:pt x="11" y="376"/>
                    <a:pt x="173" y="335"/>
                    <a:pt x="192" y="329"/>
                  </a:cubicBezTo>
                  <a:cubicBezTo>
                    <a:pt x="293" y="396"/>
                    <a:pt x="276" y="496"/>
                    <a:pt x="276" y="605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>
              <a:off x="4752" y="384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4848" y="1104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2" name="Freeform 23"/>
            <p:cNvSpPr>
              <a:spLocks/>
            </p:cNvSpPr>
            <p:nvPr/>
          </p:nvSpPr>
          <p:spPr bwMode="auto">
            <a:xfrm>
              <a:off x="4752" y="129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0 h 48"/>
                <a:gd name="T4" fmla="*/ 192 w 192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76" y="40"/>
                    <a:pt x="192" y="48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3" name="Line 24"/>
            <p:cNvSpPr>
              <a:spLocks noChangeShapeType="1"/>
            </p:cNvSpPr>
            <p:nvPr/>
          </p:nvSpPr>
          <p:spPr bwMode="auto">
            <a:xfrm>
              <a:off x="4608" y="1344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>
              <a:off x="4944" y="1344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>
              <a:off x="4464" y="1824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 flipH="1">
              <a:off x="4464" y="1344"/>
              <a:ext cx="144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5088" y="1344"/>
              <a:ext cx="144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8" name="Rectangle 29"/>
            <p:cNvSpPr>
              <a:spLocks noChangeArrowheads="1"/>
            </p:cNvSpPr>
            <p:nvPr/>
          </p:nvSpPr>
          <p:spPr bwMode="auto">
            <a:xfrm>
              <a:off x="4752" y="1440"/>
              <a:ext cx="144" cy="144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4272" y="1584"/>
              <a:ext cx="5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0" name="Line 31"/>
            <p:cNvSpPr>
              <a:spLocks noChangeShapeType="1"/>
            </p:cNvSpPr>
            <p:nvPr/>
          </p:nvSpPr>
          <p:spPr bwMode="auto">
            <a:xfrm>
              <a:off x="4272" y="1824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91" name="Object 33"/>
            <p:cNvGraphicFramePr>
              <a:graphicFrameLocks noChangeAspect="1"/>
            </p:cNvGraphicFramePr>
            <p:nvPr/>
          </p:nvGraphicFramePr>
          <p:xfrm>
            <a:off x="4896" y="1440"/>
            <a:ext cx="25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19" name="Equation" r:id="rId13" imgW="190417" imgH="152334" progId="Equation.3">
                    <p:embed/>
                  </p:oleObj>
                </mc:Choice>
                <mc:Fallback>
                  <p:oleObj name="Equation" r:id="rId13" imgW="190417" imgH="152334" progId="Equation.3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440"/>
                          <a:ext cx="252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34"/>
            <p:cNvGraphicFramePr>
              <a:graphicFrameLocks noChangeAspect="1"/>
            </p:cNvGraphicFramePr>
            <p:nvPr/>
          </p:nvGraphicFramePr>
          <p:xfrm>
            <a:off x="4272" y="1536"/>
            <a:ext cx="20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20" name="Equation" r:id="rId15" imgW="139639" imgH="203112" progId="Equation.3">
                    <p:embed/>
                  </p:oleObj>
                </mc:Choice>
                <mc:Fallback>
                  <p:oleObj name="Equation" r:id="rId15" imgW="139639" imgH="203112" progId="Equation.3">
                    <p:embed/>
                    <p:pic>
                      <p:nvPicPr>
                        <p:cNvPr id="0" name="Picture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536"/>
                          <a:ext cx="209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Line 35"/>
            <p:cNvSpPr>
              <a:spLocks noChangeShapeType="1"/>
            </p:cNvSpPr>
            <p:nvPr/>
          </p:nvSpPr>
          <p:spPr bwMode="auto">
            <a:xfrm>
              <a:off x="4368" y="139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4368" y="1824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95" name="Object 37"/>
            <p:cNvGraphicFramePr>
              <a:graphicFrameLocks noChangeAspect="1"/>
            </p:cNvGraphicFramePr>
            <p:nvPr/>
          </p:nvGraphicFramePr>
          <p:xfrm>
            <a:off x="4944" y="672"/>
            <a:ext cx="2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21" name="Equation" r:id="rId17" imgW="152268" imgH="203024" progId="Equation.3">
                    <p:embed/>
                  </p:oleObj>
                </mc:Choice>
                <mc:Fallback>
                  <p:oleObj name="Equation" r:id="rId17" imgW="152268" imgH="203024" progId="Equation.3">
                    <p:embed/>
                    <p:pic>
                      <p:nvPicPr>
                        <p:cNvPr id="0" name="Picture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672"/>
                          <a:ext cx="22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Line 38"/>
            <p:cNvSpPr>
              <a:spLocks noChangeShapeType="1"/>
            </p:cNvSpPr>
            <p:nvPr/>
          </p:nvSpPr>
          <p:spPr bwMode="auto">
            <a:xfrm>
              <a:off x="4368" y="720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7" name="Text Box 40"/>
            <p:cNvSpPr txBox="1">
              <a:spLocks noChangeArrowheads="1"/>
            </p:cNvSpPr>
            <p:nvPr/>
          </p:nvSpPr>
          <p:spPr bwMode="auto">
            <a:xfrm>
              <a:off x="4080" y="480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＋Ｘ</a:t>
              </a:r>
            </a:p>
          </p:txBody>
        </p:sp>
        <p:graphicFrame>
          <p:nvGraphicFramePr>
            <p:cNvPr id="98" name="Object 42"/>
            <p:cNvGraphicFramePr>
              <a:graphicFrameLocks noChangeAspect="1"/>
            </p:cNvGraphicFramePr>
            <p:nvPr/>
          </p:nvGraphicFramePr>
          <p:xfrm>
            <a:off x="4176" y="1056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22" name="Equation" r:id="rId19" imgW="139639" imgH="152334" progId="Equation.3">
                    <p:embed/>
                  </p:oleObj>
                </mc:Choice>
                <mc:Fallback>
                  <p:oleObj name="Equation" r:id="rId19" imgW="139639" imgH="152334" progId="Equation.3">
                    <p:embed/>
                    <p:pic>
                      <p:nvPicPr>
                        <p:cNvPr id="0" name="Picture 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056"/>
                          <a:ext cx="2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58696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Text Box 22"/>
          <p:cNvSpPr txBox="1">
            <a:spLocks noChangeArrowheads="1"/>
          </p:cNvSpPr>
          <p:nvPr/>
        </p:nvSpPr>
        <p:spPr bwMode="auto">
          <a:xfrm>
            <a:off x="467544" y="1196752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2、简谐振动的特征：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1127720" y="1947416"/>
            <a:ext cx="63246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①简谐振动为周期振动。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②振动状态由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ea typeface="楷体_GB2312" pitchFamily="49" charset="-122"/>
              </a:rPr>
              <a:t>ω</a:t>
            </a:r>
            <a:r>
              <a:rPr kumimoji="1"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φ</a:t>
            </a:r>
            <a:r>
              <a:rPr kumimoji="1" lang="en-US" altLang="zh-CN" sz="24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决定。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③</a:t>
            </a:r>
            <a:r>
              <a:rPr kumimoji="1" lang="en-US" altLang="zh-CN" sz="2400" b="1" i="1" dirty="0" smtClean="0">
                <a:solidFill>
                  <a:srgbClr val="000000"/>
                </a:solidFill>
                <a:ea typeface="楷体_GB2312" pitchFamily="49" charset="-122"/>
              </a:rPr>
              <a:t>ω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由系统本身性质决定。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400" b="1" i="1" dirty="0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、 </a:t>
            </a:r>
            <a:r>
              <a:rPr kumimoji="1" lang="en-US" altLang="zh-CN" sz="24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φ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由振动系统和初始条件共同确定。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971600" y="3794664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rotWithShape="0">
                    <a:srgbClr val="875B0D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由初始条件确定振幅和初相位：</a:t>
            </a:r>
          </a:p>
        </p:txBody>
      </p:sp>
      <p:graphicFrame>
        <p:nvGraphicFramePr>
          <p:cNvPr id="6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109042"/>
              </p:ext>
            </p:extLst>
          </p:nvPr>
        </p:nvGraphicFramePr>
        <p:xfrm>
          <a:off x="1578025" y="4262784"/>
          <a:ext cx="1870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0" name="Equation" r:id="rId3" imgW="800100" imgH="228600" progId="Equation.3">
                  <p:embed/>
                </p:oleObj>
              </mc:Choice>
              <mc:Fallback>
                <p:oleObj name="Equation" r:id="rId3" imgW="800100" imgH="2286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025" y="4262784"/>
                        <a:ext cx="18700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386575"/>
              </p:ext>
            </p:extLst>
          </p:nvPr>
        </p:nvGraphicFramePr>
        <p:xfrm>
          <a:off x="3889425" y="4262784"/>
          <a:ext cx="23971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1" name="Equation" r:id="rId5" imgW="977900" imgH="228600" progId="Equation.3">
                  <p:embed/>
                </p:oleObj>
              </mc:Choice>
              <mc:Fallback>
                <p:oleObj name="Equation" r:id="rId5" imgW="977900" imgH="2286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425" y="4262784"/>
                        <a:ext cx="239712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90153"/>
              </p:ext>
            </p:extLst>
          </p:nvPr>
        </p:nvGraphicFramePr>
        <p:xfrm>
          <a:off x="1331640" y="4935884"/>
          <a:ext cx="2935358" cy="1085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2" name="Equation" r:id="rId7" imgW="800640" imgH="382320" progId="Equation.3">
                  <p:embed/>
                </p:oleObj>
              </mc:Choice>
              <mc:Fallback>
                <p:oleObj name="Equation" r:id="rId7" imgW="800640" imgH="38232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935884"/>
                        <a:ext cx="2935358" cy="108540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165393"/>
              </p:ext>
            </p:extLst>
          </p:nvPr>
        </p:nvGraphicFramePr>
        <p:xfrm>
          <a:off x="4759375" y="4951759"/>
          <a:ext cx="2505962" cy="1069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3" name="Equation" r:id="rId9" imgW="735120" imgH="366480" progId="Equation.3">
                  <p:embed/>
                </p:oleObj>
              </mc:Choice>
              <mc:Fallback>
                <p:oleObj name="Equation" r:id="rId9" imgW="735120" imgH="36648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75" y="4951759"/>
                        <a:ext cx="2505962" cy="106952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第八章 振动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380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431701" y="908720"/>
            <a:ext cx="764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解：以平衡位置为坐标原点，向上为Ｘ轴正向。</a:t>
            </a: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683568" y="1340768"/>
            <a:ext cx="5494338" cy="1535113"/>
            <a:chOff x="566" y="0"/>
            <a:chExt cx="3461" cy="967"/>
          </a:xfrm>
        </p:grpSpPr>
        <p:sp>
          <p:nvSpPr>
            <p:cNvPr id="5" name="Text Box 43"/>
            <p:cNvSpPr txBox="1">
              <a:spLocks noChangeArrowheads="1"/>
            </p:cNvSpPr>
            <p:nvPr/>
          </p:nvSpPr>
          <p:spPr bwMode="auto">
            <a:xfrm>
              <a:off x="566" y="28"/>
              <a:ext cx="3461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依题意，　　时，物体的位置　　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等于达平衡位置时弹簧伸长量，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因此</a:t>
              </a:r>
            </a:p>
          </p:txBody>
        </p:sp>
        <p:graphicFrame>
          <p:nvGraphicFramePr>
            <p:cNvPr id="6" name="Object 44"/>
            <p:cNvGraphicFramePr>
              <a:graphicFrameLocks noChangeAspect="1"/>
            </p:cNvGraphicFramePr>
            <p:nvPr/>
          </p:nvGraphicFramePr>
          <p:xfrm>
            <a:off x="1392" y="48"/>
            <a:ext cx="50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95" name="Equation" r:id="rId3" imgW="393529" imgH="203112" progId="Equation.3">
                    <p:embed/>
                  </p:oleObj>
                </mc:Choice>
                <mc:Fallback>
                  <p:oleObj name="Equation" r:id="rId3" imgW="393529" imgH="203112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48"/>
                          <a:ext cx="508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5"/>
            <p:cNvGraphicFramePr>
              <a:graphicFrameLocks noChangeAspect="1"/>
            </p:cNvGraphicFramePr>
            <p:nvPr/>
          </p:nvGraphicFramePr>
          <p:xfrm>
            <a:off x="3552" y="0"/>
            <a:ext cx="31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96" name="Equation" r:id="rId5" imgW="190417" imgH="253890" progId="Equation.3">
                    <p:embed/>
                  </p:oleObj>
                </mc:Choice>
                <mc:Fallback>
                  <p:oleObj name="Equation" r:id="rId5" imgW="190417" imgH="25389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0"/>
                          <a:ext cx="312" cy="4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6"/>
            <p:cNvGraphicFramePr>
              <a:graphicFrameLocks noChangeAspect="1"/>
            </p:cNvGraphicFramePr>
            <p:nvPr/>
          </p:nvGraphicFramePr>
          <p:xfrm>
            <a:off x="1392" y="624"/>
            <a:ext cx="96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97" name="Equation" r:id="rId7" imgW="710891" imgH="253890" progId="Equation.3">
                    <p:embed/>
                  </p:oleObj>
                </mc:Choice>
                <mc:Fallback>
                  <p:oleObj name="Equation" r:id="rId7" imgW="710891" imgH="25389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24"/>
                          <a:ext cx="960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1763688" y="2708920"/>
            <a:ext cx="3672408" cy="720080"/>
            <a:chOff x="576" y="1008"/>
            <a:chExt cx="2496" cy="532"/>
          </a:xfrm>
        </p:grpSpPr>
        <p:sp>
          <p:nvSpPr>
            <p:cNvPr id="10" name="Text Box 47"/>
            <p:cNvSpPr txBox="1">
              <a:spLocks noChangeArrowheads="1"/>
            </p:cNvSpPr>
            <p:nvPr/>
          </p:nvSpPr>
          <p:spPr bwMode="auto">
            <a:xfrm>
              <a:off x="576" y="110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则</a:t>
              </a:r>
            </a:p>
          </p:txBody>
        </p:sp>
        <p:graphicFrame>
          <p:nvGraphicFramePr>
            <p:cNvPr id="11" name="Object 48"/>
            <p:cNvGraphicFramePr>
              <a:graphicFrameLocks noChangeAspect="1"/>
            </p:cNvGraphicFramePr>
            <p:nvPr/>
          </p:nvGraphicFramePr>
          <p:xfrm>
            <a:off x="1200" y="1008"/>
            <a:ext cx="187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98" name="Equation" r:id="rId9" imgW="1384300" imgH="393700" progId="Equation.3">
                    <p:embed/>
                  </p:oleObj>
                </mc:Choice>
                <mc:Fallback>
                  <p:oleObj name="Equation" r:id="rId9" imgW="1384300" imgH="3937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008"/>
                          <a:ext cx="1872" cy="5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8"/>
          <p:cNvGrpSpPr>
            <a:grpSpLocks/>
          </p:cNvGrpSpPr>
          <p:nvPr/>
        </p:nvGrpSpPr>
        <p:grpSpPr bwMode="auto">
          <a:xfrm>
            <a:off x="6423942" y="1784670"/>
            <a:ext cx="1738964" cy="2228101"/>
            <a:chOff x="4080" y="288"/>
            <a:chExt cx="1392" cy="1728"/>
          </a:xfrm>
        </p:grpSpPr>
        <p:sp>
          <p:nvSpPr>
            <p:cNvPr id="13" name="Line 2"/>
            <p:cNvSpPr>
              <a:spLocks noChangeShapeType="1"/>
            </p:cNvSpPr>
            <p:nvPr/>
          </p:nvSpPr>
          <p:spPr bwMode="auto">
            <a:xfrm>
              <a:off x="4176" y="384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320" y="288"/>
              <a:ext cx="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H="1">
              <a:off x="4464" y="288"/>
              <a:ext cx="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H="1">
              <a:off x="4608" y="288"/>
              <a:ext cx="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752" y="288"/>
              <a:ext cx="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>
              <a:off x="4896" y="288"/>
              <a:ext cx="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5040" y="288"/>
              <a:ext cx="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5184" y="288"/>
              <a:ext cx="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H="1">
              <a:off x="5328" y="288"/>
              <a:ext cx="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 rot="1002247">
              <a:off x="4656" y="528"/>
              <a:ext cx="293" cy="605"/>
            </a:xfrm>
            <a:custGeom>
              <a:avLst/>
              <a:gdLst>
                <a:gd name="T0" fmla="*/ 0 w 293"/>
                <a:gd name="T1" fmla="*/ 5 h 605"/>
                <a:gd name="T2" fmla="*/ 156 w 293"/>
                <a:gd name="T3" fmla="*/ 113 h 605"/>
                <a:gd name="T4" fmla="*/ 144 w 293"/>
                <a:gd name="T5" fmla="*/ 209 h 605"/>
                <a:gd name="T6" fmla="*/ 36 w 293"/>
                <a:gd name="T7" fmla="*/ 209 h 605"/>
                <a:gd name="T8" fmla="*/ 24 w 293"/>
                <a:gd name="T9" fmla="*/ 173 h 605"/>
                <a:gd name="T10" fmla="*/ 96 w 293"/>
                <a:gd name="T11" fmla="*/ 137 h 605"/>
                <a:gd name="T12" fmla="*/ 228 w 293"/>
                <a:gd name="T13" fmla="*/ 257 h 605"/>
                <a:gd name="T14" fmla="*/ 144 w 293"/>
                <a:gd name="T15" fmla="*/ 437 h 605"/>
                <a:gd name="T16" fmla="*/ 84 w 293"/>
                <a:gd name="T17" fmla="*/ 425 h 605"/>
                <a:gd name="T18" fmla="*/ 192 w 293"/>
                <a:gd name="T19" fmla="*/ 329 h 605"/>
                <a:gd name="T20" fmla="*/ 276 w 293"/>
                <a:gd name="T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3" h="605">
                  <a:moveTo>
                    <a:pt x="0" y="5"/>
                  </a:moveTo>
                  <a:cubicBezTo>
                    <a:pt x="120" y="18"/>
                    <a:pt x="128" y="0"/>
                    <a:pt x="156" y="113"/>
                  </a:cubicBezTo>
                  <a:cubicBezTo>
                    <a:pt x="152" y="145"/>
                    <a:pt x="160" y="181"/>
                    <a:pt x="144" y="209"/>
                  </a:cubicBezTo>
                  <a:cubicBezTo>
                    <a:pt x="129" y="236"/>
                    <a:pt x="47" y="211"/>
                    <a:pt x="36" y="209"/>
                  </a:cubicBezTo>
                  <a:cubicBezTo>
                    <a:pt x="32" y="197"/>
                    <a:pt x="19" y="185"/>
                    <a:pt x="24" y="173"/>
                  </a:cubicBezTo>
                  <a:cubicBezTo>
                    <a:pt x="31" y="155"/>
                    <a:pt x="81" y="142"/>
                    <a:pt x="96" y="137"/>
                  </a:cubicBezTo>
                  <a:cubicBezTo>
                    <a:pt x="178" y="153"/>
                    <a:pt x="202" y="178"/>
                    <a:pt x="228" y="257"/>
                  </a:cubicBezTo>
                  <a:cubicBezTo>
                    <a:pt x="217" y="390"/>
                    <a:pt x="246" y="403"/>
                    <a:pt x="144" y="437"/>
                  </a:cubicBezTo>
                  <a:cubicBezTo>
                    <a:pt x="124" y="433"/>
                    <a:pt x="101" y="436"/>
                    <a:pt x="84" y="425"/>
                  </a:cubicBezTo>
                  <a:cubicBezTo>
                    <a:pt x="11" y="376"/>
                    <a:pt x="173" y="335"/>
                    <a:pt x="192" y="329"/>
                  </a:cubicBezTo>
                  <a:cubicBezTo>
                    <a:pt x="293" y="396"/>
                    <a:pt x="276" y="496"/>
                    <a:pt x="276" y="605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752" y="384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848" y="1104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752" y="129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0 h 48"/>
                <a:gd name="T4" fmla="*/ 192 w 192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76" y="40"/>
                    <a:pt x="192" y="48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608" y="1344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944" y="1344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464" y="1824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4464" y="1344"/>
              <a:ext cx="144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088" y="1344"/>
              <a:ext cx="144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752" y="1440"/>
              <a:ext cx="144" cy="144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4272" y="1584"/>
              <a:ext cx="5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272" y="1824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4896" y="1440"/>
            <a:ext cx="25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99" name="Equation" r:id="rId11" imgW="190417" imgH="152334" progId="Equation.3">
                    <p:embed/>
                  </p:oleObj>
                </mc:Choice>
                <mc:Fallback>
                  <p:oleObj name="Equation" r:id="rId11" imgW="190417" imgH="152334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440"/>
                          <a:ext cx="252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/>
          </p:nvGraphicFramePr>
          <p:xfrm>
            <a:off x="4272" y="1536"/>
            <a:ext cx="20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00" name="Equation" r:id="rId13" imgW="139639" imgH="203112" progId="Equation.3">
                    <p:embed/>
                  </p:oleObj>
                </mc:Choice>
                <mc:Fallback>
                  <p:oleObj name="Equation" r:id="rId13" imgW="139639" imgH="203112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536"/>
                          <a:ext cx="209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368" y="139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4368" y="1824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/>
          </p:nvGraphicFramePr>
          <p:xfrm>
            <a:off x="4944" y="672"/>
            <a:ext cx="2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01" name="Equation" r:id="rId15" imgW="152268" imgH="203024" progId="Equation.3">
                    <p:embed/>
                  </p:oleObj>
                </mc:Choice>
                <mc:Fallback>
                  <p:oleObj name="Equation" r:id="rId15" imgW="152268" imgH="203024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672"/>
                          <a:ext cx="22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368" y="720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4080" y="480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＋Ｘ</a:t>
              </a:r>
            </a:p>
          </p:txBody>
        </p:sp>
        <p:graphicFrame>
          <p:nvGraphicFramePr>
            <p:cNvPr id="41" name="Object 42"/>
            <p:cNvGraphicFramePr>
              <a:graphicFrameLocks noChangeAspect="1"/>
            </p:cNvGraphicFramePr>
            <p:nvPr/>
          </p:nvGraphicFramePr>
          <p:xfrm>
            <a:off x="4176" y="1056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02" name="Equation" r:id="rId17" imgW="139639" imgH="152334" progId="Equation.3">
                    <p:embed/>
                  </p:oleObj>
                </mc:Choice>
                <mc:Fallback>
                  <p:oleObj name="Equation" r:id="rId17" imgW="139639" imgH="152334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056"/>
                          <a:ext cx="2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61"/>
          <p:cNvGrpSpPr>
            <a:grpSpLocks/>
          </p:cNvGrpSpPr>
          <p:nvPr/>
        </p:nvGrpSpPr>
        <p:grpSpPr bwMode="auto">
          <a:xfrm>
            <a:off x="683568" y="3284984"/>
            <a:ext cx="4471588" cy="952755"/>
            <a:chOff x="624" y="1536"/>
            <a:chExt cx="3048" cy="763"/>
          </a:xfrm>
        </p:grpSpPr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624" y="1536"/>
              <a:ext cx="1391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此时物体速度</a:t>
              </a:r>
            </a:p>
          </p:txBody>
        </p:sp>
        <p:graphicFrame>
          <p:nvGraphicFramePr>
            <p:cNvPr id="44" name="Object 50"/>
            <p:cNvGraphicFramePr>
              <a:graphicFrameLocks noChangeAspect="1"/>
            </p:cNvGraphicFramePr>
            <p:nvPr/>
          </p:nvGraphicFramePr>
          <p:xfrm>
            <a:off x="1200" y="1920"/>
            <a:ext cx="2472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03" name="Equation" r:id="rId19" imgW="1905000" imgH="292100" progId="Equation.3">
                    <p:embed/>
                  </p:oleObj>
                </mc:Choice>
                <mc:Fallback>
                  <p:oleObj name="Equation" r:id="rId19" imgW="1905000" imgH="2921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920"/>
                          <a:ext cx="2472" cy="3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Group 62"/>
          <p:cNvGrpSpPr>
            <a:grpSpLocks/>
          </p:cNvGrpSpPr>
          <p:nvPr/>
        </p:nvGrpSpPr>
        <p:grpSpPr bwMode="auto">
          <a:xfrm>
            <a:off x="750826" y="4243564"/>
            <a:ext cx="3450517" cy="1057644"/>
            <a:chOff x="624" y="2256"/>
            <a:chExt cx="2352" cy="847"/>
          </a:xfrm>
        </p:grpSpPr>
        <p:sp>
          <p:nvSpPr>
            <p:cNvPr id="46" name="Text Box 51"/>
            <p:cNvSpPr txBox="1">
              <a:spLocks noChangeArrowheads="1"/>
            </p:cNvSpPr>
            <p:nvPr/>
          </p:nvSpPr>
          <p:spPr bwMode="auto">
            <a:xfrm>
              <a:off x="624" y="2256"/>
              <a:ext cx="7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圆频率</a:t>
              </a:r>
            </a:p>
          </p:txBody>
        </p:sp>
        <p:graphicFrame>
          <p:nvGraphicFramePr>
            <p:cNvPr id="47" name="Object 52"/>
            <p:cNvGraphicFramePr>
              <a:graphicFrameLocks noChangeAspect="1"/>
            </p:cNvGraphicFramePr>
            <p:nvPr/>
          </p:nvGraphicFramePr>
          <p:xfrm>
            <a:off x="1056" y="2400"/>
            <a:ext cx="1920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04" name="Equation" r:id="rId21" imgW="1422400" imgH="520700" progId="Equation.3">
                    <p:embed/>
                  </p:oleObj>
                </mc:Choice>
                <mc:Fallback>
                  <p:oleObj name="Equation" r:id="rId21" imgW="1422400" imgH="5207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400"/>
                          <a:ext cx="1920" cy="7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63"/>
          <p:cNvGrpSpPr>
            <a:grpSpLocks/>
          </p:cNvGrpSpPr>
          <p:nvPr/>
        </p:nvGrpSpPr>
        <p:grpSpPr bwMode="auto">
          <a:xfrm>
            <a:off x="4724790" y="4112868"/>
            <a:ext cx="3591354" cy="1116332"/>
            <a:chOff x="3120" y="2256"/>
            <a:chExt cx="2448" cy="894"/>
          </a:xfrm>
        </p:grpSpPr>
        <p:sp>
          <p:nvSpPr>
            <p:cNvPr id="49" name="Text Box 53"/>
            <p:cNvSpPr txBox="1">
              <a:spLocks noChangeArrowheads="1"/>
            </p:cNvSpPr>
            <p:nvPr/>
          </p:nvSpPr>
          <p:spPr bwMode="auto">
            <a:xfrm>
              <a:off x="3120" y="2256"/>
              <a:ext cx="5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振幅</a:t>
              </a:r>
            </a:p>
          </p:txBody>
        </p:sp>
        <p:graphicFrame>
          <p:nvGraphicFramePr>
            <p:cNvPr id="50" name="Object 54"/>
            <p:cNvGraphicFramePr>
              <a:graphicFrameLocks noChangeAspect="1"/>
            </p:cNvGraphicFramePr>
            <p:nvPr/>
          </p:nvGraphicFramePr>
          <p:xfrm>
            <a:off x="3360" y="2448"/>
            <a:ext cx="2208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05" name="Equation" r:id="rId23" imgW="1675673" imgH="533169" progId="Equation.3">
                    <p:embed/>
                  </p:oleObj>
                </mc:Choice>
                <mc:Fallback>
                  <p:oleObj name="Equation" r:id="rId23" imgW="1675673" imgH="533169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448"/>
                          <a:ext cx="2208" cy="7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774642"/>
              </p:ext>
            </p:extLst>
          </p:nvPr>
        </p:nvGraphicFramePr>
        <p:xfrm>
          <a:off x="2195736" y="5127607"/>
          <a:ext cx="4797275" cy="74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6" name="Equation" r:id="rId25" imgW="2514600" imgH="393700" progId="">
                  <p:embed/>
                </p:oleObj>
              </mc:Choice>
              <mc:Fallback>
                <p:oleObj name="Equation" r:id="rId25" imgW="2514600" imgH="3937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127607"/>
                        <a:ext cx="4797275" cy="7496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64"/>
          <p:cNvGrpSpPr>
            <a:grpSpLocks/>
          </p:cNvGrpSpPr>
          <p:nvPr/>
        </p:nvGrpSpPr>
        <p:grpSpPr bwMode="auto">
          <a:xfrm>
            <a:off x="1043608" y="5805264"/>
            <a:ext cx="6281936" cy="864096"/>
            <a:chOff x="662" y="3628"/>
            <a:chExt cx="4282" cy="692"/>
          </a:xfrm>
        </p:grpSpPr>
        <p:sp>
          <p:nvSpPr>
            <p:cNvPr id="53" name="Text Box 56"/>
            <p:cNvSpPr txBox="1">
              <a:spLocks noChangeArrowheads="1"/>
            </p:cNvSpPr>
            <p:nvPr/>
          </p:nvSpPr>
          <p:spPr bwMode="auto">
            <a:xfrm>
              <a:off x="662" y="3628"/>
              <a:ext cx="16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故振动方程为：</a:t>
              </a:r>
            </a:p>
          </p:txBody>
        </p:sp>
        <p:graphicFrame>
          <p:nvGraphicFramePr>
            <p:cNvPr id="54" name="Object 57"/>
            <p:cNvGraphicFramePr>
              <a:graphicFrameLocks noChangeAspect="1"/>
            </p:cNvGraphicFramePr>
            <p:nvPr/>
          </p:nvGraphicFramePr>
          <p:xfrm>
            <a:off x="2256" y="3639"/>
            <a:ext cx="2688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07" name="Equation" r:id="rId27" imgW="2057400" imgH="520700" progId="Equation.3">
                    <p:embed/>
                  </p:oleObj>
                </mc:Choice>
                <mc:Fallback>
                  <p:oleObj name="Equation" r:id="rId27" imgW="2057400" imgH="5207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639"/>
                          <a:ext cx="2688" cy="6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25090" y="1345753"/>
            <a:ext cx="8120063" cy="2246313"/>
            <a:chOff x="566" y="90"/>
            <a:chExt cx="5115" cy="1415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566" y="90"/>
              <a:ext cx="5115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15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　已知一沿Ｘ轴正向传播的平面余弦波，当　　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　　　　时的波形如图所示，且周期　　　　。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（１）求　点处质点振动的初周相；（２）写出该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波的波动方程；（３）求　点处质点振动的初周相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及振动方程。</a:t>
              </a:r>
            </a:p>
          </p:txBody>
        </p:sp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766" y="314"/>
            <a:ext cx="77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72" name="Equation" r:id="rId3" imgW="634725" imgH="355446" progId="Equation.3">
                    <p:embed/>
                  </p:oleObj>
                </mc:Choice>
                <mc:Fallback>
                  <p:oleObj name="Equation" r:id="rId3" imgW="634725" imgH="355446" progId="Equation.3">
                    <p:embed/>
                    <p:pic>
                      <p:nvPicPr>
                        <p:cNvPr id="0" name="Picture 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" y="314"/>
                          <a:ext cx="778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4272" y="384"/>
            <a:ext cx="79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73" name="Equation" r:id="rId5" imgW="545626" imgH="203024" progId="Equation.3">
                    <p:embed/>
                  </p:oleObj>
                </mc:Choice>
                <mc:Fallback>
                  <p:oleObj name="Equation" r:id="rId5" imgW="545626" imgH="203024" progId="Equation.3">
                    <p:embed/>
                    <p:pic>
                      <p:nvPicPr>
                        <p:cNvPr id="0" name="Picture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84"/>
                          <a:ext cx="796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1536" y="672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74" name="Equation" r:id="rId7" imgW="139639" imgH="152334" progId="Equation.3">
                    <p:embed/>
                  </p:oleObj>
                </mc:Choice>
                <mc:Fallback>
                  <p:oleObj name="Equation" r:id="rId7" imgW="139639" imgH="152334" progId="Equation.3">
                    <p:embed/>
                    <p:pic>
                      <p:nvPicPr>
                        <p:cNvPr id="0" name="Picture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672"/>
                          <a:ext cx="2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3120" y="960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75" name="Equation" r:id="rId9" imgW="177646" imgH="190335" progId="Equation.3">
                    <p:embed/>
                  </p:oleObj>
                </mc:Choice>
                <mc:Fallback>
                  <p:oleObj name="Equation" r:id="rId9" imgW="177646" imgH="190335" progId="Equation.3">
                    <p:embed/>
                    <p:pic>
                      <p:nvPicPr>
                        <p:cNvPr id="0" name="Picture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960"/>
                          <a:ext cx="23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5292080" y="3297832"/>
            <a:ext cx="3549650" cy="3011488"/>
            <a:chOff x="3504" y="1200"/>
            <a:chExt cx="2236" cy="1897"/>
          </a:xfrm>
        </p:grpSpPr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3552" y="2304"/>
              <a:ext cx="18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888" y="1392"/>
              <a:ext cx="0" cy="16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3888" y="1824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888" y="2784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4032" y="2256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4800" y="2256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3888" y="2064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3888" y="2544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25" name="Object 17"/>
            <p:cNvGraphicFramePr>
              <a:graphicFrameLocks noChangeAspect="1"/>
            </p:cNvGraphicFramePr>
            <p:nvPr/>
          </p:nvGraphicFramePr>
          <p:xfrm>
            <a:off x="3888" y="1200"/>
            <a:ext cx="68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76" name="Equation" r:id="rId11" imgW="495085" imgH="241195" progId="Equation.3">
                    <p:embed/>
                  </p:oleObj>
                </mc:Choice>
                <mc:Fallback>
                  <p:oleObj name="Equation" r:id="rId11" imgW="495085" imgH="241195" progId="Equation.3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00"/>
                          <a:ext cx="684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8"/>
            <p:cNvGraphicFramePr>
              <a:graphicFrameLocks noChangeAspect="1"/>
            </p:cNvGraphicFramePr>
            <p:nvPr/>
          </p:nvGraphicFramePr>
          <p:xfrm>
            <a:off x="4992" y="2352"/>
            <a:ext cx="74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77" name="Equation" r:id="rId13" imgW="545863" imgH="241195" progId="Equation.3">
                    <p:embed/>
                  </p:oleObj>
                </mc:Choice>
                <mc:Fallback>
                  <p:oleObj name="Equation" r:id="rId13" imgW="545863" imgH="241195" progId="Equation.3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352"/>
                          <a:ext cx="748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9"/>
            <p:cNvGraphicFramePr>
              <a:graphicFrameLocks noChangeAspect="1"/>
            </p:cNvGraphicFramePr>
            <p:nvPr/>
          </p:nvGraphicFramePr>
          <p:xfrm>
            <a:off x="3648" y="1680"/>
            <a:ext cx="26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78" name="Equation" r:id="rId15" imgW="215713" imgH="203024" progId="Equation.3">
                    <p:embed/>
                  </p:oleObj>
                </mc:Choice>
                <mc:Fallback>
                  <p:oleObj name="Equation" r:id="rId15" imgW="215713" imgH="203024" progId="Equation.3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680"/>
                          <a:ext cx="260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0"/>
            <p:cNvGraphicFramePr>
              <a:graphicFrameLocks noChangeAspect="1"/>
            </p:cNvGraphicFramePr>
            <p:nvPr/>
          </p:nvGraphicFramePr>
          <p:xfrm>
            <a:off x="3696" y="1968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79" name="Equation" r:id="rId17" imgW="126835" imgH="202936" progId="Equation.3">
                    <p:embed/>
                  </p:oleObj>
                </mc:Choice>
                <mc:Fallback>
                  <p:oleObj name="Equation" r:id="rId17" imgW="126835" imgH="202936" progId="Equation.3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968"/>
                          <a:ext cx="16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1"/>
            <p:cNvGraphicFramePr>
              <a:graphicFrameLocks noChangeAspect="1"/>
            </p:cNvGraphicFramePr>
            <p:nvPr/>
          </p:nvGraphicFramePr>
          <p:xfrm>
            <a:off x="3552" y="2448"/>
            <a:ext cx="32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80" name="Equation" r:id="rId19" imgW="279279" imgH="203112" progId="Equation.3">
                    <p:embed/>
                  </p:oleObj>
                </mc:Choice>
                <mc:Fallback>
                  <p:oleObj name="Equation" r:id="rId19" imgW="279279" imgH="203112" progId="Equation.3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48"/>
                          <a:ext cx="328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2"/>
            <p:cNvGraphicFramePr>
              <a:graphicFrameLocks noChangeAspect="1"/>
            </p:cNvGraphicFramePr>
            <p:nvPr/>
          </p:nvGraphicFramePr>
          <p:xfrm>
            <a:off x="3504" y="2688"/>
            <a:ext cx="40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81" name="Equation" r:id="rId21" imgW="355292" imgH="203024" progId="Equation.3">
                    <p:embed/>
                  </p:oleObj>
                </mc:Choice>
                <mc:Fallback>
                  <p:oleObj name="Equation" r:id="rId21" imgW="355292" imgH="203024" progId="Equation.3">
                    <p:embed/>
                    <p:pic>
                      <p:nvPicPr>
                        <p:cNvPr id="0" name="Picture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688"/>
                          <a:ext cx="400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3"/>
            <p:cNvGraphicFramePr>
              <a:graphicFrameLocks noChangeAspect="1"/>
            </p:cNvGraphicFramePr>
            <p:nvPr/>
          </p:nvGraphicFramePr>
          <p:xfrm>
            <a:off x="4752" y="2016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82" name="Equation" r:id="rId23" imgW="177646" imgH="190335" progId="Equation.3">
                    <p:embed/>
                  </p:oleObj>
                </mc:Choice>
                <mc:Fallback>
                  <p:oleObj name="Equation" r:id="rId23" imgW="177646" imgH="190335" progId="Equation.3">
                    <p:embed/>
                    <p:pic>
                      <p:nvPicPr>
                        <p:cNvPr id="0" name="Picture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016"/>
                          <a:ext cx="23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4032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4800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4032" y="2448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35" name="Object 27"/>
            <p:cNvGraphicFramePr>
              <a:graphicFrameLocks noChangeAspect="1"/>
            </p:cNvGraphicFramePr>
            <p:nvPr/>
          </p:nvGraphicFramePr>
          <p:xfrm>
            <a:off x="4320" y="2352"/>
            <a:ext cx="26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83" name="Equation" r:id="rId24" imgW="241195" imgH="203112" progId="Equation.3">
                    <p:embed/>
                  </p:oleObj>
                </mc:Choice>
                <mc:Fallback>
                  <p:oleObj name="Equation" r:id="rId24" imgW="241195" imgH="203112" progId="Equation.3">
                    <p:embed/>
                    <p:pic>
                      <p:nvPicPr>
                        <p:cNvPr id="0" name="Picture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352"/>
                          <a:ext cx="26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4560" y="2448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37" name="Object 37"/>
            <p:cNvGraphicFramePr>
              <a:graphicFrameLocks noChangeAspect="1"/>
            </p:cNvGraphicFramePr>
            <p:nvPr/>
          </p:nvGraphicFramePr>
          <p:xfrm>
            <a:off x="4224" y="2832"/>
            <a:ext cx="100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84" name="Equation" r:id="rId26" imgW="774364" imgH="203112" progId="Equation.3">
                    <p:embed/>
                  </p:oleObj>
                </mc:Choice>
                <mc:Fallback>
                  <p:oleObj name="Equation" r:id="rId26" imgW="774364" imgH="203112" progId="Equation.3">
                    <p:embed/>
                    <p:pic>
                      <p:nvPicPr>
                        <p:cNvPr id="0" name="Picture 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32"/>
                          <a:ext cx="1008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Freeform 42"/>
            <p:cNvSpPr>
              <a:spLocks/>
            </p:cNvSpPr>
            <p:nvPr/>
          </p:nvSpPr>
          <p:spPr bwMode="auto">
            <a:xfrm>
              <a:off x="3888" y="1768"/>
              <a:ext cx="1056" cy="824"/>
            </a:xfrm>
            <a:custGeom>
              <a:avLst/>
              <a:gdLst>
                <a:gd name="T0" fmla="*/ 0 w 1056"/>
                <a:gd name="T1" fmla="*/ 776 h 824"/>
                <a:gd name="T2" fmla="*/ 528 w 1056"/>
                <a:gd name="T3" fmla="*/ 8 h 824"/>
                <a:gd name="T4" fmla="*/ 1056 w 1056"/>
                <a:gd name="T5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824">
                  <a:moveTo>
                    <a:pt x="0" y="776"/>
                  </a:moveTo>
                  <a:cubicBezTo>
                    <a:pt x="176" y="388"/>
                    <a:pt x="352" y="0"/>
                    <a:pt x="528" y="8"/>
                  </a:cubicBezTo>
                  <a:cubicBezTo>
                    <a:pt x="704" y="16"/>
                    <a:pt x="880" y="420"/>
                    <a:pt x="1056" y="824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39" name="Object 43"/>
            <p:cNvGraphicFramePr>
              <a:graphicFrameLocks noChangeAspect="1"/>
            </p:cNvGraphicFramePr>
            <p:nvPr/>
          </p:nvGraphicFramePr>
          <p:xfrm>
            <a:off x="3648" y="2304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85" name="Equation" r:id="rId28" imgW="139639" imgH="152334" progId="Equation.3">
                    <p:embed/>
                  </p:oleObj>
                </mc:Choice>
                <mc:Fallback>
                  <p:oleObj name="Equation" r:id="rId28" imgW="139639" imgH="152334" progId="Equation.3">
                    <p:embed/>
                    <p:pic>
                      <p:nvPicPr>
                        <p:cNvPr id="0" name="Picture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304"/>
                          <a:ext cx="2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4704" y="1728"/>
              <a:ext cx="4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856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3419872" y="1556792"/>
            <a:ext cx="161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又由题意</a:t>
            </a:r>
          </a:p>
        </p:txBody>
      </p:sp>
      <p:graphicFrame>
        <p:nvGraphicFramePr>
          <p:cNvPr id="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68530"/>
              </p:ext>
            </p:extLst>
          </p:nvPr>
        </p:nvGraphicFramePr>
        <p:xfrm>
          <a:off x="2987824" y="1988840"/>
          <a:ext cx="312791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5" name="Equation" r:id="rId3" imgW="1562100" imgH="431800" progId="">
                  <p:embed/>
                </p:oleObj>
              </mc:Choice>
              <mc:Fallback>
                <p:oleObj name="Equation" r:id="rId3" imgW="1562100" imgH="43180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988840"/>
                        <a:ext cx="3127911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48438"/>
              </p:ext>
            </p:extLst>
          </p:nvPr>
        </p:nvGraphicFramePr>
        <p:xfrm>
          <a:off x="3275856" y="2870771"/>
          <a:ext cx="1728192" cy="774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6" name="Equation" r:id="rId5" imgW="875920" imgH="393529" progId="">
                  <p:embed/>
                </p:oleObj>
              </mc:Choice>
              <mc:Fallback>
                <p:oleObj name="Equation" r:id="rId5" imgW="875920" imgH="393529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870771"/>
                        <a:ext cx="1728192" cy="7742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15"/>
          <p:cNvGrpSpPr>
            <a:grpSpLocks/>
          </p:cNvGrpSpPr>
          <p:nvPr/>
        </p:nvGrpSpPr>
        <p:grpSpPr bwMode="auto">
          <a:xfrm>
            <a:off x="688267" y="3455466"/>
            <a:ext cx="6584950" cy="909638"/>
            <a:chOff x="628" y="103"/>
            <a:chExt cx="4148" cy="573"/>
          </a:xfrm>
        </p:grpSpPr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628" y="254"/>
              <a:ext cx="41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即Ｏ点处质点振动的初周相为　　　　。</a:t>
              </a:r>
            </a:p>
          </p:txBody>
        </p:sp>
        <p:graphicFrame>
          <p:nvGraphicFramePr>
            <p:cNvPr id="2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5334431"/>
                </p:ext>
              </p:extLst>
            </p:nvPr>
          </p:nvGraphicFramePr>
          <p:xfrm>
            <a:off x="3727" y="103"/>
            <a:ext cx="610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67" name="Equation" r:id="rId7" imgW="418918" imgH="393529" progId="">
                    <p:embed/>
                  </p:oleObj>
                </mc:Choice>
                <mc:Fallback>
                  <p:oleObj name="Equation" r:id="rId7" imgW="418918" imgH="393529" progId="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7" y="103"/>
                          <a:ext cx="610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-108520" y="4350047"/>
            <a:ext cx="480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（２）因为Ｏ点的振动方程为</a:t>
            </a: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128214"/>
              </p:ext>
            </p:extLst>
          </p:nvPr>
        </p:nvGraphicFramePr>
        <p:xfrm>
          <a:off x="4788024" y="4144945"/>
          <a:ext cx="2880320" cy="1012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8" name="公式" r:id="rId9" imgW="1231560" imgH="431640" progId="Equation.3">
                  <p:embed/>
                </p:oleObj>
              </mc:Choice>
              <mc:Fallback>
                <p:oleObj name="公式" r:id="rId9" imgW="1231560" imgH="43164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144945"/>
                        <a:ext cx="2880320" cy="1012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502668" y="5142136"/>
            <a:ext cx="1512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所以，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726630" y="5142136"/>
            <a:ext cx="4806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向Ｘ轴正向传播的波动方程为</a:t>
            </a:r>
          </a:p>
        </p:txBody>
      </p:sp>
      <p:graphicFrame>
        <p:nvGraphicFramePr>
          <p:cNvPr id="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189949"/>
              </p:ext>
            </p:extLst>
          </p:nvPr>
        </p:nvGraphicFramePr>
        <p:xfrm>
          <a:off x="863030" y="5661248"/>
          <a:ext cx="68405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9" name="Equation" r:id="rId11" imgW="3314700" imgH="431800" progId="">
                  <p:embed/>
                </p:oleObj>
              </mc:Choice>
              <mc:Fallback>
                <p:oleObj name="Equation" r:id="rId11" imgW="3314700" imgH="43180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030" y="5661248"/>
                        <a:ext cx="684053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47"/>
          <p:cNvGrpSpPr>
            <a:grpSpLocks/>
          </p:cNvGrpSpPr>
          <p:nvPr/>
        </p:nvGrpSpPr>
        <p:grpSpPr bwMode="auto">
          <a:xfrm>
            <a:off x="251520" y="954559"/>
            <a:ext cx="4451350" cy="530225"/>
            <a:chOff x="614" y="1516"/>
            <a:chExt cx="2804" cy="334"/>
          </a:xfrm>
        </p:grpSpPr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614" y="1516"/>
              <a:ext cx="28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解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Wingdings" panose="05000000000000000000" pitchFamily="2" charset="2"/>
                </a:rPr>
                <a:t>：（１）先求周相　　　</a:t>
              </a:r>
              <a:endPara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7" name="Object 30"/>
            <p:cNvGraphicFramePr>
              <a:graphicFrameLocks noChangeAspect="1"/>
            </p:cNvGraphicFramePr>
            <p:nvPr/>
          </p:nvGraphicFramePr>
          <p:xfrm>
            <a:off x="2735" y="1536"/>
            <a:ext cx="67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70" name="Equation" r:id="rId13" imgW="545626" imgH="253780" progId="">
                    <p:embed/>
                  </p:oleObj>
                </mc:Choice>
                <mc:Fallback>
                  <p:oleObj name="Equation" r:id="rId13" imgW="545626" imgH="253780" progId="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" y="1536"/>
                          <a:ext cx="674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395536" y="1484784"/>
            <a:ext cx="161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依题意有</a:t>
            </a:r>
          </a:p>
        </p:txBody>
      </p:sp>
      <p:graphicFrame>
        <p:nvGraphicFramePr>
          <p:cNvPr id="1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929677"/>
              </p:ext>
            </p:extLst>
          </p:nvPr>
        </p:nvGraphicFramePr>
        <p:xfrm>
          <a:off x="251520" y="2060848"/>
          <a:ext cx="2533844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71" name="Equation" r:id="rId15" imgW="1422400" imgH="838200" progId="">
                  <p:embed/>
                </p:oleObj>
              </mc:Choice>
              <mc:Fallback>
                <p:oleObj name="Equation" r:id="rId15" imgW="1422400" imgH="838200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060848"/>
                        <a:ext cx="2533844" cy="15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45"/>
          <p:cNvGrpSpPr>
            <a:grpSpLocks/>
          </p:cNvGrpSpPr>
          <p:nvPr/>
        </p:nvGrpSpPr>
        <p:grpSpPr bwMode="auto">
          <a:xfrm>
            <a:off x="6228184" y="980728"/>
            <a:ext cx="2695963" cy="2316179"/>
            <a:chOff x="3504" y="1200"/>
            <a:chExt cx="2236" cy="1897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552" y="2304"/>
              <a:ext cx="18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3888" y="1392"/>
              <a:ext cx="0" cy="16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3888" y="1824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888" y="2784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4032" y="2256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4800" y="2256"/>
              <a:ext cx="0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3888" y="2064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3888" y="2544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37" name="Object 17"/>
            <p:cNvGraphicFramePr>
              <a:graphicFrameLocks noChangeAspect="1"/>
            </p:cNvGraphicFramePr>
            <p:nvPr/>
          </p:nvGraphicFramePr>
          <p:xfrm>
            <a:off x="3888" y="1200"/>
            <a:ext cx="68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72" name="Equation" r:id="rId17" imgW="495085" imgH="241195" progId="Equation.3">
                    <p:embed/>
                  </p:oleObj>
                </mc:Choice>
                <mc:Fallback>
                  <p:oleObj name="Equation" r:id="rId17" imgW="495085" imgH="241195" progId="Equation.3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00"/>
                          <a:ext cx="684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8"/>
            <p:cNvGraphicFramePr>
              <a:graphicFrameLocks noChangeAspect="1"/>
            </p:cNvGraphicFramePr>
            <p:nvPr/>
          </p:nvGraphicFramePr>
          <p:xfrm>
            <a:off x="4992" y="2352"/>
            <a:ext cx="74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73" name="Equation" r:id="rId19" imgW="545863" imgH="241195" progId="Equation.3">
                    <p:embed/>
                  </p:oleObj>
                </mc:Choice>
                <mc:Fallback>
                  <p:oleObj name="Equation" r:id="rId19" imgW="545863" imgH="241195" progId="Equation.3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352"/>
                          <a:ext cx="748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9"/>
            <p:cNvGraphicFramePr>
              <a:graphicFrameLocks noChangeAspect="1"/>
            </p:cNvGraphicFramePr>
            <p:nvPr/>
          </p:nvGraphicFramePr>
          <p:xfrm>
            <a:off x="3648" y="1680"/>
            <a:ext cx="26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74" name="Equation" r:id="rId21" imgW="215713" imgH="203024" progId="Equation.3">
                    <p:embed/>
                  </p:oleObj>
                </mc:Choice>
                <mc:Fallback>
                  <p:oleObj name="Equation" r:id="rId21" imgW="215713" imgH="203024" progId="Equation.3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680"/>
                          <a:ext cx="260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0"/>
            <p:cNvGraphicFramePr>
              <a:graphicFrameLocks noChangeAspect="1"/>
            </p:cNvGraphicFramePr>
            <p:nvPr/>
          </p:nvGraphicFramePr>
          <p:xfrm>
            <a:off x="3696" y="1968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75" name="Equation" r:id="rId23" imgW="126835" imgH="202936" progId="Equation.3">
                    <p:embed/>
                  </p:oleObj>
                </mc:Choice>
                <mc:Fallback>
                  <p:oleObj name="Equation" r:id="rId23" imgW="126835" imgH="202936" progId="Equation.3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968"/>
                          <a:ext cx="16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1"/>
            <p:cNvGraphicFramePr>
              <a:graphicFrameLocks noChangeAspect="1"/>
            </p:cNvGraphicFramePr>
            <p:nvPr/>
          </p:nvGraphicFramePr>
          <p:xfrm>
            <a:off x="3552" y="2448"/>
            <a:ext cx="32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76" name="Equation" r:id="rId25" imgW="279279" imgH="203112" progId="Equation.3">
                    <p:embed/>
                  </p:oleObj>
                </mc:Choice>
                <mc:Fallback>
                  <p:oleObj name="Equation" r:id="rId25" imgW="279279" imgH="203112" progId="Equation.3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48"/>
                          <a:ext cx="328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22"/>
            <p:cNvGraphicFramePr>
              <a:graphicFrameLocks noChangeAspect="1"/>
            </p:cNvGraphicFramePr>
            <p:nvPr/>
          </p:nvGraphicFramePr>
          <p:xfrm>
            <a:off x="3504" y="2688"/>
            <a:ext cx="40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77" name="Equation" r:id="rId27" imgW="355292" imgH="203024" progId="Equation.3">
                    <p:embed/>
                  </p:oleObj>
                </mc:Choice>
                <mc:Fallback>
                  <p:oleObj name="Equation" r:id="rId27" imgW="355292" imgH="203024" progId="Equation.3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688"/>
                          <a:ext cx="400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3"/>
            <p:cNvGraphicFramePr>
              <a:graphicFrameLocks noChangeAspect="1"/>
            </p:cNvGraphicFramePr>
            <p:nvPr/>
          </p:nvGraphicFramePr>
          <p:xfrm>
            <a:off x="4752" y="2016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78" name="Equation" r:id="rId29" imgW="177646" imgH="190335" progId="Equation.3">
                    <p:embed/>
                  </p:oleObj>
                </mc:Choice>
                <mc:Fallback>
                  <p:oleObj name="Equation" r:id="rId29" imgW="177646" imgH="190335" progId="Equation.3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016"/>
                          <a:ext cx="23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24"/>
            <p:cNvSpPr>
              <a:spLocks noChangeShapeType="1"/>
            </p:cNvSpPr>
            <p:nvPr/>
          </p:nvSpPr>
          <p:spPr bwMode="auto">
            <a:xfrm>
              <a:off x="4032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>
              <a:off x="4800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>
              <a:off x="4032" y="2448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47" name="Object 27"/>
            <p:cNvGraphicFramePr>
              <a:graphicFrameLocks noChangeAspect="1"/>
            </p:cNvGraphicFramePr>
            <p:nvPr/>
          </p:nvGraphicFramePr>
          <p:xfrm>
            <a:off x="4320" y="2352"/>
            <a:ext cx="26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79" name="Equation" r:id="rId31" imgW="241195" imgH="203112" progId="Equation.3">
                    <p:embed/>
                  </p:oleObj>
                </mc:Choice>
                <mc:Fallback>
                  <p:oleObj name="Equation" r:id="rId31" imgW="241195" imgH="203112" progId="Equation.3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352"/>
                          <a:ext cx="26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28"/>
            <p:cNvSpPr>
              <a:spLocks noChangeShapeType="1"/>
            </p:cNvSpPr>
            <p:nvPr/>
          </p:nvSpPr>
          <p:spPr bwMode="auto">
            <a:xfrm>
              <a:off x="4560" y="2448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49" name="Object 37"/>
            <p:cNvGraphicFramePr>
              <a:graphicFrameLocks noChangeAspect="1"/>
            </p:cNvGraphicFramePr>
            <p:nvPr/>
          </p:nvGraphicFramePr>
          <p:xfrm>
            <a:off x="4224" y="2832"/>
            <a:ext cx="100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80" name="Equation" r:id="rId33" imgW="774364" imgH="203112" progId="Equation.3">
                    <p:embed/>
                  </p:oleObj>
                </mc:Choice>
                <mc:Fallback>
                  <p:oleObj name="Equation" r:id="rId33" imgW="774364" imgH="203112" progId="Equation.3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32"/>
                          <a:ext cx="1008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3888" y="1768"/>
              <a:ext cx="1056" cy="824"/>
            </a:xfrm>
            <a:custGeom>
              <a:avLst/>
              <a:gdLst>
                <a:gd name="T0" fmla="*/ 0 w 1056"/>
                <a:gd name="T1" fmla="*/ 776 h 824"/>
                <a:gd name="T2" fmla="*/ 528 w 1056"/>
                <a:gd name="T3" fmla="*/ 8 h 824"/>
                <a:gd name="T4" fmla="*/ 1056 w 1056"/>
                <a:gd name="T5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824">
                  <a:moveTo>
                    <a:pt x="0" y="776"/>
                  </a:moveTo>
                  <a:cubicBezTo>
                    <a:pt x="176" y="388"/>
                    <a:pt x="352" y="0"/>
                    <a:pt x="528" y="8"/>
                  </a:cubicBezTo>
                  <a:cubicBezTo>
                    <a:pt x="704" y="16"/>
                    <a:pt x="880" y="420"/>
                    <a:pt x="1056" y="824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51" name="Object 43"/>
            <p:cNvGraphicFramePr>
              <a:graphicFrameLocks noChangeAspect="1"/>
            </p:cNvGraphicFramePr>
            <p:nvPr/>
          </p:nvGraphicFramePr>
          <p:xfrm>
            <a:off x="3648" y="2304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81" name="Equation" r:id="rId35" imgW="139639" imgH="152334" progId="Equation.3">
                    <p:embed/>
                  </p:oleObj>
                </mc:Choice>
                <mc:Fallback>
                  <p:oleObj name="Equation" r:id="rId35" imgW="139639" imgH="152334" progId="Equation.3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304"/>
                          <a:ext cx="2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Line 44"/>
            <p:cNvSpPr>
              <a:spLocks noChangeShapeType="1"/>
            </p:cNvSpPr>
            <p:nvPr/>
          </p:nvSpPr>
          <p:spPr bwMode="auto">
            <a:xfrm>
              <a:off x="4704" y="1728"/>
              <a:ext cx="4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386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23528" y="1124744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（３）　　　　　　　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063712"/>
              </p:ext>
            </p:extLst>
          </p:nvPr>
        </p:nvGraphicFramePr>
        <p:xfrm>
          <a:off x="1707799" y="908720"/>
          <a:ext cx="2648177" cy="102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0" name="Equation" r:id="rId3" imgW="1016000" imgH="393700" progId="">
                  <p:embed/>
                </p:oleObj>
              </mc:Choice>
              <mc:Fallback>
                <p:oleObj name="Equation" r:id="rId3" imgW="1016000" imgH="393700" progId="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799" y="908720"/>
                        <a:ext cx="2648177" cy="1024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877054" y="1844824"/>
            <a:ext cx="6477000" cy="1089025"/>
            <a:chOff x="672" y="2976"/>
            <a:chExt cx="4080" cy="686"/>
          </a:xfrm>
        </p:grpSpPr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672" y="3072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依题意有，</a:t>
              </a:r>
            </a:p>
          </p:txBody>
        </p:sp>
        <p:graphicFrame>
          <p:nvGraphicFramePr>
            <p:cNvPr id="9" name="Object 13"/>
            <p:cNvGraphicFramePr>
              <a:graphicFrameLocks noChangeAspect="1"/>
            </p:cNvGraphicFramePr>
            <p:nvPr/>
          </p:nvGraphicFramePr>
          <p:xfrm>
            <a:off x="2160" y="2976"/>
            <a:ext cx="2592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61" name="Equation" r:id="rId5" imgW="1968500" imgH="520700" progId="Equation.3">
                    <p:embed/>
                  </p:oleObj>
                </mc:Choice>
                <mc:Fallback>
                  <p:oleObj name="Equation" r:id="rId5" imgW="1968500" imgH="520700" progId="Equation.3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976"/>
                          <a:ext cx="2592" cy="6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445407"/>
              </p:ext>
            </p:extLst>
          </p:nvPr>
        </p:nvGraphicFramePr>
        <p:xfrm>
          <a:off x="828661" y="2996952"/>
          <a:ext cx="7199723" cy="1000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2" name="Equation" r:id="rId7" imgW="2832100" imgH="393700" progId="">
                  <p:embed/>
                </p:oleObj>
              </mc:Choice>
              <mc:Fallback>
                <p:oleObj name="Equation" r:id="rId7" imgW="2832100" imgH="393700" progId="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61" y="2996952"/>
                        <a:ext cx="7199723" cy="10009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059007"/>
              </p:ext>
            </p:extLst>
          </p:nvPr>
        </p:nvGraphicFramePr>
        <p:xfrm>
          <a:off x="2952058" y="4150940"/>
          <a:ext cx="1979982" cy="1006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3" name="Equation" r:id="rId9" imgW="774364" imgH="393529" progId="">
                  <p:embed/>
                </p:oleObj>
              </mc:Choice>
              <mc:Fallback>
                <p:oleObj name="Equation" r:id="rId9" imgW="774364" imgH="393529" progId="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058" y="4150940"/>
                        <a:ext cx="1979982" cy="1006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840110" y="5119712"/>
            <a:ext cx="7254875" cy="1117600"/>
            <a:chOff x="614" y="480"/>
            <a:chExt cx="4570" cy="704"/>
          </a:xfrm>
        </p:grpSpPr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614" y="652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故　点处的振动方程为</a:t>
              </a:r>
            </a:p>
          </p:txBody>
        </p:sp>
        <p:graphicFrame>
          <p:nvGraphicFramePr>
            <p:cNvPr id="14" name="Object 20"/>
            <p:cNvGraphicFramePr>
              <a:graphicFrameLocks noChangeAspect="1"/>
            </p:cNvGraphicFramePr>
            <p:nvPr/>
          </p:nvGraphicFramePr>
          <p:xfrm>
            <a:off x="912" y="720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64" name="Equation" r:id="rId11" imgW="177646" imgH="190335" progId="Equation.3">
                    <p:embed/>
                  </p:oleObj>
                </mc:Choice>
                <mc:Fallback>
                  <p:oleObj name="Equation" r:id="rId11" imgW="177646" imgH="190335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720"/>
                          <a:ext cx="23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1"/>
            <p:cNvGraphicFramePr>
              <a:graphicFrameLocks noChangeAspect="1"/>
            </p:cNvGraphicFramePr>
            <p:nvPr/>
          </p:nvGraphicFramePr>
          <p:xfrm>
            <a:off x="3024" y="480"/>
            <a:ext cx="2160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65" name="Equation" r:id="rId13" imgW="1600200" imgH="520700" progId="Equation.3">
                    <p:embed/>
                  </p:oleObj>
                </mc:Choice>
                <mc:Fallback>
                  <p:oleObj name="Equation" r:id="rId13" imgW="1600200" imgH="520700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480"/>
                          <a:ext cx="2160" cy="7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097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9106" y="1772816"/>
            <a:ext cx="8118475" cy="1816101"/>
            <a:chOff x="624" y="1118"/>
            <a:chExt cx="5114" cy="114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624" y="1118"/>
              <a:ext cx="5114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 smtClean="0">
                  <a:latin typeface="Times New Roman" panose="02020603050405020304" pitchFamily="18" charset="0"/>
                </a:rPr>
                <a:t>16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　一平面简谐波在空间传播，已知波线上某点Ｐ</a:t>
              </a:r>
            </a:p>
            <a:p>
              <a:r>
                <a:rPr kumimoji="1" lang="zh-CN" altLang="en-US" sz="2800" b="1" dirty="0">
                  <a:latin typeface="Times New Roman" panose="02020603050405020304" pitchFamily="18" charset="0"/>
                </a:rPr>
                <a:t>的振动规律为　　　　　　　　　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</a:rPr>
                <a:t>，</a:t>
              </a:r>
              <a:endParaRPr kumimoji="1" lang="en-US" altLang="zh-CN" sz="2800" b="1" dirty="0" smtClean="0">
                <a:latin typeface="Times New Roman" panose="02020603050405020304" pitchFamily="18" charset="0"/>
              </a:endParaRPr>
            </a:p>
            <a:p>
              <a:r>
                <a:rPr kumimoji="1" lang="zh-CN" altLang="en-US" sz="2800" b="1" dirty="0" smtClean="0">
                  <a:latin typeface="Times New Roman" panose="02020603050405020304" pitchFamily="18" charset="0"/>
                </a:rPr>
                <a:t>根据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图中所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</a:rPr>
                <a:t>示情况，</a:t>
              </a:r>
              <a:endParaRPr kumimoji="1" lang="en-US" altLang="zh-CN" sz="2800" b="1" dirty="0" smtClean="0">
                <a:latin typeface="Times New Roman" panose="02020603050405020304" pitchFamily="18" charset="0"/>
              </a:endParaRPr>
            </a:p>
            <a:p>
              <a:r>
                <a:rPr kumimoji="1" lang="zh-CN" altLang="en-US" sz="2800" b="1" dirty="0" smtClean="0">
                  <a:latin typeface="Times New Roman" panose="02020603050405020304" pitchFamily="18" charset="0"/>
                </a:rPr>
                <a:t>列出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以Ｏ点为原点的波动方程。</a:t>
              </a:r>
            </a:p>
          </p:txBody>
        </p:sp>
        <p:graphicFrame>
          <p:nvGraphicFramePr>
            <p:cNvPr id="6" name="Object 8"/>
            <p:cNvGraphicFramePr>
              <a:graphicFrameLocks noChangeAspect="1"/>
            </p:cNvGraphicFramePr>
            <p:nvPr/>
          </p:nvGraphicFramePr>
          <p:xfrm>
            <a:off x="2047" y="1373"/>
            <a:ext cx="1898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4" name="Equation" r:id="rId3" imgW="1129810" imgH="253890" progId="">
                    <p:embed/>
                  </p:oleObj>
                </mc:Choice>
                <mc:Fallback>
                  <p:oleObj name="Equation" r:id="rId3" imgW="1129810" imgH="253890" progId="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7" y="1373"/>
                          <a:ext cx="1898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860032" y="3645024"/>
            <a:ext cx="3530649" cy="2376264"/>
            <a:chOff x="4032" y="1872"/>
            <a:chExt cx="1589" cy="1248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032" y="2592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464" y="2112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896" y="2544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368" y="187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Ｙ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280" y="254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Ｘ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166" y="252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Ｏ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742" y="257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Ｐ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848" y="216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5136" y="2016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5" name="Equation" r:id="rId5" imgW="126835" imgH="152202" progId="Equation.3">
                    <p:embed/>
                  </p:oleObj>
                </mc:Choice>
                <mc:Fallback>
                  <p:oleObj name="Equation" r:id="rId5" imgW="126835" imgH="152202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016"/>
                          <a:ext cx="20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896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464" y="249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4608" y="2208"/>
            <a:ext cx="15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6" name="Equation" r:id="rId7" imgW="101512" imgH="203024" progId="Equation.3">
                    <p:embed/>
                  </p:oleObj>
                </mc:Choice>
                <mc:Fallback>
                  <p:oleObj name="Equation" r:id="rId7" imgW="101512" imgH="203024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208"/>
                          <a:ext cx="15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53373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graphicFrame>
        <p:nvGraphicFramePr>
          <p:cNvPr id="155650" name="Object 2"/>
          <p:cNvGraphicFramePr>
            <a:graphicFrameLocks noChangeAspect="1"/>
          </p:cNvGraphicFramePr>
          <p:nvPr/>
        </p:nvGraphicFramePr>
        <p:xfrm>
          <a:off x="683568" y="5398824"/>
          <a:ext cx="7473652" cy="982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0" name="Equation" r:id="rId3" imgW="3467100" imgH="457200" progId="">
                  <p:embed/>
                </p:oleObj>
              </mc:Choice>
              <mc:Fallback>
                <p:oleObj name="Equation" r:id="rId3" imgW="3467100" imgH="45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398824"/>
                        <a:ext cx="7473652" cy="982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012160" y="1340768"/>
            <a:ext cx="2522537" cy="1981200"/>
            <a:chOff x="4032" y="1872"/>
            <a:chExt cx="1589" cy="1248"/>
          </a:xfrm>
        </p:grpSpPr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4032" y="2592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4464" y="2112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896" y="2544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4368" y="187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Ｙ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5280" y="254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Ｘ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4166" y="252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Ｏ</a:t>
              </a: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4742" y="257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Ｐ</a:t>
              </a: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848" y="216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3" name="Object 17"/>
            <p:cNvGraphicFramePr>
              <a:graphicFrameLocks noChangeAspect="1"/>
            </p:cNvGraphicFramePr>
            <p:nvPr/>
          </p:nvGraphicFramePr>
          <p:xfrm>
            <a:off x="5136" y="2016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21" name="Equation" r:id="rId5" imgW="126835" imgH="152202" progId="Equation.3">
                    <p:embed/>
                  </p:oleObj>
                </mc:Choice>
                <mc:Fallback>
                  <p:oleObj name="Equation" r:id="rId5" imgW="126835" imgH="152202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016"/>
                          <a:ext cx="20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896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4464" y="249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" name="Object 20"/>
            <p:cNvGraphicFramePr>
              <a:graphicFrameLocks noChangeAspect="1"/>
            </p:cNvGraphicFramePr>
            <p:nvPr/>
          </p:nvGraphicFramePr>
          <p:xfrm>
            <a:off x="4608" y="2208"/>
            <a:ext cx="15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22" name="Equation" r:id="rId7" imgW="101512" imgH="203024" progId="Equation.3">
                    <p:embed/>
                  </p:oleObj>
                </mc:Choice>
                <mc:Fallback>
                  <p:oleObj name="Equation" r:id="rId7" imgW="101512" imgH="203024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208"/>
                          <a:ext cx="15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30"/>
          <p:cNvGrpSpPr>
            <a:grpSpLocks/>
          </p:cNvGrpSpPr>
          <p:nvPr/>
        </p:nvGrpSpPr>
        <p:grpSpPr bwMode="auto">
          <a:xfrm>
            <a:off x="858639" y="1416968"/>
            <a:ext cx="4289425" cy="519113"/>
            <a:chOff x="624" y="2016"/>
            <a:chExt cx="2702" cy="327"/>
          </a:xfrm>
        </p:grpSpPr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624" y="2016"/>
              <a:ext cx="5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解：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960" y="2016"/>
              <a:ext cx="2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</a:rPr>
                <a:t>Ｏ点的位相较Ｐ点超前</a:t>
              </a:r>
            </a:p>
          </p:txBody>
        </p:sp>
      </p:grpSp>
      <p:graphicFrame>
        <p:nvGraphicFramePr>
          <p:cNvPr id="2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46524"/>
              </p:ext>
            </p:extLst>
          </p:nvPr>
        </p:nvGraphicFramePr>
        <p:xfrm>
          <a:off x="1259632" y="2350194"/>
          <a:ext cx="377031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3" name="Equation" r:id="rId9" imgW="1612900" imgH="584200" progId="">
                  <p:embed/>
                </p:oleObj>
              </mc:Choice>
              <mc:Fallback>
                <p:oleObj name="Equation" r:id="rId9" imgW="1612900" imgH="584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350194"/>
                        <a:ext cx="3770313" cy="1366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540445" y="3863702"/>
            <a:ext cx="7415213" cy="933450"/>
            <a:chOff x="624" y="3181"/>
            <a:chExt cx="4671" cy="588"/>
          </a:xfrm>
        </p:grpSpPr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624" y="3264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所以Ｏ点的振动方程为</a:t>
              </a:r>
            </a:p>
          </p:txBody>
        </p:sp>
        <p:graphicFrame>
          <p:nvGraphicFramePr>
            <p:cNvPr id="23" name="Object 25"/>
            <p:cNvGraphicFramePr>
              <a:graphicFrameLocks noChangeAspect="1"/>
            </p:cNvGraphicFramePr>
            <p:nvPr/>
          </p:nvGraphicFramePr>
          <p:xfrm>
            <a:off x="3296" y="3181"/>
            <a:ext cx="1999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24" name="Equation" r:id="rId11" imgW="1473200" imgH="431800" progId="">
                    <p:embed/>
                  </p:oleObj>
                </mc:Choice>
                <mc:Fallback>
                  <p:oleObj name="Equation" r:id="rId11" imgW="1473200" imgH="43180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3181"/>
                          <a:ext cx="1999" cy="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413122" y="4725144"/>
            <a:ext cx="4806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故以Ｏ为原点的波动方程为：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66934" y="1484784"/>
            <a:ext cx="8281530" cy="2246318"/>
            <a:chOff x="0" y="-596"/>
            <a:chExt cx="5705" cy="1415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1687" y="-52"/>
            <a:ext cx="106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45" name="Equation" r:id="rId3" imgW="723586" imgH="215806" progId="">
                    <p:embed/>
                  </p:oleObj>
                </mc:Choice>
                <mc:Fallback>
                  <p:oleObj name="Equation" r:id="rId3" imgW="723586" imgH="215806" progId="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-52"/>
                          <a:ext cx="1061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2871" y="-80"/>
            <a:ext cx="1131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46" name="Equation" r:id="rId5" imgW="660113" imgH="215806" progId="">
                    <p:embed/>
                  </p:oleObj>
                </mc:Choice>
                <mc:Fallback>
                  <p:oleObj name="Equation" r:id="rId5" imgW="660113" imgH="215806" progId="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1" y="-80"/>
                          <a:ext cx="1131" cy="3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0" y="-596"/>
              <a:ext cx="5705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17 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振幅为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A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，频率为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，波长为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cs typeface="Times New Roman" panose="02020603050405020304" pitchFamily="18" charset="0"/>
                </a:rPr>
                <a:t>l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的一简谐波沿弦线传播，在自由端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A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点反射（如图），假设反射后的波不衰减．已知：                                       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在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t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= 0 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时，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= 0 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处媒质质元的合振动经平衡位置向负方向运动．求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点处入射波和反射波的合成振动方程．</a:t>
              </a:r>
            </a:p>
          </p:txBody>
        </p:sp>
      </p:grp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3515132"/>
            <a:ext cx="35052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310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05721"/>
              </p:ext>
            </p:extLst>
          </p:nvPr>
        </p:nvGraphicFramePr>
        <p:xfrm>
          <a:off x="1762944" y="4762379"/>
          <a:ext cx="5029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9" name="Equation" r:id="rId3" imgW="1916868" imgH="393529" progId="">
                  <p:embed/>
                </p:oleObj>
              </mc:Choice>
              <mc:Fallback>
                <p:oleObj name="Equation" r:id="rId3" imgW="1916868" imgH="393529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944" y="4762379"/>
                        <a:ext cx="50292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362492"/>
              </p:ext>
            </p:extLst>
          </p:nvPr>
        </p:nvGraphicFramePr>
        <p:xfrm>
          <a:off x="467544" y="3811467"/>
          <a:ext cx="70199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0" name="Equation" r:id="rId5" imgW="2997200" imgH="393700" progId="">
                  <p:embed/>
                </p:oleObj>
              </mc:Choice>
              <mc:Fallback>
                <p:oleObj name="Equation" r:id="rId5" imgW="2997200" imgH="39370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811467"/>
                        <a:ext cx="7019925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260520"/>
              </p:ext>
            </p:extLst>
          </p:nvPr>
        </p:nvGraphicFramePr>
        <p:xfrm>
          <a:off x="467544" y="2974854"/>
          <a:ext cx="45783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1" name="Equation" r:id="rId7" imgW="2133600" imgH="393700" progId="">
                  <p:embed/>
                </p:oleObj>
              </mc:Choice>
              <mc:Fallback>
                <p:oleObj name="Equation" r:id="rId7" imgW="2133600" imgH="393700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974854"/>
                        <a:ext cx="457835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712653"/>
              </p:ext>
            </p:extLst>
          </p:nvPr>
        </p:nvGraphicFramePr>
        <p:xfrm>
          <a:off x="968909" y="5677619"/>
          <a:ext cx="69834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2" name="Equation" r:id="rId9" imgW="3213100" imgH="393700" progId="">
                  <p:embed/>
                </p:oleObj>
              </mc:Choice>
              <mc:Fallback>
                <p:oleObj name="Equation" r:id="rId9" imgW="3213100" imgH="39370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909" y="5677619"/>
                        <a:ext cx="6983413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-507466" y="689513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259632" y="1109687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设入射波在</a:t>
            </a:r>
            <a:r>
              <a:rPr lang="en-US" altLang="zh-C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点的振动为 </a:t>
            </a: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647355"/>
              </p:ext>
            </p:extLst>
          </p:nvPr>
        </p:nvGraphicFramePr>
        <p:xfrm>
          <a:off x="539552" y="2232347"/>
          <a:ext cx="465931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3" name="Equation" r:id="rId11" imgW="2171700" imgH="393700" progId="">
                  <p:embed/>
                </p:oleObj>
              </mc:Choice>
              <mc:Fallback>
                <p:oleObj name="Equation" r:id="rId11" imgW="2171700" imgH="393700" progId="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32347"/>
                        <a:ext cx="4659313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59457" y="1016871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解：</a:t>
            </a:r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234771"/>
              </p:ext>
            </p:extLst>
          </p:nvPr>
        </p:nvGraphicFramePr>
        <p:xfrm>
          <a:off x="1691680" y="1791097"/>
          <a:ext cx="29432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4" name="Equation" r:id="rId13" imgW="1371600" imgH="228600" progId="">
                  <p:embed/>
                </p:oleObj>
              </mc:Choice>
              <mc:Fallback>
                <p:oleObj name="Equation" r:id="rId13" imgW="1371600" imgH="228600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791097"/>
                        <a:ext cx="29432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963166"/>
            <a:ext cx="35052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385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421020"/>
              </p:ext>
            </p:extLst>
          </p:nvPr>
        </p:nvGraphicFramePr>
        <p:xfrm>
          <a:off x="1083071" y="2832248"/>
          <a:ext cx="66278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8" name="Equation" r:id="rId3" imgW="2451100" imgH="203200" progId="">
                  <p:embed/>
                </p:oleObj>
              </mc:Choice>
              <mc:Fallback>
                <p:oleObj name="Equation" r:id="rId3" imgW="2451100" imgH="20320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071" y="2832248"/>
                        <a:ext cx="6627813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78246" y="3481536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/>
              <a:t>由上两式求得 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485489"/>
              </p:ext>
            </p:extLst>
          </p:nvPr>
        </p:nvGraphicFramePr>
        <p:xfrm>
          <a:off x="4026296" y="3641873"/>
          <a:ext cx="1198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9" name="Equation" r:id="rId5" imgW="558558" imgH="203112" progId="">
                  <p:embed/>
                </p:oleObj>
              </mc:Choice>
              <mc:Fallback>
                <p:oleObj name="Equation" r:id="rId5" imgW="558558" imgH="203112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296" y="3641873"/>
                        <a:ext cx="11985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193715"/>
              </p:ext>
            </p:extLst>
          </p:nvPr>
        </p:nvGraphicFramePr>
        <p:xfrm>
          <a:off x="865584" y="4129236"/>
          <a:ext cx="71628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0" name="Equation" r:id="rId7" imgW="2921000" imgH="965200" progId="">
                  <p:embed/>
                </p:oleObj>
              </mc:Choice>
              <mc:Fallback>
                <p:oleObj name="Equation" r:id="rId7" imgW="2921000" imgH="9652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584" y="4129236"/>
                        <a:ext cx="7162800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900441"/>
              </p:ext>
            </p:extLst>
          </p:nvPr>
        </p:nvGraphicFramePr>
        <p:xfrm>
          <a:off x="1688047" y="2061369"/>
          <a:ext cx="53292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1" name="Equation" r:id="rId9" imgW="2070100" imgH="203200" progId="">
                  <p:embed/>
                </p:oleObj>
              </mc:Choice>
              <mc:Fallback>
                <p:oleObj name="Equation" r:id="rId9" imgW="2070100" imgH="2032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047" y="2061369"/>
                        <a:ext cx="5329237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19622" y="1124744"/>
            <a:ext cx="8704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/>
              <a:t>在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 = 0</a:t>
            </a:r>
            <a:r>
              <a:rPr lang="zh-CN" altLang="en-US" sz="2800" b="1" dirty="0"/>
              <a:t>时，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 = 0</a:t>
            </a:r>
            <a:r>
              <a:rPr lang="zh-CN" altLang="en-US" sz="2800" b="1" dirty="0"/>
              <a:t>处，有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 = 0</a:t>
            </a:r>
            <a:r>
              <a:rPr lang="zh-CN" altLang="en-US" sz="2800" b="1" dirty="0"/>
              <a:t>和 </a:t>
            </a:r>
            <a:r>
              <a:rPr lang="en-US" altLang="zh-CN" sz="2800" b="1" dirty="0"/>
              <a:t>( </a:t>
            </a:r>
            <a:r>
              <a:rPr lang="en-US" altLang="zh-CN" sz="2800" b="1" dirty="0" err="1"/>
              <a:t>d</a:t>
            </a:r>
            <a:r>
              <a:rPr lang="en-US" altLang="zh-CN" sz="2800" b="1" i="1" dirty="0" err="1"/>
              <a:t>y</a:t>
            </a:r>
            <a:r>
              <a:rPr lang="en-US" altLang="zh-CN" sz="2800" b="1" dirty="0"/>
              <a:t> / </a:t>
            </a:r>
            <a:r>
              <a:rPr lang="en-US" altLang="zh-CN" sz="2800" b="1" dirty="0" err="1"/>
              <a:t>d</a:t>
            </a:r>
            <a:r>
              <a:rPr lang="en-US" altLang="zh-CN" sz="2800" b="1" i="1" dirty="0" err="1"/>
              <a:t>t</a:t>
            </a:r>
            <a:r>
              <a:rPr lang="en-US" altLang="zh-CN" sz="2800" b="1" dirty="0"/>
              <a:t> ) &lt; 0</a:t>
            </a:r>
            <a:r>
              <a:rPr lang="zh-CN" altLang="en-US" sz="2800" b="1" dirty="0"/>
              <a:t>，故得： </a:t>
            </a:r>
          </a:p>
        </p:txBody>
      </p:sp>
    </p:spTree>
    <p:extLst>
      <p:ext uri="{BB962C8B-B14F-4D97-AF65-F5344CB8AC3E}">
        <p14:creationId xmlns:p14="http://schemas.microsoft.com/office/powerpoint/2010/main" val="2384452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158408" y="3289151"/>
            <a:ext cx="2446040" cy="2516113"/>
            <a:chOff x="4166" y="1789"/>
            <a:chExt cx="1077" cy="1152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4320" y="206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 flipV="1">
              <a:off x="4992" y="2064"/>
              <a:ext cx="0" cy="72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4166" y="1981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宋体" charset="-122"/>
                </a:rPr>
                <a:t>A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5030" y="1789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宋体" charset="-122"/>
                </a:rPr>
                <a:t>P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992" y="2653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宋体" charset="-122"/>
                </a:rPr>
                <a:t>B</a:t>
              </a:r>
            </a:p>
          </p:txBody>
        </p: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395288" y="1190627"/>
            <a:ext cx="7200900" cy="2678113"/>
            <a:chOff x="295" y="841"/>
            <a:chExt cx="4536" cy="1687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295" y="841"/>
              <a:ext cx="4536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dirty="0" smtClean="0">
                  <a:latin typeface="宋体" charset="-122"/>
                </a:rPr>
                <a:t>18 </a:t>
              </a:r>
              <a:r>
                <a:rPr kumimoji="1" lang="zh-CN" altLang="en-US" sz="2800" dirty="0" smtClean="0">
                  <a:latin typeface="宋体" charset="-122"/>
                </a:rPr>
                <a:t>两</a:t>
              </a:r>
              <a:r>
                <a:rPr kumimoji="1" lang="zh-CN" altLang="en-US" sz="2800" dirty="0">
                  <a:latin typeface="宋体" charset="-122"/>
                </a:rPr>
                <a:t>相干平面简谐波沿不同方向传播，如图所示，波速均为</a:t>
              </a:r>
              <a:r>
                <a:rPr kumimoji="1" lang="en-US" altLang="zh-CN" sz="2800" dirty="0">
                  <a:latin typeface="宋体" charset="-122"/>
                </a:rPr>
                <a:t>u=0.40m/s </a:t>
              </a:r>
              <a:r>
                <a:rPr kumimoji="1" lang="zh-CN" altLang="en-US" sz="2800" dirty="0">
                  <a:latin typeface="宋体" charset="-122"/>
                </a:rPr>
                <a:t>，其中一个波在</a:t>
              </a:r>
              <a:r>
                <a:rPr kumimoji="1" lang="en-US" altLang="zh-CN" sz="2800" dirty="0">
                  <a:latin typeface="宋体" charset="-122"/>
                </a:rPr>
                <a:t>A</a:t>
              </a:r>
              <a:r>
                <a:rPr kumimoji="1" lang="zh-CN" altLang="en-US" sz="2800" dirty="0">
                  <a:latin typeface="宋体" charset="-122"/>
                </a:rPr>
                <a:t>点引起的振动方程为          ，另一个波在</a:t>
              </a:r>
              <a:r>
                <a:rPr kumimoji="1" lang="en-US" altLang="zh-CN" sz="2800" dirty="0">
                  <a:latin typeface="宋体" charset="-122"/>
                </a:rPr>
                <a:t>B</a:t>
              </a:r>
              <a:r>
                <a:rPr kumimoji="1" lang="zh-CN" altLang="en-US" sz="2800" dirty="0">
                  <a:latin typeface="宋体" charset="-122"/>
                </a:rPr>
                <a:t>点引起的振动方程为            </a:t>
              </a:r>
              <a:r>
                <a:rPr kumimoji="1" lang="zh-CN" altLang="en-US" sz="2800" dirty="0" smtClean="0">
                  <a:latin typeface="宋体" charset="-122"/>
                </a:rPr>
                <a:t>，</a:t>
              </a:r>
              <a:r>
                <a:rPr kumimoji="1" lang="zh-CN" altLang="en-US" sz="2800" dirty="0">
                  <a:latin typeface="宋体" charset="-122"/>
                </a:rPr>
                <a:t>它们在</a:t>
              </a:r>
              <a:r>
                <a:rPr kumimoji="1" lang="en-US" altLang="zh-CN" sz="2800" dirty="0">
                  <a:latin typeface="宋体" charset="-122"/>
                </a:rPr>
                <a:t>P</a:t>
              </a:r>
              <a:r>
                <a:rPr kumimoji="1" lang="zh-CN" altLang="en-US" sz="2800" dirty="0">
                  <a:latin typeface="宋体" charset="-122"/>
                </a:rPr>
                <a:t>点</a:t>
              </a:r>
              <a:r>
                <a:rPr kumimoji="1" lang="zh-CN" altLang="en-US" sz="2800" dirty="0" smtClean="0">
                  <a:latin typeface="宋体" charset="-122"/>
                </a:rPr>
                <a:t>相遇</a:t>
              </a:r>
              <a:r>
                <a:rPr kumimoji="1" lang="en-US" altLang="zh-CN" sz="2800" dirty="0" smtClean="0">
                  <a:latin typeface="宋体" charset="-122"/>
                </a:rPr>
                <a:t>,AP=0.8.m,BP=1.00m</a:t>
              </a:r>
              <a:r>
                <a:rPr kumimoji="1" lang="en-US" altLang="zh-CN" sz="2800" dirty="0">
                  <a:latin typeface="宋体" charset="-122"/>
                </a:rPr>
                <a:t>, </a:t>
              </a:r>
              <a:r>
                <a:rPr kumimoji="1" lang="zh-CN" altLang="en-US" sz="2800" dirty="0">
                  <a:latin typeface="宋体" charset="-122"/>
                </a:rPr>
                <a:t>则两波在</a:t>
              </a:r>
              <a:r>
                <a:rPr kumimoji="1" lang="en-US" altLang="zh-CN" sz="2800" dirty="0">
                  <a:latin typeface="宋体" charset="-122"/>
                </a:rPr>
                <a:t>P</a:t>
              </a:r>
              <a:r>
                <a:rPr kumimoji="1" lang="zh-CN" altLang="en-US" sz="2800" dirty="0">
                  <a:latin typeface="宋体" charset="-122"/>
                </a:rPr>
                <a:t>点的相位差为多少？</a:t>
              </a:r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0206617"/>
                </p:ext>
              </p:extLst>
            </p:nvPr>
          </p:nvGraphicFramePr>
          <p:xfrm>
            <a:off x="2311" y="1446"/>
            <a:ext cx="1159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53" name="公式" r:id="rId3" imgW="1066680" imgH="215640" progId="Equation.3">
                    <p:embed/>
                  </p:oleObj>
                </mc:Choice>
                <mc:Fallback>
                  <p:oleObj name="公式" r:id="rId3" imgW="1066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" y="1446"/>
                          <a:ext cx="1159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704082"/>
                </p:ext>
              </p:extLst>
            </p:nvPr>
          </p:nvGraphicFramePr>
          <p:xfrm>
            <a:off x="2765" y="1719"/>
            <a:ext cx="1159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54" name="公式" r:id="rId5" imgW="1066680" imgH="215640" progId="Equation.3">
                    <p:embed/>
                  </p:oleObj>
                </mc:Choice>
                <mc:Fallback>
                  <p:oleObj name="公式" r:id="rId5" imgW="1066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5" y="1719"/>
                          <a:ext cx="1159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973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第八章 振动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5" name="Rectangle 1034"/>
          <p:cNvSpPr>
            <a:spLocks noChangeArrowheads="1"/>
          </p:cNvSpPr>
          <p:nvPr/>
        </p:nvSpPr>
        <p:spPr bwMode="auto">
          <a:xfrm>
            <a:off x="120328" y="1052736"/>
            <a:ext cx="382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3、描述简谐振动的物理量:</a:t>
            </a:r>
          </a:p>
        </p:txBody>
      </p:sp>
      <p:sp>
        <p:nvSpPr>
          <p:cNvPr id="26" name="Text Box 1035"/>
          <p:cNvSpPr txBox="1">
            <a:spLocks noChangeArrowheads="1"/>
          </p:cNvSpPr>
          <p:nvPr/>
        </p:nvSpPr>
        <p:spPr bwMode="auto">
          <a:xfrm>
            <a:off x="729928" y="1662336"/>
            <a:ext cx="198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39825" indent="-1139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5860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7765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9670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1575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147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719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291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863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① 振幅</a:t>
            </a:r>
            <a:r>
              <a:rPr lang="en-US" altLang="zh-CN" b="1" i="1" dirty="0" smtClean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27" name="Rectangle 1036"/>
          <p:cNvSpPr>
            <a:spLocks noChangeArrowheads="1"/>
          </p:cNvSpPr>
          <p:nvPr/>
        </p:nvSpPr>
        <p:spPr bwMode="auto">
          <a:xfrm>
            <a:off x="729928" y="2348136"/>
            <a:ext cx="23844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② 角频率 </a:t>
            </a:r>
            <a:r>
              <a:rPr lang="zh-CN" altLang="en-US" b="1" i="1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 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</a:p>
        </p:txBody>
      </p:sp>
      <p:graphicFrame>
        <p:nvGraphicFramePr>
          <p:cNvPr id="28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88540"/>
              </p:ext>
            </p:extLst>
          </p:nvPr>
        </p:nvGraphicFramePr>
        <p:xfrm>
          <a:off x="2923853" y="1862391"/>
          <a:ext cx="1557338" cy="117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2" name="Equation" r:id="rId3" imgW="490320" imgH="366480" progId="Equation.3">
                  <p:embed/>
                </p:oleObj>
              </mc:Choice>
              <mc:Fallback>
                <p:oleObj name="Equation" r:id="rId3" imgW="490320" imgH="36648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853" y="1862391"/>
                        <a:ext cx="1557338" cy="1171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836691"/>
              </p:ext>
            </p:extLst>
          </p:nvPr>
        </p:nvGraphicFramePr>
        <p:xfrm>
          <a:off x="4920928" y="1988841"/>
          <a:ext cx="1447800" cy="1045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3" name="Equation" r:id="rId5" imgW="457560" imgH="366480" progId="Equation.3">
                  <p:embed/>
                </p:oleObj>
              </mc:Choice>
              <mc:Fallback>
                <p:oleObj name="Equation" r:id="rId5" imgW="457560" imgH="36648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0928" y="1988841"/>
                        <a:ext cx="1447800" cy="1045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061071"/>
              </p:ext>
            </p:extLst>
          </p:nvPr>
        </p:nvGraphicFramePr>
        <p:xfrm>
          <a:off x="1635415" y="3717032"/>
          <a:ext cx="2651125" cy="992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4" name="Equation" r:id="rId7" imgW="947880" imgH="366480" progId="Equation.3">
                  <p:embed/>
                </p:oleObj>
              </mc:Choice>
              <mc:Fallback>
                <p:oleObj name="Equation" r:id="rId7" imgW="947880" imgH="36648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415" y="3717032"/>
                        <a:ext cx="2651125" cy="9924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900287"/>
              </p:ext>
            </p:extLst>
          </p:nvPr>
        </p:nvGraphicFramePr>
        <p:xfrm>
          <a:off x="3820790" y="2969890"/>
          <a:ext cx="8461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5" name="Equation" r:id="rId9" imgW="351360" imgH="334800" progId="Equation.3">
                  <p:embed/>
                </p:oleObj>
              </mc:Choice>
              <mc:Fallback>
                <p:oleObj name="Equation" r:id="rId9" imgW="351360" imgH="33480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790" y="2969890"/>
                        <a:ext cx="84613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041"/>
          <p:cNvSpPr txBox="1">
            <a:spLocks noChangeArrowheads="1"/>
          </p:cNvSpPr>
          <p:nvPr/>
        </p:nvSpPr>
        <p:spPr bwMode="auto">
          <a:xfrm>
            <a:off x="704528" y="3119571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616075" indent="-1616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081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1986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891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796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368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940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512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084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③周期 </a:t>
            </a:r>
            <a:r>
              <a:rPr lang="en-US" altLang="zh-CN" b="1" i="1" dirty="0" smtClean="0">
                <a:solidFill>
                  <a:srgbClr val="0000FF"/>
                </a:solidFill>
                <a:ea typeface="楷体_GB2312" pitchFamily="49" charset="-122"/>
              </a:rPr>
              <a:t>T 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和频率 </a:t>
            </a:r>
            <a:r>
              <a:rPr lang="zh-CN" altLang="en-US" b="1" i="1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  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endParaRPr lang="zh-CN" altLang="en-US" b="1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33" name="Object 1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47772"/>
              </p:ext>
            </p:extLst>
          </p:nvPr>
        </p:nvGraphicFramePr>
        <p:xfrm>
          <a:off x="4798541" y="3758540"/>
          <a:ext cx="1717675" cy="103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6" name="Equation" r:id="rId11" imgW="612720" imgH="382320" progId="Equation.3">
                  <p:embed/>
                </p:oleObj>
              </mc:Choice>
              <mc:Fallback>
                <p:oleObj name="Equation" r:id="rId11" imgW="612720" imgH="38232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541" y="3758540"/>
                        <a:ext cx="1717675" cy="103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026"/>
          <p:cNvSpPr>
            <a:spLocks noChangeArrowheads="1"/>
          </p:cNvSpPr>
          <p:nvPr/>
        </p:nvSpPr>
        <p:spPr bwMode="auto">
          <a:xfrm>
            <a:off x="718120" y="4789512"/>
            <a:ext cx="443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④相位( </a:t>
            </a:r>
            <a:r>
              <a:rPr lang="zh-CN" altLang="en-US" b="1" i="1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 </a:t>
            </a:r>
            <a:r>
              <a:rPr lang="en-US" altLang="zh-CN" b="1" i="1" dirty="0" smtClean="0">
                <a:solidFill>
                  <a:srgbClr val="0000FF"/>
                </a:solidFill>
                <a:ea typeface="楷体_GB2312" pitchFamily="49" charset="-122"/>
              </a:rPr>
              <a:t>t 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+ 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b="1" i="1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) 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和 初相 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zh-CN" altLang="en-US" b="1" baseline="-25000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</a:p>
        </p:txBody>
      </p:sp>
      <p:sp>
        <p:nvSpPr>
          <p:cNvPr id="19" name="Rectangle 1057"/>
          <p:cNvSpPr>
            <a:spLocks noChangeArrowheads="1"/>
          </p:cNvSpPr>
          <p:nvPr/>
        </p:nvSpPr>
        <p:spPr bwMode="auto">
          <a:xfrm>
            <a:off x="1003870" y="5322912"/>
            <a:ext cx="443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ea typeface="楷体_GB2312" pitchFamily="49" charset="-122"/>
              </a:rPr>
              <a:t>A：</a:t>
            </a:r>
            <a:r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t>表明振动物体的运动状态.</a:t>
            </a:r>
            <a:endParaRPr lang="zh-CN" altLang="en-US" b="1" smtClean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4" name="Rectangle 1058"/>
          <p:cNvSpPr>
            <a:spLocks noChangeArrowheads="1"/>
          </p:cNvSpPr>
          <p:nvPr/>
        </p:nvSpPr>
        <p:spPr bwMode="auto">
          <a:xfrm>
            <a:off x="1003870" y="5780112"/>
            <a:ext cx="824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ea typeface="楷体_GB2312" pitchFamily="49" charset="-122"/>
              </a:rPr>
              <a:t>B：</a:t>
            </a:r>
            <a:r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t>便于辨别不同的振动状态和反映简谐振动的周期性。</a:t>
            </a:r>
            <a:endParaRPr lang="zh-CN" altLang="en-US" b="1" smtClean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784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2" grpId="0"/>
      <p:bldP spid="18" grpId="0"/>
      <p:bldP spid="19" grpId="0"/>
      <p:bldP spid="3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940153" y="2780928"/>
            <a:ext cx="2518048" cy="2372097"/>
            <a:chOff x="4166" y="1789"/>
            <a:chExt cx="1077" cy="1152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4320" y="206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 flipV="1">
              <a:off x="4992" y="2064"/>
              <a:ext cx="0" cy="72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4166" y="1981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宋体" charset="-122"/>
                </a:rPr>
                <a:t>A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5030" y="1789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宋体" charset="-122"/>
                </a:rPr>
                <a:t>P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992" y="2653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宋体" charset="-122"/>
                </a:rPr>
                <a:t>B</a:t>
              </a:r>
            </a:p>
          </p:txBody>
        </p:sp>
      </p:grp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90534" y="1196752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解：由已知可得：</a:t>
            </a:r>
          </a:p>
        </p:txBody>
      </p:sp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687032"/>
              </p:ext>
            </p:extLst>
          </p:nvPr>
        </p:nvGraphicFramePr>
        <p:xfrm>
          <a:off x="746401" y="3552825"/>
          <a:ext cx="4546324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5" name="Equation" r:id="rId3" imgW="1739880" imgH="393480" progId="Equation.DSMT4">
                  <p:embed/>
                </p:oleObj>
              </mc:Choice>
              <mc:Fallback>
                <p:oleObj name="Equation" r:id="rId3" imgW="1739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01" y="3552825"/>
                        <a:ext cx="4546324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8083"/>
              </p:ext>
            </p:extLst>
          </p:nvPr>
        </p:nvGraphicFramePr>
        <p:xfrm>
          <a:off x="1403648" y="4499765"/>
          <a:ext cx="4464075" cy="180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6" name="Equation" r:id="rId5" imgW="2006280" imgH="812520" progId="Equation.DSMT4">
                  <p:embed/>
                </p:oleObj>
              </mc:Choice>
              <mc:Fallback>
                <p:oleObj name="Equation" r:id="rId5" imgW="200628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499765"/>
                        <a:ext cx="4464075" cy="1808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539552" y="2664480"/>
            <a:ext cx="39757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两波在</a:t>
            </a:r>
            <a:r>
              <a:rPr lang="en-US" altLang="zh-CN" sz="2800" dirty="0"/>
              <a:t>P</a:t>
            </a:r>
            <a:r>
              <a:rPr lang="zh-CN" altLang="en-US" sz="2800" dirty="0"/>
              <a:t>点的相位差为：</a:t>
            </a:r>
          </a:p>
        </p:txBody>
      </p:sp>
      <p:graphicFrame>
        <p:nvGraphicFramePr>
          <p:cNvPr id="1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435453"/>
              </p:ext>
            </p:extLst>
          </p:nvPr>
        </p:nvGraphicFramePr>
        <p:xfrm>
          <a:off x="306135" y="1988840"/>
          <a:ext cx="8586345" cy="504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7" name="Equation" r:id="rId7" imgW="3886200" imgH="228600" progId="Equation.DSMT4">
                  <p:embed/>
                </p:oleObj>
              </mc:Choice>
              <mc:Fallback>
                <p:oleObj name="Equation" r:id="rId7" imgW="3886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35" y="1988840"/>
                        <a:ext cx="8586345" cy="504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11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3528" y="1556792"/>
            <a:ext cx="86323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 smtClean="0">
                <a:latin typeface="Times New Roman" pitchFamily="18" charset="0"/>
              </a:rPr>
              <a:t>19       </a:t>
            </a:r>
            <a:r>
              <a:rPr kumimoji="1" lang="zh-CN" altLang="en-US" sz="3200" dirty="0" smtClean="0">
                <a:latin typeface="Times New Roman" pitchFamily="18" charset="0"/>
              </a:rPr>
              <a:t>波长</a:t>
            </a:r>
            <a:r>
              <a:rPr kumimoji="1" lang="zh-CN" altLang="en-US" sz="3200" dirty="0">
                <a:latin typeface="Times New Roman" pitchFamily="18" charset="0"/>
              </a:rPr>
              <a:t>为</a:t>
            </a:r>
            <a:r>
              <a:rPr kumimoji="1" lang="zh-CN" altLang="en-US" sz="3200" dirty="0">
                <a:latin typeface="Times New Roman" pitchFamily="18" charset="0"/>
                <a:sym typeface="Symbol" pitchFamily="18" charset="2"/>
              </a:rPr>
              <a:t>的平面谐波沿 </a:t>
            </a:r>
            <a:r>
              <a:rPr kumimoji="1" lang="en-US" altLang="zh-CN" sz="3200" i="1" dirty="0">
                <a:latin typeface="Times New Roman" pitchFamily="18" charset="0"/>
                <a:sym typeface="Symbol" pitchFamily="18" charset="2"/>
              </a:rPr>
              <a:t>x </a:t>
            </a:r>
            <a:r>
              <a:rPr kumimoji="1" lang="zh-CN" altLang="en-US" sz="3200" dirty="0">
                <a:latin typeface="Times New Roman" pitchFamily="18" charset="0"/>
                <a:sym typeface="Symbol" pitchFamily="18" charset="2"/>
              </a:rPr>
              <a:t>轴正向传播， </a:t>
            </a:r>
            <a:r>
              <a:rPr kumimoji="1" lang="en-US" altLang="zh-CN" sz="32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200" i="1" baseline="-25000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= /2 </a:t>
            </a:r>
            <a:r>
              <a:rPr kumimoji="1" lang="zh-CN" altLang="en-US" sz="3200" dirty="0">
                <a:latin typeface="Times New Roman" pitchFamily="18" charset="0"/>
                <a:sym typeface="Symbol" pitchFamily="18" charset="2"/>
              </a:rPr>
              <a:t>处 振动表达式为 </a:t>
            </a:r>
            <a:r>
              <a:rPr kumimoji="1" lang="en-US" altLang="zh-CN" sz="32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zh-CN" altLang="en-US" sz="3200" dirty="0">
                <a:latin typeface="Times New Roman" pitchFamily="18" charset="0"/>
                <a:sym typeface="Symbol" pitchFamily="18" charset="2"/>
              </a:rPr>
              <a:t>（</a:t>
            </a:r>
            <a:r>
              <a:rPr kumimoji="1" lang="en-US" altLang="zh-CN" sz="3200" i="1" dirty="0">
                <a:latin typeface="Times New Roman" pitchFamily="18" charset="0"/>
                <a:sym typeface="Symbol" pitchFamily="18" charset="2"/>
              </a:rPr>
              <a:t>x </a:t>
            </a:r>
            <a:r>
              <a:rPr kumimoji="1" lang="en-US" altLang="zh-CN" sz="3200" i="1" baseline="-25000" dirty="0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zh-CN" altLang="en-US" sz="3200" dirty="0"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3200" baseline="-25000" dirty="0">
                <a:latin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sz="3200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32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3200" dirty="0">
                <a:latin typeface="Times New Roman" pitchFamily="18" charset="0"/>
                <a:sym typeface="Symbol" pitchFamily="18" charset="2"/>
              </a:rPr>
              <a:t>）</a:t>
            </a:r>
            <a:r>
              <a:rPr kumimoji="1" lang="en-US" altLang="zh-CN" sz="3200" i="1" dirty="0">
                <a:latin typeface="Times New Roman" pitchFamily="18" charset="0"/>
                <a:sym typeface="Symbol" pitchFamily="18" charset="2"/>
              </a:rPr>
              <a:t>=A </a:t>
            </a:r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cos </a:t>
            </a:r>
            <a:r>
              <a:rPr kumimoji="1" lang="en-US" altLang="zh-CN" sz="3200" i="1" dirty="0">
                <a:latin typeface="Times New Roman" pitchFamily="18" charset="0"/>
                <a:sym typeface="Symbol" pitchFamily="18" charset="2"/>
              </a:rPr>
              <a:t> t</a:t>
            </a:r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                         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  <a:sym typeface="Symbol" pitchFamily="18" charset="2"/>
              </a:rPr>
              <a:t>求</a:t>
            </a:r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:</a:t>
            </a:r>
            <a:r>
              <a:rPr kumimoji="1" lang="zh-CN" altLang="en-US" sz="3200" dirty="0">
                <a:latin typeface="Times New Roman" pitchFamily="18" charset="0"/>
                <a:sym typeface="Symbol" pitchFamily="18" charset="2"/>
              </a:rPr>
              <a:t>（</a:t>
            </a:r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zh-CN" altLang="en-US" sz="3200" dirty="0">
                <a:latin typeface="Times New Roman" pitchFamily="18" charset="0"/>
                <a:sym typeface="Symbol" pitchFamily="18" charset="2"/>
              </a:rPr>
              <a:t>）波函数</a:t>
            </a:r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;    </a:t>
            </a:r>
            <a:r>
              <a:rPr kumimoji="1" lang="zh-CN" altLang="en-US" sz="3200" dirty="0" smtClean="0">
                <a:latin typeface="Times New Roman" pitchFamily="18" charset="0"/>
                <a:sym typeface="Symbol" pitchFamily="18" charset="2"/>
              </a:rPr>
              <a:t>（</a:t>
            </a:r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3200" dirty="0">
                <a:latin typeface="Times New Roman" pitchFamily="18" charset="0"/>
                <a:sym typeface="Symbol" pitchFamily="18" charset="2"/>
              </a:rPr>
              <a:t>）在 </a:t>
            </a:r>
            <a:r>
              <a:rPr kumimoji="1" lang="en-US" altLang="zh-CN" sz="32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=3  </a:t>
            </a:r>
            <a:r>
              <a:rPr kumimoji="1" lang="zh-CN" altLang="en-US" sz="3200" dirty="0">
                <a:latin typeface="Times New Roman" pitchFamily="18" charset="0"/>
                <a:sym typeface="Symbol" pitchFamily="18" charset="2"/>
              </a:rPr>
              <a:t>处放一反射面，设反射波能量不损失，求反射波的波函数。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882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344740" y="3596283"/>
            <a:ext cx="152400" cy="990600"/>
            <a:chOff x="4944" y="1248"/>
            <a:chExt cx="96" cy="624"/>
          </a:xfrm>
        </p:grpSpPr>
        <p:sp>
          <p:nvSpPr>
            <p:cNvPr id="4" name="Rectangle 45" descr="浅色下对角线"/>
            <p:cNvSpPr>
              <a:spLocks noChangeArrowheads="1"/>
            </p:cNvSpPr>
            <p:nvPr/>
          </p:nvSpPr>
          <p:spPr bwMode="auto">
            <a:xfrm>
              <a:off x="4944" y="1248"/>
              <a:ext cx="96" cy="624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46"/>
            <p:cNvSpPr>
              <a:spLocks noChangeShapeType="1"/>
            </p:cNvSpPr>
            <p:nvPr/>
          </p:nvSpPr>
          <p:spPr bwMode="auto">
            <a:xfrm flipV="1">
              <a:off x="4944" y="124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203" y="1118368"/>
            <a:ext cx="76962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500" dirty="0" smtClean="0">
                <a:latin typeface="Times New Roman" pitchFamily="18" charset="0"/>
              </a:rPr>
              <a:t>19   </a:t>
            </a:r>
            <a:r>
              <a:rPr kumimoji="1" lang="zh-CN" altLang="en-US" sz="2500" dirty="0" smtClean="0">
                <a:latin typeface="Times New Roman" pitchFamily="18" charset="0"/>
              </a:rPr>
              <a:t>波长</a:t>
            </a:r>
            <a:r>
              <a:rPr kumimoji="1" lang="zh-CN" altLang="en-US" sz="2500" dirty="0">
                <a:latin typeface="Times New Roman" pitchFamily="18" charset="0"/>
              </a:rPr>
              <a:t>为</a:t>
            </a:r>
            <a:r>
              <a:rPr kumimoji="1" lang="zh-CN" altLang="en-US" sz="2500" dirty="0">
                <a:latin typeface="Times New Roman" pitchFamily="18" charset="0"/>
                <a:sym typeface="Symbol" pitchFamily="18" charset="2"/>
              </a:rPr>
              <a:t>的平面谐波沿 </a:t>
            </a:r>
            <a:r>
              <a:rPr kumimoji="1" lang="en-US" altLang="zh-CN" sz="2500" i="1" dirty="0">
                <a:latin typeface="Times New Roman" pitchFamily="18" charset="0"/>
                <a:sym typeface="Symbol" pitchFamily="18" charset="2"/>
              </a:rPr>
              <a:t>x </a:t>
            </a:r>
            <a:r>
              <a:rPr kumimoji="1" lang="zh-CN" altLang="en-US" sz="2500" dirty="0">
                <a:latin typeface="Times New Roman" pitchFamily="18" charset="0"/>
                <a:sym typeface="Symbol" pitchFamily="18" charset="2"/>
              </a:rPr>
              <a:t>轴正向传播， </a:t>
            </a:r>
            <a:r>
              <a:rPr kumimoji="1" lang="en-US" altLang="zh-CN" sz="25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500" i="1" baseline="-25000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500" dirty="0">
                <a:latin typeface="Times New Roman" pitchFamily="18" charset="0"/>
                <a:sym typeface="Symbol" pitchFamily="18" charset="2"/>
              </a:rPr>
              <a:t>= /2 </a:t>
            </a:r>
            <a:r>
              <a:rPr kumimoji="1" lang="zh-CN" altLang="en-US" sz="2500" dirty="0">
                <a:latin typeface="Times New Roman" pitchFamily="18" charset="0"/>
                <a:sym typeface="Symbol" pitchFamily="18" charset="2"/>
              </a:rPr>
              <a:t>处 振动表达式为 </a:t>
            </a:r>
            <a:r>
              <a:rPr kumimoji="1" lang="en-US" altLang="zh-CN" sz="25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zh-CN" altLang="en-US" sz="2500" dirty="0">
                <a:latin typeface="Times New Roman" pitchFamily="18" charset="0"/>
                <a:sym typeface="Symbol" pitchFamily="18" charset="2"/>
              </a:rPr>
              <a:t>（</a:t>
            </a:r>
            <a:r>
              <a:rPr kumimoji="1" lang="en-US" altLang="zh-CN" sz="2500" i="1" dirty="0">
                <a:latin typeface="Times New Roman" pitchFamily="18" charset="0"/>
                <a:sym typeface="Symbol" pitchFamily="18" charset="2"/>
              </a:rPr>
              <a:t>x </a:t>
            </a:r>
            <a:r>
              <a:rPr kumimoji="1" lang="en-US" altLang="zh-CN" sz="2500" i="1" baseline="-25000" dirty="0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zh-CN" altLang="en-US" sz="2500" dirty="0"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2500" baseline="-25000" dirty="0">
                <a:latin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sz="2500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5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2500" dirty="0">
                <a:latin typeface="Times New Roman" pitchFamily="18" charset="0"/>
                <a:sym typeface="Symbol" pitchFamily="18" charset="2"/>
              </a:rPr>
              <a:t>）</a:t>
            </a:r>
            <a:r>
              <a:rPr kumimoji="1" lang="en-US" altLang="zh-CN" sz="2500" i="1" dirty="0">
                <a:latin typeface="Times New Roman" pitchFamily="18" charset="0"/>
                <a:sym typeface="Symbol" pitchFamily="18" charset="2"/>
              </a:rPr>
              <a:t>=A </a:t>
            </a:r>
            <a:r>
              <a:rPr kumimoji="1" lang="en-US" altLang="zh-CN" sz="2500" dirty="0">
                <a:latin typeface="Times New Roman" pitchFamily="18" charset="0"/>
                <a:sym typeface="Symbol" pitchFamily="18" charset="2"/>
              </a:rPr>
              <a:t>cos </a:t>
            </a:r>
            <a:r>
              <a:rPr kumimoji="1" lang="en-US" altLang="zh-CN" sz="2500" i="1" dirty="0">
                <a:latin typeface="Times New Roman" pitchFamily="18" charset="0"/>
                <a:sym typeface="Symbol" pitchFamily="18" charset="2"/>
              </a:rPr>
              <a:t> t</a:t>
            </a:r>
            <a:r>
              <a:rPr kumimoji="1" lang="en-US" altLang="zh-CN" sz="2500" dirty="0">
                <a:latin typeface="Times New Roman" pitchFamily="18" charset="0"/>
                <a:sym typeface="Symbol" pitchFamily="18" charset="2"/>
              </a:rPr>
              <a:t>                         </a:t>
            </a:r>
          </a:p>
          <a:p>
            <a:pPr>
              <a:spcBef>
                <a:spcPct val="50000"/>
              </a:spcBef>
            </a:pPr>
            <a:r>
              <a:rPr kumimoji="1" lang="zh-CN" altLang="en-US" sz="2500" dirty="0">
                <a:latin typeface="Times New Roman" pitchFamily="18" charset="0"/>
                <a:sym typeface="Symbol" pitchFamily="18" charset="2"/>
              </a:rPr>
              <a:t>求</a:t>
            </a:r>
            <a:r>
              <a:rPr kumimoji="1" lang="en-US" altLang="zh-CN" sz="2500" dirty="0">
                <a:latin typeface="Times New Roman" pitchFamily="18" charset="0"/>
                <a:sym typeface="Symbol" pitchFamily="18" charset="2"/>
              </a:rPr>
              <a:t>:</a:t>
            </a:r>
            <a:r>
              <a:rPr kumimoji="1" lang="zh-CN" altLang="en-US" sz="2500" dirty="0">
                <a:latin typeface="Times New Roman" pitchFamily="18" charset="0"/>
                <a:sym typeface="Symbol" pitchFamily="18" charset="2"/>
              </a:rPr>
              <a:t>（</a:t>
            </a:r>
            <a:r>
              <a:rPr kumimoji="1" lang="en-US" altLang="zh-CN" sz="2500" dirty="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zh-CN" altLang="en-US" sz="2500" dirty="0">
                <a:latin typeface="Times New Roman" pitchFamily="18" charset="0"/>
                <a:sym typeface="Symbol" pitchFamily="18" charset="2"/>
              </a:rPr>
              <a:t>）波函数</a:t>
            </a:r>
            <a:r>
              <a:rPr kumimoji="1" lang="en-US" altLang="zh-CN" sz="2500" dirty="0">
                <a:latin typeface="Times New Roman" pitchFamily="18" charset="0"/>
                <a:sym typeface="Symbol" pitchFamily="18" charset="2"/>
              </a:rPr>
              <a:t>;        </a:t>
            </a:r>
            <a:r>
              <a:rPr kumimoji="1" lang="zh-CN" altLang="en-US" sz="2500" dirty="0">
                <a:latin typeface="Times New Roman" pitchFamily="18" charset="0"/>
                <a:sym typeface="Symbol" pitchFamily="18" charset="2"/>
              </a:rPr>
              <a:t>（</a:t>
            </a:r>
            <a:r>
              <a:rPr kumimoji="1" lang="en-US" altLang="zh-CN" sz="2500" dirty="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2500" dirty="0">
                <a:latin typeface="Times New Roman" pitchFamily="18" charset="0"/>
                <a:sym typeface="Symbol" pitchFamily="18" charset="2"/>
              </a:rPr>
              <a:t>）在 </a:t>
            </a:r>
            <a:r>
              <a:rPr kumimoji="1" lang="en-US" altLang="zh-CN" sz="25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5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5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500" dirty="0">
                <a:latin typeface="Times New Roman" pitchFamily="18" charset="0"/>
                <a:sym typeface="Symbol" pitchFamily="18" charset="2"/>
              </a:rPr>
              <a:t>=3  </a:t>
            </a:r>
            <a:r>
              <a:rPr kumimoji="1" lang="zh-CN" altLang="en-US" sz="2500" dirty="0">
                <a:latin typeface="Times New Roman" pitchFamily="18" charset="0"/>
                <a:sym typeface="Symbol" pitchFamily="18" charset="2"/>
              </a:rPr>
              <a:t>处放一反射面，设反射波能量不损失，求反射波的波函数。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92584" y="3002632"/>
            <a:ext cx="1371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</a:rPr>
              <a:t>解（</a:t>
            </a:r>
            <a:r>
              <a:rPr kumimoji="1" lang="en-US" altLang="zh-CN" sz="3200" dirty="0">
                <a:latin typeface="Times New Roman" pitchFamily="18" charset="0"/>
              </a:rPr>
              <a:t>1</a:t>
            </a:r>
            <a:r>
              <a:rPr kumimoji="1" lang="zh-CN" altLang="en-US" sz="3200" dirty="0">
                <a:latin typeface="Times New Roman" pitchFamily="18" charset="0"/>
              </a:rPr>
              <a:t>）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768478" y="3147020"/>
            <a:ext cx="609600" cy="457200"/>
            <a:chOff x="4032" y="1008"/>
            <a:chExt cx="384" cy="288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4032" y="12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080" y="100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itchFamily="18" charset="0"/>
                </a:rPr>
                <a:t>u</a:t>
              </a:r>
            </a:p>
          </p:txBody>
        </p:sp>
      </p:grp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490660"/>
              </p:ext>
            </p:extLst>
          </p:nvPr>
        </p:nvGraphicFramePr>
        <p:xfrm>
          <a:off x="2091953" y="4556720"/>
          <a:ext cx="440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9" name="公式" r:id="rId3" imgW="1777680" imgH="406080" progId="Equation.3">
                  <p:embed/>
                </p:oleObj>
              </mc:Choice>
              <mc:Fallback>
                <p:oleObj name="公式" r:id="rId3" imgW="1777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953" y="4556720"/>
                        <a:ext cx="4406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689102"/>
              </p:ext>
            </p:extLst>
          </p:nvPr>
        </p:nvGraphicFramePr>
        <p:xfrm>
          <a:off x="3007940" y="5471120"/>
          <a:ext cx="34607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0" name="公式" r:id="rId5" imgW="1447560" imgH="406080" progId="Equation.3">
                  <p:embed/>
                </p:oleObj>
              </mc:Choice>
              <mc:Fallback>
                <p:oleObj name="公式" r:id="rId5" imgW="1447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940" y="5471120"/>
                        <a:ext cx="34607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272928" y="2956520"/>
            <a:ext cx="4800600" cy="1981200"/>
            <a:chOff x="3264" y="912"/>
            <a:chExt cx="2304" cy="1248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264" y="1632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3600" y="96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5328" y="12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360" y="9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360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3792" y="1536"/>
              <a:ext cx="1152" cy="96"/>
              <a:chOff x="3792" y="1536"/>
              <a:chExt cx="1152" cy="96"/>
            </a:xfrm>
          </p:grpSpPr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3792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3984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4176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4944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4368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4752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23"/>
          <p:cNvGrpSpPr>
            <a:grpSpLocks/>
          </p:cNvGrpSpPr>
          <p:nvPr/>
        </p:nvGrpSpPr>
        <p:grpSpPr bwMode="auto">
          <a:xfrm>
            <a:off x="2182440" y="3794720"/>
            <a:ext cx="3200400" cy="533400"/>
            <a:chOff x="3600" y="1584"/>
            <a:chExt cx="1536" cy="96"/>
          </a:xfrm>
        </p:grpSpPr>
        <p:grpSp>
          <p:nvGrpSpPr>
            <p:cNvPr id="28" name="Group 24"/>
            <p:cNvGrpSpPr>
              <a:grpSpLocks/>
            </p:cNvGrpSpPr>
            <p:nvPr/>
          </p:nvGrpSpPr>
          <p:grpSpPr bwMode="auto">
            <a:xfrm>
              <a:off x="3600" y="1584"/>
              <a:ext cx="384" cy="96"/>
              <a:chOff x="3715" y="888"/>
              <a:chExt cx="1559" cy="318"/>
            </a:xfrm>
          </p:grpSpPr>
          <p:sp>
            <p:nvSpPr>
              <p:cNvPr id="38" name="Freeform 25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26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3984" y="1584"/>
              <a:ext cx="384" cy="96"/>
              <a:chOff x="3715" y="888"/>
              <a:chExt cx="1559" cy="318"/>
            </a:xfrm>
          </p:grpSpPr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4368" y="1584"/>
              <a:ext cx="384" cy="96"/>
              <a:chOff x="3715" y="888"/>
              <a:chExt cx="1559" cy="318"/>
            </a:xfrm>
          </p:grpSpPr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" name="Group 33"/>
            <p:cNvGrpSpPr>
              <a:grpSpLocks/>
            </p:cNvGrpSpPr>
            <p:nvPr/>
          </p:nvGrpSpPr>
          <p:grpSpPr bwMode="auto">
            <a:xfrm>
              <a:off x="4752" y="1584"/>
              <a:ext cx="384" cy="96"/>
              <a:chOff x="3715" y="888"/>
              <a:chExt cx="1559" cy="318"/>
            </a:xfrm>
          </p:grpSpPr>
          <p:sp>
            <p:nvSpPr>
              <p:cNvPr id="32" name="Freeform 34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35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" name="AutoShape 37"/>
          <p:cNvSpPr>
            <a:spLocks/>
          </p:cNvSpPr>
          <p:nvPr/>
        </p:nvSpPr>
        <p:spPr bwMode="auto">
          <a:xfrm>
            <a:off x="3782640" y="3002558"/>
            <a:ext cx="698500" cy="477837"/>
          </a:xfrm>
          <a:prstGeom prst="accentCallout1">
            <a:avLst>
              <a:gd name="adj1" fmla="val 23921"/>
              <a:gd name="adj2" fmla="val -10907"/>
              <a:gd name="adj3" fmla="val 226912"/>
              <a:gd name="adj4" fmla="val -58634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a</a:t>
            </a:r>
          </a:p>
        </p:txBody>
      </p:sp>
      <p:grpSp>
        <p:nvGrpSpPr>
          <p:cNvPr id="42" name="Group 47"/>
          <p:cNvGrpSpPr>
            <a:grpSpLocks/>
          </p:cNvGrpSpPr>
          <p:nvPr/>
        </p:nvGrpSpPr>
        <p:grpSpPr bwMode="auto">
          <a:xfrm>
            <a:off x="6498853" y="3794720"/>
            <a:ext cx="2033587" cy="1219200"/>
            <a:chOff x="4015" y="2160"/>
            <a:chExt cx="1281" cy="768"/>
          </a:xfrm>
        </p:grpSpPr>
        <p:graphicFrame>
          <p:nvGraphicFramePr>
            <p:cNvPr id="43" name="Object 38"/>
            <p:cNvGraphicFramePr>
              <a:graphicFrameLocks noChangeAspect="1"/>
            </p:cNvGraphicFramePr>
            <p:nvPr/>
          </p:nvGraphicFramePr>
          <p:xfrm>
            <a:off x="4536" y="2160"/>
            <a:ext cx="735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11" name="Equation" r:id="rId7" imgW="558720" imgH="406080" progId="Equation.DSMT4">
                    <p:embed/>
                  </p:oleObj>
                </mc:Choice>
                <mc:Fallback>
                  <p:oleObj name="Equation" r:id="rId7" imgW="55872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2160"/>
                          <a:ext cx="735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AutoShape 42"/>
            <p:cNvCxnSpPr>
              <a:cxnSpLocks noChangeShapeType="1"/>
            </p:cNvCxnSpPr>
            <p:nvPr/>
          </p:nvCxnSpPr>
          <p:spPr bwMode="auto">
            <a:xfrm flipH="1">
              <a:off x="4015" y="2411"/>
              <a:ext cx="1281" cy="517"/>
            </a:xfrm>
            <a:prstGeom prst="bentConnector3">
              <a:avLst>
                <a:gd name="adj1" fmla="val -11241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122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3636" y="2708920"/>
            <a:ext cx="5256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</a:rPr>
              <a:t>（</a:t>
            </a:r>
            <a:r>
              <a:rPr kumimoji="1" lang="en-US" altLang="zh-CN" sz="2000" dirty="0">
                <a:latin typeface="Times New Roman" pitchFamily="18" charset="0"/>
              </a:rPr>
              <a:t>2</a:t>
            </a:r>
            <a:r>
              <a:rPr kumimoji="1" lang="zh-CN" altLang="en-US" sz="2000" dirty="0">
                <a:latin typeface="Times New Roman" pitchFamily="18" charset="0"/>
              </a:rPr>
              <a:t>）入射波在反射点引起的振动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527675" y="1612776"/>
            <a:ext cx="609600" cy="457200"/>
            <a:chOff x="4032" y="1008"/>
            <a:chExt cx="384" cy="288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032" y="12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080" y="100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latin typeface="Times New Roman" pitchFamily="18" charset="0"/>
                </a:rPr>
                <a:t>u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4613275" y="2527176"/>
            <a:ext cx="2438400" cy="336550"/>
            <a:chOff x="3792" y="1584"/>
            <a:chExt cx="1152" cy="254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3792" y="1728"/>
              <a:ext cx="1152" cy="0"/>
              <a:chOff x="3792" y="1728"/>
              <a:chExt cx="1152" cy="0"/>
            </a:xfrm>
          </p:grpSpPr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4643" y="1728"/>
                <a:ext cx="3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 flipH="1">
                <a:off x="3792" y="172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224" y="1584"/>
              <a:ext cx="411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i="1">
                  <a:latin typeface="Times New Roman" pitchFamily="18" charset="0"/>
                </a:rPr>
                <a:t>X </a:t>
              </a:r>
              <a:r>
                <a:rPr kumimoji="1" lang="en-US" altLang="zh-CN" sz="1600" i="1" baseline="-25000">
                  <a:latin typeface="Times New Roman" pitchFamily="18" charset="0"/>
                </a:rPr>
                <a:t>b</a:t>
              </a:r>
              <a:r>
                <a:rPr kumimoji="1" lang="en-US" altLang="zh-CN" sz="1600" i="1">
                  <a:latin typeface="Times New Roman" pitchFamily="18" charset="0"/>
                </a:rPr>
                <a:t>=3 </a:t>
              </a:r>
              <a:r>
                <a:rPr kumimoji="1" lang="en-US" altLang="zh-CN" sz="1600">
                  <a:latin typeface="Times New Roman" pitchFamily="18" charset="0"/>
                  <a:sym typeface="Symbol" pitchFamily="18" charset="2"/>
                </a:rPr>
                <a:t>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927475" y="1155576"/>
            <a:ext cx="4800600" cy="1981200"/>
            <a:chOff x="3264" y="912"/>
            <a:chExt cx="2304" cy="1248"/>
          </a:xfrm>
        </p:grpSpPr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264" y="1632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3600" y="96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5328" y="12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360" y="9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360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792" y="1536"/>
              <a:ext cx="1152" cy="96"/>
              <a:chOff x="3792" y="1536"/>
              <a:chExt cx="1152" cy="96"/>
            </a:xfrm>
          </p:grpSpPr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3792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3984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>
                <a:off x="4176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4944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>
                <a:off x="4368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>
                <a:off x="4752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3851275" y="1993776"/>
            <a:ext cx="3200400" cy="533400"/>
            <a:chOff x="3600" y="1584"/>
            <a:chExt cx="1536" cy="96"/>
          </a:xfrm>
        </p:grpSpPr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3600" y="1584"/>
              <a:ext cx="384" cy="96"/>
              <a:chOff x="3715" y="888"/>
              <a:chExt cx="1559" cy="318"/>
            </a:xfrm>
          </p:grpSpPr>
          <p:sp>
            <p:nvSpPr>
              <p:cNvPr id="50" name="Freeform 40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41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" name="Group 42"/>
            <p:cNvGrpSpPr>
              <a:grpSpLocks/>
            </p:cNvGrpSpPr>
            <p:nvPr/>
          </p:nvGrpSpPr>
          <p:grpSpPr bwMode="auto">
            <a:xfrm>
              <a:off x="3984" y="1584"/>
              <a:ext cx="384" cy="96"/>
              <a:chOff x="3715" y="888"/>
              <a:chExt cx="1559" cy="318"/>
            </a:xfrm>
          </p:grpSpPr>
          <p:sp>
            <p:nvSpPr>
              <p:cNvPr id="48" name="Freeform 43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44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" name="Group 45"/>
            <p:cNvGrpSpPr>
              <a:grpSpLocks/>
            </p:cNvGrpSpPr>
            <p:nvPr/>
          </p:nvGrpSpPr>
          <p:grpSpPr bwMode="auto">
            <a:xfrm>
              <a:off x="4368" y="1584"/>
              <a:ext cx="384" cy="96"/>
              <a:chOff x="3715" y="888"/>
              <a:chExt cx="1559" cy="318"/>
            </a:xfrm>
          </p:grpSpPr>
          <p:sp>
            <p:nvSpPr>
              <p:cNvPr id="46" name="Freeform 46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47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" name="Group 48"/>
            <p:cNvGrpSpPr>
              <a:grpSpLocks/>
            </p:cNvGrpSpPr>
            <p:nvPr/>
          </p:nvGrpSpPr>
          <p:grpSpPr bwMode="auto">
            <a:xfrm>
              <a:off x="4752" y="1584"/>
              <a:ext cx="384" cy="96"/>
              <a:chOff x="3715" y="888"/>
              <a:chExt cx="1559" cy="318"/>
            </a:xfrm>
          </p:grpSpPr>
          <p:sp>
            <p:nvSpPr>
              <p:cNvPr id="44" name="Freeform 49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50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7051675" y="1765176"/>
            <a:ext cx="152400" cy="990600"/>
            <a:chOff x="4944" y="1248"/>
            <a:chExt cx="96" cy="624"/>
          </a:xfrm>
        </p:grpSpPr>
        <p:sp>
          <p:nvSpPr>
            <p:cNvPr id="53" name="Rectangle 52" descr="浅色下对角线"/>
            <p:cNvSpPr>
              <a:spLocks noChangeArrowheads="1"/>
            </p:cNvSpPr>
            <p:nvPr/>
          </p:nvSpPr>
          <p:spPr bwMode="auto">
            <a:xfrm>
              <a:off x="4944" y="1248"/>
              <a:ext cx="96" cy="624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V="1">
              <a:off x="4944" y="124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6518275" y="1307976"/>
            <a:ext cx="1295400" cy="822325"/>
            <a:chOff x="4608" y="1056"/>
            <a:chExt cx="720" cy="518"/>
          </a:xfrm>
        </p:grpSpPr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608" y="1056"/>
              <a:ext cx="28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</a:rPr>
                <a:t>波疏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992" y="1056"/>
              <a:ext cx="3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波密</a:t>
              </a:r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 bwMode="auto">
          <a:xfrm flipV="1">
            <a:off x="3851275" y="1993776"/>
            <a:ext cx="3200400" cy="533400"/>
            <a:chOff x="3600" y="1584"/>
            <a:chExt cx="1536" cy="96"/>
          </a:xfrm>
        </p:grpSpPr>
        <p:grpSp>
          <p:nvGrpSpPr>
            <p:cNvPr id="59" name="Group 58"/>
            <p:cNvGrpSpPr>
              <a:grpSpLocks/>
            </p:cNvGrpSpPr>
            <p:nvPr/>
          </p:nvGrpSpPr>
          <p:grpSpPr bwMode="auto">
            <a:xfrm>
              <a:off x="3600" y="1584"/>
              <a:ext cx="384" cy="96"/>
              <a:chOff x="3715" y="888"/>
              <a:chExt cx="1559" cy="318"/>
            </a:xfrm>
          </p:grpSpPr>
          <p:sp>
            <p:nvSpPr>
              <p:cNvPr id="69" name="Freeform 59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60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" name="Group 61"/>
            <p:cNvGrpSpPr>
              <a:grpSpLocks/>
            </p:cNvGrpSpPr>
            <p:nvPr/>
          </p:nvGrpSpPr>
          <p:grpSpPr bwMode="auto">
            <a:xfrm>
              <a:off x="3984" y="1584"/>
              <a:ext cx="384" cy="96"/>
              <a:chOff x="3715" y="888"/>
              <a:chExt cx="1559" cy="318"/>
            </a:xfrm>
          </p:grpSpPr>
          <p:sp>
            <p:nvSpPr>
              <p:cNvPr id="67" name="Freeform 62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63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" name="Group 64"/>
            <p:cNvGrpSpPr>
              <a:grpSpLocks/>
            </p:cNvGrpSpPr>
            <p:nvPr/>
          </p:nvGrpSpPr>
          <p:grpSpPr bwMode="auto">
            <a:xfrm>
              <a:off x="4368" y="1584"/>
              <a:ext cx="384" cy="96"/>
              <a:chOff x="3715" y="888"/>
              <a:chExt cx="1559" cy="318"/>
            </a:xfrm>
          </p:grpSpPr>
          <p:sp>
            <p:nvSpPr>
              <p:cNvPr id="65" name="Freeform 65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66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" name="Group 67"/>
            <p:cNvGrpSpPr>
              <a:grpSpLocks/>
            </p:cNvGrpSpPr>
            <p:nvPr/>
          </p:nvGrpSpPr>
          <p:grpSpPr bwMode="auto">
            <a:xfrm>
              <a:off x="4752" y="1584"/>
              <a:ext cx="384" cy="96"/>
              <a:chOff x="3715" y="888"/>
              <a:chExt cx="1559" cy="318"/>
            </a:xfrm>
          </p:grpSpPr>
          <p:sp>
            <p:nvSpPr>
              <p:cNvPr id="63" name="Freeform 68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69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1" name="AutoShape 70"/>
          <p:cNvSpPr>
            <a:spLocks/>
          </p:cNvSpPr>
          <p:nvPr/>
        </p:nvSpPr>
        <p:spPr bwMode="auto">
          <a:xfrm>
            <a:off x="5451475" y="1144464"/>
            <a:ext cx="914400" cy="620712"/>
          </a:xfrm>
          <a:prstGeom prst="accentCallout1">
            <a:avLst>
              <a:gd name="adj1" fmla="val 18412"/>
              <a:gd name="adj2" fmla="val -8333"/>
              <a:gd name="adj3" fmla="val 174681"/>
              <a:gd name="adj4" fmla="val -44792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3200" i="1">
                <a:latin typeface="Times New Roman" pitchFamily="18" charset="0"/>
              </a:rPr>
              <a:t>x</a:t>
            </a:r>
            <a:r>
              <a:rPr kumimoji="1" lang="en-US" altLang="zh-CN" sz="3200" baseline="-25000">
                <a:latin typeface="Times New Roman" pitchFamily="18" charset="0"/>
              </a:rPr>
              <a:t>a</a:t>
            </a:r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-381000" y="5334000"/>
            <a:ext cx="4572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74"/>
          <p:cNvSpPr>
            <a:spLocks noChangeArrowheads="1"/>
          </p:cNvSpPr>
          <p:nvPr/>
        </p:nvSpPr>
        <p:spPr bwMode="auto">
          <a:xfrm>
            <a:off x="7508875" y="2679576"/>
            <a:ext cx="1600200" cy="533400"/>
          </a:xfrm>
          <a:prstGeom prst="wedgeRectCallout">
            <a:avLst>
              <a:gd name="adj1" fmla="val -77181"/>
              <a:gd name="adj2" fmla="val -127380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  <a:latin typeface="Times New Roman" pitchFamily="18" charset="0"/>
              </a:rPr>
              <a:t>半波损失</a:t>
            </a:r>
          </a:p>
        </p:txBody>
      </p:sp>
      <p:graphicFrame>
        <p:nvGraphicFramePr>
          <p:cNvPr id="75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809811"/>
              </p:ext>
            </p:extLst>
          </p:nvPr>
        </p:nvGraphicFramePr>
        <p:xfrm>
          <a:off x="109538" y="1376636"/>
          <a:ext cx="36703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13" name="公式" r:id="rId3" imgW="1879560" imgH="406080" progId="Equation.3">
                  <p:embed/>
                </p:oleObj>
              </mc:Choice>
              <mc:Fallback>
                <p:oleObj name="公式" r:id="rId3" imgW="1879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1376636"/>
                        <a:ext cx="3670300" cy="6842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6"/>
          <p:cNvSpPr txBox="1">
            <a:spLocks noChangeArrowheads="1"/>
          </p:cNvSpPr>
          <p:nvPr/>
        </p:nvSpPr>
        <p:spPr bwMode="auto">
          <a:xfrm>
            <a:off x="107950" y="188913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入射波波函数：</a:t>
            </a:r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165616"/>
              </p:ext>
            </p:extLst>
          </p:nvPr>
        </p:nvGraphicFramePr>
        <p:xfrm>
          <a:off x="2332038" y="2939876"/>
          <a:ext cx="43243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14" name="Equation" r:id="rId5" imgW="2158920" imgH="406080" progId="Equation.3">
                  <p:embed/>
                </p:oleObj>
              </mc:Choice>
              <mc:Fallback>
                <p:oleObj name="Equation" r:id="rId5" imgW="2158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2939876"/>
                        <a:ext cx="43243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947738" y="3778076"/>
            <a:ext cx="4416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</a:rPr>
              <a:t>反射波在反射点引起的振动</a:t>
            </a:r>
          </a:p>
        </p:txBody>
      </p:sp>
      <p:graphicFrame>
        <p:nvGraphicFramePr>
          <p:cNvPr id="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438099"/>
              </p:ext>
            </p:extLst>
          </p:nvPr>
        </p:nvGraphicFramePr>
        <p:xfrm>
          <a:off x="2160588" y="4311476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15" name="Equation" r:id="rId7" imgW="1854000" imgH="228600" progId="Equation.3">
                  <p:embed/>
                </p:oleObj>
              </mc:Choice>
              <mc:Fallback>
                <p:oleObj name="Equation" r:id="rId7" imgW="1854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4311476"/>
                        <a:ext cx="403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1093788" y="4997276"/>
            <a:ext cx="2901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dirty="0">
                <a:latin typeface="Times New Roman" pitchFamily="18" charset="0"/>
                <a:sym typeface="Symbol" pitchFamily="18" charset="2"/>
              </a:rPr>
              <a:t>反射波的波函数：</a:t>
            </a:r>
          </a:p>
        </p:txBody>
      </p:sp>
      <p:grpSp>
        <p:nvGrpSpPr>
          <p:cNvPr id="82" name="Group 7"/>
          <p:cNvGrpSpPr>
            <a:grpSpLocks/>
          </p:cNvGrpSpPr>
          <p:nvPr/>
        </p:nvGrpSpPr>
        <p:grpSpPr bwMode="auto">
          <a:xfrm>
            <a:off x="4827590" y="2952582"/>
            <a:ext cx="1905001" cy="762001"/>
            <a:chOff x="1728" y="2592"/>
            <a:chExt cx="1152" cy="432"/>
          </a:xfrm>
        </p:grpSpPr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1728" y="2592"/>
              <a:ext cx="115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0636895"/>
                </p:ext>
              </p:extLst>
            </p:nvPr>
          </p:nvGraphicFramePr>
          <p:xfrm>
            <a:off x="1776" y="2702"/>
            <a:ext cx="45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16" name="Equation" r:id="rId9" imgW="380880" imgH="203040" progId="Equation.DSMT4">
                    <p:embed/>
                  </p:oleObj>
                </mc:Choice>
                <mc:Fallback>
                  <p:oleObj name="Equation" r:id="rId9" imgW="380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702"/>
                          <a:ext cx="453" cy="27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" name="Group 10"/>
          <p:cNvGrpSpPr>
            <a:grpSpLocks/>
          </p:cNvGrpSpPr>
          <p:nvPr/>
        </p:nvGrpSpPr>
        <p:grpSpPr bwMode="auto">
          <a:xfrm>
            <a:off x="3608388" y="4235276"/>
            <a:ext cx="2971800" cy="609600"/>
            <a:chOff x="1008" y="3360"/>
            <a:chExt cx="1872" cy="384"/>
          </a:xfrm>
        </p:grpSpPr>
        <p:sp>
          <p:nvSpPr>
            <p:cNvPr id="86" name="Rectangle 11"/>
            <p:cNvSpPr>
              <a:spLocks noChangeArrowheads="1"/>
            </p:cNvSpPr>
            <p:nvPr/>
          </p:nvSpPr>
          <p:spPr bwMode="auto">
            <a:xfrm>
              <a:off x="1056" y="3360"/>
              <a:ext cx="1824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7" name="Object 12"/>
            <p:cNvGraphicFramePr>
              <a:graphicFrameLocks noChangeAspect="1"/>
            </p:cNvGraphicFramePr>
            <p:nvPr/>
          </p:nvGraphicFramePr>
          <p:xfrm>
            <a:off x="1008" y="3408"/>
            <a:ext cx="102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17" name="Equation" r:id="rId11" imgW="558720" imgH="177480" progId="Equation.3">
                    <p:embed/>
                  </p:oleObj>
                </mc:Choice>
                <mc:Fallback>
                  <p:oleObj name="Equation" r:id="rId11" imgW="558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408"/>
                          <a:ext cx="1027" cy="247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700632"/>
              </p:ext>
            </p:extLst>
          </p:nvPr>
        </p:nvGraphicFramePr>
        <p:xfrm>
          <a:off x="4041775" y="4844876"/>
          <a:ext cx="36814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18" name="公式" r:id="rId13" imgW="1815840" imgH="406080" progId="Equation.3">
                  <p:embed/>
                </p:oleObj>
              </mc:Choice>
              <mc:Fallback>
                <p:oleObj name="公式" r:id="rId13" imgW="1815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4844876"/>
                        <a:ext cx="368141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784271"/>
              </p:ext>
            </p:extLst>
          </p:nvPr>
        </p:nvGraphicFramePr>
        <p:xfrm>
          <a:off x="5043488" y="4844876"/>
          <a:ext cx="290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19" name="Equation" r:id="rId15" imgW="1434960" imgH="431640" progId="Equation.3">
                  <p:embed/>
                </p:oleObj>
              </mc:Choice>
              <mc:Fallback>
                <p:oleObj name="Equation" r:id="rId15" imgW="1434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4844876"/>
                        <a:ext cx="2908300" cy="914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661706"/>
              </p:ext>
            </p:extLst>
          </p:nvPr>
        </p:nvGraphicFramePr>
        <p:xfrm>
          <a:off x="2389188" y="5859239"/>
          <a:ext cx="43735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0" name="Equation" r:id="rId17" imgW="1955520" imgH="406080" progId="Equation.3">
                  <p:embed/>
                </p:oleObj>
              </mc:Choice>
              <mc:Fallback>
                <p:oleObj name="Equation" r:id="rId17" imgW="1955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5859239"/>
                        <a:ext cx="437356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229262"/>
              </p:ext>
            </p:extLst>
          </p:nvPr>
        </p:nvGraphicFramePr>
        <p:xfrm>
          <a:off x="2465040" y="5805264"/>
          <a:ext cx="4267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1" name="Equation" r:id="rId19" imgW="1562040" imgH="406080" progId="Equation.3">
                  <p:embed/>
                </p:oleObj>
              </mc:Choice>
              <mc:Fallback>
                <p:oleObj name="Equation" r:id="rId19" imgW="15620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040" y="5805264"/>
                        <a:ext cx="4267200" cy="8604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036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9" grpId="0"/>
      <p:bldP spid="8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971800" y="4471392"/>
            <a:ext cx="3276600" cy="381000"/>
            <a:chOff x="3600" y="1584"/>
            <a:chExt cx="1536" cy="96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3600" y="1584"/>
              <a:ext cx="384" cy="96"/>
              <a:chOff x="3715" y="888"/>
              <a:chExt cx="1559" cy="318"/>
            </a:xfrm>
          </p:grpSpPr>
          <p:sp>
            <p:nvSpPr>
              <p:cNvPr id="14" name="Freeform 4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3984" y="1584"/>
              <a:ext cx="384" cy="96"/>
              <a:chOff x="3715" y="888"/>
              <a:chExt cx="1559" cy="318"/>
            </a:xfrm>
          </p:grpSpPr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4368" y="1584"/>
              <a:ext cx="384" cy="96"/>
              <a:chOff x="3715" y="888"/>
              <a:chExt cx="1559" cy="318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4752" y="1584"/>
              <a:ext cx="384" cy="96"/>
              <a:chOff x="3715" y="888"/>
              <a:chExt cx="1559" cy="318"/>
            </a:xfrm>
          </p:grpSpPr>
          <p:sp>
            <p:nvSpPr>
              <p:cNvPr id="8" name="Freeform 13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Freeform 14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286000" y="4471392"/>
            <a:ext cx="3276600" cy="381000"/>
            <a:chOff x="3600" y="1584"/>
            <a:chExt cx="1536" cy="96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3600" y="1584"/>
              <a:ext cx="384" cy="96"/>
              <a:chOff x="3715" y="888"/>
              <a:chExt cx="1559" cy="318"/>
            </a:xfrm>
          </p:grpSpPr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3984" y="1584"/>
              <a:ext cx="384" cy="96"/>
              <a:chOff x="3715" y="888"/>
              <a:chExt cx="1559" cy="318"/>
            </a:xfrm>
          </p:grpSpPr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4368" y="1584"/>
              <a:ext cx="384" cy="96"/>
              <a:chOff x="3715" y="888"/>
              <a:chExt cx="1559" cy="318"/>
            </a:xfrm>
          </p:grpSpPr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4752" y="1584"/>
              <a:ext cx="384" cy="96"/>
              <a:chOff x="3715" y="888"/>
              <a:chExt cx="1559" cy="318"/>
            </a:xfrm>
          </p:grpSpPr>
          <p:sp>
            <p:nvSpPr>
              <p:cNvPr id="21" name="Freeform 26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7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447800" y="4166592"/>
            <a:ext cx="6553200" cy="990600"/>
            <a:chOff x="1056" y="1776"/>
            <a:chExt cx="4128" cy="624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488" y="1776"/>
              <a:ext cx="2688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056" y="1958"/>
              <a:ext cx="4128" cy="346"/>
              <a:chOff x="1008" y="1392"/>
              <a:chExt cx="4128" cy="346"/>
            </a:xfrm>
          </p:grpSpPr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1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1008" y="1509"/>
                <a:ext cx="37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 flipV="1">
                <a:off x="1536" y="1431"/>
                <a:ext cx="0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 flipV="1">
                <a:off x="4008" y="1431"/>
                <a:ext cx="0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4737" y="1392"/>
              <a:ext cx="399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857" name="Equation" r:id="rId3" imgW="139680" imgH="139680" progId="Equation.3">
                      <p:embed/>
                    </p:oleObj>
                  </mc:Choice>
                  <mc:Fallback>
                    <p:oleObj name="Equation" r:id="rId3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7" y="1392"/>
                            <a:ext cx="399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Text Box 36"/>
              <p:cNvSpPr txBox="1">
                <a:spLocks noChangeArrowheads="1"/>
              </p:cNvSpPr>
              <p:nvPr/>
            </p:nvSpPr>
            <p:spPr bwMode="auto">
              <a:xfrm>
                <a:off x="3888" y="148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itchFamily="18" charset="0"/>
                  </a:rPr>
                  <a:t>30</a:t>
                </a:r>
              </a:p>
            </p:txBody>
          </p:sp>
        </p:grpSp>
      </p:grp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683568" y="1340768"/>
            <a:ext cx="792703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</a:rPr>
              <a:t>  </a:t>
            </a:r>
            <a:r>
              <a:rPr kumimoji="1" lang="en-US" altLang="zh-CN" sz="2800" dirty="0" smtClean="0">
                <a:latin typeface="Times New Roman" pitchFamily="18" charset="0"/>
              </a:rPr>
              <a:t>20  </a:t>
            </a:r>
            <a:r>
              <a:rPr kumimoji="1" lang="zh-CN" altLang="en-US" sz="2800" dirty="0" smtClean="0">
                <a:latin typeface="Times New Roman" pitchFamily="18" charset="0"/>
              </a:rPr>
              <a:t>两</a:t>
            </a:r>
            <a:r>
              <a:rPr kumimoji="1" lang="zh-CN" altLang="en-US" sz="2800" dirty="0">
                <a:latin typeface="Times New Roman" pitchFamily="18" charset="0"/>
              </a:rPr>
              <a:t>相干波源</a:t>
            </a:r>
            <a:r>
              <a:rPr kumimoji="1" lang="en-US" altLang="zh-CN" sz="2800" dirty="0">
                <a:latin typeface="Times New Roman" pitchFamily="18" charset="0"/>
              </a:rPr>
              <a:t>S</a:t>
            </a:r>
            <a:r>
              <a:rPr kumimoji="1" lang="en-US" altLang="zh-CN" sz="2800" baseline="-25000" dirty="0">
                <a:latin typeface="Times New Roman" pitchFamily="18" charset="0"/>
              </a:rPr>
              <a:t>1</a:t>
            </a:r>
            <a:r>
              <a:rPr kumimoji="1" lang="zh-CN" altLang="en-US" sz="2800" dirty="0">
                <a:latin typeface="Times New Roman" pitchFamily="18" charset="0"/>
              </a:rPr>
              <a:t>、</a:t>
            </a:r>
            <a:r>
              <a:rPr kumimoji="1" lang="en-US" altLang="zh-CN" sz="2800" dirty="0">
                <a:latin typeface="Times New Roman" pitchFamily="18" charset="0"/>
              </a:rPr>
              <a:t>S</a:t>
            </a:r>
            <a:r>
              <a:rPr kumimoji="1" lang="en-US" altLang="zh-CN" sz="2800" baseline="-25000" dirty="0">
                <a:latin typeface="Times New Roman" pitchFamily="18" charset="0"/>
              </a:rPr>
              <a:t>2 </a:t>
            </a:r>
            <a:r>
              <a:rPr kumimoji="1" lang="zh-CN" altLang="en-US" sz="2800" dirty="0">
                <a:latin typeface="Times New Roman" pitchFamily="18" charset="0"/>
              </a:rPr>
              <a:t>相距 </a:t>
            </a:r>
            <a:r>
              <a:rPr kumimoji="1" lang="en-US" altLang="zh-CN" sz="2800" dirty="0">
                <a:latin typeface="Times New Roman" pitchFamily="18" charset="0"/>
              </a:rPr>
              <a:t>d= 30m </a:t>
            </a:r>
            <a:r>
              <a:rPr kumimoji="1" lang="zh-CN" altLang="en-US" sz="2800" dirty="0">
                <a:latin typeface="Times New Roman" pitchFamily="18" charset="0"/>
              </a:rPr>
              <a:t>，设由</a:t>
            </a:r>
            <a:r>
              <a:rPr kumimoji="1" lang="en-US" altLang="zh-CN" sz="2800" dirty="0">
                <a:latin typeface="Times New Roman" pitchFamily="18" charset="0"/>
              </a:rPr>
              <a:t>S</a:t>
            </a:r>
            <a:r>
              <a:rPr kumimoji="1" lang="en-US" altLang="zh-CN" sz="2800" baseline="-25000" dirty="0">
                <a:latin typeface="Times New Roman" pitchFamily="18" charset="0"/>
              </a:rPr>
              <a:t>1</a:t>
            </a:r>
            <a:r>
              <a:rPr kumimoji="1" lang="zh-CN" altLang="en-US" sz="2800" dirty="0">
                <a:latin typeface="Times New Roman" pitchFamily="18" charset="0"/>
              </a:rPr>
              <a:t>、</a:t>
            </a:r>
            <a:r>
              <a:rPr kumimoji="1" lang="en-US" altLang="zh-CN" sz="2800" dirty="0">
                <a:latin typeface="Times New Roman" pitchFamily="18" charset="0"/>
              </a:rPr>
              <a:t>S</a:t>
            </a:r>
            <a:r>
              <a:rPr kumimoji="1" lang="en-US" altLang="zh-CN" sz="2800" baseline="-25000" dirty="0">
                <a:latin typeface="Times New Roman" pitchFamily="18" charset="0"/>
              </a:rPr>
              <a:t>2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</a:rPr>
              <a:t>分别发出的两列波，沿</a:t>
            </a:r>
            <a:r>
              <a:rPr kumimoji="1" lang="en-US" altLang="zh-CN" sz="2800" dirty="0">
                <a:latin typeface="Times New Roman" pitchFamily="18" charset="0"/>
              </a:rPr>
              <a:t>X</a:t>
            </a:r>
            <a:r>
              <a:rPr kumimoji="1" lang="zh-CN" altLang="en-US" sz="2800" dirty="0">
                <a:latin typeface="Times New Roman" pitchFamily="18" charset="0"/>
              </a:rPr>
              <a:t>轴传播时强度保持不变。 </a:t>
            </a:r>
            <a:r>
              <a:rPr kumimoji="1" lang="en-US" altLang="zh-CN" sz="2800" i="1" dirty="0">
                <a:latin typeface="Times New Roman" pitchFamily="18" charset="0"/>
              </a:rPr>
              <a:t>x</a:t>
            </a:r>
            <a:r>
              <a:rPr kumimoji="1" lang="en-US" altLang="zh-CN" sz="2800" baseline="-25000" dirty="0">
                <a:latin typeface="Times New Roman" pitchFamily="18" charset="0"/>
              </a:rPr>
              <a:t>1</a:t>
            </a:r>
            <a:r>
              <a:rPr kumimoji="1" lang="en-US" altLang="zh-CN" sz="2800" dirty="0">
                <a:latin typeface="Times New Roman" pitchFamily="18" charset="0"/>
              </a:rPr>
              <a:t>=9</a:t>
            </a:r>
            <a:r>
              <a:rPr kumimoji="1" lang="en-US" altLang="zh-CN" sz="2800" b="0" dirty="0">
                <a:latin typeface="Times New Roman" pitchFamily="18" charset="0"/>
              </a:rPr>
              <a:t>m</a:t>
            </a:r>
            <a:r>
              <a:rPr kumimoji="1" lang="en-US" altLang="zh-CN" sz="2800" dirty="0">
                <a:latin typeface="Times New Roman" pitchFamily="18" charset="0"/>
              </a:rPr>
              <a:t>,  </a:t>
            </a:r>
            <a:r>
              <a:rPr kumimoji="1" lang="en-US" altLang="zh-CN" sz="2800" i="1" dirty="0">
                <a:latin typeface="Times New Roman" pitchFamily="18" charset="0"/>
              </a:rPr>
              <a:t>x</a:t>
            </a:r>
            <a:r>
              <a:rPr kumimoji="1" lang="en-US" altLang="zh-CN" sz="2800" baseline="-25000" dirty="0">
                <a:latin typeface="Times New Roman" pitchFamily="18" charset="0"/>
              </a:rPr>
              <a:t>2</a:t>
            </a:r>
            <a:r>
              <a:rPr kumimoji="1" lang="en-US" altLang="zh-CN" sz="2800" dirty="0">
                <a:latin typeface="Times New Roman" pitchFamily="18" charset="0"/>
              </a:rPr>
              <a:t>=12</a:t>
            </a:r>
            <a:r>
              <a:rPr kumimoji="1" lang="en-US" altLang="zh-CN" sz="2800" b="0" dirty="0">
                <a:latin typeface="Times New Roman" pitchFamily="18" charset="0"/>
              </a:rPr>
              <a:t>m</a:t>
            </a:r>
            <a:r>
              <a:rPr kumimoji="1" lang="en-US" altLang="zh-CN" sz="2800" dirty="0">
                <a:latin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</a:rPr>
              <a:t>处的两点是相邻的波节。  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itchFamily="18" charset="0"/>
              </a:rPr>
              <a:t>求</a:t>
            </a:r>
            <a:r>
              <a:rPr kumimoji="1" lang="zh-CN" altLang="en-US" sz="2800" dirty="0">
                <a:latin typeface="Times New Roman" pitchFamily="18" charset="0"/>
              </a:rPr>
              <a:t>：</a:t>
            </a:r>
            <a:r>
              <a:rPr kumimoji="1" lang="zh-CN" altLang="en-US" sz="2800" dirty="0">
                <a:latin typeface="Times New Roman" pitchFamily="18" charset="0"/>
                <a:sym typeface="Wingdings" pitchFamily="2" charset="2"/>
              </a:rPr>
              <a:t>（</a:t>
            </a:r>
            <a:r>
              <a:rPr kumimoji="1" lang="en-US" altLang="zh-CN" sz="28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kumimoji="1" lang="zh-CN" altLang="en-US" sz="2800" dirty="0">
                <a:latin typeface="Times New Roman" pitchFamily="18" charset="0"/>
                <a:sym typeface="Wingdings" pitchFamily="2" charset="2"/>
              </a:rPr>
              <a:t>）</a:t>
            </a:r>
            <a:r>
              <a:rPr kumimoji="1" lang="zh-CN" altLang="en-US" sz="2800" dirty="0">
                <a:latin typeface="Times New Roman" pitchFamily="18" charset="0"/>
              </a:rPr>
              <a:t>两列波的波长； （</a:t>
            </a:r>
            <a:r>
              <a:rPr kumimoji="1" lang="en-US" altLang="zh-CN" sz="2800" dirty="0">
                <a:latin typeface="Times New Roman" pitchFamily="18" charset="0"/>
              </a:rPr>
              <a:t>2</a:t>
            </a:r>
            <a:r>
              <a:rPr kumimoji="1" lang="zh-CN" altLang="en-US" sz="2800" dirty="0">
                <a:latin typeface="Times New Roman" pitchFamily="18" charset="0"/>
              </a:rPr>
              <a:t>）两波源间的最小相位差。</a:t>
            </a:r>
          </a:p>
        </p:txBody>
      </p:sp>
      <p:graphicFrame>
        <p:nvGraphicFramePr>
          <p:cNvPr id="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865661"/>
              </p:ext>
            </p:extLst>
          </p:nvPr>
        </p:nvGraphicFramePr>
        <p:xfrm>
          <a:off x="2057400" y="4014192"/>
          <a:ext cx="330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8"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14192"/>
                        <a:ext cx="330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025544"/>
              </p:ext>
            </p:extLst>
          </p:nvPr>
        </p:nvGraphicFramePr>
        <p:xfrm>
          <a:off x="5943600" y="4014192"/>
          <a:ext cx="3571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9" name="Equation" r:id="rId7" imgW="164880" imgH="215640" progId="Equation.3">
                  <p:embed/>
                </p:oleObj>
              </mc:Choice>
              <mc:Fallback>
                <p:oleObj name="Equation" r:id="rId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014192"/>
                        <a:ext cx="3571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3352800" y="4531717"/>
            <a:ext cx="914400" cy="473075"/>
            <a:chOff x="2208" y="1440"/>
            <a:chExt cx="576" cy="298"/>
          </a:xfrm>
        </p:grpSpPr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304" y="14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2592" y="14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2208" y="1488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9    12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2438400" y="3861792"/>
            <a:ext cx="3505200" cy="519113"/>
            <a:chOff x="1536" y="1728"/>
            <a:chExt cx="2208" cy="327"/>
          </a:xfrm>
        </p:grpSpPr>
        <p:grpSp>
          <p:nvGrpSpPr>
            <p:cNvPr id="47" name="Group 50"/>
            <p:cNvGrpSpPr>
              <a:grpSpLocks/>
            </p:cNvGrpSpPr>
            <p:nvPr/>
          </p:nvGrpSpPr>
          <p:grpSpPr bwMode="auto">
            <a:xfrm>
              <a:off x="1536" y="1728"/>
              <a:ext cx="384" cy="327"/>
              <a:chOff x="1536" y="1728"/>
              <a:chExt cx="384" cy="327"/>
            </a:xfrm>
          </p:grpSpPr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Text Box 52"/>
              <p:cNvSpPr txBox="1">
                <a:spLocks noChangeArrowheads="1"/>
              </p:cNvSpPr>
              <p:nvPr/>
            </p:nvSpPr>
            <p:spPr bwMode="auto">
              <a:xfrm>
                <a:off x="1584" y="172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0" i="1">
                    <a:latin typeface="Times New Roman" pitchFamily="18" charset="0"/>
                  </a:rPr>
                  <a:t>u</a:t>
                </a:r>
              </a:p>
            </p:txBody>
          </p:sp>
        </p:grpSp>
        <p:grpSp>
          <p:nvGrpSpPr>
            <p:cNvPr id="48" name="Group 53"/>
            <p:cNvGrpSpPr>
              <a:grpSpLocks/>
            </p:cNvGrpSpPr>
            <p:nvPr/>
          </p:nvGrpSpPr>
          <p:grpSpPr bwMode="auto">
            <a:xfrm>
              <a:off x="3360" y="1728"/>
              <a:ext cx="384" cy="327"/>
              <a:chOff x="3360" y="1728"/>
              <a:chExt cx="384" cy="327"/>
            </a:xfrm>
          </p:grpSpPr>
          <p:sp>
            <p:nvSpPr>
              <p:cNvPr id="49" name="Text Box 54"/>
              <p:cNvSpPr txBox="1">
                <a:spLocks noChangeArrowheads="1"/>
              </p:cNvSpPr>
              <p:nvPr/>
            </p:nvSpPr>
            <p:spPr bwMode="auto">
              <a:xfrm>
                <a:off x="3456" y="172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0" i="1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50" name="Line 55"/>
              <p:cNvSpPr>
                <a:spLocks noChangeShapeType="1"/>
              </p:cNvSpPr>
              <p:nvPr/>
            </p:nvSpPr>
            <p:spPr bwMode="auto">
              <a:xfrm flipH="1">
                <a:off x="3360" y="201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053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467544" y="1012666"/>
            <a:ext cx="13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</a:rPr>
              <a:t>解（</a:t>
            </a:r>
            <a:r>
              <a:rPr kumimoji="1" lang="en-US" altLang="zh-CN" sz="2000" dirty="0">
                <a:latin typeface="Times New Roman" pitchFamily="18" charset="0"/>
              </a:rPr>
              <a:t>1</a:t>
            </a:r>
            <a:r>
              <a:rPr kumimoji="1" lang="zh-CN" altLang="en-US" sz="2000" dirty="0">
                <a:latin typeface="Times New Roman" pitchFamily="18" charset="0"/>
              </a:rPr>
              <a:t>）</a:t>
            </a:r>
          </a:p>
        </p:txBody>
      </p:sp>
      <p:sp>
        <p:nvSpPr>
          <p:cNvPr id="4" name="Text Box 45"/>
          <p:cNvSpPr txBox="1">
            <a:spLocks noChangeArrowheads="1"/>
          </p:cNvSpPr>
          <p:nvPr/>
        </p:nvSpPr>
        <p:spPr bwMode="auto">
          <a:xfrm>
            <a:off x="1578451" y="980728"/>
            <a:ext cx="297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dirty="0">
                <a:latin typeface="Times New Roman" pitchFamily="18" charset="0"/>
              </a:rPr>
              <a:t>相邻两波节间距</a:t>
            </a:r>
            <a:r>
              <a:rPr kumimoji="1" lang="zh-CN" altLang="en-US" sz="2000" dirty="0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000" dirty="0">
                <a:latin typeface="Times New Roman" pitchFamily="18" charset="0"/>
                <a:sym typeface="Symbol" pitchFamily="18" charset="2"/>
              </a:rPr>
              <a:t>/2</a:t>
            </a:r>
            <a:endParaRPr kumimoji="1" lang="en-US" altLang="zh-CN" sz="2000" dirty="0">
              <a:latin typeface="Times New Roman" pitchFamily="18" charset="0"/>
            </a:endParaRP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4317206" y="980728"/>
            <a:ext cx="2559050" cy="533400"/>
            <a:chOff x="2736" y="2976"/>
            <a:chExt cx="1612" cy="336"/>
          </a:xfrm>
        </p:grpSpPr>
        <p:sp>
          <p:nvSpPr>
            <p:cNvPr id="6" name="AutoShape 46"/>
            <p:cNvSpPr>
              <a:spLocks noChangeArrowheads="1"/>
            </p:cNvSpPr>
            <p:nvPr/>
          </p:nvSpPr>
          <p:spPr bwMode="auto">
            <a:xfrm>
              <a:off x="2736" y="3072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" name="Object 47"/>
            <p:cNvGraphicFramePr>
              <a:graphicFrameLocks noChangeAspect="1"/>
            </p:cNvGraphicFramePr>
            <p:nvPr/>
          </p:nvGraphicFramePr>
          <p:xfrm>
            <a:off x="3552" y="2976"/>
            <a:ext cx="7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3" name="Equation" r:id="rId3" imgW="545760" imgH="203040" progId="Equation.3">
                    <p:embed/>
                  </p:oleObj>
                </mc:Choice>
                <mc:Fallback>
                  <p:oleObj name="Equation" r:id="rId3" imgW="5457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976"/>
                          <a:ext cx="796" cy="33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35496" y="1579760"/>
            <a:ext cx="5110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</a:rPr>
              <a:t>（</a:t>
            </a:r>
            <a:r>
              <a:rPr kumimoji="1" lang="en-US" altLang="zh-CN" sz="2000" dirty="0">
                <a:latin typeface="Times New Roman" pitchFamily="18" charset="0"/>
              </a:rPr>
              <a:t>2</a:t>
            </a:r>
            <a:r>
              <a:rPr kumimoji="1" lang="zh-CN" altLang="en-US" sz="2000" dirty="0">
                <a:latin typeface="Times New Roman" pitchFamily="18" charset="0"/>
              </a:rPr>
              <a:t>）两波源间的最小相位差</a:t>
            </a:r>
            <a:r>
              <a:rPr kumimoji="1" lang="en-US" altLang="zh-CN" sz="20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669393"/>
              </p:ext>
            </p:extLst>
          </p:nvPr>
        </p:nvGraphicFramePr>
        <p:xfrm>
          <a:off x="4427983" y="2708920"/>
          <a:ext cx="4233795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4" name="公式" r:id="rId5" imgW="2070000" imgH="901440" progId="Equation.3">
                  <p:embed/>
                </p:oleObj>
              </mc:Choice>
              <mc:Fallback>
                <p:oleObj name="公式" r:id="rId5" imgW="20700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3" y="2708920"/>
                        <a:ext cx="4233795" cy="151216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374225"/>
              </p:ext>
            </p:extLst>
          </p:nvPr>
        </p:nvGraphicFramePr>
        <p:xfrm>
          <a:off x="395536" y="4223171"/>
          <a:ext cx="58388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5" name="公式" r:id="rId7" imgW="3073320" imgH="444240" progId="Equation.3">
                  <p:embed/>
                </p:oleObj>
              </mc:Choice>
              <mc:Fallback>
                <p:oleObj name="公式" r:id="rId7" imgW="3073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223171"/>
                        <a:ext cx="583882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138514"/>
              </p:ext>
            </p:extLst>
          </p:nvPr>
        </p:nvGraphicFramePr>
        <p:xfrm>
          <a:off x="539552" y="4941168"/>
          <a:ext cx="34417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6" name="公式" r:id="rId9" imgW="1739880" imgH="406080" progId="Equation.3">
                  <p:embed/>
                </p:oleObj>
              </mc:Choice>
              <mc:Fallback>
                <p:oleObj name="公式" r:id="rId9" imgW="1739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941168"/>
                        <a:ext cx="34417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31"/>
          <p:cNvSpPr txBox="1">
            <a:spLocks noChangeArrowheads="1"/>
          </p:cNvSpPr>
          <p:nvPr/>
        </p:nvSpPr>
        <p:spPr bwMode="auto">
          <a:xfrm>
            <a:off x="931664" y="5692056"/>
            <a:ext cx="31416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已知在 </a:t>
            </a:r>
            <a:r>
              <a:rPr kumimoji="1" lang="en-US" altLang="zh-CN" i="1">
                <a:latin typeface="Times New Roman" pitchFamily="18" charset="0"/>
              </a:rPr>
              <a:t>x </a:t>
            </a:r>
            <a:r>
              <a:rPr kumimoji="1" lang="en-US" altLang="zh-CN">
                <a:latin typeface="Times New Roman" pitchFamily="18" charset="0"/>
              </a:rPr>
              <a:t>= 9</a:t>
            </a:r>
            <a:r>
              <a:rPr kumimoji="1" lang="zh-CN" altLang="en-US">
                <a:latin typeface="Times New Roman" pitchFamily="18" charset="0"/>
              </a:rPr>
              <a:t>处是节点         所以</a:t>
            </a:r>
            <a:r>
              <a:rPr kumimoji="1" lang="zh-CN" altLang="en-US">
                <a:latin typeface="Times New Roman" pitchFamily="18" charset="0"/>
                <a:sym typeface="Symbol" pitchFamily="18" charset="2"/>
              </a:rPr>
              <a:t> </a:t>
            </a:r>
            <a:r>
              <a:rPr kumimoji="1" lang="zh-CN" altLang="en-US" i="1">
                <a:latin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= </a:t>
            </a:r>
            <a:r>
              <a:rPr kumimoji="1" lang="zh-CN" altLang="en-US">
                <a:latin typeface="Times New Roman" pitchFamily="18" charset="0"/>
                <a:sym typeface="Symbol" pitchFamily="18" charset="2"/>
              </a:rPr>
              <a:t>（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2k+1</a:t>
            </a:r>
            <a:r>
              <a:rPr kumimoji="1" lang="zh-CN" altLang="en-US">
                <a:latin typeface="Times New Roman" pitchFamily="18" charset="0"/>
                <a:sym typeface="Symbol" pitchFamily="18" charset="2"/>
              </a:rPr>
              <a:t>）</a:t>
            </a:r>
          </a:p>
        </p:txBody>
      </p:sp>
      <p:graphicFrame>
        <p:nvGraphicFramePr>
          <p:cNvPr id="13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332928"/>
              </p:ext>
            </p:extLst>
          </p:nvPr>
        </p:nvGraphicFramePr>
        <p:xfrm>
          <a:off x="4644827" y="5517431"/>
          <a:ext cx="33893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7" name="公式" r:id="rId11" imgW="1587240" imgH="215640" progId="Equation.3">
                  <p:embed/>
                </p:oleObj>
              </mc:Choice>
              <mc:Fallback>
                <p:oleObj name="公式" r:id="rId11" imgW="1587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827" y="5517431"/>
                        <a:ext cx="33893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0387"/>
              </p:ext>
            </p:extLst>
          </p:nvPr>
        </p:nvGraphicFramePr>
        <p:xfrm>
          <a:off x="4788024" y="6107113"/>
          <a:ext cx="36226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8" name="公式" r:id="rId13" imgW="1117440" imgH="215640" progId="Equation.3">
                  <p:embed/>
                </p:oleObj>
              </mc:Choice>
              <mc:Fallback>
                <p:oleObj name="公式" r:id="rId13" imgW="1117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6107113"/>
                        <a:ext cx="3622675" cy="561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034"/>
          <p:cNvSpPr>
            <a:spLocks/>
          </p:cNvSpPr>
          <p:nvPr/>
        </p:nvSpPr>
        <p:spPr bwMode="auto">
          <a:xfrm>
            <a:off x="4116189" y="5369793"/>
            <a:ext cx="295275" cy="1016000"/>
          </a:xfrm>
          <a:prstGeom prst="rightBrace">
            <a:avLst>
              <a:gd name="adj1" fmla="val 28674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035"/>
          <p:cNvGrpSpPr>
            <a:grpSpLocks/>
          </p:cNvGrpSpPr>
          <p:nvPr/>
        </p:nvGrpSpPr>
        <p:grpSpPr bwMode="auto">
          <a:xfrm>
            <a:off x="2771328" y="1462162"/>
            <a:ext cx="6553200" cy="1174750"/>
            <a:chOff x="864" y="652"/>
            <a:chExt cx="4128" cy="740"/>
          </a:xfrm>
        </p:grpSpPr>
        <p:sp>
          <p:nvSpPr>
            <p:cNvPr id="17" name="Rectangle 1036"/>
            <p:cNvSpPr>
              <a:spLocks noChangeArrowheads="1"/>
            </p:cNvSpPr>
            <p:nvPr/>
          </p:nvSpPr>
          <p:spPr bwMode="auto">
            <a:xfrm>
              <a:off x="1296" y="768"/>
              <a:ext cx="2688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037"/>
            <p:cNvSpPr txBox="1">
              <a:spLocks noChangeArrowheads="1"/>
            </p:cNvSpPr>
            <p:nvPr/>
          </p:nvSpPr>
          <p:spPr bwMode="auto">
            <a:xfrm>
              <a:off x="1296" y="1046"/>
              <a:ext cx="1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" name="Line 1038"/>
            <p:cNvSpPr>
              <a:spLocks noChangeShapeType="1"/>
            </p:cNvSpPr>
            <p:nvPr/>
          </p:nvSpPr>
          <p:spPr bwMode="auto">
            <a:xfrm>
              <a:off x="864" y="1067"/>
              <a:ext cx="37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039"/>
            <p:cNvSpPr>
              <a:spLocks noChangeShapeType="1"/>
            </p:cNvSpPr>
            <p:nvPr/>
          </p:nvSpPr>
          <p:spPr bwMode="auto">
            <a:xfrm flipV="1">
              <a:off x="1392" y="989"/>
              <a:ext cx="0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40"/>
            <p:cNvSpPr>
              <a:spLocks noChangeShapeType="1"/>
            </p:cNvSpPr>
            <p:nvPr/>
          </p:nvSpPr>
          <p:spPr bwMode="auto">
            <a:xfrm flipV="1">
              <a:off x="3864" y="989"/>
              <a:ext cx="0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" name="Object 1041"/>
            <p:cNvGraphicFramePr>
              <a:graphicFrameLocks noChangeAspect="1"/>
            </p:cNvGraphicFramePr>
            <p:nvPr/>
          </p:nvGraphicFramePr>
          <p:xfrm>
            <a:off x="4593" y="950"/>
            <a:ext cx="39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9" name="Equation" r:id="rId15" imgW="139680" imgH="139680" progId="Equation.3">
                    <p:embed/>
                  </p:oleObj>
                </mc:Choice>
                <mc:Fallback>
                  <p:oleObj name="Equation" r:id="rId1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3" y="950"/>
                          <a:ext cx="39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1042"/>
            <p:cNvSpPr txBox="1">
              <a:spLocks noChangeArrowheads="1"/>
            </p:cNvSpPr>
            <p:nvPr/>
          </p:nvSpPr>
          <p:spPr bwMode="auto">
            <a:xfrm>
              <a:off x="3744" y="104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30</a:t>
              </a:r>
            </a:p>
          </p:txBody>
        </p:sp>
        <p:graphicFrame>
          <p:nvGraphicFramePr>
            <p:cNvPr id="24" name="Object 1043"/>
            <p:cNvGraphicFramePr>
              <a:graphicFrameLocks noChangeAspect="1"/>
            </p:cNvGraphicFramePr>
            <p:nvPr/>
          </p:nvGraphicFramePr>
          <p:xfrm>
            <a:off x="1296" y="652"/>
            <a:ext cx="20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0" name="Equation" r:id="rId17" imgW="152280" imgH="215640" progId="Equation.3">
                    <p:embed/>
                  </p:oleObj>
                </mc:Choice>
                <mc:Fallback>
                  <p:oleObj name="Equation" r:id="rId17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652"/>
                          <a:ext cx="20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044"/>
            <p:cNvGraphicFramePr>
              <a:graphicFrameLocks noChangeAspect="1"/>
            </p:cNvGraphicFramePr>
            <p:nvPr/>
          </p:nvGraphicFramePr>
          <p:xfrm>
            <a:off x="3744" y="652"/>
            <a:ext cx="225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1" name="Equation" r:id="rId19" imgW="164880" imgH="215640" progId="Equation.3">
                    <p:embed/>
                  </p:oleObj>
                </mc:Choice>
                <mc:Fallback>
                  <p:oleObj name="Equation" r:id="rId1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652"/>
                          <a:ext cx="225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1045"/>
            <p:cNvSpPr>
              <a:spLocks noChangeShapeType="1"/>
            </p:cNvSpPr>
            <p:nvPr/>
          </p:nvSpPr>
          <p:spPr bwMode="auto">
            <a:xfrm>
              <a:off x="1536" y="949"/>
              <a:ext cx="3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1046"/>
            <p:cNvSpPr txBox="1">
              <a:spLocks noChangeArrowheads="1"/>
            </p:cNvSpPr>
            <p:nvPr/>
          </p:nvSpPr>
          <p:spPr bwMode="auto">
            <a:xfrm>
              <a:off x="1584" y="661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 i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28" name="Text Box 1047"/>
            <p:cNvSpPr txBox="1">
              <a:spLocks noChangeArrowheads="1"/>
            </p:cNvSpPr>
            <p:nvPr/>
          </p:nvSpPr>
          <p:spPr bwMode="auto">
            <a:xfrm>
              <a:off x="3456" y="661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 i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29" name="Line 1048"/>
            <p:cNvSpPr>
              <a:spLocks noChangeShapeType="1"/>
            </p:cNvSpPr>
            <p:nvPr/>
          </p:nvSpPr>
          <p:spPr bwMode="auto">
            <a:xfrm flipH="1">
              <a:off x="3360" y="949"/>
              <a:ext cx="38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049"/>
            <p:cNvSpPr>
              <a:spLocks noChangeShapeType="1"/>
            </p:cNvSpPr>
            <p:nvPr/>
          </p:nvSpPr>
          <p:spPr bwMode="auto">
            <a:xfrm>
              <a:off x="2208" y="101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050"/>
            <p:cNvSpPr txBox="1">
              <a:spLocks noChangeArrowheads="1"/>
            </p:cNvSpPr>
            <p:nvPr/>
          </p:nvSpPr>
          <p:spPr bwMode="auto">
            <a:xfrm>
              <a:off x="2112" y="1061"/>
              <a:ext cx="5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9 </a:t>
              </a:r>
            </a:p>
          </p:txBody>
        </p:sp>
      </p:grpSp>
      <p:sp>
        <p:nvSpPr>
          <p:cNvPr id="32" name="Text Box 1051"/>
          <p:cNvSpPr txBox="1">
            <a:spLocks noChangeArrowheads="1"/>
          </p:cNvSpPr>
          <p:nvPr/>
        </p:nvSpPr>
        <p:spPr bwMode="auto">
          <a:xfrm>
            <a:off x="4789289" y="5012606"/>
            <a:ext cx="103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解得</a:t>
            </a:r>
          </a:p>
        </p:txBody>
      </p:sp>
      <p:graphicFrame>
        <p:nvGraphicFramePr>
          <p:cNvPr id="33" name="Object 1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554427"/>
              </p:ext>
            </p:extLst>
          </p:nvPr>
        </p:nvGraphicFramePr>
        <p:xfrm>
          <a:off x="827584" y="2754266"/>
          <a:ext cx="3384054" cy="146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2" name="公式" r:id="rId21" imgW="1752480" imgH="901440" progId="Equation.3">
                  <p:embed/>
                </p:oleObj>
              </mc:Choice>
              <mc:Fallback>
                <p:oleObj name="公式" r:id="rId21" imgW="17524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54266"/>
                        <a:ext cx="3384054" cy="146682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142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467544" y="1196752"/>
            <a:ext cx="8488363" cy="25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3200" dirty="0" smtClean="0"/>
              <a:t>21</a:t>
            </a:r>
            <a:r>
              <a:rPr lang="zh-CN" altLang="en-US" sz="3200" dirty="0"/>
              <a:t>　一平面简谐波源位于</a:t>
            </a:r>
            <a:r>
              <a:rPr lang="en-US" altLang="zh-CN" sz="3200" i="1" dirty="0"/>
              <a:t>x </a:t>
            </a:r>
            <a:r>
              <a:rPr lang="zh-CN" altLang="en-US" sz="3200" dirty="0"/>
              <a:t>坐标轴原点</a:t>
            </a:r>
            <a:r>
              <a:rPr lang="en-US" altLang="zh-CN" sz="3200" dirty="0"/>
              <a:t>O</a:t>
            </a:r>
            <a:r>
              <a:rPr lang="zh-CN" altLang="en-US" sz="3200" dirty="0"/>
              <a:t>，波源的</a:t>
            </a:r>
            <a:r>
              <a:rPr lang="zh-CN" altLang="en-US" sz="3200" dirty="0" smtClean="0"/>
              <a:t>振动曲线</a:t>
            </a:r>
            <a:r>
              <a:rPr lang="zh-CN" altLang="en-US" sz="3200" dirty="0"/>
              <a:t>如</a:t>
            </a:r>
            <a:r>
              <a:rPr lang="zh-CN" altLang="en-US" sz="3200" dirty="0" smtClean="0"/>
              <a:t>图所</a:t>
            </a:r>
            <a:r>
              <a:rPr lang="zh-CN" altLang="en-US" sz="3200" dirty="0"/>
              <a:t>示，波沿</a:t>
            </a:r>
            <a:r>
              <a:rPr lang="en-US" altLang="zh-CN" sz="3200" i="1" dirty="0"/>
              <a:t>x</a:t>
            </a:r>
            <a:r>
              <a:rPr lang="en-US" altLang="zh-CN" sz="3200" dirty="0"/>
              <a:t> </a:t>
            </a:r>
            <a:r>
              <a:rPr lang="zh-CN" altLang="en-US" sz="3200" dirty="0"/>
              <a:t>轴正方向传播，波速</a:t>
            </a:r>
            <a:r>
              <a:rPr lang="en-US" altLang="zh-CN" sz="3200" i="1" dirty="0"/>
              <a:t>u</a:t>
            </a:r>
            <a:r>
              <a:rPr lang="en-US" altLang="zh-CN" sz="3200" dirty="0"/>
              <a:t> =5 m/s </a:t>
            </a:r>
            <a:r>
              <a:rPr lang="en-US" altLang="zh-CN" sz="3200" dirty="0">
                <a:sym typeface="Symbol" pitchFamily="18" charset="2"/>
              </a:rPr>
              <a:t> </a:t>
            </a:r>
            <a:r>
              <a:rPr lang="zh-CN" altLang="en-US" sz="3200" dirty="0">
                <a:sym typeface="Symbol" pitchFamily="18" charset="2"/>
              </a:rPr>
              <a:t>。</a:t>
            </a:r>
          </a:p>
          <a:p>
            <a:pPr>
              <a:buFontTx/>
              <a:buAutoNum type="arabicParenR"/>
            </a:pPr>
            <a:r>
              <a:rPr lang="zh-CN" altLang="en-US" sz="3200" dirty="0">
                <a:sym typeface="Wingdings" pitchFamily="2" charset="2"/>
              </a:rPr>
              <a:t>求波函数；</a:t>
            </a:r>
          </a:p>
          <a:p>
            <a:pPr>
              <a:buFontTx/>
              <a:buAutoNum type="arabicParenR"/>
            </a:pPr>
            <a:r>
              <a:rPr lang="zh-CN" altLang="en-US" sz="3200" dirty="0">
                <a:sym typeface="Symbol" pitchFamily="18" charset="2"/>
              </a:rPr>
              <a:t>画出</a:t>
            </a:r>
            <a:r>
              <a:rPr lang="en-US" altLang="zh-CN" sz="3200" i="1" dirty="0">
                <a:sym typeface="Symbol" pitchFamily="18" charset="2"/>
              </a:rPr>
              <a:t>t</a:t>
            </a:r>
            <a:r>
              <a:rPr lang="en-US" altLang="zh-CN" sz="3200" dirty="0">
                <a:sym typeface="Symbol" pitchFamily="18" charset="2"/>
              </a:rPr>
              <a:t> =3</a:t>
            </a:r>
            <a:r>
              <a:rPr lang="en-US" altLang="zh-CN" sz="3200" i="1" dirty="0">
                <a:sym typeface="Symbol" pitchFamily="18" charset="2"/>
              </a:rPr>
              <a:t>s</a:t>
            </a:r>
            <a:r>
              <a:rPr lang="en-US" altLang="zh-CN" sz="3200" dirty="0">
                <a:sym typeface="Symbol" pitchFamily="18" charset="2"/>
              </a:rPr>
              <a:t> </a:t>
            </a:r>
            <a:r>
              <a:rPr lang="zh-CN" altLang="en-US" sz="3200" dirty="0">
                <a:sym typeface="Symbol" pitchFamily="18" charset="2"/>
              </a:rPr>
              <a:t>时的波形曲线。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65377" y="3255170"/>
            <a:ext cx="3167063" cy="2355850"/>
            <a:chOff x="3606" y="604"/>
            <a:chExt cx="1995" cy="1484"/>
          </a:xfrm>
        </p:grpSpPr>
        <p:sp>
          <p:nvSpPr>
            <p:cNvPr id="5" name="Line 1032"/>
            <p:cNvSpPr>
              <a:spLocks noChangeShapeType="1"/>
            </p:cNvSpPr>
            <p:nvPr/>
          </p:nvSpPr>
          <p:spPr bwMode="auto">
            <a:xfrm>
              <a:off x="3606" y="1480"/>
              <a:ext cx="17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033"/>
            <p:cNvSpPr>
              <a:spLocks noChangeShapeType="1"/>
            </p:cNvSpPr>
            <p:nvPr/>
          </p:nvSpPr>
          <p:spPr bwMode="auto">
            <a:xfrm flipV="1">
              <a:off x="3887" y="888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1046"/>
            <p:cNvGrpSpPr>
              <a:grpSpLocks/>
            </p:cNvGrpSpPr>
            <p:nvPr/>
          </p:nvGrpSpPr>
          <p:grpSpPr bwMode="auto">
            <a:xfrm>
              <a:off x="3904" y="1032"/>
              <a:ext cx="804" cy="864"/>
              <a:chOff x="3715" y="888"/>
              <a:chExt cx="1559" cy="318"/>
            </a:xfrm>
          </p:grpSpPr>
          <p:sp>
            <p:nvSpPr>
              <p:cNvPr id="20" name="Freeform 1047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048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Freeform 1050"/>
            <p:cNvSpPr>
              <a:spLocks/>
            </p:cNvSpPr>
            <p:nvPr/>
          </p:nvSpPr>
          <p:spPr bwMode="auto">
            <a:xfrm>
              <a:off x="4708" y="1032"/>
              <a:ext cx="405" cy="429"/>
            </a:xfrm>
            <a:custGeom>
              <a:avLst/>
              <a:gdLst>
                <a:gd name="T0" fmla="*/ 216 w 20000"/>
                <a:gd name="T1" fmla="*/ 18481 h 20000"/>
                <a:gd name="T2" fmla="*/ 662 w 20000"/>
                <a:gd name="T3" fmla="*/ 17266 h 20000"/>
                <a:gd name="T4" fmla="*/ 1107 w 20000"/>
                <a:gd name="T5" fmla="*/ 16051 h 20000"/>
                <a:gd name="T6" fmla="*/ 1553 w 20000"/>
                <a:gd name="T7" fmla="*/ 14886 h 20000"/>
                <a:gd name="T8" fmla="*/ 1985 w 20000"/>
                <a:gd name="T9" fmla="*/ 13722 h 20000"/>
                <a:gd name="T10" fmla="*/ 2458 w 20000"/>
                <a:gd name="T11" fmla="*/ 12608 h 20000"/>
                <a:gd name="T12" fmla="*/ 2890 w 20000"/>
                <a:gd name="T13" fmla="*/ 11443 h 20000"/>
                <a:gd name="T14" fmla="*/ 3336 w 20000"/>
                <a:gd name="T15" fmla="*/ 10329 h 20000"/>
                <a:gd name="T16" fmla="*/ 3781 w 20000"/>
                <a:gd name="T17" fmla="*/ 9266 h 20000"/>
                <a:gd name="T18" fmla="*/ 4213 w 20000"/>
                <a:gd name="T19" fmla="*/ 8203 h 20000"/>
                <a:gd name="T20" fmla="*/ 4659 w 20000"/>
                <a:gd name="T21" fmla="*/ 7241 h 20000"/>
                <a:gd name="T22" fmla="*/ 5118 w 20000"/>
                <a:gd name="T23" fmla="*/ 6329 h 20000"/>
                <a:gd name="T24" fmla="*/ 5550 w 20000"/>
                <a:gd name="T25" fmla="*/ 5418 h 20000"/>
                <a:gd name="T26" fmla="*/ 5982 w 20000"/>
                <a:gd name="T27" fmla="*/ 4557 h 20000"/>
                <a:gd name="T28" fmla="*/ 6415 w 20000"/>
                <a:gd name="T29" fmla="*/ 3747 h 20000"/>
                <a:gd name="T30" fmla="*/ 6860 w 20000"/>
                <a:gd name="T31" fmla="*/ 3038 h 20000"/>
                <a:gd name="T32" fmla="*/ 7292 w 20000"/>
                <a:gd name="T33" fmla="*/ 2380 h 20000"/>
                <a:gd name="T34" fmla="*/ 7738 w 20000"/>
                <a:gd name="T35" fmla="*/ 1823 h 20000"/>
                <a:gd name="T36" fmla="*/ 8170 w 20000"/>
                <a:gd name="T37" fmla="*/ 1266 h 20000"/>
                <a:gd name="T38" fmla="*/ 8589 w 20000"/>
                <a:gd name="T39" fmla="*/ 861 h 20000"/>
                <a:gd name="T40" fmla="*/ 9021 w 20000"/>
                <a:gd name="T41" fmla="*/ 506 h 20000"/>
                <a:gd name="T42" fmla="*/ 9440 w 20000"/>
                <a:gd name="T43" fmla="*/ 253 h 20000"/>
                <a:gd name="T44" fmla="*/ 9858 w 20000"/>
                <a:gd name="T45" fmla="*/ 51 h 20000"/>
                <a:gd name="T46" fmla="*/ 10290 w 20000"/>
                <a:gd name="T47" fmla="*/ 0 h 20000"/>
                <a:gd name="T48" fmla="*/ 10695 w 20000"/>
                <a:gd name="T49" fmla="*/ 51 h 20000"/>
                <a:gd name="T50" fmla="*/ 11114 w 20000"/>
                <a:gd name="T51" fmla="*/ 203 h 20000"/>
                <a:gd name="T52" fmla="*/ 11560 w 20000"/>
                <a:gd name="T53" fmla="*/ 506 h 20000"/>
                <a:gd name="T54" fmla="*/ 12005 w 20000"/>
                <a:gd name="T55" fmla="*/ 962 h 20000"/>
                <a:gd name="T56" fmla="*/ 12451 w 20000"/>
                <a:gd name="T57" fmla="*/ 1570 h 20000"/>
                <a:gd name="T58" fmla="*/ 12924 w 20000"/>
                <a:gd name="T59" fmla="*/ 2278 h 20000"/>
                <a:gd name="T60" fmla="*/ 13383 w 20000"/>
                <a:gd name="T61" fmla="*/ 3089 h 20000"/>
                <a:gd name="T62" fmla="*/ 13828 w 20000"/>
                <a:gd name="T63" fmla="*/ 3949 h 20000"/>
                <a:gd name="T64" fmla="*/ 14301 w 20000"/>
                <a:gd name="T65" fmla="*/ 4962 h 20000"/>
                <a:gd name="T66" fmla="*/ 14760 w 20000"/>
                <a:gd name="T67" fmla="*/ 5975 h 20000"/>
                <a:gd name="T68" fmla="*/ 15219 w 20000"/>
                <a:gd name="T69" fmla="*/ 7038 h 20000"/>
                <a:gd name="T70" fmla="*/ 15679 w 20000"/>
                <a:gd name="T71" fmla="*/ 8152 h 20000"/>
                <a:gd name="T72" fmla="*/ 16111 w 20000"/>
                <a:gd name="T73" fmla="*/ 9316 h 20000"/>
                <a:gd name="T74" fmla="*/ 16529 w 20000"/>
                <a:gd name="T75" fmla="*/ 10481 h 20000"/>
                <a:gd name="T76" fmla="*/ 16948 w 20000"/>
                <a:gd name="T77" fmla="*/ 11595 h 20000"/>
                <a:gd name="T78" fmla="*/ 17353 w 20000"/>
                <a:gd name="T79" fmla="*/ 12709 h 20000"/>
                <a:gd name="T80" fmla="*/ 17745 w 20000"/>
                <a:gd name="T81" fmla="*/ 13823 h 20000"/>
                <a:gd name="T82" fmla="*/ 18123 w 20000"/>
                <a:gd name="T83" fmla="*/ 14937 h 20000"/>
                <a:gd name="T84" fmla="*/ 18460 w 20000"/>
                <a:gd name="T85" fmla="*/ 15949 h 20000"/>
                <a:gd name="T86" fmla="*/ 18785 w 20000"/>
                <a:gd name="T87" fmla="*/ 16810 h 20000"/>
                <a:gd name="T88" fmla="*/ 19109 w 20000"/>
                <a:gd name="T89" fmla="*/ 17722 h 20000"/>
                <a:gd name="T90" fmla="*/ 19392 w 20000"/>
                <a:gd name="T91" fmla="*/ 18481 h 20000"/>
                <a:gd name="T92" fmla="*/ 19649 w 20000"/>
                <a:gd name="T93" fmla="*/ 19190 h 20000"/>
                <a:gd name="T94" fmla="*/ 19878 w 20000"/>
                <a:gd name="T95" fmla="*/ 19747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19089"/>
                  </a:moveTo>
                  <a:lnTo>
                    <a:pt x="216" y="18481"/>
                  </a:lnTo>
                  <a:lnTo>
                    <a:pt x="446" y="17873"/>
                  </a:lnTo>
                  <a:lnTo>
                    <a:pt x="662" y="17266"/>
                  </a:lnTo>
                  <a:lnTo>
                    <a:pt x="878" y="16658"/>
                  </a:lnTo>
                  <a:lnTo>
                    <a:pt x="1107" y="16051"/>
                  </a:lnTo>
                  <a:lnTo>
                    <a:pt x="1323" y="15494"/>
                  </a:lnTo>
                  <a:lnTo>
                    <a:pt x="1553" y="14886"/>
                  </a:lnTo>
                  <a:lnTo>
                    <a:pt x="1769" y="14278"/>
                  </a:lnTo>
                  <a:lnTo>
                    <a:pt x="1985" y="13722"/>
                  </a:lnTo>
                  <a:lnTo>
                    <a:pt x="2215" y="13165"/>
                  </a:lnTo>
                  <a:lnTo>
                    <a:pt x="2458" y="12608"/>
                  </a:lnTo>
                  <a:lnTo>
                    <a:pt x="2674" y="12000"/>
                  </a:lnTo>
                  <a:lnTo>
                    <a:pt x="2890" y="11443"/>
                  </a:lnTo>
                  <a:lnTo>
                    <a:pt x="3120" y="10886"/>
                  </a:lnTo>
                  <a:lnTo>
                    <a:pt x="3336" y="10329"/>
                  </a:lnTo>
                  <a:lnTo>
                    <a:pt x="3552" y="9823"/>
                  </a:lnTo>
                  <a:lnTo>
                    <a:pt x="3781" y="9266"/>
                  </a:lnTo>
                  <a:lnTo>
                    <a:pt x="3997" y="8759"/>
                  </a:lnTo>
                  <a:lnTo>
                    <a:pt x="4213" y="8203"/>
                  </a:lnTo>
                  <a:lnTo>
                    <a:pt x="4443" y="7747"/>
                  </a:lnTo>
                  <a:lnTo>
                    <a:pt x="4659" y="7241"/>
                  </a:lnTo>
                  <a:lnTo>
                    <a:pt x="4889" y="6785"/>
                  </a:lnTo>
                  <a:lnTo>
                    <a:pt x="5118" y="6329"/>
                  </a:lnTo>
                  <a:lnTo>
                    <a:pt x="5334" y="5873"/>
                  </a:lnTo>
                  <a:lnTo>
                    <a:pt x="5550" y="5418"/>
                  </a:lnTo>
                  <a:lnTo>
                    <a:pt x="5766" y="4962"/>
                  </a:lnTo>
                  <a:lnTo>
                    <a:pt x="5982" y="4557"/>
                  </a:lnTo>
                  <a:lnTo>
                    <a:pt x="6199" y="4152"/>
                  </a:lnTo>
                  <a:lnTo>
                    <a:pt x="6415" y="3747"/>
                  </a:lnTo>
                  <a:lnTo>
                    <a:pt x="6644" y="3392"/>
                  </a:lnTo>
                  <a:lnTo>
                    <a:pt x="6860" y="3038"/>
                  </a:lnTo>
                  <a:lnTo>
                    <a:pt x="7076" y="2734"/>
                  </a:lnTo>
                  <a:lnTo>
                    <a:pt x="7292" y="2380"/>
                  </a:lnTo>
                  <a:lnTo>
                    <a:pt x="7508" y="2076"/>
                  </a:lnTo>
                  <a:lnTo>
                    <a:pt x="7738" y="1823"/>
                  </a:lnTo>
                  <a:lnTo>
                    <a:pt x="7954" y="1570"/>
                  </a:lnTo>
                  <a:lnTo>
                    <a:pt x="8170" y="1266"/>
                  </a:lnTo>
                  <a:lnTo>
                    <a:pt x="8373" y="1063"/>
                  </a:lnTo>
                  <a:lnTo>
                    <a:pt x="8589" y="861"/>
                  </a:lnTo>
                  <a:lnTo>
                    <a:pt x="8805" y="658"/>
                  </a:lnTo>
                  <a:lnTo>
                    <a:pt x="9021" y="506"/>
                  </a:lnTo>
                  <a:lnTo>
                    <a:pt x="9223" y="405"/>
                  </a:lnTo>
                  <a:lnTo>
                    <a:pt x="9440" y="253"/>
                  </a:lnTo>
                  <a:lnTo>
                    <a:pt x="9642" y="152"/>
                  </a:lnTo>
                  <a:lnTo>
                    <a:pt x="9858" y="51"/>
                  </a:lnTo>
                  <a:lnTo>
                    <a:pt x="10074" y="51"/>
                  </a:lnTo>
                  <a:lnTo>
                    <a:pt x="10290" y="0"/>
                  </a:lnTo>
                  <a:lnTo>
                    <a:pt x="10506" y="51"/>
                  </a:lnTo>
                  <a:lnTo>
                    <a:pt x="10695" y="51"/>
                  </a:lnTo>
                  <a:lnTo>
                    <a:pt x="10912" y="51"/>
                  </a:lnTo>
                  <a:lnTo>
                    <a:pt x="11114" y="203"/>
                  </a:lnTo>
                  <a:lnTo>
                    <a:pt x="11344" y="354"/>
                  </a:lnTo>
                  <a:lnTo>
                    <a:pt x="11560" y="506"/>
                  </a:lnTo>
                  <a:lnTo>
                    <a:pt x="11789" y="759"/>
                  </a:lnTo>
                  <a:lnTo>
                    <a:pt x="12005" y="962"/>
                  </a:lnTo>
                  <a:lnTo>
                    <a:pt x="12221" y="1266"/>
                  </a:lnTo>
                  <a:lnTo>
                    <a:pt x="12451" y="1570"/>
                  </a:lnTo>
                  <a:lnTo>
                    <a:pt x="12694" y="1924"/>
                  </a:lnTo>
                  <a:lnTo>
                    <a:pt x="12924" y="2278"/>
                  </a:lnTo>
                  <a:lnTo>
                    <a:pt x="13153" y="2734"/>
                  </a:lnTo>
                  <a:lnTo>
                    <a:pt x="13383" y="3089"/>
                  </a:lnTo>
                  <a:lnTo>
                    <a:pt x="13612" y="3494"/>
                  </a:lnTo>
                  <a:lnTo>
                    <a:pt x="13828" y="3949"/>
                  </a:lnTo>
                  <a:lnTo>
                    <a:pt x="14072" y="4456"/>
                  </a:lnTo>
                  <a:lnTo>
                    <a:pt x="14301" y="4962"/>
                  </a:lnTo>
                  <a:lnTo>
                    <a:pt x="14531" y="5468"/>
                  </a:lnTo>
                  <a:lnTo>
                    <a:pt x="14760" y="5975"/>
                  </a:lnTo>
                  <a:lnTo>
                    <a:pt x="14990" y="6481"/>
                  </a:lnTo>
                  <a:lnTo>
                    <a:pt x="15219" y="7038"/>
                  </a:lnTo>
                  <a:lnTo>
                    <a:pt x="15449" y="7595"/>
                  </a:lnTo>
                  <a:lnTo>
                    <a:pt x="15679" y="8152"/>
                  </a:lnTo>
                  <a:lnTo>
                    <a:pt x="15895" y="8759"/>
                  </a:lnTo>
                  <a:lnTo>
                    <a:pt x="16111" y="9316"/>
                  </a:lnTo>
                  <a:lnTo>
                    <a:pt x="16313" y="9924"/>
                  </a:lnTo>
                  <a:lnTo>
                    <a:pt x="16529" y="10481"/>
                  </a:lnTo>
                  <a:lnTo>
                    <a:pt x="16732" y="11038"/>
                  </a:lnTo>
                  <a:lnTo>
                    <a:pt x="16948" y="11595"/>
                  </a:lnTo>
                  <a:lnTo>
                    <a:pt x="17151" y="12152"/>
                  </a:lnTo>
                  <a:lnTo>
                    <a:pt x="17353" y="12709"/>
                  </a:lnTo>
                  <a:lnTo>
                    <a:pt x="17542" y="13266"/>
                  </a:lnTo>
                  <a:lnTo>
                    <a:pt x="17745" y="13823"/>
                  </a:lnTo>
                  <a:lnTo>
                    <a:pt x="17934" y="14380"/>
                  </a:lnTo>
                  <a:lnTo>
                    <a:pt x="18123" y="14937"/>
                  </a:lnTo>
                  <a:lnTo>
                    <a:pt x="18298" y="15392"/>
                  </a:lnTo>
                  <a:lnTo>
                    <a:pt x="18460" y="15949"/>
                  </a:lnTo>
                  <a:lnTo>
                    <a:pt x="18636" y="16405"/>
                  </a:lnTo>
                  <a:lnTo>
                    <a:pt x="18785" y="16810"/>
                  </a:lnTo>
                  <a:lnTo>
                    <a:pt x="18947" y="17316"/>
                  </a:lnTo>
                  <a:lnTo>
                    <a:pt x="19109" y="17722"/>
                  </a:lnTo>
                  <a:lnTo>
                    <a:pt x="19257" y="18127"/>
                  </a:lnTo>
                  <a:lnTo>
                    <a:pt x="19392" y="18481"/>
                  </a:lnTo>
                  <a:lnTo>
                    <a:pt x="19527" y="18886"/>
                  </a:lnTo>
                  <a:lnTo>
                    <a:pt x="19649" y="19190"/>
                  </a:lnTo>
                  <a:lnTo>
                    <a:pt x="19770" y="19494"/>
                  </a:lnTo>
                  <a:lnTo>
                    <a:pt x="19878" y="19747"/>
                  </a:lnTo>
                  <a:lnTo>
                    <a:pt x="19986" y="19949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059"/>
            <p:cNvSpPr txBox="1">
              <a:spLocks noChangeArrowheads="1"/>
            </p:cNvSpPr>
            <p:nvPr/>
          </p:nvSpPr>
          <p:spPr bwMode="auto">
            <a:xfrm>
              <a:off x="3664" y="1256"/>
              <a:ext cx="2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0">
                  <a:latin typeface="Verdana" pitchFamily="34" charset="0"/>
                </a:rPr>
                <a:t>O</a:t>
              </a:r>
            </a:p>
          </p:txBody>
        </p:sp>
        <p:sp>
          <p:nvSpPr>
            <p:cNvPr id="10" name="Text Box 1060"/>
            <p:cNvSpPr txBox="1">
              <a:spLocks noChangeArrowheads="1"/>
            </p:cNvSpPr>
            <p:nvPr/>
          </p:nvSpPr>
          <p:spPr bwMode="auto">
            <a:xfrm>
              <a:off x="5193" y="1541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0">
                  <a:latin typeface="Verdana" pitchFamily="34" charset="0"/>
                </a:rPr>
                <a:t>t(s)</a:t>
              </a:r>
            </a:p>
          </p:txBody>
        </p:sp>
        <p:sp>
          <p:nvSpPr>
            <p:cNvPr id="11" name="Text Box 1061"/>
            <p:cNvSpPr txBox="1">
              <a:spLocks noChangeArrowheads="1"/>
            </p:cNvSpPr>
            <p:nvPr/>
          </p:nvSpPr>
          <p:spPr bwMode="auto">
            <a:xfrm>
              <a:off x="3798" y="604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0">
                  <a:latin typeface="Verdana" pitchFamily="34" charset="0"/>
                </a:rPr>
                <a:t>Y(m)</a:t>
              </a:r>
            </a:p>
          </p:txBody>
        </p:sp>
        <p:sp>
          <p:nvSpPr>
            <p:cNvPr id="12" name="Text Box 1062"/>
            <p:cNvSpPr txBox="1">
              <a:spLocks noChangeArrowheads="1"/>
            </p:cNvSpPr>
            <p:nvPr/>
          </p:nvSpPr>
          <p:spPr bwMode="auto">
            <a:xfrm>
              <a:off x="4242" y="120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0">
                  <a:latin typeface="Verdana" pitchFamily="34" charset="0"/>
                </a:rPr>
                <a:t>2</a:t>
              </a:r>
            </a:p>
          </p:txBody>
        </p:sp>
        <p:sp>
          <p:nvSpPr>
            <p:cNvPr id="13" name="Text Box 1063"/>
            <p:cNvSpPr txBox="1">
              <a:spLocks noChangeArrowheads="1"/>
            </p:cNvSpPr>
            <p:nvPr/>
          </p:nvSpPr>
          <p:spPr bwMode="auto">
            <a:xfrm>
              <a:off x="4530" y="120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0">
                  <a:latin typeface="Verdana" pitchFamily="34" charset="0"/>
                </a:rPr>
                <a:t>4</a:t>
              </a:r>
            </a:p>
          </p:txBody>
        </p:sp>
        <p:sp>
          <p:nvSpPr>
            <p:cNvPr id="14" name="Oval 1064"/>
            <p:cNvSpPr>
              <a:spLocks noChangeArrowheads="1"/>
            </p:cNvSpPr>
            <p:nvPr/>
          </p:nvSpPr>
          <p:spPr bwMode="auto">
            <a:xfrm>
              <a:off x="4288" y="14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latin typeface="Verdana" pitchFamily="34" charset="0"/>
              </a:endParaRPr>
            </a:p>
          </p:txBody>
        </p:sp>
        <p:sp>
          <p:nvSpPr>
            <p:cNvPr id="15" name="Oval 1065"/>
            <p:cNvSpPr>
              <a:spLocks noChangeArrowheads="1"/>
            </p:cNvSpPr>
            <p:nvPr/>
          </p:nvSpPr>
          <p:spPr bwMode="auto">
            <a:xfrm>
              <a:off x="4672" y="14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latin typeface="Verdana" pitchFamily="34" charset="0"/>
              </a:endParaRPr>
            </a:p>
          </p:txBody>
        </p:sp>
        <p:sp>
          <p:nvSpPr>
            <p:cNvPr id="16" name="Line 1066"/>
            <p:cNvSpPr>
              <a:spLocks noChangeShapeType="1"/>
            </p:cNvSpPr>
            <p:nvPr/>
          </p:nvSpPr>
          <p:spPr bwMode="auto">
            <a:xfrm flipH="1">
              <a:off x="3904" y="1896"/>
              <a:ext cx="62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068"/>
            <p:cNvSpPr txBox="1">
              <a:spLocks noChangeArrowheads="1"/>
            </p:cNvSpPr>
            <p:nvPr/>
          </p:nvSpPr>
          <p:spPr bwMode="auto">
            <a:xfrm>
              <a:off x="3616" y="1772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latin typeface="Verdana" pitchFamily="34" charset="0"/>
                </a:rPr>
                <a:t>-</a:t>
              </a:r>
              <a:r>
                <a:rPr kumimoji="1" lang="en-US" altLang="zh-CN" sz="2000" b="0">
                  <a:latin typeface="Verdana" pitchFamily="34" charset="0"/>
                </a:rPr>
                <a:t>2</a:t>
              </a:r>
            </a:p>
          </p:txBody>
        </p:sp>
        <p:sp>
          <p:nvSpPr>
            <p:cNvPr id="18" name="Text Box 1069"/>
            <p:cNvSpPr txBox="1">
              <a:spLocks noChangeArrowheads="1"/>
            </p:cNvSpPr>
            <p:nvPr/>
          </p:nvSpPr>
          <p:spPr bwMode="auto">
            <a:xfrm>
              <a:off x="3654" y="89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0">
                  <a:latin typeface="Verdana" pitchFamily="34" charset="0"/>
                </a:rPr>
                <a:t>2</a:t>
              </a:r>
            </a:p>
          </p:txBody>
        </p:sp>
      </p:grp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614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13449" y="1300163"/>
            <a:ext cx="3167063" cy="2355850"/>
            <a:chOff x="3606" y="604"/>
            <a:chExt cx="1995" cy="1484"/>
          </a:xfrm>
        </p:grpSpPr>
        <p:sp>
          <p:nvSpPr>
            <p:cNvPr id="5" name="Line 1032"/>
            <p:cNvSpPr>
              <a:spLocks noChangeShapeType="1"/>
            </p:cNvSpPr>
            <p:nvPr/>
          </p:nvSpPr>
          <p:spPr bwMode="auto">
            <a:xfrm>
              <a:off x="3606" y="1480"/>
              <a:ext cx="17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033"/>
            <p:cNvSpPr>
              <a:spLocks noChangeShapeType="1"/>
            </p:cNvSpPr>
            <p:nvPr/>
          </p:nvSpPr>
          <p:spPr bwMode="auto">
            <a:xfrm flipV="1">
              <a:off x="3887" y="888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1046"/>
            <p:cNvGrpSpPr>
              <a:grpSpLocks/>
            </p:cNvGrpSpPr>
            <p:nvPr/>
          </p:nvGrpSpPr>
          <p:grpSpPr bwMode="auto">
            <a:xfrm>
              <a:off x="3904" y="1032"/>
              <a:ext cx="804" cy="864"/>
              <a:chOff x="3715" y="888"/>
              <a:chExt cx="1559" cy="318"/>
            </a:xfrm>
          </p:grpSpPr>
          <p:sp>
            <p:nvSpPr>
              <p:cNvPr id="20" name="Freeform 1047"/>
              <p:cNvSpPr>
                <a:spLocks/>
              </p:cNvSpPr>
              <p:nvPr/>
            </p:nvSpPr>
            <p:spPr bwMode="auto">
              <a:xfrm>
                <a:off x="3715" y="888"/>
                <a:ext cx="785" cy="158"/>
              </a:xfrm>
              <a:custGeom>
                <a:avLst/>
                <a:gdLst>
                  <a:gd name="T0" fmla="*/ 216 w 20000"/>
                  <a:gd name="T1" fmla="*/ 18481 h 20000"/>
                  <a:gd name="T2" fmla="*/ 662 w 20000"/>
                  <a:gd name="T3" fmla="*/ 17266 h 20000"/>
                  <a:gd name="T4" fmla="*/ 1107 w 20000"/>
                  <a:gd name="T5" fmla="*/ 16051 h 20000"/>
                  <a:gd name="T6" fmla="*/ 1553 w 20000"/>
                  <a:gd name="T7" fmla="*/ 14886 h 20000"/>
                  <a:gd name="T8" fmla="*/ 1985 w 20000"/>
                  <a:gd name="T9" fmla="*/ 13722 h 20000"/>
                  <a:gd name="T10" fmla="*/ 2458 w 20000"/>
                  <a:gd name="T11" fmla="*/ 12608 h 20000"/>
                  <a:gd name="T12" fmla="*/ 2890 w 20000"/>
                  <a:gd name="T13" fmla="*/ 11443 h 20000"/>
                  <a:gd name="T14" fmla="*/ 3336 w 20000"/>
                  <a:gd name="T15" fmla="*/ 10329 h 20000"/>
                  <a:gd name="T16" fmla="*/ 3781 w 20000"/>
                  <a:gd name="T17" fmla="*/ 9266 h 20000"/>
                  <a:gd name="T18" fmla="*/ 4213 w 20000"/>
                  <a:gd name="T19" fmla="*/ 8203 h 20000"/>
                  <a:gd name="T20" fmla="*/ 4659 w 20000"/>
                  <a:gd name="T21" fmla="*/ 7241 h 20000"/>
                  <a:gd name="T22" fmla="*/ 5118 w 20000"/>
                  <a:gd name="T23" fmla="*/ 6329 h 20000"/>
                  <a:gd name="T24" fmla="*/ 5550 w 20000"/>
                  <a:gd name="T25" fmla="*/ 5418 h 20000"/>
                  <a:gd name="T26" fmla="*/ 5982 w 20000"/>
                  <a:gd name="T27" fmla="*/ 4557 h 20000"/>
                  <a:gd name="T28" fmla="*/ 6415 w 20000"/>
                  <a:gd name="T29" fmla="*/ 3747 h 20000"/>
                  <a:gd name="T30" fmla="*/ 6860 w 20000"/>
                  <a:gd name="T31" fmla="*/ 3038 h 20000"/>
                  <a:gd name="T32" fmla="*/ 7292 w 20000"/>
                  <a:gd name="T33" fmla="*/ 2380 h 20000"/>
                  <a:gd name="T34" fmla="*/ 7738 w 20000"/>
                  <a:gd name="T35" fmla="*/ 1823 h 20000"/>
                  <a:gd name="T36" fmla="*/ 8170 w 20000"/>
                  <a:gd name="T37" fmla="*/ 1266 h 20000"/>
                  <a:gd name="T38" fmla="*/ 8589 w 20000"/>
                  <a:gd name="T39" fmla="*/ 861 h 20000"/>
                  <a:gd name="T40" fmla="*/ 9021 w 20000"/>
                  <a:gd name="T41" fmla="*/ 506 h 20000"/>
                  <a:gd name="T42" fmla="*/ 9440 w 20000"/>
                  <a:gd name="T43" fmla="*/ 253 h 20000"/>
                  <a:gd name="T44" fmla="*/ 9858 w 20000"/>
                  <a:gd name="T45" fmla="*/ 51 h 20000"/>
                  <a:gd name="T46" fmla="*/ 10290 w 20000"/>
                  <a:gd name="T47" fmla="*/ 0 h 20000"/>
                  <a:gd name="T48" fmla="*/ 10695 w 20000"/>
                  <a:gd name="T49" fmla="*/ 51 h 20000"/>
                  <a:gd name="T50" fmla="*/ 11114 w 20000"/>
                  <a:gd name="T51" fmla="*/ 203 h 20000"/>
                  <a:gd name="T52" fmla="*/ 11560 w 20000"/>
                  <a:gd name="T53" fmla="*/ 506 h 20000"/>
                  <a:gd name="T54" fmla="*/ 12005 w 20000"/>
                  <a:gd name="T55" fmla="*/ 962 h 20000"/>
                  <a:gd name="T56" fmla="*/ 12451 w 20000"/>
                  <a:gd name="T57" fmla="*/ 1570 h 20000"/>
                  <a:gd name="T58" fmla="*/ 12924 w 20000"/>
                  <a:gd name="T59" fmla="*/ 2278 h 20000"/>
                  <a:gd name="T60" fmla="*/ 13383 w 20000"/>
                  <a:gd name="T61" fmla="*/ 3089 h 20000"/>
                  <a:gd name="T62" fmla="*/ 13828 w 20000"/>
                  <a:gd name="T63" fmla="*/ 3949 h 20000"/>
                  <a:gd name="T64" fmla="*/ 14301 w 20000"/>
                  <a:gd name="T65" fmla="*/ 4962 h 20000"/>
                  <a:gd name="T66" fmla="*/ 14760 w 20000"/>
                  <a:gd name="T67" fmla="*/ 5975 h 20000"/>
                  <a:gd name="T68" fmla="*/ 15219 w 20000"/>
                  <a:gd name="T69" fmla="*/ 7038 h 20000"/>
                  <a:gd name="T70" fmla="*/ 15679 w 20000"/>
                  <a:gd name="T71" fmla="*/ 8152 h 20000"/>
                  <a:gd name="T72" fmla="*/ 16111 w 20000"/>
                  <a:gd name="T73" fmla="*/ 9316 h 20000"/>
                  <a:gd name="T74" fmla="*/ 16529 w 20000"/>
                  <a:gd name="T75" fmla="*/ 10481 h 20000"/>
                  <a:gd name="T76" fmla="*/ 16948 w 20000"/>
                  <a:gd name="T77" fmla="*/ 11595 h 20000"/>
                  <a:gd name="T78" fmla="*/ 17353 w 20000"/>
                  <a:gd name="T79" fmla="*/ 12709 h 20000"/>
                  <a:gd name="T80" fmla="*/ 17745 w 20000"/>
                  <a:gd name="T81" fmla="*/ 13823 h 20000"/>
                  <a:gd name="T82" fmla="*/ 18123 w 20000"/>
                  <a:gd name="T83" fmla="*/ 14937 h 20000"/>
                  <a:gd name="T84" fmla="*/ 18460 w 20000"/>
                  <a:gd name="T85" fmla="*/ 15949 h 20000"/>
                  <a:gd name="T86" fmla="*/ 18785 w 20000"/>
                  <a:gd name="T87" fmla="*/ 16810 h 20000"/>
                  <a:gd name="T88" fmla="*/ 19109 w 20000"/>
                  <a:gd name="T89" fmla="*/ 17722 h 20000"/>
                  <a:gd name="T90" fmla="*/ 19392 w 20000"/>
                  <a:gd name="T91" fmla="*/ 18481 h 20000"/>
                  <a:gd name="T92" fmla="*/ 19649 w 20000"/>
                  <a:gd name="T93" fmla="*/ 19190 h 20000"/>
                  <a:gd name="T94" fmla="*/ 19878 w 20000"/>
                  <a:gd name="T95" fmla="*/ 197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89"/>
                    </a:moveTo>
                    <a:lnTo>
                      <a:pt x="216" y="18481"/>
                    </a:lnTo>
                    <a:lnTo>
                      <a:pt x="446" y="17873"/>
                    </a:lnTo>
                    <a:lnTo>
                      <a:pt x="662" y="17266"/>
                    </a:lnTo>
                    <a:lnTo>
                      <a:pt x="878" y="16658"/>
                    </a:lnTo>
                    <a:lnTo>
                      <a:pt x="1107" y="16051"/>
                    </a:lnTo>
                    <a:lnTo>
                      <a:pt x="1323" y="15494"/>
                    </a:lnTo>
                    <a:lnTo>
                      <a:pt x="1553" y="14886"/>
                    </a:lnTo>
                    <a:lnTo>
                      <a:pt x="1769" y="14278"/>
                    </a:lnTo>
                    <a:lnTo>
                      <a:pt x="1985" y="13722"/>
                    </a:lnTo>
                    <a:lnTo>
                      <a:pt x="2215" y="13165"/>
                    </a:lnTo>
                    <a:lnTo>
                      <a:pt x="2458" y="12608"/>
                    </a:lnTo>
                    <a:lnTo>
                      <a:pt x="2674" y="12000"/>
                    </a:lnTo>
                    <a:lnTo>
                      <a:pt x="2890" y="11443"/>
                    </a:lnTo>
                    <a:lnTo>
                      <a:pt x="3120" y="10886"/>
                    </a:lnTo>
                    <a:lnTo>
                      <a:pt x="3336" y="10329"/>
                    </a:lnTo>
                    <a:lnTo>
                      <a:pt x="3552" y="9823"/>
                    </a:lnTo>
                    <a:lnTo>
                      <a:pt x="3781" y="9266"/>
                    </a:lnTo>
                    <a:lnTo>
                      <a:pt x="3997" y="8759"/>
                    </a:lnTo>
                    <a:lnTo>
                      <a:pt x="4213" y="8203"/>
                    </a:lnTo>
                    <a:lnTo>
                      <a:pt x="4443" y="7747"/>
                    </a:lnTo>
                    <a:lnTo>
                      <a:pt x="4659" y="7241"/>
                    </a:lnTo>
                    <a:lnTo>
                      <a:pt x="4889" y="6785"/>
                    </a:lnTo>
                    <a:lnTo>
                      <a:pt x="5118" y="6329"/>
                    </a:lnTo>
                    <a:lnTo>
                      <a:pt x="5334" y="5873"/>
                    </a:lnTo>
                    <a:lnTo>
                      <a:pt x="5550" y="5418"/>
                    </a:lnTo>
                    <a:lnTo>
                      <a:pt x="5766" y="4962"/>
                    </a:lnTo>
                    <a:lnTo>
                      <a:pt x="5982" y="4557"/>
                    </a:lnTo>
                    <a:lnTo>
                      <a:pt x="6199" y="4152"/>
                    </a:lnTo>
                    <a:lnTo>
                      <a:pt x="6415" y="3747"/>
                    </a:lnTo>
                    <a:lnTo>
                      <a:pt x="6644" y="3392"/>
                    </a:lnTo>
                    <a:lnTo>
                      <a:pt x="6860" y="3038"/>
                    </a:lnTo>
                    <a:lnTo>
                      <a:pt x="7076" y="2734"/>
                    </a:lnTo>
                    <a:lnTo>
                      <a:pt x="7292" y="2380"/>
                    </a:lnTo>
                    <a:lnTo>
                      <a:pt x="7508" y="2076"/>
                    </a:lnTo>
                    <a:lnTo>
                      <a:pt x="7738" y="1823"/>
                    </a:lnTo>
                    <a:lnTo>
                      <a:pt x="7954" y="1570"/>
                    </a:lnTo>
                    <a:lnTo>
                      <a:pt x="8170" y="1266"/>
                    </a:lnTo>
                    <a:lnTo>
                      <a:pt x="8373" y="1063"/>
                    </a:lnTo>
                    <a:lnTo>
                      <a:pt x="8589" y="861"/>
                    </a:lnTo>
                    <a:lnTo>
                      <a:pt x="8805" y="658"/>
                    </a:lnTo>
                    <a:lnTo>
                      <a:pt x="9021" y="506"/>
                    </a:lnTo>
                    <a:lnTo>
                      <a:pt x="9223" y="405"/>
                    </a:lnTo>
                    <a:lnTo>
                      <a:pt x="9440" y="253"/>
                    </a:lnTo>
                    <a:lnTo>
                      <a:pt x="9642" y="152"/>
                    </a:lnTo>
                    <a:lnTo>
                      <a:pt x="9858" y="51"/>
                    </a:lnTo>
                    <a:lnTo>
                      <a:pt x="10074" y="51"/>
                    </a:lnTo>
                    <a:lnTo>
                      <a:pt x="10290" y="0"/>
                    </a:lnTo>
                    <a:lnTo>
                      <a:pt x="10506" y="51"/>
                    </a:lnTo>
                    <a:lnTo>
                      <a:pt x="10695" y="51"/>
                    </a:lnTo>
                    <a:lnTo>
                      <a:pt x="10912" y="51"/>
                    </a:lnTo>
                    <a:lnTo>
                      <a:pt x="11114" y="203"/>
                    </a:lnTo>
                    <a:lnTo>
                      <a:pt x="11344" y="354"/>
                    </a:lnTo>
                    <a:lnTo>
                      <a:pt x="11560" y="506"/>
                    </a:lnTo>
                    <a:lnTo>
                      <a:pt x="11789" y="759"/>
                    </a:lnTo>
                    <a:lnTo>
                      <a:pt x="12005" y="962"/>
                    </a:lnTo>
                    <a:lnTo>
                      <a:pt x="12221" y="1266"/>
                    </a:lnTo>
                    <a:lnTo>
                      <a:pt x="12451" y="1570"/>
                    </a:lnTo>
                    <a:lnTo>
                      <a:pt x="12694" y="1924"/>
                    </a:lnTo>
                    <a:lnTo>
                      <a:pt x="12924" y="2278"/>
                    </a:lnTo>
                    <a:lnTo>
                      <a:pt x="13153" y="2734"/>
                    </a:lnTo>
                    <a:lnTo>
                      <a:pt x="13383" y="3089"/>
                    </a:lnTo>
                    <a:lnTo>
                      <a:pt x="13612" y="3494"/>
                    </a:lnTo>
                    <a:lnTo>
                      <a:pt x="13828" y="3949"/>
                    </a:lnTo>
                    <a:lnTo>
                      <a:pt x="14072" y="4456"/>
                    </a:lnTo>
                    <a:lnTo>
                      <a:pt x="14301" y="4962"/>
                    </a:lnTo>
                    <a:lnTo>
                      <a:pt x="14531" y="5468"/>
                    </a:lnTo>
                    <a:lnTo>
                      <a:pt x="14760" y="5975"/>
                    </a:lnTo>
                    <a:lnTo>
                      <a:pt x="14990" y="6481"/>
                    </a:lnTo>
                    <a:lnTo>
                      <a:pt x="15219" y="7038"/>
                    </a:lnTo>
                    <a:lnTo>
                      <a:pt x="15449" y="7595"/>
                    </a:lnTo>
                    <a:lnTo>
                      <a:pt x="15679" y="8152"/>
                    </a:lnTo>
                    <a:lnTo>
                      <a:pt x="15895" y="8759"/>
                    </a:lnTo>
                    <a:lnTo>
                      <a:pt x="16111" y="9316"/>
                    </a:lnTo>
                    <a:lnTo>
                      <a:pt x="16313" y="9924"/>
                    </a:lnTo>
                    <a:lnTo>
                      <a:pt x="16529" y="10481"/>
                    </a:lnTo>
                    <a:lnTo>
                      <a:pt x="16732" y="11038"/>
                    </a:lnTo>
                    <a:lnTo>
                      <a:pt x="16948" y="11595"/>
                    </a:lnTo>
                    <a:lnTo>
                      <a:pt x="17151" y="12152"/>
                    </a:lnTo>
                    <a:lnTo>
                      <a:pt x="17353" y="12709"/>
                    </a:lnTo>
                    <a:lnTo>
                      <a:pt x="17542" y="13266"/>
                    </a:lnTo>
                    <a:lnTo>
                      <a:pt x="17745" y="13823"/>
                    </a:lnTo>
                    <a:lnTo>
                      <a:pt x="17934" y="14380"/>
                    </a:lnTo>
                    <a:lnTo>
                      <a:pt x="18123" y="14937"/>
                    </a:lnTo>
                    <a:lnTo>
                      <a:pt x="18298" y="15392"/>
                    </a:lnTo>
                    <a:lnTo>
                      <a:pt x="18460" y="15949"/>
                    </a:lnTo>
                    <a:lnTo>
                      <a:pt x="18636" y="16405"/>
                    </a:lnTo>
                    <a:lnTo>
                      <a:pt x="18785" y="16810"/>
                    </a:lnTo>
                    <a:lnTo>
                      <a:pt x="18947" y="17316"/>
                    </a:lnTo>
                    <a:lnTo>
                      <a:pt x="19109" y="17722"/>
                    </a:lnTo>
                    <a:lnTo>
                      <a:pt x="19257" y="18127"/>
                    </a:lnTo>
                    <a:lnTo>
                      <a:pt x="19392" y="18481"/>
                    </a:lnTo>
                    <a:lnTo>
                      <a:pt x="19527" y="18886"/>
                    </a:lnTo>
                    <a:lnTo>
                      <a:pt x="19649" y="19190"/>
                    </a:lnTo>
                    <a:lnTo>
                      <a:pt x="19770" y="19494"/>
                    </a:lnTo>
                    <a:lnTo>
                      <a:pt x="19878" y="19747"/>
                    </a:lnTo>
                    <a:lnTo>
                      <a:pt x="19986" y="19949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048"/>
              <p:cNvSpPr>
                <a:spLocks/>
              </p:cNvSpPr>
              <p:nvPr/>
            </p:nvSpPr>
            <p:spPr bwMode="auto">
              <a:xfrm>
                <a:off x="4489" y="1048"/>
                <a:ext cx="785" cy="158"/>
              </a:xfrm>
              <a:custGeom>
                <a:avLst/>
                <a:gdLst>
                  <a:gd name="T0" fmla="*/ 216 w 20000"/>
                  <a:gd name="T1" fmla="*/ 1468 h 20000"/>
                  <a:gd name="T2" fmla="*/ 662 w 20000"/>
                  <a:gd name="T3" fmla="*/ 2684 h 20000"/>
                  <a:gd name="T4" fmla="*/ 1107 w 20000"/>
                  <a:gd name="T5" fmla="*/ 3899 h 20000"/>
                  <a:gd name="T6" fmla="*/ 1553 w 20000"/>
                  <a:gd name="T7" fmla="*/ 5063 h 20000"/>
                  <a:gd name="T8" fmla="*/ 1985 w 20000"/>
                  <a:gd name="T9" fmla="*/ 6228 h 20000"/>
                  <a:gd name="T10" fmla="*/ 2458 w 20000"/>
                  <a:gd name="T11" fmla="*/ 7342 h 20000"/>
                  <a:gd name="T12" fmla="*/ 2890 w 20000"/>
                  <a:gd name="T13" fmla="*/ 8506 h 20000"/>
                  <a:gd name="T14" fmla="*/ 3336 w 20000"/>
                  <a:gd name="T15" fmla="*/ 9620 h 20000"/>
                  <a:gd name="T16" fmla="*/ 3781 w 20000"/>
                  <a:gd name="T17" fmla="*/ 10684 h 20000"/>
                  <a:gd name="T18" fmla="*/ 4213 w 20000"/>
                  <a:gd name="T19" fmla="*/ 11747 h 20000"/>
                  <a:gd name="T20" fmla="*/ 4659 w 20000"/>
                  <a:gd name="T21" fmla="*/ 12709 h 20000"/>
                  <a:gd name="T22" fmla="*/ 5118 w 20000"/>
                  <a:gd name="T23" fmla="*/ 13620 h 20000"/>
                  <a:gd name="T24" fmla="*/ 5550 w 20000"/>
                  <a:gd name="T25" fmla="*/ 14532 h 20000"/>
                  <a:gd name="T26" fmla="*/ 5982 w 20000"/>
                  <a:gd name="T27" fmla="*/ 15392 h 20000"/>
                  <a:gd name="T28" fmla="*/ 6415 w 20000"/>
                  <a:gd name="T29" fmla="*/ 16203 h 20000"/>
                  <a:gd name="T30" fmla="*/ 6860 w 20000"/>
                  <a:gd name="T31" fmla="*/ 16911 h 20000"/>
                  <a:gd name="T32" fmla="*/ 7292 w 20000"/>
                  <a:gd name="T33" fmla="*/ 17570 h 20000"/>
                  <a:gd name="T34" fmla="*/ 7738 w 20000"/>
                  <a:gd name="T35" fmla="*/ 18127 h 20000"/>
                  <a:gd name="T36" fmla="*/ 8170 w 20000"/>
                  <a:gd name="T37" fmla="*/ 18684 h 20000"/>
                  <a:gd name="T38" fmla="*/ 8589 w 20000"/>
                  <a:gd name="T39" fmla="*/ 19089 h 20000"/>
                  <a:gd name="T40" fmla="*/ 9021 w 20000"/>
                  <a:gd name="T41" fmla="*/ 19443 h 20000"/>
                  <a:gd name="T42" fmla="*/ 9440 w 20000"/>
                  <a:gd name="T43" fmla="*/ 19696 h 20000"/>
                  <a:gd name="T44" fmla="*/ 9858 w 20000"/>
                  <a:gd name="T45" fmla="*/ 19899 h 20000"/>
                  <a:gd name="T46" fmla="*/ 10290 w 20000"/>
                  <a:gd name="T47" fmla="*/ 19949 h 20000"/>
                  <a:gd name="T48" fmla="*/ 10695 w 20000"/>
                  <a:gd name="T49" fmla="*/ 19899 h 20000"/>
                  <a:gd name="T50" fmla="*/ 11114 w 20000"/>
                  <a:gd name="T51" fmla="*/ 19747 h 20000"/>
                  <a:gd name="T52" fmla="*/ 11560 w 20000"/>
                  <a:gd name="T53" fmla="*/ 19443 h 20000"/>
                  <a:gd name="T54" fmla="*/ 12005 w 20000"/>
                  <a:gd name="T55" fmla="*/ 18987 h 20000"/>
                  <a:gd name="T56" fmla="*/ 12451 w 20000"/>
                  <a:gd name="T57" fmla="*/ 18380 h 20000"/>
                  <a:gd name="T58" fmla="*/ 12924 w 20000"/>
                  <a:gd name="T59" fmla="*/ 17671 h 20000"/>
                  <a:gd name="T60" fmla="*/ 13383 w 20000"/>
                  <a:gd name="T61" fmla="*/ 16861 h 20000"/>
                  <a:gd name="T62" fmla="*/ 13828 w 20000"/>
                  <a:gd name="T63" fmla="*/ 16000 h 20000"/>
                  <a:gd name="T64" fmla="*/ 14301 w 20000"/>
                  <a:gd name="T65" fmla="*/ 14987 h 20000"/>
                  <a:gd name="T66" fmla="*/ 14760 w 20000"/>
                  <a:gd name="T67" fmla="*/ 13975 h 20000"/>
                  <a:gd name="T68" fmla="*/ 15219 w 20000"/>
                  <a:gd name="T69" fmla="*/ 12911 h 20000"/>
                  <a:gd name="T70" fmla="*/ 15679 w 20000"/>
                  <a:gd name="T71" fmla="*/ 11797 h 20000"/>
                  <a:gd name="T72" fmla="*/ 16111 w 20000"/>
                  <a:gd name="T73" fmla="*/ 10633 h 20000"/>
                  <a:gd name="T74" fmla="*/ 16529 w 20000"/>
                  <a:gd name="T75" fmla="*/ 9468 h 20000"/>
                  <a:gd name="T76" fmla="*/ 16948 w 20000"/>
                  <a:gd name="T77" fmla="*/ 8354 h 20000"/>
                  <a:gd name="T78" fmla="*/ 17353 w 20000"/>
                  <a:gd name="T79" fmla="*/ 7241 h 20000"/>
                  <a:gd name="T80" fmla="*/ 17745 w 20000"/>
                  <a:gd name="T81" fmla="*/ 6127 h 20000"/>
                  <a:gd name="T82" fmla="*/ 18123 w 20000"/>
                  <a:gd name="T83" fmla="*/ 5013 h 20000"/>
                  <a:gd name="T84" fmla="*/ 18460 w 20000"/>
                  <a:gd name="T85" fmla="*/ 4000 h 20000"/>
                  <a:gd name="T86" fmla="*/ 18785 w 20000"/>
                  <a:gd name="T87" fmla="*/ 3139 h 20000"/>
                  <a:gd name="T88" fmla="*/ 19109 w 20000"/>
                  <a:gd name="T89" fmla="*/ 2228 h 20000"/>
                  <a:gd name="T90" fmla="*/ 19392 w 20000"/>
                  <a:gd name="T91" fmla="*/ 1468 h 20000"/>
                  <a:gd name="T92" fmla="*/ 19649 w 20000"/>
                  <a:gd name="T93" fmla="*/ 759 h 20000"/>
                  <a:gd name="T94" fmla="*/ 19878 w 20000"/>
                  <a:gd name="T95" fmla="*/ 20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861"/>
                    </a:moveTo>
                    <a:lnTo>
                      <a:pt x="216" y="1468"/>
                    </a:lnTo>
                    <a:lnTo>
                      <a:pt x="446" y="2076"/>
                    </a:lnTo>
                    <a:lnTo>
                      <a:pt x="662" y="2684"/>
                    </a:lnTo>
                    <a:lnTo>
                      <a:pt x="878" y="3291"/>
                    </a:lnTo>
                    <a:lnTo>
                      <a:pt x="1107" y="3899"/>
                    </a:lnTo>
                    <a:lnTo>
                      <a:pt x="1323" y="4456"/>
                    </a:lnTo>
                    <a:lnTo>
                      <a:pt x="1553" y="5063"/>
                    </a:lnTo>
                    <a:lnTo>
                      <a:pt x="1769" y="5671"/>
                    </a:lnTo>
                    <a:lnTo>
                      <a:pt x="1985" y="6228"/>
                    </a:lnTo>
                    <a:lnTo>
                      <a:pt x="2215" y="6785"/>
                    </a:lnTo>
                    <a:lnTo>
                      <a:pt x="2458" y="7342"/>
                    </a:lnTo>
                    <a:lnTo>
                      <a:pt x="2674" y="7949"/>
                    </a:lnTo>
                    <a:lnTo>
                      <a:pt x="2890" y="8506"/>
                    </a:lnTo>
                    <a:lnTo>
                      <a:pt x="3120" y="9063"/>
                    </a:lnTo>
                    <a:lnTo>
                      <a:pt x="3336" y="9620"/>
                    </a:lnTo>
                    <a:lnTo>
                      <a:pt x="3552" y="10127"/>
                    </a:lnTo>
                    <a:lnTo>
                      <a:pt x="3781" y="10684"/>
                    </a:lnTo>
                    <a:lnTo>
                      <a:pt x="3997" y="11190"/>
                    </a:lnTo>
                    <a:lnTo>
                      <a:pt x="4213" y="11747"/>
                    </a:lnTo>
                    <a:lnTo>
                      <a:pt x="4443" y="12203"/>
                    </a:lnTo>
                    <a:lnTo>
                      <a:pt x="4659" y="12709"/>
                    </a:lnTo>
                    <a:lnTo>
                      <a:pt x="4889" y="13165"/>
                    </a:lnTo>
                    <a:lnTo>
                      <a:pt x="5118" y="13620"/>
                    </a:lnTo>
                    <a:lnTo>
                      <a:pt x="5334" y="14076"/>
                    </a:lnTo>
                    <a:lnTo>
                      <a:pt x="5550" y="14532"/>
                    </a:lnTo>
                    <a:lnTo>
                      <a:pt x="5766" y="14987"/>
                    </a:lnTo>
                    <a:lnTo>
                      <a:pt x="5982" y="15392"/>
                    </a:lnTo>
                    <a:lnTo>
                      <a:pt x="6199" y="15797"/>
                    </a:lnTo>
                    <a:lnTo>
                      <a:pt x="6415" y="16203"/>
                    </a:lnTo>
                    <a:lnTo>
                      <a:pt x="6644" y="16557"/>
                    </a:lnTo>
                    <a:lnTo>
                      <a:pt x="6860" y="16911"/>
                    </a:lnTo>
                    <a:lnTo>
                      <a:pt x="7076" y="17215"/>
                    </a:lnTo>
                    <a:lnTo>
                      <a:pt x="7292" y="17570"/>
                    </a:lnTo>
                    <a:lnTo>
                      <a:pt x="7508" y="17873"/>
                    </a:lnTo>
                    <a:lnTo>
                      <a:pt x="7738" y="18127"/>
                    </a:lnTo>
                    <a:lnTo>
                      <a:pt x="7954" y="18380"/>
                    </a:lnTo>
                    <a:lnTo>
                      <a:pt x="8170" y="18684"/>
                    </a:lnTo>
                    <a:lnTo>
                      <a:pt x="8373" y="18886"/>
                    </a:lnTo>
                    <a:lnTo>
                      <a:pt x="8589" y="19089"/>
                    </a:lnTo>
                    <a:lnTo>
                      <a:pt x="8805" y="19291"/>
                    </a:lnTo>
                    <a:lnTo>
                      <a:pt x="9021" y="19443"/>
                    </a:lnTo>
                    <a:lnTo>
                      <a:pt x="9223" y="19544"/>
                    </a:lnTo>
                    <a:lnTo>
                      <a:pt x="9440" y="19696"/>
                    </a:lnTo>
                    <a:lnTo>
                      <a:pt x="9642" y="19797"/>
                    </a:lnTo>
                    <a:lnTo>
                      <a:pt x="9858" y="19899"/>
                    </a:lnTo>
                    <a:lnTo>
                      <a:pt x="10074" y="19899"/>
                    </a:lnTo>
                    <a:lnTo>
                      <a:pt x="10290" y="19949"/>
                    </a:lnTo>
                    <a:lnTo>
                      <a:pt x="10506" y="19899"/>
                    </a:lnTo>
                    <a:lnTo>
                      <a:pt x="10695" y="19899"/>
                    </a:lnTo>
                    <a:lnTo>
                      <a:pt x="10912" y="19899"/>
                    </a:lnTo>
                    <a:lnTo>
                      <a:pt x="11114" y="19747"/>
                    </a:lnTo>
                    <a:lnTo>
                      <a:pt x="11344" y="19595"/>
                    </a:lnTo>
                    <a:lnTo>
                      <a:pt x="11560" y="19443"/>
                    </a:lnTo>
                    <a:lnTo>
                      <a:pt x="11789" y="19190"/>
                    </a:lnTo>
                    <a:lnTo>
                      <a:pt x="12005" y="18987"/>
                    </a:lnTo>
                    <a:lnTo>
                      <a:pt x="12221" y="18684"/>
                    </a:lnTo>
                    <a:lnTo>
                      <a:pt x="12451" y="18380"/>
                    </a:lnTo>
                    <a:lnTo>
                      <a:pt x="12694" y="18025"/>
                    </a:lnTo>
                    <a:lnTo>
                      <a:pt x="12924" y="17671"/>
                    </a:lnTo>
                    <a:lnTo>
                      <a:pt x="13153" y="17215"/>
                    </a:lnTo>
                    <a:lnTo>
                      <a:pt x="13383" y="16861"/>
                    </a:lnTo>
                    <a:lnTo>
                      <a:pt x="13612" y="16456"/>
                    </a:lnTo>
                    <a:lnTo>
                      <a:pt x="13828" y="16000"/>
                    </a:lnTo>
                    <a:lnTo>
                      <a:pt x="14072" y="15494"/>
                    </a:lnTo>
                    <a:lnTo>
                      <a:pt x="14301" y="14987"/>
                    </a:lnTo>
                    <a:lnTo>
                      <a:pt x="14531" y="14481"/>
                    </a:lnTo>
                    <a:lnTo>
                      <a:pt x="14760" y="13975"/>
                    </a:lnTo>
                    <a:lnTo>
                      <a:pt x="14990" y="13468"/>
                    </a:lnTo>
                    <a:lnTo>
                      <a:pt x="15219" y="12911"/>
                    </a:lnTo>
                    <a:lnTo>
                      <a:pt x="15449" y="12354"/>
                    </a:lnTo>
                    <a:lnTo>
                      <a:pt x="15679" y="11797"/>
                    </a:lnTo>
                    <a:lnTo>
                      <a:pt x="15895" y="11190"/>
                    </a:lnTo>
                    <a:lnTo>
                      <a:pt x="16111" y="10633"/>
                    </a:lnTo>
                    <a:lnTo>
                      <a:pt x="16313" y="10025"/>
                    </a:lnTo>
                    <a:lnTo>
                      <a:pt x="16529" y="9468"/>
                    </a:lnTo>
                    <a:lnTo>
                      <a:pt x="16732" y="8911"/>
                    </a:lnTo>
                    <a:lnTo>
                      <a:pt x="16948" y="8354"/>
                    </a:lnTo>
                    <a:lnTo>
                      <a:pt x="17151" y="7797"/>
                    </a:lnTo>
                    <a:lnTo>
                      <a:pt x="17353" y="7241"/>
                    </a:lnTo>
                    <a:lnTo>
                      <a:pt x="17542" y="6684"/>
                    </a:lnTo>
                    <a:lnTo>
                      <a:pt x="17745" y="6127"/>
                    </a:lnTo>
                    <a:lnTo>
                      <a:pt x="17934" y="5570"/>
                    </a:lnTo>
                    <a:lnTo>
                      <a:pt x="18123" y="5013"/>
                    </a:lnTo>
                    <a:lnTo>
                      <a:pt x="18298" y="4557"/>
                    </a:lnTo>
                    <a:lnTo>
                      <a:pt x="18460" y="4000"/>
                    </a:lnTo>
                    <a:lnTo>
                      <a:pt x="18636" y="3544"/>
                    </a:lnTo>
                    <a:lnTo>
                      <a:pt x="18785" y="3139"/>
                    </a:lnTo>
                    <a:lnTo>
                      <a:pt x="18947" y="2633"/>
                    </a:lnTo>
                    <a:lnTo>
                      <a:pt x="19109" y="2228"/>
                    </a:lnTo>
                    <a:lnTo>
                      <a:pt x="19257" y="1823"/>
                    </a:lnTo>
                    <a:lnTo>
                      <a:pt x="19392" y="1468"/>
                    </a:lnTo>
                    <a:lnTo>
                      <a:pt x="19527" y="1063"/>
                    </a:lnTo>
                    <a:lnTo>
                      <a:pt x="19649" y="759"/>
                    </a:lnTo>
                    <a:lnTo>
                      <a:pt x="19770" y="456"/>
                    </a:lnTo>
                    <a:lnTo>
                      <a:pt x="19878" y="203"/>
                    </a:lnTo>
                    <a:lnTo>
                      <a:pt x="19986" y="0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Freeform 1050"/>
            <p:cNvSpPr>
              <a:spLocks/>
            </p:cNvSpPr>
            <p:nvPr/>
          </p:nvSpPr>
          <p:spPr bwMode="auto">
            <a:xfrm>
              <a:off x="4708" y="1032"/>
              <a:ext cx="405" cy="429"/>
            </a:xfrm>
            <a:custGeom>
              <a:avLst/>
              <a:gdLst>
                <a:gd name="T0" fmla="*/ 216 w 20000"/>
                <a:gd name="T1" fmla="*/ 18481 h 20000"/>
                <a:gd name="T2" fmla="*/ 662 w 20000"/>
                <a:gd name="T3" fmla="*/ 17266 h 20000"/>
                <a:gd name="T4" fmla="*/ 1107 w 20000"/>
                <a:gd name="T5" fmla="*/ 16051 h 20000"/>
                <a:gd name="T6" fmla="*/ 1553 w 20000"/>
                <a:gd name="T7" fmla="*/ 14886 h 20000"/>
                <a:gd name="T8" fmla="*/ 1985 w 20000"/>
                <a:gd name="T9" fmla="*/ 13722 h 20000"/>
                <a:gd name="T10" fmla="*/ 2458 w 20000"/>
                <a:gd name="T11" fmla="*/ 12608 h 20000"/>
                <a:gd name="T12" fmla="*/ 2890 w 20000"/>
                <a:gd name="T13" fmla="*/ 11443 h 20000"/>
                <a:gd name="T14" fmla="*/ 3336 w 20000"/>
                <a:gd name="T15" fmla="*/ 10329 h 20000"/>
                <a:gd name="T16" fmla="*/ 3781 w 20000"/>
                <a:gd name="T17" fmla="*/ 9266 h 20000"/>
                <a:gd name="T18" fmla="*/ 4213 w 20000"/>
                <a:gd name="T19" fmla="*/ 8203 h 20000"/>
                <a:gd name="T20" fmla="*/ 4659 w 20000"/>
                <a:gd name="T21" fmla="*/ 7241 h 20000"/>
                <a:gd name="T22" fmla="*/ 5118 w 20000"/>
                <a:gd name="T23" fmla="*/ 6329 h 20000"/>
                <a:gd name="T24" fmla="*/ 5550 w 20000"/>
                <a:gd name="T25" fmla="*/ 5418 h 20000"/>
                <a:gd name="T26" fmla="*/ 5982 w 20000"/>
                <a:gd name="T27" fmla="*/ 4557 h 20000"/>
                <a:gd name="T28" fmla="*/ 6415 w 20000"/>
                <a:gd name="T29" fmla="*/ 3747 h 20000"/>
                <a:gd name="T30" fmla="*/ 6860 w 20000"/>
                <a:gd name="T31" fmla="*/ 3038 h 20000"/>
                <a:gd name="T32" fmla="*/ 7292 w 20000"/>
                <a:gd name="T33" fmla="*/ 2380 h 20000"/>
                <a:gd name="T34" fmla="*/ 7738 w 20000"/>
                <a:gd name="T35" fmla="*/ 1823 h 20000"/>
                <a:gd name="T36" fmla="*/ 8170 w 20000"/>
                <a:gd name="T37" fmla="*/ 1266 h 20000"/>
                <a:gd name="T38" fmla="*/ 8589 w 20000"/>
                <a:gd name="T39" fmla="*/ 861 h 20000"/>
                <a:gd name="T40" fmla="*/ 9021 w 20000"/>
                <a:gd name="T41" fmla="*/ 506 h 20000"/>
                <a:gd name="T42" fmla="*/ 9440 w 20000"/>
                <a:gd name="T43" fmla="*/ 253 h 20000"/>
                <a:gd name="T44" fmla="*/ 9858 w 20000"/>
                <a:gd name="T45" fmla="*/ 51 h 20000"/>
                <a:gd name="T46" fmla="*/ 10290 w 20000"/>
                <a:gd name="T47" fmla="*/ 0 h 20000"/>
                <a:gd name="T48" fmla="*/ 10695 w 20000"/>
                <a:gd name="T49" fmla="*/ 51 h 20000"/>
                <a:gd name="T50" fmla="*/ 11114 w 20000"/>
                <a:gd name="T51" fmla="*/ 203 h 20000"/>
                <a:gd name="T52" fmla="*/ 11560 w 20000"/>
                <a:gd name="T53" fmla="*/ 506 h 20000"/>
                <a:gd name="T54" fmla="*/ 12005 w 20000"/>
                <a:gd name="T55" fmla="*/ 962 h 20000"/>
                <a:gd name="T56" fmla="*/ 12451 w 20000"/>
                <a:gd name="T57" fmla="*/ 1570 h 20000"/>
                <a:gd name="T58" fmla="*/ 12924 w 20000"/>
                <a:gd name="T59" fmla="*/ 2278 h 20000"/>
                <a:gd name="T60" fmla="*/ 13383 w 20000"/>
                <a:gd name="T61" fmla="*/ 3089 h 20000"/>
                <a:gd name="T62" fmla="*/ 13828 w 20000"/>
                <a:gd name="T63" fmla="*/ 3949 h 20000"/>
                <a:gd name="T64" fmla="*/ 14301 w 20000"/>
                <a:gd name="T65" fmla="*/ 4962 h 20000"/>
                <a:gd name="T66" fmla="*/ 14760 w 20000"/>
                <a:gd name="T67" fmla="*/ 5975 h 20000"/>
                <a:gd name="T68" fmla="*/ 15219 w 20000"/>
                <a:gd name="T69" fmla="*/ 7038 h 20000"/>
                <a:gd name="T70" fmla="*/ 15679 w 20000"/>
                <a:gd name="T71" fmla="*/ 8152 h 20000"/>
                <a:gd name="T72" fmla="*/ 16111 w 20000"/>
                <a:gd name="T73" fmla="*/ 9316 h 20000"/>
                <a:gd name="T74" fmla="*/ 16529 w 20000"/>
                <a:gd name="T75" fmla="*/ 10481 h 20000"/>
                <a:gd name="T76" fmla="*/ 16948 w 20000"/>
                <a:gd name="T77" fmla="*/ 11595 h 20000"/>
                <a:gd name="T78" fmla="*/ 17353 w 20000"/>
                <a:gd name="T79" fmla="*/ 12709 h 20000"/>
                <a:gd name="T80" fmla="*/ 17745 w 20000"/>
                <a:gd name="T81" fmla="*/ 13823 h 20000"/>
                <a:gd name="T82" fmla="*/ 18123 w 20000"/>
                <a:gd name="T83" fmla="*/ 14937 h 20000"/>
                <a:gd name="T84" fmla="*/ 18460 w 20000"/>
                <a:gd name="T85" fmla="*/ 15949 h 20000"/>
                <a:gd name="T86" fmla="*/ 18785 w 20000"/>
                <a:gd name="T87" fmla="*/ 16810 h 20000"/>
                <a:gd name="T88" fmla="*/ 19109 w 20000"/>
                <a:gd name="T89" fmla="*/ 17722 h 20000"/>
                <a:gd name="T90" fmla="*/ 19392 w 20000"/>
                <a:gd name="T91" fmla="*/ 18481 h 20000"/>
                <a:gd name="T92" fmla="*/ 19649 w 20000"/>
                <a:gd name="T93" fmla="*/ 19190 h 20000"/>
                <a:gd name="T94" fmla="*/ 19878 w 20000"/>
                <a:gd name="T95" fmla="*/ 19747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19089"/>
                  </a:moveTo>
                  <a:lnTo>
                    <a:pt x="216" y="18481"/>
                  </a:lnTo>
                  <a:lnTo>
                    <a:pt x="446" y="17873"/>
                  </a:lnTo>
                  <a:lnTo>
                    <a:pt x="662" y="17266"/>
                  </a:lnTo>
                  <a:lnTo>
                    <a:pt x="878" y="16658"/>
                  </a:lnTo>
                  <a:lnTo>
                    <a:pt x="1107" y="16051"/>
                  </a:lnTo>
                  <a:lnTo>
                    <a:pt x="1323" y="15494"/>
                  </a:lnTo>
                  <a:lnTo>
                    <a:pt x="1553" y="14886"/>
                  </a:lnTo>
                  <a:lnTo>
                    <a:pt x="1769" y="14278"/>
                  </a:lnTo>
                  <a:lnTo>
                    <a:pt x="1985" y="13722"/>
                  </a:lnTo>
                  <a:lnTo>
                    <a:pt x="2215" y="13165"/>
                  </a:lnTo>
                  <a:lnTo>
                    <a:pt x="2458" y="12608"/>
                  </a:lnTo>
                  <a:lnTo>
                    <a:pt x="2674" y="12000"/>
                  </a:lnTo>
                  <a:lnTo>
                    <a:pt x="2890" y="11443"/>
                  </a:lnTo>
                  <a:lnTo>
                    <a:pt x="3120" y="10886"/>
                  </a:lnTo>
                  <a:lnTo>
                    <a:pt x="3336" y="10329"/>
                  </a:lnTo>
                  <a:lnTo>
                    <a:pt x="3552" y="9823"/>
                  </a:lnTo>
                  <a:lnTo>
                    <a:pt x="3781" y="9266"/>
                  </a:lnTo>
                  <a:lnTo>
                    <a:pt x="3997" y="8759"/>
                  </a:lnTo>
                  <a:lnTo>
                    <a:pt x="4213" y="8203"/>
                  </a:lnTo>
                  <a:lnTo>
                    <a:pt x="4443" y="7747"/>
                  </a:lnTo>
                  <a:lnTo>
                    <a:pt x="4659" y="7241"/>
                  </a:lnTo>
                  <a:lnTo>
                    <a:pt x="4889" y="6785"/>
                  </a:lnTo>
                  <a:lnTo>
                    <a:pt x="5118" y="6329"/>
                  </a:lnTo>
                  <a:lnTo>
                    <a:pt x="5334" y="5873"/>
                  </a:lnTo>
                  <a:lnTo>
                    <a:pt x="5550" y="5418"/>
                  </a:lnTo>
                  <a:lnTo>
                    <a:pt x="5766" y="4962"/>
                  </a:lnTo>
                  <a:lnTo>
                    <a:pt x="5982" y="4557"/>
                  </a:lnTo>
                  <a:lnTo>
                    <a:pt x="6199" y="4152"/>
                  </a:lnTo>
                  <a:lnTo>
                    <a:pt x="6415" y="3747"/>
                  </a:lnTo>
                  <a:lnTo>
                    <a:pt x="6644" y="3392"/>
                  </a:lnTo>
                  <a:lnTo>
                    <a:pt x="6860" y="3038"/>
                  </a:lnTo>
                  <a:lnTo>
                    <a:pt x="7076" y="2734"/>
                  </a:lnTo>
                  <a:lnTo>
                    <a:pt x="7292" y="2380"/>
                  </a:lnTo>
                  <a:lnTo>
                    <a:pt x="7508" y="2076"/>
                  </a:lnTo>
                  <a:lnTo>
                    <a:pt x="7738" y="1823"/>
                  </a:lnTo>
                  <a:lnTo>
                    <a:pt x="7954" y="1570"/>
                  </a:lnTo>
                  <a:lnTo>
                    <a:pt x="8170" y="1266"/>
                  </a:lnTo>
                  <a:lnTo>
                    <a:pt x="8373" y="1063"/>
                  </a:lnTo>
                  <a:lnTo>
                    <a:pt x="8589" y="861"/>
                  </a:lnTo>
                  <a:lnTo>
                    <a:pt x="8805" y="658"/>
                  </a:lnTo>
                  <a:lnTo>
                    <a:pt x="9021" y="506"/>
                  </a:lnTo>
                  <a:lnTo>
                    <a:pt x="9223" y="405"/>
                  </a:lnTo>
                  <a:lnTo>
                    <a:pt x="9440" y="253"/>
                  </a:lnTo>
                  <a:lnTo>
                    <a:pt x="9642" y="152"/>
                  </a:lnTo>
                  <a:lnTo>
                    <a:pt x="9858" y="51"/>
                  </a:lnTo>
                  <a:lnTo>
                    <a:pt x="10074" y="51"/>
                  </a:lnTo>
                  <a:lnTo>
                    <a:pt x="10290" y="0"/>
                  </a:lnTo>
                  <a:lnTo>
                    <a:pt x="10506" y="51"/>
                  </a:lnTo>
                  <a:lnTo>
                    <a:pt x="10695" y="51"/>
                  </a:lnTo>
                  <a:lnTo>
                    <a:pt x="10912" y="51"/>
                  </a:lnTo>
                  <a:lnTo>
                    <a:pt x="11114" y="203"/>
                  </a:lnTo>
                  <a:lnTo>
                    <a:pt x="11344" y="354"/>
                  </a:lnTo>
                  <a:lnTo>
                    <a:pt x="11560" y="506"/>
                  </a:lnTo>
                  <a:lnTo>
                    <a:pt x="11789" y="759"/>
                  </a:lnTo>
                  <a:lnTo>
                    <a:pt x="12005" y="962"/>
                  </a:lnTo>
                  <a:lnTo>
                    <a:pt x="12221" y="1266"/>
                  </a:lnTo>
                  <a:lnTo>
                    <a:pt x="12451" y="1570"/>
                  </a:lnTo>
                  <a:lnTo>
                    <a:pt x="12694" y="1924"/>
                  </a:lnTo>
                  <a:lnTo>
                    <a:pt x="12924" y="2278"/>
                  </a:lnTo>
                  <a:lnTo>
                    <a:pt x="13153" y="2734"/>
                  </a:lnTo>
                  <a:lnTo>
                    <a:pt x="13383" y="3089"/>
                  </a:lnTo>
                  <a:lnTo>
                    <a:pt x="13612" y="3494"/>
                  </a:lnTo>
                  <a:lnTo>
                    <a:pt x="13828" y="3949"/>
                  </a:lnTo>
                  <a:lnTo>
                    <a:pt x="14072" y="4456"/>
                  </a:lnTo>
                  <a:lnTo>
                    <a:pt x="14301" y="4962"/>
                  </a:lnTo>
                  <a:lnTo>
                    <a:pt x="14531" y="5468"/>
                  </a:lnTo>
                  <a:lnTo>
                    <a:pt x="14760" y="5975"/>
                  </a:lnTo>
                  <a:lnTo>
                    <a:pt x="14990" y="6481"/>
                  </a:lnTo>
                  <a:lnTo>
                    <a:pt x="15219" y="7038"/>
                  </a:lnTo>
                  <a:lnTo>
                    <a:pt x="15449" y="7595"/>
                  </a:lnTo>
                  <a:lnTo>
                    <a:pt x="15679" y="8152"/>
                  </a:lnTo>
                  <a:lnTo>
                    <a:pt x="15895" y="8759"/>
                  </a:lnTo>
                  <a:lnTo>
                    <a:pt x="16111" y="9316"/>
                  </a:lnTo>
                  <a:lnTo>
                    <a:pt x="16313" y="9924"/>
                  </a:lnTo>
                  <a:lnTo>
                    <a:pt x="16529" y="10481"/>
                  </a:lnTo>
                  <a:lnTo>
                    <a:pt x="16732" y="11038"/>
                  </a:lnTo>
                  <a:lnTo>
                    <a:pt x="16948" y="11595"/>
                  </a:lnTo>
                  <a:lnTo>
                    <a:pt x="17151" y="12152"/>
                  </a:lnTo>
                  <a:lnTo>
                    <a:pt x="17353" y="12709"/>
                  </a:lnTo>
                  <a:lnTo>
                    <a:pt x="17542" y="13266"/>
                  </a:lnTo>
                  <a:lnTo>
                    <a:pt x="17745" y="13823"/>
                  </a:lnTo>
                  <a:lnTo>
                    <a:pt x="17934" y="14380"/>
                  </a:lnTo>
                  <a:lnTo>
                    <a:pt x="18123" y="14937"/>
                  </a:lnTo>
                  <a:lnTo>
                    <a:pt x="18298" y="15392"/>
                  </a:lnTo>
                  <a:lnTo>
                    <a:pt x="18460" y="15949"/>
                  </a:lnTo>
                  <a:lnTo>
                    <a:pt x="18636" y="16405"/>
                  </a:lnTo>
                  <a:lnTo>
                    <a:pt x="18785" y="16810"/>
                  </a:lnTo>
                  <a:lnTo>
                    <a:pt x="18947" y="17316"/>
                  </a:lnTo>
                  <a:lnTo>
                    <a:pt x="19109" y="17722"/>
                  </a:lnTo>
                  <a:lnTo>
                    <a:pt x="19257" y="18127"/>
                  </a:lnTo>
                  <a:lnTo>
                    <a:pt x="19392" y="18481"/>
                  </a:lnTo>
                  <a:lnTo>
                    <a:pt x="19527" y="18886"/>
                  </a:lnTo>
                  <a:lnTo>
                    <a:pt x="19649" y="19190"/>
                  </a:lnTo>
                  <a:lnTo>
                    <a:pt x="19770" y="19494"/>
                  </a:lnTo>
                  <a:lnTo>
                    <a:pt x="19878" y="19747"/>
                  </a:lnTo>
                  <a:lnTo>
                    <a:pt x="19986" y="19949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059"/>
            <p:cNvSpPr txBox="1">
              <a:spLocks noChangeArrowheads="1"/>
            </p:cNvSpPr>
            <p:nvPr/>
          </p:nvSpPr>
          <p:spPr bwMode="auto">
            <a:xfrm>
              <a:off x="3664" y="1256"/>
              <a:ext cx="2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0">
                  <a:latin typeface="Verdana" pitchFamily="34" charset="0"/>
                </a:rPr>
                <a:t>O</a:t>
              </a:r>
            </a:p>
          </p:txBody>
        </p:sp>
        <p:sp>
          <p:nvSpPr>
            <p:cNvPr id="10" name="Text Box 1060"/>
            <p:cNvSpPr txBox="1">
              <a:spLocks noChangeArrowheads="1"/>
            </p:cNvSpPr>
            <p:nvPr/>
          </p:nvSpPr>
          <p:spPr bwMode="auto">
            <a:xfrm>
              <a:off x="5193" y="1541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0">
                  <a:latin typeface="Verdana" pitchFamily="34" charset="0"/>
                </a:rPr>
                <a:t>t(s)</a:t>
              </a:r>
            </a:p>
          </p:txBody>
        </p:sp>
        <p:sp>
          <p:nvSpPr>
            <p:cNvPr id="11" name="Text Box 1061"/>
            <p:cNvSpPr txBox="1">
              <a:spLocks noChangeArrowheads="1"/>
            </p:cNvSpPr>
            <p:nvPr/>
          </p:nvSpPr>
          <p:spPr bwMode="auto">
            <a:xfrm>
              <a:off x="3798" y="604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0">
                  <a:latin typeface="Verdana" pitchFamily="34" charset="0"/>
                </a:rPr>
                <a:t>Y(m)</a:t>
              </a:r>
            </a:p>
          </p:txBody>
        </p:sp>
        <p:sp>
          <p:nvSpPr>
            <p:cNvPr id="12" name="Text Box 1062"/>
            <p:cNvSpPr txBox="1">
              <a:spLocks noChangeArrowheads="1"/>
            </p:cNvSpPr>
            <p:nvPr/>
          </p:nvSpPr>
          <p:spPr bwMode="auto">
            <a:xfrm>
              <a:off x="4242" y="120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0">
                  <a:latin typeface="Verdana" pitchFamily="34" charset="0"/>
                </a:rPr>
                <a:t>2</a:t>
              </a:r>
            </a:p>
          </p:txBody>
        </p:sp>
        <p:sp>
          <p:nvSpPr>
            <p:cNvPr id="13" name="Text Box 1063"/>
            <p:cNvSpPr txBox="1">
              <a:spLocks noChangeArrowheads="1"/>
            </p:cNvSpPr>
            <p:nvPr/>
          </p:nvSpPr>
          <p:spPr bwMode="auto">
            <a:xfrm>
              <a:off x="4530" y="120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0">
                  <a:latin typeface="Verdana" pitchFamily="34" charset="0"/>
                </a:rPr>
                <a:t>4</a:t>
              </a:r>
            </a:p>
          </p:txBody>
        </p:sp>
        <p:sp>
          <p:nvSpPr>
            <p:cNvPr id="14" name="Oval 1064"/>
            <p:cNvSpPr>
              <a:spLocks noChangeArrowheads="1"/>
            </p:cNvSpPr>
            <p:nvPr/>
          </p:nvSpPr>
          <p:spPr bwMode="auto">
            <a:xfrm>
              <a:off x="4288" y="14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latin typeface="Verdana" pitchFamily="34" charset="0"/>
              </a:endParaRPr>
            </a:p>
          </p:txBody>
        </p:sp>
        <p:sp>
          <p:nvSpPr>
            <p:cNvPr id="15" name="Oval 1065"/>
            <p:cNvSpPr>
              <a:spLocks noChangeArrowheads="1"/>
            </p:cNvSpPr>
            <p:nvPr/>
          </p:nvSpPr>
          <p:spPr bwMode="auto">
            <a:xfrm>
              <a:off x="4672" y="14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b="0">
                <a:latin typeface="Verdana" pitchFamily="34" charset="0"/>
              </a:endParaRPr>
            </a:p>
          </p:txBody>
        </p:sp>
        <p:sp>
          <p:nvSpPr>
            <p:cNvPr id="16" name="Line 1066"/>
            <p:cNvSpPr>
              <a:spLocks noChangeShapeType="1"/>
            </p:cNvSpPr>
            <p:nvPr/>
          </p:nvSpPr>
          <p:spPr bwMode="auto">
            <a:xfrm flipH="1">
              <a:off x="3904" y="1896"/>
              <a:ext cx="62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068"/>
            <p:cNvSpPr txBox="1">
              <a:spLocks noChangeArrowheads="1"/>
            </p:cNvSpPr>
            <p:nvPr/>
          </p:nvSpPr>
          <p:spPr bwMode="auto">
            <a:xfrm>
              <a:off x="3616" y="1772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latin typeface="Verdana" pitchFamily="34" charset="0"/>
                </a:rPr>
                <a:t>-</a:t>
              </a:r>
              <a:r>
                <a:rPr kumimoji="1" lang="en-US" altLang="zh-CN" sz="2000" b="0">
                  <a:latin typeface="Verdana" pitchFamily="34" charset="0"/>
                </a:rPr>
                <a:t>2</a:t>
              </a:r>
            </a:p>
          </p:txBody>
        </p:sp>
        <p:sp>
          <p:nvSpPr>
            <p:cNvPr id="18" name="Text Box 1069"/>
            <p:cNvSpPr txBox="1">
              <a:spLocks noChangeArrowheads="1"/>
            </p:cNvSpPr>
            <p:nvPr/>
          </p:nvSpPr>
          <p:spPr bwMode="auto">
            <a:xfrm>
              <a:off x="3654" y="89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0">
                  <a:latin typeface="Verdana" pitchFamily="34" charset="0"/>
                </a:rPr>
                <a:t>2</a:t>
              </a:r>
            </a:p>
          </p:txBody>
        </p:sp>
      </p:grpSp>
      <p:grpSp>
        <p:nvGrpSpPr>
          <p:cNvPr id="22" name="Group 56"/>
          <p:cNvGrpSpPr>
            <a:grpSpLocks/>
          </p:cNvGrpSpPr>
          <p:nvPr/>
        </p:nvGrpSpPr>
        <p:grpSpPr bwMode="auto">
          <a:xfrm>
            <a:off x="323975" y="1340768"/>
            <a:ext cx="4967287" cy="847725"/>
            <a:chOff x="295" y="1071"/>
            <a:chExt cx="3129" cy="534"/>
          </a:xfrm>
        </p:grpSpPr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27" y="1071"/>
              <a:ext cx="30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dirty="0"/>
                <a:t>解：</a:t>
              </a:r>
              <a:r>
                <a:rPr lang="en-US" altLang="zh-CN" sz="2400" dirty="0">
                  <a:latin typeface="Times New Roman" pitchFamily="18" charset="0"/>
                </a:rPr>
                <a:t>1</a:t>
              </a:r>
              <a:r>
                <a:rPr lang="zh-CN" altLang="en-US" sz="2400" dirty="0"/>
                <a:t>）原点的振动表达式：</a:t>
              </a:r>
            </a:p>
          </p:txBody>
        </p:sp>
        <p:graphicFrame>
          <p:nvGraphicFramePr>
            <p:cNvPr id="24" name="Object 18"/>
            <p:cNvGraphicFramePr>
              <a:graphicFrameLocks noChangeAspect="1"/>
            </p:cNvGraphicFramePr>
            <p:nvPr/>
          </p:nvGraphicFramePr>
          <p:xfrm>
            <a:off x="295" y="1389"/>
            <a:ext cx="186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43" name="Equation" r:id="rId3" imgW="1422360" imgH="203040" progId="Equation.DSMT4">
                    <p:embed/>
                  </p:oleObj>
                </mc:Choice>
                <mc:Fallback>
                  <p:oleObj name="Equation" r:id="rId3" imgW="14223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1389"/>
                          <a:ext cx="186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0C0C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52"/>
          <p:cNvGrpSpPr>
            <a:grpSpLocks/>
          </p:cNvGrpSpPr>
          <p:nvPr/>
        </p:nvGrpSpPr>
        <p:grpSpPr bwMode="auto">
          <a:xfrm>
            <a:off x="179512" y="2853655"/>
            <a:ext cx="5184775" cy="684213"/>
            <a:chOff x="385" y="2024"/>
            <a:chExt cx="3196" cy="431"/>
          </a:xfrm>
        </p:grpSpPr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385" y="2069"/>
              <a:ext cx="26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dirty="0"/>
                <a:t>由坐标原点的振动曲线可知：</a:t>
              </a:r>
            </a:p>
          </p:txBody>
        </p:sp>
        <p:graphicFrame>
          <p:nvGraphicFramePr>
            <p:cNvPr id="27" name="Object 20"/>
            <p:cNvGraphicFramePr>
              <a:graphicFrameLocks noChangeAspect="1"/>
            </p:cNvGraphicFramePr>
            <p:nvPr/>
          </p:nvGraphicFramePr>
          <p:xfrm>
            <a:off x="2925" y="2024"/>
            <a:ext cx="656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44" name="公式" r:id="rId5" imgW="533160" imgH="406080" progId="Equation.3">
                    <p:embed/>
                  </p:oleObj>
                </mc:Choice>
                <mc:Fallback>
                  <p:oleObj name="公式" r:id="rId5" imgW="5331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024"/>
                          <a:ext cx="656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0C0C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205952"/>
              </p:ext>
            </p:extLst>
          </p:nvPr>
        </p:nvGraphicFramePr>
        <p:xfrm>
          <a:off x="3297362" y="234565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5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362" y="2345655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57"/>
          <p:cNvGrpSpPr>
            <a:grpSpLocks/>
          </p:cNvGrpSpPr>
          <p:nvPr/>
        </p:nvGrpSpPr>
        <p:grpSpPr bwMode="auto">
          <a:xfrm>
            <a:off x="323850" y="3645024"/>
            <a:ext cx="6648450" cy="684212"/>
            <a:chOff x="204" y="2409"/>
            <a:chExt cx="4188" cy="431"/>
          </a:xfrm>
        </p:grpSpPr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204" y="2485"/>
              <a:ext cx="10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/>
                <a:t>波函数为：</a:t>
              </a:r>
            </a:p>
          </p:txBody>
        </p:sp>
        <p:graphicFrame>
          <p:nvGraphicFramePr>
            <p:cNvPr id="31" name="Object 24"/>
            <p:cNvGraphicFramePr>
              <a:graphicFrameLocks noChangeAspect="1"/>
            </p:cNvGraphicFramePr>
            <p:nvPr/>
          </p:nvGraphicFramePr>
          <p:xfrm>
            <a:off x="1156" y="2409"/>
            <a:ext cx="3236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46" name="Equation" r:id="rId9" imgW="2628720" imgH="406080" progId="Equation.DSMT4">
                    <p:embed/>
                  </p:oleObj>
                </mc:Choice>
                <mc:Fallback>
                  <p:oleObj name="Equation" r:id="rId9" imgW="262872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409"/>
                          <a:ext cx="3236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0C0C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51"/>
          <p:cNvGrpSpPr>
            <a:grpSpLocks/>
          </p:cNvGrpSpPr>
          <p:nvPr/>
        </p:nvGrpSpPr>
        <p:grpSpPr bwMode="auto">
          <a:xfrm>
            <a:off x="179512" y="2248818"/>
            <a:ext cx="4845050" cy="642937"/>
            <a:chOff x="463" y="1643"/>
            <a:chExt cx="2916" cy="405"/>
          </a:xfrm>
        </p:grpSpPr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463" y="1691"/>
              <a:ext cx="15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/>
                <a:t>由已知条件可知：</a:t>
              </a:r>
            </a:p>
          </p:txBody>
        </p:sp>
        <p:graphicFrame>
          <p:nvGraphicFramePr>
            <p:cNvPr id="34" name="Object 26"/>
            <p:cNvGraphicFramePr>
              <a:graphicFrameLocks noChangeAspect="1"/>
            </p:cNvGraphicFramePr>
            <p:nvPr/>
          </p:nvGraphicFramePr>
          <p:xfrm>
            <a:off x="2048" y="1643"/>
            <a:ext cx="1331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47" name="Equation" r:id="rId11" imgW="1295280" imgH="393480" progId="Equation.DSMT4">
                    <p:embed/>
                  </p:oleObj>
                </mc:Choice>
                <mc:Fallback>
                  <p:oleObj name="Equation" r:id="rId11" imgW="1295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1643"/>
                          <a:ext cx="1331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1157288" y="4448299"/>
            <a:ext cx="35221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itchFamily="18" charset="0"/>
              </a:rPr>
              <a:t>2</a:t>
            </a:r>
            <a:r>
              <a:rPr lang="zh-CN" altLang="en-US" sz="2400" dirty="0"/>
              <a:t>）</a:t>
            </a:r>
            <a:r>
              <a:rPr lang="en-US" altLang="zh-CN" sz="2400" i="1" dirty="0">
                <a:latin typeface="Times New Roman" pitchFamily="18" charset="0"/>
              </a:rPr>
              <a:t>t = </a:t>
            </a:r>
            <a:r>
              <a:rPr lang="en-US" altLang="zh-CN" sz="2400" dirty="0">
                <a:latin typeface="Times New Roman" pitchFamily="18" charset="0"/>
              </a:rPr>
              <a:t>3</a:t>
            </a:r>
            <a:r>
              <a:rPr lang="en-US" altLang="zh-CN" sz="2400" i="1" dirty="0">
                <a:latin typeface="Times New Roman" pitchFamily="18" charset="0"/>
              </a:rPr>
              <a:t>s</a:t>
            </a:r>
            <a:r>
              <a:rPr lang="zh-CN" altLang="en-US" sz="2400" dirty="0"/>
              <a:t>时的波形曲线：</a:t>
            </a:r>
          </a:p>
        </p:txBody>
      </p:sp>
      <p:graphicFrame>
        <p:nvGraphicFramePr>
          <p:cNvPr id="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886561"/>
              </p:ext>
            </p:extLst>
          </p:nvPr>
        </p:nvGraphicFramePr>
        <p:xfrm>
          <a:off x="1187450" y="4976936"/>
          <a:ext cx="35972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8" name="公式" r:id="rId13" imgW="1841400" imgH="812520" progId="Equation.3">
                  <p:embed/>
                </p:oleObj>
              </mc:Choice>
              <mc:Fallback>
                <p:oleObj name="公式" r:id="rId13" imgW="18414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76936"/>
                        <a:ext cx="359727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538637"/>
              </p:ext>
            </p:extLst>
          </p:nvPr>
        </p:nvGraphicFramePr>
        <p:xfrm>
          <a:off x="3319587" y="1674143"/>
          <a:ext cx="21161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9" name="Equation" r:id="rId15" imgW="1015920" imgH="406080" progId="Equation.DSMT4">
                  <p:embed/>
                </p:oleObj>
              </mc:Choice>
              <mc:Fallback>
                <p:oleObj name="Equation" r:id="rId15" imgW="1015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587" y="1674143"/>
                        <a:ext cx="21161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60"/>
          <p:cNvGrpSpPr>
            <a:grpSpLocks/>
          </p:cNvGrpSpPr>
          <p:nvPr/>
        </p:nvGrpSpPr>
        <p:grpSpPr bwMode="auto">
          <a:xfrm>
            <a:off x="5364287" y="2017043"/>
            <a:ext cx="215900" cy="1339850"/>
            <a:chOff x="3470" y="1497"/>
            <a:chExt cx="136" cy="844"/>
          </a:xfrm>
        </p:grpSpPr>
        <p:sp>
          <p:nvSpPr>
            <p:cNvPr id="39" name="AutoShape 58"/>
            <p:cNvSpPr>
              <a:spLocks/>
            </p:cNvSpPr>
            <p:nvPr/>
          </p:nvSpPr>
          <p:spPr bwMode="auto">
            <a:xfrm>
              <a:off x="3470" y="1842"/>
              <a:ext cx="136" cy="499"/>
            </a:xfrm>
            <a:prstGeom prst="rightBrace">
              <a:avLst>
                <a:gd name="adj1" fmla="val 3057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0" name="AutoShape 59"/>
            <p:cNvCxnSpPr>
              <a:cxnSpLocks noChangeShapeType="1"/>
              <a:stCxn id="39" idx="1"/>
            </p:cNvCxnSpPr>
            <p:nvPr/>
          </p:nvCxnSpPr>
          <p:spPr bwMode="auto">
            <a:xfrm flipH="1" flipV="1">
              <a:off x="3515" y="1497"/>
              <a:ext cx="91" cy="595"/>
            </a:xfrm>
            <a:prstGeom prst="bentConnector3">
              <a:avLst>
                <a:gd name="adj1" fmla="val -158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816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2227" y="1847900"/>
            <a:ext cx="8159751" cy="2589212"/>
            <a:chOff x="614" y="89"/>
            <a:chExt cx="5140" cy="1631"/>
          </a:xfrm>
        </p:grpSpPr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614" y="89"/>
              <a:ext cx="51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22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　如果在固定端　　　处反射的反射波方程式是</a:t>
              </a:r>
              <a:endPara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2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4498719"/>
                </p:ext>
              </p:extLst>
            </p:nvPr>
          </p:nvGraphicFramePr>
          <p:xfrm>
            <a:off x="1767" y="470"/>
            <a:ext cx="2160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34" name="Equation" r:id="rId3" imgW="1727200" imgH="520700" progId="Equation.3">
                    <p:embed/>
                  </p:oleObj>
                </mc:Choice>
                <mc:Fallback>
                  <p:oleObj name="Equation" r:id="rId3" imgW="1727200" imgH="5207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470"/>
                          <a:ext cx="2160" cy="6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"/>
            <p:cNvGraphicFramePr>
              <a:graphicFrameLocks noChangeAspect="1"/>
            </p:cNvGraphicFramePr>
            <p:nvPr/>
          </p:nvGraphicFramePr>
          <p:xfrm>
            <a:off x="2496" y="144"/>
            <a:ext cx="57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35" name="Equation" r:id="rId5" imgW="431613" imgH="203112" progId="Equation.3">
                    <p:embed/>
                  </p:oleObj>
                </mc:Choice>
                <mc:Fallback>
                  <p:oleObj name="Equation" r:id="rId5" imgW="431613" imgH="203112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44"/>
                          <a:ext cx="576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641" y="1070"/>
              <a:ext cx="504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设反射波无能量损失，则入射波的方程式是（　）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形成的驻波的表达式是（　）。</a:t>
              </a:r>
              <a:endPara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182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189839"/>
              </p:ext>
            </p:extLst>
          </p:nvPr>
        </p:nvGraphicFramePr>
        <p:xfrm>
          <a:off x="683568" y="4293096"/>
          <a:ext cx="81534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5" name="Equation" r:id="rId3" imgW="4114800" imgH="520700" progId="Equation.3">
                  <p:embed/>
                </p:oleObj>
              </mc:Choice>
              <mc:Fallback>
                <p:oleObj name="Equation" r:id="rId3" imgW="4114800" imgH="520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93096"/>
                        <a:ext cx="81534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457771" y="5372249"/>
            <a:ext cx="5715000" cy="1081087"/>
            <a:chOff x="816" y="3408"/>
            <a:chExt cx="3600" cy="681"/>
          </a:xfrm>
        </p:grpSpPr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816" y="3552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得：</a:t>
              </a:r>
            </a:p>
          </p:txBody>
        </p:sp>
        <p:graphicFrame>
          <p:nvGraphicFramePr>
            <p:cNvPr id="7" name="Object 18"/>
            <p:cNvGraphicFramePr>
              <a:graphicFrameLocks noChangeAspect="1"/>
            </p:cNvGraphicFramePr>
            <p:nvPr/>
          </p:nvGraphicFramePr>
          <p:xfrm>
            <a:off x="1824" y="3408"/>
            <a:ext cx="2592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596" name="Equation" r:id="rId5" imgW="1981200" imgH="520700" progId="Equation.3">
                    <p:embed/>
                  </p:oleObj>
                </mc:Choice>
                <mc:Fallback>
                  <p:oleObj name="Equation" r:id="rId5" imgW="1981200" imgH="5207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408"/>
                          <a:ext cx="2592" cy="6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530498" y="3501008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形成的驻波为：</a:t>
            </a:r>
          </a:p>
        </p:txBody>
      </p:sp>
      <p:graphicFrame>
        <p:nvGraphicFramePr>
          <p:cNvPr id="112674" name="Object 34"/>
          <p:cNvGraphicFramePr>
            <a:graphicFrameLocks noChangeAspect="1"/>
          </p:cNvGraphicFramePr>
          <p:nvPr/>
        </p:nvGraphicFramePr>
        <p:xfrm>
          <a:off x="1369640" y="2348384"/>
          <a:ext cx="6032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7" name="Equation" r:id="rId7" imgW="2514600" imgH="457200" progId="">
                  <p:embed/>
                </p:oleObj>
              </mc:Choice>
              <mc:Fallback>
                <p:oleObj name="Equation" r:id="rId7" imgW="2514600" imgH="457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640" y="2348384"/>
                        <a:ext cx="60325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5" name="Object 35"/>
          <p:cNvGraphicFramePr>
            <a:graphicFrameLocks noChangeAspect="1"/>
          </p:cNvGraphicFramePr>
          <p:nvPr/>
        </p:nvGraphicFramePr>
        <p:xfrm>
          <a:off x="937840" y="1535584"/>
          <a:ext cx="3162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8" name="Equation" r:id="rId9" imgW="1129810" imgH="253890" progId="">
                  <p:embed/>
                </p:oleObj>
              </mc:Choice>
              <mc:Fallback>
                <p:oleObj name="Equation" r:id="rId9" imgW="1129810" imgH="25389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840" y="1535584"/>
                        <a:ext cx="31623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6" name="Object 36"/>
          <p:cNvGraphicFramePr>
            <a:graphicFrameLocks noChangeAspect="1"/>
          </p:cNvGraphicFramePr>
          <p:nvPr/>
        </p:nvGraphicFramePr>
        <p:xfrm>
          <a:off x="4582740" y="1484784"/>
          <a:ext cx="3949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9" name="Equation" r:id="rId11" imgW="1371600" imgH="254000" progId="">
                  <p:embed/>
                </p:oleObj>
              </mc:Choice>
              <mc:Fallback>
                <p:oleObj name="Equation" r:id="rId11" imgW="1371600" imgH="2540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740" y="1484784"/>
                        <a:ext cx="39497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1520" y="112474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解：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48645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第八章 振动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>
          <a:xfrm>
            <a:off x="6981825" y="6212160"/>
            <a:ext cx="1905000" cy="457200"/>
          </a:xfrm>
        </p:spPr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6" name="Text Box 1027"/>
          <p:cNvSpPr txBox="1">
            <a:spLocks noChangeArrowheads="1"/>
          </p:cNvSpPr>
          <p:nvPr/>
        </p:nvSpPr>
        <p:spPr bwMode="auto">
          <a:xfrm>
            <a:off x="547513" y="1291208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⑤相位差 ：</a:t>
            </a:r>
          </a:p>
        </p:txBody>
      </p:sp>
      <p:sp>
        <p:nvSpPr>
          <p:cNvPr id="18" name="Text Box 1028"/>
          <p:cNvSpPr txBox="1">
            <a:spLocks noChangeArrowheads="1"/>
          </p:cNvSpPr>
          <p:nvPr/>
        </p:nvSpPr>
        <p:spPr bwMode="auto">
          <a:xfrm>
            <a:off x="928513" y="2434208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同相:</a:t>
            </a:r>
          </a:p>
        </p:txBody>
      </p:sp>
      <p:graphicFrame>
        <p:nvGraphicFramePr>
          <p:cNvPr id="1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273238"/>
              </p:ext>
            </p:extLst>
          </p:nvPr>
        </p:nvGraphicFramePr>
        <p:xfrm>
          <a:off x="2258838" y="2446908"/>
          <a:ext cx="34432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6" name="Equation" r:id="rId3" imgW="1574800" imgH="203200" progId="Equation.3">
                  <p:embed/>
                </p:oleObj>
              </mc:Choice>
              <mc:Fallback>
                <p:oleObj name="Equation" r:id="rId3" imgW="1574800" imgH="203200" progId="Equation.3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838" y="2446908"/>
                        <a:ext cx="34432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044971"/>
              </p:ext>
            </p:extLst>
          </p:nvPr>
        </p:nvGraphicFramePr>
        <p:xfrm>
          <a:off x="2209626" y="3027933"/>
          <a:ext cx="42195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7" name="Equation" r:id="rId5" imgW="1954951" imgH="215806" progId="Equation.3">
                  <p:embed/>
                </p:oleObj>
              </mc:Choice>
              <mc:Fallback>
                <p:oleObj name="Equation" r:id="rId5" imgW="1954951" imgH="215806" progId="Equation.3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626" y="3027933"/>
                        <a:ext cx="42195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031"/>
          <p:cNvSpPr>
            <a:spLocks noChangeArrowheads="1"/>
          </p:cNvSpPr>
          <p:nvPr/>
        </p:nvSpPr>
        <p:spPr bwMode="auto">
          <a:xfrm>
            <a:off x="928513" y="3027933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反相</a:t>
            </a:r>
            <a:r>
              <a:rPr kumimoji="1" lang="zh-CN" altLang="en-US" sz="2400" b="1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: </a:t>
            </a:r>
          </a:p>
        </p:txBody>
      </p:sp>
      <p:graphicFrame>
        <p:nvGraphicFramePr>
          <p:cNvPr id="22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978346"/>
              </p:ext>
            </p:extLst>
          </p:nvPr>
        </p:nvGraphicFramePr>
        <p:xfrm>
          <a:off x="1036463" y="1780158"/>
          <a:ext cx="4067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8" name="Equation" r:id="rId7" imgW="1495080" imgH="175320" progId="Equation.3">
                  <p:embed/>
                </p:oleObj>
              </mc:Choice>
              <mc:Fallback>
                <p:oleObj name="Equation" r:id="rId7" imgW="1495080" imgH="175320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463" y="1780158"/>
                        <a:ext cx="40671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90664"/>
              </p:ext>
            </p:extLst>
          </p:nvPr>
        </p:nvGraphicFramePr>
        <p:xfrm>
          <a:off x="5484638" y="1808733"/>
          <a:ext cx="24717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9" name="Equation" r:id="rId9" imgW="808920" imgH="175320" progId="Equation.3">
                  <p:embed/>
                </p:oleObj>
              </mc:Choice>
              <mc:Fallback>
                <p:oleObj name="Equation" r:id="rId9" imgW="808920" imgH="175320" progId="Equation.3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638" y="1808733"/>
                        <a:ext cx="2471738" cy="473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034"/>
          <p:cNvSpPr txBox="1">
            <a:spLocks noChangeArrowheads="1"/>
          </p:cNvSpPr>
          <p:nvPr/>
        </p:nvSpPr>
        <p:spPr bwMode="auto">
          <a:xfrm>
            <a:off x="384083" y="3861048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4、旋转矢量法：</a:t>
            </a:r>
          </a:p>
        </p:txBody>
      </p:sp>
      <p:grpSp>
        <p:nvGrpSpPr>
          <p:cNvPr id="25" name="Group 1035"/>
          <p:cNvGrpSpPr>
            <a:grpSpLocks/>
          </p:cNvGrpSpPr>
          <p:nvPr/>
        </p:nvGrpSpPr>
        <p:grpSpPr bwMode="auto">
          <a:xfrm>
            <a:off x="1974758" y="3960267"/>
            <a:ext cx="3276600" cy="1676400"/>
            <a:chOff x="2112" y="3181"/>
            <a:chExt cx="1758" cy="1033"/>
          </a:xfrm>
        </p:grpSpPr>
        <p:graphicFrame>
          <p:nvGraphicFramePr>
            <p:cNvPr id="26" name="Object 1036"/>
            <p:cNvGraphicFramePr>
              <a:graphicFrameLocks noChangeAspect="1"/>
            </p:cNvGraphicFramePr>
            <p:nvPr/>
          </p:nvGraphicFramePr>
          <p:xfrm>
            <a:off x="3696" y="3312"/>
            <a:ext cx="174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0" name="Equation" r:id="rId11" imgW="152334" imgH="139639" progId="Equation.3">
                    <p:embed/>
                  </p:oleObj>
                </mc:Choice>
                <mc:Fallback>
                  <p:oleObj name="Equation" r:id="rId11" imgW="152334" imgH="139639" progId="Equation.3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312"/>
                          <a:ext cx="174" cy="1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1037"/>
            <p:cNvSpPr>
              <a:spLocks noChangeShapeType="1"/>
            </p:cNvSpPr>
            <p:nvPr/>
          </p:nvSpPr>
          <p:spPr bwMode="auto">
            <a:xfrm flipV="1">
              <a:off x="2590" y="3376"/>
              <a:ext cx="637" cy="61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8" name="Line 1038"/>
            <p:cNvSpPr>
              <a:spLocks noChangeShapeType="1"/>
            </p:cNvSpPr>
            <p:nvPr/>
          </p:nvSpPr>
          <p:spPr bwMode="auto">
            <a:xfrm flipV="1">
              <a:off x="2112" y="3982"/>
              <a:ext cx="1496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9" name="Line 1039"/>
            <p:cNvSpPr>
              <a:spLocks noChangeShapeType="1"/>
            </p:cNvSpPr>
            <p:nvPr/>
          </p:nvSpPr>
          <p:spPr bwMode="auto">
            <a:xfrm flipV="1">
              <a:off x="2590" y="3656"/>
              <a:ext cx="843" cy="34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0" name="Line 1040"/>
            <p:cNvSpPr>
              <a:spLocks noChangeShapeType="1"/>
            </p:cNvSpPr>
            <p:nvPr/>
          </p:nvSpPr>
          <p:spPr bwMode="auto">
            <a:xfrm>
              <a:off x="3225" y="3376"/>
              <a:ext cx="2" cy="618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dash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graphicFrame>
          <p:nvGraphicFramePr>
            <p:cNvPr id="31" name="Object 1041"/>
            <p:cNvGraphicFramePr>
              <a:graphicFrameLocks noChangeAspect="1"/>
            </p:cNvGraphicFramePr>
            <p:nvPr/>
          </p:nvGraphicFramePr>
          <p:xfrm>
            <a:off x="3270" y="3727"/>
            <a:ext cx="16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1" name="Equation" r:id="rId13" imgW="122400" imgH="151560" progId="Equation.3">
                    <p:embed/>
                  </p:oleObj>
                </mc:Choice>
                <mc:Fallback>
                  <p:oleObj name="Equation" r:id="rId13" imgW="122400" imgH="151560" progId="Equation.3">
                    <p:embed/>
                    <p:pic>
                      <p:nvPicPr>
                        <p:cNvPr id="0" name="Picture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" y="3727"/>
                          <a:ext cx="168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042"/>
            <p:cNvGraphicFramePr>
              <a:graphicFrameLocks noChangeAspect="1"/>
            </p:cNvGraphicFramePr>
            <p:nvPr/>
          </p:nvGraphicFramePr>
          <p:xfrm>
            <a:off x="2916" y="3318"/>
            <a:ext cx="16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2" name="Equation" r:id="rId15" imgW="122400" imgH="151560" progId="Equation.3">
                    <p:embed/>
                  </p:oleObj>
                </mc:Choice>
                <mc:Fallback>
                  <p:oleObj name="Equation" r:id="rId15" imgW="122400" imgH="151560" progId="Equation.3">
                    <p:embed/>
                    <p:pic>
                      <p:nvPicPr>
                        <p:cNvPr id="0" name="Picture 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6" y="3318"/>
                          <a:ext cx="167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1043"/>
            <p:cNvSpPr>
              <a:spLocks noChangeShapeType="1"/>
            </p:cNvSpPr>
            <p:nvPr/>
          </p:nvSpPr>
          <p:spPr bwMode="auto">
            <a:xfrm>
              <a:off x="2596" y="3988"/>
              <a:ext cx="631" cy="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4" name="Oval 1044"/>
            <p:cNvSpPr>
              <a:spLocks noChangeArrowheads="1"/>
            </p:cNvSpPr>
            <p:nvPr/>
          </p:nvSpPr>
          <p:spPr bwMode="auto">
            <a:xfrm>
              <a:off x="3208" y="3970"/>
              <a:ext cx="42" cy="4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5" name="Freeform 1045"/>
            <p:cNvSpPr>
              <a:spLocks/>
            </p:cNvSpPr>
            <p:nvPr/>
          </p:nvSpPr>
          <p:spPr bwMode="auto">
            <a:xfrm>
              <a:off x="2842" y="3898"/>
              <a:ext cx="31" cy="91"/>
            </a:xfrm>
            <a:custGeom>
              <a:avLst/>
              <a:gdLst>
                <a:gd name="T0" fmla="*/ 0 w 50"/>
                <a:gd name="T1" fmla="*/ 0 h 144"/>
                <a:gd name="T2" fmla="*/ 42 w 50"/>
                <a:gd name="T3" fmla="*/ 72 h 144"/>
                <a:gd name="T4" fmla="*/ 48 w 50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144">
                  <a:moveTo>
                    <a:pt x="0" y="0"/>
                  </a:moveTo>
                  <a:cubicBezTo>
                    <a:pt x="7" y="12"/>
                    <a:pt x="34" y="48"/>
                    <a:pt x="42" y="72"/>
                  </a:cubicBezTo>
                  <a:cubicBezTo>
                    <a:pt x="50" y="96"/>
                    <a:pt x="47" y="129"/>
                    <a:pt x="48" y="144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6" name="Freeform 1046"/>
            <p:cNvSpPr>
              <a:spLocks/>
            </p:cNvSpPr>
            <p:nvPr/>
          </p:nvSpPr>
          <p:spPr bwMode="auto">
            <a:xfrm>
              <a:off x="2725" y="3864"/>
              <a:ext cx="58" cy="121"/>
            </a:xfrm>
            <a:custGeom>
              <a:avLst/>
              <a:gdLst>
                <a:gd name="T0" fmla="*/ 0 w 96"/>
                <a:gd name="T1" fmla="*/ 0 h 192"/>
                <a:gd name="T2" fmla="*/ 60 w 96"/>
                <a:gd name="T3" fmla="*/ 66 h 192"/>
                <a:gd name="T4" fmla="*/ 96 w 96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10" y="11"/>
                    <a:pt x="44" y="34"/>
                    <a:pt x="60" y="66"/>
                  </a:cubicBezTo>
                  <a:cubicBezTo>
                    <a:pt x="76" y="98"/>
                    <a:pt x="89" y="166"/>
                    <a:pt x="96" y="192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37" name="Freeform 1047"/>
            <p:cNvSpPr>
              <a:spLocks/>
            </p:cNvSpPr>
            <p:nvPr/>
          </p:nvSpPr>
          <p:spPr bwMode="auto">
            <a:xfrm>
              <a:off x="3456" y="3360"/>
              <a:ext cx="266" cy="161"/>
            </a:xfrm>
            <a:custGeom>
              <a:avLst/>
              <a:gdLst>
                <a:gd name="T0" fmla="*/ 282 w 282"/>
                <a:gd name="T1" fmla="*/ 180 h 180"/>
                <a:gd name="T2" fmla="*/ 150 w 282"/>
                <a:gd name="T3" fmla="*/ 78 h 180"/>
                <a:gd name="T4" fmla="*/ 0 w 282"/>
                <a:gd name="T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2" h="180">
                  <a:moveTo>
                    <a:pt x="282" y="180"/>
                  </a:moveTo>
                  <a:cubicBezTo>
                    <a:pt x="260" y="163"/>
                    <a:pt x="197" y="108"/>
                    <a:pt x="150" y="78"/>
                  </a:cubicBezTo>
                  <a:cubicBezTo>
                    <a:pt x="103" y="48"/>
                    <a:pt x="31" y="16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graphicFrame>
          <p:nvGraphicFramePr>
            <p:cNvPr id="41" name="Object 1048"/>
            <p:cNvGraphicFramePr>
              <a:graphicFrameLocks noChangeAspect="1"/>
            </p:cNvGraphicFramePr>
            <p:nvPr/>
          </p:nvGraphicFramePr>
          <p:xfrm>
            <a:off x="3097" y="3999"/>
            <a:ext cx="20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3" name="Equation" r:id="rId17" imgW="152268" imgH="164957" progId="Equation.3">
                    <p:embed/>
                  </p:oleObj>
                </mc:Choice>
                <mc:Fallback>
                  <p:oleObj name="Equation" r:id="rId17" imgW="152268" imgH="164957" progId="Equation.3">
                    <p:embed/>
                    <p:pic>
                      <p:nvPicPr>
                        <p:cNvPr id="0" name="Picture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7" y="3999"/>
                          <a:ext cx="207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049"/>
            <p:cNvGraphicFramePr>
              <a:graphicFrameLocks noChangeAspect="1"/>
            </p:cNvGraphicFramePr>
            <p:nvPr/>
          </p:nvGraphicFramePr>
          <p:xfrm>
            <a:off x="2504" y="3612"/>
            <a:ext cx="54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4" name="Equation" r:id="rId19" imgW="431425" imgH="177646" progId="Equation.3">
                    <p:embed/>
                  </p:oleObj>
                </mc:Choice>
                <mc:Fallback>
                  <p:oleObj name="Equation" r:id="rId19" imgW="431425" imgH="177646" progId="Equation.3">
                    <p:embed/>
                    <p:pic>
                      <p:nvPicPr>
                        <p:cNvPr id="0" name="Picture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3612"/>
                          <a:ext cx="541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050"/>
            <p:cNvGraphicFramePr>
              <a:graphicFrameLocks noChangeAspect="1"/>
            </p:cNvGraphicFramePr>
            <p:nvPr/>
          </p:nvGraphicFramePr>
          <p:xfrm>
            <a:off x="3601" y="4042"/>
            <a:ext cx="145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5" name="Equation" r:id="rId21" imgW="126835" imgH="139518" progId="Equation.3">
                    <p:embed/>
                  </p:oleObj>
                </mc:Choice>
                <mc:Fallback>
                  <p:oleObj name="Equation" r:id="rId21" imgW="126835" imgH="139518" progId="Equation.3">
                    <p:embed/>
                    <p:pic>
                      <p:nvPicPr>
                        <p:cNvPr id="0" name="Picture 2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4042"/>
                          <a:ext cx="145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051"/>
            <p:cNvGraphicFramePr>
              <a:graphicFrameLocks noChangeAspect="1"/>
            </p:cNvGraphicFramePr>
            <p:nvPr/>
          </p:nvGraphicFramePr>
          <p:xfrm>
            <a:off x="2382" y="3999"/>
            <a:ext cx="163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6" name="Equation" r:id="rId23" imgW="126835" imgH="139518" progId="Equation.3">
                    <p:embed/>
                  </p:oleObj>
                </mc:Choice>
                <mc:Fallback>
                  <p:oleObj name="Equation" r:id="rId23" imgW="126835" imgH="139518" progId="Equation.3">
                    <p:embed/>
                    <p:pic>
                      <p:nvPicPr>
                        <p:cNvPr id="0" name="Picture 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2" y="3999"/>
                          <a:ext cx="163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052"/>
            <p:cNvGraphicFramePr>
              <a:graphicFrameLocks noChangeAspect="1"/>
            </p:cNvGraphicFramePr>
            <p:nvPr/>
          </p:nvGraphicFramePr>
          <p:xfrm>
            <a:off x="2955" y="3827"/>
            <a:ext cx="16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7" name="Equation" r:id="rId25" imgW="139579" imgH="164957" progId="Equation.3">
                    <p:embed/>
                  </p:oleObj>
                </mc:Choice>
                <mc:Fallback>
                  <p:oleObj name="Equation" r:id="rId25" imgW="139579" imgH="164957" progId="Equation.3">
                    <p:embed/>
                    <p:pic>
                      <p:nvPicPr>
                        <p:cNvPr id="0" name="Picture 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5" y="3827"/>
                          <a:ext cx="160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053"/>
            <p:cNvGraphicFramePr>
              <a:graphicFrameLocks noChangeAspect="1"/>
            </p:cNvGraphicFramePr>
            <p:nvPr/>
          </p:nvGraphicFramePr>
          <p:xfrm>
            <a:off x="3216" y="3181"/>
            <a:ext cx="233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8" name="Equation" r:id="rId27" imgW="203024" imgH="152268" progId="Equation.3">
                    <p:embed/>
                  </p:oleObj>
                </mc:Choice>
                <mc:Fallback>
                  <p:oleObj name="Equation" r:id="rId27" imgW="203024" imgH="152268" progId="Equation.3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181"/>
                          <a:ext cx="233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054"/>
            <p:cNvGraphicFramePr>
              <a:graphicFrameLocks noChangeAspect="1"/>
            </p:cNvGraphicFramePr>
            <p:nvPr/>
          </p:nvGraphicFramePr>
          <p:xfrm>
            <a:off x="3497" y="3569"/>
            <a:ext cx="36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9" name="Equation" r:id="rId29" imgW="317087" imgH="177569" progId="Equation.3">
                    <p:embed/>
                  </p:oleObj>
                </mc:Choice>
                <mc:Fallback>
                  <p:oleObj name="Equation" r:id="rId29" imgW="317087" imgH="177569" progId="Equation.3">
                    <p:embed/>
                    <p:pic>
                      <p:nvPicPr>
                        <p:cNvPr id="0" name="Picture 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3569"/>
                          <a:ext cx="362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" name="Object 10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329137"/>
              </p:ext>
            </p:extLst>
          </p:nvPr>
        </p:nvGraphicFramePr>
        <p:xfrm>
          <a:off x="6027965" y="3926449"/>
          <a:ext cx="14478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0" name="Equation" r:id="rId31" imgW="545626" imgH="406048" progId="Equation.3">
                  <p:embed/>
                </p:oleObj>
              </mc:Choice>
              <mc:Fallback>
                <p:oleObj name="Equation" r:id="rId31" imgW="545626" imgH="406048" progId="Equation.3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965" y="3926449"/>
                        <a:ext cx="1447800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722094"/>
              </p:ext>
            </p:extLst>
          </p:nvPr>
        </p:nvGraphicFramePr>
        <p:xfrm>
          <a:off x="5620394" y="4935078"/>
          <a:ext cx="28400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1" name="Equation" r:id="rId33" imgW="1129810" imgH="203112" progId="Equation.3">
                  <p:embed/>
                </p:oleObj>
              </mc:Choice>
              <mc:Fallback>
                <p:oleObj name="Equation" r:id="rId33" imgW="1129810" imgH="203112" progId="Equation.3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394" y="4935078"/>
                        <a:ext cx="284003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97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83568" y="1268760"/>
            <a:ext cx="756084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23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一平面简谐波在弹性媒质中传播时，某一时刻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在传播方向上媒质中某质元在负的最大位移处，则它的能量是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（Ａ）动能为零，势能最大；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（Ｂ）动能为零，势能为零；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（Ｃ）动能最大，势能最大；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（Ｄ）动能最大，势能为零。</a:t>
            </a:r>
          </a:p>
        </p:txBody>
      </p:sp>
      <p:sp>
        <p:nvSpPr>
          <p:cNvPr id="4" name="矩形 3"/>
          <p:cNvSpPr/>
          <p:nvPr/>
        </p:nvSpPr>
        <p:spPr>
          <a:xfrm>
            <a:off x="6156176" y="5589240"/>
            <a:ext cx="1510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</a:rPr>
              <a:t>（ </a:t>
            </a:r>
            <a:r>
              <a:rPr kumimoji="1" lang="en-US" altLang="zh-CN" sz="3200" b="1" kern="0" dirty="0" smtClean="0">
                <a:solidFill>
                  <a:srgbClr val="000000"/>
                </a:solidFill>
              </a:rPr>
              <a:t>A </a:t>
            </a:r>
            <a:r>
              <a:rPr kumimoji="1" lang="zh-CN" altLang="en-US" sz="3200" b="1" kern="0" dirty="0" smtClean="0">
                <a:solidFill>
                  <a:srgbClr val="000000"/>
                </a:solidFill>
              </a:rPr>
              <a:t>）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79712" y="3485058"/>
            <a:ext cx="7008812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619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zh-CN" altLang="en-US" sz="2800" b="1" i="1" baseline="-300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b="1" i="1" baseline="-30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     </a:t>
            </a:r>
            <a:r>
              <a:rPr kumimoji="0" lang="en-US" altLang="zh-CN" sz="28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=_____________________________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．  </a:t>
            </a:r>
            <a:endParaRPr kumimoji="0" lang="zh-CN" altLang="en-US" sz="2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914664"/>
            <a:ext cx="8763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</a:rPr>
              <a:t>24 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一质点沿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轴作简谐振动，振动范围的中心点为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轴的原点．已知周期为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，振幅为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．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1988840"/>
            <a:ext cx="86044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若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t = 0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时质点过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x = 0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处且朝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轴正方向运动，则振动方程为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19672" y="2420888"/>
            <a:ext cx="6443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x =_____________________________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82785" y="3039863"/>
            <a:ext cx="8221663" cy="965201"/>
            <a:chOff x="0" y="1437"/>
            <a:chExt cx="5179" cy="608"/>
          </a:xfrm>
        </p:grpSpPr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1872" y="1437"/>
            <a:ext cx="773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497" name="Equation" r:id="rId3" imgW="495085" imgH="393529" progId="">
                    <p:embed/>
                  </p:oleObj>
                </mc:Choice>
                <mc:Fallback>
                  <p:oleObj name="Equation" r:id="rId3" imgW="495085" imgH="393529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437"/>
                          <a:ext cx="773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1584"/>
              <a:ext cx="19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若</a:t>
              </a:r>
              <a:r>
                <a:rPr lang="en-US" altLang="zh-CN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t = 0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时质点处于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688" y="1554"/>
              <a:ext cx="24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处且向</a:t>
              </a:r>
              <a:r>
                <a:rPr lang="en-US" altLang="zh-CN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轴负方向运动，</a:t>
              </a: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81000" y="3810264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panose="020B0604020202020204" pitchFamily="34" charset="0"/>
              </a:rPr>
              <a:t>则振动方程为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39388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678988"/>
              </p:ext>
            </p:extLst>
          </p:nvPr>
        </p:nvGraphicFramePr>
        <p:xfrm>
          <a:off x="558182" y="4795016"/>
          <a:ext cx="344963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8" name="Equation" r:id="rId5" imgW="1054100" imgH="355600" progId="">
                  <p:embed/>
                </p:oleObj>
              </mc:Choice>
              <mc:Fallback>
                <p:oleObj name="Equation" r:id="rId5" imgW="1054100" imgH="355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82" y="4795016"/>
                        <a:ext cx="3449638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39388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170771"/>
              </p:ext>
            </p:extLst>
          </p:nvPr>
        </p:nvGraphicFramePr>
        <p:xfrm>
          <a:off x="4644008" y="4837377"/>
          <a:ext cx="34925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9" name="Equation" r:id="rId7" imgW="1054100" imgH="355600" progId="">
                  <p:embed/>
                </p:oleObj>
              </mc:Choice>
              <mc:Fallback>
                <p:oleObj name="Equation" r:id="rId7" imgW="1054100" imgH="355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837377"/>
                        <a:ext cx="3492500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716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8859" y="1323925"/>
            <a:ext cx="78255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048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25.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图中所示为两个简谐振动的振动曲线．若以余弦函数表示这两个振动的合成结果，则合振动的方程为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4948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910697"/>
              </p:ext>
            </p:extLst>
          </p:nvPr>
        </p:nvGraphicFramePr>
        <p:xfrm>
          <a:off x="663890" y="2771003"/>
          <a:ext cx="2873176" cy="75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8" name="Equation" r:id="rId3" imgW="837836" imgH="215806" progId="">
                  <p:embed/>
                </p:oleObj>
              </mc:Choice>
              <mc:Fallback>
                <p:oleObj name="Equation" r:id="rId3" imgW="837836" imgH="21580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0" y="2771003"/>
                        <a:ext cx="2873176" cy="750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68166"/>
            <a:ext cx="487680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5091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799836"/>
              </p:ext>
            </p:extLst>
          </p:nvPr>
        </p:nvGraphicFramePr>
        <p:xfrm>
          <a:off x="3532584" y="2870324"/>
          <a:ext cx="4495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9" name="Equation" r:id="rId6" imgW="1104900" imgH="203200" progId="">
                  <p:embed/>
                </p:oleObj>
              </mc:Choice>
              <mc:Fallback>
                <p:oleObj name="Equation" r:id="rId6" imgW="1104900" imgH="203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584" y="2870324"/>
                        <a:ext cx="44958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679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911836" y="2507412"/>
            <a:ext cx="389241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谢谢！</a:t>
            </a:r>
            <a:endParaRPr lang="zh-CN" altLang="en-US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068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第八章 振动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387197" y="1534264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简谐振动的动能：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87197" y="2448664"/>
            <a:ext cx="324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2400" b="1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简谐振动的势能：  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69168" y="955576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rotWithShape="0">
                    <a:srgbClr val="875B0D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5、简谐振动的能量：</a:t>
            </a:r>
          </a:p>
        </p:txBody>
      </p:sp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524109"/>
              </p:ext>
            </p:extLst>
          </p:nvPr>
        </p:nvGraphicFramePr>
        <p:xfrm>
          <a:off x="3555847" y="4415577"/>
          <a:ext cx="30654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2" name="Equation" r:id="rId3" imgW="990170" imgH="406224" progId="Equation.3">
                  <p:embed/>
                </p:oleObj>
              </mc:Choice>
              <mc:Fallback>
                <p:oleObj name="Equation" r:id="rId3" imgW="990170" imgH="406224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847" y="4415577"/>
                        <a:ext cx="3065462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990583"/>
              </p:ext>
            </p:extLst>
          </p:nvPr>
        </p:nvGraphicFramePr>
        <p:xfrm>
          <a:off x="3389159" y="2258164"/>
          <a:ext cx="49228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3" name="Equation" r:id="rId5" imgW="2043813" imgH="406224" progId="Equation.3">
                  <p:embed/>
                </p:oleObj>
              </mc:Choice>
              <mc:Fallback>
                <p:oleObj name="Equation" r:id="rId5" imgW="2043813" imgH="406224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159" y="2258164"/>
                        <a:ext cx="492283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790116"/>
              </p:ext>
            </p:extLst>
          </p:nvPr>
        </p:nvGraphicFramePr>
        <p:xfrm>
          <a:off x="3695547" y="1291377"/>
          <a:ext cx="36988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4" name="Equation" r:id="rId7" imgW="1548728" imgH="406224" progId="Equation.3">
                  <p:embed/>
                </p:oleObj>
              </mc:Choice>
              <mc:Fallback>
                <p:oleObj name="Equation" r:id="rId7" imgW="1548728" imgH="406224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547" y="1291377"/>
                        <a:ext cx="369887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384022" y="3286864"/>
            <a:ext cx="324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简谐振动的总能量：</a:t>
            </a:r>
          </a:p>
        </p:txBody>
      </p:sp>
      <p:graphicFrame>
        <p:nvGraphicFramePr>
          <p:cNvPr id="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491122"/>
              </p:ext>
            </p:extLst>
          </p:nvPr>
        </p:nvGraphicFramePr>
        <p:xfrm>
          <a:off x="3776509" y="3220189"/>
          <a:ext cx="30686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5" name="Equation" r:id="rId9" imgW="1345616" imgH="406224" progId="Equation.3">
                  <p:embed/>
                </p:oleObj>
              </mc:Choice>
              <mc:Fallback>
                <p:oleObj name="Equation" r:id="rId9" imgW="1345616" imgH="406224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509" y="3220189"/>
                        <a:ext cx="3068638" cy="9191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433234" y="5496664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CC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        简谐振动系统的动能和势能在一个周期内的平均值相等,  且等于总能量的一半.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433234" y="4582264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能量平均值：</a:t>
            </a:r>
          </a:p>
        </p:txBody>
      </p:sp>
    </p:spTree>
    <p:extLst>
      <p:ext uri="{BB962C8B-B14F-4D97-AF65-F5344CB8AC3E}">
        <p14:creationId xmlns:p14="http://schemas.microsoft.com/office/powerpoint/2010/main" val="2465479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第八章 振动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165720" y="1027584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6、阻尼振动、受迫振动、共振：</a:t>
            </a:r>
            <a:endParaRPr lang="zh-CN" altLang="en-US" sz="2400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80" name="Group 175"/>
          <p:cNvGrpSpPr>
            <a:grpSpLocks/>
          </p:cNvGrpSpPr>
          <p:nvPr/>
        </p:nvGrpSpPr>
        <p:grpSpPr bwMode="auto">
          <a:xfrm>
            <a:off x="755576" y="1558844"/>
            <a:ext cx="7509520" cy="4894492"/>
            <a:chOff x="480" y="624"/>
            <a:chExt cx="4848" cy="3273"/>
          </a:xfrm>
        </p:grpSpPr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3504" y="3264"/>
              <a:ext cx="182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驱动力作正功 = 阻尼力作负功</a:t>
              </a:r>
            </a:p>
          </p:txBody>
        </p:sp>
        <p:sp>
          <p:nvSpPr>
            <p:cNvPr id="82" name="Rectangle 41"/>
            <p:cNvSpPr>
              <a:spLocks noChangeArrowheads="1"/>
            </p:cNvSpPr>
            <p:nvPr/>
          </p:nvSpPr>
          <p:spPr bwMode="auto">
            <a:xfrm>
              <a:off x="2352" y="3264"/>
              <a:ext cx="1152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逐渐耗尽</a:t>
              </a:r>
            </a:p>
          </p:txBody>
        </p:sp>
        <p:sp>
          <p:nvSpPr>
            <p:cNvPr id="83" name="Rectangle 40"/>
            <p:cNvSpPr>
              <a:spLocks noChangeArrowheads="1"/>
            </p:cNvSpPr>
            <p:nvPr/>
          </p:nvSpPr>
          <p:spPr bwMode="auto">
            <a:xfrm>
              <a:off x="1344" y="3264"/>
              <a:ext cx="100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守恒</a:t>
              </a:r>
            </a:p>
          </p:txBody>
        </p:sp>
        <p:sp>
          <p:nvSpPr>
            <p:cNvPr id="84" name="Rectangle 39"/>
            <p:cNvSpPr>
              <a:spLocks noChangeArrowheads="1"/>
            </p:cNvSpPr>
            <p:nvPr/>
          </p:nvSpPr>
          <p:spPr bwMode="auto">
            <a:xfrm>
              <a:off x="480" y="3264"/>
              <a:ext cx="86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能    量</a:t>
              </a:r>
            </a:p>
          </p:txBody>
        </p:sp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3504" y="2409"/>
              <a:ext cx="1824" cy="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2352" y="2409"/>
              <a:ext cx="1152" cy="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87" name="Rectangle 35"/>
            <p:cNvSpPr>
              <a:spLocks noChangeArrowheads="1"/>
            </p:cNvSpPr>
            <p:nvPr/>
          </p:nvSpPr>
          <p:spPr bwMode="auto">
            <a:xfrm>
              <a:off x="1344" y="2409"/>
              <a:ext cx="1008" cy="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88" name="Rectangle 34"/>
            <p:cNvSpPr>
              <a:spLocks noChangeArrowheads="1"/>
            </p:cNvSpPr>
            <p:nvPr/>
          </p:nvSpPr>
          <p:spPr bwMode="auto">
            <a:xfrm>
              <a:off x="480" y="2409"/>
              <a:ext cx="864" cy="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2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振动曲线</a:t>
              </a:r>
            </a:p>
          </p:txBody>
        </p:sp>
        <p:sp>
          <p:nvSpPr>
            <p:cNvPr id="89" name="Rectangle 32"/>
            <p:cNvSpPr>
              <a:spLocks noChangeArrowheads="1"/>
            </p:cNvSpPr>
            <p:nvPr/>
          </p:nvSpPr>
          <p:spPr bwMode="auto">
            <a:xfrm>
              <a:off x="3504" y="1909"/>
              <a:ext cx="1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先减小后稳定。</a:t>
              </a:r>
            </a:p>
          </p:txBody>
        </p:sp>
        <p:sp>
          <p:nvSpPr>
            <p:cNvPr id="90" name="Rectangle 31"/>
            <p:cNvSpPr>
              <a:spLocks noChangeArrowheads="1"/>
            </p:cNvSpPr>
            <p:nvPr/>
          </p:nvSpPr>
          <p:spPr bwMode="auto">
            <a:xfrm>
              <a:off x="2352" y="1909"/>
              <a:ext cx="1152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逐渐减小</a:t>
              </a:r>
            </a:p>
          </p:txBody>
        </p:sp>
        <p:sp>
          <p:nvSpPr>
            <p:cNvPr id="91" name="Rectangle 30"/>
            <p:cNvSpPr>
              <a:spLocks noChangeArrowheads="1"/>
            </p:cNvSpPr>
            <p:nvPr/>
          </p:nvSpPr>
          <p:spPr bwMode="auto">
            <a:xfrm>
              <a:off x="1344" y="1909"/>
              <a:ext cx="1008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92" name="Rectangle 29"/>
            <p:cNvSpPr>
              <a:spLocks noChangeArrowheads="1"/>
            </p:cNvSpPr>
            <p:nvPr/>
          </p:nvSpPr>
          <p:spPr bwMode="auto">
            <a:xfrm>
              <a:off x="480" y="1909"/>
              <a:ext cx="86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2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振     幅</a:t>
              </a:r>
            </a:p>
          </p:txBody>
        </p:sp>
        <p:sp>
          <p:nvSpPr>
            <p:cNvPr id="93" name="Rectangle 27"/>
            <p:cNvSpPr>
              <a:spLocks noChangeArrowheads="1"/>
            </p:cNvSpPr>
            <p:nvPr/>
          </p:nvSpPr>
          <p:spPr bwMode="auto">
            <a:xfrm>
              <a:off x="3504" y="1438"/>
              <a:ext cx="1824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94" name="Rectangle 26"/>
            <p:cNvSpPr>
              <a:spLocks noChangeArrowheads="1"/>
            </p:cNvSpPr>
            <p:nvPr/>
          </p:nvSpPr>
          <p:spPr bwMode="auto">
            <a:xfrm>
              <a:off x="2352" y="1438"/>
              <a:ext cx="1152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95" name="Rectangle 25"/>
            <p:cNvSpPr>
              <a:spLocks noChangeArrowheads="1"/>
            </p:cNvSpPr>
            <p:nvPr/>
          </p:nvSpPr>
          <p:spPr bwMode="auto">
            <a:xfrm>
              <a:off x="1344" y="1438"/>
              <a:ext cx="1008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96" name="Rectangle 24"/>
            <p:cNvSpPr>
              <a:spLocks noChangeArrowheads="1"/>
            </p:cNvSpPr>
            <p:nvPr/>
          </p:nvSpPr>
          <p:spPr bwMode="auto">
            <a:xfrm>
              <a:off x="480" y="1438"/>
              <a:ext cx="864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2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频    率</a:t>
              </a:r>
            </a:p>
          </p:txBody>
        </p:sp>
        <p:sp>
          <p:nvSpPr>
            <p:cNvPr id="97" name="Rectangle 22"/>
            <p:cNvSpPr>
              <a:spLocks noChangeArrowheads="1"/>
            </p:cNvSpPr>
            <p:nvPr/>
          </p:nvSpPr>
          <p:spPr bwMode="auto">
            <a:xfrm>
              <a:off x="3504" y="967"/>
              <a:ext cx="1824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98" name="Rectangle 21"/>
            <p:cNvSpPr>
              <a:spLocks noChangeArrowheads="1"/>
            </p:cNvSpPr>
            <p:nvPr/>
          </p:nvSpPr>
          <p:spPr bwMode="auto">
            <a:xfrm>
              <a:off x="2352" y="967"/>
              <a:ext cx="1152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1344" y="967"/>
              <a:ext cx="1008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00" name="Rectangle 19"/>
            <p:cNvSpPr>
              <a:spLocks noChangeArrowheads="1"/>
            </p:cNvSpPr>
            <p:nvPr/>
          </p:nvSpPr>
          <p:spPr bwMode="auto">
            <a:xfrm>
              <a:off x="480" y="967"/>
              <a:ext cx="864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2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受   力</a:t>
              </a:r>
            </a:p>
          </p:txBody>
        </p:sp>
        <p:sp>
          <p:nvSpPr>
            <p:cNvPr id="101" name="Rectangle 17"/>
            <p:cNvSpPr>
              <a:spLocks noChangeArrowheads="1"/>
            </p:cNvSpPr>
            <p:nvPr/>
          </p:nvSpPr>
          <p:spPr bwMode="auto">
            <a:xfrm>
              <a:off x="3504" y="624"/>
              <a:ext cx="182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受 迫 振 动</a:t>
              </a:r>
            </a:p>
          </p:txBody>
        </p:sp>
        <p:sp>
          <p:nvSpPr>
            <p:cNvPr id="102" name="Rectangle 16"/>
            <p:cNvSpPr>
              <a:spLocks noChangeArrowheads="1"/>
            </p:cNvSpPr>
            <p:nvPr/>
          </p:nvSpPr>
          <p:spPr bwMode="auto">
            <a:xfrm>
              <a:off x="2352" y="624"/>
              <a:ext cx="1152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阻尼振动</a:t>
              </a:r>
            </a:p>
          </p:txBody>
        </p:sp>
        <p:sp>
          <p:nvSpPr>
            <p:cNvPr id="103" name="Rectangle 15"/>
            <p:cNvSpPr>
              <a:spLocks noChangeArrowheads="1"/>
            </p:cNvSpPr>
            <p:nvPr/>
          </p:nvSpPr>
          <p:spPr bwMode="auto">
            <a:xfrm>
              <a:off x="1344" y="624"/>
              <a:ext cx="1008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简谐振动</a:t>
              </a:r>
            </a:p>
          </p:txBody>
        </p:sp>
        <p:sp>
          <p:nvSpPr>
            <p:cNvPr id="104" name="Rectangle 14"/>
            <p:cNvSpPr>
              <a:spLocks noChangeArrowheads="1"/>
            </p:cNvSpPr>
            <p:nvPr/>
          </p:nvSpPr>
          <p:spPr bwMode="auto">
            <a:xfrm>
              <a:off x="480" y="624"/>
              <a:ext cx="86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  运动形式</a:t>
              </a:r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480" y="624"/>
              <a:ext cx="48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6" name="Line 45"/>
            <p:cNvSpPr>
              <a:spLocks noChangeShapeType="1"/>
            </p:cNvSpPr>
            <p:nvPr/>
          </p:nvSpPr>
          <p:spPr bwMode="auto">
            <a:xfrm>
              <a:off x="480" y="967"/>
              <a:ext cx="48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7" name="Line 46"/>
            <p:cNvSpPr>
              <a:spLocks noChangeShapeType="1"/>
            </p:cNvSpPr>
            <p:nvPr/>
          </p:nvSpPr>
          <p:spPr bwMode="auto">
            <a:xfrm>
              <a:off x="480" y="1438"/>
              <a:ext cx="48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8" name="Line 47"/>
            <p:cNvSpPr>
              <a:spLocks noChangeShapeType="1"/>
            </p:cNvSpPr>
            <p:nvPr/>
          </p:nvSpPr>
          <p:spPr bwMode="auto">
            <a:xfrm>
              <a:off x="480" y="1909"/>
              <a:ext cx="48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480" y="2409"/>
              <a:ext cx="48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480" y="3264"/>
              <a:ext cx="48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1" name="Line 50"/>
            <p:cNvSpPr>
              <a:spLocks noChangeShapeType="1"/>
            </p:cNvSpPr>
            <p:nvPr/>
          </p:nvSpPr>
          <p:spPr bwMode="auto">
            <a:xfrm>
              <a:off x="480" y="3897"/>
              <a:ext cx="48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480" y="624"/>
              <a:ext cx="0" cy="3273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1344" y="624"/>
              <a:ext cx="0" cy="32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2352" y="624"/>
              <a:ext cx="0" cy="32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3504" y="624"/>
              <a:ext cx="0" cy="32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6" name="Line 56"/>
            <p:cNvSpPr>
              <a:spLocks noChangeShapeType="1"/>
            </p:cNvSpPr>
            <p:nvPr/>
          </p:nvSpPr>
          <p:spPr bwMode="auto">
            <a:xfrm>
              <a:off x="5328" y="624"/>
              <a:ext cx="0" cy="3273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graphicFrame>
          <p:nvGraphicFramePr>
            <p:cNvPr id="117" name="Object 97"/>
            <p:cNvGraphicFramePr>
              <a:graphicFrameLocks noChangeAspect="1"/>
            </p:cNvGraphicFramePr>
            <p:nvPr/>
          </p:nvGraphicFramePr>
          <p:xfrm>
            <a:off x="1344" y="1968"/>
            <a:ext cx="1008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45" name="Equation" r:id="rId3" imgW="767880" imgH="374400" progId="Equation.3">
                    <p:embed/>
                  </p:oleObj>
                </mc:Choice>
                <mc:Fallback>
                  <p:oleObj name="Equation" r:id="rId3" imgW="767880" imgH="374400" progId="Equation.3">
                    <p:embed/>
                    <p:pic>
                      <p:nvPicPr>
                        <p:cNvPr id="0" name="Picture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968"/>
                          <a:ext cx="1008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Object 80"/>
            <p:cNvGraphicFramePr>
              <a:graphicFrameLocks noChangeAspect="1"/>
            </p:cNvGraphicFramePr>
            <p:nvPr/>
          </p:nvGraphicFramePr>
          <p:xfrm>
            <a:off x="1440" y="1152"/>
            <a:ext cx="76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46" name="Equation" r:id="rId5" imgW="545626" imgH="203024" progId="Equation.3">
                    <p:embed/>
                  </p:oleObj>
                </mc:Choice>
                <mc:Fallback>
                  <p:oleObj name="Equation" r:id="rId5" imgW="545626" imgH="203024" progId="Equation.3">
                    <p:embed/>
                    <p:pic>
                      <p:nvPicPr>
                        <p:cNvPr id="0" name="Picture 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152"/>
                          <a:ext cx="76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Object 82"/>
            <p:cNvGraphicFramePr>
              <a:graphicFrameLocks noChangeAspect="1"/>
            </p:cNvGraphicFramePr>
            <p:nvPr/>
          </p:nvGraphicFramePr>
          <p:xfrm>
            <a:off x="2428" y="1152"/>
            <a:ext cx="98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47" name="Equation" r:id="rId7" imgW="876300" imgH="203200" progId="Equation.3">
                    <p:embed/>
                  </p:oleObj>
                </mc:Choice>
                <mc:Fallback>
                  <p:oleObj name="Equation" r:id="rId7" imgW="876300" imgH="203200" progId="Equation.3">
                    <p:embed/>
                    <p:pic>
                      <p:nvPicPr>
                        <p:cNvPr id="0" name="Picture 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1152"/>
                          <a:ext cx="98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Object 84"/>
            <p:cNvGraphicFramePr>
              <a:graphicFrameLocks noChangeAspect="1"/>
            </p:cNvGraphicFramePr>
            <p:nvPr/>
          </p:nvGraphicFramePr>
          <p:xfrm>
            <a:off x="3504" y="1161"/>
            <a:ext cx="182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48" name="Equation" r:id="rId9" imgW="1258200" imgH="183240" progId="Equation.3">
                    <p:embed/>
                  </p:oleObj>
                </mc:Choice>
                <mc:Fallback>
                  <p:oleObj name="Equation" r:id="rId9" imgW="1258200" imgH="183240" progId="Equation.3">
                    <p:embed/>
                    <p:pic>
                      <p:nvPicPr>
                        <p:cNvPr id="0" name="Picture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161"/>
                          <a:ext cx="1824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Object 91"/>
            <p:cNvGraphicFramePr>
              <a:graphicFrameLocks noChangeAspect="1"/>
            </p:cNvGraphicFramePr>
            <p:nvPr/>
          </p:nvGraphicFramePr>
          <p:xfrm>
            <a:off x="1408" y="1440"/>
            <a:ext cx="944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49" name="Equation" r:id="rId11" imgW="514800" imgH="366480" progId="Equation.3">
                    <p:embed/>
                  </p:oleObj>
                </mc:Choice>
                <mc:Fallback>
                  <p:oleObj name="Equation" r:id="rId11" imgW="514800" imgH="366480" progId="Equation.3">
                    <p:embed/>
                    <p:pic>
                      <p:nvPicPr>
                        <p:cNvPr id="0" name="Picture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1440"/>
                          <a:ext cx="944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Object 94"/>
            <p:cNvGraphicFramePr>
              <a:graphicFrameLocks noChangeAspect="1"/>
            </p:cNvGraphicFramePr>
            <p:nvPr/>
          </p:nvGraphicFramePr>
          <p:xfrm>
            <a:off x="2400" y="1579"/>
            <a:ext cx="115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50" name="Equation" r:id="rId13" imgW="850531" imgH="266584" progId="Equation.3">
                    <p:embed/>
                  </p:oleObj>
                </mc:Choice>
                <mc:Fallback>
                  <p:oleObj name="Equation" r:id="rId13" imgW="850531" imgH="266584" progId="Equation.3">
                    <p:embed/>
                    <p:pic>
                      <p:nvPicPr>
                        <p:cNvPr id="0" name="Picture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579"/>
                          <a:ext cx="115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Object 96"/>
            <p:cNvGraphicFramePr>
              <a:graphicFrameLocks noChangeAspect="1"/>
            </p:cNvGraphicFramePr>
            <p:nvPr/>
          </p:nvGraphicFramePr>
          <p:xfrm>
            <a:off x="3983" y="1584"/>
            <a:ext cx="78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651" name="Equation" r:id="rId15" imgW="424800" imgH="191160" progId="Equation.3">
                    <p:embed/>
                  </p:oleObj>
                </mc:Choice>
                <mc:Fallback>
                  <p:oleObj name="Equation" r:id="rId15" imgW="424800" imgH="191160" progId="Equation.3">
                    <p:embed/>
                    <p:pic>
                      <p:nvPicPr>
                        <p:cNvPr id="0" name="Picture 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" y="1584"/>
                          <a:ext cx="78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4" name="Group 123"/>
            <p:cNvGrpSpPr>
              <a:grpSpLocks/>
            </p:cNvGrpSpPr>
            <p:nvPr/>
          </p:nvGrpSpPr>
          <p:grpSpPr bwMode="auto">
            <a:xfrm>
              <a:off x="2352" y="2431"/>
              <a:ext cx="1104" cy="833"/>
              <a:chOff x="2352" y="2431"/>
              <a:chExt cx="1104" cy="833"/>
            </a:xfrm>
          </p:grpSpPr>
          <p:graphicFrame>
            <p:nvGraphicFramePr>
              <p:cNvPr id="145" name="Object 112"/>
              <p:cNvGraphicFramePr>
                <a:graphicFrameLocks noChangeAspect="1"/>
              </p:cNvGraphicFramePr>
              <p:nvPr/>
            </p:nvGraphicFramePr>
            <p:xfrm>
              <a:off x="2352" y="2928"/>
              <a:ext cx="120" cy="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652" name="Equation" r:id="rId17" imgW="126835" imgH="139518" progId="Equation.3">
                      <p:embed/>
                    </p:oleObj>
                  </mc:Choice>
                  <mc:Fallback>
                    <p:oleObj name="Equation" r:id="rId17" imgW="126835" imgH="139518" progId="Equation.3">
                      <p:embed/>
                      <p:pic>
                        <p:nvPicPr>
                          <p:cNvPr id="0" name="Picture 2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2928"/>
                            <a:ext cx="120" cy="1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6" name="Group 122"/>
              <p:cNvGrpSpPr>
                <a:grpSpLocks/>
              </p:cNvGrpSpPr>
              <p:nvPr/>
            </p:nvGrpSpPr>
            <p:grpSpPr bwMode="auto">
              <a:xfrm>
                <a:off x="2448" y="2431"/>
                <a:ext cx="1008" cy="833"/>
                <a:chOff x="2448" y="2439"/>
                <a:chExt cx="1008" cy="833"/>
              </a:xfrm>
            </p:grpSpPr>
            <p:graphicFrame>
              <p:nvGraphicFramePr>
                <p:cNvPr id="147" name="Object 106"/>
                <p:cNvGraphicFramePr>
                  <a:graphicFrameLocks noChangeAspect="1"/>
                </p:cNvGraphicFramePr>
                <p:nvPr/>
              </p:nvGraphicFramePr>
              <p:xfrm>
                <a:off x="3351" y="2736"/>
                <a:ext cx="105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653" name="Equation" r:id="rId19" imgW="88746" imgH="152136" progId="Equation.3">
                        <p:embed/>
                      </p:oleObj>
                    </mc:Choice>
                    <mc:Fallback>
                      <p:oleObj name="Equation" r:id="rId19" imgW="88746" imgH="152136" progId="Equation.3">
                        <p:embed/>
                        <p:pic>
                          <p:nvPicPr>
                            <p:cNvPr id="0" name="Picture 2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51" y="2736"/>
                              <a:ext cx="105" cy="14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8" name="Freeform 110"/>
                <p:cNvSpPr>
                  <a:spLocks/>
                </p:cNvSpPr>
                <p:nvPr/>
              </p:nvSpPr>
              <p:spPr bwMode="auto">
                <a:xfrm>
                  <a:off x="2448" y="2521"/>
                  <a:ext cx="922" cy="751"/>
                </a:xfrm>
                <a:custGeom>
                  <a:avLst/>
                  <a:gdLst>
                    <a:gd name="T0" fmla="*/ 0 w 1908"/>
                    <a:gd name="T1" fmla="*/ 755 h 1338"/>
                    <a:gd name="T2" fmla="*/ 136 w 1908"/>
                    <a:gd name="T3" fmla="*/ 91 h 1338"/>
                    <a:gd name="T4" fmla="*/ 316 w 1908"/>
                    <a:gd name="T5" fmla="*/ 1299 h 1338"/>
                    <a:gd name="T6" fmla="*/ 568 w 1908"/>
                    <a:gd name="T7" fmla="*/ 327 h 1338"/>
                    <a:gd name="T8" fmla="*/ 748 w 1908"/>
                    <a:gd name="T9" fmla="*/ 1063 h 1338"/>
                    <a:gd name="T10" fmla="*/ 988 w 1908"/>
                    <a:gd name="T11" fmla="*/ 527 h 1338"/>
                    <a:gd name="T12" fmla="*/ 1136 w 1908"/>
                    <a:gd name="T13" fmla="*/ 931 h 1338"/>
                    <a:gd name="T14" fmla="*/ 1284 w 1908"/>
                    <a:gd name="T15" fmla="*/ 619 h 1338"/>
                    <a:gd name="T16" fmla="*/ 1424 w 1908"/>
                    <a:gd name="T17" fmla="*/ 847 h 1338"/>
                    <a:gd name="T18" fmla="*/ 1556 w 1908"/>
                    <a:gd name="T19" fmla="*/ 683 h 1338"/>
                    <a:gd name="T20" fmla="*/ 1656 w 1908"/>
                    <a:gd name="T21" fmla="*/ 815 h 1338"/>
                    <a:gd name="T22" fmla="*/ 1760 w 1908"/>
                    <a:gd name="T23" fmla="*/ 703 h 1338"/>
                    <a:gd name="T24" fmla="*/ 1848 w 1908"/>
                    <a:gd name="T25" fmla="*/ 787 h 1338"/>
                    <a:gd name="T26" fmla="*/ 1908 w 1908"/>
                    <a:gd name="T27" fmla="*/ 755 h 1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8" h="1338">
                      <a:moveTo>
                        <a:pt x="0" y="755"/>
                      </a:moveTo>
                      <a:cubicBezTo>
                        <a:pt x="23" y="644"/>
                        <a:pt x="83" y="0"/>
                        <a:pt x="136" y="91"/>
                      </a:cubicBezTo>
                      <a:cubicBezTo>
                        <a:pt x="189" y="182"/>
                        <a:pt x="244" y="1260"/>
                        <a:pt x="316" y="1299"/>
                      </a:cubicBezTo>
                      <a:cubicBezTo>
                        <a:pt x="388" y="1338"/>
                        <a:pt x="496" y="366"/>
                        <a:pt x="568" y="327"/>
                      </a:cubicBezTo>
                      <a:cubicBezTo>
                        <a:pt x="640" y="288"/>
                        <a:pt x="678" y="1030"/>
                        <a:pt x="748" y="1063"/>
                      </a:cubicBezTo>
                      <a:cubicBezTo>
                        <a:pt x="818" y="1096"/>
                        <a:pt x="923" y="549"/>
                        <a:pt x="988" y="527"/>
                      </a:cubicBezTo>
                      <a:cubicBezTo>
                        <a:pt x="1053" y="505"/>
                        <a:pt x="1087" y="916"/>
                        <a:pt x="1136" y="931"/>
                      </a:cubicBezTo>
                      <a:cubicBezTo>
                        <a:pt x="1185" y="946"/>
                        <a:pt x="1236" y="633"/>
                        <a:pt x="1284" y="619"/>
                      </a:cubicBezTo>
                      <a:cubicBezTo>
                        <a:pt x="1332" y="605"/>
                        <a:pt x="1379" y="836"/>
                        <a:pt x="1424" y="847"/>
                      </a:cubicBezTo>
                      <a:cubicBezTo>
                        <a:pt x="1469" y="858"/>
                        <a:pt x="1517" y="688"/>
                        <a:pt x="1556" y="683"/>
                      </a:cubicBezTo>
                      <a:cubicBezTo>
                        <a:pt x="1595" y="678"/>
                        <a:pt x="1622" y="812"/>
                        <a:pt x="1656" y="815"/>
                      </a:cubicBezTo>
                      <a:cubicBezTo>
                        <a:pt x="1690" y="818"/>
                        <a:pt x="1728" y="708"/>
                        <a:pt x="1760" y="703"/>
                      </a:cubicBezTo>
                      <a:cubicBezTo>
                        <a:pt x="1792" y="698"/>
                        <a:pt x="1823" y="778"/>
                        <a:pt x="1848" y="787"/>
                      </a:cubicBezTo>
                      <a:cubicBezTo>
                        <a:pt x="1873" y="796"/>
                        <a:pt x="1896" y="762"/>
                        <a:pt x="1908" y="755"/>
                      </a:cubicBezTo>
                    </a:path>
                  </a:pathLst>
                </a:custGeom>
                <a:noFill/>
                <a:ln w="28575" cmpd="sng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楷体_GB2312" pitchFamily="49" charset="-122"/>
                  </a:endParaRPr>
                </a:p>
              </p:txBody>
            </p:sp>
            <p:graphicFrame>
              <p:nvGraphicFramePr>
                <p:cNvPr id="149" name="Object 113"/>
                <p:cNvGraphicFramePr>
                  <a:graphicFrameLocks noChangeAspect="1"/>
                </p:cNvGraphicFramePr>
                <p:nvPr/>
              </p:nvGraphicFramePr>
              <p:xfrm>
                <a:off x="2496" y="2439"/>
                <a:ext cx="144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654" name="Equation" r:id="rId21" imgW="126835" imgH="139518" progId="Equation.3">
                        <p:embed/>
                      </p:oleObj>
                    </mc:Choice>
                    <mc:Fallback>
                      <p:oleObj name="Equation" r:id="rId21" imgW="126835" imgH="139518" progId="Equation.3">
                        <p:embed/>
                        <p:pic>
                          <p:nvPicPr>
                            <p:cNvPr id="0" name="Picture 2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96" y="2439"/>
                              <a:ext cx="144" cy="1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0" name="Line 120"/>
                <p:cNvSpPr>
                  <a:spLocks noChangeShapeType="1"/>
                </p:cNvSpPr>
                <p:nvPr/>
              </p:nvSpPr>
              <p:spPr bwMode="auto">
                <a:xfrm>
                  <a:off x="2448" y="292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楷体_GB2312" pitchFamily="49" charset="-122"/>
                  </a:endParaRPr>
                </a:p>
              </p:txBody>
            </p:sp>
            <p:sp>
              <p:nvSpPr>
                <p:cNvPr id="151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448" y="2448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125" name="Group 125"/>
            <p:cNvGrpSpPr>
              <a:grpSpLocks/>
            </p:cNvGrpSpPr>
            <p:nvPr/>
          </p:nvGrpSpPr>
          <p:grpSpPr bwMode="auto">
            <a:xfrm>
              <a:off x="3648" y="2448"/>
              <a:ext cx="1584" cy="768"/>
              <a:chOff x="3186" y="2160"/>
              <a:chExt cx="2382" cy="1344"/>
            </a:xfrm>
          </p:grpSpPr>
          <p:sp>
            <p:nvSpPr>
              <p:cNvPr id="137" name="Line 126"/>
              <p:cNvSpPr>
                <a:spLocks noChangeShapeType="1"/>
              </p:cNvSpPr>
              <p:nvPr/>
            </p:nvSpPr>
            <p:spPr bwMode="auto">
              <a:xfrm flipV="1">
                <a:off x="3456" y="2976"/>
                <a:ext cx="21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38" name="Line 127"/>
              <p:cNvSpPr>
                <a:spLocks noChangeShapeType="1"/>
              </p:cNvSpPr>
              <p:nvPr/>
            </p:nvSpPr>
            <p:spPr bwMode="auto">
              <a:xfrm flipV="1">
                <a:off x="3430" y="2250"/>
                <a:ext cx="0" cy="1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39" name="Freeform 128"/>
              <p:cNvSpPr>
                <a:spLocks/>
              </p:cNvSpPr>
              <p:nvPr/>
            </p:nvSpPr>
            <p:spPr bwMode="auto">
              <a:xfrm>
                <a:off x="3430" y="2494"/>
                <a:ext cx="1856" cy="468"/>
              </a:xfrm>
              <a:custGeom>
                <a:avLst/>
                <a:gdLst>
                  <a:gd name="T0" fmla="*/ 0 w 1876"/>
                  <a:gd name="T1" fmla="*/ 536 h 536"/>
                  <a:gd name="T2" fmla="*/ 120 w 1876"/>
                  <a:gd name="T3" fmla="*/ 196 h 536"/>
                  <a:gd name="T4" fmla="*/ 544 w 1876"/>
                  <a:gd name="T5" fmla="*/ 32 h 536"/>
                  <a:gd name="T6" fmla="*/ 1876 w 1876"/>
                  <a:gd name="T7" fmla="*/ 4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76" h="536">
                    <a:moveTo>
                      <a:pt x="0" y="536"/>
                    </a:moveTo>
                    <a:cubicBezTo>
                      <a:pt x="20" y="479"/>
                      <a:pt x="29" y="280"/>
                      <a:pt x="120" y="196"/>
                    </a:cubicBezTo>
                    <a:cubicBezTo>
                      <a:pt x="211" y="112"/>
                      <a:pt x="251" y="64"/>
                      <a:pt x="544" y="32"/>
                    </a:cubicBezTo>
                    <a:cubicBezTo>
                      <a:pt x="837" y="0"/>
                      <a:pt x="1599" y="10"/>
                      <a:pt x="1876" y="4"/>
                    </a:cubicBezTo>
                  </a:path>
                </a:pathLst>
              </a:custGeom>
              <a:noFill/>
              <a:ln w="22225" cmpd="sng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40" name="Freeform 129"/>
              <p:cNvSpPr>
                <a:spLocks/>
              </p:cNvSpPr>
              <p:nvPr/>
            </p:nvSpPr>
            <p:spPr bwMode="auto">
              <a:xfrm>
                <a:off x="3430" y="2497"/>
                <a:ext cx="1837" cy="1007"/>
              </a:xfrm>
              <a:custGeom>
                <a:avLst/>
                <a:gdLst>
                  <a:gd name="T0" fmla="*/ 0 w 1856"/>
                  <a:gd name="T1" fmla="*/ 538 h 1154"/>
                  <a:gd name="T2" fmla="*/ 152 w 1856"/>
                  <a:gd name="T3" fmla="*/ 197 h 1154"/>
                  <a:gd name="T4" fmla="*/ 308 w 1856"/>
                  <a:gd name="T5" fmla="*/ 989 h 1154"/>
                  <a:gd name="T6" fmla="*/ 512 w 1856"/>
                  <a:gd name="T7" fmla="*/ 25 h 1154"/>
                  <a:gd name="T8" fmla="*/ 656 w 1856"/>
                  <a:gd name="T9" fmla="*/ 1041 h 1154"/>
                  <a:gd name="T10" fmla="*/ 880 w 1856"/>
                  <a:gd name="T11" fmla="*/ 13 h 1154"/>
                  <a:gd name="T12" fmla="*/ 1028 w 1856"/>
                  <a:gd name="T13" fmla="*/ 1061 h 1154"/>
                  <a:gd name="T14" fmla="*/ 1244 w 1856"/>
                  <a:gd name="T15" fmla="*/ 5 h 1154"/>
                  <a:gd name="T16" fmla="*/ 1376 w 1856"/>
                  <a:gd name="T17" fmla="*/ 1061 h 1154"/>
                  <a:gd name="T18" fmla="*/ 1604 w 1856"/>
                  <a:gd name="T19" fmla="*/ 1 h 1154"/>
                  <a:gd name="T20" fmla="*/ 1760 w 1856"/>
                  <a:gd name="T21" fmla="*/ 1065 h 1154"/>
                  <a:gd name="T22" fmla="*/ 1856 w 1856"/>
                  <a:gd name="T23" fmla="*/ 537 h 1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56" h="1154">
                    <a:moveTo>
                      <a:pt x="0" y="538"/>
                    </a:moveTo>
                    <a:cubicBezTo>
                      <a:pt x="25" y="481"/>
                      <a:pt x="101" y="122"/>
                      <a:pt x="152" y="197"/>
                    </a:cubicBezTo>
                    <a:cubicBezTo>
                      <a:pt x="203" y="272"/>
                      <a:pt x="248" y="1018"/>
                      <a:pt x="308" y="989"/>
                    </a:cubicBezTo>
                    <a:cubicBezTo>
                      <a:pt x="368" y="960"/>
                      <a:pt x="454" y="16"/>
                      <a:pt x="512" y="25"/>
                    </a:cubicBezTo>
                    <a:cubicBezTo>
                      <a:pt x="570" y="34"/>
                      <a:pt x="595" y="1043"/>
                      <a:pt x="656" y="1041"/>
                    </a:cubicBezTo>
                    <a:cubicBezTo>
                      <a:pt x="717" y="1039"/>
                      <a:pt x="818" y="10"/>
                      <a:pt x="880" y="13"/>
                    </a:cubicBezTo>
                    <a:cubicBezTo>
                      <a:pt x="942" y="16"/>
                      <a:pt x="967" y="1062"/>
                      <a:pt x="1028" y="1061"/>
                    </a:cubicBezTo>
                    <a:cubicBezTo>
                      <a:pt x="1089" y="1060"/>
                      <a:pt x="1186" y="5"/>
                      <a:pt x="1244" y="5"/>
                    </a:cubicBezTo>
                    <a:cubicBezTo>
                      <a:pt x="1302" y="5"/>
                      <a:pt x="1316" y="1062"/>
                      <a:pt x="1376" y="1061"/>
                    </a:cubicBezTo>
                    <a:cubicBezTo>
                      <a:pt x="1436" y="1060"/>
                      <a:pt x="1540" y="0"/>
                      <a:pt x="1604" y="1"/>
                    </a:cubicBezTo>
                    <a:cubicBezTo>
                      <a:pt x="1668" y="2"/>
                      <a:pt x="1718" y="976"/>
                      <a:pt x="1760" y="1065"/>
                    </a:cubicBezTo>
                    <a:cubicBezTo>
                      <a:pt x="1802" y="1154"/>
                      <a:pt x="1836" y="647"/>
                      <a:pt x="1856" y="537"/>
                    </a:cubicBezTo>
                  </a:path>
                </a:pathLst>
              </a:custGeom>
              <a:noFill/>
              <a:ln w="28575" cmpd="sng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41" name="Freeform 130"/>
              <p:cNvSpPr>
                <a:spLocks/>
              </p:cNvSpPr>
              <p:nvPr/>
            </p:nvSpPr>
            <p:spPr bwMode="auto">
              <a:xfrm flipV="1">
                <a:off x="3430" y="2962"/>
                <a:ext cx="1856" cy="468"/>
              </a:xfrm>
              <a:custGeom>
                <a:avLst/>
                <a:gdLst>
                  <a:gd name="T0" fmla="*/ 0 w 1876"/>
                  <a:gd name="T1" fmla="*/ 536 h 536"/>
                  <a:gd name="T2" fmla="*/ 120 w 1876"/>
                  <a:gd name="T3" fmla="*/ 196 h 536"/>
                  <a:gd name="T4" fmla="*/ 544 w 1876"/>
                  <a:gd name="T5" fmla="*/ 32 h 536"/>
                  <a:gd name="T6" fmla="*/ 1876 w 1876"/>
                  <a:gd name="T7" fmla="*/ 4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76" h="536">
                    <a:moveTo>
                      <a:pt x="0" y="536"/>
                    </a:moveTo>
                    <a:cubicBezTo>
                      <a:pt x="20" y="479"/>
                      <a:pt x="29" y="280"/>
                      <a:pt x="120" y="196"/>
                    </a:cubicBezTo>
                    <a:cubicBezTo>
                      <a:pt x="211" y="112"/>
                      <a:pt x="251" y="64"/>
                      <a:pt x="544" y="32"/>
                    </a:cubicBezTo>
                    <a:cubicBezTo>
                      <a:pt x="837" y="0"/>
                      <a:pt x="1599" y="10"/>
                      <a:pt x="1876" y="4"/>
                    </a:cubicBezTo>
                  </a:path>
                </a:pathLst>
              </a:custGeom>
              <a:noFill/>
              <a:ln w="22225" cmpd="sng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graphicFrame>
            <p:nvGraphicFramePr>
              <p:cNvPr id="142" name="Object 131"/>
              <p:cNvGraphicFramePr>
                <a:graphicFrameLocks noChangeAspect="1"/>
              </p:cNvGraphicFramePr>
              <p:nvPr/>
            </p:nvGraphicFramePr>
            <p:xfrm>
              <a:off x="3186" y="2160"/>
              <a:ext cx="17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655" name="Equation" r:id="rId23" imgW="126835" imgH="139518" progId="Equation.3">
                      <p:embed/>
                    </p:oleObj>
                  </mc:Choice>
                  <mc:Fallback>
                    <p:oleObj name="Equation" r:id="rId23" imgW="126835" imgH="139518" progId="Equation.3">
                      <p:embed/>
                      <p:pic>
                        <p:nvPicPr>
                          <p:cNvPr id="0" name="Picture 2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6" y="2160"/>
                            <a:ext cx="17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" name="Object 132"/>
              <p:cNvGraphicFramePr>
                <a:graphicFrameLocks noChangeAspect="1"/>
              </p:cNvGraphicFramePr>
              <p:nvPr/>
            </p:nvGraphicFramePr>
            <p:xfrm>
              <a:off x="5376" y="3120"/>
              <a:ext cx="122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656" name="Equation" r:id="rId25" imgW="88746" imgH="152136" progId="Equation.3">
                      <p:embed/>
                    </p:oleObj>
                  </mc:Choice>
                  <mc:Fallback>
                    <p:oleObj name="Equation" r:id="rId25" imgW="88746" imgH="152136" progId="Equation.3">
                      <p:embed/>
                      <p:pic>
                        <p:nvPicPr>
                          <p:cNvPr id="0" name="Picture 2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120"/>
                            <a:ext cx="122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" name="Object 133"/>
              <p:cNvGraphicFramePr>
                <a:graphicFrameLocks noChangeAspect="1"/>
              </p:cNvGraphicFramePr>
              <p:nvPr/>
            </p:nvGraphicFramePr>
            <p:xfrm>
              <a:off x="3264" y="2976"/>
              <a:ext cx="17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657" name="Equation" r:id="rId26" imgW="126835" imgH="139518" progId="Equation.3">
                      <p:embed/>
                    </p:oleObj>
                  </mc:Choice>
                  <mc:Fallback>
                    <p:oleObj name="Equation" r:id="rId26" imgW="126835" imgH="139518" progId="Equation.3">
                      <p:embed/>
                      <p:pic>
                        <p:nvPicPr>
                          <p:cNvPr id="0" name="Picture 2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2976"/>
                            <a:ext cx="17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6" name="Group 145"/>
            <p:cNvGrpSpPr>
              <a:grpSpLocks/>
            </p:cNvGrpSpPr>
            <p:nvPr/>
          </p:nvGrpSpPr>
          <p:grpSpPr bwMode="auto">
            <a:xfrm>
              <a:off x="1392" y="2496"/>
              <a:ext cx="905" cy="643"/>
              <a:chOff x="1392" y="2496"/>
              <a:chExt cx="905" cy="643"/>
            </a:xfrm>
          </p:grpSpPr>
          <p:sp>
            <p:nvSpPr>
              <p:cNvPr id="127" name="Freeform 135"/>
              <p:cNvSpPr>
                <a:spLocks/>
              </p:cNvSpPr>
              <p:nvPr/>
            </p:nvSpPr>
            <p:spPr bwMode="auto">
              <a:xfrm>
                <a:off x="1404" y="2797"/>
                <a:ext cx="117" cy="131"/>
              </a:xfrm>
              <a:custGeom>
                <a:avLst/>
                <a:gdLst>
                  <a:gd name="T0" fmla="*/ 199 w 20000"/>
                  <a:gd name="T1" fmla="*/ 18457 h 20000"/>
                  <a:gd name="T2" fmla="*/ 697 w 20000"/>
                  <a:gd name="T3" fmla="*/ 17287 h 20000"/>
                  <a:gd name="T4" fmla="*/ 995 w 20000"/>
                  <a:gd name="T5" fmla="*/ 16064 h 20000"/>
                  <a:gd name="T6" fmla="*/ 1493 w 20000"/>
                  <a:gd name="T7" fmla="*/ 14894 h 20000"/>
                  <a:gd name="T8" fmla="*/ 2090 w 20000"/>
                  <a:gd name="T9" fmla="*/ 13670 h 20000"/>
                  <a:gd name="T10" fmla="*/ 2488 w 20000"/>
                  <a:gd name="T11" fmla="*/ 12553 h 20000"/>
                  <a:gd name="T12" fmla="*/ 2886 w 20000"/>
                  <a:gd name="T13" fmla="*/ 11489 h 20000"/>
                  <a:gd name="T14" fmla="*/ 3284 w 20000"/>
                  <a:gd name="T15" fmla="*/ 10372 h 20000"/>
                  <a:gd name="T16" fmla="*/ 3682 w 20000"/>
                  <a:gd name="T17" fmla="*/ 9255 h 20000"/>
                  <a:gd name="T18" fmla="*/ 4279 w 20000"/>
                  <a:gd name="T19" fmla="*/ 8191 h 20000"/>
                  <a:gd name="T20" fmla="*/ 4677 w 20000"/>
                  <a:gd name="T21" fmla="*/ 7234 h 20000"/>
                  <a:gd name="T22" fmla="*/ 5075 w 20000"/>
                  <a:gd name="T23" fmla="*/ 6330 h 20000"/>
                  <a:gd name="T24" fmla="*/ 5473 w 20000"/>
                  <a:gd name="T25" fmla="*/ 5426 h 20000"/>
                  <a:gd name="T26" fmla="*/ 5871 w 20000"/>
                  <a:gd name="T27" fmla="*/ 4521 h 20000"/>
                  <a:gd name="T28" fmla="*/ 6567 w 20000"/>
                  <a:gd name="T29" fmla="*/ 3777 h 20000"/>
                  <a:gd name="T30" fmla="*/ 7065 w 20000"/>
                  <a:gd name="T31" fmla="*/ 3032 h 20000"/>
                  <a:gd name="T32" fmla="*/ 7463 w 20000"/>
                  <a:gd name="T33" fmla="*/ 2447 h 20000"/>
                  <a:gd name="T34" fmla="*/ 7562 w 20000"/>
                  <a:gd name="T35" fmla="*/ 1809 h 20000"/>
                  <a:gd name="T36" fmla="*/ 7960 w 20000"/>
                  <a:gd name="T37" fmla="*/ 1330 h 20000"/>
                  <a:gd name="T38" fmla="*/ 8458 w 20000"/>
                  <a:gd name="T39" fmla="*/ 851 h 20000"/>
                  <a:gd name="T40" fmla="*/ 8955 w 20000"/>
                  <a:gd name="T41" fmla="*/ 479 h 20000"/>
                  <a:gd name="T42" fmla="*/ 9353 w 20000"/>
                  <a:gd name="T43" fmla="*/ 266 h 20000"/>
                  <a:gd name="T44" fmla="*/ 9751 w 20000"/>
                  <a:gd name="T45" fmla="*/ 106 h 20000"/>
                  <a:gd name="T46" fmla="*/ 10348 w 20000"/>
                  <a:gd name="T47" fmla="*/ 0 h 20000"/>
                  <a:gd name="T48" fmla="*/ 10746 w 20000"/>
                  <a:gd name="T49" fmla="*/ 53 h 20000"/>
                  <a:gd name="T50" fmla="*/ 11045 w 20000"/>
                  <a:gd name="T51" fmla="*/ 213 h 20000"/>
                  <a:gd name="T52" fmla="*/ 11542 w 20000"/>
                  <a:gd name="T53" fmla="*/ 479 h 20000"/>
                  <a:gd name="T54" fmla="*/ 12139 w 20000"/>
                  <a:gd name="T55" fmla="*/ 1011 h 20000"/>
                  <a:gd name="T56" fmla="*/ 12438 w 20000"/>
                  <a:gd name="T57" fmla="*/ 1543 h 20000"/>
                  <a:gd name="T58" fmla="*/ 12935 w 20000"/>
                  <a:gd name="T59" fmla="*/ 2287 h 20000"/>
                  <a:gd name="T60" fmla="*/ 13433 w 20000"/>
                  <a:gd name="T61" fmla="*/ 3138 h 20000"/>
                  <a:gd name="T62" fmla="*/ 13632 w 20000"/>
                  <a:gd name="T63" fmla="*/ 3989 h 20000"/>
                  <a:gd name="T64" fmla="*/ 14229 w 20000"/>
                  <a:gd name="T65" fmla="*/ 4947 h 20000"/>
                  <a:gd name="T66" fmla="*/ 14826 w 20000"/>
                  <a:gd name="T67" fmla="*/ 5957 h 20000"/>
                  <a:gd name="T68" fmla="*/ 15124 w 20000"/>
                  <a:gd name="T69" fmla="*/ 7074 h 20000"/>
                  <a:gd name="T70" fmla="*/ 15622 w 20000"/>
                  <a:gd name="T71" fmla="*/ 8191 h 20000"/>
                  <a:gd name="T72" fmla="*/ 16020 w 20000"/>
                  <a:gd name="T73" fmla="*/ 9362 h 20000"/>
                  <a:gd name="T74" fmla="*/ 16716 w 20000"/>
                  <a:gd name="T75" fmla="*/ 10426 h 20000"/>
                  <a:gd name="T76" fmla="*/ 17015 w 20000"/>
                  <a:gd name="T77" fmla="*/ 11649 h 20000"/>
                  <a:gd name="T78" fmla="*/ 17413 w 20000"/>
                  <a:gd name="T79" fmla="*/ 12766 h 20000"/>
                  <a:gd name="T80" fmla="*/ 17512 w 20000"/>
                  <a:gd name="T81" fmla="*/ 13830 h 20000"/>
                  <a:gd name="T82" fmla="*/ 17910 w 20000"/>
                  <a:gd name="T83" fmla="*/ 14947 h 20000"/>
                  <a:gd name="T84" fmla="*/ 18507 w 20000"/>
                  <a:gd name="T85" fmla="*/ 15904 h 20000"/>
                  <a:gd name="T86" fmla="*/ 18905 w 20000"/>
                  <a:gd name="T87" fmla="*/ 16862 h 20000"/>
                  <a:gd name="T88" fmla="*/ 19303 w 20000"/>
                  <a:gd name="T89" fmla="*/ 17713 h 20000"/>
                  <a:gd name="T90" fmla="*/ 19403 w 20000"/>
                  <a:gd name="T91" fmla="*/ 18511 h 20000"/>
                  <a:gd name="T92" fmla="*/ 19602 w 20000"/>
                  <a:gd name="T93" fmla="*/ 19149 h 20000"/>
                  <a:gd name="T94" fmla="*/ 19900 w 20000"/>
                  <a:gd name="T95" fmla="*/ 19734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96"/>
                    </a:moveTo>
                    <a:lnTo>
                      <a:pt x="199" y="18457"/>
                    </a:lnTo>
                    <a:lnTo>
                      <a:pt x="498" y="17872"/>
                    </a:lnTo>
                    <a:lnTo>
                      <a:pt x="697" y="17287"/>
                    </a:lnTo>
                    <a:lnTo>
                      <a:pt x="697" y="16649"/>
                    </a:lnTo>
                    <a:lnTo>
                      <a:pt x="995" y="16064"/>
                    </a:lnTo>
                    <a:lnTo>
                      <a:pt x="1294" y="15479"/>
                    </a:lnTo>
                    <a:lnTo>
                      <a:pt x="1493" y="14894"/>
                    </a:lnTo>
                    <a:lnTo>
                      <a:pt x="1891" y="14255"/>
                    </a:lnTo>
                    <a:lnTo>
                      <a:pt x="2090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7" y="12021"/>
                    </a:lnTo>
                    <a:lnTo>
                      <a:pt x="2886" y="11489"/>
                    </a:lnTo>
                    <a:lnTo>
                      <a:pt x="2985" y="10904"/>
                    </a:lnTo>
                    <a:lnTo>
                      <a:pt x="3284" y="10372"/>
                    </a:lnTo>
                    <a:lnTo>
                      <a:pt x="3284" y="9840"/>
                    </a:lnTo>
                    <a:lnTo>
                      <a:pt x="3682" y="9255"/>
                    </a:lnTo>
                    <a:lnTo>
                      <a:pt x="4080" y="8723"/>
                    </a:lnTo>
                    <a:lnTo>
                      <a:pt x="4279" y="8191"/>
                    </a:lnTo>
                    <a:lnTo>
                      <a:pt x="4378" y="7766"/>
                    </a:lnTo>
                    <a:lnTo>
                      <a:pt x="4677" y="7234"/>
                    </a:lnTo>
                    <a:lnTo>
                      <a:pt x="4876" y="6755"/>
                    </a:lnTo>
                    <a:lnTo>
                      <a:pt x="5075" y="6330"/>
                    </a:lnTo>
                    <a:lnTo>
                      <a:pt x="5373" y="5904"/>
                    </a:lnTo>
                    <a:lnTo>
                      <a:pt x="5473" y="5426"/>
                    </a:lnTo>
                    <a:lnTo>
                      <a:pt x="5871" y="5000"/>
                    </a:lnTo>
                    <a:lnTo>
                      <a:pt x="5871" y="4521"/>
                    </a:lnTo>
                    <a:lnTo>
                      <a:pt x="6368" y="4149"/>
                    </a:lnTo>
                    <a:lnTo>
                      <a:pt x="6567" y="3777"/>
                    </a:lnTo>
                    <a:lnTo>
                      <a:pt x="6567" y="3404"/>
                    </a:lnTo>
                    <a:lnTo>
                      <a:pt x="7065" y="3032"/>
                    </a:lnTo>
                    <a:lnTo>
                      <a:pt x="7065" y="2713"/>
                    </a:lnTo>
                    <a:lnTo>
                      <a:pt x="7463" y="2447"/>
                    </a:lnTo>
                    <a:lnTo>
                      <a:pt x="7562" y="2128"/>
                    </a:lnTo>
                    <a:lnTo>
                      <a:pt x="7562" y="1809"/>
                    </a:lnTo>
                    <a:lnTo>
                      <a:pt x="7861" y="1543"/>
                    </a:lnTo>
                    <a:lnTo>
                      <a:pt x="7960" y="1330"/>
                    </a:lnTo>
                    <a:lnTo>
                      <a:pt x="8458" y="1064"/>
                    </a:lnTo>
                    <a:lnTo>
                      <a:pt x="8458" y="851"/>
                    </a:lnTo>
                    <a:lnTo>
                      <a:pt x="8856" y="691"/>
                    </a:lnTo>
                    <a:lnTo>
                      <a:pt x="8955" y="479"/>
                    </a:lnTo>
                    <a:lnTo>
                      <a:pt x="9154" y="372"/>
                    </a:lnTo>
                    <a:lnTo>
                      <a:pt x="9353" y="266"/>
                    </a:lnTo>
                    <a:lnTo>
                      <a:pt x="9353" y="106"/>
                    </a:lnTo>
                    <a:lnTo>
                      <a:pt x="9751" y="106"/>
                    </a:lnTo>
                    <a:lnTo>
                      <a:pt x="10149" y="53"/>
                    </a:lnTo>
                    <a:lnTo>
                      <a:pt x="10348" y="0"/>
                    </a:lnTo>
                    <a:lnTo>
                      <a:pt x="10647" y="53"/>
                    </a:lnTo>
                    <a:lnTo>
                      <a:pt x="10746" y="53"/>
                    </a:lnTo>
                    <a:lnTo>
                      <a:pt x="10846" y="106"/>
                    </a:lnTo>
                    <a:lnTo>
                      <a:pt x="11045" y="213"/>
                    </a:lnTo>
                    <a:lnTo>
                      <a:pt x="11443" y="319"/>
                    </a:lnTo>
                    <a:lnTo>
                      <a:pt x="11542" y="479"/>
                    </a:lnTo>
                    <a:lnTo>
                      <a:pt x="12040" y="745"/>
                    </a:lnTo>
                    <a:lnTo>
                      <a:pt x="12139" y="1011"/>
                    </a:lnTo>
                    <a:lnTo>
                      <a:pt x="12438" y="1277"/>
                    </a:lnTo>
                    <a:lnTo>
                      <a:pt x="12438" y="1543"/>
                    </a:lnTo>
                    <a:lnTo>
                      <a:pt x="12537" y="1915"/>
                    </a:lnTo>
                    <a:lnTo>
                      <a:pt x="12935" y="2287"/>
                    </a:lnTo>
                    <a:lnTo>
                      <a:pt x="12935" y="2713"/>
                    </a:lnTo>
                    <a:lnTo>
                      <a:pt x="13433" y="3138"/>
                    </a:lnTo>
                    <a:lnTo>
                      <a:pt x="13433" y="3564"/>
                    </a:lnTo>
                    <a:lnTo>
                      <a:pt x="13632" y="3989"/>
                    </a:lnTo>
                    <a:lnTo>
                      <a:pt x="14129" y="4415"/>
                    </a:lnTo>
                    <a:lnTo>
                      <a:pt x="14229" y="4947"/>
                    </a:lnTo>
                    <a:lnTo>
                      <a:pt x="14527" y="5479"/>
                    </a:lnTo>
                    <a:lnTo>
                      <a:pt x="14826" y="5957"/>
                    </a:lnTo>
                    <a:lnTo>
                      <a:pt x="15025" y="6489"/>
                    </a:lnTo>
                    <a:lnTo>
                      <a:pt x="15124" y="7074"/>
                    </a:lnTo>
                    <a:lnTo>
                      <a:pt x="15323" y="7606"/>
                    </a:lnTo>
                    <a:lnTo>
                      <a:pt x="15622" y="8191"/>
                    </a:lnTo>
                    <a:lnTo>
                      <a:pt x="15821" y="8777"/>
                    </a:lnTo>
                    <a:lnTo>
                      <a:pt x="16020" y="9362"/>
                    </a:lnTo>
                    <a:lnTo>
                      <a:pt x="16318" y="9894"/>
                    </a:lnTo>
                    <a:lnTo>
                      <a:pt x="16716" y="10426"/>
                    </a:lnTo>
                    <a:lnTo>
                      <a:pt x="16716" y="11011"/>
                    </a:lnTo>
                    <a:lnTo>
                      <a:pt x="17015" y="11649"/>
                    </a:lnTo>
                    <a:lnTo>
                      <a:pt x="17214" y="12181"/>
                    </a:lnTo>
                    <a:lnTo>
                      <a:pt x="17413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10" y="14415"/>
                    </a:lnTo>
                    <a:lnTo>
                      <a:pt x="17910" y="14947"/>
                    </a:lnTo>
                    <a:lnTo>
                      <a:pt x="18408" y="15479"/>
                    </a:lnTo>
                    <a:lnTo>
                      <a:pt x="18507" y="15904"/>
                    </a:lnTo>
                    <a:lnTo>
                      <a:pt x="18706" y="16436"/>
                    </a:lnTo>
                    <a:lnTo>
                      <a:pt x="18905" y="16862"/>
                    </a:lnTo>
                    <a:lnTo>
                      <a:pt x="19005" y="17340"/>
                    </a:lnTo>
                    <a:lnTo>
                      <a:pt x="19303" y="17713"/>
                    </a:lnTo>
                    <a:lnTo>
                      <a:pt x="19303" y="18138"/>
                    </a:lnTo>
                    <a:lnTo>
                      <a:pt x="19403" y="18511"/>
                    </a:lnTo>
                    <a:lnTo>
                      <a:pt x="19502" y="18883"/>
                    </a:lnTo>
                    <a:lnTo>
                      <a:pt x="19602" y="19149"/>
                    </a:lnTo>
                    <a:lnTo>
                      <a:pt x="19801" y="19521"/>
                    </a:lnTo>
                    <a:lnTo>
                      <a:pt x="19900" y="19734"/>
                    </a:lnTo>
                    <a:lnTo>
                      <a:pt x="19900" y="19947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pct90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1426" tIns="45712" rIns="91426" bIns="45712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28" name="Freeform 136"/>
              <p:cNvSpPr>
                <a:spLocks/>
              </p:cNvSpPr>
              <p:nvPr/>
            </p:nvSpPr>
            <p:spPr bwMode="auto">
              <a:xfrm>
                <a:off x="1519" y="2946"/>
                <a:ext cx="124" cy="126"/>
              </a:xfrm>
              <a:custGeom>
                <a:avLst/>
                <a:gdLst>
                  <a:gd name="T0" fmla="*/ 189 w 20000"/>
                  <a:gd name="T1" fmla="*/ 661 h 20000"/>
                  <a:gd name="T2" fmla="*/ 566 w 20000"/>
                  <a:gd name="T3" fmla="*/ 1873 h 20000"/>
                  <a:gd name="T4" fmla="*/ 943 w 20000"/>
                  <a:gd name="T5" fmla="*/ 3140 h 20000"/>
                  <a:gd name="T6" fmla="*/ 1226 w 20000"/>
                  <a:gd name="T7" fmla="*/ 4298 h 20000"/>
                  <a:gd name="T8" fmla="*/ 1604 w 20000"/>
                  <a:gd name="T9" fmla="*/ 5565 h 20000"/>
                  <a:gd name="T10" fmla="*/ 2453 w 20000"/>
                  <a:gd name="T11" fmla="*/ 6777 h 20000"/>
                  <a:gd name="T12" fmla="*/ 2642 w 20000"/>
                  <a:gd name="T13" fmla="*/ 7879 h 20000"/>
                  <a:gd name="T14" fmla="*/ 3019 w 20000"/>
                  <a:gd name="T15" fmla="*/ 9036 h 20000"/>
                  <a:gd name="T16" fmla="*/ 3113 w 20000"/>
                  <a:gd name="T17" fmla="*/ 10138 h 20000"/>
                  <a:gd name="T18" fmla="*/ 3679 w 20000"/>
                  <a:gd name="T19" fmla="*/ 11185 h 20000"/>
                  <a:gd name="T20" fmla="*/ 4151 w 20000"/>
                  <a:gd name="T21" fmla="*/ 12176 h 20000"/>
                  <a:gd name="T22" fmla="*/ 4434 w 20000"/>
                  <a:gd name="T23" fmla="*/ 13223 h 20000"/>
                  <a:gd name="T24" fmla="*/ 4906 w 20000"/>
                  <a:gd name="T25" fmla="*/ 14105 h 20000"/>
                  <a:gd name="T26" fmla="*/ 5472 w 20000"/>
                  <a:gd name="T27" fmla="*/ 14986 h 20000"/>
                  <a:gd name="T28" fmla="*/ 5755 w 20000"/>
                  <a:gd name="T29" fmla="*/ 15868 h 20000"/>
                  <a:gd name="T30" fmla="*/ 6226 w 20000"/>
                  <a:gd name="T31" fmla="*/ 16584 h 20000"/>
                  <a:gd name="T32" fmla="*/ 6792 w 20000"/>
                  <a:gd name="T33" fmla="*/ 17245 h 20000"/>
                  <a:gd name="T34" fmla="*/ 7075 w 20000"/>
                  <a:gd name="T35" fmla="*/ 17906 h 20000"/>
                  <a:gd name="T36" fmla="*/ 7547 w 20000"/>
                  <a:gd name="T37" fmla="*/ 18457 h 20000"/>
                  <a:gd name="T38" fmla="*/ 7642 w 20000"/>
                  <a:gd name="T39" fmla="*/ 18953 h 20000"/>
                  <a:gd name="T40" fmla="*/ 8113 w 20000"/>
                  <a:gd name="T41" fmla="*/ 19339 h 20000"/>
                  <a:gd name="T42" fmla="*/ 8679 w 20000"/>
                  <a:gd name="T43" fmla="*/ 19669 h 20000"/>
                  <a:gd name="T44" fmla="*/ 9057 w 20000"/>
                  <a:gd name="T45" fmla="*/ 19890 h 20000"/>
                  <a:gd name="T46" fmla="*/ 9434 w 20000"/>
                  <a:gd name="T47" fmla="*/ 19945 h 20000"/>
                  <a:gd name="T48" fmla="*/ 9811 w 20000"/>
                  <a:gd name="T49" fmla="*/ 19945 h 20000"/>
                  <a:gd name="T50" fmla="*/ 10377 w 20000"/>
                  <a:gd name="T51" fmla="*/ 19890 h 20000"/>
                  <a:gd name="T52" fmla="*/ 10755 w 20000"/>
                  <a:gd name="T53" fmla="*/ 19504 h 20000"/>
                  <a:gd name="T54" fmla="*/ 11321 w 20000"/>
                  <a:gd name="T55" fmla="*/ 19118 h 20000"/>
                  <a:gd name="T56" fmla="*/ 11887 w 20000"/>
                  <a:gd name="T57" fmla="*/ 18567 h 20000"/>
                  <a:gd name="T58" fmla="*/ 12358 w 20000"/>
                  <a:gd name="T59" fmla="*/ 17851 h 20000"/>
                  <a:gd name="T60" fmla="*/ 12547 w 20000"/>
                  <a:gd name="T61" fmla="*/ 17190 h 20000"/>
                  <a:gd name="T62" fmla="*/ 13113 w 20000"/>
                  <a:gd name="T63" fmla="*/ 16309 h 20000"/>
                  <a:gd name="T64" fmla="*/ 13585 w 20000"/>
                  <a:gd name="T65" fmla="*/ 15317 h 20000"/>
                  <a:gd name="T66" fmla="*/ 14057 w 20000"/>
                  <a:gd name="T67" fmla="*/ 14325 h 20000"/>
                  <a:gd name="T68" fmla="*/ 14717 w 20000"/>
                  <a:gd name="T69" fmla="*/ 13278 h 20000"/>
                  <a:gd name="T70" fmla="*/ 15283 w 20000"/>
                  <a:gd name="T71" fmla="*/ 12176 h 20000"/>
                  <a:gd name="T72" fmla="*/ 15660 w 20000"/>
                  <a:gd name="T73" fmla="*/ 11129 h 20000"/>
                  <a:gd name="T74" fmla="*/ 16132 w 20000"/>
                  <a:gd name="T75" fmla="*/ 10028 h 20000"/>
                  <a:gd name="T76" fmla="*/ 16792 w 20000"/>
                  <a:gd name="T77" fmla="*/ 8871 h 20000"/>
                  <a:gd name="T78" fmla="*/ 16981 w 20000"/>
                  <a:gd name="T79" fmla="*/ 7824 h 20000"/>
                  <a:gd name="T80" fmla="*/ 17358 w 20000"/>
                  <a:gd name="T81" fmla="*/ 6777 h 20000"/>
                  <a:gd name="T82" fmla="*/ 17547 w 20000"/>
                  <a:gd name="T83" fmla="*/ 5730 h 20000"/>
                  <a:gd name="T84" fmla="*/ 18396 w 20000"/>
                  <a:gd name="T85" fmla="*/ 4738 h 20000"/>
                  <a:gd name="T86" fmla="*/ 18774 w 20000"/>
                  <a:gd name="T87" fmla="*/ 3857 h 20000"/>
                  <a:gd name="T88" fmla="*/ 19057 w 20000"/>
                  <a:gd name="T89" fmla="*/ 3030 h 20000"/>
                  <a:gd name="T90" fmla="*/ 19340 w 20000"/>
                  <a:gd name="T91" fmla="*/ 2204 h 20000"/>
                  <a:gd name="T92" fmla="*/ 19528 w 20000"/>
                  <a:gd name="T93" fmla="*/ 1598 h 20000"/>
                  <a:gd name="T94" fmla="*/ 19811 w 20000"/>
                  <a:gd name="T95" fmla="*/ 10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9" y="661"/>
                    </a:lnTo>
                    <a:lnTo>
                      <a:pt x="377" y="1212"/>
                    </a:lnTo>
                    <a:lnTo>
                      <a:pt x="566" y="1873"/>
                    </a:lnTo>
                    <a:lnTo>
                      <a:pt x="660" y="2534"/>
                    </a:lnTo>
                    <a:lnTo>
                      <a:pt x="943" y="3140"/>
                    </a:lnTo>
                    <a:lnTo>
                      <a:pt x="1226" y="3691"/>
                    </a:lnTo>
                    <a:lnTo>
                      <a:pt x="1226" y="4298"/>
                    </a:lnTo>
                    <a:lnTo>
                      <a:pt x="1509" y="4959"/>
                    </a:lnTo>
                    <a:lnTo>
                      <a:pt x="1604" y="5565"/>
                    </a:lnTo>
                    <a:lnTo>
                      <a:pt x="2264" y="6171"/>
                    </a:lnTo>
                    <a:lnTo>
                      <a:pt x="2453" y="6777"/>
                    </a:lnTo>
                    <a:lnTo>
                      <a:pt x="2547" y="7328"/>
                    </a:lnTo>
                    <a:lnTo>
                      <a:pt x="2642" y="7879"/>
                    </a:lnTo>
                    <a:lnTo>
                      <a:pt x="2830" y="8485"/>
                    </a:lnTo>
                    <a:lnTo>
                      <a:pt x="3019" y="9036"/>
                    </a:lnTo>
                    <a:lnTo>
                      <a:pt x="3113" y="9642"/>
                    </a:lnTo>
                    <a:lnTo>
                      <a:pt x="3113" y="10138"/>
                    </a:lnTo>
                    <a:lnTo>
                      <a:pt x="3491" y="10689"/>
                    </a:lnTo>
                    <a:lnTo>
                      <a:pt x="3679" y="11185"/>
                    </a:lnTo>
                    <a:lnTo>
                      <a:pt x="3962" y="11736"/>
                    </a:lnTo>
                    <a:lnTo>
                      <a:pt x="4151" y="12176"/>
                    </a:lnTo>
                    <a:lnTo>
                      <a:pt x="4340" y="12727"/>
                    </a:lnTo>
                    <a:lnTo>
                      <a:pt x="4434" y="13223"/>
                    </a:lnTo>
                    <a:lnTo>
                      <a:pt x="4623" y="13664"/>
                    </a:lnTo>
                    <a:lnTo>
                      <a:pt x="4906" y="14105"/>
                    </a:lnTo>
                    <a:lnTo>
                      <a:pt x="5189" y="14545"/>
                    </a:lnTo>
                    <a:lnTo>
                      <a:pt x="5472" y="14986"/>
                    </a:lnTo>
                    <a:lnTo>
                      <a:pt x="5660" y="15482"/>
                    </a:lnTo>
                    <a:lnTo>
                      <a:pt x="5755" y="15868"/>
                    </a:lnTo>
                    <a:lnTo>
                      <a:pt x="6132" y="16198"/>
                    </a:lnTo>
                    <a:lnTo>
                      <a:pt x="6226" y="16584"/>
                    </a:lnTo>
                    <a:lnTo>
                      <a:pt x="6509" y="16970"/>
                    </a:lnTo>
                    <a:lnTo>
                      <a:pt x="6792" y="17245"/>
                    </a:lnTo>
                    <a:lnTo>
                      <a:pt x="6887" y="17631"/>
                    </a:lnTo>
                    <a:lnTo>
                      <a:pt x="7075" y="17906"/>
                    </a:lnTo>
                    <a:lnTo>
                      <a:pt x="7170" y="18182"/>
                    </a:lnTo>
                    <a:lnTo>
                      <a:pt x="7547" y="18457"/>
                    </a:lnTo>
                    <a:lnTo>
                      <a:pt x="7547" y="18733"/>
                    </a:lnTo>
                    <a:lnTo>
                      <a:pt x="7642" y="18953"/>
                    </a:lnTo>
                    <a:lnTo>
                      <a:pt x="7830" y="19118"/>
                    </a:lnTo>
                    <a:lnTo>
                      <a:pt x="8113" y="19339"/>
                    </a:lnTo>
                    <a:lnTo>
                      <a:pt x="8585" y="19504"/>
                    </a:lnTo>
                    <a:lnTo>
                      <a:pt x="8679" y="19669"/>
                    </a:lnTo>
                    <a:lnTo>
                      <a:pt x="8962" y="19725"/>
                    </a:lnTo>
                    <a:lnTo>
                      <a:pt x="9057" y="19890"/>
                    </a:lnTo>
                    <a:lnTo>
                      <a:pt x="9245" y="19890"/>
                    </a:lnTo>
                    <a:lnTo>
                      <a:pt x="9434" y="19945"/>
                    </a:lnTo>
                    <a:lnTo>
                      <a:pt x="9623" y="19945"/>
                    </a:lnTo>
                    <a:lnTo>
                      <a:pt x="9811" y="19945"/>
                    </a:lnTo>
                    <a:lnTo>
                      <a:pt x="10189" y="19890"/>
                    </a:lnTo>
                    <a:lnTo>
                      <a:pt x="10377" y="19890"/>
                    </a:lnTo>
                    <a:lnTo>
                      <a:pt x="10566" y="19725"/>
                    </a:lnTo>
                    <a:lnTo>
                      <a:pt x="10755" y="19504"/>
                    </a:lnTo>
                    <a:lnTo>
                      <a:pt x="10943" y="19339"/>
                    </a:lnTo>
                    <a:lnTo>
                      <a:pt x="11321" y="19118"/>
                    </a:lnTo>
                    <a:lnTo>
                      <a:pt x="11321" y="18843"/>
                    </a:lnTo>
                    <a:lnTo>
                      <a:pt x="11887" y="18567"/>
                    </a:lnTo>
                    <a:lnTo>
                      <a:pt x="12170" y="18237"/>
                    </a:lnTo>
                    <a:lnTo>
                      <a:pt x="12358" y="17851"/>
                    </a:lnTo>
                    <a:lnTo>
                      <a:pt x="12547" y="17466"/>
                    </a:lnTo>
                    <a:lnTo>
                      <a:pt x="12547" y="17190"/>
                    </a:lnTo>
                    <a:lnTo>
                      <a:pt x="12925" y="16749"/>
                    </a:lnTo>
                    <a:lnTo>
                      <a:pt x="13113" y="16309"/>
                    </a:lnTo>
                    <a:lnTo>
                      <a:pt x="13208" y="15813"/>
                    </a:lnTo>
                    <a:lnTo>
                      <a:pt x="13585" y="15317"/>
                    </a:lnTo>
                    <a:lnTo>
                      <a:pt x="13868" y="14876"/>
                    </a:lnTo>
                    <a:lnTo>
                      <a:pt x="14057" y="14325"/>
                    </a:lnTo>
                    <a:lnTo>
                      <a:pt x="14340" y="13829"/>
                    </a:lnTo>
                    <a:lnTo>
                      <a:pt x="14717" y="13278"/>
                    </a:lnTo>
                    <a:lnTo>
                      <a:pt x="14811" y="12837"/>
                    </a:lnTo>
                    <a:lnTo>
                      <a:pt x="15283" y="12176"/>
                    </a:lnTo>
                    <a:lnTo>
                      <a:pt x="15566" y="11680"/>
                    </a:lnTo>
                    <a:lnTo>
                      <a:pt x="15660" y="11129"/>
                    </a:lnTo>
                    <a:lnTo>
                      <a:pt x="15849" y="10579"/>
                    </a:lnTo>
                    <a:lnTo>
                      <a:pt x="16132" y="10028"/>
                    </a:lnTo>
                    <a:lnTo>
                      <a:pt x="16415" y="9477"/>
                    </a:lnTo>
                    <a:lnTo>
                      <a:pt x="16792" y="8871"/>
                    </a:lnTo>
                    <a:lnTo>
                      <a:pt x="16887" y="8375"/>
                    </a:lnTo>
                    <a:lnTo>
                      <a:pt x="16981" y="7824"/>
                    </a:lnTo>
                    <a:lnTo>
                      <a:pt x="17170" y="7273"/>
                    </a:lnTo>
                    <a:lnTo>
                      <a:pt x="17358" y="6777"/>
                    </a:lnTo>
                    <a:lnTo>
                      <a:pt x="17547" y="6226"/>
                    </a:lnTo>
                    <a:lnTo>
                      <a:pt x="17547" y="5730"/>
                    </a:lnTo>
                    <a:lnTo>
                      <a:pt x="18113" y="5234"/>
                    </a:lnTo>
                    <a:lnTo>
                      <a:pt x="18396" y="4738"/>
                    </a:lnTo>
                    <a:lnTo>
                      <a:pt x="18491" y="4298"/>
                    </a:lnTo>
                    <a:lnTo>
                      <a:pt x="18774" y="3857"/>
                    </a:lnTo>
                    <a:lnTo>
                      <a:pt x="18962" y="3416"/>
                    </a:lnTo>
                    <a:lnTo>
                      <a:pt x="19057" y="3030"/>
                    </a:lnTo>
                    <a:lnTo>
                      <a:pt x="19340" y="2590"/>
                    </a:lnTo>
                    <a:lnTo>
                      <a:pt x="19340" y="2204"/>
                    </a:lnTo>
                    <a:lnTo>
                      <a:pt x="19434" y="1928"/>
                    </a:lnTo>
                    <a:lnTo>
                      <a:pt x="19528" y="1598"/>
                    </a:lnTo>
                    <a:lnTo>
                      <a:pt x="19811" y="1377"/>
                    </a:lnTo>
                    <a:lnTo>
                      <a:pt x="19811" y="1047"/>
                    </a:lnTo>
                    <a:lnTo>
                      <a:pt x="19906" y="882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pct90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1426" tIns="45712" rIns="91426" bIns="45712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29" name="Freeform 137"/>
              <p:cNvSpPr>
                <a:spLocks/>
              </p:cNvSpPr>
              <p:nvPr/>
            </p:nvSpPr>
            <p:spPr bwMode="auto">
              <a:xfrm>
                <a:off x="1647" y="2800"/>
                <a:ext cx="117" cy="128"/>
              </a:xfrm>
              <a:custGeom>
                <a:avLst/>
                <a:gdLst>
                  <a:gd name="T0" fmla="*/ 199 w 20000"/>
                  <a:gd name="T1" fmla="*/ 18470 h 20000"/>
                  <a:gd name="T2" fmla="*/ 697 w 20000"/>
                  <a:gd name="T3" fmla="*/ 17268 h 20000"/>
                  <a:gd name="T4" fmla="*/ 995 w 20000"/>
                  <a:gd name="T5" fmla="*/ 16120 h 20000"/>
                  <a:gd name="T6" fmla="*/ 1493 w 20000"/>
                  <a:gd name="T7" fmla="*/ 14918 h 20000"/>
                  <a:gd name="T8" fmla="*/ 2090 w 20000"/>
                  <a:gd name="T9" fmla="*/ 13661 h 20000"/>
                  <a:gd name="T10" fmla="*/ 2488 w 20000"/>
                  <a:gd name="T11" fmla="*/ 12568 h 20000"/>
                  <a:gd name="T12" fmla="*/ 2886 w 20000"/>
                  <a:gd name="T13" fmla="*/ 11421 h 20000"/>
                  <a:gd name="T14" fmla="*/ 3284 w 20000"/>
                  <a:gd name="T15" fmla="*/ 10328 h 20000"/>
                  <a:gd name="T16" fmla="*/ 3682 w 20000"/>
                  <a:gd name="T17" fmla="*/ 9290 h 20000"/>
                  <a:gd name="T18" fmla="*/ 4279 w 20000"/>
                  <a:gd name="T19" fmla="*/ 8197 h 20000"/>
                  <a:gd name="T20" fmla="*/ 4677 w 20000"/>
                  <a:gd name="T21" fmla="*/ 7268 h 20000"/>
                  <a:gd name="T22" fmla="*/ 5075 w 20000"/>
                  <a:gd name="T23" fmla="*/ 6339 h 20000"/>
                  <a:gd name="T24" fmla="*/ 5473 w 20000"/>
                  <a:gd name="T25" fmla="*/ 5410 h 20000"/>
                  <a:gd name="T26" fmla="*/ 5871 w 20000"/>
                  <a:gd name="T27" fmla="*/ 4590 h 20000"/>
                  <a:gd name="T28" fmla="*/ 6567 w 20000"/>
                  <a:gd name="T29" fmla="*/ 3770 h 20000"/>
                  <a:gd name="T30" fmla="*/ 7065 w 20000"/>
                  <a:gd name="T31" fmla="*/ 3005 h 20000"/>
                  <a:gd name="T32" fmla="*/ 7463 w 20000"/>
                  <a:gd name="T33" fmla="*/ 2404 h 20000"/>
                  <a:gd name="T34" fmla="*/ 7562 w 20000"/>
                  <a:gd name="T35" fmla="*/ 1803 h 20000"/>
                  <a:gd name="T36" fmla="*/ 7960 w 20000"/>
                  <a:gd name="T37" fmla="*/ 1311 h 20000"/>
                  <a:gd name="T38" fmla="*/ 8458 w 20000"/>
                  <a:gd name="T39" fmla="*/ 874 h 20000"/>
                  <a:gd name="T40" fmla="*/ 8955 w 20000"/>
                  <a:gd name="T41" fmla="*/ 492 h 20000"/>
                  <a:gd name="T42" fmla="*/ 9353 w 20000"/>
                  <a:gd name="T43" fmla="*/ 273 h 20000"/>
                  <a:gd name="T44" fmla="*/ 9751 w 20000"/>
                  <a:gd name="T45" fmla="*/ 109 h 20000"/>
                  <a:gd name="T46" fmla="*/ 10348 w 20000"/>
                  <a:gd name="T47" fmla="*/ 0 h 20000"/>
                  <a:gd name="T48" fmla="*/ 10746 w 20000"/>
                  <a:gd name="T49" fmla="*/ 55 h 20000"/>
                  <a:gd name="T50" fmla="*/ 11045 w 20000"/>
                  <a:gd name="T51" fmla="*/ 219 h 20000"/>
                  <a:gd name="T52" fmla="*/ 11542 w 20000"/>
                  <a:gd name="T53" fmla="*/ 492 h 20000"/>
                  <a:gd name="T54" fmla="*/ 12139 w 20000"/>
                  <a:gd name="T55" fmla="*/ 984 h 20000"/>
                  <a:gd name="T56" fmla="*/ 12438 w 20000"/>
                  <a:gd name="T57" fmla="*/ 1585 h 20000"/>
                  <a:gd name="T58" fmla="*/ 12935 w 20000"/>
                  <a:gd name="T59" fmla="*/ 2295 h 20000"/>
                  <a:gd name="T60" fmla="*/ 13433 w 20000"/>
                  <a:gd name="T61" fmla="*/ 3115 h 20000"/>
                  <a:gd name="T62" fmla="*/ 13632 w 20000"/>
                  <a:gd name="T63" fmla="*/ 3989 h 20000"/>
                  <a:gd name="T64" fmla="*/ 14229 w 20000"/>
                  <a:gd name="T65" fmla="*/ 4973 h 20000"/>
                  <a:gd name="T66" fmla="*/ 14826 w 20000"/>
                  <a:gd name="T67" fmla="*/ 5956 h 20000"/>
                  <a:gd name="T68" fmla="*/ 15124 w 20000"/>
                  <a:gd name="T69" fmla="*/ 7049 h 20000"/>
                  <a:gd name="T70" fmla="*/ 15622 w 20000"/>
                  <a:gd name="T71" fmla="*/ 8197 h 20000"/>
                  <a:gd name="T72" fmla="*/ 16020 w 20000"/>
                  <a:gd name="T73" fmla="*/ 9344 h 20000"/>
                  <a:gd name="T74" fmla="*/ 16716 w 20000"/>
                  <a:gd name="T75" fmla="*/ 10492 h 20000"/>
                  <a:gd name="T76" fmla="*/ 17015 w 20000"/>
                  <a:gd name="T77" fmla="*/ 11585 h 20000"/>
                  <a:gd name="T78" fmla="*/ 17413 w 20000"/>
                  <a:gd name="T79" fmla="*/ 12732 h 20000"/>
                  <a:gd name="T80" fmla="*/ 17512 w 20000"/>
                  <a:gd name="T81" fmla="*/ 13880 h 20000"/>
                  <a:gd name="T82" fmla="*/ 17910 w 20000"/>
                  <a:gd name="T83" fmla="*/ 14918 h 20000"/>
                  <a:gd name="T84" fmla="*/ 18507 w 20000"/>
                  <a:gd name="T85" fmla="*/ 15956 h 20000"/>
                  <a:gd name="T86" fmla="*/ 18905 w 20000"/>
                  <a:gd name="T87" fmla="*/ 16885 h 20000"/>
                  <a:gd name="T88" fmla="*/ 19303 w 20000"/>
                  <a:gd name="T89" fmla="*/ 17760 h 20000"/>
                  <a:gd name="T90" fmla="*/ 19403 w 20000"/>
                  <a:gd name="T91" fmla="*/ 18525 h 20000"/>
                  <a:gd name="T92" fmla="*/ 19602 w 20000"/>
                  <a:gd name="T93" fmla="*/ 19180 h 20000"/>
                  <a:gd name="T94" fmla="*/ 19900 w 20000"/>
                  <a:gd name="T95" fmla="*/ 1972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71"/>
                    </a:moveTo>
                    <a:lnTo>
                      <a:pt x="199" y="18470"/>
                    </a:lnTo>
                    <a:lnTo>
                      <a:pt x="498" y="17869"/>
                    </a:lnTo>
                    <a:lnTo>
                      <a:pt x="697" y="17268"/>
                    </a:lnTo>
                    <a:lnTo>
                      <a:pt x="697" y="16721"/>
                    </a:lnTo>
                    <a:lnTo>
                      <a:pt x="995" y="16120"/>
                    </a:lnTo>
                    <a:lnTo>
                      <a:pt x="1294" y="15519"/>
                    </a:lnTo>
                    <a:lnTo>
                      <a:pt x="1493" y="14918"/>
                    </a:lnTo>
                    <a:lnTo>
                      <a:pt x="1891" y="14262"/>
                    </a:lnTo>
                    <a:lnTo>
                      <a:pt x="2090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7" y="12022"/>
                    </a:lnTo>
                    <a:lnTo>
                      <a:pt x="2886" y="11421"/>
                    </a:lnTo>
                    <a:lnTo>
                      <a:pt x="2985" y="10874"/>
                    </a:lnTo>
                    <a:lnTo>
                      <a:pt x="3284" y="10328"/>
                    </a:lnTo>
                    <a:lnTo>
                      <a:pt x="3284" y="9836"/>
                    </a:lnTo>
                    <a:lnTo>
                      <a:pt x="3682" y="9290"/>
                    </a:lnTo>
                    <a:lnTo>
                      <a:pt x="4080" y="8798"/>
                    </a:lnTo>
                    <a:lnTo>
                      <a:pt x="4279" y="8197"/>
                    </a:lnTo>
                    <a:lnTo>
                      <a:pt x="4378" y="7760"/>
                    </a:lnTo>
                    <a:lnTo>
                      <a:pt x="4677" y="7268"/>
                    </a:lnTo>
                    <a:lnTo>
                      <a:pt x="4876" y="6776"/>
                    </a:lnTo>
                    <a:lnTo>
                      <a:pt x="5075" y="6339"/>
                    </a:lnTo>
                    <a:lnTo>
                      <a:pt x="5373" y="5902"/>
                    </a:lnTo>
                    <a:lnTo>
                      <a:pt x="5473" y="5410"/>
                    </a:lnTo>
                    <a:lnTo>
                      <a:pt x="5871" y="5027"/>
                    </a:lnTo>
                    <a:lnTo>
                      <a:pt x="5871" y="4590"/>
                    </a:lnTo>
                    <a:lnTo>
                      <a:pt x="6368" y="4153"/>
                    </a:lnTo>
                    <a:lnTo>
                      <a:pt x="6567" y="3770"/>
                    </a:lnTo>
                    <a:lnTo>
                      <a:pt x="6567" y="3443"/>
                    </a:lnTo>
                    <a:lnTo>
                      <a:pt x="7065" y="3005"/>
                    </a:lnTo>
                    <a:lnTo>
                      <a:pt x="7065" y="2732"/>
                    </a:lnTo>
                    <a:lnTo>
                      <a:pt x="7463" y="2404"/>
                    </a:lnTo>
                    <a:lnTo>
                      <a:pt x="7562" y="2131"/>
                    </a:lnTo>
                    <a:lnTo>
                      <a:pt x="7562" y="1803"/>
                    </a:lnTo>
                    <a:lnTo>
                      <a:pt x="7861" y="1585"/>
                    </a:lnTo>
                    <a:lnTo>
                      <a:pt x="7960" y="1311"/>
                    </a:lnTo>
                    <a:lnTo>
                      <a:pt x="8458" y="1038"/>
                    </a:lnTo>
                    <a:lnTo>
                      <a:pt x="8458" y="874"/>
                    </a:lnTo>
                    <a:lnTo>
                      <a:pt x="8856" y="656"/>
                    </a:lnTo>
                    <a:lnTo>
                      <a:pt x="8955" y="492"/>
                    </a:lnTo>
                    <a:lnTo>
                      <a:pt x="9154" y="383"/>
                    </a:lnTo>
                    <a:lnTo>
                      <a:pt x="9353" y="273"/>
                    </a:lnTo>
                    <a:lnTo>
                      <a:pt x="9353" y="109"/>
                    </a:lnTo>
                    <a:lnTo>
                      <a:pt x="9751" y="109"/>
                    </a:lnTo>
                    <a:lnTo>
                      <a:pt x="10149" y="55"/>
                    </a:lnTo>
                    <a:lnTo>
                      <a:pt x="10348" y="0"/>
                    </a:lnTo>
                    <a:lnTo>
                      <a:pt x="10647" y="55"/>
                    </a:lnTo>
                    <a:lnTo>
                      <a:pt x="10746" y="55"/>
                    </a:lnTo>
                    <a:lnTo>
                      <a:pt x="10846" y="109"/>
                    </a:lnTo>
                    <a:lnTo>
                      <a:pt x="11045" y="219"/>
                    </a:lnTo>
                    <a:lnTo>
                      <a:pt x="11443" y="328"/>
                    </a:lnTo>
                    <a:lnTo>
                      <a:pt x="11542" y="492"/>
                    </a:lnTo>
                    <a:lnTo>
                      <a:pt x="12040" y="710"/>
                    </a:lnTo>
                    <a:lnTo>
                      <a:pt x="12139" y="984"/>
                    </a:lnTo>
                    <a:lnTo>
                      <a:pt x="12438" y="1257"/>
                    </a:lnTo>
                    <a:lnTo>
                      <a:pt x="12438" y="1585"/>
                    </a:lnTo>
                    <a:lnTo>
                      <a:pt x="12537" y="1913"/>
                    </a:lnTo>
                    <a:lnTo>
                      <a:pt x="12935" y="2295"/>
                    </a:lnTo>
                    <a:lnTo>
                      <a:pt x="12935" y="2732"/>
                    </a:lnTo>
                    <a:lnTo>
                      <a:pt x="13433" y="3115"/>
                    </a:lnTo>
                    <a:lnTo>
                      <a:pt x="13433" y="3497"/>
                    </a:lnTo>
                    <a:lnTo>
                      <a:pt x="13632" y="3989"/>
                    </a:lnTo>
                    <a:lnTo>
                      <a:pt x="14129" y="4426"/>
                    </a:lnTo>
                    <a:lnTo>
                      <a:pt x="14229" y="4973"/>
                    </a:lnTo>
                    <a:lnTo>
                      <a:pt x="14527" y="5519"/>
                    </a:lnTo>
                    <a:lnTo>
                      <a:pt x="14826" y="5956"/>
                    </a:lnTo>
                    <a:lnTo>
                      <a:pt x="15025" y="6503"/>
                    </a:lnTo>
                    <a:lnTo>
                      <a:pt x="15124" y="7049"/>
                    </a:lnTo>
                    <a:lnTo>
                      <a:pt x="15323" y="7596"/>
                    </a:lnTo>
                    <a:lnTo>
                      <a:pt x="15622" y="8197"/>
                    </a:lnTo>
                    <a:lnTo>
                      <a:pt x="15821" y="8798"/>
                    </a:lnTo>
                    <a:lnTo>
                      <a:pt x="16020" y="9344"/>
                    </a:lnTo>
                    <a:lnTo>
                      <a:pt x="16318" y="9891"/>
                    </a:lnTo>
                    <a:lnTo>
                      <a:pt x="16716" y="10492"/>
                    </a:lnTo>
                    <a:lnTo>
                      <a:pt x="16716" y="11038"/>
                    </a:lnTo>
                    <a:lnTo>
                      <a:pt x="17015" y="11585"/>
                    </a:lnTo>
                    <a:lnTo>
                      <a:pt x="17214" y="12186"/>
                    </a:lnTo>
                    <a:lnTo>
                      <a:pt x="17413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10" y="14426"/>
                    </a:lnTo>
                    <a:lnTo>
                      <a:pt x="17910" y="14918"/>
                    </a:lnTo>
                    <a:lnTo>
                      <a:pt x="18408" y="15410"/>
                    </a:lnTo>
                    <a:lnTo>
                      <a:pt x="18507" y="15956"/>
                    </a:lnTo>
                    <a:lnTo>
                      <a:pt x="18706" y="16448"/>
                    </a:lnTo>
                    <a:lnTo>
                      <a:pt x="18905" y="16885"/>
                    </a:lnTo>
                    <a:lnTo>
                      <a:pt x="19005" y="17268"/>
                    </a:lnTo>
                    <a:lnTo>
                      <a:pt x="19303" y="17760"/>
                    </a:lnTo>
                    <a:lnTo>
                      <a:pt x="19303" y="18197"/>
                    </a:lnTo>
                    <a:lnTo>
                      <a:pt x="19403" y="18525"/>
                    </a:lnTo>
                    <a:lnTo>
                      <a:pt x="19502" y="18852"/>
                    </a:lnTo>
                    <a:lnTo>
                      <a:pt x="19602" y="19180"/>
                    </a:lnTo>
                    <a:lnTo>
                      <a:pt x="19801" y="19508"/>
                    </a:lnTo>
                    <a:lnTo>
                      <a:pt x="19900" y="19727"/>
                    </a:lnTo>
                    <a:lnTo>
                      <a:pt x="19900" y="19945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1426" tIns="45712" rIns="91426" bIns="45712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30" name="Freeform 138"/>
              <p:cNvSpPr>
                <a:spLocks/>
              </p:cNvSpPr>
              <p:nvPr/>
            </p:nvSpPr>
            <p:spPr bwMode="auto">
              <a:xfrm>
                <a:off x="1762" y="2928"/>
                <a:ext cx="125" cy="124"/>
              </a:xfrm>
              <a:custGeom>
                <a:avLst/>
                <a:gdLst>
                  <a:gd name="T0" fmla="*/ 189 w 20000"/>
                  <a:gd name="T1" fmla="*/ 623 h 20000"/>
                  <a:gd name="T2" fmla="*/ 566 w 20000"/>
                  <a:gd name="T3" fmla="*/ 1870 h 20000"/>
                  <a:gd name="T4" fmla="*/ 943 w 20000"/>
                  <a:gd name="T5" fmla="*/ 3116 h 20000"/>
                  <a:gd name="T6" fmla="*/ 1226 w 20000"/>
                  <a:gd name="T7" fmla="*/ 4363 h 20000"/>
                  <a:gd name="T8" fmla="*/ 1604 w 20000"/>
                  <a:gd name="T9" fmla="*/ 5552 h 20000"/>
                  <a:gd name="T10" fmla="*/ 2453 w 20000"/>
                  <a:gd name="T11" fmla="*/ 6742 h 20000"/>
                  <a:gd name="T12" fmla="*/ 2642 w 20000"/>
                  <a:gd name="T13" fmla="*/ 7875 h 20000"/>
                  <a:gd name="T14" fmla="*/ 3019 w 20000"/>
                  <a:gd name="T15" fmla="*/ 9008 h 20000"/>
                  <a:gd name="T16" fmla="*/ 3113 w 20000"/>
                  <a:gd name="T17" fmla="*/ 10142 h 20000"/>
                  <a:gd name="T18" fmla="*/ 3679 w 20000"/>
                  <a:gd name="T19" fmla="*/ 11218 h 20000"/>
                  <a:gd name="T20" fmla="*/ 4151 w 20000"/>
                  <a:gd name="T21" fmla="*/ 12181 h 20000"/>
                  <a:gd name="T22" fmla="*/ 4434 w 20000"/>
                  <a:gd name="T23" fmla="*/ 13258 h 20000"/>
                  <a:gd name="T24" fmla="*/ 4906 w 20000"/>
                  <a:gd name="T25" fmla="*/ 14108 h 20000"/>
                  <a:gd name="T26" fmla="*/ 5472 w 20000"/>
                  <a:gd name="T27" fmla="*/ 15014 h 20000"/>
                  <a:gd name="T28" fmla="*/ 5755 w 20000"/>
                  <a:gd name="T29" fmla="*/ 15807 h 20000"/>
                  <a:gd name="T30" fmla="*/ 6226 w 20000"/>
                  <a:gd name="T31" fmla="*/ 16601 h 20000"/>
                  <a:gd name="T32" fmla="*/ 6792 w 20000"/>
                  <a:gd name="T33" fmla="*/ 17337 h 20000"/>
                  <a:gd name="T34" fmla="*/ 7075 w 20000"/>
                  <a:gd name="T35" fmla="*/ 17960 h 20000"/>
                  <a:gd name="T36" fmla="*/ 7547 w 20000"/>
                  <a:gd name="T37" fmla="*/ 18470 h 20000"/>
                  <a:gd name="T38" fmla="*/ 7642 w 20000"/>
                  <a:gd name="T39" fmla="*/ 18924 h 20000"/>
                  <a:gd name="T40" fmla="*/ 8113 w 20000"/>
                  <a:gd name="T41" fmla="*/ 19320 h 20000"/>
                  <a:gd name="T42" fmla="*/ 8679 w 20000"/>
                  <a:gd name="T43" fmla="*/ 19660 h 20000"/>
                  <a:gd name="T44" fmla="*/ 9057 w 20000"/>
                  <a:gd name="T45" fmla="*/ 19887 h 20000"/>
                  <a:gd name="T46" fmla="*/ 9434 w 20000"/>
                  <a:gd name="T47" fmla="*/ 19943 h 20000"/>
                  <a:gd name="T48" fmla="*/ 9811 w 20000"/>
                  <a:gd name="T49" fmla="*/ 19943 h 20000"/>
                  <a:gd name="T50" fmla="*/ 10377 w 20000"/>
                  <a:gd name="T51" fmla="*/ 19887 h 20000"/>
                  <a:gd name="T52" fmla="*/ 10755 w 20000"/>
                  <a:gd name="T53" fmla="*/ 19490 h 20000"/>
                  <a:gd name="T54" fmla="*/ 11321 w 20000"/>
                  <a:gd name="T55" fmla="*/ 19093 h 20000"/>
                  <a:gd name="T56" fmla="*/ 11887 w 20000"/>
                  <a:gd name="T57" fmla="*/ 18527 h 20000"/>
                  <a:gd name="T58" fmla="*/ 12358 w 20000"/>
                  <a:gd name="T59" fmla="*/ 17960 h 20000"/>
                  <a:gd name="T60" fmla="*/ 12547 w 20000"/>
                  <a:gd name="T61" fmla="*/ 17167 h 20000"/>
                  <a:gd name="T62" fmla="*/ 13113 w 20000"/>
                  <a:gd name="T63" fmla="*/ 16261 h 20000"/>
                  <a:gd name="T64" fmla="*/ 13585 w 20000"/>
                  <a:gd name="T65" fmla="*/ 15411 h 20000"/>
                  <a:gd name="T66" fmla="*/ 14057 w 20000"/>
                  <a:gd name="T67" fmla="*/ 14334 h 20000"/>
                  <a:gd name="T68" fmla="*/ 14717 w 20000"/>
                  <a:gd name="T69" fmla="*/ 13314 h 20000"/>
                  <a:gd name="T70" fmla="*/ 15283 w 20000"/>
                  <a:gd name="T71" fmla="*/ 12181 h 20000"/>
                  <a:gd name="T72" fmla="*/ 15660 w 20000"/>
                  <a:gd name="T73" fmla="*/ 11105 h 20000"/>
                  <a:gd name="T74" fmla="*/ 16132 w 20000"/>
                  <a:gd name="T75" fmla="*/ 10028 h 20000"/>
                  <a:gd name="T76" fmla="*/ 16792 w 20000"/>
                  <a:gd name="T77" fmla="*/ 8895 h 20000"/>
                  <a:gd name="T78" fmla="*/ 16981 w 20000"/>
                  <a:gd name="T79" fmla="*/ 7819 h 20000"/>
                  <a:gd name="T80" fmla="*/ 17358 w 20000"/>
                  <a:gd name="T81" fmla="*/ 6742 h 20000"/>
                  <a:gd name="T82" fmla="*/ 17547 w 20000"/>
                  <a:gd name="T83" fmla="*/ 5722 h 20000"/>
                  <a:gd name="T84" fmla="*/ 18396 w 20000"/>
                  <a:gd name="T85" fmla="*/ 4759 h 20000"/>
                  <a:gd name="T86" fmla="*/ 18774 w 20000"/>
                  <a:gd name="T87" fmla="*/ 3853 h 20000"/>
                  <a:gd name="T88" fmla="*/ 19057 w 20000"/>
                  <a:gd name="T89" fmla="*/ 3003 h 20000"/>
                  <a:gd name="T90" fmla="*/ 19340 w 20000"/>
                  <a:gd name="T91" fmla="*/ 2266 h 20000"/>
                  <a:gd name="T92" fmla="*/ 19528 w 20000"/>
                  <a:gd name="T93" fmla="*/ 1643 h 20000"/>
                  <a:gd name="T94" fmla="*/ 19811 w 20000"/>
                  <a:gd name="T95" fmla="*/ 1076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9" y="623"/>
                    </a:lnTo>
                    <a:lnTo>
                      <a:pt x="377" y="1246"/>
                    </a:lnTo>
                    <a:lnTo>
                      <a:pt x="566" y="1870"/>
                    </a:lnTo>
                    <a:lnTo>
                      <a:pt x="660" y="2493"/>
                    </a:lnTo>
                    <a:lnTo>
                      <a:pt x="943" y="3116"/>
                    </a:lnTo>
                    <a:lnTo>
                      <a:pt x="1226" y="3739"/>
                    </a:lnTo>
                    <a:lnTo>
                      <a:pt x="1226" y="4363"/>
                    </a:lnTo>
                    <a:lnTo>
                      <a:pt x="1509" y="4986"/>
                    </a:lnTo>
                    <a:lnTo>
                      <a:pt x="1604" y="5552"/>
                    </a:lnTo>
                    <a:lnTo>
                      <a:pt x="2264" y="6176"/>
                    </a:lnTo>
                    <a:lnTo>
                      <a:pt x="2453" y="6742"/>
                    </a:lnTo>
                    <a:lnTo>
                      <a:pt x="2547" y="7309"/>
                    </a:lnTo>
                    <a:lnTo>
                      <a:pt x="2642" y="7875"/>
                    </a:lnTo>
                    <a:lnTo>
                      <a:pt x="2830" y="8499"/>
                    </a:lnTo>
                    <a:lnTo>
                      <a:pt x="3019" y="9008"/>
                    </a:lnTo>
                    <a:lnTo>
                      <a:pt x="3113" y="9575"/>
                    </a:lnTo>
                    <a:lnTo>
                      <a:pt x="3113" y="10142"/>
                    </a:lnTo>
                    <a:lnTo>
                      <a:pt x="3491" y="10652"/>
                    </a:lnTo>
                    <a:lnTo>
                      <a:pt x="3679" y="11218"/>
                    </a:lnTo>
                    <a:lnTo>
                      <a:pt x="3962" y="11728"/>
                    </a:lnTo>
                    <a:lnTo>
                      <a:pt x="4151" y="12181"/>
                    </a:lnTo>
                    <a:lnTo>
                      <a:pt x="4340" y="12691"/>
                    </a:lnTo>
                    <a:lnTo>
                      <a:pt x="4434" y="13258"/>
                    </a:lnTo>
                    <a:lnTo>
                      <a:pt x="4623" y="13654"/>
                    </a:lnTo>
                    <a:lnTo>
                      <a:pt x="4906" y="14108"/>
                    </a:lnTo>
                    <a:lnTo>
                      <a:pt x="5189" y="14561"/>
                    </a:lnTo>
                    <a:lnTo>
                      <a:pt x="5472" y="15014"/>
                    </a:lnTo>
                    <a:lnTo>
                      <a:pt x="5660" y="15411"/>
                    </a:lnTo>
                    <a:lnTo>
                      <a:pt x="5755" y="15807"/>
                    </a:lnTo>
                    <a:lnTo>
                      <a:pt x="6132" y="16204"/>
                    </a:lnTo>
                    <a:lnTo>
                      <a:pt x="6226" y="16601"/>
                    </a:lnTo>
                    <a:lnTo>
                      <a:pt x="6509" y="16941"/>
                    </a:lnTo>
                    <a:lnTo>
                      <a:pt x="6792" y="17337"/>
                    </a:lnTo>
                    <a:lnTo>
                      <a:pt x="6887" y="17564"/>
                    </a:lnTo>
                    <a:lnTo>
                      <a:pt x="7075" y="17960"/>
                    </a:lnTo>
                    <a:lnTo>
                      <a:pt x="7170" y="18130"/>
                    </a:lnTo>
                    <a:lnTo>
                      <a:pt x="7547" y="18470"/>
                    </a:lnTo>
                    <a:lnTo>
                      <a:pt x="7547" y="18754"/>
                    </a:lnTo>
                    <a:lnTo>
                      <a:pt x="7642" y="18924"/>
                    </a:lnTo>
                    <a:lnTo>
                      <a:pt x="7830" y="19150"/>
                    </a:lnTo>
                    <a:lnTo>
                      <a:pt x="8113" y="19320"/>
                    </a:lnTo>
                    <a:lnTo>
                      <a:pt x="8585" y="19490"/>
                    </a:lnTo>
                    <a:lnTo>
                      <a:pt x="8679" y="19660"/>
                    </a:lnTo>
                    <a:lnTo>
                      <a:pt x="8962" y="19717"/>
                    </a:lnTo>
                    <a:lnTo>
                      <a:pt x="9057" y="19887"/>
                    </a:lnTo>
                    <a:lnTo>
                      <a:pt x="9245" y="19887"/>
                    </a:lnTo>
                    <a:lnTo>
                      <a:pt x="9434" y="19943"/>
                    </a:lnTo>
                    <a:lnTo>
                      <a:pt x="9623" y="19943"/>
                    </a:lnTo>
                    <a:lnTo>
                      <a:pt x="9811" y="19943"/>
                    </a:lnTo>
                    <a:lnTo>
                      <a:pt x="10189" y="19887"/>
                    </a:lnTo>
                    <a:lnTo>
                      <a:pt x="10377" y="19887"/>
                    </a:lnTo>
                    <a:lnTo>
                      <a:pt x="10566" y="19717"/>
                    </a:lnTo>
                    <a:lnTo>
                      <a:pt x="10755" y="19490"/>
                    </a:lnTo>
                    <a:lnTo>
                      <a:pt x="10943" y="19320"/>
                    </a:lnTo>
                    <a:lnTo>
                      <a:pt x="11321" y="19093"/>
                    </a:lnTo>
                    <a:lnTo>
                      <a:pt x="11321" y="18810"/>
                    </a:lnTo>
                    <a:lnTo>
                      <a:pt x="11887" y="18527"/>
                    </a:lnTo>
                    <a:lnTo>
                      <a:pt x="12170" y="18244"/>
                    </a:lnTo>
                    <a:lnTo>
                      <a:pt x="12358" y="17960"/>
                    </a:lnTo>
                    <a:lnTo>
                      <a:pt x="12547" y="17564"/>
                    </a:lnTo>
                    <a:lnTo>
                      <a:pt x="12547" y="17167"/>
                    </a:lnTo>
                    <a:lnTo>
                      <a:pt x="12925" y="16714"/>
                    </a:lnTo>
                    <a:lnTo>
                      <a:pt x="13113" y="16261"/>
                    </a:lnTo>
                    <a:lnTo>
                      <a:pt x="13208" y="15807"/>
                    </a:lnTo>
                    <a:lnTo>
                      <a:pt x="13585" y="15411"/>
                    </a:lnTo>
                    <a:lnTo>
                      <a:pt x="13868" y="14844"/>
                    </a:lnTo>
                    <a:lnTo>
                      <a:pt x="14057" y="14334"/>
                    </a:lnTo>
                    <a:lnTo>
                      <a:pt x="14340" y="13824"/>
                    </a:lnTo>
                    <a:lnTo>
                      <a:pt x="14717" y="13314"/>
                    </a:lnTo>
                    <a:lnTo>
                      <a:pt x="14811" y="12805"/>
                    </a:lnTo>
                    <a:lnTo>
                      <a:pt x="15283" y="12181"/>
                    </a:lnTo>
                    <a:lnTo>
                      <a:pt x="15566" y="11671"/>
                    </a:lnTo>
                    <a:lnTo>
                      <a:pt x="15660" y="11105"/>
                    </a:lnTo>
                    <a:lnTo>
                      <a:pt x="15849" y="10538"/>
                    </a:lnTo>
                    <a:lnTo>
                      <a:pt x="16132" y="10028"/>
                    </a:lnTo>
                    <a:lnTo>
                      <a:pt x="16415" y="9462"/>
                    </a:lnTo>
                    <a:lnTo>
                      <a:pt x="16792" y="8895"/>
                    </a:lnTo>
                    <a:lnTo>
                      <a:pt x="16887" y="8385"/>
                    </a:lnTo>
                    <a:lnTo>
                      <a:pt x="16981" y="7819"/>
                    </a:lnTo>
                    <a:lnTo>
                      <a:pt x="17170" y="7309"/>
                    </a:lnTo>
                    <a:lnTo>
                      <a:pt x="17358" y="6742"/>
                    </a:lnTo>
                    <a:lnTo>
                      <a:pt x="17547" y="6232"/>
                    </a:lnTo>
                    <a:lnTo>
                      <a:pt x="17547" y="5722"/>
                    </a:lnTo>
                    <a:lnTo>
                      <a:pt x="18113" y="5212"/>
                    </a:lnTo>
                    <a:lnTo>
                      <a:pt x="18396" y="4759"/>
                    </a:lnTo>
                    <a:lnTo>
                      <a:pt x="18491" y="4249"/>
                    </a:lnTo>
                    <a:lnTo>
                      <a:pt x="18774" y="3853"/>
                    </a:lnTo>
                    <a:lnTo>
                      <a:pt x="18962" y="3399"/>
                    </a:lnTo>
                    <a:lnTo>
                      <a:pt x="19057" y="3003"/>
                    </a:lnTo>
                    <a:lnTo>
                      <a:pt x="19340" y="2606"/>
                    </a:lnTo>
                    <a:lnTo>
                      <a:pt x="19340" y="2266"/>
                    </a:lnTo>
                    <a:lnTo>
                      <a:pt x="19434" y="1870"/>
                    </a:lnTo>
                    <a:lnTo>
                      <a:pt x="19528" y="1643"/>
                    </a:lnTo>
                    <a:lnTo>
                      <a:pt x="19811" y="1360"/>
                    </a:lnTo>
                    <a:lnTo>
                      <a:pt x="19811" y="1076"/>
                    </a:lnTo>
                    <a:lnTo>
                      <a:pt x="19906" y="850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1426" tIns="45712" rIns="91426" bIns="45712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31" name="Freeform 139"/>
              <p:cNvSpPr>
                <a:spLocks/>
              </p:cNvSpPr>
              <p:nvPr/>
            </p:nvSpPr>
            <p:spPr bwMode="auto">
              <a:xfrm>
                <a:off x="1888" y="2796"/>
                <a:ext cx="116" cy="132"/>
              </a:xfrm>
              <a:custGeom>
                <a:avLst/>
                <a:gdLst>
                  <a:gd name="T0" fmla="*/ 199 w 20000"/>
                  <a:gd name="T1" fmla="*/ 18457 h 20000"/>
                  <a:gd name="T2" fmla="*/ 697 w 20000"/>
                  <a:gd name="T3" fmla="*/ 17287 h 20000"/>
                  <a:gd name="T4" fmla="*/ 995 w 20000"/>
                  <a:gd name="T5" fmla="*/ 16064 h 20000"/>
                  <a:gd name="T6" fmla="*/ 1493 w 20000"/>
                  <a:gd name="T7" fmla="*/ 14894 h 20000"/>
                  <a:gd name="T8" fmla="*/ 2090 w 20000"/>
                  <a:gd name="T9" fmla="*/ 13670 h 20000"/>
                  <a:gd name="T10" fmla="*/ 2488 w 20000"/>
                  <a:gd name="T11" fmla="*/ 12553 h 20000"/>
                  <a:gd name="T12" fmla="*/ 2886 w 20000"/>
                  <a:gd name="T13" fmla="*/ 11489 h 20000"/>
                  <a:gd name="T14" fmla="*/ 3284 w 20000"/>
                  <a:gd name="T15" fmla="*/ 10372 h 20000"/>
                  <a:gd name="T16" fmla="*/ 3682 w 20000"/>
                  <a:gd name="T17" fmla="*/ 9255 h 20000"/>
                  <a:gd name="T18" fmla="*/ 4279 w 20000"/>
                  <a:gd name="T19" fmla="*/ 8191 h 20000"/>
                  <a:gd name="T20" fmla="*/ 4677 w 20000"/>
                  <a:gd name="T21" fmla="*/ 7234 h 20000"/>
                  <a:gd name="T22" fmla="*/ 5075 w 20000"/>
                  <a:gd name="T23" fmla="*/ 6330 h 20000"/>
                  <a:gd name="T24" fmla="*/ 5473 w 20000"/>
                  <a:gd name="T25" fmla="*/ 5426 h 20000"/>
                  <a:gd name="T26" fmla="*/ 5871 w 20000"/>
                  <a:gd name="T27" fmla="*/ 4521 h 20000"/>
                  <a:gd name="T28" fmla="*/ 6567 w 20000"/>
                  <a:gd name="T29" fmla="*/ 3777 h 20000"/>
                  <a:gd name="T30" fmla="*/ 7065 w 20000"/>
                  <a:gd name="T31" fmla="*/ 3032 h 20000"/>
                  <a:gd name="T32" fmla="*/ 7463 w 20000"/>
                  <a:gd name="T33" fmla="*/ 2447 h 20000"/>
                  <a:gd name="T34" fmla="*/ 7562 w 20000"/>
                  <a:gd name="T35" fmla="*/ 1809 h 20000"/>
                  <a:gd name="T36" fmla="*/ 7960 w 20000"/>
                  <a:gd name="T37" fmla="*/ 1330 h 20000"/>
                  <a:gd name="T38" fmla="*/ 8458 w 20000"/>
                  <a:gd name="T39" fmla="*/ 851 h 20000"/>
                  <a:gd name="T40" fmla="*/ 8955 w 20000"/>
                  <a:gd name="T41" fmla="*/ 479 h 20000"/>
                  <a:gd name="T42" fmla="*/ 9353 w 20000"/>
                  <a:gd name="T43" fmla="*/ 266 h 20000"/>
                  <a:gd name="T44" fmla="*/ 9751 w 20000"/>
                  <a:gd name="T45" fmla="*/ 106 h 20000"/>
                  <a:gd name="T46" fmla="*/ 10348 w 20000"/>
                  <a:gd name="T47" fmla="*/ 0 h 20000"/>
                  <a:gd name="T48" fmla="*/ 10746 w 20000"/>
                  <a:gd name="T49" fmla="*/ 53 h 20000"/>
                  <a:gd name="T50" fmla="*/ 11045 w 20000"/>
                  <a:gd name="T51" fmla="*/ 213 h 20000"/>
                  <a:gd name="T52" fmla="*/ 11542 w 20000"/>
                  <a:gd name="T53" fmla="*/ 479 h 20000"/>
                  <a:gd name="T54" fmla="*/ 12139 w 20000"/>
                  <a:gd name="T55" fmla="*/ 1011 h 20000"/>
                  <a:gd name="T56" fmla="*/ 12438 w 20000"/>
                  <a:gd name="T57" fmla="*/ 1543 h 20000"/>
                  <a:gd name="T58" fmla="*/ 12935 w 20000"/>
                  <a:gd name="T59" fmla="*/ 2287 h 20000"/>
                  <a:gd name="T60" fmla="*/ 13433 w 20000"/>
                  <a:gd name="T61" fmla="*/ 3138 h 20000"/>
                  <a:gd name="T62" fmla="*/ 13632 w 20000"/>
                  <a:gd name="T63" fmla="*/ 3989 h 20000"/>
                  <a:gd name="T64" fmla="*/ 14229 w 20000"/>
                  <a:gd name="T65" fmla="*/ 4947 h 20000"/>
                  <a:gd name="T66" fmla="*/ 14826 w 20000"/>
                  <a:gd name="T67" fmla="*/ 5957 h 20000"/>
                  <a:gd name="T68" fmla="*/ 15124 w 20000"/>
                  <a:gd name="T69" fmla="*/ 7074 h 20000"/>
                  <a:gd name="T70" fmla="*/ 15622 w 20000"/>
                  <a:gd name="T71" fmla="*/ 8191 h 20000"/>
                  <a:gd name="T72" fmla="*/ 16020 w 20000"/>
                  <a:gd name="T73" fmla="*/ 9362 h 20000"/>
                  <a:gd name="T74" fmla="*/ 16716 w 20000"/>
                  <a:gd name="T75" fmla="*/ 10426 h 20000"/>
                  <a:gd name="T76" fmla="*/ 17015 w 20000"/>
                  <a:gd name="T77" fmla="*/ 11649 h 20000"/>
                  <a:gd name="T78" fmla="*/ 17413 w 20000"/>
                  <a:gd name="T79" fmla="*/ 12766 h 20000"/>
                  <a:gd name="T80" fmla="*/ 17512 w 20000"/>
                  <a:gd name="T81" fmla="*/ 13830 h 20000"/>
                  <a:gd name="T82" fmla="*/ 17910 w 20000"/>
                  <a:gd name="T83" fmla="*/ 14947 h 20000"/>
                  <a:gd name="T84" fmla="*/ 18507 w 20000"/>
                  <a:gd name="T85" fmla="*/ 15904 h 20000"/>
                  <a:gd name="T86" fmla="*/ 18905 w 20000"/>
                  <a:gd name="T87" fmla="*/ 16862 h 20000"/>
                  <a:gd name="T88" fmla="*/ 19303 w 20000"/>
                  <a:gd name="T89" fmla="*/ 17713 h 20000"/>
                  <a:gd name="T90" fmla="*/ 19403 w 20000"/>
                  <a:gd name="T91" fmla="*/ 18511 h 20000"/>
                  <a:gd name="T92" fmla="*/ 19602 w 20000"/>
                  <a:gd name="T93" fmla="*/ 19149 h 20000"/>
                  <a:gd name="T94" fmla="*/ 19900 w 20000"/>
                  <a:gd name="T95" fmla="*/ 19734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19096"/>
                    </a:moveTo>
                    <a:lnTo>
                      <a:pt x="199" y="18457"/>
                    </a:lnTo>
                    <a:lnTo>
                      <a:pt x="498" y="17872"/>
                    </a:lnTo>
                    <a:lnTo>
                      <a:pt x="697" y="17287"/>
                    </a:lnTo>
                    <a:lnTo>
                      <a:pt x="697" y="16649"/>
                    </a:lnTo>
                    <a:lnTo>
                      <a:pt x="995" y="16064"/>
                    </a:lnTo>
                    <a:lnTo>
                      <a:pt x="1294" y="15479"/>
                    </a:lnTo>
                    <a:lnTo>
                      <a:pt x="1493" y="14894"/>
                    </a:lnTo>
                    <a:lnTo>
                      <a:pt x="1891" y="14255"/>
                    </a:lnTo>
                    <a:lnTo>
                      <a:pt x="2090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7" y="12021"/>
                    </a:lnTo>
                    <a:lnTo>
                      <a:pt x="2886" y="11489"/>
                    </a:lnTo>
                    <a:lnTo>
                      <a:pt x="2985" y="10904"/>
                    </a:lnTo>
                    <a:lnTo>
                      <a:pt x="3284" y="10372"/>
                    </a:lnTo>
                    <a:lnTo>
                      <a:pt x="3284" y="9840"/>
                    </a:lnTo>
                    <a:lnTo>
                      <a:pt x="3682" y="9255"/>
                    </a:lnTo>
                    <a:lnTo>
                      <a:pt x="4080" y="8723"/>
                    </a:lnTo>
                    <a:lnTo>
                      <a:pt x="4279" y="8191"/>
                    </a:lnTo>
                    <a:lnTo>
                      <a:pt x="4378" y="7766"/>
                    </a:lnTo>
                    <a:lnTo>
                      <a:pt x="4677" y="7234"/>
                    </a:lnTo>
                    <a:lnTo>
                      <a:pt x="4876" y="6755"/>
                    </a:lnTo>
                    <a:lnTo>
                      <a:pt x="5075" y="6330"/>
                    </a:lnTo>
                    <a:lnTo>
                      <a:pt x="5373" y="5904"/>
                    </a:lnTo>
                    <a:lnTo>
                      <a:pt x="5473" y="5426"/>
                    </a:lnTo>
                    <a:lnTo>
                      <a:pt x="5871" y="5000"/>
                    </a:lnTo>
                    <a:lnTo>
                      <a:pt x="5871" y="4521"/>
                    </a:lnTo>
                    <a:lnTo>
                      <a:pt x="6368" y="4149"/>
                    </a:lnTo>
                    <a:lnTo>
                      <a:pt x="6567" y="3777"/>
                    </a:lnTo>
                    <a:lnTo>
                      <a:pt x="6567" y="3404"/>
                    </a:lnTo>
                    <a:lnTo>
                      <a:pt x="7065" y="3032"/>
                    </a:lnTo>
                    <a:lnTo>
                      <a:pt x="7065" y="2713"/>
                    </a:lnTo>
                    <a:lnTo>
                      <a:pt x="7463" y="2447"/>
                    </a:lnTo>
                    <a:lnTo>
                      <a:pt x="7562" y="2128"/>
                    </a:lnTo>
                    <a:lnTo>
                      <a:pt x="7562" y="1809"/>
                    </a:lnTo>
                    <a:lnTo>
                      <a:pt x="7861" y="1543"/>
                    </a:lnTo>
                    <a:lnTo>
                      <a:pt x="7960" y="1330"/>
                    </a:lnTo>
                    <a:lnTo>
                      <a:pt x="8458" y="1064"/>
                    </a:lnTo>
                    <a:lnTo>
                      <a:pt x="8458" y="851"/>
                    </a:lnTo>
                    <a:lnTo>
                      <a:pt x="8856" y="691"/>
                    </a:lnTo>
                    <a:lnTo>
                      <a:pt x="8955" y="479"/>
                    </a:lnTo>
                    <a:lnTo>
                      <a:pt x="9154" y="372"/>
                    </a:lnTo>
                    <a:lnTo>
                      <a:pt x="9353" y="266"/>
                    </a:lnTo>
                    <a:lnTo>
                      <a:pt x="9353" y="106"/>
                    </a:lnTo>
                    <a:lnTo>
                      <a:pt x="9751" y="106"/>
                    </a:lnTo>
                    <a:lnTo>
                      <a:pt x="10149" y="53"/>
                    </a:lnTo>
                    <a:lnTo>
                      <a:pt x="10348" y="0"/>
                    </a:lnTo>
                    <a:lnTo>
                      <a:pt x="10647" y="53"/>
                    </a:lnTo>
                    <a:lnTo>
                      <a:pt x="10746" y="53"/>
                    </a:lnTo>
                    <a:lnTo>
                      <a:pt x="10846" y="106"/>
                    </a:lnTo>
                    <a:lnTo>
                      <a:pt x="11045" y="213"/>
                    </a:lnTo>
                    <a:lnTo>
                      <a:pt x="11443" y="319"/>
                    </a:lnTo>
                    <a:lnTo>
                      <a:pt x="11542" y="479"/>
                    </a:lnTo>
                    <a:lnTo>
                      <a:pt x="12040" y="745"/>
                    </a:lnTo>
                    <a:lnTo>
                      <a:pt x="12139" y="1011"/>
                    </a:lnTo>
                    <a:lnTo>
                      <a:pt x="12438" y="1277"/>
                    </a:lnTo>
                    <a:lnTo>
                      <a:pt x="12438" y="1543"/>
                    </a:lnTo>
                    <a:lnTo>
                      <a:pt x="12537" y="1915"/>
                    </a:lnTo>
                    <a:lnTo>
                      <a:pt x="12935" y="2287"/>
                    </a:lnTo>
                    <a:lnTo>
                      <a:pt x="12935" y="2713"/>
                    </a:lnTo>
                    <a:lnTo>
                      <a:pt x="13433" y="3138"/>
                    </a:lnTo>
                    <a:lnTo>
                      <a:pt x="13433" y="3564"/>
                    </a:lnTo>
                    <a:lnTo>
                      <a:pt x="13632" y="3989"/>
                    </a:lnTo>
                    <a:lnTo>
                      <a:pt x="14129" y="4415"/>
                    </a:lnTo>
                    <a:lnTo>
                      <a:pt x="14229" y="4947"/>
                    </a:lnTo>
                    <a:lnTo>
                      <a:pt x="14527" y="5479"/>
                    </a:lnTo>
                    <a:lnTo>
                      <a:pt x="14826" y="5957"/>
                    </a:lnTo>
                    <a:lnTo>
                      <a:pt x="15025" y="6489"/>
                    </a:lnTo>
                    <a:lnTo>
                      <a:pt x="15124" y="7074"/>
                    </a:lnTo>
                    <a:lnTo>
                      <a:pt x="15323" y="7606"/>
                    </a:lnTo>
                    <a:lnTo>
                      <a:pt x="15622" y="8191"/>
                    </a:lnTo>
                    <a:lnTo>
                      <a:pt x="15821" y="8777"/>
                    </a:lnTo>
                    <a:lnTo>
                      <a:pt x="16020" y="9362"/>
                    </a:lnTo>
                    <a:lnTo>
                      <a:pt x="16318" y="9894"/>
                    </a:lnTo>
                    <a:lnTo>
                      <a:pt x="16716" y="10426"/>
                    </a:lnTo>
                    <a:lnTo>
                      <a:pt x="16716" y="11011"/>
                    </a:lnTo>
                    <a:lnTo>
                      <a:pt x="17015" y="11649"/>
                    </a:lnTo>
                    <a:lnTo>
                      <a:pt x="17214" y="12181"/>
                    </a:lnTo>
                    <a:lnTo>
                      <a:pt x="17413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10" y="14415"/>
                    </a:lnTo>
                    <a:lnTo>
                      <a:pt x="17910" y="14947"/>
                    </a:lnTo>
                    <a:lnTo>
                      <a:pt x="18408" y="15479"/>
                    </a:lnTo>
                    <a:lnTo>
                      <a:pt x="18507" y="15904"/>
                    </a:lnTo>
                    <a:lnTo>
                      <a:pt x="18706" y="16436"/>
                    </a:lnTo>
                    <a:lnTo>
                      <a:pt x="18905" y="16862"/>
                    </a:lnTo>
                    <a:lnTo>
                      <a:pt x="19005" y="17340"/>
                    </a:lnTo>
                    <a:lnTo>
                      <a:pt x="19303" y="17713"/>
                    </a:lnTo>
                    <a:lnTo>
                      <a:pt x="19303" y="18138"/>
                    </a:lnTo>
                    <a:lnTo>
                      <a:pt x="19403" y="18511"/>
                    </a:lnTo>
                    <a:lnTo>
                      <a:pt x="19502" y="18883"/>
                    </a:lnTo>
                    <a:lnTo>
                      <a:pt x="19602" y="19149"/>
                    </a:lnTo>
                    <a:lnTo>
                      <a:pt x="19801" y="19521"/>
                    </a:lnTo>
                    <a:lnTo>
                      <a:pt x="19900" y="19734"/>
                    </a:lnTo>
                    <a:lnTo>
                      <a:pt x="19900" y="19947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pct90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1426" tIns="45712" rIns="91426" bIns="45712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32" name="Freeform 140"/>
              <p:cNvSpPr>
                <a:spLocks/>
              </p:cNvSpPr>
              <p:nvPr/>
            </p:nvSpPr>
            <p:spPr bwMode="auto">
              <a:xfrm>
                <a:off x="2002" y="2928"/>
                <a:ext cx="125" cy="128"/>
              </a:xfrm>
              <a:custGeom>
                <a:avLst/>
                <a:gdLst>
                  <a:gd name="T0" fmla="*/ 189 w 20000"/>
                  <a:gd name="T1" fmla="*/ 661 h 20000"/>
                  <a:gd name="T2" fmla="*/ 566 w 20000"/>
                  <a:gd name="T3" fmla="*/ 1873 h 20000"/>
                  <a:gd name="T4" fmla="*/ 943 w 20000"/>
                  <a:gd name="T5" fmla="*/ 3140 h 20000"/>
                  <a:gd name="T6" fmla="*/ 1226 w 20000"/>
                  <a:gd name="T7" fmla="*/ 4298 h 20000"/>
                  <a:gd name="T8" fmla="*/ 1604 w 20000"/>
                  <a:gd name="T9" fmla="*/ 5565 h 20000"/>
                  <a:gd name="T10" fmla="*/ 2453 w 20000"/>
                  <a:gd name="T11" fmla="*/ 6777 h 20000"/>
                  <a:gd name="T12" fmla="*/ 2642 w 20000"/>
                  <a:gd name="T13" fmla="*/ 7879 h 20000"/>
                  <a:gd name="T14" fmla="*/ 3019 w 20000"/>
                  <a:gd name="T15" fmla="*/ 9036 h 20000"/>
                  <a:gd name="T16" fmla="*/ 3113 w 20000"/>
                  <a:gd name="T17" fmla="*/ 10138 h 20000"/>
                  <a:gd name="T18" fmla="*/ 3679 w 20000"/>
                  <a:gd name="T19" fmla="*/ 11185 h 20000"/>
                  <a:gd name="T20" fmla="*/ 4151 w 20000"/>
                  <a:gd name="T21" fmla="*/ 12176 h 20000"/>
                  <a:gd name="T22" fmla="*/ 4434 w 20000"/>
                  <a:gd name="T23" fmla="*/ 13223 h 20000"/>
                  <a:gd name="T24" fmla="*/ 4906 w 20000"/>
                  <a:gd name="T25" fmla="*/ 14105 h 20000"/>
                  <a:gd name="T26" fmla="*/ 5472 w 20000"/>
                  <a:gd name="T27" fmla="*/ 14986 h 20000"/>
                  <a:gd name="T28" fmla="*/ 5755 w 20000"/>
                  <a:gd name="T29" fmla="*/ 15868 h 20000"/>
                  <a:gd name="T30" fmla="*/ 6226 w 20000"/>
                  <a:gd name="T31" fmla="*/ 16584 h 20000"/>
                  <a:gd name="T32" fmla="*/ 6792 w 20000"/>
                  <a:gd name="T33" fmla="*/ 17245 h 20000"/>
                  <a:gd name="T34" fmla="*/ 7075 w 20000"/>
                  <a:gd name="T35" fmla="*/ 17906 h 20000"/>
                  <a:gd name="T36" fmla="*/ 7547 w 20000"/>
                  <a:gd name="T37" fmla="*/ 18457 h 20000"/>
                  <a:gd name="T38" fmla="*/ 7642 w 20000"/>
                  <a:gd name="T39" fmla="*/ 18953 h 20000"/>
                  <a:gd name="T40" fmla="*/ 8113 w 20000"/>
                  <a:gd name="T41" fmla="*/ 19339 h 20000"/>
                  <a:gd name="T42" fmla="*/ 8679 w 20000"/>
                  <a:gd name="T43" fmla="*/ 19669 h 20000"/>
                  <a:gd name="T44" fmla="*/ 9057 w 20000"/>
                  <a:gd name="T45" fmla="*/ 19890 h 20000"/>
                  <a:gd name="T46" fmla="*/ 9434 w 20000"/>
                  <a:gd name="T47" fmla="*/ 19945 h 20000"/>
                  <a:gd name="T48" fmla="*/ 9811 w 20000"/>
                  <a:gd name="T49" fmla="*/ 19945 h 20000"/>
                  <a:gd name="T50" fmla="*/ 10377 w 20000"/>
                  <a:gd name="T51" fmla="*/ 19890 h 20000"/>
                  <a:gd name="T52" fmla="*/ 10755 w 20000"/>
                  <a:gd name="T53" fmla="*/ 19504 h 20000"/>
                  <a:gd name="T54" fmla="*/ 11321 w 20000"/>
                  <a:gd name="T55" fmla="*/ 19118 h 20000"/>
                  <a:gd name="T56" fmla="*/ 11887 w 20000"/>
                  <a:gd name="T57" fmla="*/ 18567 h 20000"/>
                  <a:gd name="T58" fmla="*/ 12358 w 20000"/>
                  <a:gd name="T59" fmla="*/ 17851 h 20000"/>
                  <a:gd name="T60" fmla="*/ 12547 w 20000"/>
                  <a:gd name="T61" fmla="*/ 17190 h 20000"/>
                  <a:gd name="T62" fmla="*/ 13113 w 20000"/>
                  <a:gd name="T63" fmla="*/ 16309 h 20000"/>
                  <a:gd name="T64" fmla="*/ 13585 w 20000"/>
                  <a:gd name="T65" fmla="*/ 15317 h 20000"/>
                  <a:gd name="T66" fmla="*/ 14057 w 20000"/>
                  <a:gd name="T67" fmla="*/ 14325 h 20000"/>
                  <a:gd name="T68" fmla="*/ 14717 w 20000"/>
                  <a:gd name="T69" fmla="*/ 13278 h 20000"/>
                  <a:gd name="T70" fmla="*/ 15283 w 20000"/>
                  <a:gd name="T71" fmla="*/ 12176 h 20000"/>
                  <a:gd name="T72" fmla="*/ 15660 w 20000"/>
                  <a:gd name="T73" fmla="*/ 11129 h 20000"/>
                  <a:gd name="T74" fmla="*/ 16132 w 20000"/>
                  <a:gd name="T75" fmla="*/ 10028 h 20000"/>
                  <a:gd name="T76" fmla="*/ 16792 w 20000"/>
                  <a:gd name="T77" fmla="*/ 8871 h 20000"/>
                  <a:gd name="T78" fmla="*/ 16981 w 20000"/>
                  <a:gd name="T79" fmla="*/ 7824 h 20000"/>
                  <a:gd name="T80" fmla="*/ 17358 w 20000"/>
                  <a:gd name="T81" fmla="*/ 6777 h 20000"/>
                  <a:gd name="T82" fmla="*/ 17547 w 20000"/>
                  <a:gd name="T83" fmla="*/ 5730 h 20000"/>
                  <a:gd name="T84" fmla="*/ 18396 w 20000"/>
                  <a:gd name="T85" fmla="*/ 4738 h 20000"/>
                  <a:gd name="T86" fmla="*/ 18774 w 20000"/>
                  <a:gd name="T87" fmla="*/ 3857 h 20000"/>
                  <a:gd name="T88" fmla="*/ 19057 w 20000"/>
                  <a:gd name="T89" fmla="*/ 3030 h 20000"/>
                  <a:gd name="T90" fmla="*/ 19340 w 20000"/>
                  <a:gd name="T91" fmla="*/ 2204 h 20000"/>
                  <a:gd name="T92" fmla="*/ 19528 w 20000"/>
                  <a:gd name="T93" fmla="*/ 1598 h 20000"/>
                  <a:gd name="T94" fmla="*/ 19811 w 20000"/>
                  <a:gd name="T95" fmla="*/ 1047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89" y="661"/>
                    </a:lnTo>
                    <a:lnTo>
                      <a:pt x="377" y="1212"/>
                    </a:lnTo>
                    <a:lnTo>
                      <a:pt x="566" y="1873"/>
                    </a:lnTo>
                    <a:lnTo>
                      <a:pt x="660" y="2534"/>
                    </a:lnTo>
                    <a:lnTo>
                      <a:pt x="943" y="3140"/>
                    </a:lnTo>
                    <a:lnTo>
                      <a:pt x="1226" y="3691"/>
                    </a:lnTo>
                    <a:lnTo>
                      <a:pt x="1226" y="4298"/>
                    </a:lnTo>
                    <a:lnTo>
                      <a:pt x="1509" y="4959"/>
                    </a:lnTo>
                    <a:lnTo>
                      <a:pt x="1604" y="5565"/>
                    </a:lnTo>
                    <a:lnTo>
                      <a:pt x="2264" y="6171"/>
                    </a:lnTo>
                    <a:lnTo>
                      <a:pt x="2453" y="6777"/>
                    </a:lnTo>
                    <a:lnTo>
                      <a:pt x="2547" y="7328"/>
                    </a:lnTo>
                    <a:lnTo>
                      <a:pt x="2642" y="7879"/>
                    </a:lnTo>
                    <a:lnTo>
                      <a:pt x="2830" y="8485"/>
                    </a:lnTo>
                    <a:lnTo>
                      <a:pt x="3019" y="9036"/>
                    </a:lnTo>
                    <a:lnTo>
                      <a:pt x="3113" y="9642"/>
                    </a:lnTo>
                    <a:lnTo>
                      <a:pt x="3113" y="10138"/>
                    </a:lnTo>
                    <a:lnTo>
                      <a:pt x="3491" y="10689"/>
                    </a:lnTo>
                    <a:lnTo>
                      <a:pt x="3679" y="11185"/>
                    </a:lnTo>
                    <a:lnTo>
                      <a:pt x="3962" y="11736"/>
                    </a:lnTo>
                    <a:lnTo>
                      <a:pt x="4151" y="12176"/>
                    </a:lnTo>
                    <a:lnTo>
                      <a:pt x="4340" y="12727"/>
                    </a:lnTo>
                    <a:lnTo>
                      <a:pt x="4434" y="13223"/>
                    </a:lnTo>
                    <a:lnTo>
                      <a:pt x="4623" y="13664"/>
                    </a:lnTo>
                    <a:lnTo>
                      <a:pt x="4906" y="14105"/>
                    </a:lnTo>
                    <a:lnTo>
                      <a:pt x="5189" y="14545"/>
                    </a:lnTo>
                    <a:lnTo>
                      <a:pt x="5472" y="14986"/>
                    </a:lnTo>
                    <a:lnTo>
                      <a:pt x="5660" y="15482"/>
                    </a:lnTo>
                    <a:lnTo>
                      <a:pt x="5755" y="15868"/>
                    </a:lnTo>
                    <a:lnTo>
                      <a:pt x="6132" y="16198"/>
                    </a:lnTo>
                    <a:lnTo>
                      <a:pt x="6226" y="16584"/>
                    </a:lnTo>
                    <a:lnTo>
                      <a:pt x="6509" y="16970"/>
                    </a:lnTo>
                    <a:lnTo>
                      <a:pt x="6792" y="17245"/>
                    </a:lnTo>
                    <a:lnTo>
                      <a:pt x="6887" y="17631"/>
                    </a:lnTo>
                    <a:lnTo>
                      <a:pt x="7075" y="17906"/>
                    </a:lnTo>
                    <a:lnTo>
                      <a:pt x="7170" y="18182"/>
                    </a:lnTo>
                    <a:lnTo>
                      <a:pt x="7547" y="18457"/>
                    </a:lnTo>
                    <a:lnTo>
                      <a:pt x="7547" y="18733"/>
                    </a:lnTo>
                    <a:lnTo>
                      <a:pt x="7642" y="18953"/>
                    </a:lnTo>
                    <a:lnTo>
                      <a:pt x="7830" y="19118"/>
                    </a:lnTo>
                    <a:lnTo>
                      <a:pt x="8113" y="19339"/>
                    </a:lnTo>
                    <a:lnTo>
                      <a:pt x="8585" y="19504"/>
                    </a:lnTo>
                    <a:lnTo>
                      <a:pt x="8679" y="19669"/>
                    </a:lnTo>
                    <a:lnTo>
                      <a:pt x="8962" y="19725"/>
                    </a:lnTo>
                    <a:lnTo>
                      <a:pt x="9057" y="19890"/>
                    </a:lnTo>
                    <a:lnTo>
                      <a:pt x="9245" y="19890"/>
                    </a:lnTo>
                    <a:lnTo>
                      <a:pt x="9434" y="19945"/>
                    </a:lnTo>
                    <a:lnTo>
                      <a:pt x="9623" y="19945"/>
                    </a:lnTo>
                    <a:lnTo>
                      <a:pt x="9811" y="19945"/>
                    </a:lnTo>
                    <a:lnTo>
                      <a:pt x="10189" y="19890"/>
                    </a:lnTo>
                    <a:lnTo>
                      <a:pt x="10377" y="19890"/>
                    </a:lnTo>
                    <a:lnTo>
                      <a:pt x="10566" y="19725"/>
                    </a:lnTo>
                    <a:lnTo>
                      <a:pt x="10755" y="19504"/>
                    </a:lnTo>
                    <a:lnTo>
                      <a:pt x="10943" y="19339"/>
                    </a:lnTo>
                    <a:lnTo>
                      <a:pt x="11321" y="19118"/>
                    </a:lnTo>
                    <a:lnTo>
                      <a:pt x="11321" y="18843"/>
                    </a:lnTo>
                    <a:lnTo>
                      <a:pt x="11887" y="18567"/>
                    </a:lnTo>
                    <a:lnTo>
                      <a:pt x="12170" y="18237"/>
                    </a:lnTo>
                    <a:lnTo>
                      <a:pt x="12358" y="17851"/>
                    </a:lnTo>
                    <a:lnTo>
                      <a:pt x="12547" y="17466"/>
                    </a:lnTo>
                    <a:lnTo>
                      <a:pt x="12547" y="17190"/>
                    </a:lnTo>
                    <a:lnTo>
                      <a:pt x="12925" y="16749"/>
                    </a:lnTo>
                    <a:lnTo>
                      <a:pt x="13113" y="16309"/>
                    </a:lnTo>
                    <a:lnTo>
                      <a:pt x="13208" y="15813"/>
                    </a:lnTo>
                    <a:lnTo>
                      <a:pt x="13585" y="15317"/>
                    </a:lnTo>
                    <a:lnTo>
                      <a:pt x="13868" y="14876"/>
                    </a:lnTo>
                    <a:lnTo>
                      <a:pt x="14057" y="14325"/>
                    </a:lnTo>
                    <a:lnTo>
                      <a:pt x="14340" y="13829"/>
                    </a:lnTo>
                    <a:lnTo>
                      <a:pt x="14717" y="13278"/>
                    </a:lnTo>
                    <a:lnTo>
                      <a:pt x="14811" y="12837"/>
                    </a:lnTo>
                    <a:lnTo>
                      <a:pt x="15283" y="12176"/>
                    </a:lnTo>
                    <a:lnTo>
                      <a:pt x="15566" y="11680"/>
                    </a:lnTo>
                    <a:lnTo>
                      <a:pt x="15660" y="11129"/>
                    </a:lnTo>
                    <a:lnTo>
                      <a:pt x="15849" y="10579"/>
                    </a:lnTo>
                    <a:lnTo>
                      <a:pt x="16132" y="10028"/>
                    </a:lnTo>
                    <a:lnTo>
                      <a:pt x="16415" y="9477"/>
                    </a:lnTo>
                    <a:lnTo>
                      <a:pt x="16792" y="8871"/>
                    </a:lnTo>
                    <a:lnTo>
                      <a:pt x="16887" y="8375"/>
                    </a:lnTo>
                    <a:lnTo>
                      <a:pt x="16981" y="7824"/>
                    </a:lnTo>
                    <a:lnTo>
                      <a:pt x="17170" y="7273"/>
                    </a:lnTo>
                    <a:lnTo>
                      <a:pt x="17358" y="6777"/>
                    </a:lnTo>
                    <a:lnTo>
                      <a:pt x="17547" y="6226"/>
                    </a:lnTo>
                    <a:lnTo>
                      <a:pt x="17547" y="5730"/>
                    </a:lnTo>
                    <a:lnTo>
                      <a:pt x="18113" y="5234"/>
                    </a:lnTo>
                    <a:lnTo>
                      <a:pt x="18396" y="4738"/>
                    </a:lnTo>
                    <a:lnTo>
                      <a:pt x="18491" y="4298"/>
                    </a:lnTo>
                    <a:lnTo>
                      <a:pt x="18774" y="3857"/>
                    </a:lnTo>
                    <a:lnTo>
                      <a:pt x="18962" y="3416"/>
                    </a:lnTo>
                    <a:lnTo>
                      <a:pt x="19057" y="3030"/>
                    </a:lnTo>
                    <a:lnTo>
                      <a:pt x="19340" y="2590"/>
                    </a:lnTo>
                    <a:lnTo>
                      <a:pt x="19340" y="2204"/>
                    </a:lnTo>
                    <a:lnTo>
                      <a:pt x="19434" y="1928"/>
                    </a:lnTo>
                    <a:lnTo>
                      <a:pt x="19528" y="1598"/>
                    </a:lnTo>
                    <a:lnTo>
                      <a:pt x="19811" y="1377"/>
                    </a:lnTo>
                    <a:lnTo>
                      <a:pt x="19811" y="1047"/>
                    </a:lnTo>
                    <a:lnTo>
                      <a:pt x="19906" y="882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pattFill prst="pct90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1426" tIns="45712" rIns="91426" bIns="45712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33" name="Line 141"/>
              <p:cNvSpPr>
                <a:spLocks noChangeShapeType="1"/>
              </p:cNvSpPr>
              <p:nvPr/>
            </p:nvSpPr>
            <p:spPr bwMode="auto">
              <a:xfrm>
                <a:off x="1392" y="2573"/>
                <a:ext cx="1" cy="5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1426" tIns="45712" rIns="91426" bIns="45712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graphicFrame>
            <p:nvGraphicFramePr>
              <p:cNvPr id="134" name="Object 142"/>
              <p:cNvGraphicFramePr>
                <a:graphicFrameLocks noChangeAspect="1"/>
              </p:cNvGraphicFramePr>
              <p:nvPr/>
            </p:nvGraphicFramePr>
            <p:xfrm>
              <a:off x="1445" y="2496"/>
              <a:ext cx="127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658" name="Equation" r:id="rId28" imgW="126835" imgH="139518" progId="Equation.3">
                      <p:embed/>
                    </p:oleObj>
                  </mc:Choice>
                  <mc:Fallback>
                    <p:oleObj name="Equation" r:id="rId28" imgW="126835" imgH="139518" progId="Equation.3">
                      <p:embed/>
                      <p:pic>
                        <p:nvPicPr>
                          <p:cNvPr id="0" name="Picture 2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5" y="2496"/>
                            <a:ext cx="127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5" name="Object 143"/>
              <p:cNvGraphicFramePr>
                <a:graphicFrameLocks noChangeAspect="1"/>
              </p:cNvGraphicFramePr>
              <p:nvPr/>
            </p:nvGraphicFramePr>
            <p:xfrm>
              <a:off x="2208" y="2736"/>
              <a:ext cx="89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659" name="Equation" r:id="rId30" imgW="88746" imgH="152136" progId="Equation.3">
                      <p:embed/>
                    </p:oleObj>
                  </mc:Choice>
                  <mc:Fallback>
                    <p:oleObj name="Equation" r:id="rId30" imgW="88746" imgH="152136" progId="Equation.3">
                      <p:embed/>
                      <p:pic>
                        <p:nvPicPr>
                          <p:cNvPr id="0" name="Picture 2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2736"/>
                            <a:ext cx="89" cy="1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6" name="Line 144"/>
              <p:cNvSpPr>
                <a:spLocks noChangeShapeType="1"/>
              </p:cNvSpPr>
              <p:nvPr/>
            </p:nvSpPr>
            <p:spPr bwMode="auto">
              <a:xfrm>
                <a:off x="1397" y="2928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8088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物理学院张国锋">
  <a:themeElements>
    <a:clrScheme name="物理学院张国锋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物理学院张国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triangle" w="sm" len="med"/>
          <a:tailEnd type="none" w="med" len="med"/>
        </a:ln>
        <a:effectLst/>
      </a:spPr>
      <a:bodyPr vert="horz" wrap="square" lIns="0" tIns="0" rIns="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triangle" w="sm" len="med"/>
          <a:tailEnd type="none" w="med" len="med"/>
        </a:ln>
        <a:effectLst/>
      </a:spPr>
      <a:bodyPr vert="horz" wrap="square" lIns="0" tIns="0" rIns="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物理学院张国锋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物理学院张国锋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物理学院张国锋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物理学院张国锋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物理学院张国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物理学院张国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物理学院张国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2128</TotalTime>
  <Words>2668</Words>
  <Application>Microsoft Office PowerPoint</Application>
  <PresentationFormat>全屏显示(4:3)</PresentationFormat>
  <Paragraphs>570</Paragraphs>
  <Slides>73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73</vt:i4>
      </vt:variant>
    </vt:vector>
  </HeadingPairs>
  <TitlesOfParts>
    <vt:vector size="78" baseType="lpstr">
      <vt:lpstr>物理学院张国锋</vt:lpstr>
      <vt:lpstr>位图图像</vt:lpstr>
      <vt:lpstr>Equation</vt:lpstr>
      <vt:lpstr>公式</vt:lpstr>
      <vt:lpstr>Microsoft 公式 3.0</vt:lpstr>
      <vt:lpstr>基础物理学(上) 习题讨论课-力学(Ⅳ)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基础物理学(下) 习题讨论课-热学(Ⅰ)</dc:title>
  <dc:creator>微软用户;物理学院 高方圆</dc:creator>
  <cp:lastModifiedBy>GDFamily</cp:lastModifiedBy>
  <cp:revision>129</cp:revision>
  <dcterms:created xsi:type="dcterms:W3CDTF">2013-10-16T14:33:07Z</dcterms:created>
  <dcterms:modified xsi:type="dcterms:W3CDTF">2014-05-07T14:20:06Z</dcterms:modified>
</cp:coreProperties>
</file>