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56"/>
  </p:notesMasterIdLst>
  <p:sldIdLst>
    <p:sldId id="257" r:id="rId2"/>
    <p:sldId id="260" r:id="rId3"/>
    <p:sldId id="344" r:id="rId4"/>
    <p:sldId id="345" r:id="rId5"/>
    <p:sldId id="262" r:id="rId6"/>
    <p:sldId id="326" r:id="rId7"/>
    <p:sldId id="324" r:id="rId8"/>
    <p:sldId id="325" r:id="rId9"/>
    <p:sldId id="379" r:id="rId10"/>
    <p:sldId id="263" r:id="rId11"/>
    <p:sldId id="272" r:id="rId12"/>
    <p:sldId id="316" r:id="rId13"/>
    <p:sldId id="347" r:id="rId14"/>
    <p:sldId id="348" r:id="rId15"/>
    <p:sldId id="349" r:id="rId16"/>
    <p:sldId id="350" r:id="rId17"/>
    <p:sldId id="353" r:id="rId18"/>
    <p:sldId id="380" r:id="rId19"/>
    <p:sldId id="381" r:id="rId20"/>
    <p:sldId id="383" r:id="rId21"/>
    <p:sldId id="355" r:id="rId22"/>
    <p:sldId id="384" r:id="rId23"/>
    <p:sldId id="356" r:id="rId24"/>
    <p:sldId id="358" r:id="rId25"/>
    <p:sldId id="359" r:id="rId26"/>
    <p:sldId id="289" r:id="rId27"/>
    <p:sldId id="385" r:id="rId28"/>
    <p:sldId id="315" r:id="rId29"/>
    <p:sldId id="386" r:id="rId30"/>
    <p:sldId id="360" r:id="rId31"/>
    <p:sldId id="387" r:id="rId32"/>
    <p:sldId id="361" r:id="rId33"/>
    <p:sldId id="362" r:id="rId34"/>
    <p:sldId id="363" r:id="rId35"/>
    <p:sldId id="388" r:id="rId36"/>
    <p:sldId id="390" r:id="rId37"/>
    <p:sldId id="389" r:id="rId38"/>
    <p:sldId id="366" r:id="rId39"/>
    <p:sldId id="367" r:id="rId40"/>
    <p:sldId id="368" r:id="rId41"/>
    <p:sldId id="369" r:id="rId42"/>
    <p:sldId id="391" r:id="rId43"/>
    <p:sldId id="392" r:id="rId44"/>
    <p:sldId id="372" r:id="rId45"/>
    <p:sldId id="393" r:id="rId46"/>
    <p:sldId id="394" r:id="rId47"/>
    <p:sldId id="395" r:id="rId48"/>
    <p:sldId id="375" r:id="rId49"/>
    <p:sldId id="377" r:id="rId50"/>
    <p:sldId id="396" r:id="rId51"/>
    <p:sldId id="398" r:id="rId52"/>
    <p:sldId id="397" r:id="rId53"/>
    <p:sldId id="378" r:id="rId54"/>
    <p:sldId id="305"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15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emf"/><Relationship Id="rId1" Type="http://schemas.openxmlformats.org/officeDocument/2006/relationships/image" Target="../media/image48.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 Id="rId9" Type="http://schemas.openxmlformats.org/officeDocument/2006/relationships/image" Target="../media/image60.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 Id="rId9" Type="http://schemas.openxmlformats.org/officeDocument/2006/relationships/image" Target="../media/image70.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image" Target="../media/image85.wmf"/><Relationship Id="rId18" Type="http://schemas.openxmlformats.org/officeDocument/2006/relationships/image" Target="../media/image90.wmf"/><Relationship Id="rId3" Type="http://schemas.openxmlformats.org/officeDocument/2006/relationships/image" Target="../media/image75.wmf"/><Relationship Id="rId7" Type="http://schemas.openxmlformats.org/officeDocument/2006/relationships/image" Target="../media/image79.emf"/><Relationship Id="rId12" Type="http://schemas.openxmlformats.org/officeDocument/2006/relationships/image" Target="../media/image84.wmf"/><Relationship Id="rId17" Type="http://schemas.openxmlformats.org/officeDocument/2006/relationships/image" Target="../media/image89.wmf"/><Relationship Id="rId2" Type="http://schemas.openxmlformats.org/officeDocument/2006/relationships/image" Target="../media/image74.wmf"/><Relationship Id="rId16" Type="http://schemas.openxmlformats.org/officeDocument/2006/relationships/image" Target="../media/image88.wmf"/><Relationship Id="rId20" Type="http://schemas.openxmlformats.org/officeDocument/2006/relationships/image" Target="../media/image92.wmf"/><Relationship Id="rId1" Type="http://schemas.openxmlformats.org/officeDocument/2006/relationships/image" Target="../media/image73.wmf"/><Relationship Id="rId6" Type="http://schemas.openxmlformats.org/officeDocument/2006/relationships/image" Target="../media/image78.wmf"/><Relationship Id="rId11" Type="http://schemas.openxmlformats.org/officeDocument/2006/relationships/image" Target="../media/image83.emf"/><Relationship Id="rId5" Type="http://schemas.openxmlformats.org/officeDocument/2006/relationships/image" Target="../media/image77.wmf"/><Relationship Id="rId15" Type="http://schemas.openxmlformats.org/officeDocument/2006/relationships/image" Target="../media/image87.wmf"/><Relationship Id="rId10" Type="http://schemas.openxmlformats.org/officeDocument/2006/relationships/image" Target="../media/image82.emf"/><Relationship Id="rId19" Type="http://schemas.openxmlformats.org/officeDocument/2006/relationships/image" Target="../media/image91.wmf"/><Relationship Id="rId4" Type="http://schemas.openxmlformats.org/officeDocument/2006/relationships/image" Target="../media/image76.wmf"/><Relationship Id="rId9" Type="http://schemas.openxmlformats.org/officeDocument/2006/relationships/image" Target="../media/image81.emf"/><Relationship Id="rId14" Type="http://schemas.openxmlformats.org/officeDocument/2006/relationships/image" Target="../media/image8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5.emf"/><Relationship Id="rId7" Type="http://schemas.openxmlformats.org/officeDocument/2006/relationships/image" Target="../media/image99.wmf"/><Relationship Id="rId2" Type="http://schemas.openxmlformats.org/officeDocument/2006/relationships/image" Target="../media/image94.emf"/><Relationship Id="rId1" Type="http://schemas.openxmlformats.org/officeDocument/2006/relationships/image" Target="../media/image93.e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image" Target="../media/image107.emf"/><Relationship Id="rId3" Type="http://schemas.openxmlformats.org/officeDocument/2006/relationships/image" Target="../media/image102.wmf"/><Relationship Id="rId7" Type="http://schemas.openxmlformats.org/officeDocument/2006/relationships/image" Target="../media/image73.wmf"/><Relationship Id="rId12" Type="http://schemas.openxmlformats.org/officeDocument/2006/relationships/image" Target="../media/image80.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11" Type="http://schemas.openxmlformats.org/officeDocument/2006/relationships/image" Target="../media/image106.emf"/><Relationship Id="rId5" Type="http://schemas.openxmlformats.org/officeDocument/2006/relationships/image" Target="../media/image104.wmf"/><Relationship Id="rId10" Type="http://schemas.openxmlformats.org/officeDocument/2006/relationships/image" Target="../media/image76.wmf"/><Relationship Id="rId4" Type="http://schemas.openxmlformats.org/officeDocument/2006/relationships/image" Target="../media/image103.wmf"/><Relationship Id="rId9" Type="http://schemas.openxmlformats.org/officeDocument/2006/relationships/image" Target="../media/image7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10" Type="http://schemas.openxmlformats.org/officeDocument/2006/relationships/image" Target="../media/image121.wmf"/><Relationship Id="rId4" Type="http://schemas.openxmlformats.org/officeDocument/2006/relationships/image" Target="../media/image115.wmf"/><Relationship Id="rId9" Type="http://schemas.openxmlformats.org/officeDocument/2006/relationships/image" Target="../media/image12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image" Target="../media/image123.emf"/><Relationship Id="rId5" Type="http://schemas.openxmlformats.org/officeDocument/2006/relationships/image" Target="../media/image127.emf"/><Relationship Id="rId4" Type="http://schemas.openxmlformats.org/officeDocument/2006/relationships/image" Target="../media/image1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36.emf"/><Relationship Id="rId3" Type="http://schemas.openxmlformats.org/officeDocument/2006/relationships/image" Target="../media/image131.wmf"/><Relationship Id="rId7" Type="http://schemas.openxmlformats.org/officeDocument/2006/relationships/image" Target="../media/image135.e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emf"/><Relationship Id="rId5" Type="http://schemas.openxmlformats.org/officeDocument/2006/relationships/image" Target="../media/image133.emf"/><Relationship Id="rId4" Type="http://schemas.openxmlformats.org/officeDocument/2006/relationships/image" Target="../media/image132.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emf"/><Relationship Id="rId1" Type="http://schemas.openxmlformats.org/officeDocument/2006/relationships/image" Target="../media/image14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image" Target="../media/image148.emf"/><Relationship Id="rId1" Type="http://schemas.openxmlformats.org/officeDocument/2006/relationships/image" Target="../media/image147.emf"/><Relationship Id="rId4" Type="http://schemas.openxmlformats.org/officeDocument/2006/relationships/image" Target="../media/image150.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image" Target="../media/image155.emf"/><Relationship Id="rId1" Type="http://schemas.openxmlformats.org/officeDocument/2006/relationships/image" Target="../media/image154.emf"/><Relationship Id="rId4" Type="http://schemas.openxmlformats.org/officeDocument/2006/relationships/image" Target="../media/image15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emf"/><Relationship Id="rId4"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e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30.e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0" Type="http://schemas.openxmlformats.org/officeDocument/2006/relationships/image" Target="../media/image38.wmf"/><Relationship Id="rId4" Type="http://schemas.openxmlformats.org/officeDocument/2006/relationships/image" Target="../media/image32.emf"/><Relationship Id="rId9"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402937-6D49-4AB2-8257-4AF2020C838A}" type="datetimeFigureOut">
              <a:rPr lang="zh-CN" altLang="en-US" smtClean="0"/>
              <a:t>2014-05-22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88DF0F-E498-4617-9F89-A51DD8A567EF}" type="slidenum">
              <a:rPr lang="zh-CN" altLang="en-US" smtClean="0"/>
              <a:t>‹#›</a:t>
            </a:fld>
            <a:endParaRPr lang="zh-CN" altLang="en-US"/>
          </a:p>
        </p:txBody>
      </p:sp>
    </p:spTree>
    <p:extLst>
      <p:ext uri="{BB962C8B-B14F-4D97-AF65-F5344CB8AC3E}">
        <p14:creationId xmlns:p14="http://schemas.microsoft.com/office/powerpoint/2010/main" val="362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3308350" cy="712788"/>
        </p:xfrm>
        <a:graphic>
          <a:graphicData uri="http://schemas.openxmlformats.org/presentationml/2006/ole">
            <mc:AlternateContent xmlns:mc="http://schemas.openxmlformats.org/markup-compatibility/2006">
              <mc:Choice xmlns:v="urn:schemas-microsoft-com:vml" Requires="v">
                <p:oleObj spid="_x0000_s2240" name="位图图像" r:id="rId3" imgW="20338714" imgH="4382112" progId="Paint.Picture">
                  <p:embed/>
                </p:oleObj>
              </mc:Choice>
              <mc:Fallback>
                <p:oleObj name="位图图像" r:id="rId3" imgW="20338714" imgH="438211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0835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0" y="0"/>
          <a:ext cx="3308350" cy="712788"/>
        </p:xfrm>
        <a:graphic>
          <a:graphicData uri="http://schemas.openxmlformats.org/presentationml/2006/ole">
            <mc:AlternateContent xmlns:mc="http://schemas.openxmlformats.org/markup-compatibility/2006">
              <mc:Choice xmlns:v="urn:schemas-microsoft-com:vml" Requires="v">
                <p:oleObj spid="_x0000_s2241" name="位图图像" r:id="rId5" imgW="20338714" imgH="4382112" progId="Paint.Picture">
                  <p:embed/>
                </p:oleObj>
              </mc:Choice>
              <mc:Fallback>
                <p:oleObj name="位图图像" r:id="rId5" imgW="20338714" imgH="438211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0835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70"/>
          <p:cNvGrpSpPr>
            <a:grpSpLocks/>
          </p:cNvGrpSpPr>
          <p:nvPr userDrawn="1"/>
        </p:nvGrpSpPr>
        <p:grpSpPr bwMode="auto">
          <a:xfrm>
            <a:off x="0" y="4367213"/>
            <a:ext cx="9131300" cy="2478087"/>
            <a:chOff x="0" y="2751"/>
            <a:chExt cx="5752" cy="1561"/>
          </a:xfrm>
        </p:grpSpPr>
        <p:sp>
          <p:nvSpPr>
            <p:cNvPr id="7" name="Rectangle 7"/>
            <p:cNvSpPr>
              <a:spLocks noChangeArrowheads="1"/>
            </p:cNvSpPr>
            <p:nvPr userDrawn="1"/>
          </p:nvSpPr>
          <p:spPr bwMode="hidden">
            <a:xfrm>
              <a:off x="0" y="4080"/>
              <a:ext cx="5752" cy="232"/>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grpSp>
          <p:nvGrpSpPr>
            <p:cNvPr id="8" name="Group 69"/>
            <p:cNvGrpSpPr>
              <a:grpSpLocks/>
            </p:cNvGrpSpPr>
            <p:nvPr userDrawn="1"/>
          </p:nvGrpSpPr>
          <p:grpSpPr bwMode="auto">
            <a:xfrm>
              <a:off x="4458" y="2751"/>
              <a:ext cx="1190" cy="1426"/>
              <a:chOff x="4458" y="2751"/>
              <a:chExt cx="1190" cy="1426"/>
            </a:xfrm>
          </p:grpSpPr>
          <p:sp>
            <p:nvSpPr>
              <p:cNvPr id="9" name="Oval 68"/>
              <p:cNvSpPr>
                <a:spLocks noChangeArrowheads="1"/>
              </p:cNvSpPr>
              <p:nvPr userDrawn="1"/>
            </p:nvSpPr>
            <p:spPr bwMode="grayWhite">
              <a:xfrm>
                <a:off x="4458" y="2879"/>
                <a:ext cx="1074" cy="1073"/>
              </a:xfrm>
              <a:prstGeom prst="ellipse">
                <a:avLst/>
              </a:prstGeom>
              <a:gradFill rotWithShape="0">
                <a:gsLst>
                  <a:gs pos="0">
                    <a:srgbClr val="EFFFFF"/>
                  </a:gs>
                  <a:gs pos="100000">
                    <a:srgbClr val="CCE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10" name="Freeform 9"/>
              <p:cNvSpPr>
                <a:spLocks/>
              </p:cNvSpPr>
              <p:nvPr userDrawn="1"/>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rgbClr val="CCECFF"/>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1" name="Line 10"/>
              <p:cNvSpPr>
                <a:spLocks noChangeShapeType="1"/>
              </p:cNvSpPr>
              <p:nvPr userDrawn="1"/>
            </p:nvSpPr>
            <p:spPr bwMode="ltGray">
              <a:xfrm flipV="1">
                <a:off x="4639" y="3863"/>
                <a:ext cx="103" cy="186"/>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2" name="Line 11"/>
              <p:cNvSpPr>
                <a:spLocks noChangeShapeType="1"/>
              </p:cNvSpPr>
              <p:nvPr userDrawn="1"/>
            </p:nvSpPr>
            <p:spPr bwMode="ltGray">
              <a:xfrm flipV="1">
                <a:off x="5210" y="2874"/>
                <a:ext cx="36" cy="71"/>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3" name="Line 12"/>
              <p:cNvSpPr>
                <a:spLocks noChangeShapeType="1"/>
              </p:cNvSpPr>
              <p:nvPr userDrawn="1"/>
            </p:nvSpPr>
            <p:spPr bwMode="ltGray">
              <a:xfrm flipV="1">
                <a:off x="5270" y="2751"/>
                <a:ext cx="36" cy="71"/>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4" name="Freeform 13"/>
              <p:cNvSpPr>
                <a:spLocks/>
              </p:cNvSpPr>
              <p:nvPr userDrawn="1"/>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rgbClr val="CCECFF"/>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grpSp>
            <p:nvGrpSpPr>
              <p:cNvPr id="15" name="Group 15"/>
              <p:cNvGrpSpPr>
                <a:grpSpLocks/>
              </p:cNvGrpSpPr>
              <p:nvPr userDrawn="1"/>
            </p:nvGrpSpPr>
            <p:grpSpPr bwMode="auto">
              <a:xfrm>
                <a:off x="4458" y="2991"/>
                <a:ext cx="999" cy="797"/>
                <a:chOff x="4458" y="2991"/>
                <a:chExt cx="999" cy="797"/>
              </a:xfrm>
            </p:grpSpPr>
            <p:sp>
              <p:nvSpPr>
                <p:cNvPr id="16" name="Freeform 16"/>
                <p:cNvSpPr>
                  <a:spLocks/>
                </p:cNvSpPr>
                <p:nvPr userDrawn="1"/>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7" name="Freeform 17"/>
                <p:cNvSpPr>
                  <a:spLocks/>
                </p:cNvSpPr>
                <p:nvPr userDrawn="1"/>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8" name="Freeform 18"/>
                <p:cNvSpPr>
                  <a:spLocks/>
                </p:cNvSpPr>
                <p:nvPr userDrawn="1"/>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9" name="Freeform 19"/>
                <p:cNvSpPr>
                  <a:spLocks/>
                </p:cNvSpPr>
                <p:nvPr userDrawn="1"/>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0" name="Freeform 20"/>
                <p:cNvSpPr>
                  <a:spLocks/>
                </p:cNvSpPr>
                <p:nvPr userDrawn="1"/>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1" name="Freeform 21"/>
                <p:cNvSpPr>
                  <a:spLocks/>
                </p:cNvSpPr>
                <p:nvPr userDrawn="1"/>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2" name="Freeform 22"/>
                <p:cNvSpPr>
                  <a:spLocks/>
                </p:cNvSpPr>
                <p:nvPr userDrawn="1"/>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3" name="Freeform 23"/>
                <p:cNvSpPr>
                  <a:spLocks/>
                </p:cNvSpPr>
                <p:nvPr userDrawn="1"/>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4" name="Freeform 24"/>
                <p:cNvSpPr>
                  <a:spLocks/>
                </p:cNvSpPr>
                <p:nvPr userDrawn="1"/>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5" name="Freeform 25"/>
                <p:cNvSpPr>
                  <a:spLocks/>
                </p:cNvSpPr>
                <p:nvPr userDrawn="1"/>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6" name="Freeform 26"/>
                <p:cNvSpPr>
                  <a:spLocks/>
                </p:cNvSpPr>
                <p:nvPr userDrawn="1"/>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7" name="Freeform 27"/>
                <p:cNvSpPr>
                  <a:spLocks/>
                </p:cNvSpPr>
                <p:nvPr userDrawn="1"/>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8" name="Freeform 28"/>
                <p:cNvSpPr>
                  <a:spLocks/>
                </p:cNvSpPr>
                <p:nvPr userDrawn="1"/>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29" name="Freeform 29"/>
                <p:cNvSpPr>
                  <a:spLocks/>
                </p:cNvSpPr>
                <p:nvPr userDrawn="1"/>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30" name="Freeform 30"/>
                <p:cNvSpPr>
                  <a:spLocks/>
                </p:cNvSpPr>
                <p:nvPr userDrawn="1"/>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31" name="Freeform 31"/>
                <p:cNvSpPr>
                  <a:spLocks/>
                </p:cNvSpPr>
                <p:nvPr userDrawn="1"/>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32" name="Freeform 32"/>
                <p:cNvSpPr>
                  <a:spLocks/>
                </p:cNvSpPr>
                <p:nvPr userDrawn="1"/>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33" name="Freeform 33"/>
                <p:cNvSpPr>
                  <a:spLocks/>
                </p:cNvSpPr>
                <p:nvPr userDrawn="1"/>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grpSp>
        </p:grpSp>
      </p:grpSp>
      <p:sp>
        <p:nvSpPr>
          <p:cNvPr id="34" name="Rectangle 34"/>
          <p:cNvSpPr>
            <a:spLocks noChangeArrowheads="1"/>
          </p:cNvSpPr>
          <p:nvPr/>
        </p:nvSpPr>
        <p:spPr bwMode="auto">
          <a:xfrm>
            <a:off x="685800" y="3505200"/>
            <a:ext cx="7772400" cy="76200"/>
          </a:xfrm>
          <a:prstGeom prst="rect">
            <a:avLst/>
          </a:prstGeom>
          <a:gradFill rotWithShape="0">
            <a:gsLst>
              <a:gs pos="0">
                <a:schemeClr val="hlink"/>
              </a:gs>
              <a:gs pos="50000">
                <a:schemeClr val="accent2"/>
              </a:gs>
              <a:gs pos="100000">
                <a:schemeClr val="hlink"/>
              </a:gs>
            </a:gsLst>
            <a:lin ang="0" scaled="1"/>
          </a:gradFill>
          <a:ln w="9525">
            <a:noFill/>
            <a:miter lim="800000"/>
            <a:headEnd/>
            <a:tailEnd/>
          </a:ln>
          <a:effectLst/>
        </p:spPr>
        <p:txBody>
          <a:bodyPr wrap="none" anchor="ctr"/>
          <a:lstStyle/>
          <a:p>
            <a:pPr fontAlgn="base">
              <a:spcBef>
                <a:spcPct val="50000"/>
              </a:spcBef>
              <a:spcAft>
                <a:spcPct val="0"/>
              </a:spcAft>
              <a:defRPr/>
            </a:pPr>
            <a:endParaRPr kumimoji="1" lang="zh-CN" altLang="en-US" sz="2800">
              <a:solidFill>
                <a:srgbClr val="0000FF"/>
              </a:solidFill>
              <a:ea typeface="楷体_GB2312" pitchFamily="49" charset="-122"/>
            </a:endParaRPr>
          </a:p>
        </p:txBody>
      </p:sp>
      <p:sp>
        <p:nvSpPr>
          <p:cNvPr id="35" name="Rectangle 66"/>
          <p:cNvSpPr>
            <a:spLocks noChangeArrowheads="1"/>
          </p:cNvSpPr>
          <p:nvPr/>
        </p:nvSpPr>
        <p:spPr bwMode="auto">
          <a:xfrm>
            <a:off x="7850188" y="28575"/>
            <a:ext cx="1263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zh-CN" altLang="en-US" sz="1000">
                <a:solidFill>
                  <a:srgbClr val="C5E9FF"/>
                </a:solidFill>
                <a:latin typeface="华文行楷" pitchFamily="2" charset="-122"/>
                <a:ea typeface="华文行楷" pitchFamily="2" charset="-122"/>
              </a:rPr>
              <a:t>理学院 物理系 陈强</a:t>
            </a:r>
          </a:p>
        </p:txBody>
      </p:sp>
      <p:sp>
        <p:nvSpPr>
          <p:cNvPr id="4100" name="Rectangle 4"/>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4101" name="Rectangle 5"/>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36" name="Rectangle 63"/>
          <p:cNvSpPr>
            <a:spLocks noGrp="1" noChangeArrowheads="1"/>
          </p:cNvSpPr>
          <p:nvPr>
            <p:ph type="sldNum" sz="quarter" idx="10"/>
          </p:nvPr>
        </p:nvSpPr>
        <p:spPr/>
        <p:txBody>
          <a:bodyPr/>
          <a:lstStyle>
            <a:lvl1pPr>
              <a:defRPr/>
            </a:lvl1pPr>
          </a:lstStyle>
          <a:p>
            <a:pPr>
              <a:defRPr/>
            </a:pPr>
            <a:fld id="{3DB6C3C2-0FCD-4AD6-9837-BC7AB004FA24}" type="slidenum">
              <a:rPr lang="en-US" altLang="zh-CN"/>
              <a:pPr>
                <a:defRPr/>
              </a:pPr>
              <a:t>‹#›</a:t>
            </a:fld>
            <a:endParaRPr lang="en-US" altLang="zh-CN"/>
          </a:p>
        </p:txBody>
      </p:sp>
      <p:sp>
        <p:nvSpPr>
          <p:cNvPr id="37" name="Rectangle 64"/>
          <p:cNvSpPr>
            <a:spLocks noGrp="1" noChangeArrowheads="1"/>
          </p:cNvSpPr>
          <p:nvPr>
            <p:ph type="ftr" sz="quarter" idx="11"/>
          </p:nvPr>
        </p:nvSpPr>
        <p:spPr/>
        <p:txBody>
          <a:bodyPr/>
          <a:lstStyle>
            <a:lvl1pPr>
              <a:defRPr>
                <a:solidFill>
                  <a:schemeClr val="hlink"/>
                </a:solidFill>
                <a:latin typeface="华文行楷" pitchFamily="2" charset="-122"/>
                <a:ea typeface="华文行楷" pitchFamily="2" charset="-122"/>
              </a:defRPr>
            </a:lvl1pPr>
          </a:lstStyle>
          <a:p>
            <a:pPr>
              <a:defRPr/>
            </a:pPr>
            <a:endParaRPr lang="en-US" altLang="zh-CN">
              <a:solidFill>
                <a:srgbClr val="CCCCFF"/>
              </a:solidFill>
            </a:endParaRPr>
          </a:p>
        </p:txBody>
      </p:sp>
      <p:sp>
        <p:nvSpPr>
          <p:cNvPr id="38" name="Rectangle 65"/>
          <p:cNvSpPr>
            <a:spLocks noGrp="1" noChangeArrowheads="1"/>
          </p:cNvSpPr>
          <p:nvPr>
            <p:ph type="dt" sz="half" idx="12"/>
          </p:nvPr>
        </p:nvSpPr>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3678128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4"/>
          <p:cNvSpPr>
            <a:spLocks noGrp="1" noChangeArrowheads="1"/>
          </p:cNvSpPr>
          <p:nvPr>
            <p:ph type="sldNum" sz="quarter" idx="11"/>
          </p:nvPr>
        </p:nvSpPr>
        <p:spPr>
          <a:ln/>
        </p:spPr>
        <p:txBody>
          <a:bodyPr/>
          <a:lstStyle>
            <a:lvl1pPr>
              <a:defRPr/>
            </a:lvl1pPr>
          </a:lstStyle>
          <a:p>
            <a:pPr>
              <a:defRPr/>
            </a:pPr>
            <a:fld id="{EFD66A3D-34B7-42A1-9450-DB7160A5607A}" type="slidenum">
              <a:rPr lang="en-US" altLang="zh-CN"/>
              <a:pPr>
                <a:defRPr/>
              </a:pPr>
              <a:t>‹#›</a:t>
            </a:fld>
            <a:endParaRPr lang="en-US" altLang="zh-CN"/>
          </a:p>
        </p:txBody>
      </p:sp>
      <p:sp>
        <p:nvSpPr>
          <p:cNvPr id="6"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0737420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6575" y="174625"/>
            <a:ext cx="2065338" cy="5921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74625"/>
            <a:ext cx="6048375" cy="59213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4"/>
          <p:cNvSpPr>
            <a:spLocks noGrp="1" noChangeArrowheads="1"/>
          </p:cNvSpPr>
          <p:nvPr>
            <p:ph type="sldNum" sz="quarter" idx="11"/>
          </p:nvPr>
        </p:nvSpPr>
        <p:spPr>
          <a:ln/>
        </p:spPr>
        <p:txBody>
          <a:bodyPr/>
          <a:lstStyle>
            <a:lvl1pPr>
              <a:defRPr/>
            </a:lvl1pPr>
          </a:lstStyle>
          <a:p>
            <a:pPr>
              <a:defRPr/>
            </a:pPr>
            <a:fld id="{F193CDD5-B917-4899-B4A0-D1A771BB62DD}" type="slidenum">
              <a:rPr lang="en-US" altLang="zh-CN"/>
              <a:pPr>
                <a:defRPr/>
              </a:pPr>
              <a:t>‹#›</a:t>
            </a:fld>
            <a:endParaRPr lang="en-US" altLang="zh-CN"/>
          </a:p>
        </p:txBody>
      </p:sp>
      <p:sp>
        <p:nvSpPr>
          <p:cNvPr id="6"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58553556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937000" y="174625"/>
            <a:ext cx="5014913" cy="5476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038225"/>
            <a:ext cx="3810000" cy="5057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038225"/>
            <a:ext cx="3810000" cy="2452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43313"/>
            <a:ext cx="3810000" cy="2452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4"/>
          <p:cNvSpPr>
            <a:spLocks noGrp="1" noChangeArrowheads="1"/>
          </p:cNvSpPr>
          <p:nvPr>
            <p:ph type="sldNum" sz="quarter" idx="11"/>
          </p:nvPr>
        </p:nvSpPr>
        <p:spPr>
          <a:ln/>
        </p:spPr>
        <p:txBody>
          <a:bodyPr/>
          <a:lstStyle>
            <a:lvl1pPr>
              <a:defRPr/>
            </a:lvl1pPr>
          </a:lstStyle>
          <a:p>
            <a:pPr>
              <a:defRPr/>
            </a:pPr>
            <a:fld id="{A5A25536-6827-4A76-ADCD-9B6A023FF28B}" type="slidenum">
              <a:rPr lang="en-US" altLang="zh-CN"/>
              <a:pPr>
                <a:defRPr/>
              </a:pPr>
              <a:t>‹#›</a:t>
            </a:fld>
            <a:endParaRPr lang="en-US" altLang="zh-CN"/>
          </a:p>
        </p:txBody>
      </p:sp>
      <p:sp>
        <p:nvSpPr>
          <p:cNvPr id="8"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88009444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937000" y="174625"/>
            <a:ext cx="5014913" cy="54768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038225"/>
            <a:ext cx="3810000" cy="2452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038225"/>
            <a:ext cx="3810000" cy="2452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3643313"/>
            <a:ext cx="3810000" cy="2452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643313"/>
            <a:ext cx="3810000" cy="2452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4"/>
          <p:cNvSpPr>
            <a:spLocks noGrp="1" noChangeArrowheads="1"/>
          </p:cNvSpPr>
          <p:nvPr>
            <p:ph type="sldNum" sz="quarter" idx="11"/>
          </p:nvPr>
        </p:nvSpPr>
        <p:spPr>
          <a:ln/>
        </p:spPr>
        <p:txBody>
          <a:bodyPr/>
          <a:lstStyle>
            <a:lvl1pPr>
              <a:defRPr/>
            </a:lvl1pPr>
          </a:lstStyle>
          <a:p>
            <a:pPr>
              <a:defRPr/>
            </a:pPr>
            <a:fld id="{86815634-09B2-478F-973C-40C166319DA0}" type="slidenum">
              <a:rPr lang="en-US" altLang="zh-CN"/>
              <a:pPr>
                <a:defRPr/>
              </a:pPr>
              <a:t>‹#›</a:t>
            </a:fld>
            <a:endParaRPr lang="en-US" altLang="zh-CN"/>
          </a:p>
        </p:txBody>
      </p:sp>
      <p:sp>
        <p:nvSpPr>
          <p:cNvPr id="9"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91590445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937000" y="174625"/>
            <a:ext cx="5014913" cy="54768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038225"/>
            <a:ext cx="3810000" cy="5057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038225"/>
            <a:ext cx="3810000" cy="2452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43313"/>
            <a:ext cx="3810000" cy="2452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64"/>
          <p:cNvSpPr>
            <a:spLocks noGrp="1" noChangeArrowheads="1"/>
          </p:cNvSpPr>
          <p:nvPr>
            <p:ph type="sldNum" sz="quarter" idx="11"/>
          </p:nvPr>
        </p:nvSpPr>
        <p:spPr>
          <a:ln/>
        </p:spPr>
        <p:txBody>
          <a:bodyPr/>
          <a:lstStyle>
            <a:lvl1pPr>
              <a:defRPr/>
            </a:lvl1pPr>
          </a:lstStyle>
          <a:p>
            <a:pPr>
              <a:defRPr/>
            </a:pPr>
            <a:fld id="{94C6E633-A545-4AA3-B7A2-F4BCEE4420DF}" type="slidenum">
              <a:rPr lang="en-US" altLang="zh-CN"/>
              <a:pPr>
                <a:defRPr/>
              </a:pPr>
              <a:t>‹#›</a:t>
            </a:fld>
            <a:endParaRPr lang="en-US" altLang="zh-CN"/>
          </a:p>
        </p:txBody>
      </p:sp>
      <p:sp>
        <p:nvSpPr>
          <p:cNvPr id="8"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12782219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4"/>
          <p:cNvSpPr>
            <a:spLocks noGrp="1" noChangeArrowheads="1"/>
          </p:cNvSpPr>
          <p:nvPr>
            <p:ph type="sldNum" sz="quarter" idx="11"/>
          </p:nvPr>
        </p:nvSpPr>
        <p:spPr>
          <a:ln/>
        </p:spPr>
        <p:txBody>
          <a:bodyPr/>
          <a:lstStyle>
            <a:lvl1pPr>
              <a:defRPr/>
            </a:lvl1pPr>
          </a:lstStyle>
          <a:p>
            <a:pPr>
              <a:defRPr/>
            </a:pPr>
            <a:fld id="{06C340ED-4D4B-4BFB-9016-06AF8EDD4704}" type="slidenum">
              <a:rPr lang="en-US" altLang="zh-CN"/>
              <a:pPr>
                <a:defRPr/>
              </a:pPr>
              <a:t>‹#›</a:t>
            </a:fld>
            <a:endParaRPr lang="en-US" altLang="zh-CN"/>
          </a:p>
        </p:txBody>
      </p:sp>
      <p:sp>
        <p:nvSpPr>
          <p:cNvPr id="6"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43408399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4"/>
          <p:cNvSpPr>
            <a:spLocks noGrp="1" noChangeArrowheads="1"/>
          </p:cNvSpPr>
          <p:nvPr>
            <p:ph type="sldNum" sz="quarter" idx="11"/>
          </p:nvPr>
        </p:nvSpPr>
        <p:spPr>
          <a:ln/>
        </p:spPr>
        <p:txBody>
          <a:bodyPr/>
          <a:lstStyle>
            <a:lvl1pPr>
              <a:defRPr/>
            </a:lvl1pPr>
          </a:lstStyle>
          <a:p>
            <a:pPr>
              <a:defRPr/>
            </a:pPr>
            <a:fld id="{B231C135-6BAB-4A91-AB72-4887A0D3A66D}" type="slidenum">
              <a:rPr lang="en-US" altLang="zh-CN"/>
              <a:pPr>
                <a:defRPr/>
              </a:pPr>
              <a:t>‹#›</a:t>
            </a:fld>
            <a:endParaRPr lang="en-US" altLang="zh-CN"/>
          </a:p>
        </p:txBody>
      </p:sp>
      <p:sp>
        <p:nvSpPr>
          <p:cNvPr id="6"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8824767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038225"/>
            <a:ext cx="3810000" cy="505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38225"/>
            <a:ext cx="3810000" cy="505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4"/>
          <p:cNvSpPr>
            <a:spLocks noGrp="1" noChangeArrowheads="1"/>
          </p:cNvSpPr>
          <p:nvPr>
            <p:ph type="sldNum" sz="quarter" idx="11"/>
          </p:nvPr>
        </p:nvSpPr>
        <p:spPr>
          <a:ln/>
        </p:spPr>
        <p:txBody>
          <a:bodyPr/>
          <a:lstStyle>
            <a:lvl1pPr>
              <a:defRPr/>
            </a:lvl1pPr>
          </a:lstStyle>
          <a:p>
            <a:pPr>
              <a:defRPr/>
            </a:pPr>
            <a:fld id="{F30B97AA-4B9A-4B29-9EF5-82E7B79BF88A}" type="slidenum">
              <a:rPr lang="en-US" altLang="zh-CN"/>
              <a:pPr>
                <a:defRPr/>
              </a:pPr>
              <a:t>‹#›</a:t>
            </a:fld>
            <a:endParaRPr lang="en-US" altLang="zh-CN"/>
          </a:p>
        </p:txBody>
      </p:sp>
      <p:sp>
        <p:nvSpPr>
          <p:cNvPr id="7"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6739755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4"/>
          <p:cNvSpPr>
            <a:spLocks noGrp="1" noChangeArrowheads="1"/>
          </p:cNvSpPr>
          <p:nvPr>
            <p:ph type="sldNum" sz="quarter" idx="11"/>
          </p:nvPr>
        </p:nvSpPr>
        <p:spPr>
          <a:ln/>
        </p:spPr>
        <p:txBody>
          <a:bodyPr/>
          <a:lstStyle>
            <a:lvl1pPr>
              <a:defRPr/>
            </a:lvl1pPr>
          </a:lstStyle>
          <a:p>
            <a:pPr>
              <a:defRPr/>
            </a:pPr>
            <a:fld id="{3DEAD7FC-8E01-479D-9EC4-DA2131463C86}" type="slidenum">
              <a:rPr lang="en-US" altLang="zh-CN"/>
              <a:pPr>
                <a:defRPr/>
              </a:pPr>
              <a:t>‹#›</a:t>
            </a:fld>
            <a:endParaRPr lang="en-US" altLang="zh-CN"/>
          </a:p>
        </p:txBody>
      </p:sp>
      <p:sp>
        <p:nvSpPr>
          <p:cNvPr id="9"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7806864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4"/>
          <p:cNvSpPr>
            <a:spLocks noGrp="1" noChangeArrowheads="1"/>
          </p:cNvSpPr>
          <p:nvPr>
            <p:ph type="sldNum" sz="quarter" idx="11"/>
          </p:nvPr>
        </p:nvSpPr>
        <p:spPr>
          <a:ln/>
        </p:spPr>
        <p:txBody>
          <a:bodyPr/>
          <a:lstStyle>
            <a:lvl1pPr>
              <a:defRPr/>
            </a:lvl1pPr>
          </a:lstStyle>
          <a:p>
            <a:pPr>
              <a:defRPr/>
            </a:pPr>
            <a:fld id="{7857426B-EC4F-42CC-AAB3-710DD9FF2982}" type="slidenum">
              <a:rPr lang="en-US" altLang="zh-CN"/>
              <a:pPr>
                <a:defRPr/>
              </a:pPr>
              <a:t>‹#›</a:t>
            </a:fld>
            <a:endParaRPr lang="en-US" altLang="zh-CN"/>
          </a:p>
        </p:txBody>
      </p:sp>
      <p:sp>
        <p:nvSpPr>
          <p:cNvPr id="5"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0815471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4"/>
          <p:cNvSpPr>
            <a:spLocks noGrp="1" noChangeArrowheads="1"/>
          </p:cNvSpPr>
          <p:nvPr>
            <p:ph type="sldNum" sz="quarter" idx="11"/>
          </p:nvPr>
        </p:nvSpPr>
        <p:spPr>
          <a:ln/>
        </p:spPr>
        <p:txBody>
          <a:bodyPr/>
          <a:lstStyle>
            <a:lvl1pPr>
              <a:defRPr/>
            </a:lvl1pPr>
          </a:lstStyle>
          <a:p>
            <a:pPr>
              <a:defRPr/>
            </a:pPr>
            <a:fld id="{FCE62407-7F75-44F4-BD6C-CC922286C85D}" type="slidenum">
              <a:rPr lang="en-US" altLang="zh-CN"/>
              <a:pPr>
                <a:defRPr/>
              </a:pPr>
              <a:t>‹#›</a:t>
            </a:fld>
            <a:endParaRPr lang="en-US" altLang="zh-CN"/>
          </a:p>
        </p:txBody>
      </p:sp>
      <p:sp>
        <p:nvSpPr>
          <p:cNvPr id="4"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02554181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4"/>
          <p:cNvSpPr>
            <a:spLocks noGrp="1" noChangeArrowheads="1"/>
          </p:cNvSpPr>
          <p:nvPr>
            <p:ph type="sldNum" sz="quarter" idx="11"/>
          </p:nvPr>
        </p:nvSpPr>
        <p:spPr>
          <a:ln/>
        </p:spPr>
        <p:txBody>
          <a:bodyPr/>
          <a:lstStyle>
            <a:lvl1pPr>
              <a:defRPr/>
            </a:lvl1pPr>
          </a:lstStyle>
          <a:p>
            <a:pPr>
              <a:defRPr/>
            </a:pPr>
            <a:fld id="{E8A11BE8-4545-48CD-A84E-193780B61088}" type="slidenum">
              <a:rPr lang="en-US" altLang="zh-CN"/>
              <a:pPr>
                <a:defRPr/>
              </a:pPr>
              <a:t>‹#›</a:t>
            </a:fld>
            <a:endParaRPr lang="en-US" altLang="zh-CN"/>
          </a:p>
        </p:txBody>
      </p:sp>
      <p:sp>
        <p:nvSpPr>
          <p:cNvPr id="7"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1124340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4"/>
          <p:cNvSpPr>
            <a:spLocks noGrp="1" noChangeArrowheads="1"/>
          </p:cNvSpPr>
          <p:nvPr>
            <p:ph type="sldNum" sz="quarter" idx="11"/>
          </p:nvPr>
        </p:nvSpPr>
        <p:spPr>
          <a:ln/>
        </p:spPr>
        <p:txBody>
          <a:bodyPr/>
          <a:lstStyle>
            <a:lvl1pPr>
              <a:defRPr/>
            </a:lvl1pPr>
          </a:lstStyle>
          <a:p>
            <a:pPr>
              <a:defRPr/>
            </a:pPr>
            <a:fld id="{9C7374BE-D016-49C6-BA6C-BDBCD7047863}" type="slidenum">
              <a:rPr lang="en-US" altLang="zh-CN"/>
              <a:pPr>
                <a:defRPr/>
              </a:pPr>
              <a:t>‹#›</a:t>
            </a:fld>
            <a:endParaRPr lang="en-US" altLang="zh-CN"/>
          </a:p>
        </p:txBody>
      </p:sp>
      <p:sp>
        <p:nvSpPr>
          <p:cNvPr id="7" name="Rectangle 65"/>
          <p:cNvSpPr>
            <a:spLocks noGrp="1" noChangeArrowheads="1"/>
          </p:cNvSpPr>
          <p:nvPr>
            <p:ph type="ftr" sz="quarter"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5664593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oleObject" Target="../embeddings/oleObject2.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ECFF"/>
            </a:gs>
            <a:gs pos="100000">
              <a:srgbClr val="FF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37000" y="174625"/>
            <a:ext cx="501491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038225"/>
            <a:ext cx="77724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solidFill>
                  <a:schemeClr val="tx1"/>
                </a:solidFill>
                <a:ea typeface="+mn-ea"/>
              </a:defRPr>
            </a:lvl1pPr>
          </a:lstStyle>
          <a:p>
            <a:pPr fontAlgn="base">
              <a:spcAft>
                <a:spcPct val="0"/>
              </a:spcAft>
              <a:defRPr/>
            </a:pPr>
            <a:endParaRPr kumimoji="1" lang="en-US" altLang="zh-CN">
              <a:solidFill>
                <a:srgbClr val="000000"/>
              </a:solidFill>
            </a:endParaRPr>
          </a:p>
        </p:txBody>
      </p:sp>
      <p:sp>
        <p:nvSpPr>
          <p:cNvPr id="3077" name="Rectangle 5"/>
          <p:cNvSpPr>
            <a:spLocks noChangeArrowheads="1"/>
          </p:cNvSpPr>
          <p:nvPr/>
        </p:nvSpPr>
        <p:spPr bwMode="auto">
          <a:xfrm>
            <a:off x="3962400" y="838200"/>
            <a:ext cx="4964113" cy="88900"/>
          </a:xfrm>
          <a:prstGeom prst="rect">
            <a:avLst/>
          </a:prstGeom>
          <a:gradFill rotWithShape="0">
            <a:gsLst>
              <a:gs pos="0">
                <a:schemeClr val="hlink"/>
              </a:gs>
              <a:gs pos="50000">
                <a:schemeClr val="accent2"/>
              </a:gs>
              <a:gs pos="100000">
                <a:schemeClr val="hlink"/>
              </a:gs>
            </a:gsLst>
            <a:lin ang="0" scaled="1"/>
          </a:gradFill>
          <a:ln w="9525">
            <a:noFill/>
            <a:miter lim="800000"/>
            <a:headEnd/>
            <a:tailEnd/>
          </a:ln>
          <a:effectLst/>
        </p:spPr>
        <p:txBody>
          <a:bodyPr wrap="none" anchor="ctr"/>
          <a:lstStyle/>
          <a:p>
            <a:pPr fontAlgn="base">
              <a:spcBef>
                <a:spcPct val="50000"/>
              </a:spcBef>
              <a:spcAft>
                <a:spcPct val="0"/>
              </a:spcAft>
              <a:defRPr/>
            </a:pPr>
            <a:endParaRPr kumimoji="1" lang="zh-CN" altLang="en-US" sz="2800">
              <a:solidFill>
                <a:srgbClr val="0000FF"/>
              </a:solidFill>
              <a:ea typeface="楷体_GB2312" pitchFamily="49" charset="-122"/>
            </a:endParaRPr>
          </a:p>
        </p:txBody>
      </p:sp>
      <p:grpSp>
        <p:nvGrpSpPr>
          <p:cNvPr id="1030" name="Group 6"/>
          <p:cNvGrpSpPr>
            <a:grpSpLocks/>
          </p:cNvGrpSpPr>
          <p:nvPr/>
        </p:nvGrpSpPr>
        <p:grpSpPr bwMode="auto">
          <a:xfrm>
            <a:off x="0" y="4367213"/>
            <a:ext cx="9131300" cy="2478087"/>
            <a:chOff x="0" y="2751"/>
            <a:chExt cx="5752" cy="1561"/>
          </a:xfrm>
        </p:grpSpPr>
        <p:sp>
          <p:nvSpPr>
            <p:cNvPr id="1062" name="Rectangle 7"/>
            <p:cNvSpPr>
              <a:spLocks noChangeArrowheads="1"/>
            </p:cNvSpPr>
            <p:nvPr userDrawn="1"/>
          </p:nvSpPr>
          <p:spPr bwMode="hidden">
            <a:xfrm>
              <a:off x="0" y="4080"/>
              <a:ext cx="5752" cy="232"/>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grpSp>
          <p:nvGrpSpPr>
            <p:cNvPr id="1063" name="Group 8"/>
            <p:cNvGrpSpPr>
              <a:grpSpLocks/>
            </p:cNvGrpSpPr>
            <p:nvPr userDrawn="1"/>
          </p:nvGrpSpPr>
          <p:grpSpPr bwMode="auto">
            <a:xfrm>
              <a:off x="4458" y="2751"/>
              <a:ext cx="1190" cy="1426"/>
              <a:chOff x="4458" y="2751"/>
              <a:chExt cx="1190" cy="1426"/>
            </a:xfrm>
          </p:grpSpPr>
          <p:sp>
            <p:nvSpPr>
              <p:cNvPr id="1064" name="Freeform 9"/>
              <p:cNvSpPr>
                <a:spLocks/>
              </p:cNvSpPr>
              <p:nvPr userDrawn="1"/>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rgbClr val="CCECFF"/>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5" name="Line 10"/>
              <p:cNvSpPr>
                <a:spLocks noChangeShapeType="1"/>
              </p:cNvSpPr>
              <p:nvPr userDrawn="1"/>
            </p:nvSpPr>
            <p:spPr bwMode="ltGray">
              <a:xfrm flipV="1">
                <a:off x="4639" y="3863"/>
                <a:ext cx="103" cy="186"/>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6" name="Line 11"/>
              <p:cNvSpPr>
                <a:spLocks noChangeShapeType="1"/>
              </p:cNvSpPr>
              <p:nvPr userDrawn="1"/>
            </p:nvSpPr>
            <p:spPr bwMode="ltGray">
              <a:xfrm flipV="1">
                <a:off x="5210" y="2874"/>
                <a:ext cx="36" cy="71"/>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7" name="Line 12"/>
              <p:cNvSpPr>
                <a:spLocks noChangeShapeType="1"/>
              </p:cNvSpPr>
              <p:nvPr userDrawn="1"/>
            </p:nvSpPr>
            <p:spPr bwMode="ltGray">
              <a:xfrm flipV="1">
                <a:off x="5270" y="2751"/>
                <a:ext cx="36" cy="71"/>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8" name="Freeform 13"/>
              <p:cNvSpPr>
                <a:spLocks/>
              </p:cNvSpPr>
              <p:nvPr userDrawn="1"/>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rgbClr val="CCECFF"/>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9" name="Oval 14"/>
              <p:cNvSpPr>
                <a:spLocks noChangeArrowheads="1"/>
              </p:cNvSpPr>
              <p:nvPr userDrawn="1"/>
            </p:nvSpPr>
            <p:spPr bwMode="grayWhite">
              <a:xfrm>
                <a:off x="4458" y="2879"/>
                <a:ext cx="1074" cy="1073"/>
              </a:xfrm>
              <a:prstGeom prst="ellipse">
                <a:avLst/>
              </a:prstGeom>
              <a:gradFill rotWithShape="0">
                <a:gsLst>
                  <a:gs pos="0">
                    <a:schemeClr val="bg1"/>
                  </a:gs>
                  <a:gs pos="100000">
                    <a:srgbClr val="CCE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grpSp>
            <p:nvGrpSpPr>
              <p:cNvPr id="1070" name="Group 15"/>
              <p:cNvGrpSpPr>
                <a:grpSpLocks/>
              </p:cNvGrpSpPr>
              <p:nvPr userDrawn="1"/>
            </p:nvGrpSpPr>
            <p:grpSpPr bwMode="auto">
              <a:xfrm>
                <a:off x="4458" y="2991"/>
                <a:ext cx="999" cy="797"/>
                <a:chOff x="4458" y="2991"/>
                <a:chExt cx="999" cy="797"/>
              </a:xfrm>
            </p:grpSpPr>
            <p:sp>
              <p:nvSpPr>
                <p:cNvPr id="1071" name="Freeform 16"/>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2" name="Freeform 17"/>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3" name="Freeform 18"/>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4" name="Freeform 19"/>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5" name="Freeform 20"/>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6" name="Freeform 21"/>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7" name="Freeform 22"/>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8" name="Freeform 23"/>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79" name="Freeform 24"/>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0" name="Freeform 25"/>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1" name="Freeform 26"/>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2" name="Freeform 27"/>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3" name="Freeform 28"/>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4" name="Freeform 29"/>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5" name="Freeform 30"/>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6" name="Freeform 31"/>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7" name="Freeform 32"/>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88" name="Freeform 33"/>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grpSp>
        </p:grpSp>
      </p:grpSp>
      <p:graphicFrame>
        <p:nvGraphicFramePr>
          <p:cNvPr id="1031" name="Object 34"/>
          <p:cNvGraphicFramePr>
            <a:graphicFrameLocks noChangeAspect="1"/>
          </p:cNvGraphicFramePr>
          <p:nvPr/>
        </p:nvGraphicFramePr>
        <p:xfrm>
          <a:off x="0" y="0"/>
          <a:ext cx="3308350" cy="712788"/>
        </p:xfrm>
        <a:graphic>
          <a:graphicData uri="http://schemas.openxmlformats.org/presentationml/2006/ole">
            <mc:AlternateContent xmlns:mc="http://schemas.openxmlformats.org/markup-compatibility/2006">
              <mc:Choice xmlns:v="urn:schemas-microsoft-com:vml" Requires="v">
                <p:oleObj spid="_x0000_s1216" name="位图图像" r:id="rId17" imgW="20338714" imgH="4382112" progId="Paint.Picture">
                  <p:embed/>
                </p:oleObj>
              </mc:Choice>
              <mc:Fallback>
                <p:oleObj name="位图图像" r:id="rId17" imgW="20338714" imgH="4382112" progId="Paint.Picture">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330835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Rectangle 36"/>
          <p:cNvSpPr>
            <a:spLocks noChangeArrowheads="1"/>
          </p:cNvSpPr>
          <p:nvPr/>
        </p:nvSpPr>
        <p:spPr bwMode="hidden">
          <a:xfrm>
            <a:off x="0" y="6477000"/>
            <a:ext cx="9131300" cy="368300"/>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sp>
        <p:nvSpPr>
          <p:cNvPr id="1033" name="Freeform 38"/>
          <p:cNvSpPr>
            <a:spLocks/>
          </p:cNvSpPr>
          <p:nvPr/>
        </p:nvSpPr>
        <p:spPr bwMode="ltGray">
          <a:xfrm>
            <a:off x="7324725" y="4429125"/>
            <a:ext cx="1641475" cy="2020888"/>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rgbClr val="CCECFF"/>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34" name="Line 39"/>
          <p:cNvSpPr>
            <a:spLocks noChangeShapeType="1"/>
          </p:cNvSpPr>
          <p:nvPr/>
        </p:nvSpPr>
        <p:spPr bwMode="ltGray">
          <a:xfrm flipV="1">
            <a:off x="7364413" y="6132513"/>
            <a:ext cx="163512" cy="295275"/>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35" name="Line 40"/>
          <p:cNvSpPr>
            <a:spLocks noChangeShapeType="1"/>
          </p:cNvSpPr>
          <p:nvPr/>
        </p:nvSpPr>
        <p:spPr bwMode="ltGray">
          <a:xfrm flipV="1">
            <a:off x="8270875" y="4562475"/>
            <a:ext cx="57150" cy="112713"/>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36" name="Line 41"/>
          <p:cNvSpPr>
            <a:spLocks noChangeShapeType="1"/>
          </p:cNvSpPr>
          <p:nvPr/>
        </p:nvSpPr>
        <p:spPr bwMode="ltGray">
          <a:xfrm flipV="1">
            <a:off x="8366125" y="4367213"/>
            <a:ext cx="57150" cy="112712"/>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37" name="Freeform 42"/>
          <p:cNvSpPr>
            <a:spLocks/>
          </p:cNvSpPr>
          <p:nvPr/>
        </p:nvSpPr>
        <p:spPr bwMode="ltGray">
          <a:xfrm>
            <a:off x="7545388" y="6456363"/>
            <a:ext cx="958850" cy="174625"/>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rgbClr val="CCECFF"/>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38" name="Oval 43"/>
          <p:cNvSpPr>
            <a:spLocks noChangeArrowheads="1"/>
          </p:cNvSpPr>
          <p:nvPr/>
        </p:nvSpPr>
        <p:spPr bwMode="grayWhite">
          <a:xfrm>
            <a:off x="7077075" y="4570413"/>
            <a:ext cx="1704975" cy="1703387"/>
          </a:xfrm>
          <a:prstGeom prst="ellipse">
            <a:avLst/>
          </a:prstGeom>
          <a:gradFill rotWithShape="0">
            <a:gsLst>
              <a:gs pos="0">
                <a:srgbClr val="EFFFFF"/>
              </a:gs>
              <a:gs pos="100000">
                <a:srgbClr val="CCE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endParaRPr lang="zh-CN" altLang="en-US"/>
          </a:p>
        </p:txBody>
      </p:sp>
      <p:grpSp>
        <p:nvGrpSpPr>
          <p:cNvPr id="1039" name="Group 44"/>
          <p:cNvGrpSpPr>
            <a:grpSpLocks/>
          </p:cNvGrpSpPr>
          <p:nvPr/>
        </p:nvGrpSpPr>
        <p:grpSpPr bwMode="auto">
          <a:xfrm>
            <a:off x="7077075" y="4748213"/>
            <a:ext cx="1585913" cy="1265237"/>
            <a:chOff x="4458" y="2991"/>
            <a:chExt cx="999" cy="797"/>
          </a:xfrm>
        </p:grpSpPr>
        <p:sp>
          <p:nvSpPr>
            <p:cNvPr id="1044" name="Freeform 45"/>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45" name="Freeform 46"/>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46" name="Freeform 47"/>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47" name="Freeform 48"/>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48" name="Freeform 49"/>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49" name="Freeform 50"/>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0" name="Freeform 51"/>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1" name="Freeform 52"/>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2" name="Freeform 53"/>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3" name="Freeform 54"/>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4" name="Freeform 55"/>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5" name="Freeform 56"/>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6" name="Freeform 57"/>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7" name="Freeform 58"/>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8" name="Freeform 59"/>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59" name="Freeform 60"/>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0" name="Freeform 61"/>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sp>
          <p:nvSpPr>
            <p:cNvPr id="1061" name="Freeform 62"/>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fontAlgn="base">
                <a:spcBef>
                  <a:spcPct val="50000"/>
                </a:spcBef>
                <a:spcAft>
                  <a:spcPct val="0"/>
                </a:spcAft>
              </a:pPr>
              <a:endParaRPr kumimoji="1" lang="zh-CN" altLang="en-US" sz="2800">
                <a:solidFill>
                  <a:srgbClr val="0000FF"/>
                </a:solidFill>
                <a:ea typeface="楷体_GB2312" pitchFamily="49" charset="-122"/>
              </a:endParaRPr>
            </a:p>
          </p:txBody>
        </p:sp>
      </p:grpSp>
      <p:graphicFrame>
        <p:nvGraphicFramePr>
          <p:cNvPr id="1040" name="Object 63"/>
          <p:cNvGraphicFramePr>
            <a:graphicFrameLocks noChangeAspect="1"/>
          </p:cNvGraphicFramePr>
          <p:nvPr/>
        </p:nvGraphicFramePr>
        <p:xfrm>
          <a:off x="0" y="0"/>
          <a:ext cx="3308350" cy="712788"/>
        </p:xfrm>
        <a:graphic>
          <a:graphicData uri="http://schemas.openxmlformats.org/presentationml/2006/ole">
            <mc:AlternateContent xmlns:mc="http://schemas.openxmlformats.org/markup-compatibility/2006">
              <mc:Choice xmlns:v="urn:schemas-microsoft-com:vml" Requires="v">
                <p:oleObj spid="_x0000_s1217" name="位图图像" r:id="rId19" imgW="20338714" imgH="4382112" progId="Paint.Picture">
                  <p:embed/>
                </p:oleObj>
              </mc:Choice>
              <mc:Fallback>
                <p:oleObj name="位图图像" r:id="rId19" imgW="20338714" imgH="4382112" progId="Paint.Picture">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330835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36" name="Rectangle 64"/>
          <p:cNvSpPr>
            <a:spLocks noGrp="1" noChangeArrowheads="1"/>
          </p:cNvSpPr>
          <p:nvPr>
            <p:ph type="sldNum" sz="quarter" idx="4"/>
          </p:nvPr>
        </p:nvSpPr>
        <p:spPr bwMode="auto">
          <a:xfrm>
            <a:off x="6981825"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6666FF"/>
                </a:solidFill>
                <a:latin typeface="Arial" charset="0"/>
                <a:ea typeface="+mn-ea"/>
              </a:defRPr>
            </a:lvl1pPr>
          </a:lstStyle>
          <a:p>
            <a:pPr fontAlgn="base">
              <a:spcAft>
                <a:spcPct val="0"/>
              </a:spcAft>
              <a:defRPr/>
            </a:pPr>
            <a:fld id="{7ABF8D8E-4EAA-47A0-B184-EC953522E068}" type="slidenum">
              <a:rPr kumimoji="1" lang="en-US" altLang="zh-CN"/>
              <a:pPr fontAlgn="base">
                <a:spcAft>
                  <a:spcPct val="0"/>
                </a:spcAft>
                <a:defRPr/>
              </a:pPr>
              <a:t>‹#›</a:t>
            </a:fld>
            <a:endParaRPr kumimoji="1" lang="en-US" altLang="zh-CN"/>
          </a:p>
        </p:txBody>
      </p:sp>
      <p:sp>
        <p:nvSpPr>
          <p:cNvPr id="3137" name="Rectangle 6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ea typeface="+mn-ea"/>
              </a:defRPr>
            </a:lvl1pPr>
          </a:lstStyle>
          <a:p>
            <a:pPr fontAlgn="base">
              <a:spcAft>
                <a:spcPct val="0"/>
              </a:spcAft>
              <a:defRPr/>
            </a:pPr>
            <a:endParaRPr kumimoji="1" lang="en-US" altLang="zh-CN">
              <a:solidFill>
                <a:srgbClr val="000000"/>
              </a:solidFill>
            </a:endParaRPr>
          </a:p>
        </p:txBody>
      </p:sp>
      <p:sp>
        <p:nvSpPr>
          <p:cNvPr id="1043" name="Rectangle 66"/>
          <p:cNvSpPr>
            <a:spLocks noChangeArrowheads="1"/>
          </p:cNvSpPr>
          <p:nvPr/>
        </p:nvSpPr>
        <p:spPr bwMode="auto">
          <a:xfrm>
            <a:off x="7850188" y="28575"/>
            <a:ext cx="1263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eaLnBrk="1" fontAlgn="base" hangingPunct="1">
              <a:spcBef>
                <a:spcPct val="50000"/>
              </a:spcBef>
              <a:spcAft>
                <a:spcPct val="0"/>
              </a:spcAft>
            </a:pPr>
            <a:r>
              <a:rPr lang="zh-CN" altLang="en-US" sz="1000">
                <a:solidFill>
                  <a:srgbClr val="C5E9FF"/>
                </a:solidFill>
                <a:latin typeface="华文行楷" pitchFamily="2" charset="-122"/>
                <a:ea typeface="华文行楷" pitchFamily="2" charset="-122"/>
              </a:rPr>
              <a:t>理学院 物理系 陈强</a:t>
            </a:r>
          </a:p>
        </p:txBody>
      </p:sp>
    </p:spTree>
    <p:extLst>
      <p:ext uri="{BB962C8B-B14F-4D97-AF65-F5344CB8AC3E}">
        <p14:creationId xmlns:p14="http://schemas.microsoft.com/office/powerpoint/2010/main" val="250461830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hf hdr="0" ftr="0" dt="0"/>
  <p:txStyles>
    <p:title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28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28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28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28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28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9.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5.emf"/><Relationship Id="rId3" Type="http://schemas.openxmlformats.org/officeDocument/2006/relationships/oleObject" Target="../embeddings/oleObject8.bin"/><Relationship Id="rId7" Type="http://schemas.openxmlformats.org/officeDocument/2006/relationships/image" Target="../media/image12.wmf"/><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4.emf"/><Relationship Id="rId5" Type="http://schemas.openxmlformats.org/officeDocument/2006/relationships/image" Target="../media/image17.png"/><Relationship Id="rId15" Type="http://schemas.openxmlformats.org/officeDocument/2006/relationships/image" Target="../media/image16.wmf"/><Relationship Id="rId10" Type="http://schemas.openxmlformats.org/officeDocument/2006/relationships/oleObject" Target="../embeddings/oleObject11.bin"/><Relationship Id="rId4" Type="http://schemas.openxmlformats.org/officeDocument/2006/relationships/image" Target="../media/image11.wmf"/><Relationship Id="rId9" Type="http://schemas.openxmlformats.org/officeDocument/2006/relationships/image" Target="../media/image13.emf"/><Relationship Id="rId1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9.emf"/><Relationship Id="rId5" Type="http://schemas.openxmlformats.org/officeDocument/2006/relationships/oleObject" Target="../embeddings/oleObject15.bin"/><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2.emf"/><Relationship Id="rId5" Type="http://schemas.openxmlformats.org/officeDocument/2006/relationships/oleObject" Target="../embeddings/oleObject18.bin"/><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oleObject" Target="../embeddings/oleObject20.bin"/><Relationship Id="rId7"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5.emf"/><Relationship Id="rId5" Type="http://schemas.openxmlformats.org/officeDocument/2006/relationships/oleObject" Target="../embeddings/oleObject21.bin"/><Relationship Id="rId4" Type="http://schemas.openxmlformats.org/officeDocument/2006/relationships/image" Target="../media/image24.emf"/><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27.bin"/><Relationship Id="rId18" Type="http://schemas.openxmlformats.org/officeDocument/2006/relationships/image" Target="../media/image36.wmf"/><Relationship Id="rId26" Type="http://schemas.openxmlformats.org/officeDocument/2006/relationships/image" Target="../media/image40.wmf"/><Relationship Id="rId3" Type="http://schemas.openxmlformats.org/officeDocument/2006/relationships/oleObject" Target="../embeddings/oleObject22.bin"/><Relationship Id="rId21" Type="http://schemas.openxmlformats.org/officeDocument/2006/relationships/oleObject" Target="../embeddings/oleObject31.bin"/><Relationship Id="rId7" Type="http://schemas.openxmlformats.org/officeDocument/2006/relationships/oleObject" Target="../embeddings/oleObject24.bin"/><Relationship Id="rId12" Type="http://schemas.openxmlformats.org/officeDocument/2006/relationships/image" Target="../media/image33.wmf"/><Relationship Id="rId17" Type="http://schemas.openxmlformats.org/officeDocument/2006/relationships/oleObject" Target="../embeddings/oleObject29.bin"/><Relationship Id="rId25" Type="http://schemas.openxmlformats.org/officeDocument/2006/relationships/oleObject" Target="../embeddings/oleObject33.bin"/><Relationship Id="rId2" Type="http://schemas.openxmlformats.org/officeDocument/2006/relationships/slideLayout" Target="../slideLayouts/slideLayout7.xml"/><Relationship Id="rId16" Type="http://schemas.openxmlformats.org/officeDocument/2006/relationships/image" Target="../media/image35.wmf"/><Relationship Id="rId20" Type="http://schemas.openxmlformats.org/officeDocument/2006/relationships/image" Target="../media/image37.wmf"/><Relationship Id="rId1" Type="http://schemas.openxmlformats.org/officeDocument/2006/relationships/vmlDrawing" Target="../drawings/vmlDrawing9.vml"/><Relationship Id="rId6" Type="http://schemas.openxmlformats.org/officeDocument/2006/relationships/image" Target="../media/image30.emf"/><Relationship Id="rId11" Type="http://schemas.openxmlformats.org/officeDocument/2006/relationships/oleObject" Target="../embeddings/oleObject26.bin"/><Relationship Id="rId24" Type="http://schemas.openxmlformats.org/officeDocument/2006/relationships/image" Target="../media/image39.wmf"/><Relationship Id="rId5" Type="http://schemas.openxmlformats.org/officeDocument/2006/relationships/oleObject" Target="../embeddings/oleObject23.bin"/><Relationship Id="rId15" Type="http://schemas.openxmlformats.org/officeDocument/2006/relationships/oleObject" Target="../embeddings/oleObject28.bin"/><Relationship Id="rId23" Type="http://schemas.openxmlformats.org/officeDocument/2006/relationships/oleObject" Target="../embeddings/oleObject32.bin"/><Relationship Id="rId10" Type="http://schemas.openxmlformats.org/officeDocument/2006/relationships/image" Target="../media/image32.emf"/><Relationship Id="rId19" Type="http://schemas.openxmlformats.org/officeDocument/2006/relationships/oleObject" Target="../embeddings/oleObject30.bin"/><Relationship Id="rId4" Type="http://schemas.openxmlformats.org/officeDocument/2006/relationships/image" Target="../media/image29.wmf"/><Relationship Id="rId9" Type="http://schemas.openxmlformats.org/officeDocument/2006/relationships/oleObject" Target="../embeddings/oleObject25.bin"/><Relationship Id="rId14" Type="http://schemas.openxmlformats.org/officeDocument/2006/relationships/image" Target="../media/image34.wmf"/><Relationship Id="rId22" Type="http://schemas.openxmlformats.org/officeDocument/2006/relationships/image" Target="../media/image3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5.emf"/><Relationship Id="rId5" Type="http://schemas.openxmlformats.org/officeDocument/2006/relationships/oleObject" Target="../embeddings/oleObject35.bin"/><Relationship Id="rId4" Type="http://schemas.openxmlformats.org/officeDocument/2006/relationships/image" Target="../media/image4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47.png"/><Relationship Id="rId4" Type="http://schemas.openxmlformats.org/officeDocument/2006/relationships/image" Target="../media/image46.emf"/></Relationships>
</file>

<file path=ppt/slides/_rels/slide25.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9.emf"/><Relationship Id="rId5" Type="http://schemas.openxmlformats.org/officeDocument/2006/relationships/oleObject" Target="../embeddings/oleObject38.bin"/><Relationship Id="rId4" Type="http://schemas.openxmlformats.org/officeDocument/2006/relationships/image" Target="../media/image4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oleObject" Target="../embeddings/oleObject45.bin"/><Relationship Id="rId18" Type="http://schemas.openxmlformats.org/officeDocument/2006/relationships/image" Target="../media/image59.e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56.emf"/><Relationship Id="rId17"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58.emf"/><Relationship Id="rId20" Type="http://schemas.openxmlformats.org/officeDocument/2006/relationships/image" Target="../media/image60.emf"/><Relationship Id="rId1" Type="http://schemas.openxmlformats.org/officeDocument/2006/relationships/vmlDrawing" Target="../drawings/vmlDrawing13.vml"/><Relationship Id="rId6" Type="http://schemas.openxmlformats.org/officeDocument/2006/relationships/image" Target="../media/image53.e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55.emf"/><Relationship Id="rId19" Type="http://schemas.openxmlformats.org/officeDocument/2006/relationships/oleObject" Target="../embeddings/oleObject48.bin"/><Relationship Id="rId4" Type="http://schemas.openxmlformats.org/officeDocument/2006/relationships/image" Target="../media/image52.emf"/><Relationship Id="rId9" Type="http://schemas.openxmlformats.org/officeDocument/2006/relationships/oleObject" Target="../embeddings/oleObject43.bin"/><Relationship Id="rId14" Type="http://schemas.openxmlformats.org/officeDocument/2006/relationships/image" Target="../media/image57.emf"/></Relationships>
</file>

<file path=ppt/slides/_rels/slide2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54.bin"/><Relationship Id="rId18" Type="http://schemas.openxmlformats.org/officeDocument/2006/relationships/image" Target="../media/image69.wmf"/><Relationship Id="rId3" Type="http://schemas.openxmlformats.org/officeDocument/2006/relationships/oleObject" Target="../embeddings/oleObject49.bin"/><Relationship Id="rId21" Type="http://schemas.openxmlformats.org/officeDocument/2006/relationships/image" Target="../media/image71.png"/><Relationship Id="rId7" Type="http://schemas.openxmlformats.org/officeDocument/2006/relationships/oleObject" Target="../embeddings/oleObject51.bin"/><Relationship Id="rId12" Type="http://schemas.openxmlformats.org/officeDocument/2006/relationships/image" Target="../media/image66.wmf"/><Relationship Id="rId17" Type="http://schemas.openxmlformats.org/officeDocument/2006/relationships/oleObject" Target="../embeddings/oleObject56.bin"/><Relationship Id="rId2" Type="http://schemas.openxmlformats.org/officeDocument/2006/relationships/slideLayout" Target="../slideLayouts/slideLayout7.xml"/><Relationship Id="rId16" Type="http://schemas.openxmlformats.org/officeDocument/2006/relationships/image" Target="../media/image68.wmf"/><Relationship Id="rId20" Type="http://schemas.openxmlformats.org/officeDocument/2006/relationships/image" Target="../media/image70.wmf"/><Relationship Id="rId1" Type="http://schemas.openxmlformats.org/officeDocument/2006/relationships/vmlDrawing" Target="../drawings/vmlDrawing14.vml"/><Relationship Id="rId6" Type="http://schemas.openxmlformats.org/officeDocument/2006/relationships/image" Target="../media/image63.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65.wmf"/><Relationship Id="rId19" Type="http://schemas.openxmlformats.org/officeDocument/2006/relationships/oleObject" Target="../embeddings/oleObject57.bin"/><Relationship Id="rId4" Type="http://schemas.openxmlformats.org/officeDocument/2006/relationships/image" Target="../media/image62.wmf"/><Relationship Id="rId9" Type="http://schemas.openxmlformats.org/officeDocument/2006/relationships/oleObject" Target="../embeddings/oleObject52.bin"/><Relationship Id="rId14" Type="http://schemas.openxmlformats.org/officeDocument/2006/relationships/image" Target="../media/image67.wmf"/></Relationships>
</file>

<file path=ppt/slides/_rels/slide3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63.bin"/><Relationship Id="rId18" Type="http://schemas.openxmlformats.org/officeDocument/2006/relationships/image" Target="../media/image80.wmf"/><Relationship Id="rId26" Type="http://schemas.openxmlformats.org/officeDocument/2006/relationships/image" Target="../media/image84.wmf"/><Relationship Id="rId39" Type="http://schemas.openxmlformats.org/officeDocument/2006/relationships/oleObject" Target="../embeddings/oleObject76.bin"/><Relationship Id="rId3" Type="http://schemas.openxmlformats.org/officeDocument/2006/relationships/oleObject" Target="../embeddings/oleObject58.bin"/><Relationship Id="rId21" Type="http://schemas.openxmlformats.org/officeDocument/2006/relationships/oleObject" Target="../embeddings/oleObject67.bin"/><Relationship Id="rId34" Type="http://schemas.openxmlformats.org/officeDocument/2006/relationships/image" Target="../media/image88.wmf"/><Relationship Id="rId42" Type="http://schemas.openxmlformats.org/officeDocument/2006/relationships/image" Target="../media/image92.wmf"/><Relationship Id="rId7" Type="http://schemas.openxmlformats.org/officeDocument/2006/relationships/oleObject" Target="../embeddings/oleObject60.bin"/><Relationship Id="rId12" Type="http://schemas.openxmlformats.org/officeDocument/2006/relationships/image" Target="../media/image77.wmf"/><Relationship Id="rId17" Type="http://schemas.openxmlformats.org/officeDocument/2006/relationships/oleObject" Target="../embeddings/oleObject65.bin"/><Relationship Id="rId25" Type="http://schemas.openxmlformats.org/officeDocument/2006/relationships/oleObject" Target="../embeddings/oleObject69.bin"/><Relationship Id="rId33" Type="http://schemas.openxmlformats.org/officeDocument/2006/relationships/oleObject" Target="../embeddings/oleObject73.bin"/><Relationship Id="rId38" Type="http://schemas.openxmlformats.org/officeDocument/2006/relationships/image" Target="../media/image90.wmf"/><Relationship Id="rId2" Type="http://schemas.openxmlformats.org/officeDocument/2006/relationships/slideLayout" Target="../slideLayouts/slideLayout7.xml"/><Relationship Id="rId16" Type="http://schemas.openxmlformats.org/officeDocument/2006/relationships/image" Target="../media/image79.emf"/><Relationship Id="rId20" Type="http://schemas.openxmlformats.org/officeDocument/2006/relationships/image" Target="../media/image81.emf"/><Relationship Id="rId29" Type="http://schemas.openxmlformats.org/officeDocument/2006/relationships/oleObject" Target="../embeddings/oleObject71.bin"/><Relationship Id="rId41" Type="http://schemas.openxmlformats.org/officeDocument/2006/relationships/oleObject" Target="../embeddings/oleObject77.bin"/><Relationship Id="rId1" Type="http://schemas.openxmlformats.org/officeDocument/2006/relationships/vmlDrawing" Target="../drawings/vmlDrawing15.vml"/><Relationship Id="rId6" Type="http://schemas.openxmlformats.org/officeDocument/2006/relationships/image" Target="../media/image74.wmf"/><Relationship Id="rId11" Type="http://schemas.openxmlformats.org/officeDocument/2006/relationships/oleObject" Target="../embeddings/oleObject62.bin"/><Relationship Id="rId24" Type="http://schemas.openxmlformats.org/officeDocument/2006/relationships/image" Target="../media/image83.emf"/><Relationship Id="rId32" Type="http://schemas.openxmlformats.org/officeDocument/2006/relationships/image" Target="../media/image87.wmf"/><Relationship Id="rId37" Type="http://schemas.openxmlformats.org/officeDocument/2006/relationships/oleObject" Target="../embeddings/oleObject75.bin"/><Relationship Id="rId40" Type="http://schemas.openxmlformats.org/officeDocument/2006/relationships/image" Target="../media/image91.w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28" Type="http://schemas.openxmlformats.org/officeDocument/2006/relationships/image" Target="../media/image85.wmf"/><Relationship Id="rId36" Type="http://schemas.openxmlformats.org/officeDocument/2006/relationships/image" Target="../media/image89.wmf"/><Relationship Id="rId10" Type="http://schemas.openxmlformats.org/officeDocument/2006/relationships/image" Target="../media/image76.wmf"/><Relationship Id="rId19" Type="http://schemas.openxmlformats.org/officeDocument/2006/relationships/oleObject" Target="../embeddings/oleObject66.bin"/><Relationship Id="rId31" Type="http://schemas.openxmlformats.org/officeDocument/2006/relationships/oleObject" Target="../embeddings/oleObject72.bin"/><Relationship Id="rId4" Type="http://schemas.openxmlformats.org/officeDocument/2006/relationships/image" Target="../media/image73.wmf"/><Relationship Id="rId9" Type="http://schemas.openxmlformats.org/officeDocument/2006/relationships/oleObject" Target="../embeddings/oleObject61.bin"/><Relationship Id="rId14" Type="http://schemas.openxmlformats.org/officeDocument/2006/relationships/image" Target="../media/image78.wmf"/><Relationship Id="rId22" Type="http://schemas.openxmlformats.org/officeDocument/2006/relationships/image" Target="../media/image82.emf"/><Relationship Id="rId27" Type="http://schemas.openxmlformats.org/officeDocument/2006/relationships/oleObject" Target="../embeddings/oleObject70.bin"/><Relationship Id="rId30" Type="http://schemas.openxmlformats.org/officeDocument/2006/relationships/image" Target="../media/image86.wmf"/><Relationship Id="rId35" Type="http://schemas.openxmlformats.org/officeDocument/2006/relationships/oleObject" Target="../embeddings/oleObject74.bin"/></Relationships>
</file>

<file path=ppt/slides/_rels/slide33.xml.rels><?xml version="1.0" encoding="UTF-8" standalone="yes"?>
<Relationships xmlns="http://schemas.openxmlformats.org/package/2006/relationships"><Relationship Id="rId8" Type="http://schemas.openxmlformats.org/officeDocument/2006/relationships/image" Target="../media/image95.e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97.wmf"/><Relationship Id="rId2" Type="http://schemas.openxmlformats.org/officeDocument/2006/relationships/slideLayout" Target="../slideLayouts/slideLayout7.xml"/><Relationship Id="rId16" Type="http://schemas.openxmlformats.org/officeDocument/2006/relationships/image" Target="../media/image99.wmf"/><Relationship Id="rId1" Type="http://schemas.openxmlformats.org/officeDocument/2006/relationships/vmlDrawing" Target="../drawings/vmlDrawing16.vml"/><Relationship Id="rId6" Type="http://schemas.openxmlformats.org/officeDocument/2006/relationships/image" Target="../media/image94.e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96.emf"/><Relationship Id="rId4" Type="http://schemas.openxmlformats.org/officeDocument/2006/relationships/image" Target="../media/image93.emf"/><Relationship Id="rId9" Type="http://schemas.openxmlformats.org/officeDocument/2006/relationships/oleObject" Target="../embeddings/oleObject81.bin"/><Relationship Id="rId14" Type="http://schemas.openxmlformats.org/officeDocument/2006/relationships/image" Target="../media/image98.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104.wmf"/><Relationship Id="rId18" Type="http://schemas.openxmlformats.org/officeDocument/2006/relationships/oleObject" Target="../embeddings/oleObject92.bin"/><Relationship Id="rId26" Type="http://schemas.openxmlformats.org/officeDocument/2006/relationships/oleObject" Target="../embeddings/oleObject96.bin"/><Relationship Id="rId3" Type="http://schemas.openxmlformats.org/officeDocument/2006/relationships/image" Target="../media/image108.png"/><Relationship Id="rId21" Type="http://schemas.openxmlformats.org/officeDocument/2006/relationships/image" Target="../media/image75.wmf"/><Relationship Id="rId7" Type="http://schemas.openxmlformats.org/officeDocument/2006/relationships/image" Target="../media/image101.wmf"/><Relationship Id="rId12" Type="http://schemas.openxmlformats.org/officeDocument/2006/relationships/oleObject" Target="../embeddings/oleObject89.bin"/><Relationship Id="rId17" Type="http://schemas.openxmlformats.org/officeDocument/2006/relationships/image" Target="../media/image73.wmf"/><Relationship Id="rId25" Type="http://schemas.openxmlformats.org/officeDocument/2006/relationships/image" Target="../media/image106.emf"/><Relationship Id="rId2" Type="http://schemas.openxmlformats.org/officeDocument/2006/relationships/slideLayout" Target="../slideLayouts/slideLayout7.xml"/><Relationship Id="rId16" Type="http://schemas.openxmlformats.org/officeDocument/2006/relationships/oleObject" Target="../embeddings/oleObject91.bin"/><Relationship Id="rId20" Type="http://schemas.openxmlformats.org/officeDocument/2006/relationships/oleObject" Target="../embeddings/oleObject93.bin"/><Relationship Id="rId29" Type="http://schemas.openxmlformats.org/officeDocument/2006/relationships/image" Target="../media/image107.emf"/><Relationship Id="rId1" Type="http://schemas.openxmlformats.org/officeDocument/2006/relationships/vmlDrawing" Target="../drawings/vmlDrawing17.vml"/><Relationship Id="rId6" Type="http://schemas.openxmlformats.org/officeDocument/2006/relationships/oleObject" Target="../embeddings/oleObject86.bin"/><Relationship Id="rId11" Type="http://schemas.openxmlformats.org/officeDocument/2006/relationships/image" Target="../media/image103.wmf"/><Relationship Id="rId24" Type="http://schemas.openxmlformats.org/officeDocument/2006/relationships/oleObject" Target="../embeddings/oleObject95.bin"/><Relationship Id="rId5" Type="http://schemas.openxmlformats.org/officeDocument/2006/relationships/image" Target="../media/image100.wmf"/><Relationship Id="rId15" Type="http://schemas.openxmlformats.org/officeDocument/2006/relationships/image" Target="../media/image105.wmf"/><Relationship Id="rId23" Type="http://schemas.openxmlformats.org/officeDocument/2006/relationships/image" Target="../media/image76.wmf"/><Relationship Id="rId28" Type="http://schemas.openxmlformats.org/officeDocument/2006/relationships/oleObject" Target="../embeddings/oleObject97.bin"/><Relationship Id="rId10" Type="http://schemas.openxmlformats.org/officeDocument/2006/relationships/oleObject" Target="../embeddings/oleObject88.bin"/><Relationship Id="rId19" Type="http://schemas.openxmlformats.org/officeDocument/2006/relationships/image" Target="../media/image74.wmf"/><Relationship Id="rId4" Type="http://schemas.openxmlformats.org/officeDocument/2006/relationships/oleObject" Target="../embeddings/oleObject85.bin"/><Relationship Id="rId9" Type="http://schemas.openxmlformats.org/officeDocument/2006/relationships/image" Target="../media/image102.wmf"/><Relationship Id="rId14" Type="http://schemas.openxmlformats.org/officeDocument/2006/relationships/oleObject" Target="../embeddings/oleObject90.bin"/><Relationship Id="rId22" Type="http://schemas.openxmlformats.org/officeDocument/2006/relationships/oleObject" Target="../embeddings/oleObject94.bin"/><Relationship Id="rId27" Type="http://schemas.openxmlformats.org/officeDocument/2006/relationships/image" Target="../media/image80.wmf"/></Relationships>
</file>

<file path=ppt/slides/_rels/slide3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image" Target="../media/image116.wmf"/><Relationship Id="rId18" Type="http://schemas.openxmlformats.org/officeDocument/2006/relationships/oleObject" Target="../embeddings/oleObject105.bin"/><Relationship Id="rId3" Type="http://schemas.openxmlformats.org/officeDocument/2006/relationships/oleObject" Target="../embeddings/oleObject98.bin"/><Relationship Id="rId21" Type="http://schemas.openxmlformats.org/officeDocument/2006/relationships/image" Target="../media/image120.wmf"/><Relationship Id="rId7" Type="http://schemas.openxmlformats.org/officeDocument/2006/relationships/oleObject" Target="../embeddings/oleObject100.bin"/><Relationship Id="rId12" Type="http://schemas.openxmlformats.org/officeDocument/2006/relationships/oleObject" Target="../embeddings/oleObject102.bin"/><Relationship Id="rId17" Type="http://schemas.openxmlformats.org/officeDocument/2006/relationships/image" Target="../media/image118.wmf"/><Relationship Id="rId2" Type="http://schemas.openxmlformats.org/officeDocument/2006/relationships/slideLayout" Target="../slideLayouts/slideLayout7.xml"/><Relationship Id="rId16" Type="http://schemas.openxmlformats.org/officeDocument/2006/relationships/oleObject" Target="../embeddings/oleObject104.bin"/><Relationship Id="rId20" Type="http://schemas.openxmlformats.org/officeDocument/2006/relationships/oleObject" Target="../embeddings/oleObject106.bin"/><Relationship Id="rId1" Type="http://schemas.openxmlformats.org/officeDocument/2006/relationships/vmlDrawing" Target="../drawings/vmlDrawing18.vml"/><Relationship Id="rId6" Type="http://schemas.openxmlformats.org/officeDocument/2006/relationships/image" Target="../media/image113.wmf"/><Relationship Id="rId11" Type="http://schemas.openxmlformats.org/officeDocument/2006/relationships/image" Target="../media/image122.png"/><Relationship Id="rId5" Type="http://schemas.openxmlformats.org/officeDocument/2006/relationships/oleObject" Target="../embeddings/oleObject99.bin"/><Relationship Id="rId15" Type="http://schemas.openxmlformats.org/officeDocument/2006/relationships/image" Target="../media/image117.wmf"/><Relationship Id="rId23" Type="http://schemas.openxmlformats.org/officeDocument/2006/relationships/image" Target="../media/image121.wmf"/><Relationship Id="rId10" Type="http://schemas.openxmlformats.org/officeDocument/2006/relationships/image" Target="../media/image115.wmf"/><Relationship Id="rId19" Type="http://schemas.openxmlformats.org/officeDocument/2006/relationships/image" Target="../media/image119.wmf"/><Relationship Id="rId4" Type="http://schemas.openxmlformats.org/officeDocument/2006/relationships/image" Target="../media/image112.wmf"/><Relationship Id="rId9" Type="http://schemas.openxmlformats.org/officeDocument/2006/relationships/oleObject" Target="../embeddings/oleObject101.bin"/><Relationship Id="rId14" Type="http://schemas.openxmlformats.org/officeDocument/2006/relationships/oleObject" Target="../embeddings/oleObject103.bin"/><Relationship Id="rId22" Type="http://schemas.openxmlformats.org/officeDocument/2006/relationships/oleObject" Target="../embeddings/oleObject107.bin"/></Relationships>
</file>

<file path=ppt/slides/_rels/slide39.xml.rels><?xml version="1.0" encoding="UTF-8" standalone="yes"?>
<Relationships xmlns="http://schemas.openxmlformats.org/package/2006/relationships"><Relationship Id="rId8" Type="http://schemas.openxmlformats.org/officeDocument/2006/relationships/image" Target="../media/image125.emf"/><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127.e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24.emf"/><Relationship Id="rId11" Type="http://schemas.openxmlformats.org/officeDocument/2006/relationships/oleObject" Target="../embeddings/oleObject112.bin"/><Relationship Id="rId5" Type="http://schemas.openxmlformats.org/officeDocument/2006/relationships/oleObject" Target="../embeddings/oleObject109.bin"/><Relationship Id="rId10" Type="http://schemas.openxmlformats.org/officeDocument/2006/relationships/image" Target="../media/image126.emf"/><Relationship Id="rId4" Type="http://schemas.openxmlformats.org/officeDocument/2006/relationships/image" Target="../media/image123.emf"/><Relationship Id="rId9" Type="http://schemas.openxmlformats.org/officeDocument/2006/relationships/oleObject" Target="../embeddings/oleObject11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oleObject" Target="../embeddings/oleObject118.bin"/><Relationship Id="rId18" Type="http://schemas.openxmlformats.org/officeDocument/2006/relationships/image" Target="../media/image136.emf"/><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33.emf"/><Relationship Id="rId17" Type="http://schemas.openxmlformats.org/officeDocument/2006/relationships/oleObject" Target="../embeddings/oleObject120.bin"/><Relationship Id="rId2" Type="http://schemas.openxmlformats.org/officeDocument/2006/relationships/slideLayout" Target="../slideLayouts/slideLayout7.xml"/><Relationship Id="rId16" Type="http://schemas.openxmlformats.org/officeDocument/2006/relationships/image" Target="../media/image135.emf"/><Relationship Id="rId1" Type="http://schemas.openxmlformats.org/officeDocument/2006/relationships/vmlDrawing" Target="../drawings/vmlDrawing20.vml"/><Relationship Id="rId6" Type="http://schemas.openxmlformats.org/officeDocument/2006/relationships/image" Target="../media/image130.wmf"/><Relationship Id="rId11" Type="http://schemas.openxmlformats.org/officeDocument/2006/relationships/oleObject" Target="../embeddings/oleObject117.bin"/><Relationship Id="rId5" Type="http://schemas.openxmlformats.org/officeDocument/2006/relationships/oleObject" Target="../embeddings/oleObject114.bin"/><Relationship Id="rId15" Type="http://schemas.openxmlformats.org/officeDocument/2006/relationships/oleObject" Target="../embeddings/oleObject119.bin"/><Relationship Id="rId10" Type="http://schemas.openxmlformats.org/officeDocument/2006/relationships/image" Target="../media/image132.emf"/><Relationship Id="rId4" Type="http://schemas.openxmlformats.org/officeDocument/2006/relationships/image" Target="../media/image129.wmf"/><Relationship Id="rId9" Type="http://schemas.openxmlformats.org/officeDocument/2006/relationships/oleObject" Target="../embeddings/oleObject116.bin"/><Relationship Id="rId14" Type="http://schemas.openxmlformats.org/officeDocument/2006/relationships/image" Target="../media/image134.emf"/></Relationships>
</file>

<file path=ppt/slides/_rels/slide42.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image" Target="../media/image144.emf"/><Relationship Id="rId3" Type="http://schemas.openxmlformats.org/officeDocument/2006/relationships/oleObject" Target="../embeddings/oleObject121.bin"/><Relationship Id="rId7" Type="http://schemas.openxmlformats.org/officeDocument/2006/relationships/oleObject" Target="../embeddings/oleObject124.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23.bin"/><Relationship Id="rId11" Type="http://schemas.openxmlformats.org/officeDocument/2006/relationships/image" Target="../media/image146.png"/><Relationship Id="rId5" Type="http://schemas.openxmlformats.org/officeDocument/2006/relationships/oleObject" Target="../embeddings/oleObject122.bin"/><Relationship Id="rId10" Type="http://schemas.openxmlformats.org/officeDocument/2006/relationships/image" Target="../media/image145.wmf"/><Relationship Id="rId4" Type="http://schemas.openxmlformats.org/officeDocument/2006/relationships/image" Target="../media/image143.wmf"/><Relationship Id="rId9" Type="http://schemas.openxmlformats.org/officeDocument/2006/relationships/oleObject" Target="../embeddings/oleObject125.bin"/></Relationships>
</file>

<file path=ppt/slides/_rels/slide49.xml.rels><?xml version="1.0" encoding="UTF-8" standalone="yes"?>
<Relationships xmlns="http://schemas.openxmlformats.org/package/2006/relationships"><Relationship Id="rId8" Type="http://schemas.openxmlformats.org/officeDocument/2006/relationships/image" Target="../media/image149.e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48.emf"/><Relationship Id="rId5" Type="http://schemas.openxmlformats.org/officeDocument/2006/relationships/oleObject" Target="../embeddings/oleObject127.bin"/><Relationship Id="rId10" Type="http://schemas.openxmlformats.org/officeDocument/2006/relationships/image" Target="../media/image150.emf"/><Relationship Id="rId4" Type="http://schemas.openxmlformats.org/officeDocument/2006/relationships/image" Target="../media/image147.emf"/><Relationship Id="rId9" Type="http://schemas.openxmlformats.org/officeDocument/2006/relationships/oleObject" Target="../embeddings/oleObject12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156.e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55.emf"/><Relationship Id="rId5" Type="http://schemas.openxmlformats.org/officeDocument/2006/relationships/oleObject" Target="../embeddings/oleObject131.bin"/><Relationship Id="rId10" Type="http://schemas.openxmlformats.org/officeDocument/2006/relationships/image" Target="../media/image157.emf"/><Relationship Id="rId4" Type="http://schemas.openxmlformats.org/officeDocument/2006/relationships/image" Target="../media/image154.emf"/><Relationship Id="rId9" Type="http://schemas.openxmlformats.org/officeDocument/2006/relationships/oleObject" Target="../embeddings/oleObject133.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85800" y="2133600"/>
            <a:ext cx="7772400" cy="1143000"/>
          </a:xfrm>
        </p:spPr>
        <p:txBody>
          <a:bodyPr/>
          <a:lstStyle/>
          <a:p>
            <a:pPr eaLnBrk="1" hangingPunct="1"/>
            <a:r>
              <a:rPr lang="zh-CN" altLang="en-US" sz="4800" dirty="0" smtClean="0"/>
              <a:t>基础物理学</a:t>
            </a:r>
            <a:r>
              <a:rPr lang="en-US" altLang="zh-CN" sz="4800" dirty="0" smtClean="0"/>
              <a:t>(</a:t>
            </a:r>
            <a:r>
              <a:rPr lang="zh-CN" altLang="en-US" sz="4800" dirty="0"/>
              <a:t>上</a:t>
            </a:r>
            <a:r>
              <a:rPr lang="en-US" altLang="zh-CN" sz="4800" dirty="0" smtClean="0"/>
              <a:t>)</a:t>
            </a:r>
            <a:br>
              <a:rPr lang="en-US" altLang="zh-CN" sz="4800" dirty="0" smtClean="0"/>
            </a:br>
            <a:r>
              <a:rPr lang="zh-CN" altLang="en-US" sz="4800" dirty="0" smtClean="0"/>
              <a:t>习题讨论课</a:t>
            </a:r>
            <a:r>
              <a:rPr lang="en-US" altLang="zh-CN" sz="4800" dirty="0" smtClean="0"/>
              <a:t>-</a:t>
            </a:r>
            <a:r>
              <a:rPr lang="zh-CN" altLang="en-US" sz="4800" dirty="0" smtClean="0"/>
              <a:t>电磁学</a:t>
            </a:r>
            <a:r>
              <a:rPr lang="en-US" altLang="zh-CN" sz="4800" dirty="0"/>
              <a:t>(Ⅰ)</a:t>
            </a:r>
            <a:endParaRPr lang="zh-CN" altLang="en-US" sz="4800" dirty="0" smtClean="0">
              <a:ea typeface="华文新魏" pitchFamily="2" charset="-122"/>
            </a:endParaRPr>
          </a:p>
        </p:txBody>
      </p:sp>
      <p:sp>
        <p:nvSpPr>
          <p:cNvPr id="3" name="Rectangle 63"/>
          <p:cNvSpPr>
            <a:spLocks noGrp="1" noChangeArrowheads="1"/>
          </p:cNvSpPr>
          <p:nvPr>
            <p:ph type="sldNum" sz="quarter" idx="10"/>
          </p:nvPr>
        </p:nvSpPr>
        <p:spPr/>
        <p:txBody>
          <a:bodyPr/>
          <a:lstStyle/>
          <a:p>
            <a:pPr>
              <a:defRPr/>
            </a:pPr>
            <a:fld id="{69F2ABEF-D47E-4F9A-B050-BE81D0F4F17D}" type="slidenum">
              <a:rPr lang="en-US" altLang="zh-CN"/>
              <a:pPr>
                <a:defRPr/>
              </a:pPr>
              <a:t>1</a:t>
            </a:fld>
            <a:endParaRPr lang="en-US" altLang="zh-CN"/>
          </a:p>
        </p:txBody>
      </p:sp>
      <p:sp>
        <p:nvSpPr>
          <p:cNvPr id="3076" name="矩形 1"/>
          <p:cNvSpPr>
            <a:spLocks noChangeArrowheads="1"/>
          </p:cNvSpPr>
          <p:nvPr/>
        </p:nvSpPr>
        <p:spPr bwMode="auto">
          <a:xfrm>
            <a:off x="1835150" y="4149725"/>
            <a:ext cx="52959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fontAlgn="base" hangingPunct="1">
              <a:spcBef>
                <a:spcPct val="50000"/>
              </a:spcBef>
              <a:spcAft>
                <a:spcPct val="0"/>
              </a:spcAft>
            </a:pPr>
            <a:r>
              <a:rPr lang="zh-CN" altLang="en-US" b="1" dirty="0">
                <a:solidFill>
                  <a:srgbClr val="7030A0"/>
                </a:solidFill>
              </a:rPr>
              <a:t>主讲人</a:t>
            </a:r>
            <a:r>
              <a:rPr lang="en-US" altLang="zh-CN" b="1" dirty="0">
                <a:solidFill>
                  <a:srgbClr val="7030A0"/>
                </a:solidFill>
              </a:rPr>
              <a:t>:   </a:t>
            </a:r>
            <a:r>
              <a:rPr lang="zh-CN" altLang="en-US" b="1" dirty="0">
                <a:solidFill>
                  <a:srgbClr val="7030A0"/>
                </a:solidFill>
              </a:rPr>
              <a:t>高方圆   </a:t>
            </a:r>
            <a:endParaRPr lang="en-US" altLang="zh-CN" b="1" dirty="0" smtClean="0">
              <a:solidFill>
                <a:srgbClr val="7030A0"/>
              </a:solidFill>
            </a:endParaRPr>
          </a:p>
          <a:p>
            <a:pPr algn="ctr" eaLnBrk="1" fontAlgn="base" hangingPunct="1">
              <a:spcBef>
                <a:spcPct val="50000"/>
              </a:spcBef>
              <a:spcAft>
                <a:spcPct val="0"/>
              </a:spcAft>
            </a:pPr>
            <a:r>
              <a:rPr lang="en-US" altLang="zh-CN" dirty="0" smtClean="0">
                <a:solidFill>
                  <a:srgbClr val="7030A0"/>
                </a:solidFill>
              </a:rPr>
              <a:t>gaofangyuan@buaa.edu.cn</a:t>
            </a:r>
            <a:endParaRPr lang="zh-CN" altLang="en-US" dirty="0">
              <a:solidFill>
                <a:srgbClr val="7030A0"/>
              </a:solidFill>
            </a:endParaRPr>
          </a:p>
        </p:txBody>
      </p:sp>
    </p:spTree>
    <p:extLst>
      <p:ext uri="{BB962C8B-B14F-4D97-AF65-F5344CB8AC3E}">
        <p14:creationId xmlns:p14="http://schemas.microsoft.com/office/powerpoint/2010/main" val="17297526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10</a:t>
            </a:fld>
            <a:endParaRPr lang="en-US" altLang="zh-CN"/>
          </a:p>
        </p:txBody>
      </p:sp>
      <p:sp>
        <p:nvSpPr>
          <p:cNvPr id="3" name="矩形 2"/>
          <p:cNvSpPr/>
          <p:nvPr/>
        </p:nvSpPr>
        <p:spPr>
          <a:xfrm>
            <a:off x="467544" y="1196752"/>
            <a:ext cx="1988045" cy="523220"/>
          </a:xfrm>
          <a:prstGeom prst="rect">
            <a:avLst/>
          </a:prstGeom>
        </p:spPr>
        <p:txBody>
          <a:bodyPr wrap="none">
            <a:spAutoFit/>
          </a:bodyPr>
          <a:lstStyle/>
          <a:p>
            <a:pPr fontAlgn="base">
              <a:spcBef>
                <a:spcPct val="50000"/>
              </a:spcBef>
              <a:spcAft>
                <a:spcPct val="0"/>
              </a:spcAft>
            </a:pPr>
            <a:r>
              <a:rPr kumimoji="1" lang="zh-CN" altLang="en-US" sz="2800" b="1" dirty="0" smtClean="0">
                <a:solidFill>
                  <a:srgbClr val="0000FF"/>
                </a:solidFill>
                <a:ea typeface="楷体_GB2312" pitchFamily="49" charset="-122"/>
              </a:rPr>
              <a:t>磁悬浮列车</a:t>
            </a:r>
            <a:endParaRPr kumimoji="1" lang="zh-CN" altLang="en-US" sz="2800" b="1" dirty="0">
              <a:solidFill>
                <a:srgbClr val="0000FF"/>
              </a:solidFill>
              <a:ea typeface="楷体_GB2312" pitchFamily="49" charset="-122"/>
            </a:endParaRPr>
          </a:p>
        </p:txBody>
      </p:sp>
      <p:sp>
        <p:nvSpPr>
          <p:cNvPr id="4" name="矩形 3"/>
          <p:cNvSpPr/>
          <p:nvPr/>
        </p:nvSpPr>
        <p:spPr>
          <a:xfrm>
            <a:off x="344722" y="1844824"/>
            <a:ext cx="8418144" cy="2092881"/>
          </a:xfrm>
          <a:prstGeom prst="rect">
            <a:avLst/>
          </a:prstGeom>
        </p:spPr>
        <p:txBody>
          <a:bodyPr wrap="square">
            <a:spAutoFit/>
          </a:bodyPr>
          <a:lstStyle/>
          <a:p>
            <a:pPr indent="457200" fontAlgn="base">
              <a:spcBef>
                <a:spcPct val="50000"/>
              </a:spcBef>
              <a:spcAft>
                <a:spcPct val="0"/>
              </a:spcAft>
            </a:pPr>
            <a:r>
              <a:rPr lang="zh-CN" altLang="en-US" sz="2000" dirty="0"/>
              <a:t>磁悬浮列车是一种靠磁悬浮力（即磁的吸力和排斥力）来推动的列车。由于其轨道的磁力使之悬浮在空中，行走时不同于其他列车需要接触地面，因此只受来自空气的阻力。磁悬浮列车的最高速度可达每小时</a:t>
            </a:r>
            <a:r>
              <a:rPr lang="en-US" altLang="zh-CN" sz="2000" dirty="0"/>
              <a:t>500</a:t>
            </a:r>
            <a:r>
              <a:rPr lang="zh-CN" altLang="en-US" sz="2000" dirty="0"/>
              <a:t>公里以上，比轮轨高速列的</a:t>
            </a:r>
            <a:r>
              <a:rPr lang="en-US" altLang="zh-CN" sz="2000" dirty="0"/>
              <a:t>300</a:t>
            </a:r>
            <a:r>
              <a:rPr lang="zh-CN" altLang="en-US" sz="2000" dirty="0"/>
              <a:t>多公里还要快</a:t>
            </a:r>
            <a:r>
              <a:rPr lang="zh-CN" altLang="en-US" sz="2000" dirty="0" smtClean="0"/>
              <a:t>。</a:t>
            </a:r>
            <a:endParaRPr lang="en-US" altLang="zh-CN" sz="2000" dirty="0" smtClean="0"/>
          </a:p>
          <a:p>
            <a:pPr indent="457200" fontAlgn="base">
              <a:spcBef>
                <a:spcPct val="50000"/>
              </a:spcBef>
              <a:spcAft>
                <a:spcPct val="0"/>
              </a:spcAft>
            </a:pPr>
            <a:r>
              <a:rPr lang="en-US" altLang="zh-CN" sz="2000" dirty="0" smtClean="0"/>
              <a:t>5</a:t>
            </a:r>
            <a:r>
              <a:rPr lang="zh-CN" altLang="en-US" sz="2000" dirty="0" smtClean="0"/>
              <a:t>月</a:t>
            </a:r>
            <a:r>
              <a:rPr lang="en-US" altLang="zh-CN" sz="2000" dirty="0" smtClean="0"/>
              <a:t>16</a:t>
            </a:r>
            <a:r>
              <a:rPr lang="zh-CN" altLang="en-US" sz="2000" dirty="0" smtClean="0"/>
              <a:t>日，中国</a:t>
            </a:r>
            <a:r>
              <a:rPr lang="zh-CN" altLang="en-US" sz="2000" dirty="0"/>
              <a:t>首条具有自主知识产权的中低速磁浮铁路在长沙开建，预计</a:t>
            </a:r>
            <a:r>
              <a:rPr lang="en-US" altLang="zh-CN" sz="2000" dirty="0"/>
              <a:t>2015</a:t>
            </a:r>
            <a:r>
              <a:rPr lang="zh-CN" altLang="en-US" sz="2000" dirty="0"/>
              <a:t>年底建成并试运营。</a:t>
            </a:r>
            <a:endParaRPr kumimoji="1" lang="zh-CN" altLang="en-US" sz="2000" dirty="0">
              <a:solidFill>
                <a:srgbClr val="000000"/>
              </a:solidFill>
              <a:ea typeface="楷体_GB2312"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144431"/>
            <a:ext cx="3371850" cy="20955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4077072"/>
            <a:ext cx="2665694" cy="2227599"/>
          </a:xfrm>
          <a:prstGeom prst="rect">
            <a:avLst/>
          </a:prstGeom>
        </p:spPr>
      </p:pic>
    </p:spTree>
    <p:extLst>
      <p:ext uri="{BB962C8B-B14F-4D97-AF65-F5344CB8AC3E}">
        <p14:creationId xmlns:p14="http://schemas.microsoft.com/office/powerpoint/2010/main" val="219341212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11</a:t>
            </a:fld>
            <a:endParaRPr lang="en-US" altLang="zh-CN"/>
          </a:p>
        </p:txBody>
      </p:sp>
      <p:sp>
        <p:nvSpPr>
          <p:cNvPr id="3" name="TextBox 2"/>
          <p:cNvSpPr txBox="1"/>
          <p:nvPr/>
        </p:nvSpPr>
        <p:spPr>
          <a:xfrm>
            <a:off x="2157289" y="2281443"/>
            <a:ext cx="4824536" cy="830997"/>
          </a:xfrm>
          <a:prstGeom prst="rect">
            <a:avLst/>
          </a:prstGeom>
          <a:noFill/>
        </p:spPr>
        <p:txBody>
          <a:bodyPr wrap="square" rtlCol="0">
            <a:spAutoFit/>
          </a:bodyPr>
          <a:lstStyle/>
          <a:p>
            <a:pPr fontAlgn="base">
              <a:spcBef>
                <a:spcPct val="50000"/>
              </a:spcBef>
              <a:spcAft>
                <a:spcPct val="0"/>
              </a:spcAft>
            </a:pPr>
            <a:r>
              <a:rPr kumimoji="1" lang="zh-CN" altLang="en-US" sz="4800" dirty="0">
                <a:solidFill>
                  <a:srgbClr val="0000FF"/>
                </a:solidFill>
                <a:ea typeface="楷体_GB2312" pitchFamily="49" charset="-122"/>
              </a:rPr>
              <a:t>重要知识点回顾</a:t>
            </a:r>
          </a:p>
        </p:txBody>
      </p:sp>
    </p:spTree>
    <p:extLst>
      <p:ext uri="{BB962C8B-B14F-4D97-AF65-F5344CB8AC3E}">
        <p14:creationId xmlns:p14="http://schemas.microsoft.com/office/powerpoint/2010/main" val="139109287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15925" y="914400"/>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50000"/>
              </a:spcBef>
              <a:spcAft>
                <a:spcPct val="0"/>
              </a:spcAft>
            </a:pPr>
            <a:r>
              <a:rPr kumimoji="1" lang="zh-CN" altLang="en-US" sz="3600" b="1" dirty="0">
                <a:solidFill>
                  <a:srgbClr val="0000FF"/>
                </a:solidFill>
                <a:latin typeface="+mn-lt"/>
                <a:ea typeface="楷体_GB2312" pitchFamily="49" charset="-122"/>
              </a:rPr>
              <a:t>教学要求</a:t>
            </a:r>
          </a:p>
        </p:txBody>
      </p:sp>
      <p:sp>
        <p:nvSpPr>
          <p:cNvPr id="5123" name="Text Box 3"/>
          <p:cNvSpPr txBox="1">
            <a:spLocks noChangeArrowheads="1"/>
          </p:cNvSpPr>
          <p:nvPr/>
        </p:nvSpPr>
        <p:spPr bwMode="auto">
          <a:xfrm>
            <a:off x="0" y="2780928"/>
            <a:ext cx="9144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b="1" dirty="0">
                <a:solidFill>
                  <a:srgbClr val="010000"/>
                </a:solidFill>
                <a:latin typeface="Times New Roman" pitchFamily="18" charset="0"/>
                <a:ea typeface="楷体_GB2312" pitchFamily="49" charset="-122"/>
              </a:rPr>
              <a:t>     </a:t>
            </a:r>
            <a:r>
              <a:rPr kumimoji="1" lang="en-US" altLang="zh-CN" sz="2600" b="1" dirty="0" smtClean="0">
                <a:solidFill>
                  <a:srgbClr val="010000"/>
                </a:solidFill>
                <a:latin typeface="Times New Roman" pitchFamily="18" charset="0"/>
                <a:ea typeface="楷体_GB2312" pitchFamily="49" charset="-122"/>
              </a:rPr>
              <a:t>2 </a:t>
            </a:r>
            <a:r>
              <a:rPr kumimoji="1" lang="en-US" altLang="zh-CN" sz="2600" b="1" dirty="0">
                <a:solidFill>
                  <a:srgbClr val="010000"/>
                </a:solidFill>
                <a:latin typeface="Times New Roman" pitchFamily="18" charset="0"/>
                <a:ea typeface="楷体_GB2312" pitchFamily="49" charset="-122"/>
              </a:rPr>
              <a:t>. </a:t>
            </a:r>
            <a:r>
              <a:rPr kumimoji="1" lang="zh-CN" altLang="en-US" sz="2600" b="1" dirty="0" smtClean="0">
                <a:solidFill>
                  <a:srgbClr val="3333CC"/>
                </a:solidFill>
                <a:latin typeface="Times New Roman" pitchFamily="18" charset="0"/>
                <a:ea typeface="楷体_GB2312" pitchFamily="49" charset="-122"/>
              </a:rPr>
              <a:t>理解</a:t>
            </a:r>
            <a:r>
              <a:rPr kumimoji="1" lang="zh-CN" altLang="en-US" sz="2600" b="1" dirty="0" smtClean="0">
                <a:solidFill>
                  <a:srgbClr val="010000"/>
                </a:solidFill>
                <a:latin typeface="Times New Roman" pitchFamily="18" charset="0"/>
                <a:ea typeface="楷体_GB2312" pitchFamily="49" charset="-122"/>
              </a:rPr>
              <a:t>静电场的两条基本定理</a:t>
            </a:r>
            <a:r>
              <a:rPr kumimoji="1" lang="en-US" altLang="zh-CN" sz="2600" b="1" dirty="0" smtClean="0">
                <a:solidFill>
                  <a:srgbClr val="010000"/>
                </a:solidFill>
                <a:latin typeface="Times New Roman" pitchFamily="18" charset="0"/>
                <a:ea typeface="楷体_GB2312" pitchFamily="49" charset="-122"/>
              </a:rPr>
              <a:t>——</a:t>
            </a:r>
            <a:r>
              <a:rPr kumimoji="1" lang="zh-CN" altLang="en-US" sz="2600" b="1" dirty="0">
                <a:solidFill>
                  <a:srgbClr val="CC3300"/>
                </a:solidFill>
                <a:latin typeface="Times New Roman" pitchFamily="18" charset="0"/>
                <a:ea typeface="楷体_GB2312" pitchFamily="49" charset="-122"/>
              </a:rPr>
              <a:t>高斯定理</a:t>
            </a:r>
            <a:r>
              <a:rPr kumimoji="1" lang="zh-CN" altLang="en-US" sz="2600" b="1" dirty="0" smtClean="0">
                <a:solidFill>
                  <a:srgbClr val="010000"/>
                </a:solidFill>
                <a:latin typeface="Times New Roman" pitchFamily="18" charset="0"/>
                <a:ea typeface="楷体_GB2312" pitchFamily="49" charset="-122"/>
              </a:rPr>
              <a:t>和</a:t>
            </a:r>
            <a:r>
              <a:rPr kumimoji="1" lang="zh-CN" altLang="en-US" sz="2600" b="1" dirty="0">
                <a:solidFill>
                  <a:srgbClr val="CC3300"/>
                </a:solidFill>
                <a:latin typeface="Times New Roman" pitchFamily="18" charset="0"/>
                <a:ea typeface="楷体_GB2312" pitchFamily="49" charset="-122"/>
              </a:rPr>
              <a:t>环路定理</a:t>
            </a:r>
            <a:r>
              <a:rPr kumimoji="1" lang="zh-CN" altLang="en-US" sz="2600" b="1" dirty="0" smtClean="0">
                <a:solidFill>
                  <a:srgbClr val="010000"/>
                </a:solidFill>
                <a:latin typeface="Times New Roman" pitchFamily="18" charset="0"/>
                <a:ea typeface="楷体_GB2312" pitchFamily="49" charset="-122"/>
              </a:rPr>
              <a:t>，明确认识静电场是</a:t>
            </a:r>
            <a:r>
              <a:rPr kumimoji="1" lang="zh-CN" altLang="en-US" sz="2600" b="1" dirty="0">
                <a:solidFill>
                  <a:srgbClr val="CC3300"/>
                </a:solidFill>
                <a:latin typeface="Times New Roman" pitchFamily="18" charset="0"/>
                <a:ea typeface="楷体_GB2312" pitchFamily="49" charset="-122"/>
              </a:rPr>
              <a:t>有源</a:t>
            </a:r>
            <a:r>
              <a:rPr kumimoji="1" lang="zh-CN" altLang="en-US" sz="2600" b="1" dirty="0" smtClean="0">
                <a:solidFill>
                  <a:srgbClr val="010000"/>
                </a:solidFill>
                <a:latin typeface="Times New Roman" pitchFamily="18" charset="0"/>
                <a:ea typeface="楷体_GB2312" pitchFamily="49" charset="-122"/>
              </a:rPr>
              <a:t>场和</a:t>
            </a:r>
            <a:r>
              <a:rPr kumimoji="1" lang="zh-CN" altLang="en-US" sz="2600" b="1" dirty="0">
                <a:solidFill>
                  <a:srgbClr val="CC3300"/>
                </a:solidFill>
                <a:latin typeface="Times New Roman" pitchFamily="18" charset="0"/>
                <a:ea typeface="楷体_GB2312" pitchFamily="49" charset="-122"/>
              </a:rPr>
              <a:t>保守</a:t>
            </a:r>
            <a:r>
              <a:rPr kumimoji="1" lang="zh-CN" altLang="en-US" sz="2600" b="1" dirty="0" smtClean="0">
                <a:solidFill>
                  <a:srgbClr val="010000"/>
                </a:solidFill>
                <a:latin typeface="Times New Roman" pitchFamily="18" charset="0"/>
                <a:ea typeface="楷体_GB2312" pitchFamily="49" charset="-122"/>
              </a:rPr>
              <a:t>场。</a:t>
            </a:r>
            <a:endParaRPr kumimoji="1" lang="en-US" altLang="zh-CN" sz="2600" b="1" dirty="0">
              <a:latin typeface="Times New Roman" pitchFamily="18" charset="0"/>
            </a:endParaRPr>
          </a:p>
        </p:txBody>
      </p:sp>
      <mc:AlternateContent xmlns:mc="http://schemas.openxmlformats.org/markup-compatibility/2006" xmlns:a14="http://schemas.microsoft.com/office/drawing/2010/main">
        <mc:Choice Requires="a14">
          <p:sp>
            <p:nvSpPr>
              <p:cNvPr id="5125" name="Text Box 5"/>
              <p:cNvSpPr txBox="1">
                <a:spLocks noChangeArrowheads="1"/>
              </p:cNvSpPr>
              <p:nvPr/>
            </p:nvSpPr>
            <p:spPr bwMode="auto">
              <a:xfrm>
                <a:off x="-907" y="1584141"/>
                <a:ext cx="9144000" cy="137056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b="1" dirty="0">
                    <a:solidFill>
                      <a:srgbClr val="010000"/>
                    </a:solidFill>
                    <a:latin typeface="Times New Roman" pitchFamily="18" charset="0"/>
                    <a:ea typeface="楷体_GB2312" pitchFamily="49" charset="-122"/>
                  </a:rPr>
                  <a:t>     </a:t>
                </a:r>
                <a:r>
                  <a:rPr kumimoji="1" lang="en-US" altLang="zh-CN" sz="2600" b="1" dirty="0" smtClean="0">
                    <a:solidFill>
                      <a:srgbClr val="010000"/>
                    </a:solidFill>
                    <a:latin typeface="Times New Roman" pitchFamily="18" charset="0"/>
                    <a:ea typeface="楷体_GB2312" pitchFamily="49" charset="-122"/>
                  </a:rPr>
                  <a:t>1 </a:t>
                </a:r>
                <a:r>
                  <a:rPr kumimoji="1" lang="en-US" altLang="zh-CN" sz="2600" b="1" dirty="0">
                    <a:solidFill>
                      <a:srgbClr val="010000"/>
                    </a:solidFill>
                    <a:latin typeface="Times New Roman" pitchFamily="18" charset="0"/>
                    <a:ea typeface="楷体_GB2312" pitchFamily="49" charset="-122"/>
                  </a:rPr>
                  <a:t>. </a:t>
                </a:r>
                <a:r>
                  <a:rPr kumimoji="1" lang="zh-CN" altLang="en-US" sz="2600" b="1" dirty="0" smtClean="0">
                    <a:solidFill>
                      <a:srgbClr val="CC3300"/>
                    </a:solidFill>
                    <a:latin typeface="Times New Roman" pitchFamily="18" charset="0"/>
                    <a:ea typeface="楷体_GB2312" pitchFamily="49" charset="-122"/>
                  </a:rPr>
                  <a:t>掌握</a:t>
                </a:r>
                <a:r>
                  <a:rPr kumimoji="1" lang="zh-CN" altLang="en-US" sz="2600" b="1" dirty="0" smtClean="0">
                    <a:solidFill>
                      <a:srgbClr val="010000"/>
                    </a:solidFill>
                    <a:latin typeface="Times New Roman" pitchFamily="18" charset="0"/>
                    <a:ea typeface="楷体_GB2312" pitchFamily="49" charset="-122"/>
                  </a:rPr>
                  <a:t>描述静电场的两个基本物理量</a:t>
                </a:r>
                <a:r>
                  <a:rPr kumimoji="1" lang="en-US" altLang="zh-CN" sz="2600" b="1" dirty="0" smtClean="0">
                    <a:solidFill>
                      <a:srgbClr val="010000"/>
                    </a:solidFill>
                    <a:latin typeface="Times New Roman" pitchFamily="18" charset="0"/>
                    <a:ea typeface="楷体_GB2312" pitchFamily="49" charset="-122"/>
                  </a:rPr>
                  <a:t>——</a:t>
                </a:r>
                <a:r>
                  <a:rPr kumimoji="1" lang="zh-CN" altLang="en-US" sz="2600" b="1" dirty="0" smtClean="0">
                    <a:solidFill>
                      <a:srgbClr val="010000"/>
                    </a:solidFill>
                    <a:latin typeface="Times New Roman" pitchFamily="18" charset="0"/>
                    <a:ea typeface="楷体_GB2312" pitchFamily="49" charset="-122"/>
                  </a:rPr>
                  <a:t>电场强度和电势的概念，理解电场强度</a:t>
                </a:r>
                <a14:m>
                  <m:oMath xmlns:m="http://schemas.openxmlformats.org/officeDocument/2006/math">
                    <m:acc>
                      <m:accPr>
                        <m:chr m:val="⃑"/>
                        <m:ctrlPr>
                          <a:rPr kumimoji="1" lang="en-US" altLang="zh-CN" sz="2600" b="1" i="1" smtClean="0">
                            <a:solidFill>
                              <a:srgbClr val="010000"/>
                            </a:solidFill>
                            <a:latin typeface="Cambria Math"/>
                            <a:ea typeface="楷体_GB2312" pitchFamily="49" charset="-122"/>
                          </a:rPr>
                        </m:ctrlPr>
                      </m:accPr>
                      <m:e>
                        <m:r>
                          <m:rPr>
                            <m:nor/>
                          </m:rPr>
                          <a:rPr kumimoji="1" lang="en-US" altLang="zh-CN" sz="2600" b="1" dirty="0">
                            <a:solidFill>
                              <a:srgbClr val="010000"/>
                            </a:solidFill>
                            <a:latin typeface="Times New Roman" pitchFamily="18" charset="0"/>
                            <a:ea typeface="楷体_GB2312" pitchFamily="49" charset="-122"/>
                          </a:rPr>
                          <m:t>E</m:t>
                        </m:r>
                      </m:e>
                    </m:acc>
                  </m:oMath>
                </a14:m>
                <a:r>
                  <a:rPr kumimoji="1" lang="zh-CN" altLang="en-US" sz="2600" b="1" dirty="0" smtClean="0">
                    <a:solidFill>
                      <a:srgbClr val="010000"/>
                    </a:solidFill>
                    <a:latin typeface="Times New Roman" pitchFamily="18" charset="0"/>
                    <a:ea typeface="楷体_GB2312" pitchFamily="49" charset="-122"/>
                  </a:rPr>
                  <a:t>是矢量点函数，而电势</a:t>
                </a:r>
                <a:r>
                  <a:rPr kumimoji="1" lang="en-US" altLang="zh-CN" sz="2600" b="1" dirty="0" smtClean="0">
                    <a:solidFill>
                      <a:srgbClr val="010000"/>
                    </a:solidFill>
                    <a:latin typeface="Times New Roman" pitchFamily="18" charset="0"/>
                    <a:ea typeface="楷体_GB2312" pitchFamily="49" charset="-122"/>
                  </a:rPr>
                  <a:t>V</a:t>
                </a:r>
                <a:r>
                  <a:rPr kumimoji="1" lang="zh-CN" altLang="en-US" sz="2600" b="1" dirty="0" smtClean="0">
                    <a:solidFill>
                      <a:srgbClr val="010000"/>
                    </a:solidFill>
                    <a:latin typeface="Times New Roman" pitchFamily="18" charset="0"/>
                    <a:ea typeface="楷体_GB2312" pitchFamily="49" charset="-122"/>
                  </a:rPr>
                  <a:t>是标量点函数。</a:t>
                </a:r>
                <a:endParaRPr kumimoji="1" lang="en-US" altLang="zh-CN" sz="2600" b="1" dirty="0">
                  <a:solidFill>
                    <a:srgbClr val="010000"/>
                  </a:solidFill>
                  <a:latin typeface="Times New Roman" pitchFamily="18" charset="0"/>
                  <a:ea typeface="楷体_GB2312" pitchFamily="49" charset="-122"/>
                </a:endParaRPr>
              </a:p>
            </p:txBody>
          </p:sp>
        </mc:Choice>
        <mc:Fallback xmlns="">
          <p:sp>
            <p:nvSpPr>
              <p:cNvPr id="5125" name="Text Box 5"/>
              <p:cNvSpPr txBox="1">
                <a:spLocks noRot="1" noChangeAspect="1" noMove="1" noResize="1" noEditPoints="1" noAdjustHandles="1" noChangeArrowheads="1" noChangeShapeType="1" noTextEdit="1"/>
              </p:cNvSpPr>
              <p:nvPr/>
            </p:nvSpPr>
            <p:spPr bwMode="auto">
              <a:xfrm>
                <a:off x="-907" y="1584141"/>
                <a:ext cx="9144000" cy="1370568"/>
              </a:xfrm>
              <a:prstGeom prst="rect">
                <a:avLst/>
              </a:prstGeom>
              <a:blipFill rotWithShape="0">
                <a:blip r:embed="rId2"/>
                <a:stretch>
                  <a:fillRect l="-1200" t="-3556" b="-9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9" name="Text Box 5"/>
          <p:cNvSpPr txBox="1">
            <a:spLocks noChangeArrowheads="1"/>
          </p:cNvSpPr>
          <p:nvPr/>
        </p:nvSpPr>
        <p:spPr bwMode="auto">
          <a:xfrm>
            <a:off x="0" y="3704258"/>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b="1" dirty="0">
                <a:solidFill>
                  <a:srgbClr val="010000"/>
                </a:solidFill>
                <a:latin typeface="Times New Roman" pitchFamily="18" charset="0"/>
                <a:ea typeface="楷体_GB2312" pitchFamily="49" charset="-122"/>
              </a:rPr>
              <a:t>     </a:t>
            </a:r>
            <a:r>
              <a:rPr kumimoji="1" lang="en-US" altLang="zh-CN" sz="2600" b="1" dirty="0" smtClean="0">
                <a:solidFill>
                  <a:srgbClr val="010000"/>
                </a:solidFill>
                <a:latin typeface="Times New Roman" pitchFamily="18" charset="0"/>
                <a:ea typeface="楷体_GB2312" pitchFamily="49" charset="-122"/>
              </a:rPr>
              <a:t>3. </a:t>
            </a:r>
            <a:r>
              <a:rPr kumimoji="1" lang="zh-CN" altLang="en-US" sz="2600" b="1" dirty="0" smtClean="0">
                <a:solidFill>
                  <a:srgbClr val="CC3300"/>
                </a:solidFill>
                <a:latin typeface="Times New Roman" pitchFamily="18" charset="0"/>
                <a:ea typeface="楷体_GB2312" pitchFamily="49" charset="-122"/>
              </a:rPr>
              <a:t>掌握</a:t>
            </a:r>
            <a:r>
              <a:rPr kumimoji="1" lang="zh-CN" altLang="en-US" sz="2600" b="1" dirty="0" smtClean="0">
                <a:solidFill>
                  <a:srgbClr val="010000"/>
                </a:solidFill>
                <a:latin typeface="Times New Roman" pitchFamily="18" charset="0"/>
                <a:ea typeface="楷体_GB2312" pitchFamily="49" charset="-122"/>
              </a:rPr>
              <a:t>点电荷的电场强度和叠加原理以及高斯定理求解带电系统电场强度的方法；能用电场强度与电势梯度的关系求解较简单带电系统的电场强度。</a:t>
            </a:r>
            <a:endParaRPr kumimoji="1" lang="en-US" altLang="zh-CN" sz="2600" b="1" dirty="0">
              <a:solidFill>
                <a:srgbClr val="010000"/>
              </a:solidFill>
              <a:latin typeface="Times New Roman" pitchFamily="18" charset="0"/>
              <a:ea typeface="楷体_GB2312" pitchFamily="49" charset="-122"/>
            </a:endParaRPr>
          </a:p>
        </p:txBody>
      </p:sp>
      <p:sp>
        <p:nvSpPr>
          <p:cNvPr id="10" name="Text Box 5"/>
          <p:cNvSpPr txBox="1">
            <a:spLocks noChangeArrowheads="1"/>
          </p:cNvSpPr>
          <p:nvPr/>
        </p:nvSpPr>
        <p:spPr bwMode="auto">
          <a:xfrm>
            <a:off x="0" y="4998680"/>
            <a:ext cx="9144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b="1" dirty="0">
                <a:solidFill>
                  <a:srgbClr val="010000"/>
                </a:solidFill>
                <a:latin typeface="Times New Roman" pitchFamily="18" charset="0"/>
                <a:ea typeface="楷体_GB2312" pitchFamily="49" charset="-122"/>
              </a:rPr>
              <a:t>     </a:t>
            </a:r>
            <a:r>
              <a:rPr kumimoji="1" lang="en-US" altLang="zh-CN" sz="2600" b="1" dirty="0" smtClean="0">
                <a:solidFill>
                  <a:srgbClr val="010000"/>
                </a:solidFill>
                <a:latin typeface="Times New Roman" pitchFamily="18" charset="0"/>
                <a:ea typeface="楷体_GB2312" pitchFamily="49" charset="-122"/>
              </a:rPr>
              <a:t>4. </a:t>
            </a:r>
            <a:r>
              <a:rPr kumimoji="1" lang="zh-CN" altLang="en-US" sz="2600" b="1" dirty="0" smtClean="0">
                <a:solidFill>
                  <a:srgbClr val="CC3300"/>
                </a:solidFill>
                <a:latin typeface="Times New Roman" pitchFamily="18" charset="0"/>
                <a:ea typeface="楷体_GB2312" pitchFamily="49" charset="-122"/>
              </a:rPr>
              <a:t>了握</a:t>
            </a:r>
            <a:r>
              <a:rPr kumimoji="1" lang="zh-CN" altLang="en-US" sz="2600" b="1" dirty="0" smtClean="0">
                <a:solidFill>
                  <a:srgbClr val="010000"/>
                </a:solidFill>
                <a:latin typeface="Times New Roman" pitchFamily="18" charset="0"/>
                <a:ea typeface="楷体_GB2312" pitchFamily="49" charset="-122"/>
              </a:rPr>
              <a:t>电偶极子的概念，能计算电偶极子在均匀电场中的受力和运动。</a:t>
            </a:r>
            <a:endParaRPr kumimoji="1" lang="en-US" altLang="zh-CN" sz="2600" b="1" dirty="0">
              <a:solidFill>
                <a:srgbClr val="010000"/>
              </a:solidFill>
              <a:latin typeface="Times New Roman" pitchFamily="18" charset="0"/>
              <a:ea typeface="楷体_GB2312" pitchFamily="49" charset="-122"/>
            </a:endParaRPr>
          </a:p>
        </p:txBody>
      </p:sp>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静电场</a:t>
            </a:r>
            <a:endParaRPr lang="zh-CN" altLang="en-US" sz="2400" dirty="0">
              <a:solidFill>
                <a:srgbClr val="A50021"/>
              </a:solidFill>
              <a:latin typeface="华文新魏" pitchFamily="2" charset="-122"/>
              <a:ea typeface="华文新魏" pitchFamily="2" charset="-122"/>
            </a:endParaRPr>
          </a:p>
        </p:txBody>
      </p:sp>
      <p:sp>
        <p:nvSpPr>
          <p:cNvPr id="8"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12</a:t>
            </a:fld>
            <a:endParaRPr lang="en-US" altLang="zh-CN"/>
          </a:p>
        </p:txBody>
      </p:sp>
    </p:spTree>
    <p:extLst>
      <p:ext uri="{BB962C8B-B14F-4D97-AF65-F5344CB8AC3E}">
        <p14:creationId xmlns:p14="http://schemas.microsoft.com/office/powerpoint/2010/main" val="32857659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5"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5"/>
          <p:cNvSpPr txBox="1">
            <a:spLocks noChangeArrowheads="1"/>
          </p:cNvSpPr>
          <p:nvPr/>
        </p:nvSpPr>
        <p:spPr bwMode="auto">
          <a:xfrm>
            <a:off x="899592" y="2276872"/>
            <a:ext cx="7272808" cy="3862596"/>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25000"/>
              </a:spcBef>
              <a:buClr>
                <a:schemeClr val="tx1"/>
              </a:buClr>
              <a:buFontTx/>
              <a:buAutoNum type="arabicPeriod"/>
            </a:pPr>
            <a:r>
              <a:rPr kumimoji="1" lang="zh-CN" altLang="en-US" sz="2000" b="1" u="none" dirty="0">
                <a:latin typeface="Times New Roman" panose="02020603050405020304" pitchFamily="18" charset="0"/>
                <a:ea typeface="楷体_GB2312"/>
              </a:rPr>
              <a:t>同种电荷相互排斥</a:t>
            </a:r>
            <a:r>
              <a:rPr kumimoji="1" lang="en-US" altLang="zh-CN" sz="2000" b="1" u="none" dirty="0">
                <a:latin typeface="Times New Roman" panose="02020603050405020304" pitchFamily="18" charset="0"/>
                <a:ea typeface="楷体_GB2312"/>
              </a:rPr>
              <a:t>; </a:t>
            </a:r>
            <a:r>
              <a:rPr kumimoji="1" lang="zh-CN" altLang="en-US" sz="2000" b="1" u="none" dirty="0">
                <a:latin typeface="Times New Roman" panose="02020603050405020304" pitchFamily="18" charset="0"/>
                <a:ea typeface="楷体_GB2312"/>
              </a:rPr>
              <a:t>异种电荷相互相吸</a:t>
            </a:r>
            <a:r>
              <a:rPr kumimoji="1" lang="en-US" altLang="zh-CN" sz="2000" b="1" u="none" dirty="0" smtClean="0">
                <a:latin typeface="Times New Roman" panose="02020603050405020304" pitchFamily="18" charset="0"/>
                <a:ea typeface="楷体_GB2312"/>
              </a:rPr>
              <a:t>.</a:t>
            </a:r>
            <a:endParaRPr kumimoji="1" lang="en-US" altLang="zh-CN" sz="2000" b="1" u="none" dirty="0">
              <a:latin typeface="Times New Roman" panose="02020603050405020304" pitchFamily="18" charset="0"/>
              <a:ea typeface="楷体_GB2312"/>
            </a:endParaRPr>
          </a:p>
          <a:p>
            <a:pPr algn="just">
              <a:spcBef>
                <a:spcPct val="25000"/>
              </a:spcBef>
              <a:buClr>
                <a:schemeClr val="tx1"/>
              </a:buClr>
              <a:buFontTx/>
              <a:buAutoNum type="arabicPeriod"/>
            </a:pPr>
            <a:r>
              <a:rPr kumimoji="1" lang="zh-CN" altLang="en-US" sz="2000" b="1" u="none" dirty="0">
                <a:solidFill>
                  <a:srgbClr val="0000CC"/>
                </a:solidFill>
                <a:latin typeface="Times New Roman" panose="02020603050405020304" pitchFamily="18" charset="0"/>
                <a:ea typeface="楷体_GB2312"/>
              </a:rPr>
              <a:t>电荷具有量子性</a:t>
            </a:r>
            <a:r>
              <a:rPr kumimoji="1" lang="en-US" altLang="zh-CN" sz="2000" b="1" u="none" dirty="0">
                <a:solidFill>
                  <a:srgbClr val="0000CC"/>
                </a:solidFill>
                <a:latin typeface="Times New Roman" panose="02020603050405020304" pitchFamily="18" charset="0"/>
                <a:ea typeface="楷体_GB2312"/>
              </a:rPr>
              <a:t>: </a:t>
            </a:r>
            <a:r>
              <a:rPr kumimoji="1" lang="zh-CN" altLang="en-US" sz="2000" b="1" u="none" dirty="0">
                <a:latin typeface="Times New Roman" panose="02020603050405020304" pitchFamily="18" charset="0"/>
                <a:ea typeface="楷体_GB2312"/>
              </a:rPr>
              <a:t>每个电子所带电量正好是一个基本单位电量</a:t>
            </a:r>
            <a:r>
              <a:rPr kumimoji="1" lang="en-US" altLang="zh-CN" sz="2000" b="1" u="none" dirty="0">
                <a:latin typeface="Times New Roman" panose="02020603050405020304" pitchFamily="18" charset="0"/>
                <a:ea typeface="楷体_GB2312"/>
              </a:rPr>
              <a:t>, </a:t>
            </a:r>
            <a:r>
              <a:rPr kumimoji="1" lang="zh-CN" altLang="en-US" sz="2000" b="1" u="none" dirty="0">
                <a:latin typeface="Times New Roman" panose="02020603050405020304" pitchFamily="18" charset="0"/>
                <a:ea typeface="楷体_GB2312"/>
              </a:rPr>
              <a:t>因此物体所带总电量总是</a:t>
            </a:r>
            <a:r>
              <a:rPr kumimoji="1" lang="en-US" altLang="zh-CN" sz="2000" b="1" i="1" u="none" dirty="0">
                <a:latin typeface="Times New Roman" panose="02020603050405020304" pitchFamily="18" charset="0"/>
                <a:ea typeface="楷体_GB2312"/>
              </a:rPr>
              <a:t>e</a:t>
            </a:r>
            <a:r>
              <a:rPr kumimoji="1" lang="zh-CN" altLang="en-US" sz="2000" b="1" u="none" dirty="0">
                <a:latin typeface="Times New Roman" panose="02020603050405020304" pitchFamily="18" charset="0"/>
                <a:ea typeface="楷体_GB2312"/>
              </a:rPr>
              <a:t>的整数倍</a:t>
            </a:r>
            <a:r>
              <a:rPr kumimoji="1" lang="en-US" altLang="zh-CN" sz="2000" b="1" u="none" dirty="0" smtClean="0">
                <a:latin typeface="Times New Roman" panose="02020603050405020304" pitchFamily="18" charset="0"/>
                <a:ea typeface="楷体_GB2312"/>
              </a:rPr>
              <a:t>.</a:t>
            </a:r>
          </a:p>
          <a:p>
            <a:pPr algn="just">
              <a:spcBef>
                <a:spcPct val="25000"/>
              </a:spcBef>
              <a:buClr>
                <a:schemeClr val="tx1"/>
              </a:buClr>
              <a:buFontTx/>
              <a:buAutoNum type="arabicPeriod"/>
            </a:pPr>
            <a:endParaRPr kumimoji="1" lang="en-US" altLang="zh-CN" sz="2000" b="1" u="none" dirty="0">
              <a:latin typeface="Times New Roman" panose="02020603050405020304" pitchFamily="18" charset="0"/>
              <a:ea typeface="楷体_GB2312"/>
            </a:endParaRPr>
          </a:p>
          <a:p>
            <a:pPr algn="just">
              <a:spcBef>
                <a:spcPct val="25000"/>
              </a:spcBef>
              <a:buClr>
                <a:schemeClr val="tx1"/>
              </a:buClr>
              <a:buFontTx/>
              <a:buAutoNum type="arabicPeriod"/>
            </a:pPr>
            <a:r>
              <a:rPr kumimoji="1" lang="zh-CN" altLang="en-US" sz="2000" b="1" u="none" dirty="0">
                <a:latin typeface="Times New Roman" panose="02020603050405020304" pitchFamily="18" charset="0"/>
                <a:ea typeface="楷体_GB2312"/>
              </a:rPr>
              <a:t>带电本质</a:t>
            </a:r>
            <a:r>
              <a:rPr kumimoji="1" lang="en-US" altLang="zh-CN" sz="2000" b="1" u="none" dirty="0">
                <a:latin typeface="Times New Roman" panose="02020603050405020304" pitchFamily="18" charset="0"/>
                <a:ea typeface="楷体_GB2312"/>
              </a:rPr>
              <a:t>: </a:t>
            </a:r>
            <a:r>
              <a:rPr kumimoji="1" lang="zh-CN" altLang="en-US" sz="2000" b="1" u="none" dirty="0">
                <a:latin typeface="Times New Roman" panose="02020603050405020304" pitchFamily="18" charset="0"/>
                <a:ea typeface="楷体_GB2312"/>
              </a:rPr>
              <a:t>物体带电是由于得失电子所致</a:t>
            </a:r>
            <a:r>
              <a:rPr kumimoji="1" lang="en-US" altLang="zh-CN" sz="2000" b="1" u="none" dirty="0">
                <a:latin typeface="Times New Roman" panose="02020603050405020304" pitchFamily="18" charset="0"/>
                <a:ea typeface="楷体_GB2312"/>
              </a:rPr>
              <a:t>, </a:t>
            </a:r>
            <a:r>
              <a:rPr kumimoji="1" lang="zh-CN" altLang="en-US" sz="2000" b="1" u="none" dirty="0">
                <a:latin typeface="Times New Roman" panose="02020603050405020304" pitchFamily="18" charset="0"/>
                <a:ea typeface="楷体_GB2312"/>
              </a:rPr>
              <a:t>中性物体失去电子带正电</a:t>
            </a:r>
            <a:r>
              <a:rPr kumimoji="1" lang="en-US" altLang="zh-CN" sz="2000" b="1" u="none" dirty="0">
                <a:latin typeface="Times New Roman" panose="02020603050405020304" pitchFamily="18" charset="0"/>
                <a:ea typeface="楷体_GB2312"/>
              </a:rPr>
              <a:t>, </a:t>
            </a:r>
            <a:r>
              <a:rPr kumimoji="1" lang="zh-CN" altLang="en-US" sz="2000" b="1" u="none" dirty="0">
                <a:latin typeface="Times New Roman" panose="02020603050405020304" pitchFamily="18" charset="0"/>
                <a:ea typeface="楷体_GB2312"/>
              </a:rPr>
              <a:t>得到电子带负电</a:t>
            </a:r>
            <a:r>
              <a:rPr kumimoji="1" lang="en-US" altLang="zh-CN" sz="2000" b="1" u="none" dirty="0" smtClean="0">
                <a:latin typeface="Times New Roman" panose="02020603050405020304" pitchFamily="18" charset="0"/>
                <a:ea typeface="楷体_GB2312"/>
              </a:rPr>
              <a:t>.</a:t>
            </a:r>
            <a:endParaRPr kumimoji="1" lang="en-US" altLang="zh-CN" sz="2000" b="1" u="none" dirty="0">
              <a:latin typeface="Times New Roman" panose="02020603050405020304" pitchFamily="18" charset="0"/>
              <a:ea typeface="楷体_GB2312"/>
            </a:endParaRPr>
          </a:p>
          <a:p>
            <a:pPr algn="just">
              <a:spcBef>
                <a:spcPct val="25000"/>
              </a:spcBef>
              <a:buClr>
                <a:schemeClr val="tx1"/>
              </a:buClr>
              <a:buFontTx/>
              <a:buAutoNum type="arabicPeriod"/>
            </a:pPr>
            <a:r>
              <a:rPr kumimoji="1" lang="zh-CN" altLang="en-US" sz="2000" b="1" u="none" dirty="0">
                <a:solidFill>
                  <a:srgbClr val="0000CC"/>
                </a:solidFill>
                <a:latin typeface="Times New Roman" panose="02020603050405020304" pitchFamily="18" charset="0"/>
                <a:ea typeface="楷体_GB2312"/>
              </a:rPr>
              <a:t>电荷守恒定律</a:t>
            </a:r>
            <a:r>
              <a:rPr kumimoji="1" lang="en-US" altLang="zh-CN" sz="2000" b="1" u="none" dirty="0">
                <a:solidFill>
                  <a:srgbClr val="0000CC"/>
                </a:solidFill>
                <a:latin typeface="Times New Roman" panose="02020603050405020304" pitchFamily="18" charset="0"/>
                <a:ea typeface="楷体_GB2312"/>
              </a:rPr>
              <a:t>: </a:t>
            </a:r>
            <a:r>
              <a:rPr kumimoji="1" lang="zh-CN" altLang="en-US" sz="2000" b="1" u="none" dirty="0">
                <a:latin typeface="Times New Roman" panose="02020603050405020304" pitchFamily="18" charset="0"/>
                <a:ea typeface="楷体_GB2312"/>
              </a:rPr>
              <a:t>孤立系统的带电总量</a:t>
            </a:r>
            <a:r>
              <a:rPr kumimoji="1" lang="en-US" altLang="zh-CN" sz="2000" b="1" u="none" dirty="0">
                <a:latin typeface="Times New Roman" panose="02020603050405020304" pitchFamily="18" charset="0"/>
                <a:ea typeface="楷体_GB2312"/>
              </a:rPr>
              <a:t>(</a:t>
            </a:r>
            <a:r>
              <a:rPr kumimoji="1" lang="zh-CN" altLang="en-US" sz="2000" b="1" u="none" dirty="0">
                <a:latin typeface="Times New Roman" panose="02020603050405020304" pitchFamily="18" charset="0"/>
                <a:ea typeface="楷体_GB2312"/>
              </a:rPr>
              <a:t>正负电荷的代数和</a:t>
            </a:r>
            <a:r>
              <a:rPr kumimoji="1" lang="en-US" altLang="zh-CN" sz="2000" b="1" u="none" dirty="0">
                <a:latin typeface="Times New Roman" panose="02020603050405020304" pitchFamily="18" charset="0"/>
                <a:ea typeface="楷体_GB2312"/>
              </a:rPr>
              <a:t>)</a:t>
            </a:r>
            <a:r>
              <a:rPr kumimoji="1" lang="zh-CN" altLang="en-US" sz="2000" b="1" u="none" dirty="0">
                <a:latin typeface="Times New Roman" panose="02020603050405020304" pitchFamily="18" charset="0"/>
                <a:ea typeface="楷体_GB2312"/>
              </a:rPr>
              <a:t>始终保持不变</a:t>
            </a:r>
            <a:r>
              <a:rPr kumimoji="1" lang="en-US" altLang="zh-CN" sz="2000" b="1" u="none" dirty="0" smtClean="0">
                <a:latin typeface="Times New Roman" panose="02020603050405020304" pitchFamily="18" charset="0"/>
                <a:ea typeface="楷体_GB2312"/>
              </a:rPr>
              <a:t>.</a:t>
            </a:r>
            <a:endParaRPr kumimoji="1" lang="en-US" altLang="zh-CN" sz="2000" b="1" u="none" dirty="0">
              <a:latin typeface="Times New Roman" panose="02020603050405020304" pitchFamily="18" charset="0"/>
              <a:ea typeface="楷体_GB2312"/>
            </a:endParaRPr>
          </a:p>
          <a:p>
            <a:pPr algn="just">
              <a:spcBef>
                <a:spcPct val="25000"/>
              </a:spcBef>
              <a:buClr>
                <a:schemeClr val="tx1"/>
              </a:buClr>
              <a:buFontTx/>
              <a:buAutoNum type="arabicPeriod"/>
            </a:pPr>
            <a:r>
              <a:rPr kumimoji="1" lang="zh-CN" altLang="en-US" sz="2000" b="1" u="none" dirty="0">
                <a:solidFill>
                  <a:srgbClr val="0000CC"/>
                </a:solidFill>
                <a:latin typeface="Times New Roman" panose="02020603050405020304" pitchFamily="18" charset="0"/>
                <a:ea typeface="楷体_GB2312"/>
              </a:rPr>
              <a:t>电荷运动不变性</a:t>
            </a:r>
            <a:r>
              <a:rPr kumimoji="1" lang="en-US" altLang="zh-CN" sz="2000" b="1" u="none" dirty="0">
                <a:solidFill>
                  <a:srgbClr val="0000CC"/>
                </a:solidFill>
                <a:latin typeface="Times New Roman" panose="02020603050405020304" pitchFamily="18" charset="0"/>
                <a:ea typeface="楷体_GB2312"/>
              </a:rPr>
              <a:t>: </a:t>
            </a:r>
            <a:r>
              <a:rPr kumimoji="1" lang="zh-CN" altLang="en-US" sz="2000" b="1" u="none" dirty="0">
                <a:latin typeface="Times New Roman" panose="02020603050405020304" pitchFamily="18" charset="0"/>
                <a:ea typeface="楷体_GB2312"/>
              </a:rPr>
              <a:t>物体所带电荷与它的运动状态无关</a:t>
            </a:r>
            <a:r>
              <a:rPr kumimoji="1" lang="en-US" altLang="zh-CN" sz="2000" b="1" u="none" dirty="0">
                <a:latin typeface="Times New Roman" panose="02020603050405020304" pitchFamily="18" charset="0"/>
                <a:ea typeface="楷体_GB2312"/>
              </a:rPr>
              <a:t>. </a:t>
            </a:r>
            <a:r>
              <a:rPr kumimoji="1" lang="zh-CN" altLang="en-US" sz="2000" b="1" u="none" dirty="0">
                <a:latin typeface="Times New Roman" panose="02020603050405020304" pitchFamily="18" charset="0"/>
                <a:ea typeface="楷体_GB2312"/>
              </a:rPr>
              <a:t>当质子和电子被加速</a:t>
            </a:r>
            <a:r>
              <a:rPr kumimoji="1" lang="en-US" altLang="zh-CN" sz="2000" b="1" u="none" dirty="0">
                <a:latin typeface="Times New Roman" panose="02020603050405020304" pitchFamily="18" charset="0"/>
                <a:ea typeface="楷体_GB2312"/>
              </a:rPr>
              <a:t>, </a:t>
            </a:r>
            <a:r>
              <a:rPr kumimoji="1" lang="zh-CN" altLang="en-US" sz="2000" b="1" u="none" dirty="0">
                <a:latin typeface="Times New Roman" panose="02020603050405020304" pitchFamily="18" charset="0"/>
                <a:ea typeface="楷体_GB2312"/>
              </a:rPr>
              <a:t>其质量变化</a:t>
            </a:r>
            <a:r>
              <a:rPr kumimoji="1" lang="en-US" altLang="zh-CN" sz="2000" b="1" u="none" dirty="0">
                <a:latin typeface="Times New Roman" panose="02020603050405020304" pitchFamily="18" charset="0"/>
                <a:ea typeface="楷体_GB2312"/>
              </a:rPr>
              <a:t>, </a:t>
            </a:r>
            <a:r>
              <a:rPr kumimoji="1" lang="zh-CN" altLang="en-US" sz="2000" b="1" u="none" dirty="0">
                <a:latin typeface="Times New Roman" panose="02020603050405020304" pitchFamily="18" charset="0"/>
                <a:ea typeface="楷体_GB2312"/>
              </a:rPr>
              <a:t>但电荷不变</a:t>
            </a:r>
            <a:r>
              <a:rPr kumimoji="1" lang="en-US" altLang="zh-CN" sz="2000" b="1" u="none" dirty="0">
                <a:latin typeface="Times New Roman" panose="02020603050405020304" pitchFamily="18" charset="0"/>
                <a:ea typeface="楷体_GB2312"/>
              </a:rPr>
              <a:t>. </a:t>
            </a:r>
            <a:r>
              <a:rPr kumimoji="1" lang="zh-CN" altLang="en-US" sz="2000" b="1" u="none" dirty="0">
                <a:latin typeface="Times New Roman" panose="02020603050405020304" pitchFamily="18" charset="0"/>
                <a:ea typeface="楷体_GB2312"/>
              </a:rPr>
              <a:t>表明系统所带电荷与参考系选取无关</a:t>
            </a:r>
            <a:r>
              <a:rPr kumimoji="1" lang="en-US" altLang="zh-CN" sz="2000" b="1" u="none" dirty="0" smtClean="0">
                <a:latin typeface="Times New Roman" panose="02020603050405020304" pitchFamily="18" charset="0"/>
                <a:ea typeface="楷体_GB2312"/>
              </a:rPr>
              <a:t>.</a:t>
            </a:r>
            <a:endParaRPr kumimoji="1" lang="en-US" altLang="zh-CN" sz="2000" b="1" u="none" dirty="0">
              <a:latin typeface="Times New Roman" panose="02020603050405020304" pitchFamily="18" charset="0"/>
              <a:ea typeface="楷体_GB2312"/>
            </a:endParaRPr>
          </a:p>
        </p:txBody>
      </p:sp>
      <p:graphicFrame>
        <p:nvGraphicFramePr>
          <p:cNvPr id="6" name="Object 17"/>
          <p:cNvGraphicFramePr>
            <a:graphicFrameLocks noChangeAspect="1"/>
          </p:cNvGraphicFramePr>
          <p:nvPr>
            <p:extLst>
              <p:ext uri="{D42A27DB-BD31-4B8C-83A1-F6EECF244321}">
                <p14:modId xmlns:p14="http://schemas.microsoft.com/office/powerpoint/2010/main" val="1375600934"/>
              </p:ext>
            </p:extLst>
          </p:nvPr>
        </p:nvGraphicFramePr>
        <p:xfrm>
          <a:off x="4283968" y="3249290"/>
          <a:ext cx="2219325" cy="539750"/>
        </p:xfrm>
        <a:graphic>
          <a:graphicData uri="http://schemas.openxmlformats.org/presentationml/2006/ole">
            <mc:AlternateContent xmlns:mc="http://schemas.openxmlformats.org/markup-compatibility/2006">
              <mc:Choice xmlns:v="urn:schemas-microsoft-com:vml" Requires="v">
                <p:oleObj spid="_x0000_s98338" name="公式" r:id="rId3" imgW="990360" imgH="241200" progId="Equation.3">
                  <p:embed/>
                </p:oleObj>
              </mc:Choice>
              <mc:Fallback>
                <p:oleObj name="公式" r:id="rId3" imgW="9903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3249290"/>
                        <a:ext cx="2219325" cy="5397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18900000" algn="ctr" rotWithShape="0">
                                <a:srgbClr val="FFFF00"/>
                              </a:outerShdw>
                            </a:effectLst>
                          </a14:hiddenEffects>
                        </a:ext>
                      </a:extLst>
                    </p:spPr>
                  </p:pic>
                </p:oleObj>
              </mc:Fallback>
            </mc:AlternateContent>
          </a:graphicData>
        </a:graphic>
      </p:graphicFrame>
      <p:sp>
        <p:nvSpPr>
          <p:cNvPr id="7" name="Text Box 13"/>
          <p:cNvSpPr txBox="1">
            <a:spLocks noChangeArrowheads="1"/>
          </p:cNvSpPr>
          <p:nvPr/>
        </p:nvSpPr>
        <p:spPr bwMode="auto">
          <a:xfrm>
            <a:off x="459432" y="1625426"/>
            <a:ext cx="8001000" cy="579438"/>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Lst>
        </p:spPr>
        <p:txBody>
          <a:bodyPr anchor="ctr"/>
          <a:lstStyle>
            <a:lvl1pPr>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algn="just">
              <a:buChar char="•"/>
            </a:pPr>
            <a:r>
              <a:rPr kumimoji="1" lang="zh-CN" altLang="en-US" sz="2800" b="1" dirty="0">
                <a:solidFill>
                  <a:srgbClr val="CC0066"/>
                </a:solidFill>
                <a:latin typeface="Times New Roman" pitchFamily="18" charset="0"/>
                <a:ea typeface="楷体_GB2312" pitchFamily="49" charset="-122"/>
              </a:rPr>
              <a:t>电荷的基本性质</a:t>
            </a:r>
          </a:p>
        </p:txBody>
      </p:sp>
      <p:sp>
        <p:nvSpPr>
          <p:cNvPr id="8" name="Text Box 2"/>
          <p:cNvSpPr txBox="1">
            <a:spLocks noChangeArrowheads="1"/>
          </p:cNvSpPr>
          <p:nvPr/>
        </p:nvSpPr>
        <p:spPr bwMode="auto">
          <a:xfrm>
            <a:off x="323528" y="980728"/>
            <a:ext cx="30684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200" b="1" dirty="0">
                <a:solidFill>
                  <a:srgbClr val="0000FF"/>
                </a:solidFill>
                <a:latin typeface="+mn-lt"/>
                <a:ea typeface="楷体_GB2312" pitchFamily="49" charset="-122"/>
              </a:rPr>
              <a:t>基本概念和规律</a:t>
            </a:r>
          </a:p>
        </p:txBody>
      </p:sp>
      <p:sp>
        <p:nvSpPr>
          <p:cNvPr id="9"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静电场</a:t>
            </a:r>
            <a:endParaRPr lang="zh-CN" altLang="en-US" sz="2400" dirty="0">
              <a:solidFill>
                <a:srgbClr val="A50021"/>
              </a:solidFill>
              <a:latin typeface="华文新魏" pitchFamily="2" charset="-122"/>
              <a:ea typeface="华文新魏" pitchFamily="2" charset="-122"/>
            </a:endParaRPr>
          </a:p>
        </p:txBody>
      </p:sp>
      <p:sp>
        <p:nvSpPr>
          <p:cNvPr id="10"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13</a:t>
            </a:fld>
            <a:endParaRPr lang="en-US" altLang="zh-CN"/>
          </a:p>
        </p:txBody>
      </p:sp>
    </p:spTree>
    <p:extLst>
      <p:ext uri="{BB962C8B-B14F-4D97-AF65-F5344CB8AC3E}">
        <p14:creationId xmlns:p14="http://schemas.microsoft.com/office/powerpoint/2010/main" val="25768334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6" descr="EMcolapd01"/>
          <p:cNvPicPr>
            <a:picLocks noChangeAspect="1" noChangeArrowheads="1"/>
          </p:cNvPicPr>
          <p:nvPr/>
        </p:nvPicPr>
        <p:blipFill>
          <a:blip r:embed="rId3">
            <a:clrChange>
              <a:clrFrom>
                <a:srgbClr val="FFFFFF"/>
              </a:clrFrom>
              <a:clrTo>
                <a:srgbClr val="FFFFFF">
                  <a:alpha val="0"/>
                </a:srgbClr>
              </a:clrTo>
            </a:clrChange>
            <a:lum bright="-24000" contrast="30000"/>
            <a:extLst>
              <a:ext uri="{28A0092B-C50C-407E-A947-70E740481C1C}">
                <a14:useLocalDpi xmlns:a14="http://schemas.microsoft.com/office/drawing/2010/main" val="0"/>
              </a:ext>
            </a:extLst>
          </a:blip>
          <a:srcRect/>
          <a:stretch>
            <a:fillRect/>
          </a:stretch>
        </p:blipFill>
        <p:spPr bwMode="auto">
          <a:xfrm>
            <a:off x="5436096" y="2557289"/>
            <a:ext cx="2520950" cy="2514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2756086" y="1052736"/>
            <a:ext cx="8458200" cy="935038"/>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Lst>
        </p:spPr>
        <p:txBody>
          <a:bodyPr anchor="ctr"/>
          <a:lstStyle>
            <a:lvl1pPr>
              <a:buChar char="•"/>
              <a:defRPr sz="3200">
                <a:solidFill>
                  <a:schemeClr val="tx1"/>
                </a:solidFill>
                <a:latin typeface="Arial" panose="020B0604020202020204" pitchFamily="34" charset="0"/>
                <a:ea typeface="宋体" panose="02010600030101010101" pitchFamily="2" charset="-122"/>
              </a:defRPr>
            </a:lvl1pPr>
            <a:lvl2pPr>
              <a:buChar char="–"/>
              <a:defRPr sz="2800">
                <a:solidFill>
                  <a:schemeClr val="tx1"/>
                </a:solidFill>
                <a:latin typeface="Arial" panose="020B0604020202020204" pitchFamily="34" charset="0"/>
                <a:ea typeface="宋体" panose="02010600030101010101" pitchFamily="2" charset="-122"/>
              </a:defRPr>
            </a:lvl2pPr>
            <a:lvl3pPr>
              <a:buChar char="•"/>
              <a:defRPr sz="2400">
                <a:solidFill>
                  <a:schemeClr val="tx1"/>
                </a:solidFill>
                <a:latin typeface="Arial" panose="020B0604020202020204" pitchFamily="34" charset="0"/>
                <a:ea typeface="宋体" panose="02010600030101010101" pitchFamily="2" charset="-122"/>
              </a:defRPr>
            </a:lvl3pPr>
            <a:lvl4pPr>
              <a:buChar char="–"/>
              <a:defRPr sz="2000">
                <a:solidFill>
                  <a:schemeClr val="tx1"/>
                </a:solidFill>
                <a:latin typeface="Arial" panose="020B0604020202020204" pitchFamily="34" charset="0"/>
                <a:ea typeface="宋体" panose="02010600030101010101" pitchFamily="2" charset="-122"/>
              </a:defRPr>
            </a:lvl4pPr>
            <a:lvl5pPr>
              <a:buChar char="»"/>
              <a:defRPr sz="2000">
                <a:solidFill>
                  <a:schemeClr val="tx1"/>
                </a:solidFill>
                <a:latin typeface="Arial" panose="020B0604020202020204" pitchFamily="34" charset="0"/>
                <a:ea typeface="宋体" panose="02010600030101010101" pitchFamily="2" charset="-122"/>
              </a:defRPr>
            </a:lvl5pPr>
            <a:lvl6pPr marL="4572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9144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1371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18288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457200" algn="just">
              <a:spcBef>
                <a:spcPct val="0"/>
              </a:spcBef>
            </a:pPr>
            <a:r>
              <a:rPr kumimoji="1" lang="en-US" altLang="zh-CN" sz="2600" b="1" u="none" dirty="0">
                <a:solidFill>
                  <a:srgbClr val="A50021"/>
                </a:solidFill>
                <a:latin typeface="+mn-lt"/>
                <a:ea typeface="楷体_GB2312"/>
              </a:rPr>
              <a:t> </a:t>
            </a:r>
            <a:r>
              <a:rPr kumimoji="1" lang="zh-CN" altLang="en-US" sz="2800" b="1" dirty="0">
                <a:solidFill>
                  <a:srgbClr val="CC0066"/>
                </a:solidFill>
                <a:latin typeface="Times New Roman" pitchFamily="18" charset="0"/>
                <a:ea typeface="楷体_GB2312" pitchFamily="49" charset="-122"/>
              </a:rPr>
              <a:t>点电荷</a:t>
            </a:r>
            <a:r>
              <a:rPr kumimoji="1" lang="en-US" altLang="zh-CN" sz="2800" b="1" dirty="0">
                <a:solidFill>
                  <a:srgbClr val="CC0066"/>
                </a:solidFill>
                <a:latin typeface="Times New Roman" pitchFamily="18" charset="0"/>
                <a:ea typeface="楷体_GB2312" pitchFamily="49" charset="-122"/>
              </a:rPr>
              <a:t>——</a:t>
            </a:r>
            <a:r>
              <a:rPr kumimoji="1" lang="zh-CN" altLang="en-US" sz="2800" b="1" dirty="0">
                <a:solidFill>
                  <a:srgbClr val="CC0066"/>
                </a:solidFill>
                <a:latin typeface="Times New Roman" pitchFamily="18" charset="0"/>
                <a:ea typeface="楷体_GB2312" pitchFamily="49" charset="-122"/>
              </a:rPr>
              <a:t>理想模型</a:t>
            </a:r>
          </a:p>
        </p:txBody>
      </p:sp>
      <p:sp>
        <p:nvSpPr>
          <p:cNvPr id="6" name="Text Box 10"/>
          <p:cNvSpPr txBox="1">
            <a:spLocks noChangeArrowheads="1"/>
          </p:cNvSpPr>
          <p:nvPr/>
        </p:nvSpPr>
        <p:spPr bwMode="auto">
          <a:xfrm>
            <a:off x="530984" y="2768386"/>
            <a:ext cx="4833104" cy="1043363"/>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square">
            <a:spAutoFit/>
          </a:bodyPr>
          <a:lstStyle/>
          <a:p>
            <a:pPr indent="457200" algn="just">
              <a:lnSpc>
                <a:spcPct val="103000"/>
              </a:lnSpc>
              <a:spcBef>
                <a:spcPct val="15000"/>
              </a:spcBef>
            </a:pPr>
            <a:r>
              <a:rPr kumimoji="1" lang="zh-CN" altLang="en-US" sz="2000" b="1" dirty="0">
                <a:ea typeface="楷体_GB2312"/>
              </a:rPr>
              <a:t>真空中</a:t>
            </a:r>
            <a:r>
              <a:rPr kumimoji="1" lang="en-US" altLang="zh-CN" sz="2000" b="1" dirty="0">
                <a:ea typeface="楷体_GB2312"/>
              </a:rPr>
              <a:t>,</a:t>
            </a:r>
            <a:r>
              <a:rPr kumimoji="1" lang="zh-CN" altLang="en-US" sz="2000" b="1" dirty="0">
                <a:ea typeface="楷体_GB2312"/>
              </a:rPr>
              <a:t>两个静止点电荷之间的作用力与它们的电量的乘积成正比</a:t>
            </a:r>
            <a:r>
              <a:rPr kumimoji="1" lang="en-US" altLang="zh-CN" sz="2000" b="1" dirty="0">
                <a:ea typeface="楷体_GB2312"/>
              </a:rPr>
              <a:t>, </a:t>
            </a:r>
            <a:r>
              <a:rPr kumimoji="1" lang="zh-CN" altLang="en-US" sz="2000" b="1" dirty="0">
                <a:ea typeface="楷体_GB2312"/>
              </a:rPr>
              <a:t>与它们之间距离的平方成反比</a:t>
            </a:r>
            <a:r>
              <a:rPr kumimoji="1" lang="en-US" altLang="zh-CN" sz="2000" b="1" dirty="0">
                <a:ea typeface="楷体_GB2312"/>
              </a:rPr>
              <a:t>——</a:t>
            </a:r>
            <a:r>
              <a:rPr kumimoji="1" lang="zh-CN" altLang="en-US" sz="2000" b="1" u="none" dirty="0" smtClean="0">
                <a:solidFill>
                  <a:srgbClr val="0000CC"/>
                </a:solidFill>
                <a:ea typeface="楷体_GB2312"/>
              </a:rPr>
              <a:t>库仑定律</a:t>
            </a:r>
            <a:r>
              <a:rPr kumimoji="1" lang="zh-CN" altLang="en-US" b="1" dirty="0" smtClean="0">
                <a:ea typeface="楷体_GB2312"/>
              </a:rPr>
              <a:t>。</a:t>
            </a:r>
            <a:endParaRPr kumimoji="1" lang="en-US" altLang="zh-CN" b="1" u="none" dirty="0">
              <a:solidFill>
                <a:schemeClr val="tx1"/>
              </a:solidFill>
              <a:ea typeface="楷体_GB2312"/>
            </a:endParaRPr>
          </a:p>
        </p:txBody>
      </p:sp>
      <p:graphicFrame>
        <p:nvGraphicFramePr>
          <p:cNvPr id="7" name="Object 11"/>
          <p:cNvGraphicFramePr>
            <a:graphicFrameLocks noChangeAspect="1"/>
          </p:cNvGraphicFramePr>
          <p:nvPr>
            <p:extLst>
              <p:ext uri="{D42A27DB-BD31-4B8C-83A1-F6EECF244321}">
                <p14:modId xmlns:p14="http://schemas.microsoft.com/office/powerpoint/2010/main" val="1712995590"/>
              </p:ext>
            </p:extLst>
          </p:nvPr>
        </p:nvGraphicFramePr>
        <p:xfrm>
          <a:off x="1300163" y="4035578"/>
          <a:ext cx="2450906" cy="977723"/>
        </p:xfrm>
        <a:graphic>
          <a:graphicData uri="http://schemas.openxmlformats.org/presentationml/2006/ole">
            <mc:AlternateContent xmlns:mc="http://schemas.openxmlformats.org/markup-compatibility/2006">
              <mc:Choice xmlns:v="urn:schemas-microsoft-com:vml" Requires="v">
                <p:oleObj spid="_x0000_s99390" name="公式" r:id="rId4" imgW="1079280" imgH="431640" progId="Equation.3">
                  <p:embed/>
                </p:oleObj>
              </mc:Choice>
              <mc:Fallback>
                <p:oleObj name="公式" r:id="rId4" imgW="10792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0163" y="4035578"/>
                        <a:ext cx="2450906" cy="977723"/>
                      </a:xfrm>
                      <a:prstGeom prst="rect">
                        <a:avLst/>
                      </a:prstGeom>
                      <a:noFill/>
                      <a:ln w="12700" cap="sq">
                        <a:solidFill>
                          <a:srgbClr val="0000CC"/>
                        </a:solidFill>
                        <a:miter lim="800000"/>
                        <a:headEnd type="none" w="sm" len="sm"/>
                        <a:tailEnd type="none" w="sm" len="sm"/>
                      </a:ln>
                      <a:effectLst/>
                    </p:spPr>
                  </p:pic>
                </p:oleObj>
              </mc:Fallback>
            </mc:AlternateContent>
          </a:graphicData>
        </a:graphic>
      </p:graphicFrame>
      <p:sp>
        <p:nvSpPr>
          <p:cNvPr id="8" name="Text Box 12"/>
          <p:cNvSpPr txBox="1">
            <a:spLocks noChangeArrowheads="1"/>
          </p:cNvSpPr>
          <p:nvPr/>
        </p:nvSpPr>
        <p:spPr bwMode="auto">
          <a:xfrm>
            <a:off x="395288" y="5071889"/>
            <a:ext cx="4464050" cy="663002"/>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indent="457200" algn="just">
              <a:lnSpc>
                <a:spcPct val="103000"/>
              </a:lnSpc>
              <a:spcBef>
                <a:spcPct val="15000"/>
              </a:spcBef>
            </a:pPr>
            <a:r>
              <a:rPr kumimoji="1" lang="en-US" altLang="zh-CN" b="1" i="1" u="none" dirty="0" smtClean="0">
                <a:solidFill>
                  <a:schemeClr val="tx1"/>
                </a:solidFill>
                <a:ea typeface="楷体_GB2312"/>
                <a:sym typeface="Symbol" panose="05050102010706020507" pitchFamily="18" charset="2"/>
              </a:rPr>
              <a:t></a:t>
            </a:r>
            <a:r>
              <a:rPr kumimoji="1" lang="en-US" altLang="zh-CN" b="1" u="none" baseline="-25000" dirty="0" smtClean="0">
                <a:solidFill>
                  <a:schemeClr val="tx1"/>
                </a:solidFill>
                <a:ea typeface="楷体_GB2312"/>
                <a:sym typeface="Symbol" panose="05050102010706020507" pitchFamily="18" charset="2"/>
              </a:rPr>
              <a:t>0</a:t>
            </a:r>
            <a:r>
              <a:rPr kumimoji="1" lang="zh-CN" altLang="en-US" b="1" u="none" dirty="0" smtClean="0">
                <a:solidFill>
                  <a:schemeClr val="tx1"/>
                </a:solidFill>
                <a:ea typeface="楷体_GB2312"/>
              </a:rPr>
              <a:t>：</a:t>
            </a:r>
            <a:r>
              <a:rPr kumimoji="1" lang="en-US" altLang="zh-CN" b="1" u="none" dirty="0" smtClean="0">
                <a:solidFill>
                  <a:schemeClr val="tx1"/>
                </a:solidFill>
                <a:ea typeface="楷体_GB2312"/>
              </a:rPr>
              <a:t> </a:t>
            </a:r>
            <a:r>
              <a:rPr kumimoji="1" lang="zh-CN" altLang="en-US" b="1" u="none" dirty="0">
                <a:solidFill>
                  <a:srgbClr val="0000CC"/>
                </a:solidFill>
                <a:ea typeface="楷体_GB2312"/>
              </a:rPr>
              <a:t>真空中的介电常数</a:t>
            </a:r>
            <a:r>
              <a:rPr kumimoji="1" lang="en-US" altLang="zh-CN" b="1" u="none" dirty="0">
                <a:solidFill>
                  <a:schemeClr val="tx1"/>
                </a:solidFill>
                <a:ea typeface="楷体_GB2312"/>
              </a:rPr>
              <a:t>, </a:t>
            </a:r>
            <a:r>
              <a:rPr kumimoji="1" lang="zh-CN" altLang="en-US" b="1" u="none" dirty="0">
                <a:solidFill>
                  <a:schemeClr val="tx1"/>
                </a:solidFill>
                <a:ea typeface="楷体_GB2312"/>
              </a:rPr>
              <a:t>又称为真空中的</a:t>
            </a:r>
            <a:r>
              <a:rPr kumimoji="1" lang="zh-CN" altLang="en-US" b="1" u="none" dirty="0" smtClean="0">
                <a:solidFill>
                  <a:schemeClr val="tx1"/>
                </a:solidFill>
                <a:ea typeface="楷体_GB2312"/>
              </a:rPr>
              <a:t>电容率</a:t>
            </a:r>
            <a:r>
              <a:rPr kumimoji="1" lang="zh-CN" altLang="en-US" b="1" dirty="0" smtClean="0">
                <a:ea typeface="楷体_GB2312"/>
              </a:rPr>
              <a:t>。</a:t>
            </a:r>
            <a:endParaRPr kumimoji="1" lang="en-US" altLang="zh-CN" b="1" u="none" dirty="0">
              <a:solidFill>
                <a:schemeClr val="tx1"/>
              </a:solidFill>
              <a:ea typeface="楷体_GB2312"/>
            </a:endParaRPr>
          </a:p>
        </p:txBody>
      </p:sp>
      <p:graphicFrame>
        <p:nvGraphicFramePr>
          <p:cNvPr id="9" name="Object 13"/>
          <p:cNvGraphicFramePr>
            <a:graphicFrameLocks noChangeAspect="1"/>
          </p:cNvGraphicFramePr>
          <p:nvPr>
            <p:extLst>
              <p:ext uri="{D42A27DB-BD31-4B8C-83A1-F6EECF244321}">
                <p14:modId xmlns:p14="http://schemas.microsoft.com/office/powerpoint/2010/main" val="2579417728"/>
              </p:ext>
            </p:extLst>
          </p:nvPr>
        </p:nvGraphicFramePr>
        <p:xfrm>
          <a:off x="747512" y="5734891"/>
          <a:ext cx="4105275" cy="608013"/>
        </p:xfrm>
        <a:graphic>
          <a:graphicData uri="http://schemas.openxmlformats.org/presentationml/2006/ole">
            <mc:AlternateContent xmlns:mc="http://schemas.openxmlformats.org/markup-compatibility/2006">
              <mc:Choice xmlns:v="urn:schemas-microsoft-com:vml" Requires="v">
                <p:oleObj spid="_x0000_s99391" name="公式" r:id="rId6" imgW="1815840" imgH="253800" progId="Equation.3">
                  <p:embed/>
                </p:oleObj>
              </mc:Choice>
              <mc:Fallback>
                <p:oleObj name="公式" r:id="rId6" imgW="181584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512" y="5734891"/>
                        <a:ext cx="4105275"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17"/>
          <p:cNvSpPr>
            <a:spLocks noChangeArrowheads="1"/>
          </p:cNvSpPr>
          <p:nvPr/>
        </p:nvSpPr>
        <p:spPr bwMode="auto">
          <a:xfrm>
            <a:off x="323528" y="1268760"/>
            <a:ext cx="5399087" cy="579437"/>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Lst>
        </p:spPr>
        <p:txBody>
          <a:bodyPr anchor="ctr"/>
          <a:lstStyle>
            <a:lvl1pPr>
              <a:buChar char="•"/>
              <a:defRPr sz="3200">
                <a:solidFill>
                  <a:schemeClr val="tx1"/>
                </a:solidFill>
                <a:latin typeface="Arial" panose="020B0604020202020204" pitchFamily="34" charset="0"/>
                <a:ea typeface="宋体" panose="02010600030101010101" pitchFamily="2" charset="-122"/>
              </a:defRPr>
            </a:lvl1pPr>
            <a:lvl2pPr>
              <a:buChar char="–"/>
              <a:defRPr sz="2800">
                <a:solidFill>
                  <a:schemeClr val="tx1"/>
                </a:solidFill>
                <a:latin typeface="Arial" panose="020B0604020202020204" pitchFamily="34" charset="0"/>
                <a:ea typeface="宋体" panose="02010600030101010101" pitchFamily="2" charset="-122"/>
              </a:defRPr>
            </a:lvl2pPr>
            <a:lvl3pPr>
              <a:buChar char="•"/>
              <a:defRPr sz="2400">
                <a:solidFill>
                  <a:schemeClr val="tx1"/>
                </a:solidFill>
                <a:latin typeface="Arial" panose="020B0604020202020204" pitchFamily="34" charset="0"/>
                <a:ea typeface="宋体" panose="02010600030101010101" pitchFamily="2" charset="-122"/>
              </a:defRPr>
            </a:lvl3pPr>
            <a:lvl4pPr>
              <a:buChar char="–"/>
              <a:defRPr sz="2000">
                <a:solidFill>
                  <a:schemeClr val="tx1"/>
                </a:solidFill>
                <a:latin typeface="Arial" panose="020B0604020202020204" pitchFamily="34" charset="0"/>
                <a:ea typeface="宋体" panose="02010600030101010101" pitchFamily="2" charset="-122"/>
              </a:defRPr>
            </a:lvl4pPr>
            <a:lvl5pPr>
              <a:buChar char="»"/>
              <a:defRPr sz="2000">
                <a:solidFill>
                  <a:schemeClr val="tx1"/>
                </a:solidFill>
                <a:latin typeface="Arial" panose="020B0604020202020204" pitchFamily="34" charset="0"/>
                <a:ea typeface="宋体" panose="02010600030101010101" pitchFamily="2" charset="-122"/>
              </a:defRPr>
            </a:lvl5pPr>
            <a:lvl6pPr marL="4572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9144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1371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18288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457200" algn="just">
              <a:spcBef>
                <a:spcPct val="0"/>
              </a:spcBef>
            </a:pPr>
            <a:r>
              <a:rPr kumimoji="1" lang="en-US" altLang="zh-CN" sz="2600" b="1" u="none" dirty="0">
                <a:solidFill>
                  <a:srgbClr val="A50021"/>
                </a:solidFill>
                <a:latin typeface="+mn-lt"/>
                <a:ea typeface="楷体_GB2312"/>
              </a:rPr>
              <a:t> </a:t>
            </a:r>
            <a:r>
              <a:rPr kumimoji="1" lang="zh-CN" altLang="en-US" sz="2800" b="1" dirty="0">
                <a:solidFill>
                  <a:srgbClr val="CC0066"/>
                </a:solidFill>
                <a:latin typeface="Times New Roman" pitchFamily="18" charset="0"/>
                <a:ea typeface="楷体_GB2312" pitchFamily="49" charset="-122"/>
              </a:rPr>
              <a:t>库仑定律</a:t>
            </a:r>
          </a:p>
        </p:txBody>
      </p:sp>
      <p:sp>
        <p:nvSpPr>
          <p:cNvPr id="11" name="Rectangle 18"/>
          <p:cNvSpPr>
            <a:spLocks noChangeArrowheads="1"/>
          </p:cNvSpPr>
          <p:nvPr/>
        </p:nvSpPr>
        <p:spPr bwMode="auto">
          <a:xfrm>
            <a:off x="566970" y="1988840"/>
            <a:ext cx="4473758" cy="726353"/>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buChar char="•"/>
              <a:defRPr sz="3200">
                <a:solidFill>
                  <a:schemeClr val="tx1"/>
                </a:solidFill>
                <a:latin typeface="Arial" panose="020B0604020202020204" pitchFamily="34" charset="0"/>
                <a:ea typeface="宋体" panose="02010600030101010101" pitchFamily="2" charset="-122"/>
              </a:defRPr>
            </a:lvl1pPr>
            <a:lvl2pPr>
              <a:buChar char="–"/>
              <a:defRPr sz="2800">
                <a:solidFill>
                  <a:schemeClr val="tx1"/>
                </a:solidFill>
                <a:latin typeface="Arial" panose="020B0604020202020204" pitchFamily="34" charset="0"/>
                <a:ea typeface="宋体" panose="02010600030101010101" pitchFamily="2" charset="-122"/>
              </a:defRPr>
            </a:lvl2pPr>
            <a:lvl3pPr>
              <a:buChar char="•"/>
              <a:defRPr sz="2400">
                <a:solidFill>
                  <a:schemeClr val="tx1"/>
                </a:solidFill>
                <a:latin typeface="Arial" panose="020B0604020202020204" pitchFamily="34" charset="0"/>
                <a:ea typeface="宋体" panose="02010600030101010101" pitchFamily="2" charset="-122"/>
              </a:defRPr>
            </a:lvl3pPr>
            <a:lvl4pPr>
              <a:buChar char="–"/>
              <a:defRPr sz="2000">
                <a:solidFill>
                  <a:schemeClr val="tx1"/>
                </a:solidFill>
                <a:latin typeface="Arial" panose="020B0604020202020204" pitchFamily="34" charset="0"/>
                <a:ea typeface="宋体" panose="02010600030101010101" pitchFamily="2" charset="-122"/>
              </a:defRPr>
            </a:lvl4pPr>
            <a:lvl5pPr>
              <a:buChar char="»"/>
              <a:defRPr sz="20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457200" algn="just">
              <a:lnSpc>
                <a:spcPct val="103000"/>
              </a:lnSpc>
              <a:buFontTx/>
              <a:buNone/>
            </a:pPr>
            <a:r>
              <a:rPr kumimoji="1" lang="zh-CN" altLang="en-US" sz="2000" b="1" u="none" dirty="0" smtClean="0">
                <a:latin typeface="+mn-lt"/>
                <a:ea typeface="楷体_GB2312"/>
              </a:rPr>
              <a:t>点电荷</a:t>
            </a:r>
            <a:r>
              <a:rPr kumimoji="1" lang="en-US" altLang="zh-CN" sz="2000" b="1" u="none" dirty="0">
                <a:latin typeface="+mn-lt"/>
                <a:ea typeface="楷体_GB2312"/>
              </a:rPr>
              <a:t>: </a:t>
            </a:r>
            <a:r>
              <a:rPr kumimoji="1" lang="zh-CN" altLang="en-US" sz="2000" b="1" u="none" dirty="0">
                <a:latin typeface="+mn-lt"/>
                <a:ea typeface="楷体_GB2312"/>
              </a:rPr>
              <a:t>带电体的大小和带电体之间的距离相比很小时</a:t>
            </a:r>
            <a:r>
              <a:rPr kumimoji="1" lang="en-US" altLang="zh-CN" sz="2000" b="1" u="none" dirty="0">
                <a:latin typeface="+mn-lt"/>
                <a:ea typeface="楷体_GB2312"/>
              </a:rPr>
              <a:t>, </a:t>
            </a:r>
            <a:r>
              <a:rPr kumimoji="1" lang="zh-CN" altLang="en-US" sz="2000" b="1" u="none" dirty="0">
                <a:latin typeface="+mn-lt"/>
                <a:ea typeface="楷体_GB2312"/>
              </a:rPr>
              <a:t>就可看作</a:t>
            </a:r>
            <a:r>
              <a:rPr kumimoji="1" lang="zh-CN" altLang="en-US" sz="2000" b="1" u="none" dirty="0" smtClean="0">
                <a:latin typeface="+mn-lt"/>
                <a:ea typeface="楷体_GB2312"/>
              </a:rPr>
              <a:t>点电荷</a:t>
            </a:r>
            <a:r>
              <a:rPr kumimoji="1" lang="zh-CN" altLang="en-US" sz="2000" b="1" dirty="0">
                <a:latin typeface="+mn-lt"/>
                <a:ea typeface="楷体_GB2312"/>
              </a:rPr>
              <a:t>。</a:t>
            </a:r>
            <a:r>
              <a:rPr kumimoji="1" lang="en-US" altLang="zh-CN" sz="2000" b="1" u="none" dirty="0" smtClean="0">
                <a:latin typeface="+mn-lt"/>
                <a:ea typeface="楷体_GB2312"/>
              </a:rPr>
              <a:t> </a:t>
            </a:r>
            <a:endParaRPr kumimoji="1" lang="en-US" altLang="zh-CN" sz="2000" b="1" u="none" dirty="0">
              <a:latin typeface="+mn-lt"/>
              <a:ea typeface="楷体_GB2312"/>
            </a:endParaRPr>
          </a:p>
        </p:txBody>
      </p:sp>
      <p:sp>
        <p:nvSpPr>
          <p:cNvPr id="12"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静电场</a:t>
            </a:r>
            <a:endParaRPr lang="zh-CN" altLang="en-US" sz="2400" dirty="0">
              <a:solidFill>
                <a:srgbClr val="A50021"/>
              </a:solidFill>
              <a:latin typeface="华文新魏" pitchFamily="2" charset="-122"/>
              <a:ea typeface="华文新魏" pitchFamily="2" charset="-122"/>
            </a:endParaRPr>
          </a:p>
        </p:txBody>
      </p:sp>
      <p:sp>
        <p:nvSpPr>
          <p:cNvPr id="13"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14</a:t>
            </a:fld>
            <a:endParaRPr lang="en-US" altLang="zh-CN"/>
          </a:p>
        </p:txBody>
      </p:sp>
    </p:spTree>
    <p:extLst>
      <p:ext uri="{BB962C8B-B14F-4D97-AF65-F5344CB8AC3E}">
        <p14:creationId xmlns:p14="http://schemas.microsoft.com/office/powerpoint/2010/main" val="360573713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26418" y="1110592"/>
            <a:ext cx="4032250" cy="6096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Lst>
        </p:spPr>
        <p:txBody>
          <a:bodyPr anchor="ctr"/>
          <a:lstStyle>
            <a:lvl1pPr>
              <a:buChar char="•"/>
              <a:defRPr sz="3200">
                <a:solidFill>
                  <a:schemeClr val="tx1"/>
                </a:solidFill>
                <a:latin typeface="Arial" panose="020B0604020202020204" pitchFamily="34" charset="0"/>
                <a:ea typeface="宋体" panose="02010600030101010101" pitchFamily="2" charset="-122"/>
              </a:defRPr>
            </a:lvl1pPr>
            <a:lvl2pPr>
              <a:buChar char="–"/>
              <a:defRPr sz="2800">
                <a:solidFill>
                  <a:schemeClr val="tx1"/>
                </a:solidFill>
                <a:latin typeface="Arial" panose="020B0604020202020204" pitchFamily="34" charset="0"/>
                <a:ea typeface="宋体" panose="02010600030101010101" pitchFamily="2" charset="-122"/>
              </a:defRPr>
            </a:lvl2pPr>
            <a:lvl3pPr>
              <a:buChar char="•"/>
              <a:defRPr sz="2400">
                <a:solidFill>
                  <a:schemeClr val="tx1"/>
                </a:solidFill>
                <a:latin typeface="Arial" panose="020B0604020202020204" pitchFamily="34" charset="0"/>
                <a:ea typeface="宋体" panose="02010600030101010101" pitchFamily="2" charset="-122"/>
              </a:defRPr>
            </a:lvl3pPr>
            <a:lvl4pPr>
              <a:buChar char="–"/>
              <a:defRPr sz="2000">
                <a:solidFill>
                  <a:schemeClr val="tx1"/>
                </a:solidFill>
                <a:latin typeface="Arial" panose="020B0604020202020204" pitchFamily="34" charset="0"/>
                <a:ea typeface="宋体" panose="02010600030101010101" pitchFamily="2" charset="-122"/>
              </a:defRPr>
            </a:lvl4pPr>
            <a:lvl5pPr>
              <a:buChar char="»"/>
              <a:defRPr sz="2000">
                <a:solidFill>
                  <a:schemeClr val="tx1"/>
                </a:solidFill>
                <a:latin typeface="Arial" panose="020B0604020202020204" pitchFamily="34" charset="0"/>
                <a:ea typeface="宋体" panose="02010600030101010101" pitchFamily="2" charset="-122"/>
              </a:defRPr>
            </a:lvl5pPr>
            <a:lvl6pPr marL="4572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9144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1371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18288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457200" algn="just">
              <a:spcBef>
                <a:spcPct val="0"/>
              </a:spcBef>
            </a:pPr>
            <a:r>
              <a:rPr kumimoji="1" lang="en-US" altLang="zh-CN" sz="2600" b="1" u="none" dirty="0">
                <a:solidFill>
                  <a:srgbClr val="A50021"/>
                </a:solidFill>
                <a:latin typeface="黑体" panose="02010609060101010101" pitchFamily="49" charset="-122"/>
                <a:ea typeface="黑体" panose="02010609060101010101" pitchFamily="49" charset="-122"/>
              </a:rPr>
              <a:t> </a:t>
            </a:r>
            <a:r>
              <a:rPr kumimoji="1" lang="zh-CN" altLang="en-US" sz="2800" b="1" dirty="0">
                <a:solidFill>
                  <a:srgbClr val="CC0066"/>
                </a:solidFill>
                <a:latin typeface="Times New Roman" pitchFamily="18" charset="0"/>
                <a:ea typeface="楷体_GB2312" pitchFamily="49" charset="-122"/>
              </a:rPr>
              <a:t>静电力叠加原理</a:t>
            </a:r>
          </a:p>
        </p:txBody>
      </p:sp>
      <p:graphicFrame>
        <p:nvGraphicFramePr>
          <p:cNvPr id="5" name="Object 11"/>
          <p:cNvGraphicFramePr>
            <a:graphicFrameLocks noChangeAspect="1"/>
          </p:cNvGraphicFramePr>
          <p:nvPr>
            <p:extLst>
              <p:ext uri="{D42A27DB-BD31-4B8C-83A1-F6EECF244321}">
                <p14:modId xmlns:p14="http://schemas.microsoft.com/office/powerpoint/2010/main" val="976878340"/>
              </p:ext>
            </p:extLst>
          </p:nvPr>
        </p:nvGraphicFramePr>
        <p:xfrm>
          <a:off x="3038515" y="5388163"/>
          <a:ext cx="2184400" cy="1233487"/>
        </p:xfrm>
        <a:graphic>
          <a:graphicData uri="http://schemas.openxmlformats.org/presentationml/2006/ole">
            <mc:AlternateContent xmlns:mc="http://schemas.openxmlformats.org/markup-compatibility/2006">
              <mc:Choice xmlns:v="urn:schemas-microsoft-com:vml" Requires="v">
                <p:oleObj spid="_x0000_s100516" name="公式" r:id="rId3" imgW="850680" imgH="482400" progId="Equation.3">
                  <p:embed/>
                </p:oleObj>
              </mc:Choice>
              <mc:Fallback>
                <p:oleObj name="公式" r:id="rId3" imgW="85068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515" y="5388163"/>
                        <a:ext cx="2184400" cy="123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2" descr="sec_image2"/>
          <p:cNvPicPr>
            <a:picLocks noChangeAspect="1" noChangeArrowheads="1"/>
          </p:cNvPicPr>
          <p:nvPr/>
        </p:nvPicPr>
        <p:blipFill>
          <a:blip r:embed="rId5">
            <a:clrChange>
              <a:clrFrom>
                <a:srgbClr val="FFFFFF"/>
              </a:clrFrom>
              <a:clrTo>
                <a:srgbClr val="FFFFFF">
                  <a:alpha val="0"/>
                </a:srgbClr>
              </a:clrTo>
            </a:clrChange>
            <a:lum bright="-42000"/>
            <a:extLst>
              <a:ext uri="{28A0092B-C50C-407E-A947-70E740481C1C}">
                <a14:useLocalDpi xmlns:a14="http://schemas.microsoft.com/office/drawing/2010/main" val="0"/>
              </a:ext>
            </a:extLst>
          </a:blip>
          <a:srcRect/>
          <a:stretch>
            <a:fillRect/>
          </a:stretch>
        </p:blipFill>
        <p:spPr bwMode="auto">
          <a:xfrm>
            <a:off x="5425466" y="2162317"/>
            <a:ext cx="2843213" cy="28432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8"/>
          <p:cNvGraphicFramePr>
            <a:graphicFrameLocks noChangeAspect="1"/>
          </p:cNvGraphicFramePr>
          <p:nvPr>
            <p:extLst>
              <p:ext uri="{D42A27DB-BD31-4B8C-83A1-F6EECF244321}">
                <p14:modId xmlns:p14="http://schemas.microsoft.com/office/powerpoint/2010/main" val="1024257710"/>
              </p:ext>
            </p:extLst>
          </p:nvPr>
        </p:nvGraphicFramePr>
        <p:xfrm>
          <a:off x="380393" y="1832912"/>
          <a:ext cx="4464050" cy="1751012"/>
        </p:xfrm>
        <a:graphic>
          <a:graphicData uri="http://schemas.openxmlformats.org/presentationml/2006/ole">
            <mc:AlternateContent xmlns:mc="http://schemas.openxmlformats.org/markup-compatibility/2006">
              <mc:Choice xmlns:v="urn:schemas-microsoft-com:vml" Requires="v">
                <p:oleObj spid="_x0000_s100517" name="公式" r:id="rId6" imgW="1803240" imgH="711000" progId="Equation.3">
                  <p:embed/>
                </p:oleObj>
              </mc:Choice>
              <mc:Fallback>
                <p:oleObj name="公式" r:id="rId6" imgW="1803240" imgH="711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393" y="1832912"/>
                        <a:ext cx="4464050" cy="175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Oval 13"/>
          <p:cNvSpPr>
            <a:spLocks noChangeArrowheads="1"/>
          </p:cNvSpPr>
          <p:nvPr/>
        </p:nvSpPr>
        <p:spPr bwMode="auto">
          <a:xfrm>
            <a:off x="519907" y="5314298"/>
            <a:ext cx="1711325" cy="1133475"/>
          </a:xfrm>
          <a:prstGeom prst="ellipse">
            <a:avLst/>
          </a:prstGeom>
          <a:gradFill rotWithShape="0">
            <a:gsLst>
              <a:gs pos="0">
                <a:schemeClr val="bg1"/>
              </a:gs>
              <a:gs pos="100000">
                <a:srgbClr val="0000AE"/>
              </a:gs>
            </a:gsLst>
            <a:path path="shape">
              <a:fillToRect l="50000" t="50000" r="50000" b="50000"/>
            </a:path>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14"/>
          <p:cNvSpPr txBox="1">
            <a:spLocks noChangeArrowheads="1"/>
          </p:cNvSpPr>
          <p:nvPr/>
        </p:nvSpPr>
        <p:spPr bwMode="auto">
          <a:xfrm>
            <a:off x="326418" y="493329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i="1" u="none">
                <a:solidFill>
                  <a:schemeClr val="tx1"/>
                </a:solidFill>
                <a:ea typeface="宋体" panose="02010600030101010101" pitchFamily="2" charset="-122"/>
              </a:rPr>
              <a:t>Q</a:t>
            </a:r>
          </a:p>
        </p:txBody>
      </p:sp>
      <p:sp>
        <p:nvSpPr>
          <p:cNvPr id="10" name="Oval 15"/>
          <p:cNvSpPr>
            <a:spLocks noChangeArrowheads="1"/>
          </p:cNvSpPr>
          <p:nvPr/>
        </p:nvSpPr>
        <p:spPr bwMode="auto">
          <a:xfrm>
            <a:off x="1169988" y="5530850"/>
            <a:ext cx="152400" cy="152400"/>
          </a:xfrm>
          <a:prstGeom prst="ellipse">
            <a:avLst/>
          </a:prstGeom>
          <a:solidFill>
            <a:srgbClr val="0000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Group 16"/>
          <p:cNvGrpSpPr>
            <a:grpSpLocks/>
          </p:cNvGrpSpPr>
          <p:nvPr/>
        </p:nvGrpSpPr>
        <p:grpSpPr bwMode="auto">
          <a:xfrm>
            <a:off x="1229519" y="4534835"/>
            <a:ext cx="1600200" cy="1025525"/>
            <a:chOff x="3984" y="602"/>
            <a:chExt cx="1008" cy="646"/>
          </a:xfrm>
        </p:grpSpPr>
        <p:sp>
          <p:nvSpPr>
            <p:cNvPr id="12" name="Line 17"/>
            <p:cNvSpPr>
              <a:spLocks noChangeShapeType="1"/>
            </p:cNvSpPr>
            <p:nvPr/>
          </p:nvSpPr>
          <p:spPr bwMode="auto">
            <a:xfrm flipV="1">
              <a:off x="3984" y="624"/>
              <a:ext cx="1008" cy="62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8"/>
            <p:cNvSpPr txBox="1">
              <a:spLocks noChangeArrowheads="1"/>
            </p:cNvSpPr>
            <p:nvPr/>
          </p:nvSpPr>
          <p:spPr bwMode="auto">
            <a:xfrm>
              <a:off x="4310" y="602"/>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宋体" panose="02010600030101010101" pitchFamily="2" charset="-122"/>
                </a:rPr>
                <a:t>r</a:t>
              </a:r>
            </a:p>
          </p:txBody>
        </p:sp>
      </p:grpSp>
      <p:graphicFrame>
        <p:nvGraphicFramePr>
          <p:cNvPr id="14" name="Object 19"/>
          <p:cNvGraphicFramePr>
            <a:graphicFrameLocks/>
          </p:cNvGraphicFramePr>
          <p:nvPr/>
        </p:nvGraphicFramePr>
        <p:xfrm>
          <a:off x="1322388" y="5214938"/>
          <a:ext cx="392112" cy="392112"/>
        </p:xfrm>
        <a:graphic>
          <a:graphicData uri="http://schemas.openxmlformats.org/presentationml/2006/ole">
            <mc:AlternateContent xmlns:mc="http://schemas.openxmlformats.org/markup-compatibility/2006">
              <mc:Choice xmlns:v="urn:schemas-microsoft-com:vml" Requires="v">
                <p:oleObj spid="_x0000_s100518" name="Equation" r:id="rId8" imgW="393480" imgH="393480" progId="Equation.3">
                  <p:embed/>
                </p:oleObj>
              </mc:Choice>
              <mc:Fallback>
                <p:oleObj name="Equation" r:id="rId8" imgW="393480" imgH="39348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2388" y="5214938"/>
                        <a:ext cx="39211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0"/>
          <p:cNvGraphicFramePr>
            <a:graphicFrameLocks/>
          </p:cNvGraphicFramePr>
          <p:nvPr>
            <p:extLst>
              <p:ext uri="{D42A27DB-BD31-4B8C-83A1-F6EECF244321}">
                <p14:modId xmlns:p14="http://schemas.microsoft.com/office/powerpoint/2010/main" val="2686468275"/>
              </p:ext>
            </p:extLst>
          </p:nvPr>
        </p:nvGraphicFramePr>
        <p:xfrm>
          <a:off x="2771168" y="4628498"/>
          <a:ext cx="317500" cy="431800"/>
        </p:xfrm>
        <a:graphic>
          <a:graphicData uri="http://schemas.openxmlformats.org/presentationml/2006/ole">
            <mc:AlternateContent xmlns:mc="http://schemas.openxmlformats.org/markup-compatibility/2006">
              <mc:Choice xmlns:v="urn:schemas-microsoft-com:vml" Requires="v">
                <p:oleObj spid="_x0000_s100519" name="Equation" r:id="rId10" imgW="317160" imgH="431640" progId="Equation.3">
                  <p:embed/>
                </p:oleObj>
              </mc:Choice>
              <mc:Fallback>
                <p:oleObj name="Equation" r:id="rId10" imgW="317160" imgH="431640"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1168" y="4628498"/>
                        <a:ext cx="317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Oval 21"/>
          <p:cNvSpPr>
            <a:spLocks noChangeArrowheads="1"/>
          </p:cNvSpPr>
          <p:nvPr/>
        </p:nvSpPr>
        <p:spPr bwMode="auto">
          <a:xfrm>
            <a:off x="2758889" y="4458636"/>
            <a:ext cx="152400" cy="152400"/>
          </a:xfrm>
          <a:prstGeom prst="ellipse">
            <a:avLst/>
          </a:prstGeom>
          <a:solidFill>
            <a:srgbClr val="66FF66"/>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2"/>
          <p:cNvSpPr>
            <a:spLocks noChangeShapeType="1"/>
          </p:cNvSpPr>
          <p:nvPr/>
        </p:nvSpPr>
        <p:spPr bwMode="auto">
          <a:xfrm flipV="1">
            <a:off x="2821968" y="4247498"/>
            <a:ext cx="45720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 name="Object 23"/>
          <p:cNvGraphicFramePr>
            <a:graphicFrameLocks noChangeAspect="1"/>
          </p:cNvGraphicFramePr>
          <p:nvPr>
            <p:extLst>
              <p:ext uri="{D42A27DB-BD31-4B8C-83A1-F6EECF244321}">
                <p14:modId xmlns:p14="http://schemas.microsoft.com/office/powerpoint/2010/main" val="3045016936"/>
              </p:ext>
            </p:extLst>
          </p:nvPr>
        </p:nvGraphicFramePr>
        <p:xfrm>
          <a:off x="2612418" y="3942698"/>
          <a:ext cx="457200" cy="355600"/>
        </p:xfrm>
        <a:graphic>
          <a:graphicData uri="http://schemas.openxmlformats.org/presentationml/2006/ole">
            <mc:AlternateContent xmlns:mc="http://schemas.openxmlformats.org/markup-compatibility/2006">
              <mc:Choice xmlns:v="urn:schemas-microsoft-com:vml" Requires="v">
                <p:oleObj spid="_x0000_s100520" name="Equation" r:id="rId12" imgW="457200" imgH="355320" progId="Equation.3">
                  <p:embed/>
                </p:oleObj>
              </mc:Choice>
              <mc:Fallback>
                <p:oleObj name="Equation" r:id="rId12" imgW="457200" imgH="3553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12418" y="3942698"/>
                        <a:ext cx="4572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24"/>
          <p:cNvSpPr>
            <a:spLocks noChangeArrowheads="1"/>
          </p:cNvSpPr>
          <p:nvPr/>
        </p:nvSpPr>
        <p:spPr bwMode="auto">
          <a:xfrm>
            <a:off x="-1" y="3515661"/>
            <a:ext cx="6329549" cy="50165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buChar char="•"/>
              <a:defRPr sz="3200">
                <a:solidFill>
                  <a:schemeClr val="tx1"/>
                </a:solidFill>
                <a:latin typeface="Arial" panose="020B0604020202020204" pitchFamily="34" charset="0"/>
                <a:ea typeface="宋体" panose="02010600030101010101" pitchFamily="2" charset="-122"/>
              </a:defRPr>
            </a:lvl1pPr>
            <a:lvl2pPr>
              <a:buChar char="–"/>
              <a:defRPr sz="2800">
                <a:solidFill>
                  <a:schemeClr val="tx1"/>
                </a:solidFill>
                <a:latin typeface="Arial" panose="020B0604020202020204" pitchFamily="34" charset="0"/>
                <a:ea typeface="宋体" panose="02010600030101010101" pitchFamily="2" charset="-122"/>
              </a:defRPr>
            </a:lvl2pPr>
            <a:lvl3pPr>
              <a:buChar char="•"/>
              <a:defRPr sz="2400">
                <a:solidFill>
                  <a:schemeClr val="tx1"/>
                </a:solidFill>
                <a:latin typeface="Arial" panose="020B0604020202020204" pitchFamily="34" charset="0"/>
                <a:ea typeface="宋体" panose="02010600030101010101" pitchFamily="2" charset="-122"/>
              </a:defRPr>
            </a:lvl3pPr>
            <a:lvl4pPr>
              <a:buChar char="–"/>
              <a:defRPr sz="2000">
                <a:solidFill>
                  <a:schemeClr val="tx1"/>
                </a:solidFill>
                <a:latin typeface="Arial" panose="020B0604020202020204" pitchFamily="34" charset="0"/>
                <a:ea typeface="宋体" panose="02010600030101010101" pitchFamily="2" charset="-122"/>
              </a:defRPr>
            </a:lvl4pPr>
            <a:lvl5pPr>
              <a:buChar char="»"/>
              <a:defRPr sz="20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03000"/>
              </a:lnSpc>
              <a:buFontTx/>
              <a:buNone/>
            </a:pPr>
            <a:r>
              <a:rPr kumimoji="1" lang="zh-CN" altLang="en-US" sz="2600" b="1" u="none" dirty="0" smtClean="0">
                <a:latin typeface="+mn-lt"/>
                <a:ea typeface="楷体_GB2312"/>
              </a:rPr>
              <a:t>任意</a:t>
            </a:r>
            <a:r>
              <a:rPr kumimoji="1" lang="zh-CN" altLang="en-US" sz="2600" b="1" u="none" dirty="0">
                <a:latin typeface="+mn-lt"/>
                <a:ea typeface="楷体_GB2312"/>
              </a:rPr>
              <a:t>带电体</a:t>
            </a:r>
            <a:r>
              <a:rPr kumimoji="1" lang="en-US" altLang="zh-CN" sz="2600" b="1" u="none" dirty="0">
                <a:latin typeface="+mn-lt"/>
                <a:ea typeface="楷体_GB2312"/>
              </a:rPr>
              <a:t>, </a:t>
            </a:r>
            <a:r>
              <a:rPr kumimoji="1" lang="zh-CN" altLang="en-US" sz="2600" b="1" u="none" dirty="0">
                <a:latin typeface="+mn-lt"/>
                <a:ea typeface="楷体_GB2312"/>
              </a:rPr>
              <a:t>可分割任意微小量</a:t>
            </a:r>
            <a:r>
              <a:rPr kumimoji="1" lang="en-US" altLang="zh-CN" sz="2600" b="1" u="none" dirty="0" err="1">
                <a:latin typeface="+mn-lt"/>
                <a:ea typeface="楷体_GB2312"/>
              </a:rPr>
              <a:t>d</a:t>
            </a:r>
            <a:r>
              <a:rPr kumimoji="1" lang="en-US" altLang="zh-CN" sz="2600" b="1" i="1" u="none" dirty="0" err="1">
                <a:latin typeface="+mn-lt"/>
                <a:ea typeface="楷体_GB2312"/>
              </a:rPr>
              <a:t>q</a:t>
            </a:r>
            <a:r>
              <a:rPr kumimoji="1" lang="en-US" altLang="zh-CN" sz="2600" b="1" u="none" dirty="0">
                <a:latin typeface="+mn-lt"/>
                <a:ea typeface="楷体_GB2312"/>
              </a:rPr>
              <a:t>: </a:t>
            </a:r>
          </a:p>
        </p:txBody>
      </p:sp>
      <p:graphicFrame>
        <p:nvGraphicFramePr>
          <p:cNvPr id="20" name="Object 25"/>
          <p:cNvGraphicFramePr>
            <a:graphicFrameLocks noChangeAspect="1"/>
          </p:cNvGraphicFramePr>
          <p:nvPr>
            <p:extLst>
              <p:ext uri="{D42A27DB-BD31-4B8C-83A1-F6EECF244321}">
                <p14:modId xmlns:p14="http://schemas.microsoft.com/office/powerpoint/2010/main" val="2206126175"/>
              </p:ext>
            </p:extLst>
          </p:nvPr>
        </p:nvGraphicFramePr>
        <p:xfrm>
          <a:off x="5292080" y="5361176"/>
          <a:ext cx="3095625" cy="1287462"/>
        </p:xfrm>
        <a:graphic>
          <a:graphicData uri="http://schemas.openxmlformats.org/presentationml/2006/ole">
            <mc:AlternateContent xmlns:mc="http://schemas.openxmlformats.org/markup-compatibility/2006">
              <mc:Choice xmlns:v="urn:schemas-microsoft-com:vml" Requires="v">
                <p:oleObj spid="_x0000_s100521" name="公式" r:id="rId14" imgW="1155600" imgH="482400" progId="Equation.3">
                  <p:embed/>
                </p:oleObj>
              </mc:Choice>
              <mc:Fallback>
                <p:oleObj name="公式" r:id="rId14" imgW="1155600" imgH="4824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92080" y="5361176"/>
                        <a:ext cx="3095625" cy="1287462"/>
                      </a:xfrm>
                      <a:prstGeom prst="rect">
                        <a:avLst/>
                      </a:prstGeom>
                      <a:noFill/>
                      <a:ln w="12700" cap="sq">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静电场</a:t>
            </a:r>
            <a:endParaRPr lang="zh-CN" altLang="en-US" sz="2400" dirty="0">
              <a:solidFill>
                <a:srgbClr val="A50021"/>
              </a:solidFill>
              <a:latin typeface="华文新魏" pitchFamily="2" charset="-122"/>
              <a:ea typeface="华文新魏" pitchFamily="2" charset="-122"/>
            </a:endParaRPr>
          </a:p>
        </p:txBody>
      </p:sp>
      <p:sp>
        <p:nvSpPr>
          <p:cNvPr id="22"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15</a:t>
            </a:fld>
            <a:endParaRPr lang="en-US" altLang="zh-CN"/>
          </a:p>
        </p:txBody>
      </p:sp>
    </p:spTree>
    <p:extLst>
      <p:ext uri="{BB962C8B-B14F-4D97-AF65-F5344CB8AC3E}">
        <p14:creationId xmlns:p14="http://schemas.microsoft.com/office/powerpoint/2010/main" val="299477285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7"/>
          <p:cNvSpPr>
            <a:spLocks noChangeArrowheads="1"/>
          </p:cNvSpPr>
          <p:nvPr/>
        </p:nvSpPr>
        <p:spPr bwMode="auto">
          <a:xfrm>
            <a:off x="397504" y="1124744"/>
            <a:ext cx="3094376" cy="6858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Lst>
        </p:spPr>
        <p:txBody>
          <a:bodyPr anchor="ctr"/>
          <a:lstStyle>
            <a:lvl1pPr algn="ctr">
              <a:spcBef>
                <a:spcPct val="0"/>
              </a:spcBef>
              <a:defRPr sz="4400">
                <a:solidFill>
                  <a:schemeClr val="tx2"/>
                </a:solidFill>
                <a:latin typeface="Arial" panose="020B0604020202020204" pitchFamily="34" charset="0"/>
                <a:ea typeface="宋体" panose="02010600030101010101" pitchFamily="2" charset="-122"/>
              </a:defRPr>
            </a:lvl1pPr>
            <a:lvl2pPr algn="ctr">
              <a:spcBef>
                <a:spcPct val="0"/>
              </a:spcBef>
              <a:defRPr sz="4400">
                <a:solidFill>
                  <a:schemeClr val="tx2"/>
                </a:solidFill>
                <a:latin typeface="Arial" panose="020B0604020202020204" pitchFamily="34" charset="0"/>
                <a:ea typeface="宋体" panose="02010600030101010101" pitchFamily="2" charset="-122"/>
              </a:defRPr>
            </a:lvl2pPr>
            <a:lvl3pPr algn="ctr">
              <a:spcBef>
                <a:spcPct val="0"/>
              </a:spcBef>
              <a:defRPr sz="4400">
                <a:solidFill>
                  <a:schemeClr val="tx2"/>
                </a:solidFill>
                <a:latin typeface="Arial" panose="020B0604020202020204" pitchFamily="34" charset="0"/>
                <a:ea typeface="宋体" panose="02010600030101010101" pitchFamily="2" charset="-122"/>
              </a:defRPr>
            </a:lvl3pPr>
            <a:lvl4pPr algn="ctr">
              <a:spcBef>
                <a:spcPct val="0"/>
              </a:spcBef>
              <a:defRPr sz="4400">
                <a:solidFill>
                  <a:schemeClr val="tx2"/>
                </a:solidFill>
                <a:latin typeface="Arial" panose="020B0604020202020204" pitchFamily="34" charset="0"/>
                <a:ea typeface="宋体" panose="02010600030101010101" pitchFamily="2" charset="-122"/>
              </a:defRPr>
            </a:lvl4pPr>
            <a:lvl5pPr algn="ctr">
              <a:spcBef>
                <a:spcPct val="0"/>
              </a:spcBef>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kumimoji="1" lang="zh-CN" altLang="en-US" sz="2800" b="1" dirty="0" smtClean="0">
                <a:solidFill>
                  <a:srgbClr val="CC0066"/>
                </a:solidFill>
                <a:effectLst>
                  <a:outerShdw blurRad="38100" dist="38100" dir="2700000" algn="tl">
                    <a:srgbClr val="000000">
                      <a:alpha val="43137"/>
                    </a:srgbClr>
                  </a:outerShdw>
                </a:effectLst>
                <a:latin typeface="Times New Roman" pitchFamily="18" charset="0"/>
                <a:ea typeface="楷体_GB2312" pitchFamily="49" charset="-122"/>
              </a:rPr>
              <a:t>电场 </a:t>
            </a:r>
            <a:r>
              <a:rPr kumimoji="1" lang="zh-CN" altLang="en-US" sz="2800" b="1" dirty="0">
                <a:solidFill>
                  <a:srgbClr val="CC0066"/>
                </a:solidFill>
                <a:effectLst>
                  <a:outerShdw blurRad="38100" dist="38100" dir="2700000" algn="tl">
                    <a:srgbClr val="000000">
                      <a:alpha val="43137"/>
                    </a:srgbClr>
                  </a:outerShdw>
                </a:effectLst>
                <a:latin typeface="Times New Roman" pitchFamily="18" charset="0"/>
                <a:ea typeface="楷体_GB2312" pitchFamily="49" charset="-122"/>
              </a:rPr>
              <a:t>电场强度</a:t>
            </a:r>
          </a:p>
        </p:txBody>
      </p:sp>
      <p:sp>
        <p:nvSpPr>
          <p:cNvPr id="19" name="Text Box 4"/>
          <p:cNvSpPr txBox="1">
            <a:spLocks noChangeArrowheads="1"/>
          </p:cNvSpPr>
          <p:nvPr/>
        </p:nvSpPr>
        <p:spPr bwMode="auto">
          <a:xfrm>
            <a:off x="784867" y="2356429"/>
            <a:ext cx="2562107" cy="64135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Lst>
        </p:spPr>
        <p:txBody>
          <a:bodyPr anchor="ctr"/>
          <a:lstStyle>
            <a:lvl1pPr>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zh-CN" altLang="en-US" sz="2800" b="1" dirty="0">
                <a:solidFill>
                  <a:srgbClr val="CC0066"/>
                </a:solidFill>
                <a:latin typeface="Times New Roman" pitchFamily="18" charset="0"/>
                <a:ea typeface="楷体_GB2312" pitchFamily="49" charset="-122"/>
              </a:rPr>
              <a:t>电场强度定义</a:t>
            </a:r>
            <a:r>
              <a:rPr kumimoji="1" lang="en-US" altLang="zh-CN" sz="2800" b="1" dirty="0">
                <a:solidFill>
                  <a:srgbClr val="CC0066"/>
                </a:solidFill>
                <a:latin typeface="Times New Roman" pitchFamily="18" charset="0"/>
                <a:ea typeface="楷体_GB2312" pitchFamily="49" charset="-122"/>
              </a:rPr>
              <a:t>:</a:t>
            </a:r>
          </a:p>
        </p:txBody>
      </p:sp>
      <p:graphicFrame>
        <p:nvGraphicFramePr>
          <p:cNvPr id="20" name="Object 5"/>
          <p:cNvGraphicFramePr>
            <a:graphicFrameLocks noChangeAspect="1"/>
          </p:cNvGraphicFramePr>
          <p:nvPr>
            <p:extLst>
              <p:ext uri="{D42A27DB-BD31-4B8C-83A1-F6EECF244321}">
                <p14:modId xmlns:p14="http://schemas.microsoft.com/office/powerpoint/2010/main" val="3174137112"/>
              </p:ext>
            </p:extLst>
          </p:nvPr>
        </p:nvGraphicFramePr>
        <p:xfrm>
          <a:off x="4067944" y="2204607"/>
          <a:ext cx="1295400" cy="1260475"/>
        </p:xfrm>
        <a:graphic>
          <a:graphicData uri="http://schemas.openxmlformats.org/presentationml/2006/ole">
            <mc:AlternateContent xmlns:mc="http://schemas.openxmlformats.org/markup-compatibility/2006">
              <mc:Choice xmlns:v="urn:schemas-microsoft-com:vml" Requires="v">
                <p:oleObj spid="_x0000_s104531" name="公式" r:id="rId3" imgW="469800" imgH="457200" progId="Equation.3">
                  <p:embed/>
                </p:oleObj>
              </mc:Choice>
              <mc:Fallback>
                <p:oleObj name="公式" r:id="rId3" imgW="469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2204607"/>
                        <a:ext cx="1295400" cy="1260475"/>
                      </a:xfrm>
                      <a:prstGeom prst="rect">
                        <a:avLst/>
                      </a:prstGeom>
                      <a:noFill/>
                      <a:ln w="12700">
                        <a:solidFill>
                          <a:srgbClr val="0000CC"/>
                        </a:solidFill>
                        <a:miter lim="800000"/>
                        <a:headEnd/>
                        <a:tailEnd/>
                      </a:ln>
                      <a:effectLst/>
                      <a:extLst>
                        <a:ext uri="{909E8E84-426E-40DD-AFC4-6F175D3DCCD1}">
                          <a14:hiddenFill xmlns:a14="http://schemas.microsoft.com/office/drawing/2010/main">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21" name="Text Box 6"/>
          <p:cNvSpPr txBox="1">
            <a:spLocks noChangeArrowheads="1"/>
          </p:cNvSpPr>
          <p:nvPr/>
        </p:nvSpPr>
        <p:spPr bwMode="auto">
          <a:xfrm>
            <a:off x="5618107" y="2620112"/>
            <a:ext cx="2971800" cy="377667"/>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pPr>
            <a:r>
              <a:rPr kumimoji="1" lang="zh-CN" altLang="en-US" b="1" u="none" dirty="0">
                <a:solidFill>
                  <a:schemeClr val="tx1"/>
                </a:solidFill>
                <a:ea typeface="楷体_GB2312"/>
              </a:rPr>
              <a:t>单位</a:t>
            </a:r>
            <a:r>
              <a:rPr kumimoji="1" lang="en-US" altLang="zh-CN" b="1" u="none" dirty="0">
                <a:solidFill>
                  <a:schemeClr val="tx1"/>
                </a:solidFill>
                <a:ea typeface="楷体_GB2312"/>
              </a:rPr>
              <a:t>: N·C</a:t>
            </a:r>
            <a:r>
              <a:rPr kumimoji="1" lang="en-US" altLang="zh-CN" b="1" u="none" baseline="30000" dirty="0">
                <a:solidFill>
                  <a:schemeClr val="tx1"/>
                </a:solidFill>
                <a:ea typeface="楷体_GB2312"/>
              </a:rPr>
              <a:t>-1</a:t>
            </a:r>
          </a:p>
        </p:txBody>
      </p:sp>
      <p:sp>
        <p:nvSpPr>
          <p:cNvPr id="22" name="Rectangle 45"/>
          <p:cNvSpPr>
            <a:spLocks noChangeArrowheads="1"/>
          </p:cNvSpPr>
          <p:nvPr/>
        </p:nvSpPr>
        <p:spPr bwMode="auto">
          <a:xfrm>
            <a:off x="784867" y="3785367"/>
            <a:ext cx="3283077" cy="6096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Lst>
        </p:spPr>
        <p:txBody>
          <a:bodyPr anchor="ctr"/>
          <a:lstStyle>
            <a:lvl1pPr>
              <a:buChar char="•"/>
              <a:defRPr sz="3200">
                <a:solidFill>
                  <a:schemeClr val="tx1"/>
                </a:solidFill>
                <a:latin typeface="Arial" panose="020B0604020202020204" pitchFamily="34" charset="0"/>
                <a:ea typeface="宋体" panose="02010600030101010101" pitchFamily="2" charset="-122"/>
              </a:defRPr>
            </a:lvl1pPr>
            <a:lvl2pPr>
              <a:buChar char="–"/>
              <a:defRPr sz="2800">
                <a:solidFill>
                  <a:schemeClr val="tx1"/>
                </a:solidFill>
                <a:latin typeface="Arial" panose="020B0604020202020204" pitchFamily="34" charset="0"/>
                <a:ea typeface="宋体" panose="02010600030101010101" pitchFamily="2" charset="-122"/>
              </a:defRPr>
            </a:lvl2pPr>
            <a:lvl3pPr>
              <a:buChar char="•"/>
              <a:defRPr sz="2400">
                <a:solidFill>
                  <a:schemeClr val="tx1"/>
                </a:solidFill>
                <a:latin typeface="Arial" panose="020B0604020202020204" pitchFamily="34" charset="0"/>
                <a:ea typeface="宋体" panose="02010600030101010101" pitchFamily="2" charset="-122"/>
              </a:defRPr>
            </a:lvl3pPr>
            <a:lvl4pPr>
              <a:buChar char="–"/>
              <a:defRPr sz="2000">
                <a:solidFill>
                  <a:schemeClr val="tx1"/>
                </a:solidFill>
                <a:latin typeface="Arial" panose="020B0604020202020204" pitchFamily="34" charset="0"/>
                <a:ea typeface="宋体" panose="02010600030101010101" pitchFamily="2" charset="-122"/>
              </a:defRPr>
            </a:lvl4pPr>
            <a:lvl5pPr>
              <a:buChar char="»"/>
              <a:defRPr sz="2000">
                <a:solidFill>
                  <a:schemeClr val="tx1"/>
                </a:solidFill>
                <a:latin typeface="Arial" panose="020B0604020202020204" pitchFamily="34" charset="0"/>
                <a:ea typeface="宋体" panose="02010600030101010101" pitchFamily="2" charset="-122"/>
              </a:defRPr>
            </a:lvl5pPr>
            <a:lvl6pPr marL="4572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9144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1371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18288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algn="just">
              <a:spcBef>
                <a:spcPct val="0"/>
              </a:spcBef>
              <a:buNone/>
            </a:pPr>
            <a:r>
              <a:rPr kumimoji="1" lang="zh-CN" altLang="en-US" b="1" dirty="0" smtClean="0">
                <a:solidFill>
                  <a:srgbClr val="CC0066"/>
                </a:solidFill>
                <a:effectLst>
                  <a:outerShdw blurRad="38100" dist="38100" dir="2700000" algn="tl">
                    <a:srgbClr val="000000">
                      <a:alpha val="43137"/>
                    </a:srgbClr>
                  </a:outerShdw>
                </a:effectLst>
                <a:latin typeface="+mn-lt"/>
                <a:ea typeface="楷体_GB2312"/>
              </a:rPr>
              <a:t>点电荷</a:t>
            </a:r>
            <a:r>
              <a:rPr kumimoji="1" lang="zh-CN" altLang="en-US" b="1" dirty="0">
                <a:solidFill>
                  <a:srgbClr val="CC0066"/>
                </a:solidFill>
                <a:effectLst>
                  <a:outerShdw blurRad="38100" dist="38100" dir="2700000" algn="tl">
                    <a:srgbClr val="000000">
                      <a:alpha val="43137"/>
                    </a:srgbClr>
                  </a:outerShdw>
                </a:effectLst>
                <a:latin typeface="+mn-lt"/>
                <a:ea typeface="楷体_GB2312"/>
              </a:rPr>
              <a:t>电场的场强</a:t>
            </a:r>
          </a:p>
        </p:txBody>
      </p:sp>
      <p:graphicFrame>
        <p:nvGraphicFramePr>
          <p:cNvPr id="23" name="Object 74"/>
          <p:cNvGraphicFramePr>
            <a:graphicFrameLocks noChangeAspect="1"/>
          </p:cNvGraphicFramePr>
          <p:nvPr>
            <p:extLst>
              <p:ext uri="{D42A27DB-BD31-4B8C-83A1-F6EECF244321}">
                <p14:modId xmlns:p14="http://schemas.microsoft.com/office/powerpoint/2010/main" val="2803870946"/>
              </p:ext>
            </p:extLst>
          </p:nvPr>
        </p:nvGraphicFramePr>
        <p:xfrm>
          <a:off x="4067944" y="3643897"/>
          <a:ext cx="2232025" cy="1146175"/>
        </p:xfrm>
        <a:graphic>
          <a:graphicData uri="http://schemas.openxmlformats.org/presentationml/2006/ole">
            <mc:AlternateContent xmlns:mc="http://schemas.openxmlformats.org/markup-compatibility/2006">
              <mc:Choice xmlns:v="urn:schemas-microsoft-com:vml" Requires="v">
                <p:oleObj spid="_x0000_s104532" name="公式" r:id="rId5" imgW="863280" imgH="444240" progId="Equation.3">
                  <p:embed/>
                </p:oleObj>
              </mc:Choice>
              <mc:Fallback>
                <p:oleObj name="公式" r:id="rId5" imgW="86328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944" y="3643897"/>
                        <a:ext cx="2232025" cy="114617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76200" cmpd="tri">
                            <a:solidFill>
                              <a:srgbClr val="FF33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24" name="Rectangle 39"/>
          <p:cNvSpPr>
            <a:spLocks noChangeArrowheads="1"/>
          </p:cNvSpPr>
          <p:nvPr/>
        </p:nvSpPr>
        <p:spPr bwMode="auto">
          <a:xfrm>
            <a:off x="523820" y="5272860"/>
            <a:ext cx="8066087" cy="6096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Lst>
        </p:spPr>
        <p:txBody>
          <a:bodyPr anchor="ctr"/>
          <a:lstStyle>
            <a:lvl1pPr>
              <a:buChar char="•"/>
              <a:defRPr sz="3200">
                <a:solidFill>
                  <a:schemeClr val="tx1"/>
                </a:solidFill>
                <a:latin typeface="Arial" panose="020B0604020202020204" pitchFamily="34" charset="0"/>
                <a:ea typeface="宋体" panose="02010600030101010101" pitchFamily="2" charset="-122"/>
              </a:defRPr>
            </a:lvl1pPr>
            <a:lvl2pPr>
              <a:buChar char="–"/>
              <a:defRPr sz="2800">
                <a:solidFill>
                  <a:schemeClr val="tx1"/>
                </a:solidFill>
                <a:latin typeface="Arial" panose="020B0604020202020204" pitchFamily="34" charset="0"/>
                <a:ea typeface="宋体" panose="02010600030101010101" pitchFamily="2" charset="-122"/>
              </a:defRPr>
            </a:lvl2pPr>
            <a:lvl3pPr>
              <a:buChar char="•"/>
              <a:defRPr sz="2400">
                <a:solidFill>
                  <a:schemeClr val="tx1"/>
                </a:solidFill>
                <a:latin typeface="Arial" panose="020B0604020202020204" pitchFamily="34" charset="0"/>
                <a:ea typeface="宋体" panose="02010600030101010101" pitchFamily="2" charset="-122"/>
              </a:defRPr>
            </a:lvl3pPr>
            <a:lvl4pPr>
              <a:buChar char="–"/>
              <a:defRPr sz="2000">
                <a:solidFill>
                  <a:schemeClr val="tx1"/>
                </a:solidFill>
                <a:latin typeface="Arial" panose="020B0604020202020204" pitchFamily="34" charset="0"/>
                <a:ea typeface="宋体" panose="02010600030101010101" pitchFamily="2" charset="-122"/>
              </a:defRPr>
            </a:lvl4pPr>
            <a:lvl5pPr>
              <a:buChar char="»"/>
              <a:defRPr sz="2000">
                <a:solidFill>
                  <a:schemeClr val="tx1"/>
                </a:solidFill>
                <a:latin typeface="Arial" panose="020B0604020202020204" pitchFamily="34" charset="0"/>
                <a:ea typeface="宋体" panose="02010600030101010101" pitchFamily="2" charset="-122"/>
              </a:defRPr>
            </a:lvl5pPr>
            <a:lvl6pPr marL="4572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9144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1371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18288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algn="just">
              <a:spcBef>
                <a:spcPct val="0"/>
              </a:spcBef>
              <a:buNone/>
            </a:pPr>
            <a:r>
              <a:rPr kumimoji="1" lang="en-US" altLang="zh-CN" sz="2600" b="1" u="none" dirty="0">
                <a:solidFill>
                  <a:srgbClr val="A50021"/>
                </a:solidFill>
                <a:latin typeface="黑体" panose="02010609060101010101" pitchFamily="49" charset="-122"/>
                <a:ea typeface="黑体" panose="02010609060101010101" pitchFamily="49" charset="-122"/>
              </a:rPr>
              <a:t> </a:t>
            </a:r>
            <a:r>
              <a:rPr kumimoji="1" lang="zh-CN" altLang="en-US" b="1" dirty="0">
                <a:solidFill>
                  <a:srgbClr val="CC0066"/>
                </a:solidFill>
                <a:effectLst>
                  <a:outerShdw blurRad="38100" dist="38100" dir="2700000" algn="tl">
                    <a:srgbClr val="000000">
                      <a:alpha val="43137"/>
                    </a:srgbClr>
                  </a:outerShdw>
                </a:effectLst>
                <a:latin typeface="+mn-lt"/>
                <a:ea typeface="楷体_GB2312"/>
              </a:rPr>
              <a:t>连续分布电荷电场中的场强</a:t>
            </a:r>
          </a:p>
        </p:txBody>
      </p:sp>
      <p:graphicFrame>
        <p:nvGraphicFramePr>
          <p:cNvPr id="25" name="Object 72"/>
          <p:cNvGraphicFramePr>
            <a:graphicFrameLocks noChangeAspect="1"/>
          </p:cNvGraphicFramePr>
          <p:nvPr>
            <p:extLst>
              <p:ext uri="{D42A27DB-BD31-4B8C-83A1-F6EECF244321}">
                <p14:modId xmlns:p14="http://schemas.microsoft.com/office/powerpoint/2010/main" val="1268974875"/>
              </p:ext>
            </p:extLst>
          </p:nvPr>
        </p:nvGraphicFramePr>
        <p:xfrm>
          <a:off x="5363344" y="5037910"/>
          <a:ext cx="2387600" cy="1079500"/>
        </p:xfrm>
        <a:graphic>
          <a:graphicData uri="http://schemas.openxmlformats.org/presentationml/2006/ole">
            <mc:AlternateContent xmlns:mc="http://schemas.openxmlformats.org/markup-compatibility/2006">
              <mc:Choice xmlns:v="urn:schemas-microsoft-com:vml" Requires="v">
                <p:oleObj spid="_x0000_s104533" name="公式" r:id="rId7" imgW="977760" imgH="444240" progId="Equation.3">
                  <p:embed/>
                </p:oleObj>
              </mc:Choice>
              <mc:Fallback>
                <p:oleObj name="公式" r:id="rId7" imgW="97776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3344" y="5037910"/>
                        <a:ext cx="2387600" cy="1079500"/>
                      </a:xfrm>
                      <a:prstGeom prst="rect">
                        <a:avLst/>
                      </a:prstGeom>
                      <a:noFill/>
                      <a:ln>
                        <a:noFill/>
                      </a:ln>
                      <a:effectLst/>
                      <a:extLst>
                        <a:ext uri="{909E8E84-426E-40DD-AFC4-6F175D3DCCD1}">
                          <a14:hiddenFill xmlns:a14="http://schemas.microsoft.com/office/drawing/2010/main">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14:hiddenFill>
                        </a:ext>
                        <a:ext uri="{91240B29-F687-4F45-9708-019B960494DF}">
                          <a14:hiddenLine xmlns:a14="http://schemas.microsoft.com/office/drawing/2010/main" w="6350">
                            <a:solidFill>
                              <a:srgbClr val="0000CC"/>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11"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静电场</a:t>
            </a:r>
            <a:endParaRPr lang="zh-CN" altLang="en-US" sz="2400" dirty="0">
              <a:solidFill>
                <a:srgbClr val="A50021"/>
              </a:solidFill>
              <a:latin typeface="华文新魏" pitchFamily="2" charset="-122"/>
              <a:ea typeface="华文新魏" pitchFamily="2" charset="-122"/>
            </a:endParaRPr>
          </a:p>
        </p:txBody>
      </p:sp>
      <p:sp>
        <p:nvSpPr>
          <p:cNvPr id="12"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16</a:t>
            </a:fld>
            <a:endParaRPr lang="en-US" altLang="zh-CN"/>
          </a:p>
        </p:txBody>
      </p:sp>
    </p:spTree>
    <p:extLst>
      <p:ext uri="{BB962C8B-B14F-4D97-AF65-F5344CB8AC3E}">
        <p14:creationId xmlns:p14="http://schemas.microsoft.com/office/powerpoint/2010/main" val="201071751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755576" y="1412776"/>
            <a:ext cx="3098414" cy="6096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Lst>
        </p:spPr>
        <p:txBody>
          <a:bodyPr anchor="ctr"/>
          <a:lstStyle>
            <a:lvl1pPr>
              <a:buChar char="•"/>
              <a:defRPr sz="3200">
                <a:solidFill>
                  <a:schemeClr val="tx1"/>
                </a:solidFill>
                <a:latin typeface="Arial" panose="020B0604020202020204" pitchFamily="34" charset="0"/>
                <a:ea typeface="宋体" panose="02010600030101010101" pitchFamily="2" charset="-122"/>
              </a:defRPr>
            </a:lvl1pPr>
            <a:lvl2pPr>
              <a:buChar char="–"/>
              <a:defRPr sz="2800">
                <a:solidFill>
                  <a:schemeClr val="tx1"/>
                </a:solidFill>
                <a:latin typeface="Arial" panose="020B0604020202020204" pitchFamily="34" charset="0"/>
                <a:ea typeface="宋体" panose="02010600030101010101" pitchFamily="2" charset="-122"/>
              </a:defRPr>
            </a:lvl2pPr>
            <a:lvl3pPr>
              <a:buChar char="•"/>
              <a:defRPr sz="2400">
                <a:solidFill>
                  <a:schemeClr val="tx1"/>
                </a:solidFill>
                <a:latin typeface="Arial" panose="020B0604020202020204" pitchFamily="34" charset="0"/>
                <a:ea typeface="宋体" panose="02010600030101010101" pitchFamily="2" charset="-122"/>
              </a:defRPr>
            </a:lvl3pPr>
            <a:lvl4pPr>
              <a:buChar char="–"/>
              <a:defRPr sz="2000">
                <a:solidFill>
                  <a:schemeClr val="tx1"/>
                </a:solidFill>
                <a:latin typeface="Arial" panose="020B0604020202020204" pitchFamily="34" charset="0"/>
                <a:ea typeface="宋体" panose="02010600030101010101" pitchFamily="2" charset="-122"/>
              </a:defRPr>
            </a:lvl4pPr>
            <a:lvl5pPr>
              <a:buChar char="»"/>
              <a:defRPr sz="2000">
                <a:solidFill>
                  <a:schemeClr val="tx1"/>
                </a:solidFill>
                <a:latin typeface="Arial" panose="020B0604020202020204" pitchFamily="34" charset="0"/>
                <a:ea typeface="宋体" panose="02010600030101010101" pitchFamily="2" charset="-122"/>
              </a:defRPr>
            </a:lvl5pPr>
            <a:lvl6pPr marL="4572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9144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1371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18288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indent="-457200">
              <a:spcBef>
                <a:spcPct val="0"/>
              </a:spcBef>
              <a:buChar char="•"/>
            </a:pPr>
            <a:r>
              <a:rPr kumimoji="1" lang="en-US" altLang="zh-CN" sz="2600" b="1" u="none" dirty="0">
                <a:solidFill>
                  <a:srgbClr val="A50021"/>
                </a:solidFill>
                <a:latin typeface="+mn-lt"/>
                <a:ea typeface="楷体_GB2312"/>
              </a:rPr>
              <a:t> </a:t>
            </a:r>
            <a:r>
              <a:rPr kumimoji="1" lang="zh-CN" altLang="en-US" b="1" dirty="0">
                <a:solidFill>
                  <a:srgbClr val="CC0066"/>
                </a:solidFill>
                <a:effectLst>
                  <a:outerShdw blurRad="38100" dist="38100" dir="2700000" algn="tl">
                    <a:srgbClr val="000000">
                      <a:alpha val="43137"/>
                    </a:srgbClr>
                  </a:outerShdw>
                </a:effectLst>
                <a:latin typeface="+mn-lt"/>
                <a:ea typeface="楷体_GB2312"/>
              </a:rPr>
              <a:t>场强叠加原理</a:t>
            </a:r>
          </a:p>
        </p:txBody>
      </p:sp>
      <p:graphicFrame>
        <p:nvGraphicFramePr>
          <p:cNvPr id="5" name="Object 6"/>
          <p:cNvGraphicFramePr>
            <a:graphicFrameLocks noChangeAspect="1"/>
          </p:cNvGraphicFramePr>
          <p:nvPr>
            <p:extLst>
              <p:ext uri="{D42A27DB-BD31-4B8C-83A1-F6EECF244321}">
                <p14:modId xmlns:p14="http://schemas.microsoft.com/office/powerpoint/2010/main" val="1261407111"/>
              </p:ext>
            </p:extLst>
          </p:nvPr>
        </p:nvGraphicFramePr>
        <p:xfrm>
          <a:off x="1482463" y="4739492"/>
          <a:ext cx="3024188" cy="561716"/>
        </p:xfrm>
        <a:graphic>
          <a:graphicData uri="http://schemas.openxmlformats.org/presentationml/2006/ole">
            <mc:AlternateContent xmlns:mc="http://schemas.openxmlformats.org/markup-compatibility/2006">
              <mc:Choice xmlns:v="urn:schemas-microsoft-com:vml" Requires="v">
                <p:oleObj spid="_x0000_s103516" name="公式" r:id="rId3" imgW="1295280" imgH="241200" progId="Equation.3">
                  <p:embed/>
                </p:oleObj>
              </mc:Choice>
              <mc:Fallback>
                <p:oleObj name="公式" r:id="rId3" imgW="12952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2463" y="4739492"/>
                        <a:ext cx="3024188" cy="561716"/>
                      </a:xfrm>
                      <a:prstGeom prst="rect">
                        <a:avLst/>
                      </a:prstGeom>
                      <a:noFill/>
                      <a:ln w="9525">
                        <a:solidFill>
                          <a:schemeClr val="tx1"/>
                        </a:solidFill>
                        <a:miter lim="800000"/>
                        <a:headEnd/>
                        <a:tailEnd/>
                      </a:ln>
                      <a:effectLst/>
                    </p:spPr>
                  </p:pic>
                </p:oleObj>
              </mc:Fallback>
            </mc:AlternateContent>
          </a:graphicData>
        </a:graphic>
      </p:graphicFrame>
      <p:grpSp>
        <p:nvGrpSpPr>
          <p:cNvPr id="6" name="Group 7"/>
          <p:cNvGrpSpPr>
            <a:grpSpLocks/>
          </p:cNvGrpSpPr>
          <p:nvPr/>
        </p:nvGrpSpPr>
        <p:grpSpPr bwMode="auto">
          <a:xfrm>
            <a:off x="6623422" y="2338598"/>
            <a:ext cx="1981200" cy="1447800"/>
            <a:chOff x="4176" y="528"/>
            <a:chExt cx="1248" cy="912"/>
          </a:xfrm>
        </p:grpSpPr>
        <p:sp>
          <p:nvSpPr>
            <p:cNvPr id="7" name="Line 8"/>
            <p:cNvSpPr>
              <a:spLocks noChangeShapeType="1"/>
            </p:cNvSpPr>
            <p:nvPr/>
          </p:nvSpPr>
          <p:spPr bwMode="auto">
            <a:xfrm flipH="1" flipV="1">
              <a:off x="4464" y="624"/>
              <a:ext cx="96" cy="62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8" name="Rectangle 9"/>
            <p:cNvSpPr>
              <a:spLocks noChangeArrowheads="1"/>
            </p:cNvSpPr>
            <p:nvPr/>
          </p:nvSpPr>
          <p:spPr bwMode="auto">
            <a:xfrm>
              <a:off x="4176" y="57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F</a:t>
              </a:r>
              <a:r>
                <a:rPr kumimoji="1" lang="en-US" altLang="zh-CN" sz="2400" b="1" u="none" baseline="-25000">
                  <a:solidFill>
                    <a:schemeClr val="tx1"/>
                  </a:solidFill>
                  <a:ea typeface="楷体_GB2312"/>
                </a:rPr>
                <a:t>n</a:t>
              </a:r>
            </a:p>
          </p:txBody>
        </p:sp>
        <p:sp>
          <p:nvSpPr>
            <p:cNvPr id="9" name="Line 10"/>
            <p:cNvSpPr>
              <a:spLocks noChangeShapeType="1"/>
            </p:cNvSpPr>
            <p:nvPr/>
          </p:nvSpPr>
          <p:spPr bwMode="auto">
            <a:xfrm flipV="1">
              <a:off x="4593" y="672"/>
              <a:ext cx="288" cy="57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10" name="Rectangle 11"/>
            <p:cNvSpPr>
              <a:spLocks noChangeArrowheads="1"/>
            </p:cNvSpPr>
            <p:nvPr/>
          </p:nvSpPr>
          <p:spPr bwMode="auto">
            <a:xfrm>
              <a:off x="4545" y="52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F</a:t>
              </a:r>
              <a:r>
                <a:rPr kumimoji="1" lang="en-US" altLang="zh-CN" sz="2400" b="1" u="none" baseline="-25000">
                  <a:solidFill>
                    <a:schemeClr val="tx1"/>
                  </a:solidFill>
                  <a:ea typeface="楷体_GB2312"/>
                </a:rPr>
                <a:t>3</a:t>
              </a:r>
            </a:p>
          </p:txBody>
        </p:sp>
        <p:sp>
          <p:nvSpPr>
            <p:cNvPr id="11" name="Line 12"/>
            <p:cNvSpPr>
              <a:spLocks noChangeShapeType="1"/>
            </p:cNvSpPr>
            <p:nvPr/>
          </p:nvSpPr>
          <p:spPr bwMode="auto">
            <a:xfrm flipV="1">
              <a:off x="4593" y="912"/>
              <a:ext cx="480"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12" name="Rectangle 13"/>
            <p:cNvSpPr>
              <a:spLocks noChangeArrowheads="1"/>
            </p:cNvSpPr>
            <p:nvPr/>
          </p:nvSpPr>
          <p:spPr bwMode="auto">
            <a:xfrm>
              <a:off x="5025" y="816"/>
              <a:ext cx="3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en-US" altLang="zh-CN" sz="2400" b="1" i="1" u="none">
                  <a:solidFill>
                    <a:schemeClr val="tx1"/>
                  </a:solidFill>
                  <a:ea typeface="楷体_GB2312"/>
                </a:rPr>
                <a:t>F</a:t>
              </a:r>
              <a:r>
                <a:rPr kumimoji="1" lang="en-US" altLang="zh-CN" sz="2400" b="1" u="none" baseline="-25000">
                  <a:solidFill>
                    <a:schemeClr val="tx1"/>
                  </a:solidFill>
                  <a:ea typeface="楷体_GB2312"/>
                </a:rPr>
                <a:t>2</a:t>
              </a:r>
            </a:p>
          </p:txBody>
        </p:sp>
        <p:sp>
          <p:nvSpPr>
            <p:cNvPr id="13" name="Line 14"/>
            <p:cNvSpPr>
              <a:spLocks noChangeShapeType="1"/>
            </p:cNvSpPr>
            <p:nvPr/>
          </p:nvSpPr>
          <p:spPr bwMode="auto">
            <a:xfrm flipV="1">
              <a:off x="4608" y="1204"/>
              <a:ext cx="528" cy="9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14" name="Rectangle 15"/>
            <p:cNvSpPr>
              <a:spLocks noChangeArrowheads="1"/>
            </p:cNvSpPr>
            <p:nvPr/>
          </p:nvSpPr>
          <p:spPr bwMode="auto">
            <a:xfrm>
              <a:off x="5046" y="11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i="1" u="none">
                  <a:solidFill>
                    <a:schemeClr val="tx1"/>
                  </a:solidFill>
                  <a:ea typeface="楷体_GB2312"/>
                </a:rPr>
                <a:t>F</a:t>
              </a:r>
              <a:r>
                <a:rPr kumimoji="1" lang="en-US" altLang="zh-CN" sz="2400" b="1" u="none" baseline="-25000">
                  <a:solidFill>
                    <a:schemeClr val="tx1"/>
                  </a:solidFill>
                  <a:ea typeface="楷体_GB2312"/>
                </a:rPr>
                <a:t>1</a:t>
              </a:r>
            </a:p>
          </p:txBody>
        </p:sp>
      </p:grpSp>
      <p:grpSp>
        <p:nvGrpSpPr>
          <p:cNvPr id="15" name="Group 16"/>
          <p:cNvGrpSpPr>
            <a:grpSpLocks/>
          </p:cNvGrpSpPr>
          <p:nvPr/>
        </p:nvGrpSpPr>
        <p:grpSpPr bwMode="auto">
          <a:xfrm>
            <a:off x="7285409" y="2186198"/>
            <a:ext cx="1225550" cy="1295400"/>
            <a:chOff x="4560" y="192"/>
            <a:chExt cx="772" cy="816"/>
          </a:xfrm>
        </p:grpSpPr>
        <p:sp>
          <p:nvSpPr>
            <p:cNvPr id="16" name="Line 17"/>
            <p:cNvSpPr>
              <a:spLocks noChangeShapeType="1"/>
            </p:cNvSpPr>
            <p:nvPr/>
          </p:nvSpPr>
          <p:spPr bwMode="auto">
            <a:xfrm flipV="1">
              <a:off x="4560" y="384"/>
              <a:ext cx="528" cy="62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17" name="Rectangle 18"/>
            <p:cNvSpPr>
              <a:spLocks noChangeArrowheads="1"/>
            </p:cNvSpPr>
            <p:nvPr/>
          </p:nvSpPr>
          <p:spPr bwMode="auto">
            <a:xfrm>
              <a:off x="5088" y="19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ffectLst>
                    <a:outerShdw blurRad="38100" dist="38100" dir="2700000" algn="tl">
                      <a:srgbClr val="C0C0C0"/>
                    </a:outerShdw>
                  </a:effectLst>
                  <a:ea typeface="楷体_GB2312"/>
                </a:rPr>
                <a:t>F</a:t>
              </a:r>
            </a:p>
          </p:txBody>
        </p:sp>
      </p:grpSp>
      <p:grpSp>
        <p:nvGrpSpPr>
          <p:cNvPr id="18" name="Group 19"/>
          <p:cNvGrpSpPr>
            <a:grpSpLocks/>
          </p:cNvGrpSpPr>
          <p:nvPr/>
        </p:nvGrpSpPr>
        <p:grpSpPr bwMode="auto">
          <a:xfrm>
            <a:off x="5709022" y="3176798"/>
            <a:ext cx="2057400" cy="1600200"/>
            <a:chOff x="3600" y="1056"/>
            <a:chExt cx="1296" cy="1008"/>
          </a:xfrm>
        </p:grpSpPr>
        <p:sp>
          <p:nvSpPr>
            <p:cNvPr id="19" name="Line 20"/>
            <p:cNvSpPr>
              <a:spLocks noChangeShapeType="1"/>
            </p:cNvSpPr>
            <p:nvPr/>
          </p:nvSpPr>
          <p:spPr bwMode="auto">
            <a:xfrm flipH="1" flipV="1">
              <a:off x="4560" y="1248"/>
              <a:ext cx="96" cy="816"/>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20" name="Line 21"/>
            <p:cNvSpPr>
              <a:spLocks noChangeShapeType="1"/>
            </p:cNvSpPr>
            <p:nvPr/>
          </p:nvSpPr>
          <p:spPr bwMode="auto">
            <a:xfrm flipV="1">
              <a:off x="4209" y="1296"/>
              <a:ext cx="336" cy="72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21" name="Line 22"/>
            <p:cNvSpPr>
              <a:spLocks noChangeShapeType="1"/>
            </p:cNvSpPr>
            <p:nvPr/>
          </p:nvSpPr>
          <p:spPr bwMode="auto">
            <a:xfrm flipV="1">
              <a:off x="3777" y="1296"/>
              <a:ext cx="768" cy="576"/>
            </a:xfrm>
            <a:prstGeom prst="line">
              <a:avLst/>
            </a:prstGeom>
            <a:noFill/>
            <a:ln w="2857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22" name="Line 23"/>
            <p:cNvSpPr>
              <a:spLocks noChangeShapeType="1"/>
            </p:cNvSpPr>
            <p:nvPr/>
          </p:nvSpPr>
          <p:spPr bwMode="auto">
            <a:xfrm flipV="1">
              <a:off x="3600" y="1300"/>
              <a:ext cx="960" cy="19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grpSp>
          <p:nvGrpSpPr>
            <p:cNvPr id="23" name="Group 24"/>
            <p:cNvGrpSpPr>
              <a:grpSpLocks/>
            </p:cNvGrpSpPr>
            <p:nvPr/>
          </p:nvGrpSpPr>
          <p:grpSpPr bwMode="auto">
            <a:xfrm>
              <a:off x="4272" y="1056"/>
              <a:ext cx="288" cy="288"/>
              <a:chOff x="4272" y="1056"/>
              <a:chExt cx="288" cy="288"/>
            </a:xfrm>
          </p:grpSpPr>
          <p:sp>
            <p:nvSpPr>
              <p:cNvPr id="27" name="Rectangle 25"/>
              <p:cNvSpPr>
                <a:spLocks noChangeArrowheads="1"/>
              </p:cNvSpPr>
              <p:nvPr/>
            </p:nvSpPr>
            <p:spPr bwMode="auto">
              <a:xfrm>
                <a:off x="4272" y="1056"/>
                <a:ext cx="288" cy="288"/>
              </a:xfrm>
              <a:prstGeom prst="rect">
                <a:avLst/>
              </a:prstGeom>
              <a:noFill/>
              <a:ln>
                <a:noFill/>
              </a:ln>
              <a:effectLst/>
              <a:extLst>
                <a:ext uri="{909E8E84-426E-40DD-AFC4-6F175D3DCCD1}">
                  <a14:hiddenFill xmlns:a14="http://schemas.microsoft.com/office/drawing/2010/main">
                    <a:gradFill rotWithShape="1">
                      <a:gsLst>
                        <a:gs pos="0">
                          <a:schemeClr val="bg1"/>
                        </a:gs>
                        <a:gs pos="100000">
                          <a:srgbClr val="CC0000"/>
                        </a:gs>
                      </a:gsLst>
                      <a:path path="shape">
                        <a:fillToRect l="50000" t="50000" r="50000" b="50000"/>
                      </a:path>
                    </a:gradFill>
                  </a14:hiddenFill>
                </a:ext>
                <a:ext uri="{91240B29-F687-4F45-9708-019B960494DF}">
                  <a14:hiddenLine xmlns:a14="http://schemas.microsoft.com/office/drawing/2010/main" w="28575" algn="ctr">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kumimoji="1" lang="en-US" altLang="zh-CN" sz="2400" b="1" i="1" u="none">
                    <a:solidFill>
                      <a:schemeClr val="tx1"/>
                    </a:solidFill>
                    <a:ea typeface="楷体_GB2312"/>
                  </a:rPr>
                  <a:t>P</a:t>
                </a:r>
                <a:endParaRPr kumimoji="1" lang="en-US" altLang="zh-CN" sz="2400" i="1" u="none">
                  <a:solidFill>
                    <a:schemeClr val="tx1"/>
                  </a:solidFill>
                  <a:ea typeface="楷体_GB2312"/>
                </a:endParaRPr>
              </a:p>
            </p:txBody>
          </p:sp>
          <p:sp>
            <p:nvSpPr>
              <p:cNvPr id="28" name="Oval 26"/>
              <p:cNvSpPr>
                <a:spLocks noChangeArrowheads="1"/>
              </p:cNvSpPr>
              <p:nvPr/>
            </p:nvSpPr>
            <p:spPr bwMode="auto">
              <a:xfrm>
                <a:off x="4512" y="1248"/>
                <a:ext cx="48" cy="48"/>
              </a:xfrm>
              <a:prstGeom prst="ellipse">
                <a:avLst/>
              </a:prstGeom>
              <a:gradFill rotWithShape="1">
                <a:gsLst>
                  <a:gs pos="0">
                    <a:schemeClr val="bg1"/>
                  </a:gs>
                  <a:gs pos="100000">
                    <a:srgbClr val="CC0000"/>
                  </a:gs>
                </a:gsLst>
                <a:path path="shape">
                  <a:fillToRect l="50000" t="50000" r="50000" b="50000"/>
                </a:path>
              </a:gradFill>
              <a:ln w="28575" algn="ctr">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grpSp>
        <p:grpSp>
          <p:nvGrpSpPr>
            <p:cNvPr id="24" name="Group 27"/>
            <p:cNvGrpSpPr>
              <a:grpSpLocks/>
            </p:cNvGrpSpPr>
            <p:nvPr/>
          </p:nvGrpSpPr>
          <p:grpSpPr bwMode="auto">
            <a:xfrm>
              <a:off x="4512" y="1248"/>
              <a:ext cx="384" cy="288"/>
              <a:chOff x="5040" y="1776"/>
              <a:chExt cx="384" cy="288"/>
            </a:xfrm>
          </p:grpSpPr>
          <p:sp>
            <p:nvSpPr>
              <p:cNvPr id="25" name="Rectangle 28"/>
              <p:cNvSpPr>
                <a:spLocks noChangeArrowheads="1"/>
              </p:cNvSpPr>
              <p:nvPr/>
            </p:nvSpPr>
            <p:spPr bwMode="auto">
              <a:xfrm>
                <a:off x="5088" y="1776"/>
                <a:ext cx="336" cy="288"/>
              </a:xfrm>
              <a:prstGeom prst="rect">
                <a:avLst/>
              </a:prstGeom>
              <a:noFill/>
              <a:ln>
                <a:noFill/>
              </a:ln>
              <a:effectLst/>
              <a:extLst>
                <a:ext uri="{909E8E84-426E-40DD-AFC4-6F175D3DCCD1}">
                  <a14:hiddenFill xmlns:a14="http://schemas.microsoft.com/office/drawing/2010/main">
                    <a:gradFill rotWithShape="1">
                      <a:gsLst>
                        <a:gs pos="0">
                          <a:schemeClr val="bg1"/>
                        </a:gs>
                        <a:gs pos="100000">
                          <a:srgbClr val="CC0000"/>
                        </a:gs>
                      </a:gsLst>
                      <a:path path="shape">
                        <a:fillToRect l="50000" t="50000" r="50000" b="50000"/>
                      </a:path>
                    </a:gradFill>
                  </a14:hiddenFill>
                </a:ext>
                <a:ext uri="{91240B29-F687-4F45-9708-019B960494DF}">
                  <a14:hiddenLine xmlns:a14="http://schemas.microsoft.com/office/drawing/2010/main" w="28575" algn="ctr">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kumimoji="1" lang="en-US" altLang="zh-CN" sz="2400" b="1" i="1" u="none">
                    <a:solidFill>
                      <a:schemeClr val="tx1"/>
                    </a:solidFill>
                    <a:effectLst>
                      <a:outerShdw blurRad="38100" dist="38100" dir="2700000" algn="tl">
                        <a:srgbClr val="C0C0C0"/>
                      </a:outerShdw>
                    </a:effectLst>
                    <a:ea typeface="楷体_GB2312"/>
                  </a:rPr>
                  <a:t>q</a:t>
                </a:r>
                <a:r>
                  <a:rPr kumimoji="1" lang="en-US" altLang="zh-CN" sz="2400" b="1" u="none" baseline="-25000">
                    <a:solidFill>
                      <a:schemeClr val="tx1"/>
                    </a:solidFill>
                    <a:effectLst>
                      <a:outerShdw blurRad="38100" dist="38100" dir="2700000" algn="tl">
                        <a:srgbClr val="C0C0C0"/>
                      </a:outerShdw>
                    </a:effectLst>
                    <a:ea typeface="楷体_GB2312"/>
                  </a:rPr>
                  <a:t>o</a:t>
                </a:r>
                <a:endParaRPr kumimoji="1" lang="en-US" altLang="zh-CN" sz="2400" u="none" baseline="-25000">
                  <a:solidFill>
                    <a:schemeClr val="tx1"/>
                  </a:solidFill>
                  <a:ea typeface="楷体_GB2312"/>
                </a:endParaRPr>
              </a:p>
            </p:txBody>
          </p:sp>
          <p:sp>
            <p:nvSpPr>
              <p:cNvPr id="26" name="Oval 29"/>
              <p:cNvSpPr>
                <a:spLocks noChangeArrowheads="1"/>
              </p:cNvSpPr>
              <p:nvPr/>
            </p:nvSpPr>
            <p:spPr bwMode="auto">
              <a:xfrm>
                <a:off x="5040" y="1776"/>
                <a:ext cx="96" cy="96"/>
              </a:xfrm>
              <a:prstGeom prst="ellipse">
                <a:avLst/>
              </a:prstGeom>
              <a:gradFill rotWithShape="1">
                <a:gsLst>
                  <a:gs pos="0">
                    <a:schemeClr val="bg1"/>
                  </a:gs>
                  <a:gs pos="100000">
                    <a:srgbClr val="CC0000"/>
                  </a:gs>
                </a:gsLst>
                <a:path path="shape">
                  <a:fillToRect l="50000" t="50000" r="50000" b="50000"/>
                </a:path>
              </a:gradFill>
              <a:ln w="28575" algn="ctr">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grpSp>
      </p:grpSp>
      <p:grpSp>
        <p:nvGrpSpPr>
          <p:cNvPr id="29" name="Group 30"/>
          <p:cNvGrpSpPr>
            <a:grpSpLocks/>
          </p:cNvGrpSpPr>
          <p:nvPr/>
        </p:nvGrpSpPr>
        <p:grpSpPr bwMode="auto">
          <a:xfrm>
            <a:off x="5220072" y="3281573"/>
            <a:ext cx="2671762" cy="1855787"/>
            <a:chOff x="3264" y="1200"/>
            <a:chExt cx="1683" cy="1169"/>
          </a:xfrm>
        </p:grpSpPr>
        <p:sp>
          <p:nvSpPr>
            <p:cNvPr id="30" name="Rectangle 31"/>
            <p:cNvSpPr>
              <a:spLocks noChangeArrowheads="1"/>
            </p:cNvSpPr>
            <p:nvPr/>
          </p:nvSpPr>
          <p:spPr bwMode="auto">
            <a:xfrm>
              <a:off x="4664" y="2081"/>
              <a:ext cx="2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q</a:t>
              </a:r>
              <a:r>
                <a:rPr kumimoji="1" lang="en-US" altLang="zh-CN" sz="2400" b="1" u="none" baseline="-25000">
                  <a:solidFill>
                    <a:schemeClr val="tx1"/>
                  </a:solidFill>
                  <a:ea typeface="楷体_GB2312"/>
                </a:rPr>
                <a:t>n</a:t>
              </a:r>
            </a:p>
          </p:txBody>
        </p:sp>
        <p:sp>
          <p:nvSpPr>
            <p:cNvPr id="31" name="Oval 32"/>
            <p:cNvSpPr>
              <a:spLocks noChangeArrowheads="1"/>
            </p:cNvSpPr>
            <p:nvPr/>
          </p:nvSpPr>
          <p:spPr bwMode="auto">
            <a:xfrm>
              <a:off x="3489" y="1501"/>
              <a:ext cx="96" cy="96"/>
            </a:xfrm>
            <a:prstGeom prst="ellipse">
              <a:avLst/>
            </a:prstGeom>
            <a:gradFill rotWithShape="1">
              <a:gsLst>
                <a:gs pos="0">
                  <a:schemeClr val="bg1"/>
                </a:gs>
                <a:gs pos="100000">
                  <a:srgbClr val="CC0000"/>
                </a:gs>
              </a:gsLst>
              <a:path path="shape">
                <a:fillToRect l="50000" t="50000" r="50000" b="50000"/>
              </a:path>
            </a:gradFill>
            <a:ln w="2857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32" name="Rectangle 33"/>
            <p:cNvSpPr>
              <a:spLocks noChangeArrowheads="1"/>
            </p:cNvSpPr>
            <p:nvPr/>
          </p:nvSpPr>
          <p:spPr bwMode="auto">
            <a:xfrm>
              <a:off x="3264" y="120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q</a:t>
              </a:r>
              <a:r>
                <a:rPr kumimoji="1" lang="en-US" altLang="zh-CN" sz="2400" b="1" u="none" baseline="-25000">
                  <a:solidFill>
                    <a:schemeClr val="tx1"/>
                  </a:solidFill>
                  <a:ea typeface="楷体_GB2312"/>
                </a:rPr>
                <a:t>1</a:t>
              </a:r>
              <a:endParaRPr kumimoji="1" lang="en-US" altLang="zh-CN" sz="2400" u="none" baseline="-25000">
                <a:solidFill>
                  <a:schemeClr val="tx1"/>
                </a:solidFill>
                <a:ea typeface="楷体_GB2312"/>
              </a:endParaRPr>
            </a:p>
          </p:txBody>
        </p:sp>
        <p:sp>
          <p:nvSpPr>
            <p:cNvPr id="33" name="Rectangle 34"/>
            <p:cNvSpPr>
              <a:spLocks noChangeArrowheads="1"/>
            </p:cNvSpPr>
            <p:nvPr/>
          </p:nvSpPr>
          <p:spPr bwMode="auto">
            <a:xfrm>
              <a:off x="3564" y="19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q2</a:t>
              </a:r>
            </a:p>
          </p:txBody>
        </p:sp>
        <p:sp>
          <p:nvSpPr>
            <p:cNvPr id="34" name="Rectangle 35"/>
            <p:cNvSpPr>
              <a:spLocks noChangeArrowheads="1"/>
            </p:cNvSpPr>
            <p:nvPr/>
          </p:nvSpPr>
          <p:spPr bwMode="auto">
            <a:xfrm>
              <a:off x="4017" y="206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q</a:t>
              </a:r>
              <a:r>
                <a:rPr kumimoji="1" lang="en-US" altLang="zh-CN" sz="2400" b="1" u="none" baseline="-25000">
                  <a:solidFill>
                    <a:schemeClr val="tx1"/>
                  </a:solidFill>
                  <a:ea typeface="楷体_GB2312"/>
                </a:rPr>
                <a:t>3</a:t>
              </a:r>
            </a:p>
          </p:txBody>
        </p:sp>
        <p:sp>
          <p:nvSpPr>
            <p:cNvPr id="35" name="Oval 36"/>
            <p:cNvSpPr>
              <a:spLocks noChangeArrowheads="1"/>
            </p:cNvSpPr>
            <p:nvPr/>
          </p:nvSpPr>
          <p:spPr bwMode="auto">
            <a:xfrm>
              <a:off x="3696" y="1872"/>
              <a:ext cx="96" cy="96"/>
            </a:xfrm>
            <a:prstGeom prst="ellipse">
              <a:avLst/>
            </a:prstGeom>
            <a:gradFill rotWithShape="1">
              <a:gsLst>
                <a:gs pos="0">
                  <a:schemeClr val="bg1"/>
                </a:gs>
                <a:gs pos="100000">
                  <a:srgbClr val="CC0000"/>
                </a:gs>
              </a:gsLst>
              <a:path path="shape">
                <a:fillToRect l="50000" t="50000" r="50000" b="50000"/>
              </a:path>
            </a:gradFill>
            <a:ln w="2857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36" name="Oval 37"/>
            <p:cNvSpPr>
              <a:spLocks noChangeArrowheads="1"/>
            </p:cNvSpPr>
            <p:nvPr/>
          </p:nvSpPr>
          <p:spPr bwMode="auto">
            <a:xfrm>
              <a:off x="4128" y="2016"/>
              <a:ext cx="96" cy="96"/>
            </a:xfrm>
            <a:prstGeom prst="ellipse">
              <a:avLst/>
            </a:prstGeom>
            <a:gradFill rotWithShape="1">
              <a:gsLst>
                <a:gs pos="0">
                  <a:schemeClr val="bg1"/>
                </a:gs>
                <a:gs pos="100000">
                  <a:srgbClr val="CC0000"/>
                </a:gs>
              </a:gsLst>
              <a:path path="shape">
                <a:fillToRect l="50000" t="50000" r="50000" b="50000"/>
              </a:path>
            </a:gradFill>
            <a:ln w="28575" algn="ctr">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37" name="Oval 38"/>
            <p:cNvSpPr>
              <a:spLocks noChangeArrowheads="1"/>
            </p:cNvSpPr>
            <p:nvPr/>
          </p:nvSpPr>
          <p:spPr bwMode="auto">
            <a:xfrm>
              <a:off x="4608" y="2112"/>
              <a:ext cx="96" cy="96"/>
            </a:xfrm>
            <a:prstGeom prst="ellipse">
              <a:avLst/>
            </a:prstGeom>
            <a:gradFill rotWithShape="1">
              <a:gsLst>
                <a:gs pos="0">
                  <a:schemeClr val="bg1"/>
                </a:gs>
                <a:gs pos="100000">
                  <a:srgbClr val="CC0000"/>
                </a:gs>
              </a:gsLst>
              <a:path path="shape">
                <a:fillToRect l="50000" t="50000" r="50000" b="50000"/>
              </a:path>
            </a:gradFill>
            <a:ln w="28575" algn="ctr">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grpSp>
      <p:graphicFrame>
        <p:nvGraphicFramePr>
          <p:cNvPr id="38" name="Object 41"/>
          <p:cNvGraphicFramePr>
            <a:graphicFrameLocks noChangeAspect="1"/>
          </p:cNvGraphicFramePr>
          <p:nvPr>
            <p:extLst>
              <p:ext uri="{D42A27DB-BD31-4B8C-83A1-F6EECF244321}">
                <p14:modId xmlns:p14="http://schemas.microsoft.com/office/powerpoint/2010/main" val="4220295422"/>
              </p:ext>
            </p:extLst>
          </p:nvPr>
        </p:nvGraphicFramePr>
        <p:xfrm>
          <a:off x="1518976" y="2492896"/>
          <a:ext cx="2951163" cy="556719"/>
        </p:xfrm>
        <a:graphic>
          <a:graphicData uri="http://schemas.openxmlformats.org/presentationml/2006/ole">
            <mc:AlternateContent xmlns:mc="http://schemas.openxmlformats.org/markup-compatibility/2006">
              <mc:Choice xmlns:v="urn:schemas-microsoft-com:vml" Requires="v">
                <p:oleObj spid="_x0000_s103517" name="公式" r:id="rId5" imgW="1269720" imgH="241200" progId="Equation.3">
                  <p:embed/>
                </p:oleObj>
              </mc:Choice>
              <mc:Fallback>
                <p:oleObj name="公式" r:id="rId5" imgW="126972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8976" y="2492896"/>
                        <a:ext cx="2951163" cy="556719"/>
                      </a:xfrm>
                      <a:prstGeom prst="rect">
                        <a:avLst/>
                      </a:prstGeom>
                      <a:noFill/>
                      <a:ln>
                        <a:noFill/>
                      </a:ln>
                      <a:effectLst/>
                    </p:spPr>
                  </p:pic>
                </p:oleObj>
              </mc:Fallback>
            </mc:AlternateContent>
          </a:graphicData>
        </a:graphic>
      </p:graphicFrame>
      <p:graphicFrame>
        <p:nvGraphicFramePr>
          <p:cNvPr id="39" name="Object 42"/>
          <p:cNvGraphicFramePr>
            <a:graphicFrameLocks noChangeAspect="1"/>
          </p:cNvGraphicFramePr>
          <p:nvPr>
            <p:extLst>
              <p:ext uri="{D42A27DB-BD31-4B8C-83A1-F6EECF244321}">
                <p14:modId xmlns:p14="http://schemas.microsoft.com/office/powerpoint/2010/main" val="2065609209"/>
              </p:ext>
            </p:extLst>
          </p:nvPr>
        </p:nvGraphicFramePr>
        <p:xfrm>
          <a:off x="1454683" y="3284984"/>
          <a:ext cx="3168650" cy="1026877"/>
        </p:xfrm>
        <a:graphic>
          <a:graphicData uri="http://schemas.openxmlformats.org/presentationml/2006/ole">
            <mc:AlternateContent xmlns:mc="http://schemas.openxmlformats.org/markup-compatibility/2006">
              <mc:Choice xmlns:v="urn:schemas-microsoft-com:vml" Requires="v">
                <p:oleObj spid="_x0000_s103518" name="公式" r:id="rId7" imgW="1409400" imgH="457200" progId="Equation.3">
                  <p:embed/>
                </p:oleObj>
              </mc:Choice>
              <mc:Fallback>
                <p:oleObj name="公式" r:id="rId7" imgW="14094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4683" y="3284984"/>
                        <a:ext cx="3168650" cy="1026877"/>
                      </a:xfrm>
                      <a:prstGeom prst="rect">
                        <a:avLst/>
                      </a:prstGeom>
                      <a:noFill/>
                      <a:ln>
                        <a:noFill/>
                      </a:ln>
                      <a:effectLst/>
                    </p:spPr>
                  </p:pic>
                </p:oleObj>
              </mc:Fallback>
            </mc:AlternateContent>
          </a:graphicData>
        </a:graphic>
      </p:graphicFrame>
      <p:sp>
        <p:nvSpPr>
          <p:cNvPr id="40"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静电场</a:t>
            </a:r>
            <a:endParaRPr lang="zh-CN" altLang="en-US" sz="2400" dirty="0">
              <a:solidFill>
                <a:srgbClr val="A50021"/>
              </a:solidFill>
              <a:latin typeface="华文新魏" pitchFamily="2" charset="-122"/>
              <a:ea typeface="华文新魏" pitchFamily="2" charset="-122"/>
            </a:endParaRPr>
          </a:p>
        </p:txBody>
      </p:sp>
      <p:sp>
        <p:nvSpPr>
          <p:cNvPr id="41"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17</a:t>
            </a:fld>
            <a:endParaRPr lang="en-US" altLang="zh-CN"/>
          </a:p>
        </p:txBody>
      </p:sp>
    </p:spTree>
    <p:extLst>
      <p:ext uri="{BB962C8B-B14F-4D97-AF65-F5344CB8AC3E}">
        <p14:creationId xmlns:p14="http://schemas.microsoft.com/office/powerpoint/2010/main" val="222350483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18</a:t>
            </a:fld>
            <a:endParaRPr lang="en-US" altLang="zh-CN"/>
          </a:p>
        </p:txBody>
      </p:sp>
      <p:sp>
        <p:nvSpPr>
          <p:cNvPr id="3" name="Text Box 4"/>
          <p:cNvSpPr txBox="1">
            <a:spLocks noChangeArrowheads="1"/>
          </p:cNvSpPr>
          <p:nvPr/>
        </p:nvSpPr>
        <p:spPr bwMode="auto">
          <a:xfrm>
            <a:off x="250825" y="1988840"/>
            <a:ext cx="6337300" cy="2219325"/>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pPr algn="just">
              <a:lnSpc>
                <a:spcPct val="103000"/>
              </a:lnSpc>
              <a:spcBef>
                <a:spcPct val="20000"/>
              </a:spcBef>
              <a:buFontTx/>
              <a:buChar char="•"/>
            </a:pPr>
            <a:r>
              <a:rPr kumimoji="1" lang="zh-CN" altLang="en-US" b="1" u="none" dirty="0">
                <a:latin typeface="Times New Roman" pitchFamily="18" charset="0"/>
                <a:ea typeface="黑体" pitchFamily="49" charset="-122"/>
              </a:rPr>
              <a:t>曲线上每一点的切线方向表示该点电场强度</a:t>
            </a:r>
            <a:r>
              <a:rPr kumimoji="1" lang="en-US" altLang="zh-CN" b="1" i="1" u="none" dirty="0">
                <a:latin typeface="Times New Roman" pitchFamily="18" charset="0"/>
                <a:ea typeface="黑体" pitchFamily="49" charset="-122"/>
              </a:rPr>
              <a:t>E</a:t>
            </a:r>
            <a:r>
              <a:rPr kumimoji="1" lang="zh-CN" altLang="en-US" b="1" u="none" dirty="0">
                <a:latin typeface="Times New Roman" pitchFamily="18" charset="0"/>
                <a:ea typeface="黑体" pitchFamily="49" charset="-122"/>
              </a:rPr>
              <a:t>的方向</a:t>
            </a:r>
            <a:r>
              <a:rPr kumimoji="1" lang="en-US" altLang="zh-CN" b="1" u="none" dirty="0">
                <a:latin typeface="Times New Roman" pitchFamily="18" charset="0"/>
                <a:ea typeface="黑体" pitchFamily="49" charset="-122"/>
              </a:rPr>
              <a:t>.</a:t>
            </a:r>
          </a:p>
          <a:p>
            <a:pPr algn="just">
              <a:lnSpc>
                <a:spcPct val="103000"/>
              </a:lnSpc>
              <a:spcBef>
                <a:spcPct val="20000"/>
              </a:spcBef>
              <a:buFontTx/>
              <a:buChar char="•"/>
            </a:pPr>
            <a:r>
              <a:rPr kumimoji="1" lang="zh-CN" altLang="en-US" b="1" u="none" dirty="0">
                <a:latin typeface="Times New Roman" pitchFamily="18" charset="0"/>
                <a:ea typeface="黑体" pitchFamily="49" charset="-122"/>
              </a:rPr>
              <a:t>曲线的疏密表示该点处电场强度</a:t>
            </a:r>
            <a:r>
              <a:rPr kumimoji="1" lang="en-US" altLang="zh-CN" b="1" i="1" u="none" dirty="0">
                <a:latin typeface="Times New Roman" pitchFamily="18" charset="0"/>
                <a:ea typeface="黑体" pitchFamily="49" charset="-122"/>
              </a:rPr>
              <a:t>E</a:t>
            </a:r>
            <a:r>
              <a:rPr kumimoji="1" lang="zh-CN" altLang="en-US" b="1" u="none" dirty="0">
                <a:latin typeface="Times New Roman" pitchFamily="18" charset="0"/>
                <a:ea typeface="黑体" pitchFamily="49" charset="-122"/>
              </a:rPr>
              <a:t>的大小</a:t>
            </a:r>
            <a:r>
              <a:rPr kumimoji="1" lang="en-US" altLang="zh-CN" b="1" u="none" dirty="0">
                <a:latin typeface="Times New Roman" pitchFamily="18" charset="0"/>
                <a:ea typeface="黑体" pitchFamily="49" charset="-122"/>
              </a:rPr>
              <a:t>. </a:t>
            </a:r>
            <a:r>
              <a:rPr kumimoji="1" lang="zh-CN" altLang="en-US" b="1" u="none" dirty="0">
                <a:latin typeface="Times New Roman" pitchFamily="18" charset="0"/>
                <a:ea typeface="黑体" pitchFamily="49" charset="-122"/>
              </a:rPr>
              <a:t>即</a:t>
            </a:r>
            <a:r>
              <a:rPr kumimoji="1" lang="en-US" altLang="zh-CN" b="1" u="none" dirty="0">
                <a:latin typeface="Times New Roman" pitchFamily="18" charset="0"/>
                <a:ea typeface="黑体" pitchFamily="49" charset="-122"/>
              </a:rPr>
              <a:t>: </a:t>
            </a:r>
            <a:r>
              <a:rPr kumimoji="1" lang="zh-CN" altLang="en-US" b="1" u="none" dirty="0">
                <a:latin typeface="Times New Roman" pitchFamily="18" charset="0"/>
                <a:ea typeface="黑体" pitchFamily="49" charset="-122"/>
              </a:rPr>
              <a:t>垂直通过单位面积的电场线条数</a:t>
            </a:r>
            <a:r>
              <a:rPr kumimoji="1" lang="en-US" altLang="zh-CN" b="1" u="none" dirty="0">
                <a:latin typeface="Times New Roman" pitchFamily="18" charset="0"/>
                <a:ea typeface="黑体" pitchFamily="49" charset="-122"/>
              </a:rPr>
              <a:t>, </a:t>
            </a:r>
            <a:r>
              <a:rPr kumimoji="1" lang="zh-CN" altLang="en-US" b="1" u="none" dirty="0">
                <a:latin typeface="Times New Roman" pitchFamily="18" charset="0"/>
                <a:ea typeface="黑体" pitchFamily="49" charset="-122"/>
              </a:rPr>
              <a:t>在数值上就等于该点处电场强度的大小</a:t>
            </a:r>
            <a:r>
              <a:rPr kumimoji="1" lang="en-US" altLang="zh-CN" b="1" u="none" dirty="0">
                <a:latin typeface="Times New Roman" pitchFamily="18" charset="0"/>
                <a:ea typeface="黑体" pitchFamily="49" charset="-122"/>
              </a:rPr>
              <a:t>.</a:t>
            </a:r>
          </a:p>
        </p:txBody>
      </p:sp>
      <p:sp>
        <p:nvSpPr>
          <p:cNvPr id="4" name="Rectangle 5"/>
          <p:cNvSpPr>
            <a:spLocks noChangeArrowheads="1"/>
          </p:cNvSpPr>
          <p:nvPr/>
        </p:nvSpPr>
        <p:spPr bwMode="auto">
          <a:xfrm>
            <a:off x="1631950" y="1296930"/>
            <a:ext cx="6035675" cy="50165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pPr>
            <a:r>
              <a:rPr kumimoji="1" lang="en-US" altLang="zh-CN" b="1" u="none" dirty="0">
                <a:solidFill>
                  <a:schemeClr val="tx1"/>
                </a:solidFill>
              </a:rPr>
              <a:t>—— </a:t>
            </a:r>
            <a:r>
              <a:rPr kumimoji="1" lang="zh-CN" altLang="en-US" b="1" u="none" dirty="0">
                <a:solidFill>
                  <a:schemeClr val="tx1"/>
                </a:solidFill>
              </a:rPr>
              <a:t>描述电场分布情况的曲线</a:t>
            </a:r>
            <a:r>
              <a:rPr kumimoji="1" lang="en-US" altLang="zh-CN" b="1" u="none" dirty="0">
                <a:solidFill>
                  <a:schemeClr val="tx1"/>
                </a:solidFill>
              </a:rPr>
              <a:t>.</a:t>
            </a:r>
          </a:p>
        </p:txBody>
      </p:sp>
      <p:graphicFrame>
        <p:nvGraphicFramePr>
          <p:cNvPr id="5" name="Object 6"/>
          <p:cNvGraphicFramePr>
            <a:graphicFrameLocks noChangeAspect="1"/>
          </p:cNvGraphicFramePr>
          <p:nvPr>
            <p:extLst>
              <p:ext uri="{D42A27DB-BD31-4B8C-83A1-F6EECF244321}">
                <p14:modId xmlns:p14="http://schemas.microsoft.com/office/powerpoint/2010/main" val="719107646"/>
              </p:ext>
            </p:extLst>
          </p:nvPr>
        </p:nvGraphicFramePr>
        <p:xfrm>
          <a:off x="7092950" y="1770137"/>
          <a:ext cx="1154113" cy="866775"/>
        </p:xfrm>
        <a:graphic>
          <a:graphicData uri="http://schemas.openxmlformats.org/presentationml/2006/ole">
            <mc:AlternateContent xmlns:mc="http://schemas.openxmlformats.org/markup-compatibility/2006">
              <mc:Choice xmlns:v="urn:schemas-microsoft-com:vml" Requires="v">
                <p:oleObj spid="_x0000_s134188" name="公式" r:id="rId3" imgW="571320" imgH="431640" progId="Equation.3">
                  <p:embed/>
                </p:oleObj>
              </mc:Choice>
              <mc:Fallback>
                <p:oleObj name="公式" r:id="rId3" imgW="57132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1770137"/>
                        <a:ext cx="1154113" cy="86677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6" name="Group 7"/>
          <p:cNvGrpSpPr>
            <a:grpSpLocks/>
          </p:cNvGrpSpPr>
          <p:nvPr/>
        </p:nvGrpSpPr>
        <p:grpSpPr bwMode="auto">
          <a:xfrm>
            <a:off x="6804025" y="1125686"/>
            <a:ext cx="1944688" cy="719138"/>
            <a:chOff x="2832" y="2976"/>
            <a:chExt cx="2112" cy="768"/>
          </a:xfrm>
        </p:grpSpPr>
        <p:sp>
          <p:nvSpPr>
            <p:cNvPr id="7" name="Freeform 8"/>
            <p:cNvSpPr>
              <a:spLocks/>
            </p:cNvSpPr>
            <p:nvPr/>
          </p:nvSpPr>
          <p:spPr bwMode="auto">
            <a:xfrm>
              <a:off x="2832" y="2976"/>
              <a:ext cx="1920" cy="336"/>
            </a:xfrm>
            <a:custGeom>
              <a:avLst/>
              <a:gdLst>
                <a:gd name="T0" fmla="*/ 0 w 1920"/>
                <a:gd name="T1" fmla="*/ 336 h 336"/>
                <a:gd name="T2" fmla="*/ 672 w 1920"/>
                <a:gd name="T3" fmla="*/ 96 h 336"/>
                <a:gd name="T4" fmla="*/ 1392 w 1920"/>
                <a:gd name="T5" fmla="*/ 0 h 336"/>
                <a:gd name="T6" fmla="*/ 1920 w 1920"/>
                <a:gd name="T7" fmla="*/ 96 h 336"/>
              </a:gdLst>
              <a:ahLst/>
              <a:cxnLst>
                <a:cxn ang="0">
                  <a:pos x="T0" y="T1"/>
                </a:cxn>
                <a:cxn ang="0">
                  <a:pos x="T2" y="T3"/>
                </a:cxn>
                <a:cxn ang="0">
                  <a:pos x="T4" y="T5"/>
                </a:cxn>
                <a:cxn ang="0">
                  <a:pos x="T6" y="T7"/>
                </a:cxn>
              </a:cxnLst>
              <a:rect l="0" t="0" r="r" b="b"/>
              <a:pathLst>
                <a:path w="1920" h="336">
                  <a:moveTo>
                    <a:pt x="0" y="336"/>
                  </a:moveTo>
                  <a:cubicBezTo>
                    <a:pt x="220" y="244"/>
                    <a:pt x="440" y="152"/>
                    <a:pt x="672" y="96"/>
                  </a:cubicBezTo>
                  <a:cubicBezTo>
                    <a:pt x="904" y="40"/>
                    <a:pt x="1184" y="0"/>
                    <a:pt x="1392" y="0"/>
                  </a:cubicBezTo>
                  <a:cubicBezTo>
                    <a:pt x="1600" y="0"/>
                    <a:pt x="1760" y="48"/>
                    <a:pt x="1920" y="96"/>
                  </a:cubicBezTo>
                </a:path>
              </a:pathLst>
            </a:custGeom>
            <a:noFill/>
            <a:ln w="38100" cmpd="sng">
              <a:solidFill>
                <a:srgbClr val="0000CC"/>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Freeform 9"/>
            <p:cNvSpPr>
              <a:spLocks/>
            </p:cNvSpPr>
            <p:nvPr/>
          </p:nvSpPr>
          <p:spPr bwMode="auto">
            <a:xfrm>
              <a:off x="2880" y="3184"/>
              <a:ext cx="2064" cy="272"/>
            </a:xfrm>
            <a:custGeom>
              <a:avLst/>
              <a:gdLst>
                <a:gd name="T0" fmla="*/ 0 w 2064"/>
                <a:gd name="T1" fmla="*/ 272 h 272"/>
                <a:gd name="T2" fmla="*/ 768 w 2064"/>
                <a:gd name="T3" fmla="*/ 32 h 272"/>
                <a:gd name="T4" fmla="*/ 1536 w 2064"/>
                <a:gd name="T5" fmla="*/ 80 h 272"/>
                <a:gd name="T6" fmla="*/ 2064 w 2064"/>
                <a:gd name="T7" fmla="*/ 272 h 272"/>
              </a:gdLst>
              <a:ahLst/>
              <a:cxnLst>
                <a:cxn ang="0">
                  <a:pos x="T0" y="T1"/>
                </a:cxn>
                <a:cxn ang="0">
                  <a:pos x="T2" y="T3"/>
                </a:cxn>
                <a:cxn ang="0">
                  <a:pos x="T4" y="T5"/>
                </a:cxn>
                <a:cxn ang="0">
                  <a:pos x="T6" y="T7"/>
                </a:cxn>
              </a:cxnLst>
              <a:rect l="0" t="0" r="r" b="b"/>
              <a:pathLst>
                <a:path w="2064" h="272">
                  <a:moveTo>
                    <a:pt x="0" y="272"/>
                  </a:moveTo>
                  <a:cubicBezTo>
                    <a:pt x="256" y="168"/>
                    <a:pt x="512" y="64"/>
                    <a:pt x="768" y="32"/>
                  </a:cubicBezTo>
                  <a:cubicBezTo>
                    <a:pt x="1024" y="0"/>
                    <a:pt x="1320" y="40"/>
                    <a:pt x="1536" y="80"/>
                  </a:cubicBezTo>
                  <a:cubicBezTo>
                    <a:pt x="1752" y="120"/>
                    <a:pt x="1908" y="196"/>
                    <a:pt x="2064" y="272"/>
                  </a:cubicBezTo>
                </a:path>
              </a:pathLst>
            </a:custGeom>
            <a:noFill/>
            <a:ln w="38100" cmpd="sng">
              <a:solidFill>
                <a:srgbClr val="0000CC"/>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Freeform 10"/>
            <p:cNvSpPr>
              <a:spLocks/>
            </p:cNvSpPr>
            <p:nvPr/>
          </p:nvSpPr>
          <p:spPr bwMode="auto">
            <a:xfrm>
              <a:off x="2880" y="3384"/>
              <a:ext cx="1968" cy="360"/>
            </a:xfrm>
            <a:custGeom>
              <a:avLst/>
              <a:gdLst>
                <a:gd name="T0" fmla="*/ 0 w 1968"/>
                <a:gd name="T1" fmla="*/ 216 h 360"/>
                <a:gd name="T2" fmla="*/ 672 w 1968"/>
                <a:gd name="T3" fmla="*/ 24 h 360"/>
                <a:gd name="T4" fmla="*/ 1296 w 1968"/>
                <a:gd name="T5" fmla="*/ 72 h 360"/>
                <a:gd name="T6" fmla="*/ 1968 w 1968"/>
                <a:gd name="T7" fmla="*/ 360 h 360"/>
              </a:gdLst>
              <a:ahLst/>
              <a:cxnLst>
                <a:cxn ang="0">
                  <a:pos x="T0" y="T1"/>
                </a:cxn>
                <a:cxn ang="0">
                  <a:pos x="T2" y="T3"/>
                </a:cxn>
                <a:cxn ang="0">
                  <a:pos x="T4" y="T5"/>
                </a:cxn>
                <a:cxn ang="0">
                  <a:pos x="T6" y="T7"/>
                </a:cxn>
              </a:cxnLst>
              <a:rect l="0" t="0" r="r" b="b"/>
              <a:pathLst>
                <a:path w="1968" h="360">
                  <a:moveTo>
                    <a:pt x="0" y="216"/>
                  </a:moveTo>
                  <a:cubicBezTo>
                    <a:pt x="228" y="132"/>
                    <a:pt x="456" y="48"/>
                    <a:pt x="672" y="24"/>
                  </a:cubicBezTo>
                  <a:cubicBezTo>
                    <a:pt x="888" y="0"/>
                    <a:pt x="1080" y="16"/>
                    <a:pt x="1296" y="72"/>
                  </a:cubicBezTo>
                  <a:cubicBezTo>
                    <a:pt x="1512" y="128"/>
                    <a:pt x="1740" y="244"/>
                    <a:pt x="1968" y="360"/>
                  </a:cubicBezTo>
                </a:path>
              </a:pathLst>
            </a:custGeom>
            <a:noFill/>
            <a:ln w="38100" cmpd="sng">
              <a:solidFill>
                <a:srgbClr val="0000CC"/>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 name="Oval 11"/>
          <p:cNvSpPr>
            <a:spLocks noChangeArrowheads="1"/>
          </p:cNvSpPr>
          <p:nvPr/>
        </p:nvSpPr>
        <p:spPr bwMode="auto">
          <a:xfrm>
            <a:off x="7667625" y="1293961"/>
            <a:ext cx="76200" cy="76200"/>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Group 12"/>
          <p:cNvGrpSpPr>
            <a:grpSpLocks/>
          </p:cNvGrpSpPr>
          <p:nvPr/>
        </p:nvGrpSpPr>
        <p:grpSpPr bwMode="auto">
          <a:xfrm>
            <a:off x="7696200" y="909786"/>
            <a:ext cx="1187450" cy="415925"/>
            <a:chOff x="3744" y="2832"/>
            <a:chExt cx="842" cy="384"/>
          </a:xfrm>
        </p:grpSpPr>
        <p:sp>
          <p:nvSpPr>
            <p:cNvPr id="12" name="Line 13"/>
            <p:cNvSpPr>
              <a:spLocks noChangeShapeType="1"/>
            </p:cNvSpPr>
            <p:nvPr/>
          </p:nvSpPr>
          <p:spPr bwMode="auto">
            <a:xfrm>
              <a:off x="3744" y="3216"/>
              <a:ext cx="816"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 name="Object 14"/>
            <p:cNvGraphicFramePr>
              <a:graphicFrameLocks noChangeAspect="1"/>
            </p:cNvGraphicFramePr>
            <p:nvPr/>
          </p:nvGraphicFramePr>
          <p:xfrm>
            <a:off x="4320" y="2832"/>
            <a:ext cx="266" cy="336"/>
          </p:xfrm>
          <a:graphic>
            <a:graphicData uri="http://schemas.openxmlformats.org/presentationml/2006/ole">
              <mc:AlternateContent xmlns:mc="http://schemas.openxmlformats.org/markup-compatibility/2006">
                <mc:Choice xmlns:v="urn:schemas-microsoft-com:vml" Requires="v">
                  <p:oleObj spid="_x0000_s134189" name="公式" r:id="rId5" imgW="152280" imgH="190440" progId="Equation.3">
                    <p:embed/>
                  </p:oleObj>
                </mc:Choice>
                <mc:Fallback>
                  <p:oleObj name="公式" r:id="rId5" imgW="152280" imgH="190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 y="2832"/>
                          <a:ext cx="266" cy="33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4"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8125" y="2706042"/>
            <a:ext cx="2376488" cy="1443038"/>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6"/>
          <p:cNvPicPr>
            <a:picLocks noChangeAspect="1" noChangeArrowheads="1"/>
          </p:cNvPicPr>
          <p:nvPr/>
        </p:nvPicPr>
        <p:blipFill>
          <a:blip r:embed="rId8">
            <a:lum bright="-24000" contrast="48000"/>
            <a:extLst>
              <a:ext uri="{28A0092B-C50C-407E-A947-70E740481C1C}">
                <a14:useLocalDpi xmlns:a14="http://schemas.microsoft.com/office/drawing/2010/main" val="0"/>
              </a:ext>
            </a:extLst>
          </a:blip>
          <a:srcRect/>
          <a:stretch>
            <a:fillRect/>
          </a:stretch>
        </p:blipFill>
        <p:spPr bwMode="auto">
          <a:xfrm>
            <a:off x="6732240" y="4149725"/>
            <a:ext cx="1663700" cy="2232025"/>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8064" y="4076972"/>
            <a:ext cx="1568450" cy="2592388"/>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18"/>
          <p:cNvSpPr txBox="1">
            <a:spLocks noChangeArrowheads="1"/>
          </p:cNvSpPr>
          <p:nvPr/>
        </p:nvSpPr>
        <p:spPr bwMode="auto">
          <a:xfrm>
            <a:off x="487288" y="3212976"/>
            <a:ext cx="487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nchor="ctr"/>
          <a:lstStyle>
            <a:lvl1pPr>
              <a:spcBef>
                <a:spcPct val="0"/>
              </a:spcBef>
              <a:defRPr>
                <a:solidFill>
                  <a:schemeClr val="tx1"/>
                </a:solidFill>
                <a:latin typeface="Arial" pitchFamily="34" charset="0"/>
                <a:ea typeface="宋体" pitchFamily="2" charset="-122"/>
              </a:defRPr>
            </a:lvl1pPr>
            <a:lvl2pPr>
              <a:spcBef>
                <a:spcPct val="0"/>
              </a:spcBef>
              <a:defRPr>
                <a:solidFill>
                  <a:schemeClr val="tx1"/>
                </a:solidFill>
                <a:latin typeface="Arial" pitchFamily="34" charset="0"/>
                <a:ea typeface="宋体" pitchFamily="2" charset="-122"/>
              </a:defRPr>
            </a:lvl2pPr>
            <a:lvl3pPr>
              <a:spcBef>
                <a:spcPct val="0"/>
              </a:spcBef>
              <a:defRPr>
                <a:solidFill>
                  <a:schemeClr val="tx1"/>
                </a:solidFill>
                <a:latin typeface="Arial" pitchFamily="34" charset="0"/>
                <a:ea typeface="宋体" pitchFamily="2" charset="-122"/>
              </a:defRPr>
            </a:lvl3pPr>
            <a:lvl4pPr>
              <a:spcBef>
                <a:spcPct val="0"/>
              </a:spcBef>
              <a:defRPr>
                <a:solidFill>
                  <a:schemeClr val="tx1"/>
                </a:solidFill>
                <a:latin typeface="Arial" pitchFamily="34" charset="0"/>
                <a:ea typeface="宋体" pitchFamily="2" charset="-122"/>
              </a:defRPr>
            </a:lvl4pPr>
            <a:lvl5pPr>
              <a:spcBef>
                <a:spcPct val="0"/>
              </a:spcBef>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algn="just"/>
            <a:r>
              <a:rPr kumimoji="1" lang="zh-CN" altLang="en-US" sz="2400" b="1" u="none" dirty="0">
                <a:solidFill>
                  <a:srgbClr val="FF0000"/>
                </a:solidFill>
                <a:latin typeface="黑体" pitchFamily="49" charset="-122"/>
                <a:ea typeface="黑体" pitchFamily="49" charset="-122"/>
              </a:rPr>
              <a:t>静电场中电场线的特点</a:t>
            </a:r>
            <a:r>
              <a:rPr kumimoji="1" lang="en-US" altLang="zh-CN" sz="2400" b="1" u="none" dirty="0">
                <a:solidFill>
                  <a:srgbClr val="FF0000"/>
                </a:solidFill>
                <a:latin typeface="黑体" pitchFamily="49" charset="-122"/>
                <a:ea typeface="黑体" pitchFamily="49" charset="-122"/>
              </a:rPr>
              <a:t>:</a:t>
            </a:r>
          </a:p>
        </p:txBody>
      </p:sp>
      <p:sp>
        <p:nvSpPr>
          <p:cNvPr id="18" name="Text Box 19"/>
          <p:cNvSpPr txBox="1">
            <a:spLocks noChangeArrowheads="1"/>
          </p:cNvSpPr>
          <p:nvPr/>
        </p:nvSpPr>
        <p:spPr bwMode="auto">
          <a:xfrm>
            <a:off x="322263" y="5085184"/>
            <a:ext cx="5041900" cy="357662"/>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pPr algn="just">
              <a:lnSpc>
                <a:spcPct val="103000"/>
              </a:lnSpc>
              <a:spcBef>
                <a:spcPct val="20000"/>
              </a:spcBef>
              <a:buFontTx/>
              <a:buAutoNum type="arabicPeriod" startAt="3"/>
            </a:pPr>
            <a:r>
              <a:rPr kumimoji="1" lang="zh-CN" altLang="en-US" u="none" dirty="0">
                <a:latin typeface="Times New Roman" pitchFamily="18" charset="0"/>
                <a:ea typeface="黑体" pitchFamily="49" charset="-122"/>
              </a:rPr>
              <a:t>电场线密集处电场强</a:t>
            </a:r>
            <a:r>
              <a:rPr kumimoji="1" lang="en-US" altLang="zh-CN" u="none" dirty="0">
                <a:latin typeface="Times New Roman" pitchFamily="18" charset="0"/>
                <a:ea typeface="黑体" pitchFamily="49" charset="-122"/>
              </a:rPr>
              <a:t>, </a:t>
            </a:r>
            <a:r>
              <a:rPr kumimoji="1" lang="zh-CN" altLang="en-US" u="none" dirty="0">
                <a:latin typeface="Times New Roman" pitchFamily="18" charset="0"/>
                <a:ea typeface="黑体" pitchFamily="49" charset="-122"/>
              </a:rPr>
              <a:t>电场线稀疏处电场弱</a:t>
            </a:r>
            <a:r>
              <a:rPr kumimoji="1" lang="en-US" altLang="zh-CN" u="none" dirty="0">
                <a:latin typeface="Times New Roman" pitchFamily="18" charset="0"/>
                <a:ea typeface="黑体" pitchFamily="49" charset="-122"/>
              </a:rPr>
              <a:t>.</a:t>
            </a:r>
          </a:p>
        </p:txBody>
      </p:sp>
      <p:sp>
        <p:nvSpPr>
          <p:cNvPr id="19" name="Rectangle 20"/>
          <p:cNvSpPr>
            <a:spLocks noChangeArrowheads="1"/>
          </p:cNvSpPr>
          <p:nvPr/>
        </p:nvSpPr>
        <p:spPr bwMode="auto">
          <a:xfrm>
            <a:off x="323850" y="4029075"/>
            <a:ext cx="5040313" cy="911225"/>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just">
              <a:lnSpc>
                <a:spcPct val="103000"/>
              </a:lnSpc>
              <a:buFontTx/>
              <a:buAutoNum type="arabicPeriod"/>
            </a:pPr>
            <a:r>
              <a:rPr kumimoji="1" lang="zh-CN" altLang="en-US" b="1" u="none" dirty="0">
                <a:solidFill>
                  <a:schemeClr val="tx1"/>
                </a:solidFill>
              </a:rPr>
              <a:t>电场线起始于正电荷</a:t>
            </a:r>
            <a:r>
              <a:rPr kumimoji="1" lang="en-US" altLang="zh-CN" b="1" u="none" dirty="0">
                <a:solidFill>
                  <a:schemeClr val="tx1"/>
                </a:solidFill>
              </a:rPr>
              <a:t>, </a:t>
            </a:r>
            <a:r>
              <a:rPr kumimoji="1" lang="zh-CN" altLang="en-US" b="1" u="none" dirty="0">
                <a:solidFill>
                  <a:schemeClr val="tx1"/>
                </a:solidFill>
              </a:rPr>
              <a:t>终止于负电荷</a:t>
            </a:r>
            <a:r>
              <a:rPr kumimoji="1" lang="en-US" altLang="zh-CN" b="1" u="none" dirty="0">
                <a:solidFill>
                  <a:schemeClr val="tx1"/>
                </a:solidFill>
              </a:rPr>
              <a:t>.</a:t>
            </a:r>
          </a:p>
        </p:txBody>
      </p:sp>
      <p:sp>
        <p:nvSpPr>
          <p:cNvPr id="20" name="Rectangle 21"/>
          <p:cNvSpPr>
            <a:spLocks noChangeArrowheads="1"/>
          </p:cNvSpPr>
          <p:nvPr/>
        </p:nvSpPr>
        <p:spPr bwMode="auto">
          <a:xfrm>
            <a:off x="322263" y="4581128"/>
            <a:ext cx="4754562" cy="50165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gn="just">
              <a:lnSpc>
                <a:spcPct val="103000"/>
              </a:lnSpc>
              <a:buFontTx/>
              <a:buAutoNum type="arabicPeriod" startAt="2"/>
            </a:pPr>
            <a:r>
              <a:rPr kumimoji="1" lang="zh-CN" altLang="en-US" b="1" u="none" dirty="0">
                <a:solidFill>
                  <a:schemeClr val="tx1"/>
                </a:solidFill>
              </a:rPr>
              <a:t>电场线不闭合</a:t>
            </a:r>
            <a:r>
              <a:rPr kumimoji="1" lang="en-US" altLang="zh-CN" b="1" u="none" dirty="0">
                <a:solidFill>
                  <a:schemeClr val="tx1"/>
                </a:solidFill>
              </a:rPr>
              <a:t>,</a:t>
            </a:r>
            <a:r>
              <a:rPr kumimoji="1" lang="zh-CN" altLang="en-US" b="1" u="none" dirty="0">
                <a:solidFill>
                  <a:schemeClr val="tx1"/>
                </a:solidFill>
              </a:rPr>
              <a:t>不相交</a:t>
            </a:r>
            <a:r>
              <a:rPr kumimoji="1" lang="en-US" altLang="zh-CN" b="1" u="none" dirty="0">
                <a:solidFill>
                  <a:schemeClr val="tx1"/>
                </a:solidFill>
              </a:rPr>
              <a:t>.</a:t>
            </a:r>
          </a:p>
        </p:txBody>
      </p:sp>
      <p:sp>
        <p:nvSpPr>
          <p:cNvPr id="21" name="Rectangle 22"/>
          <p:cNvSpPr>
            <a:spLocks noChangeArrowheads="1"/>
          </p:cNvSpPr>
          <p:nvPr/>
        </p:nvSpPr>
        <p:spPr bwMode="auto">
          <a:xfrm>
            <a:off x="435496" y="1121371"/>
            <a:ext cx="3200400" cy="579437"/>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Lst>
        </p:spPr>
        <p:txBody>
          <a:bodyPr anchor="ctr"/>
          <a:lstStyle/>
          <a:p>
            <a:pPr algn="just">
              <a:spcBef>
                <a:spcPct val="0"/>
              </a:spcBef>
            </a:pPr>
            <a:r>
              <a:rPr kumimoji="1" lang="en-US" altLang="zh-CN" b="1" u="none" dirty="0">
                <a:solidFill>
                  <a:srgbClr val="A50021"/>
                </a:solidFill>
                <a:latin typeface="黑体" pitchFamily="49" charset="-122"/>
              </a:rPr>
              <a:t> </a:t>
            </a:r>
            <a:r>
              <a:rPr kumimoji="1" lang="zh-CN" altLang="en-US" sz="2400" b="1" u="none" dirty="0">
                <a:solidFill>
                  <a:srgbClr val="A50021"/>
                </a:solidFill>
                <a:latin typeface="黑体" pitchFamily="49" charset="-122"/>
              </a:rPr>
              <a:t>电场线</a:t>
            </a:r>
          </a:p>
        </p:txBody>
      </p:sp>
      <p:sp>
        <p:nvSpPr>
          <p:cNvPr id="22"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静电场</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274236336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19</a:t>
            </a:fld>
            <a:endParaRPr lang="en-US" altLang="zh-CN"/>
          </a:p>
        </p:txBody>
      </p:sp>
      <p:sp>
        <p:nvSpPr>
          <p:cNvPr id="3" name="Rectangle 60"/>
          <p:cNvSpPr>
            <a:spLocks noChangeArrowheads="1"/>
          </p:cNvSpPr>
          <p:nvPr/>
        </p:nvSpPr>
        <p:spPr bwMode="auto">
          <a:xfrm>
            <a:off x="436563" y="1305446"/>
            <a:ext cx="55038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nchor="ctr"/>
          <a:lstStyle/>
          <a:p>
            <a:pPr algn="just">
              <a:spcBef>
                <a:spcPct val="0"/>
              </a:spcBef>
            </a:pPr>
            <a:r>
              <a:rPr kumimoji="1" lang="en-US" altLang="zh-CN" b="1" u="none" dirty="0">
                <a:solidFill>
                  <a:schemeClr val="tx1"/>
                </a:solidFill>
              </a:rPr>
              <a:t>    </a:t>
            </a:r>
            <a:r>
              <a:rPr kumimoji="1" lang="zh-CN" altLang="en-US" sz="2000" b="1" u="none" dirty="0">
                <a:solidFill>
                  <a:schemeClr val="tx1"/>
                </a:solidFill>
              </a:rPr>
              <a:t>通过电场中某一给定面的电场线的总条数叫做通过</a:t>
            </a:r>
            <a:r>
              <a:rPr kumimoji="1" lang="zh-CN" altLang="en-US" sz="2000" b="1" u="none" dirty="0">
                <a:solidFill>
                  <a:srgbClr val="0000CC"/>
                </a:solidFill>
              </a:rPr>
              <a:t>该面</a:t>
            </a:r>
            <a:r>
              <a:rPr kumimoji="1" lang="zh-CN" altLang="en-US" sz="2000" b="1" u="none" dirty="0">
                <a:solidFill>
                  <a:schemeClr val="tx1"/>
                </a:solidFill>
              </a:rPr>
              <a:t>的电通量</a:t>
            </a:r>
            <a:r>
              <a:rPr kumimoji="1" lang="en-US" altLang="zh-CN" sz="2000" b="1" u="none" dirty="0">
                <a:solidFill>
                  <a:schemeClr val="tx1"/>
                </a:solidFill>
              </a:rPr>
              <a:t>.</a:t>
            </a:r>
          </a:p>
        </p:txBody>
      </p:sp>
      <p:grpSp>
        <p:nvGrpSpPr>
          <p:cNvPr id="4" name="Group 61"/>
          <p:cNvGrpSpPr>
            <a:grpSpLocks/>
          </p:cNvGrpSpPr>
          <p:nvPr/>
        </p:nvGrpSpPr>
        <p:grpSpPr bwMode="auto">
          <a:xfrm>
            <a:off x="6500813" y="2575173"/>
            <a:ext cx="1825625" cy="1285875"/>
            <a:chOff x="3744" y="1392"/>
            <a:chExt cx="1200" cy="1296"/>
          </a:xfrm>
        </p:grpSpPr>
        <p:sp>
          <p:nvSpPr>
            <p:cNvPr id="5" name="Freeform 62"/>
            <p:cNvSpPr>
              <a:spLocks/>
            </p:cNvSpPr>
            <p:nvPr/>
          </p:nvSpPr>
          <p:spPr bwMode="auto">
            <a:xfrm>
              <a:off x="3744" y="1488"/>
              <a:ext cx="144" cy="1008"/>
            </a:xfrm>
            <a:custGeom>
              <a:avLst/>
              <a:gdLst>
                <a:gd name="T0" fmla="*/ 144 w 144"/>
                <a:gd name="T1" fmla="*/ 0 h 1008"/>
                <a:gd name="T2" fmla="*/ 48 w 144"/>
                <a:gd name="T3" fmla="*/ 480 h 1008"/>
                <a:gd name="T4" fmla="*/ 0 w 144"/>
                <a:gd name="T5" fmla="*/ 1008 h 1008"/>
                <a:gd name="T6" fmla="*/ 0 60000 65536"/>
                <a:gd name="T7" fmla="*/ 0 60000 65536"/>
                <a:gd name="T8" fmla="*/ 0 60000 65536"/>
                <a:gd name="T9" fmla="*/ 0 w 144"/>
                <a:gd name="T10" fmla="*/ 0 h 1008"/>
                <a:gd name="T11" fmla="*/ 144 w 144"/>
                <a:gd name="T12" fmla="*/ 1008 h 1008"/>
              </a:gdLst>
              <a:ahLst/>
              <a:cxnLst>
                <a:cxn ang="T6">
                  <a:pos x="T0" y="T1"/>
                </a:cxn>
                <a:cxn ang="T7">
                  <a:pos x="T2" y="T3"/>
                </a:cxn>
                <a:cxn ang="T8">
                  <a:pos x="T4" y="T5"/>
                </a:cxn>
              </a:cxnLst>
              <a:rect l="T9" t="T10" r="T11" b="T12"/>
              <a:pathLst>
                <a:path w="144" h="1008">
                  <a:moveTo>
                    <a:pt x="144" y="0"/>
                  </a:moveTo>
                  <a:cubicBezTo>
                    <a:pt x="108" y="156"/>
                    <a:pt x="72" y="312"/>
                    <a:pt x="48" y="480"/>
                  </a:cubicBezTo>
                  <a:cubicBezTo>
                    <a:pt x="24" y="648"/>
                    <a:pt x="12" y="828"/>
                    <a:pt x="0" y="1008"/>
                  </a:cubicBezTo>
                </a:path>
              </a:pathLst>
            </a:custGeom>
            <a:noFill/>
            <a:ln w="38100" cap="flat" cmpd="sng">
              <a:solidFill>
                <a:schemeClr val="accent2"/>
              </a:solidFill>
              <a:prstDash val="solid"/>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 name="Freeform 63"/>
            <p:cNvSpPr>
              <a:spLocks/>
            </p:cNvSpPr>
            <p:nvPr/>
          </p:nvSpPr>
          <p:spPr bwMode="auto">
            <a:xfrm>
              <a:off x="3984" y="1680"/>
              <a:ext cx="144" cy="1008"/>
            </a:xfrm>
            <a:custGeom>
              <a:avLst/>
              <a:gdLst>
                <a:gd name="T0" fmla="*/ 144 w 144"/>
                <a:gd name="T1" fmla="*/ 0 h 1008"/>
                <a:gd name="T2" fmla="*/ 48 w 144"/>
                <a:gd name="T3" fmla="*/ 480 h 1008"/>
                <a:gd name="T4" fmla="*/ 0 w 144"/>
                <a:gd name="T5" fmla="*/ 1008 h 1008"/>
                <a:gd name="T6" fmla="*/ 0 60000 65536"/>
                <a:gd name="T7" fmla="*/ 0 60000 65536"/>
                <a:gd name="T8" fmla="*/ 0 60000 65536"/>
                <a:gd name="T9" fmla="*/ 0 w 144"/>
                <a:gd name="T10" fmla="*/ 0 h 1008"/>
                <a:gd name="T11" fmla="*/ 144 w 144"/>
                <a:gd name="T12" fmla="*/ 1008 h 1008"/>
              </a:gdLst>
              <a:ahLst/>
              <a:cxnLst>
                <a:cxn ang="T6">
                  <a:pos x="T0" y="T1"/>
                </a:cxn>
                <a:cxn ang="T7">
                  <a:pos x="T2" y="T3"/>
                </a:cxn>
                <a:cxn ang="T8">
                  <a:pos x="T4" y="T5"/>
                </a:cxn>
              </a:cxnLst>
              <a:rect l="T9" t="T10" r="T11" b="T12"/>
              <a:pathLst>
                <a:path w="144" h="1008">
                  <a:moveTo>
                    <a:pt x="144" y="0"/>
                  </a:moveTo>
                  <a:cubicBezTo>
                    <a:pt x="108" y="156"/>
                    <a:pt x="72" y="312"/>
                    <a:pt x="48" y="480"/>
                  </a:cubicBezTo>
                  <a:cubicBezTo>
                    <a:pt x="24" y="648"/>
                    <a:pt x="12" y="828"/>
                    <a:pt x="0" y="1008"/>
                  </a:cubicBezTo>
                </a:path>
              </a:pathLst>
            </a:custGeom>
            <a:noFill/>
            <a:ln w="38100" cap="flat" cmpd="sng">
              <a:solidFill>
                <a:schemeClr val="accent2"/>
              </a:solidFill>
              <a:prstDash val="solid"/>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Freeform 64"/>
            <p:cNvSpPr>
              <a:spLocks/>
            </p:cNvSpPr>
            <p:nvPr/>
          </p:nvSpPr>
          <p:spPr bwMode="auto">
            <a:xfrm>
              <a:off x="4320" y="1392"/>
              <a:ext cx="144" cy="1008"/>
            </a:xfrm>
            <a:custGeom>
              <a:avLst/>
              <a:gdLst>
                <a:gd name="T0" fmla="*/ 144 w 144"/>
                <a:gd name="T1" fmla="*/ 0 h 1008"/>
                <a:gd name="T2" fmla="*/ 48 w 144"/>
                <a:gd name="T3" fmla="*/ 480 h 1008"/>
                <a:gd name="T4" fmla="*/ 0 w 144"/>
                <a:gd name="T5" fmla="*/ 1008 h 1008"/>
                <a:gd name="T6" fmla="*/ 0 60000 65536"/>
                <a:gd name="T7" fmla="*/ 0 60000 65536"/>
                <a:gd name="T8" fmla="*/ 0 60000 65536"/>
                <a:gd name="T9" fmla="*/ 0 w 144"/>
                <a:gd name="T10" fmla="*/ 0 h 1008"/>
                <a:gd name="T11" fmla="*/ 144 w 144"/>
                <a:gd name="T12" fmla="*/ 1008 h 1008"/>
              </a:gdLst>
              <a:ahLst/>
              <a:cxnLst>
                <a:cxn ang="T6">
                  <a:pos x="T0" y="T1"/>
                </a:cxn>
                <a:cxn ang="T7">
                  <a:pos x="T2" y="T3"/>
                </a:cxn>
                <a:cxn ang="T8">
                  <a:pos x="T4" y="T5"/>
                </a:cxn>
              </a:cxnLst>
              <a:rect l="T9" t="T10" r="T11" b="T12"/>
              <a:pathLst>
                <a:path w="144" h="1008">
                  <a:moveTo>
                    <a:pt x="144" y="0"/>
                  </a:moveTo>
                  <a:cubicBezTo>
                    <a:pt x="108" y="156"/>
                    <a:pt x="72" y="312"/>
                    <a:pt x="48" y="480"/>
                  </a:cubicBezTo>
                  <a:cubicBezTo>
                    <a:pt x="24" y="648"/>
                    <a:pt x="12" y="828"/>
                    <a:pt x="0" y="1008"/>
                  </a:cubicBezTo>
                </a:path>
              </a:pathLst>
            </a:custGeom>
            <a:noFill/>
            <a:ln w="38100" cap="flat" cmpd="sng">
              <a:solidFill>
                <a:schemeClr val="accent2"/>
              </a:solidFill>
              <a:prstDash val="solid"/>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Freeform 65"/>
            <p:cNvSpPr>
              <a:spLocks/>
            </p:cNvSpPr>
            <p:nvPr/>
          </p:nvSpPr>
          <p:spPr bwMode="auto">
            <a:xfrm>
              <a:off x="4800" y="1680"/>
              <a:ext cx="144" cy="1008"/>
            </a:xfrm>
            <a:custGeom>
              <a:avLst/>
              <a:gdLst>
                <a:gd name="T0" fmla="*/ 144 w 144"/>
                <a:gd name="T1" fmla="*/ 0 h 1008"/>
                <a:gd name="T2" fmla="*/ 48 w 144"/>
                <a:gd name="T3" fmla="*/ 480 h 1008"/>
                <a:gd name="T4" fmla="*/ 0 w 144"/>
                <a:gd name="T5" fmla="*/ 1008 h 1008"/>
                <a:gd name="T6" fmla="*/ 0 60000 65536"/>
                <a:gd name="T7" fmla="*/ 0 60000 65536"/>
                <a:gd name="T8" fmla="*/ 0 60000 65536"/>
                <a:gd name="T9" fmla="*/ 0 w 144"/>
                <a:gd name="T10" fmla="*/ 0 h 1008"/>
                <a:gd name="T11" fmla="*/ 144 w 144"/>
                <a:gd name="T12" fmla="*/ 1008 h 1008"/>
              </a:gdLst>
              <a:ahLst/>
              <a:cxnLst>
                <a:cxn ang="T6">
                  <a:pos x="T0" y="T1"/>
                </a:cxn>
                <a:cxn ang="T7">
                  <a:pos x="T2" y="T3"/>
                </a:cxn>
                <a:cxn ang="T8">
                  <a:pos x="T4" y="T5"/>
                </a:cxn>
              </a:cxnLst>
              <a:rect l="T9" t="T10" r="T11" b="T12"/>
              <a:pathLst>
                <a:path w="144" h="1008">
                  <a:moveTo>
                    <a:pt x="144" y="0"/>
                  </a:moveTo>
                  <a:cubicBezTo>
                    <a:pt x="108" y="156"/>
                    <a:pt x="72" y="312"/>
                    <a:pt x="48" y="480"/>
                  </a:cubicBezTo>
                  <a:cubicBezTo>
                    <a:pt x="24" y="648"/>
                    <a:pt x="12" y="828"/>
                    <a:pt x="0" y="1008"/>
                  </a:cubicBezTo>
                </a:path>
              </a:pathLst>
            </a:custGeom>
            <a:noFill/>
            <a:ln w="38100" cap="flat" cmpd="sng">
              <a:solidFill>
                <a:schemeClr val="accent2"/>
              </a:solidFill>
              <a:prstDash val="solid"/>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 name="Freeform 66"/>
          <p:cNvSpPr>
            <a:spLocks/>
          </p:cNvSpPr>
          <p:nvPr/>
        </p:nvSpPr>
        <p:spPr bwMode="auto">
          <a:xfrm>
            <a:off x="5948363" y="2421186"/>
            <a:ext cx="3195637" cy="998537"/>
          </a:xfrm>
          <a:custGeom>
            <a:avLst/>
            <a:gdLst>
              <a:gd name="T0" fmla="*/ 112 w 2357"/>
              <a:gd name="T1" fmla="*/ 424 h 921"/>
              <a:gd name="T2" fmla="*/ 688 w 2357"/>
              <a:gd name="T3" fmla="*/ 568 h 921"/>
              <a:gd name="T4" fmla="*/ 1091 w 2357"/>
              <a:gd name="T5" fmla="*/ 921 h 921"/>
              <a:gd name="T6" fmla="*/ 1504 w 2357"/>
              <a:gd name="T7" fmla="*/ 616 h 921"/>
              <a:gd name="T8" fmla="*/ 1936 w 2357"/>
              <a:gd name="T9" fmla="*/ 568 h 921"/>
              <a:gd name="T10" fmla="*/ 2113 w 2357"/>
              <a:gd name="T11" fmla="*/ 410 h 921"/>
              <a:gd name="T12" fmla="*/ 1552 w 2357"/>
              <a:gd name="T13" fmla="*/ 88 h 921"/>
              <a:gd name="T14" fmla="*/ 784 w 2357"/>
              <a:gd name="T15" fmla="*/ 40 h 921"/>
              <a:gd name="T16" fmla="*/ 112 w 2357"/>
              <a:gd name="T17" fmla="*/ 328 h 921"/>
              <a:gd name="T18" fmla="*/ 112 w 2357"/>
              <a:gd name="T19" fmla="*/ 424 h 9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57"/>
              <a:gd name="T31" fmla="*/ 0 h 921"/>
              <a:gd name="T32" fmla="*/ 2357 w 2357"/>
              <a:gd name="T33" fmla="*/ 921 h 9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57" h="921">
                <a:moveTo>
                  <a:pt x="112" y="424"/>
                </a:moveTo>
                <a:cubicBezTo>
                  <a:pt x="208" y="464"/>
                  <a:pt x="525" y="485"/>
                  <a:pt x="688" y="568"/>
                </a:cubicBezTo>
                <a:cubicBezTo>
                  <a:pt x="851" y="651"/>
                  <a:pt x="831" y="610"/>
                  <a:pt x="1091" y="921"/>
                </a:cubicBezTo>
                <a:cubicBezTo>
                  <a:pt x="1328" y="610"/>
                  <a:pt x="1363" y="675"/>
                  <a:pt x="1504" y="616"/>
                </a:cubicBezTo>
                <a:cubicBezTo>
                  <a:pt x="1645" y="557"/>
                  <a:pt x="1835" y="602"/>
                  <a:pt x="1936" y="568"/>
                </a:cubicBezTo>
                <a:cubicBezTo>
                  <a:pt x="2037" y="534"/>
                  <a:pt x="2357" y="573"/>
                  <a:pt x="2113" y="410"/>
                </a:cubicBezTo>
                <a:cubicBezTo>
                  <a:pt x="1920" y="232"/>
                  <a:pt x="1773" y="150"/>
                  <a:pt x="1552" y="88"/>
                </a:cubicBezTo>
                <a:cubicBezTo>
                  <a:pt x="1331" y="26"/>
                  <a:pt x="1024" y="0"/>
                  <a:pt x="784" y="40"/>
                </a:cubicBezTo>
                <a:cubicBezTo>
                  <a:pt x="544" y="80"/>
                  <a:pt x="224" y="264"/>
                  <a:pt x="112" y="328"/>
                </a:cubicBezTo>
                <a:cubicBezTo>
                  <a:pt x="0" y="392"/>
                  <a:pt x="16" y="384"/>
                  <a:pt x="112" y="424"/>
                </a:cubicBezTo>
                <a:close/>
              </a:path>
            </a:pathLst>
          </a:custGeom>
          <a:gradFill rotWithShape="0">
            <a:gsLst>
              <a:gs pos="0">
                <a:srgbClr val="FF6600"/>
              </a:gs>
              <a:gs pos="100000">
                <a:srgbClr val="C24E00"/>
              </a:gs>
            </a:gsLst>
            <a:lin ang="18900000" scaled="1"/>
          </a:gradFill>
          <a:ln w="12700" cap="flat" cmpd="sng">
            <a:solidFill>
              <a:schemeClr val="tx1"/>
            </a:solidFill>
            <a:prstDash val="solid"/>
            <a:round/>
            <a:headEnd type="none" w="med" len="lg"/>
            <a:tailEnd type="none" w="med" len="lg"/>
          </a:ln>
        </p:spPr>
        <p:txBody>
          <a:bodyPr wrap="none" anchor="ctr"/>
          <a:lstStyle/>
          <a:p>
            <a:endParaRPr lang="zh-CN" altLang="en-US"/>
          </a:p>
        </p:txBody>
      </p:sp>
      <p:graphicFrame>
        <p:nvGraphicFramePr>
          <p:cNvPr id="10" name="Object 67"/>
          <p:cNvGraphicFramePr>
            <a:graphicFrameLocks noChangeAspect="1"/>
          </p:cNvGraphicFramePr>
          <p:nvPr>
            <p:extLst>
              <p:ext uri="{D42A27DB-BD31-4B8C-83A1-F6EECF244321}">
                <p14:modId xmlns:p14="http://schemas.microsoft.com/office/powerpoint/2010/main" val="506140138"/>
              </p:ext>
            </p:extLst>
          </p:nvPr>
        </p:nvGraphicFramePr>
        <p:xfrm>
          <a:off x="7283450" y="2960936"/>
          <a:ext cx="303213" cy="276225"/>
        </p:xfrm>
        <a:graphic>
          <a:graphicData uri="http://schemas.openxmlformats.org/presentationml/2006/ole">
            <mc:AlternateContent xmlns:mc="http://schemas.openxmlformats.org/markup-compatibility/2006">
              <mc:Choice xmlns:v="urn:schemas-microsoft-com:vml" Requires="v">
                <p:oleObj spid="_x0000_s135410" name="公式" r:id="rId3" imgW="355320" imgH="406080" progId="Equation.3">
                  <p:embed/>
                </p:oleObj>
              </mc:Choice>
              <mc:Fallback>
                <p:oleObj name="公式" r:id="rId3" imgW="35532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3450" y="2960936"/>
                        <a:ext cx="303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8"/>
          <p:cNvGraphicFramePr>
            <a:graphicFrameLocks noChangeAspect="1"/>
          </p:cNvGraphicFramePr>
          <p:nvPr>
            <p:extLst>
              <p:ext uri="{D42A27DB-BD31-4B8C-83A1-F6EECF244321}">
                <p14:modId xmlns:p14="http://schemas.microsoft.com/office/powerpoint/2010/main" val="4178900030"/>
              </p:ext>
            </p:extLst>
          </p:nvPr>
        </p:nvGraphicFramePr>
        <p:xfrm>
          <a:off x="7999413" y="1629023"/>
          <a:ext cx="431800" cy="485775"/>
        </p:xfrm>
        <a:graphic>
          <a:graphicData uri="http://schemas.openxmlformats.org/presentationml/2006/ole">
            <mc:AlternateContent xmlns:mc="http://schemas.openxmlformats.org/markup-compatibility/2006">
              <mc:Choice xmlns:v="urn:schemas-microsoft-com:vml" Requires="v">
                <p:oleObj spid="_x0000_s135411" name="公式" r:id="rId5" imgW="126720" imgH="152280" progId="Equation.3">
                  <p:embed/>
                </p:oleObj>
              </mc:Choice>
              <mc:Fallback>
                <p:oleObj name="公式" r:id="rId5" imgW="126720" imgH="152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9413" y="1629023"/>
                        <a:ext cx="4318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Oval 69"/>
          <p:cNvSpPr>
            <a:spLocks noChangeArrowheads="1"/>
          </p:cNvSpPr>
          <p:nvPr/>
        </p:nvSpPr>
        <p:spPr bwMode="auto">
          <a:xfrm>
            <a:off x="7424738" y="2514848"/>
            <a:ext cx="334962" cy="138113"/>
          </a:xfrm>
          <a:prstGeom prst="ellipse">
            <a:avLst/>
          </a:prstGeom>
          <a:solidFill>
            <a:srgbClr val="FFFF00"/>
          </a:solidFill>
          <a:ln w="19050">
            <a:solidFill>
              <a:schemeClr val="accent2"/>
            </a:solidFill>
            <a:round/>
            <a:headEnd type="none" w="med" len="lg"/>
            <a:tailEnd type="none" w="med" len="lg"/>
          </a:ln>
        </p:spPr>
        <p:txBody>
          <a:bodyPr wrap="none" anchor="ctr"/>
          <a:lstStyle/>
          <a:p>
            <a:pPr algn="ctr">
              <a:spcBef>
                <a:spcPct val="0"/>
              </a:spcBef>
            </a:pPr>
            <a:endParaRPr lang="zh-CN" altLang="zh-CN" sz="2400" u="none">
              <a:solidFill>
                <a:schemeClr val="tx1"/>
              </a:solidFill>
            </a:endParaRPr>
          </a:p>
        </p:txBody>
      </p:sp>
      <p:graphicFrame>
        <p:nvGraphicFramePr>
          <p:cNvPr id="13" name="Object 70"/>
          <p:cNvGraphicFramePr>
            <a:graphicFrameLocks noChangeAspect="1"/>
          </p:cNvGraphicFramePr>
          <p:nvPr>
            <p:extLst>
              <p:ext uri="{D42A27DB-BD31-4B8C-83A1-F6EECF244321}">
                <p14:modId xmlns:p14="http://schemas.microsoft.com/office/powerpoint/2010/main" val="266089396"/>
              </p:ext>
            </p:extLst>
          </p:nvPr>
        </p:nvGraphicFramePr>
        <p:xfrm>
          <a:off x="7716838" y="2460873"/>
          <a:ext cx="403225" cy="366713"/>
        </p:xfrm>
        <a:graphic>
          <a:graphicData uri="http://schemas.openxmlformats.org/presentationml/2006/ole">
            <mc:AlternateContent xmlns:mc="http://schemas.openxmlformats.org/markup-compatibility/2006">
              <mc:Choice xmlns:v="urn:schemas-microsoft-com:vml" Requires="v">
                <p:oleObj spid="_x0000_s135412" name="公式" r:id="rId7" imgW="241200" imgH="177480" progId="Equation.3">
                  <p:embed/>
                </p:oleObj>
              </mc:Choice>
              <mc:Fallback>
                <p:oleObj name="公式" r:id="rId7" imgW="24120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6838" y="2460873"/>
                        <a:ext cx="4032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71"/>
          <p:cNvGrpSpPr>
            <a:grpSpLocks/>
          </p:cNvGrpSpPr>
          <p:nvPr/>
        </p:nvGrpSpPr>
        <p:grpSpPr bwMode="auto">
          <a:xfrm>
            <a:off x="6750050" y="1694111"/>
            <a:ext cx="1897063" cy="1277937"/>
            <a:chOff x="3888" y="624"/>
            <a:chExt cx="1296" cy="1104"/>
          </a:xfrm>
        </p:grpSpPr>
        <p:sp>
          <p:nvSpPr>
            <p:cNvPr id="15" name="Freeform 72"/>
            <p:cNvSpPr>
              <a:spLocks/>
            </p:cNvSpPr>
            <p:nvPr/>
          </p:nvSpPr>
          <p:spPr bwMode="auto">
            <a:xfrm>
              <a:off x="3888" y="720"/>
              <a:ext cx="240" cy="768"/>
            </a:xfrm>
            <a:custGeom>
              <a:avLst/>
              <a:gdLst>
                <a:gd name="T0" fmla="*/ 0 w 240"/>
                <a:gd name="T1" fmla="*/ 768 h 768"/>
                <a:gd name="T2" fmla="*/ 96 w 240"/>
                <a:gd name="T3" fmla="*/ 384 h 768"/>
                <a:gd name="T4" fmla="*/ 240 w 240"/>
                <a:gd name="T5" fmla="*/ 0 h 768"/>
                <a:gd name="T6" fmla="*/ 0 60000 65536"/>
                <a:gd name="T7" fmla="*/ 0 60000 65536"/>
                <a:gd name="T8" fmla="*/ 0 60000 65536"/>
                <a:gd name="T9" fmla="*/ 0 w 240"/>
                <a:gd name="T10" fmla="*/ 0 h 768"/>
                <a:gd name="T11" fmla="*/ 240 w 240"/>
                <a:gd name="T12" fmla="*/ 768 h 768"/>
              </a:gdLst>
              <a:ahLst/>
              <a:cxnLst>
                <a:cxn ang="T6">
                  <a:pos x="T0" y="T1"/>
                </a:cxn>
                <a:cxn ang="T7">
                  <a:pos x="T2" y="T3"/>
                </a:cxn>
                <a:cxn ang="T8">
                  <a:pos x="T4" y="T5"/>
                </a:cxn>
              </a:cxnLst>
              <a:rect l="T9" t="T10" r="T11" b="T12"/>
              <a:pathLst>
                <a:path w="240" h="768">
                  <a:moveTo>
                    <a:pt x="0" y="768"/>
                  </a:moveTo>
                  <a:cubicBezTo>
                    <a:pt x="28" y="640"/>
                    <a:pt x="56" y="512"/>
                    <a:pt x="96" y="384"/>
                  </a:cubicBezTo>
                  <a:cubicBezTo>
                    <a:pt x="136" y="256"/>
                    <a:pt x="188" y="128"/>
                    <a:pt x="240" y="0"/>
                  </a:cubicBezTo>
                </a:path>
              </a:pathLst>
            </a:custGeom>
            <a:noFill/>
            <a:ln w="38100" cap="flat" cmpd="sng">
              <a:solidFill>
                <a:schemeClr val="accent2"/>
              </a:solidFill>
              <a:prstDash val="solid"/>
              <a:round/>
              <a:headEnd type="none" w="med" len="lg"/>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Freeform 73"/>
            <p:cNvSpPr>
              <a:spLocks/>
            </p:cNvSpPr>
            <p:nvPr/>
          </p:nvSpPr>
          <p:spPr bwMode="auto">
            <a:xfrm>
              <a:off x="4128" y="960"/>
              <a:ext cx="240" cy="768"/>
            </a:xfrm>
            <a:custGeom>
              <a:avLst/>
              <a:gdLst>
                <a:gd name="T0" fmla="*/ 0 w 240"/>
                <a:gd name="T1" fmla="*/ 768 h 768"/>
                <a:gd name="T2" fmla="*/ 96 w 240"/>
                <a:gd name="T3" fmla="*/ 384 h 768"/>
                <a:gd name="T4" fmla="*/ 240 w 240"/>
                <a:gd name="T5" fmla="*/ 0 h 768"/>
                <a:gd name="T6" fmla="*/ 0 60000 65536"/>
                <a:gd name="T7" fmla="*/ 0 60000 65536"/>
                <a:gd name="T8" fmla="*/ 0 60000 65536"/>
                <a:gd name="T9" fmla="*/ 0 w 240"/>
                <a:gd name="T10" fmla="*/ 0 h 768"/>
                <a:gd name="T11" fmla="*/ 240 w 240"/>
                <a:gd name="T12" fmla="*/ 768 h 768"/>
              </a:gdLst>
              <a:ahLst/>
              <a:cxnLst>
                <a:cxn ang="T6">
                  <a:pos x="T0" y="T1"/>
                </a:cxn>
                <a:cxn ang="T7">
                  <a:pos x="T2" y="T3"/>
                </a:cxn>
                <a:cxn ang="T8">
                  <a:pos x="T4" y="T5"/>
                </a:cxn>
              </a:cxnLst>
              <a:rect l="T9" t="T10" r="T11" b="T12"/>
              <a:pathLst>
                <a:path w="240" h="768">
                  <a:moveTo>
                    <a:pt x="0" y="768"/>
                  </a:moveTo>
                  <a:cubicBezTo>
                    <a:pt x="28" y="640"/>
                    <a:pt x="56" y="512"/>
                    <a:pt x="96" y="384"/>
                  </a:cubicBezTo>
                  <a:cubicBezTo>
                    <a:pt x="136" y="256"/>
                    <a:pt x="188" y="128"/>
                    <a:pt x="240" y="0"/>
                  </a:cubicBezTo>
                </a:path>
              </a:pathLst>
            </a:custGeom>
            <a:noFill/>
            <a:ln w="28575" cap="flat" cmpd="sng">
              <a:solidFill>
                <a:schemeClr val="accent2"/>
              </a:solidFill>
              <a:prstDash val="solid"/>
              <a:round/>
              <a:headEnd type="none" w="med" len="lg"/>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Freeform 74"/>
            <p:cNvSpPr>
              <a:spLocks/>
            </p:cNvSpPr>
            <p:nvPr/>
          </p:nvSpPr>
          <p:spPr bwMode="auto">
            <a:xfrm>
              <a:off x="4464" y="624"/>
              <a:ext cx="240" cy="768"/>
            </a:xfrm>
            <a:custGeom>
              <a:avLst/>
              <a:gdLst>
                <a:gd name="T0" fmla="*/ 0 w 240"/>
                <a:gd name="T1" fmla="*/ 768 h 768"/>
                <a:gd name="T2" fmla="*/ 96 w 240"/>
                <a:gd name="T3" fmla="*/ 384 h 768"/>
                <a:gd name="T4" fmla="*/ 240 w 240"/>
                <a:gd name="T5" fmla="*/ 0 h 768"/>
                <a:gd name="T6" fmla="*/ 0 60000 65536"/>
                <a:gd name="T7" fmla="*/ 0 60000 65536"/>
                <a:gd name="T8" fmla="*/ 0 60000 65536"/>
                <a:gd name="T9" fmla="*/ 0 w 240"/>
                <a:gd name="T10" fmla="*/ 0 h 768"/>
                <a:gd name="T11" fmla="*/ 240 w 240"/>
                <a:gd name="T12" fmla="*/ 768 h 768"/>
              </a:gdLst>
              <a:ahLst/>
              <a:cxnLst>
                <a:cxn ang="T6">
                  <a:pos x="T0" y="T1"/>
                </a:cxn>
                <a:cxn ang="T7">
                  <a:pos x="T2" y="T3"/>
                </a:cxn>
                <a:cxn ang="T8">
                  <a:pos x="T4" y="T5"/>
                </a:cxn>
              </a:cxnLst>
              <a:rect l="T9" t="T10" r="T11" b="T12"/>
              <a:pathLst>
                <a:path w="240" h="768">
                  <a:moveTo>
                    <a:pt x="0" y="768"/>
                  </a:moveTo>
                  <a:cubicBezTo>
                    <a:pt x="28" y="640"/>
                    <a:pt x="56" y="512"/>
                    <a:pt x="96" y="384"/>
                  </a:cubicBezTo>
                  <a:cubicBezTo>
                    <a:pt x="136" y="256"/>
                    <a:pt x="188" y="128"/>
                    <a:pt x="240" y="0"/>
                  </a:cubicBezTo>
                </a:path>
              </a:pathLst>
            </a:custGeom>
            <a:noFill/>
            <a:ln w="38100" cap="flat" cmpd="sng">
              <a:solidFill>
                <a:schemeClr val="accent2"/>
              </a:solidFill>
              <a:prstDash val="solid"/>
              <a:round/>
              <a:headEnd type="none" w="med" len="lg"/>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Freeform 75"/>
            <p:cNvSpPr>
              <a:spLocks/>
            </p:cNvSpPr>
            <p:nvPr/>
          </p:nvSpPr>
          <p:spPr bwMode="auto">
            <a:xfrm>
              <a:off x="4944" y="912"/>
              <a:ext cx="240" cy="768"/>
            </a:xfrm>
            <a:custGeom>
              <a:avLst/>
              <a:gdLst>
                <a:gd name="T0" fmla="*/ 0 w 240"/>
                <a:gd name="T1" fmla="*/ 768 h 768"/>
                <a:gd name="T2" fmla="*/ 96 w 240"/>
                <a:gd name="T3" fmla="*/ 384 h 768"/>
                <a:gd name="T4" fmla="*/ 240 w 240"/>
                <a:gd name="T5" fmla="*/ 0 h 768"/>
                <a:gd name="T6" fmla="*/ 0 60000 65536"/>
                <a:gd name="T7" fmla="*/ 0 60000 65536"/>
                <a:gd name="T8" fmla="*/ 0 60000 65536"/>
                <a:gd name="T9" fmla="*/ 0 w 240"/>
                <a:gd name="T10" fmla="*/ 0 h 768"/>
                <a:gd name="T11" fmla="*/ 240 w 240"/>
                <a:gd name="T12" fmla="*/ 768 h 768"/>
              </a:gdLst>
              <a:ahLst/>
              <a:cxnLst>
                <a:cxn ang="T6">
                  <a:pos x="T0" y="T1"/>
                </a:cxn>
                <a:cxn ang="T7">
                  <a:pos x="T2" y="T3"/>
                </a:cxn>
                <a:cxn ang="T8">
                  <a:pos x="T4" y="T5"/>
                </a:cxn>
              </a:cxnLst>
              <a:rect l="T9" t="T10" r="T11" b="T12"/>
              <a:pathLst>
                <a:path w="240" h="768">
                  <a:moveTo>
                    <a:pt x="0" y="768"/>
                  </a:moveTo>
                  <a:cubicBezTo>
                    <a:pt x="28" y="640"/>
                    <a:pt x="56" y="512"/>
                    <a:pt x="96" y="384"/>
                  </a:cubicBezTo>
                  <a:cubicBezTo>
                    <a:pt x="136" y="256"/>
                    <a:pt x="188" y="128"/>
                    <a:pt x="240" y="0"/>
                  </a:cubicBezTo>
                </a:path>
              </a:pathLst>
            </a:custGeom>
            <a:noFill/>
            <a:ln w="38100" cap="flat" cmpd="sng">
              <a:solidFill>
                <a:schemeClr val="accent2"/>
              </a:solidFill>
              <a:prstDash val="solid"/>
              <a:round/>
              <a:headEnd type="none" w="med" len="lg"/>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9" name="Group 76"/>
          <p:cNvGrpSpPr>
            <a:grpSpLocks/>
          </p:cNvGrpSpPr>
          <p:nvPr/>
        </p:nvGrpSpPr>
        <p:grpSpPr bwMode="auto">
          <a:xfrm>
            <a:off x="7256463" y="1609973"/>
            <a:ext cx="547687" cy="954088"/>
            <a:chOff x="4014" y="2341"/>
            <a:chExt cx="345" cy="601"/>
          </a:xfrm>
        </p:grpSpPr>
        <p:sp>
          <p:nvSpPr>
            <p:cNvPr id="20" name="Freeform 77"/>
            <p:cNvSpPr>
              <a:spLocks/>
            </p:cNvSpPr>
            <p:nvPr/>
          </p:nvSpPr>
          <p:spPr bwMode="auto">
            <a:xfrm>
              <a:off x="4230" y="2753"/>
              <a:ext cx="60" cy="11"/>
            </a:xfrm>
            <a:custGeom>
              <a:avLst/>
              <a:gdLst>
                <a:gd name="T0" fmla="*/ 0 w 60"/>
                <a:gd name="T1" fmla="*/ 7 h 11"/>
                <a:gd name="T2" fmla="*/ 35 w 60"/>
                <a:gd name="T3" fmla="*/ 1 h 11"/>
                <a:gd name="T4" fmla="*/ 60 w 60"/>
                <a:gd name="T5" fmla="*/ 11 h 11"/>
                <a:gd name="T6" fmla="*/ 0 60000 65536"/>
                <a:gd name="T7" fmla="*/ 0 60000 65536"/>
                <a:gd name="T8" fmla="*/ 0 60000 65536"/>
                <a:gd name="T9" fmla="*/ 0 w 60"/>
                <a:gd name="T10" fmla="*/ 0 h 11"/>
                <a:gd name="T11" fmla="*/ 60 w 60"/>
                <a:gd name="T12" fmla="*/ 11 h 11"/>
              </a:gdLst>
              <a:ahLst/>
              <a:cxnLst>
                <a:cxn ang="T6">
                  <a:pos x="T0" y="T1"/>
                </a:cxn>
                <a:cxn ang="T7">
                  <a:pos x="T2" y="T3"/>
                </a:cxn>
                <a:cxn ang="T8">
                  <a:pos x="T4" y="T5"/>
                </a:cxn>
              </a:cxnLst>
              <a:rect l="T9" t="T10" r="T11" b="T12"/>
              <a:pathLst>
                <a:path w="60" h="11">
                  <a:moveTo>
                    <a:pt x="0" y="7"/>
                  </a:moveTo>
                  <a:cubicBezTo>
                    <a:pt x="6" y="6"/>
                    <a:pt x="25" y="0"/>
                    <a:pt x="35" y="1"/>
                  </a:cubicBezTo>
                  <a:cubicBezTo>
                    <a:pt x="45" y="2"/>
                    <a:pt x="55" y="9"/>
                    <a:pt x="60" y="1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 name="Group 78"/>
            <p:cNvGrpSpPr>
              <a:grpSpLocks/>
            </p:cNvGrpSpPr>
            <p:nvPr/>
          </p:nvGrpSpPr>
          <p:grpSpPr bwMode="auto">
            <a:xfrm>
              <a:off x="4014" y="2341"/>
              <a:ext cx="345" cy="601"/>
              <a:chOff x="4014" y="2348"/>
              <a:chExt cx="345" cy="601"/>
            </a:xfrm>
          </p:grpSpPr>
          <p:sp>
            <p:nvSpPr>
              <p:cNvPr id="22" name="Line 79"/>
              <p:cNvSpPr>
                <a:spLocks noChangeShapeType="1"/>
              </p:cNvSpPr>
              <p:nvPr/>
            </p:nvSpPr>
            <p:spPr bwMode="auto">
              <a:xfrm flipV="1">
                <a:off x="4226" y="2466"/>
                <a:ext cx="0" cy="483"/>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3" name="Object 80"/>
              <p:cNvGraphicFramePr>
                <a:graphicFrameLocks noChangeAspect="1"/>
              </p:cNvGraphicFramePr>
              <p:nvPr/>
            </p:nvGraphicFramePr>
            <p:xfrm>
              <a:off x="4014" y="2348"/>
              <a:ext cx="208" cy="266"/>
            </p:xfrm>
            <a:graphic>
              <a:graphicData uri="http://schemas.openxmlformats.org/presentationml/2006/ole">
                <mc:AlternateContent xmlns:mc="http://schemas.openxmlformats.org/markup-compatibility/2006">
                  <mc:Choice xmlns:v="urn:schemas-microsoft-com:vml" Requires="v">
                    <p:oleObj spid="_x0000_s135413" name="公式" r:id="rId9" imgW="101520" imgH="139680" progId="Equation.3">
                      <p:embed/>
                    </p:oleObj>
                  </mc:Choice>
                  <mc:Fallback>
                    <p:oleObj name="公式" r:id="rId9" imgW="101520" imgH="1396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4" y="2348"/>
                            <a:ext cx="208"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81"/>
              <p:cNvGraphicFramePr>
                <a:graphicFrameLocks noChangeAspect="1"/>
              </p:cNvGraphicFramePr>
              <p:nvPr/>
            </p:nvGraphicFramePr>
            <p:xfrm>
              <a:off x="4203" y="2539"/>
              <a:ext cx="156" cy="198"/>
            </p:xfrm>
            <a:graphic>
              <a:graphicData uri="http://schemas.openxmlformats.org/presentationml/2006/ole">
                <mc:AlternateContent xmlns:mc="http://schemas.openxmlformats.org/markup-compatibility/2006">
                  <mc:Choice xmlns:v="urn:schemas-microsoft-com:vml" Requires="v">
                    <p:oleObj spid="_x0000_s135414" name="公式" r:id="rId11" imgW="139680" imgH="177480" progId="Equation.3">
                      <p:embed/>
                    </p:oleObj>
                  </mc:Choice>
                  <mc:Fallback>
                    <p:oleObj name="公式" r:id="rId11" imgW="13968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03" y="2539"/>
                            <a:ext cx="156"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5" name="Rectangle 82"/>
          <p:cNvSpPr>
            <a:spLocks noChangeArrowheads="1"/>
          </p:cNvSpPr>
          <p:nvPr/>
        </p:nvSpPr>
        <p:spPr bwMode="auto">
          <a:xfrm>
            <a:off x="414338" y="2279278"/>
            <a:ext cx="2789237" cy="387094"/>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buFont typeface="Times New Roman" pitchFamily="18" charset="0"/>
              <a:buNone/>
            </a:pPr>
            <a:r>
              <a:rPr kumimoji="1" lang="zh-CN" altLang="en-US" sz="2000" b="1" u="none" dirty="0">
                <a:solidFill>
                  <a:srgbClr val="0000CC"/>
                </a:solidFill>
              </a:rPr>
              <a:t>面积元矢量</a:t>
            </a:r>
            <a:r>
              <a:rPr kumimoji="1" lang="en-US" altLang="zh-CN" sz="2000" b="1" u="none" dirty="0">
                <a:solidFill>
                  <a:srgbClr val="0000CC"/>
                </a:solidFill>
              </a:rPr>
              <a:t>:</a:t>
            </a:r>
          </a:p>
        </p:txBody>
      </p:sp>
      <p:graphicFrame>
        <p:nvGraphicFramePr>
          <p:cNvPr id="26" name="Object 83"/>
          <p:cNvGraphicFramePr>
            <a:graphicFrameLocks noChangeAspect="1"/>
          </p:cNvGraphicFramePr>
          <p:nvPr>
            <p:extLst>
              <p:ext uri="{D42A27DB-BD31-4B8C-83A1-F6EECF244321}">
                <p14:modId xmlns:p14="http://schemas.microsoft.com/office/powerpoint/2010/main" val="362066247"/>
              </p:ext>
            </p:extLst>
          </p:nvPr>
        </p:nvGraphicFramePr>
        <p:xfrm>
          <a:off x="2373313" y="2314773"/>
          <a:ext cx="1354137" cy="538163"/>
        </p:xfrm>
        <a:graphic>
          <a:graphicData uri="http://schemas.openxmlformats.org/presentationml/2006/ole">
            <mc:AlternateContent xmlns:mc="http://schemas.openxmlformats.org/markup-compatibility/2006">
              <mc:Choice xmlns:v="urn:schemas-microsoft-com:vml" Requires="v">
                <p:oleObj spid="_x0000_s135415" name="公式" r:id="rId13" imgW="444240" imgH="177480" progId="Equation.3">
                  <p:embed/>
                </p:oleObj>
              </mc:Choice>
              <mc:Fallback>
                <p:oleObj name="公式" r:id="rId13" imgW="44424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73313" y="2314773"/>
                        <a:ext cx="1354137"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84"/>
          <p:cNvSpPr txBox="1">
            <a:spLocks noChangeArrowheads="1"/>
          </p:cNvSpPr>
          <p:nvPr/>
        </p:nvSpPr>
        <p:spPr bwMode="auto">
          <a:xfrm>
            <a:off x="431800" y="2855342"/>
            <a:ext cx="5580063" cy="50165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buFont typeface="Times New Roman" pitchFamily="18" charset="0"/>
              <a:buNone/>
            </a:pPr>
            <a:r>
              <a:rPr kumimoji="1" lang="zh-CN" altLang="en-US" b="1" u="none">
                <a:solidFill>
                  <a:schemeClr val="tx1"/>
                </a:solidFill>
              </a:rPr>
              <a:t>定义</a:t>
            </a:r>
            <a:r>
              <a:rPr kumimoji="1" lang="en-US" altLang="zh-CN" b="1" u="none">
                <a:solidFill>
                  <a:schemeClr val="tx1"/>
                </a:solidFill>
              </a:rPr>
              <a:t>: </a:t>
            </a:r>
            <a:r>
              <a:rPr kumimoji="1" lang="zh-CN" altLang="en-US" b="1" u="none">
                <a:solidFill>
                  <a:schemeClr val="tx1"/>
                </a:solidFill>
              </a:rPr>
              <a:t>通过面积元的电通量为</a:t>
            </a:r>
            <a:r>
              <a:rPr kumimoji="1" lang="en-US" altLang="zh-CN" b="1" u="none">
                <a:solidFill>
                  <a:schemeClr val="tx1"/>
                </a:solidFill>
              </a:rPr>
              <a:t>:</a:t>
            </a:r>
          </a:p>
        </p:txBody>
      </p:sp>
      <p:graphicFrame>
        <p:nvGraphicFramePr>
          <p:cNvPr id="28" name="Object 85"/>
          <p:cNvGraphicFramePr>
            <a:graphicFrameLocks noChangeAspect="1"/>
          </p:cNvGraphicFramePr>
          <p:nvPr>
            <p:extLst>
              <p:ext uri="{D42A27DB-BD31-4B8C-83A1-F6EECF244321}">
                <p14:modId xmlns:p14="http://schemas.microsoft.com/office/powerpoint/2010/main" val="1261518364"/>
              </p:ext>
            </p:extLst>
          </p:nvPr>
        </p:nvGraphicFramePr>
        <p:xfrm>
          <a:off x="900113" y="3328218"/>
          <a:ext cx="1943100" cy="604838"/>
        </p:xfrm>
        <a:graphic>
          <a:graphicData uri="http://schemas.openxmlformats.org/presentationml/2006/ole">
            <mc:AlternateContent xmlns:mc="http://schemas.openxmlformats.org/markup-compatibility/2006">
              <mc:Choice xmlns:v="urn:schemas-microsoft-com:vml" Requires="v">
                <p:oleObj spid="_x0000_s135416" name="公式" r:id="rId15" imgW="571320" imgH="177480" progId="Equation.3">
                  <p:embed/>
                </p:oleObj>
              </mc:Choice>
              <mc:Fallback>
                <p:oleObj name="公式" r:id="rId15" imgW="57132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0113" y="3328218"/>
                        <a:ext cx="194310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86"/>
          <p:cNvGraphicFramePr>
            <a:graphicFrameLocks noChangeAspect="1"/>
          </p:cNvGraphicFramePr>
          <p:nvPr>
            <p:extLst>
              <p:ext uri="{D42A27DB-BD31-4B8C-83A1-F6EECF244321}">
                <p14:modId xmlns:p14="http://schemas.microsoft.com/office/powerpoint/2010/main" val="423615661"/>
              </p:ext>
            </p:extLst>
          </p:nvPr>
        </p:nvGraphicFramePr>
        <p:xfrm>
          <a:off x="2687638" y="3380606"/>
          <a:ext cx="2100262" cy="481012"/>
        </p:xfrm>
        <a:graphic>
          <a:graphicData uri="http://schemas.openxmlformats.org/presentationml/2006/ole">
            <mc:AlternateContent xmlns:mc="http://schemas.openxmlformats.org/markup-compatibility/2006">
              <mc:Choice xmlns:v="urn:schemas-microsoft-com:vml" Requires="v">
                <p:oleObj spid="_x0000_s135417" name="公式" r:id="rId17" imgW="609480" imgH="139680" progId="Equation.3">
                  <p:embed/>
                </p:oleObj>
              </mc:Choice>
              <mc:Fallback>
                <p:oleObj name="公式" r:id="rId17" imgW="609480" imgH="1396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87638" y="3380606"/>
                        <a:ext cx="2100262"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87"/>
          <p:cNvGraphicFramePr>
            <a:graphicFrameLocks noChangeAspect="1"/>
          </p:cNvGraphicFramePr>
          <p:nvPr>
            <p:extLst>
              <p:ext uri="{D42A27DB-BD31-4B8C-83A1-F6EECF244321}">
                <p14:modId xmlns:p14="http://schemas.microsoft.com/office/powerpoint/2010/main" val="2136400323"/>
              </p:ext>
            </p:extLst>
          </p:nvPr>
        </p:nvGraphicFramePr>
        <p:xfrm>
          <a:off x="4716463" y="3280593"/>
          <a:ext cx="1223962" cy="549275"/>
        </p:xfrm>
        <a:graphic>
          <a:graphicData uri="http://schemas.openxmlformats.org/presentationml/2006/ole">
            <mc:AlternateContent xmlns:mc="http://schemas.openxmlformats.org/markup-compatibility/2006">
              <mc:Choice xmlns:v="urn:schemas-microsoft-com:vml" Requires="v">
                <p:oleObj spid="_x0000_s135418" name="公式" r:id="rId19" imgW="368280" imgH="164880" progId="Equation.3">
                  <p:embed/>
                </p:oleObj>
              </mc:Choice>
              <mc:Fallback>
                <p:oleObj name="公式" r:id="rId19" imgW="368280" imgH="1648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6463" y="3280593"/>
                        <a:ext cx="1223962"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Rectangle 88"/>
          <p:cNvSpPr>
            <a:spLocks noChangeArrowheads="1"/>
          </p:cNvSpPr>
          <p:nvPr/>
        </p:nvSpPr>
        <p:spPr bwMode="auto">
          <a:xfrm>
            <a:off x="433388" y="3863454"/>
            <a:ext cx="3417887" cy="50165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buFont typeface="Times New Roman" pitchFamily="18" charset="0"/>
              <a:buNone/>
            </a:pPr>
            <a:r>
              <a:rPr kumimoji="1" lang="zh-CN" altLang="en-US" b="1" u="none" dirty="0">
                <a:solidFill>
                  <a:schemeClr val="tx1"/>
                </a:solidFill>
              </a:rPr>
              <a:t>通过面积</a:t>
            </a:r>
            <a:r>
              <a:rPr kumimoji="1" lang="en-US" altLang="zh-CN" b="1" i="1" u="none" dirty="0">
                <a:solidFill>
                  <a:schemeClr val="tx1"/>
                </a:solidFill>
              </a:rPr>
              <a:t>S</a:t>
            </a:r>
            <a:r>
              <a:rPr kumimoji="1" lang="zh-CN" altLang="en-US" b="1" u="none" dirty="0">
                <a:solidFill>
                  <a:schemeClr val="tx1"/>
                </a:solidFill>
              </a:rPr>
              <a:t>的电通量为</a:t>
            </a:r>
            <a:r>
              <a:rPr kumimoji="1" lang="en-US" altLang="zh-CN" b="1" u="none" dirty="0">
                <a:solidFill>
                  <a:schemeClr val="tx1"/>
                </a:solidFill>
              </a:rPr>
              <a:t>:</a:t>
            </a:r>
          </a:p>
        </p:txBody>
      </p:sp>
      <p:graphicFrame>
        <p:nvGraphicFramePr>
          <p:cNvPr id="32" name="Object 89"/>
          <p:cNvGraphicFramePr>
            <a:graphicFrameLocks noChangeAspect="1"/>
          </p:cNvGraphicFramePr>
          <p:nvPr>
            <p:extLst>
              <p:ext uri="{D42A27DB-BD31-4B8C-83A1-F6EECF244321}">
                <p14:modId xmlns:p14="http://schemas.microsoft.com/office/powerpoint/2010/main" val="1618896492"/>
              </p:ext>
            </p:extLst>
          </p:nvPr>
        </p:nvGraphicFramePr>
        <p:xfrm>
          <a:off x="1547813" y="4437459"/>
          <a:ext cx="1873250" cy="677863"/>
        </p:xfrm>
        <a:graphic>
          <a:graphicData uri="http://schemas.openxmlformats.org/presentationml/2006/ole">
            <mc:AlternateContent xmlns:mc="http://schemas.openxmlformats.org/markup-compatibility/2006">
              <mc:Choice xmlns:v="urn:schemas-microsoft-com:vml" Requires="v">
                <p:oleObj spid="_x0000_s135419" name="公式" r:id="rId21" imgW="558720" imgH="190440" progId="Equation.3">
                  <p:embed/>
                </p:oleObj>
              </mc:Choice>
              <mc:Fallback>
                <p:oleObj name="公式" r:id="rId21" imgW="558720" imgH="1904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47813" y="4437459"/>
                        <a:ext cx="1873250" cy="677863"/>
                      </a:xfrm>
                      <a:prstGeom prst="rect">
                        <a:avLst/>
                      </a:prstGeom>
                      <a:noFill/>
                      <a:ln w="12700" algn="ctr">
                        <a:solidFill>
                          <a:schemeClr val="hlink"/>
                        </a:solidFill>
                        <a:miter lim="800000"/>
                        <a:headEnd/>
                        <a:tailEnd/>
                      </a:ln>
                      <a:effectLst/>
                      <a:extLst>
                        <a:ext uri="{909E8E84-426E-40DD-AFC4-6F175D3DCCD1}">
                          <a14:hiddenFill xmlns:a14="http://schemas.microsoft.com/office/drawing/2010/main">
                            <a:gradFill rotWithShape="1">
                              <a:gsLst>
                                <a:gs pos="0">
                                  <a:srgbClr val="FFFF99"/>
                                </a:gs>
                                <a:gs pos="50000">
                                  <a:srgbClr val="FFFFFF"/>
                                </a:gs>
                                <a:gs pos="100000">
                                  <a:srgbClr val="FFFF99"/>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91"/>
          <p:cNvGraphicFramePr>
            <a:graphicFrameLocks noChangeAspect="1"/>
          </p:cNvGraphicFramePr>
          <p:nvPr>
            <p:extLst>
              <p:ext uri="{D42A27DB-BD31-4B8C-83A1-F6EECF244321}">
                <p14:modId xmlns:p14="http://schemas.microsoft.com/office/powerpoint/2010/main" val="1200732696"/>
              </p:ext>
            </p:extLst>
          </p:nvPr>
        </p:nvGraphicFramePr>
        <p:xfrm>
          <a:off x="2959100" y="5289947"/>
          <a:ext cx="1973263" cy="566737"/>
        </p:xfrm>
        <a:graphic>
          <a:graphicData uri="http://schemas.openxmlformats.org/presentationml/2006/ole">
            <mc:AlternateContent xmlns:mc="http://schemas.openxmlformats.org/markup-compatibility/2006">
              <mc:Choice xmlns:v="urn:schemas-microsoft-com:vml" Requires="v">
                <p:oleObj spid="_x0000_s135420" name="公式" r:id="rId23" imgW="914400" imgH="241200" progId="Equation.3">
                  <p:embed/>
                </p:oleObj>
              </mc:Choice>
              <mc:Fallback>
                <p:oleObj name="公式" r:id="rId23" imgW="914400" imgH="2412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59100" y="5289947"/>
                        <a:ext cx="1973263"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AutoShape 92"/>
          <p:cNvSpPr>
            <a:spLocks/>
          </p:cNvSpPr>
          <p:nvPr/>
        </p:nvSpPr>
        <p:spPr bwMode="auto">
          <a:xfrm>
            <a:off x="5076825" y="4723209"/>
            <a:ext cx="142875" cy="1728788"/>
          </a:xfrm>
          <a:prstGeom prst="leftBrace">
            <a:avLst>
              <a:gd name="adj1" fmla="val 1008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endParaRPr lang="zh-CN" altLang="zh-CN" sz="2400" u="none">
              <a:solidFill>
                <a:schemeClr val="tx1"/>
              </a:solidFill>
            </a:endParaRPr>
          </a:p>
        </p:txBody>
      </p:sp>
      <p:graphicFrame>
        <p:nvGraphicFramePr>
          <p:cNvPr id="35" name="Object 93"/>
          <p:cNvGraphicFramePr>
            <a:graphicFrameLocks noChangeAspect="1"/>
          </p:cNvGraphicFramePr>
          <p:nvPr>
            <p:extLst>
              <p:ext uri="{D42A27DB-BD31-4B8C-83A1-F6EECF244321}">
                <p14:modId xmlns:p14="http://schemas.microsoft.com/office/powerpoint/2010/main" val="4248855941"/>
              </p:ext>
            </p:extLst>
          </p:nvPr>
        </p:nvGraphicFramePr>
        <p:xfrm>
          <a:off x="5329238" y="4273947"/>
          <a:ext cx="2843212" cy="2611437"/>
        </p:xfrm>
        <a:graphic>
          <a:graphicData uri="http://schemas.openxmlformats.org/presentationml/2006/ole">
            <mc:AlternateContent xmlns:mc="http://schemas.openxmlformats.org/markup-compatibility/2006">
              <mc:Choice xmlns:v="urn:schemas-microsoft-com:vml" Requires="v">
                <p:oleObj spid="_x0000_s135421" name="公式" r:id="rId25" imgW="838080" imgH="774360" progId="Equation.3">
                  <p:embed/>
                </p:oleObj>
              </mc:Choice>
              <mc:Fallback>
                <p:oleObj name="公式" r:id="rId25" imgW="838080" imgH="77436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29238" y="4273947"/>
                        <a:ext cx="2843212" cy="2611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矩形 35"/>
          <p:cNvSpPr/>
          <p:nvPr/>
        </p:nvSpPr>
        <p:spPr>
          <a:xfrm>
            <a:off x="467544" y="980728"/>
            <a:ext cx="3159839" cy="523220"/>
          </a:xfrm>
          <a:prstGeom prst="rect">
            <a:avLst/>
          </a:prstGeom>
        </p:spPr>
        <p:txBody>
          <a:bodyPr wrap="none">
            <a:spAutoFit/>
          </a:bodyPr>
          <a:lstStyle/>
          <a:p>
            <a:pPr marL="0" lvl="1">
              <a:spcBef>
                <a:spcPct val="0"/>
              </a:spcBef>
            </a:pPr>
            <a:r>
              <a:rPr kumimoji="1" lang="en-US" altLang="zh-CN" sz="2800" b="1" dirty="0" smtClean="0">
                <a:solidFill>
                  <a:srgbClr val="CC0066"/>
                </a:solidFill>
                <a:effectLst>
                  <a:outerShdw blurRad="38100" dist="38100" dir="2700000" algn="tl">
                    <a:srgbClr val="000000">
                      <a:alpha val="43137"/>
                    </a:srgbClr>
                  </a:outerShdw>
                </a:effectLst>
                <a:ea typeface="楷体_GB2312"/>
              </a:rPr>
              <a:t> </a:t>
            </a:r>
            <a:r>
              <a:rPr kumimoji="1" lang="zh-CN" altLang="en-US" sz="2800" b="1" dirty="0">
                <a:solidFill>
                  <a:srgbClr val="CC0066"/>
                </a:solidFill>
                <a:effectLst>
                  <a:outerShdw blurRad="38100" dist="38100" dir="2700000" algn="tl">
                    <a:srgbClr val="000000">
                      <a:alpha val="43137"/>
                    </a:srgbClr>
                  </a:outerShdw>
                </a:effectLst>
                <a:ea typeface="楷体_GB2312"/>
              </a:rPr>
              <a:t>静电场</a:t>
            </a:r>
            <a:r>
              <a:rPr kumimoji="1" lang="zh-CN" altLang="en-US" sz="2800" b="1" dirty="0" smtClean="0">
                <a:solidFill>
                  <a:srgbClr val="CC0066"/>
                </a:solidFill>
                <a:effectLst>
                  <a:outerShdw blurRad="38100" dist="38100" dir="2700000" algn="tl">
                    <a:srgbClr val="000000">
                      <a:alpha val="43137"/>
                    </a:srgbClr>
                  </a:outerShdw>
                </a:effectLst>
                <a:ea typeface="楷体_GB2312"/>
              </a:rPr>
              <a:t>中的电通量</a:t>
            </a:r>
            <a:endParaRPr kumimoji="1" lang="zh-CN" altLang="en-US" sz="2800" b="1" dirty="0">
              <a:solidFill>
                <a:srgbClr val="CC0066"/>
              </a:solidFill>
              <a:effectLst>
                <a:outerShdw blurRad="38100" dist="38100" dir="2700000" algn="tl">
                  <a:srgbClr val="000000">
                    <a:alpha val="43137"/>
                  </a:srgbClr>
                </a:outerShdw>
              </a:effectLst>
              <a:ea typeface="楷体_GB2312"/>
            </a:endParaRPr>
          </a:p>
        </p:txBody>
      </p:sp>
      <p:sp>
        <p:nvSpPr>
          <p:cNvPr id="3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静电场</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3529860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2</a:t>
            </a:fld>
            <a:endParaRPr lang="en-US" altLang="zh-CN"/>
          </a:p>
        </p:txBody>
      </p:sp>
      <p:sp>
        <p:nvSpPr>
          <p:cNvPr id="3" name="Text Box 2"/>
          <p:cNvSpPr txBox="1">
            <a:spLocks noChangeArrowheads="1"/>
          </p:cNvSpPr>
          <p:nvPr/>
        </p:nvSpPr>
        <p:spPr bwMode="auto">
          <a:xfrm>
            <a:off x="1187450" y="1052513"/>
            <a:ext cx="5746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4000" b="1" dirty="0">
                <a:solidFill>
                  <a:srgbClr val="003300"/>
                </a:solidFill>
                <a:latin typeface="华文新魏" panose="02010800040101010101" pitchFamily="2" charset="-122"/>
                <a:ea typeface="华文新魏" panose="02010800040101010101" pitchFamily="2" charset="-122"/>
              </a:rPr>
              <a:t>基础物理学</a:t>
            </a:r>
            <a:r>
              <a:rPr kumimoji="1" lang="en-US" altLang="zh-CN" sz="4000" b="1" dirty="0" smtClean="0">
                <a:solidFill>
                  <a:srgbClr val="003300"/>
                </a:solidFill>
                <a:latin typeface="华文新魏" panose="02010800040101010101" pitchFamily="2" charset="-122"/>
                <a:ea typeface="华文新魏" panose="02010800040101010101" pitchFamily="2" charset="-122"/>
              </a:rPr>
              <a:t>(</a:t>
            </a:r>
            <a:r>
              <a:rPr kumimoji="1" lang="zh-CN" altLang="en-US" sz="4000" b="1" dirty="0" smtClean="0">
                <a:solidFill>
                  <a:srgbClr val="003300"/>
                </a:solidFill>
                <a:latin typeface="华文新魏" panose="02010800040101010101" pitchFamily="2" charset="-122"/>
                <a:ea typeface="华文新魏" panose="02010800040101010101" pitchFamily="2" charset="-122"/>
              </a:rPr>
              <a:t>上</a:t>
            </a:r>
            <a:r>
              <a:rPr kumimoji="1" lang="en-US" altLang="zh-CN" sz="4000" b="1" dirty="0" smtClean="0">
                <a:solidFill>
                  <a:srgbClr val="003300"/>
                </a:solidFill>
                <a:latin typeface="华文新魏" panose="02010800040101010101" pitchFamily="2" charset="-122"/>
                <a:ea typeface="华文新魏" panose="02010800040101010101" pitchFamily="2" charset="-122"/>
              </a:rPr>
              <a:t>)---</a:t>
            </a:r>
            <a:r>
              <a:rPr kumimoji="1" lang="zh-CN" altLang="en-US" sz="4000" b="1" dirty="0" smtClean="0">
                <a:solidFill>
                  <a:srgbClr val="003300"/>
                </a:solidFill>
                <a:latin typeface="华文新魏" panose="02010800040101010101" pitchFamily="2" charset="-122"/>
                <a:ea typeface="华文新魏" panose="02010800040101010101" pitchFamily="2" charset="-122"/>
              </a:rPr>
              <a:t>电磁学</a:t>
            </a:r>
            <a:endParaRPr kumimoji="1" lang="zh-CN" altLang="en-US" sz="4000" b="1" dirty="0">
              <a:solidFill>
                <a:srgbClr val="003300"/>
              </a:solidFill>
              <a:latin typeface="华文新魏" panose="02010800040101010101" pitchFamily="2" charset="-122"/>
              <a:ea typeface="华文新魏" panose="02010800040101010101" pitchFamily="2" charset="-122"/>
            </a:endParaRPr>
          </a:p>
        </p:txBody>
      </p:sp>
      <p:sp>
        <p:nvSpPr>
          <p:cNvPr id="5" name="Text Box 3"/>
          <p:cNvSpPr txBox="1">
            <a:spLocks noChangeArrowheads="1"/>
          </p:cNvSpPr>
          <p:nvPr/>
        </p:nvSpPr>
        <p:spPr bwMode="auto">
          <a:xfrm>
            <a:off x="755576" y="2278082"/>
            <a:ext cx="777686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3600" b="1" dirty="0" smtClean="0">
                <a:solidFill>
                  <a:srgbClr val="990033"/>
                </a:solidFill>
                <a:latin typeface="华文新魏" panose="02010800040101010101" pitchFamily="2" charset="-122"/>
                <a:ea typeface="华文新魏" panose="02010800040101010101" pitchFamily="2" charset="-122"/>
              </a:rPr>
              <a:t>第一章  静电场</a:t>
            </a:r>
            <a:endParaRPr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lang="zh-CN" altLang="en-US" sz="3600" b="1" dirty="0" smtClean="0">
                <a:solidFill>
                  <a:srgbClr val="990033"/>
                </a:solidFill>
                <a:latin typeface="华文新魏" panose="02010800040101010101" pitchFamily="2" charset="-122"/>
                <a:ea typeface="华文新魏" panose="02010800040101010101" pitchFamily="2" charset="-122"/>
              </a:rPr>
              <a:t>第二章  静电场中的导体和电介质</a:t>
            </a:r>
          </a:p>
          <a:p>
            <a:pPr eaLnBrk="1" fontAlgn="base" hangingPunct="1">
              <a:spcBef>
                <a:spcPct val="50000"/>
              </a:spcBef>
              <a:spcAft>
                <a:spcPct val="0"/>
              </a:spcAft>
            </a:pPr>
            <a:r>
              <a:rPr lang="zh-CN" altLang="en-US" sz="3600" b="1" dirty="0" smtClean="0">
                <a:solidFill>
                  <a:srgbClr val="990033"/>
                </a:solidFill>
                <a:latin typeface="华文新魏" panose="02010800040101010101" pitchFamily="2" charset="-122"/>
                <a:ea typeface="华文新魏" panose="02010800040101010101" pitchFamily="2" charset="-122"/>
              </a:rPr>
              <a:t>第三章  直流电</a:t>
            </a:r>
            <a:endParaRPr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lang="zh-CN" altLang="en-US" sz="3600" b="1" dirty="0" smtClean="0">
                <a:solidFill>
                  <a:srgbClr val="990033"/>
                </a:solidFill>
                <a:latin typeface="华文新魏" panose="02010800040101010101" pitchFamily="2" charset="-122"/>
                <a:ea typeface="华文新魏" panose="02010800040101010101" pitchFamily="2" charset="-122"/>
              </a:rPr>
              <a:t>第四章  恒定磁场</a:t>
            </a:r>
            <a:endParaRPr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lang="zh-CN" altLang="en-US" sz="3600" b="1" dirty="0" smtClean="0">
                <a:solidFill>
                  <a:srgbClr val="990033"/>
                </a:solidFill>
                <a:latin typeface="华文新魏" panose="02010800040101010101" pitchFamily="2" charset="-122"/>
                <a:ea typeface="华文新魏" panose="02010800040101010101" pitchFamily="2" charset="-122"/>
              </a:rPr>
              <a:t>第五章  磁介质</a:t>
            </a:r>
            <a:endParaRPr lang="zh-CN" altLang="en-US" sz="3600" b="1" dirty="0">
              <a:solidFill>
                <a:srgbClr val="990033"/>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96927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20</a:t>
            </a:fld>
            <a:endParaRPr lang="en-US" altLang="zh-CN"/>
          </a:p>
        </p:txBody>
      </p:sp>
      <p:pic>
        <p:nvPicPr>
          <p:cNvPr id="136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0728"/>
            <a:ext cx="7570043" cy="558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静电场</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79481483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37098" y="1124744"/>
            <a:ext cx="3200400" cy="579437"/>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Lst>
        </p:spPr>
        <p:txBody>
          <a:bodyPr anchor="ctr"/>
          <a:lstStyle>
            <a:lvl1pPr>
              <a:buChar char="•"/>
              <a:defRPr sz="3200">
                <a:solidFill>
                  <a:schemeClr val="tx1"/>
                </a:solidFill>
                <a:latin typeface="Arial" panose="020B0604020202020204" pitchFamily="34" charset="0"/>
                <a:ea typeface="宋体" panose="02010600030101010101" pitchFamily="2" charset="-122"/>
              </a:defRPr>
            </a:lvl1pPr>
            <a:lvl2pPr>
              <a:buChar char="–"/>
              <a:defRPr sz="2800">
                <a:solidFill>
                  <a:schemeClr val="tx1"/>
                </a:solidFill>
                <a:latin typeface="Arial" panose="020B0604020202020204" pitchFamily="34" charset="0"/>
                <a:ea typeface="宋体" panose="02010600030101010101" pitchFamily="2" charset="-122"/>
              </a:defRPr>
            </a:lvl2pPr>
            <a:lvl3pPr>
              <a:buChar char="•"/>
              <a:defRPr sz="2400">
                <a:solidFill>
                  <a:schemeClr val="tx1"/>
                </a:solidFill>
                <a:latin typeface="Arial" panose="020B0604020202020204" pitchFamily="34" charset="0"/>
                <a:ea typeface="宋体" panose="02010600030101010101" pitchFamily="2" charset="-122"/>
              </a:defRPr>
            </a:lvl3pPr>
            <a:lvl4pPr>
              <a:buChar char="–"/>
              <a:defRPr sz="2000">
                <a:solidFill>
                  <a:schemeClr val="tx1"/>
                </a:solidFill>
                <a:latin typeface="Arial" panose="020B0604020202020204" pitchFamily="34" charset="0"/>
                <a:ea typeface="宋体" panose="02010600030101010101" pitchFamily="2" charset="-122"/>
              </a:defRPr>
            </a:lvl4pPr>
            <a:lvl5pPr>
              <a:buChar char="»"/>
              <a:defRPr sz="2000">
                <a:solidFill>
                  <a:schemeClr val="tx1"/>
                </a:solidFill>
                <a:latin typeface="Arial" panose="020B0604020202020204" pitchFamily="34" charset="0"/>
                <a:ea typeface="宋体" panose="02010600030101010101" pitchFamily="2" charset="-122"/>
              </a:defRPr>
            </a:lvl5pPr>
            <a:lvl6pPr marL="4572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9144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1371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18288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a:spcBef>
                <a:spcPct val="0"/>
              </a:spcBef>
              <a:buNone/>
            </a:pPr>
            <a:r>
              <a:rPr kumimoji="1" lang="zh-CN" altLang="en-US" b="1" dirty="0" smtClean="0">
                <a:solidFill>
                  <a:srgbClr val="CC0066"/>
                </a:solidFill>
                <a:effectLst>
                  <a:outerShdw blurRad="38100" dist="38100" dir="2700000" algn="tl">
                    <a:srgbClr val="000000">
                      <a:alpha val="43137"/>
                    </a:srgbClr>
                  </a:outerShdw>
                </a:effectLst>
                <a:latin typeface="+mn-lt"/>
                <a:ea typeface="楷体_GB2312"/>
              </a:rPr>
              <a:t>高斯定理</a:t>
            </a:r>
            <a:endParaRPr kumimoji="1" lang="zh-CN" altLang="en-US" b="1" dirty="0">
              <a:solidFill>
                <a:srgbClr val="CC0066"/>
              </a:solidFill>
              <a:effectLst>
                <a:outerShdw blurRad="38100" dist="38100" dir="2700000" algn="tl">
                  <a:srgbClr val="000000">
                    <a:alpha val="43137"/>
                  </a:srgbClr>
                </a:outerShdw>
              </a:effectLst>
              <a:latin typeface="+mn-lt"/>
              <a:ea typeface="楷体_GB2312"/>
            </a:endParaRPr>
          </a:p>
        </p:txBody>
      </p:sp>
      <p:pic>
        <p:nvPicPr>
          <p:cNvPr id="10650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132856"/>
            <a:ext cx="8797925" cy="315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静电场</a:t>
            </a:r>
            <a:endParaRPr lang="zh-CN" altLang="en-US" sz="2400" dirty="0">
              <a:solidFill>
                <a:srgbClr val="A50021"/>
              </a:solidFill>
              <a:latin typeface="华文新魏" pitchFamily="2" charset="-122"/>
              <a:ea typeface="华文新魏" pitchFamily="2" charset="-122"/>
            </a:endParaRPr>
          </a:p>
        </p:txBody>
      </p:sp>
      <p:sp>
        <p:nvSpPr>
          <p:cNvPr id="8"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21</a:t>
            </a:fld>
            <a:endParaRPr lang="en-US" altLang="zh-CN"/>
          </a:p>
        </p:txBody>
      </p:sp>
    </p:spTree>
    <p:extLst>
      <p:ext uri="{BB962C8B-B14F-4D97-AF65-F5344CB8AC3E}">
        <p14:creationId xmlns:p14="http://schemas.microsoft.com/office/powerpoint/2010/main" val="128954711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22</a:t>
            </a:fld>
            <a:endParaRPr lang="en-US" altLang="zh-CN"/>
          </a:p>
        </p:txBody>
      </p:sp>
      <p:pic>
        <p:nvPicPr>
          <p:cNvPr id="137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33" y="1029295"/>
            <a:ext cx="8755063" cy="528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静电场</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14586644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539552" y="1888205"/>
            <a:ext cx="8353425" cy="826508"/>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buFont typeface="Times New Roman" panose="02020603050405020304" pitchFamily="18" charset="0"/>
              <a:buNone/>
            </a:pPr>
            <a:r>
              <a:rPr kumimoji="1" lang="en-US" altLang="zh-CN" sz="2400" b="1" u="none" dirty="0">
                <a:solidFill>
                  <a:schemeClr val="tx1"/>
                </a:solidFill>
                <a:ea typeface="楷体_GB2312"/>
              </a:rPr>
              <a:t>    </a:t>
            </a:r>
            <a:r>
              <a:rPr kumimoji="1" lang="zh-CN" altLang="en-US" sz="2400" b="1" u="none" dirty="0">
                <a:solidFill>
                  <a:schemeClr val="tx1"/>
                </a:solidFill>
                <a:ea typeface="楷体_GB2312"/>
              </a:rPr>
              <a:t>在静电场中</a:t>
            </a:r>
            <a:r>
              <a:rPr kumimoji="1" lang="en-US" altLang="zh-CN" sz="2400" b="1" u="none" dirty="0">
                <a:solidFill>
                  <a:schemeClr val="tx1"/>
                </a:solidFill>
                <a:ea typeface="楷体_GB2312"/>
              </a:rPr>
              <a:t>,</a:t>
            </a:r>
            <a:r>
              <a:rPr kumimoji="1" lang="zh-CN" altLang="en-US" sz="2400" b="1" u="none" dirty="0">
                <a:solidFill>
                  <a:schemeClr val="tx1"/>
                </a:solidFill>
                <a:ea typeface="楷体_GB2312"/>
              </a:rPr>
              <a:t>电场强度沿任意闭合路径的线积分等于零</a:t>
            </a:r>
            <a:r>
              <a:rPr kumimoji="1" lang="en-US" altLang="zh-CN" sz="2400" b="1" u="none" dirty="0">
                <a:solidFill>
                  <a:schemeClr val="tx1"/>
                </a:solidFill>
                <a:ea typeface="楷体_GB2312"/>
              </a:rPr>
              <a:t>, </a:t>
            </a:r>
            <a:r>
              <a:rPr kumimoji="1" lang="zh-CN" altLang="en-US" sz="2400" b="1" u="none" dirty="0">
                <a:solidFill>
                  <a:schemeClr val="tx1"/>
                </a:solidFill>
                <a:ea typeface="楷体_GB2312"/>
              </a:rPr>
              <a:t>称为静电场的环路定理或环流定理</a:t>
            </a:r>
            <a:r>
              <a:rPr kumimoji="1" lang="en-US" altLang="zh-CN" sz="2400" b="1" u="none" dirty="0">
                <a:solidFill>
                  <a:schemeClr val="tx1"/>
                </a:solidFill>
                <a:ea typeface="楷体_GB2312"/>
              </a:rPr>
              <a:t>.</a:t>
            </a:r>
          </a:p>
        </p:txBody>
      </p:sp>
      <p:sp>
        <p:nvSpPr>
          <p:cNvPr id="7" name="Rectangle 50"/>
          <p:cNvSpPr>
            <a:spLocks noChangeArrowheads="1"/>
          </p:cNvSpPr>
          <p:nvPr/>
        </p:nvSpPr>
        <p:spPr bwMode="auto">
          <a:xfrm>
            <a:off x="5436096" y="2993417"/>
            <a:ext cx="2427268" cy="44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3000"/>
              </a:lnSpc>
              <a:spcBef>
                <a:spcPct val="20000"/>
              </a:spcBef>
              <a:buFont typeface="Times New Roman" panose="02020603050405020304" pitchFamily="18" charset="0"/>
              <a:buNone/>
            </a:pPr>
            <a:r>
              <a:rPr kumimoji="1" lang="zh-CN" altLang="en-US" sz="2400" b="1" u="none" dirty="0">
                <a:solidFill>
                  <a:srgbClr val="0000CC"/>
                </a:solidFill>
                <a:latin typeface="Times New Roman" panose="02020603050405020304" pitchFamily="18" charset="0"/>
                <a:ea typeface="楷体_GB2312"/>
              </a:rPr>
              <a:t>静电场是保守场</a:t>
            </a:r>
            <a:r>
              <a:rPr kumimoji="1" lang="en-US" altLang="zh-CN" sz="2400" b="1" u="none" dirty="0">
                <a:latin typeface="Times New Roman" panose="02020603050405020304" pitchFamily="18" charset="0"/>
                <a:ea typeface="楷体_GB2312"/>
              </a:rPr>
              <a:t>.</a:t>
            </a:r>
          </a:p>
        </p:txBody>
      </p:sp>
      <p:graphicFrame>
        <p:nvGraphicFramePr>
          <p:cNvPr id="8" name="Object 6"/>
          <p:cNvGraphicFramePr>
            <a:graphicFrameLocks noChangeAspect="1"/>
          </p:cNvGraphicFramePr>
          <p:nvPr>
            <p:extLst>
              <p:ext uri="{D42A27DB-BD31-4B8C-83A1-F6EECF244321}">
                <p14:modId xmlns:p14="http://schemas.microsoft.com/office/powerpoint/2010/main" val="3341188541"/>
              </p:ext>
            </p:extLst>
          </p:nvPr>
        </p:nvGraphicFramePr>
        <p:xfrm>
          <a:off x="3090457" y="2826728"/>
          <a:ext cx="1873250" cy="779462"/>
        </p:xfrm>
        <a:graphic>
          <a:graphicData uri="http://schemas.openxmlformats.org/presentationml/2006/ole">
            <mc:AlternateContent xmlns:mc="http://schemas.openxmlformats.org/markup-compatibility/2006">
              <mc:Choice xmlns:v="urn:schemas-microsoft-com:vml" Requires="v">
                <p:oleObj spid="_x0000_s107569" name="公式" r:id="rId3" imgW="698400" imgH="291960" progId="Equation.3">
                  <p:embed/>
                </p:oleObj>
              </mc:Choice>
              <mc:Fallback>
                <p:oleObj name="公式" r:id="rId3" imgW="698400" imgH="291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0457" y="2826728"/>
                        <a:ext cx="1873250" cy="779462"/>
                      </a:xfrm>
                      <a:prstGeom prst="rect">
                        <a:avLst/>
                      </a:prstGeom>
                      <a:noFill/>
                      <a:ln>
                        <a:noFill/>
                      </a:ln>
                      <a:effectLst/>
                      <a:extLst>
                        <a:ext uri="{909E8E84-426E-40DD-AFC4-6F175D3DCCD1}">
                          <a14:hiddenFill xmlns:a14="http://schemas.microsoft.com/office/drawing/2010/main">
                            <a:gradFill rotWithShape="0">
                              <a:gsLst>
                                <a:gs pos="0">
                                  <a:srgbClr val="000000"/>
                                </a:gs>
                                <a:gs pos="10000">
                                  <a:srgbClr val="000040"/>
                                </a:gs>
                                <a:gs pos="25000">
                                  <a:srgbClr val="400040"/>
                                </a:gs>
                                <a:gs pos="37500">
                                  <a:srgbClr val="8F0040"/>
                                </a:gs>
                                <a:gs pos="45000">
                                  <a:srgbClr val="F27300"/>
                                </a:gs>
                                <a:gs pos="50000">
                                  <a:srgbClr val="FFBF00"/>
                                </a:gs>
                                <a:gs pos="55001">
                                  <a:srgbClr val="F27300"/>
                                </a:gs>
                                <a:gs pos="62500">
                                  <a:srgbClr val="8F0040"/>
                                </a:gs>
                                <a:gs pos="75000">
                                  <a:srgbClr val="400040"/>
                                </a:gs>
                                <a:gs pos="90000">
                                  <a:srgbClr val="000040"/>
                                </a:gs>
                                <a:gs pos="100000">
                                  <a:srgbClr val="000000"/>
                                </a:gs>
                              </a:gsLst>
                              <a:lin ang="5400000" scaled="1"/>
                            </a:gradFill>
                          </a14:hiddenFill>
                        </a:ext>
                        <a:ext uri="{91240B29-F687-4F45-9708-019B960494DF}">
                          <a14:hiddenLine xmlns:a14="http://schemas.microsoft.com/office/drawing/2010/main" w="12700">
                            <a:solidFill>
                              <a:srgbClr val="CC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9" name="Rectangle 2"/>
          <p:cNvSpPr>
            <a:spLocks noChangeArrowheads="1"/>
          </p:cNvSpPr>
          <p:nvPr/>
        </p:nvSpPr>
        <p:spPr bwMode="auto">
          <a:xfrm>
            <a:off x="611683" y="1196752"/>
            <a:ext cx="4824413" cy="579438"/>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Lst>
        </p:spPr>
        <p:txBody>
          <a:bodyPr anchor="ctr"/>
          <a:lstStyle>
            <a:lvl1pPr>
              <a:buChar char="•"/>
              <a:defRPr sz="3200">
                <a:solidFill>
                  <a:schemeClr val="tx1"/>
                </a:solidFill>
                <a:latin typeface="Arial" panose="020B0604020202020204" pitchFamily="34" charset="0"/>
                <a:ea typeface="宋体" panose="02010600030101010101" pitchFamily="2" charset="-122"/>
              </a:defRPr>
            </a:lvl1pPr>
            <a:lvl2pPr>
              <a:buChar char="–"/>
              <a:defRPr sz="2800">
                <a:solidFill>
                  <a:schemeClr val="tx1"/>
                </a:solidFill>
                <a:latin typeface="Arial" panose="020B0604020202020204" pitchFamily="34" charset="0"/>
                <a:ea typeface="宋体" panose="02010600030101010101" pitchFamily="2" charset="-122"/>
              </a:defRPr>
            </a:lvl2pPr>
            <a:lvl3pPr>
              <a:buChar char="•"/>
              <a:defRPr sz="2400">
                <a:solidFill>
                  <a:schemeClr val="tx1"/>
                </a:solidFill>
                <a:latin typeface="Arial" panose="020B0604020202020204" pitchFamily="34" charset="0"/>
                <a:ea typeface="宋体" panose="02010600030101010101" pitchFamily="2" charset="-122"/>
              </a:defRPr>
            </a:lvl3pPr>
            <a:lvl4pPr>
              <a:buChar char="–"/>
              <a:defRPr sz="2000">
                <a:solidFill>
                  <a:schemeClr val="tx1"/>
                </a:solidFill>
                <a:latin typeface="Arial" panose="020B0604020202020204" pitchFamily="34" charset="0"/>
                <a:ea typeface="宋体" panose="02010600030101010101" pitchFamily="2" charset="-122"/>
              </a:defRPr>
            </a:lvl4pPr>
            <a:lvl5pPr>
              <a:buChar char="»"/>
              <a:defRPr sz="2000">
                <a:solidFill>
                  <a:schemeClr val="tx1"/>
                </a:solidFill>
                <a:latin typeface="Arial" panose="020B0604020202020204" pitchFamily="34" charset="0"/>
                <a:ea typeface="宋体" panose="02010600030101010101" pitchFamily="2" charset="-122"/>
              </a:defRPr>
            </a:lvl5pPr>
            <a:lvl6pPr marL="4572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9144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1371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18288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just">
              <a:spcBef>
                <a:spcPct val="0"/>
              </a:spcBef>
            </a:pPr>
            <a:r>
              <a:rPr kumimoji="1" lang="zh-CN" altLang="en-US" sz="2800" b="1" dirty="0">
                <a:solidFill>
                  <a:srgbClr val="CC0066"/>
                </a:solidFill>
                <a:effectLst>
                  <a:outerShdw blurRad="38100" dist="38100" dir="2700000" algn="tl">
                    <a:srgbClr val="000000">
                      <a:alpha val="43137"/>
                    </a:srgbClr>
                  </a:outerShdw>
                </a:effectLst>
                <a:latin typeface="+mn-lt"/>
                <a:ea typeface="楷体_GB2312"/>
              </a:rPr>
              <a:t>静电场的环路定理</a:t>
            </a:r>
          </a:p>
        </p:txBody>
      </p:sp>
      <p:sp>
        <p:nvSpPr>
          <p:cNvPr id="10" name="Rectangle 6"/>
          <p:cNvSpPr>
            <a:spLocks noChangeArrowheads="1"/>
          </p:cNvSpPr>
          <p:nvPr/>
        </p:nvSpPr>
        <p:spPr bwMode="auto">
          <a:xfrm>
            <a:off x="683692" y="3785666"/>
            <a:ext cx="4824412" cy="579438"/>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Lst>
        </p:spPr>
        <p:txBody>
          <a:bodyPr anchor="ctr"/>
          <a:lstStyle>
            <a:lvl1pPr>
              <a:buChar char="•"/>
              <a:defRPr sz="3200">
                <a:solidFill>
                  <a:schemeClr val="tx1"/>
                </a:solidFill>
                <a:latin typeface="Arial" panose="020B0604020202020204" pitchFamily="34" charset="0"/>
                <a:ea typeface="宋体" panose="02010600030101010101" pitchFamily="2" charset="-122"/>
              </a:defRPr>
            </a:lvl1pPr>
            <a:lvl2pPr>
              <a:buChar char="–"/>
              <a:defRPr sz="2800">
                <a:solidFill>
                  <a:schemeClr val="tx1"/>
                </a:solidFill>
                <a:latin typeface="Arial" panose="020B0604020202020204" pitchFamily="34" charset="0"/>
                <a:ea typeface="宋体" panose="02010600030101010101" pitchFamily="2" charset="-122"/>
              </a:defRPr>
            </a:lvl2pPr>
            <a:lvl3pPr>
              <a:buChar char="•"/>
              <a:defRPr sz="2400">
                <a:solidFill>
                  <a:schemeClr val="tx1"/>
                </a:solidFill>
                <a:latin typeface="Arial" panose="020B0604020202020204" pitchFamily="34" charset="0"/>
                <a:ea typeface="宋体" panose="02010600030101010101" pitchFamily="2" charset="-122"/>
              </a:defRPr>
            </a:lvl3pPr>
            <a:lvl4pPr>
              <a:buChar char="–"/>
              <a:defRPr sz="2000">
                <a:solidFill>
                  <a:schemeClr val="tx1"/>
                </a:solidFill>
                <a:latin typeface="Arial" panose="020B0604020202020204" pitchFamily="34" charset="0"/>
                <a:ea typeface="宋体" panose="02010600030101010101" pitchFamily="2" charset="-122"/>
              </a:defRPr>
            </a:lvl4pPr>
            <a:lvl5pPr>
              <a:buChar char="»"/>
              <a:defRPr sz="2000">
                <a:solidFill>
                  <a:schemeClr val="tx1"/>
                </a:solidFill>
                <a:latin typeface="Arial" panose="020B0604020202020204" pitchFamily="34" charset="0"/>
                <a:ea typeface="宋体" panose="02010600030101010101" pitchFamily="2" charset="-122"/>
              </a:defRPr>
            </a:lvl5pPr>
            <a:lvl6pPr marL="4572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9144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1371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18288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just">
              <a:spcBef>
                <a:spcPct val="0"/>
              </a:spcBef>
            </a:pPr>
            <a:r>
              <a:rPr kumimoji="1" lang="zh-CN" altLang="en-US" sz="2800" b="1" dirty="0">
                <a:solidFill>
                  <a:srgbClr val="CC0066"/>
                </a:solidFill>
                <a:effectLst>
                  <a:outerShdw blurRad="38100" dist="38100" dir="2700000" algn="tl">
                    <a:srgbClr val="000000">
                      <a:alpha val="43137"/>
                    </a:srgbClr>
                  </a:outerShdw>
                </a:effectLst>
                <a:latin typeface="+mn-lt"/>
                <a:ea typeface="楷体_GB2312"/>
              </a:rPr>
              <a:t>电势</a:t>
            </a:r>
          </a:p>
        </p:txBody>
      </p:sp>
      <p:graphicFrame>
        <p:nvGraphicFramePr>
          <p:cNvPr id="11" name="Object 3"/>
          <p:cNvGraphicFramePr>
            <a:graphicFrameLocks noChangeAspect="1"/>
          </p:cNvGraphicFramePr>
          <p:nvPr>
            <p:extLst>
              <p:ext uri="{D42A27DB-BD31-4B8C-83A1-F6EECF244321}">
                <p14:modId xmlns:p14="http://schemas.microsoft.com/office/powerpoint/2010/main" val="872615780"/>
              </p:ext>
            </p:extLst>
          </p:nvPr>
        </p:nvGraphicFramePr>
        <p:xfrm>
          <a:off x="2124282" y="5583956"/>
          <a:ext cx="2519362" cy="941388"/>
        </p:xfrm>
        <a:graphic>
          <a:graphicData uri="http://schemas.openxmlformats.org/presentationml/2006/ole">
            <mc:AlternateContent xmlns:mc="http://schemas.openxmlformats.org/markup-compatibility/2006">
              <mc:Choice xmlns:v="urn:schemas-microsoft-com:vml" Requires="v">
                <p:oleObj spid="_x0000_s107570" name="公式" r:id="rId5" imgW="1218960" imgH="457200" progId="Equation.3">
                  <p:embed/>
                </p:oleObj>
              </mc:Choice>
              <mc:Fallback>
                <p:oleObj name="公式" r:id="rId5" imgW="121896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282" y="5583956"/>
                        <a:ext cx="2519362" cy="941388"/>
                      </a:xfrm>
                      <a:prstGeom prst="rect">
                        <a:avLst/>
                      </a:prstGeom>
                      <a:noFill/>
                      <a:ln>
                        <a:noFill/>
                      </a:ln>
                      <a:effectLst/>
                      <a:extLst>
                        <a:ext uri="{909E8E84-426E-40DD-AFC4-6F175D3DCCD1}">
                          <a14:hiddenFill xmlns:a14="http://schemas.microsoft.com/office/drawing/2010/main">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12" name="Text Box 4"/>
          <p:cNvSpPr txBox="1">
            <a:spLocks noChangeArrowheads="1"/>
          </p:cNvSpPr>
          <p:nvPr/>
        </p:nvSpPr>
        <p:spPr bwMode="auto">
          <a:xfrm>
            <a:off x="394700" y="4388911"/>
            <a:ext cx="8497887"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kumimoji="1" lang="en-US" altLang="zh-CN" sz="2400" b="1" u="none" dirty="0">
                <a:solidFill>
                  <a:srgbClr val="000000"/>
                </a:solidFill>
                <a:latin typeface="Times New Roman" panose="02020603050405020304" pitchFamily="18" charset="0"/>
                <a:ea typeface="楷体_GB2312"/>
              </a:rPr>
              <a:t>    </a:t>
            </a:r>
            <a:r>
              <a:rPr kumimoji="1" lang="zh-CN" altLang="en-US" sz="2400" b="1" u="none" dirty="0">
                <a:solidFill>
                  <a:srgbClr val="000000"/>
                </a:solidFill>
                <a:latin typeface="Times New Roman" panose="02020603050405020304" pitchFamily="18" charset="0"/>
                <a:ea typeface="楷体_GB2312"/>
              </a:rPr>
              <a:t>静电场中某点的电势</a:t>
            </a:r>
            <a:r>
              <a:rPr kumimoji="1" lang="en-US" altLang="zh-CN" sz="2400" b="1" u="none" dirty="0">
                <a:solidFill>
                  <a:srgbClr val="000000"/>
                </a:solidFill>
                <a:latin typeface="Times New Roman" panose="02020603050405020304" pitchFamily="18" charset="0"/>
                <a:ea typeface="楷体_GB2312"/>
              </a:rPr>
              <a:t>, </a:t>
            </a:r>
            <a:r>
              <a:rPr kumimoji="1" lang="zh-CN" altLang="en-US" sz="2400" b="1" u="none" dirty="0">
                <a:solidFill>
                  <a:srgbClr val="000000"/>
                </a:solidFill>
                <a:latin typeface="Times New Roman" panose="02020603050405020304" pitchFamily="18" charset="0"/>
                <a:ea typeface="楷体_GB2312"/>
              </a:rPr>
              <a:t>在数值上等于放在该点的单位正电荷的电势能</a:t>
            </a:r>
            <a:r>
              <a:rPr kumimoji="1" lang="en-US" altLang="zh-CN" sz="2400" b="1" u="none" dirty="0">
                <a:solidFill>
                  <a:srgbClr val="000000"/>
                </a:solidFill>
                <a:latin typeface="Times New Roman" panose="02020603050405020304" pitchFamily="18" charset="0"/>
                <a:ea typeface="楷体_GB2312"/>
              </a:rPr>
              <a:t>, </a:t>
            </a:r>
            <a:r>
              <a:rPr kumimoji="1" lang="zh-CN" altLang="en-US" sz="2400" b="1" u="none" dirty="0">
                <a:solidFill>
                  <a:srgbClr val="000000"/>
                </a:solidFill>
                <a:latin typeface="Times New Roman" panose="02020603050405020304" pitchFamily="18" charset="0"/>
                <a:ea typeface="楷体_GB2312"/>
              </a:rPr>
              <a:t>亦即</a:t>
            </a:r>
            <a:r>
              <a:rPr kumimoji="1" lang="en-US" altLang="zh-CN" sz="2400" b="1" u="none" dirty="0">
                <a:solidFill>
                  <a:srgbClr val="000000"/>
                </a:solidFill>
                <a:latin typeface="Times New Roman" panose="02020603050405020304" pitchFamily="18" charset="0"/>
                <a:ea typeface="楷体_GB2312"/>
              </a:rPr>
              <a:t>, </a:t>
            </a:r>
            <a:r>
              <a:rPr kumimoji="1" lang="zh-CN" altLang="en-US" sz="2400" b="1" u="none" dirty="0">
                <a:solidFill>
                  <a:srgbClr val="000000"/>
                </a:solidFill>
                <a:latin typeface="Times New Roman" panose="02020603050405020304" pitchFamily="18" charset="0"/>
                <a:ea typeface="楷体_GB2312"/>
              </a:rPr>
              <a:t>等于单位正电荷从该点经过任意的路径移到无限远处电场力所作的功</a:t>
            </a:r>
            <a:r>
              <a:rPr kumimoji="1" lang="en-US" altLang="zh-CN" sz="2400" b="1" u="none" dirty="0">
                <a:solidFill>
                  <a:srgbClr val="000000"/>
                </a:solidFill>
                <a:latin typeface="Times New Roman" panose="02020603050405020304" pitchFamily="18" charset="0"/>
                <a:ea typeface="楷体_GB2312"/>
              </a:rPr>
              <a:t>, </a:t>
            </a:r>
            <a:r>
              <a:rPr kumimoji="1" lang="zh-CN" altLang="en-US" sz="2400" b="1" u="none" dirty="0">
                <a:solidFill>
                  <a:srgbClr val="000000"/>
                </a:solidFill>
                <a:latin typeface="Times New Roman" panose="02020603050405020304" pitchFamily="18" charset="0"/>
                <a:ea typeface="楷体_GB2312"/>
              </a:rPr>
              <a:t>即</a:t>
            </a:r>
          </a:p>
        </p:txBody>
      </p:sp>
      <p:sp>
        <p:nvSpPr>
          <p:cNvPr id="13" name="Text Box 5"/>
          <p:cNvSpPr txBox="1">
            <a:spLocks noChangeArrowheads="1"/>
          </p:cNvSpPr>
          <p:nvPr/>
        </p:nvSpPr>
        <p:spPr bwMode="auto">
          <a:xfrm>
            <a:off x="4860032" y="5793040"/>
            <a:ext cx="309562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kumimoji="1" lang="zh-CN" altLang="en-US" sz="2800" b="1" u="none" dirty="0">
                <a:solidFill>
                  <a:srgbClr val="0000CC"/>
                </a:solidFill>
                <a:latin typeface="Times New Roman" panose="02020603050405020304" pitchFamily="18" charset="0"/>
                <a:ea typeface="楷体_GB2312"/>
              </a:rPr>
              <a:t>电势是一个标量</a:t>
            </a:r>
            <a:r>
              <a:rPr kumimoji="1" lang="en-US" altLang="zh-CN" sz="2800" b="1" u="none" dirty="0">
                <a:solidFill>
                  <a:srgbClr val="0000CC"/>
                </a:solidFill>
                <a:latin typeface="Times New Roman" panose="02020603050405020304" pitchFamily="18" charset="0"/>
                <a:ea typeface="楷体_GB2312"/>
              </a:rPr>
              <a:t>.</a:t>
            </a:r>
          </a:p>
        </p:txBody>
      </p:sp>
      <p:sp>
        <p:nvSpPr>
          <p:cNvPr id="14"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静电场</a:t>
            </a:r>
            <a:endParaRPr lang="zh-CN" altLang="en-US" sz="2400" dirty="0">
              <a:solidFill>
                <a:srgbClr val="A50021"/>
              </a:solidFill>
              <a:latin typeface="华文新魏" pitchFamily="2" charset="-122"/>
              <a:ea typeface="华文新魏" pitchFamily="2" charset="-122"/>
            </a:endParaRPr>
          </a:p>
        </p:txBody>
      </p:sp>
      <p:sp>
        <p:nvSpPr>
          <p:cNvPr id="15"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23</a:t>
            </a:fld>
            <a:endParaRPr lang="en-US" altLang="zh-CN"/>
          </a:p>
        </p:txBody>
      </p:sp>
    </p:spTree>
    <p:extLst>
      <p:ext uri="{BB962C8B-B14F-4D97-AF65-F5344CB8AC3E}">
        <p14:creationId xmlns:p14="http://schemas.microsoft.com/office/powerpoint/2010/main" val="32669588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7"/>
          <p:cNvSpPr txBox="1">
            <a:spLocks noChangeArrowheads="1"/>
          </p:cNvSpPr>
          <p:nvPr/>
        </p:nvSpPr>
        <p:spPr bwMode="auto">
          <a:xfrm>
            <a:off x="383853" y="1560165"/>
            <a:ext cx="84963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kumimoji="1" lang="en-US" altLang="zh-CN" sz="2400" b="1" u="none" dirty="0">
                <a:solidFill>
                  <a:srgbClr val="000000"/>
                </a:solidFill>
                <a:latin typeface="Times New Roman" panose="02020603050405020304" pitchFamily="18" charset="0"/>
                <a:ea typeface="楷体_GB2312"/>
              </a:rPr>
              <a:t>    </a:t>
            </a:r>
            <a:r>
              <a:rPr kumimoji="1" lang="zh-CN" altLang="en-US" sz="2400" b="1" u="none" dirty="0">
                <a:solidFill>
                  <a:srgbClr val="000000"/>
                </a:solidFill>
                <a:latin typeface="Times New Roman" panose="02020603050405020304" pitchFamily="18" charset="0"/>
                <a:ea typeface="楷体_GB2312"/>
              </a:rPr>
              <a:t>单位正电荷从电场中</a:t>
            </a:r>
            <a:r>
              <a:rPr kumimoji="1" lang="en-US" altLang="zh-CN" sz="2400" b="1" i="1" u="none" dirty="0">
                <a:solidFill>
                  <a:srgbClr val="000000"/>
                </a:solidFill>
                <a:latin typeface="Times New Roman" panose="02020603050405020304" pitchFamily="18" charset="0"/>
                <a:ea typeface="楷体_GB2312"/>
              </a:rPr>
              <a:t>a</a:t>
            </a:r>
            <a:r>
              <a:rPr kumimoji="1" lang="zh-CN" altLang="en-US" sz="2400" b="1" u="none" dirty="0">
                <a:solidFill>
                  <a:srgbClr val="000000"/>
                </a:solidFill>
                <a:latin typeface="Times New Roman" panose="02020603050405020304" pitchFamily="18" charset="0"/>
                <a:ea typeface="楷体_GB2312"/>
              </a:rPr>
              <a:t>点移到</a:t>
            </a:r>
            <a:r>
              <a:rPr kumimoji="1" lang="en-US" altLang="zh-CN" sz="2400" b="1" i="1" u="none" dirty="0">
                <a:solidFill>
                  <a:srgbClr val="000000"/>
                </a:solidFill>
                <a:latin typeface="Times New Roman" panose="02020603050405020304" pitchFamily="18" charset="0"/>
                <a:ea typeface="楷体_GB2312"/>
              </a:rPr>
              <a:t>b</a:t>
            </a:r>
            <a:r>
              <a:rPr kumimoji="1" lang="zh-CN" altLang="en-US" sz="2400" b="1" u="none" dirty="0">
                <a:solidFill>
                  <a:srgbClr val="000000"/>
                </a:solidFill>
                <a:latin typeface="Times New Roman" panose="02020603050405020304" pitchFamily="18" charset="0"/>
                <a:ea typeface="楷体_GB2312"/>
              </a:rPr>
              <a:t>点</a:t>
            </a:r>
            <a:r>
              <a:rPr kumimoji="1" lang="en-US" altLang="zh-CN" sz="2400" b="1" u="none" dirty="0">
                <a:solidFill>
                  <a:srgbClr val="000000"/>
                </a:solidFill>
                <a:latin typeface="Times New Roman" panose="02020603050405020304" pitchFamily="18" charset="0"/>
                <a:ea typeface="楷体_GB2312"/>
              </a:rPr>
              <a:t>, </a:t>
            </a:r>
            <a:r>
              <a:rPr kumimoji="1" lang="zh-CN" altLang="en-US" sz="2400" b="1" u="none" dirty="0">
                <a:solidFill>
                  <a:srgbClr val="000000"/>
                </a:solidFill>
                <a:latin typeface="Times New Roman" panose="02020603050405020304" pitchFamily="18" charset="0"/>
                <a:ea typeface="楷体_GB2312"/>
              </a:rPr>
              <a:t>静电力所做的功</a:t>
            </a:r>
            <a:r>
              <a:rPr kumimoji="1" lang="en-US" altLang="zh-CN" sz="2400" b="1" u="none" dirty="0">
                <a:solidFill>
                  <a:srgbClr val="000000"/>
                </a:solidFill>
                <a:latin typeface="Times New Roman" panose="02020603050405020304" pitchFamily="18" charset="0"/>
                <a:ea typeface="楷体_GB2312"/>
              </a:rPr>
              <a:t>, </a:t>
            </a:r>
            <a:r>
              <a:rPr kumimoji="1" lang="zh-CN" altLang="en-US" sz="2400" b="1" u="none" dirty="0">
                <a:solidFill>
                  <a:srgbClr val="000000"/>
                </a:solidFill>
                <a:latin typeface="Times New Roman" panose="02020603050405020304" pitchFamily="18" charset="0"/>
                <a:ea typeface="楷体_GB2312"/>
              </a:rPr>
              <a:t>为静电场中两点的</a:t>
            </a:r>
            <a:r>
              <a:rPr kumimoji="1" lang="zh-CN" altLang="en-US" sz="2400" b="1" u="none" dirty="0">
                <a:solidFill>
                  <a:srgbClr val="0000CC"/>
                </a:solidFill>
                <a:latin typeface="Times New Roman" panose="02020603050405020304" pitchFamily="18" charset="0"/>
                <a:ea typeface="楷体_GB2312"/>
              </a:rPr>
              <a:t>电势差</a:t>
            </a:r>
            <a:r>
              <a:rPr kumimoji="1" lang="en-US" altLang="zh-CN" sz="2400" b="1" u="none" dirty="0">
                <a:solidFill>
                  <a:srgbClr val="000000"/>
                </a:solidFill>
                <a:latin typeface="Times New Roman" panose="02020603050405020304" pitchFamily="18" charset="0"/>
                <a:ea typeface="楷体_GB2312"/>
              </a:rPr>
              <a:t>:</a:t>
            </a:r>
          </a:p>
        </p:txBody>
      </p:sp>
      <p:sp>
        <p:nvSpPr>
          <p:cNvPr id="5" name="Rectangle 18"/>
          <p:cNvSpPr>
            <a:spLocks noChangeArrowheads="1"/>
          </p:cNvSpPr>
          <p:nvPr/>
        </p:nvSpPr>
        <p:spPr bwMode="auto">
          <a:xfrm>
            <a:off x="323528" y="980728"/>
            <a:ext cx="4824413" cy="579437"/>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rgbClr val="800000"/>
                </a:solidFill>
                <a:miter lim="800000"/>
                <a:headEnd/>
                <a:tailEnd/>
              </a14:hiddenLine>
            </a:ext>
          </a:extLst>
        </p:spPr>
        <p:txBody>
          <a:bodyPr anchor="ctr"/>
          <a:lstStyle>
            <a:lvl1pPr>
              <a:buChar char="•"/>
              <a:defRPr sz="3200">
                <a:solidFill>
                  <a:schemeClr val="tx1"/>
                </a:solidFill>
                <a:latin typeface="Arial" panose="020B0604020202020204" pitchFamily="34" charset="0"/>
                <a:ea typeface="宋体" panose="02010600030101010101" pitchFamily="2" charset="-122"/>
              </a:defRPr>
            </a:lvl1pPr>
            <a:lvl2pPr>
              <a:buChar char="–"/>
              <a:defRPr sz="2800">
                <a:solidFill>
                  <a:schemeClr val="tx1"/>
                </a:solidFill>
                <a:latin typeface="Arial" panose="020B0604020202020204" pitchFamily="34" charset="0"/>
                <a:ea typeface="宋体" panose="02010600030101010101" pitchFamily="2" charset="-122"/>
              </a:defRPr>
            </a:lvl2pPr>
            <a:lvl3pPr>
              <a:buChar char="•"/>
              <a:defRPr sz="2400">
                <a:solidFill>
                  <a:schemeClr val="tx1"/>
                </a:solidFill>
                <a:latin typeface="Arial" panose="020B0604020202020204" pitchFamily="34" charset="0"/>
                <a:ea typeface="宋体" panose="02010600030101010101" pitchFamily="2" charset="-122"/>
              </a:defRPr>
            </a:lvl3pPr>
            <a:lvl4pPr>
              <a:buChar char="–"/>
              <a:defRPr sz="2000">
                <a:solidFill>
                  <a:schemeClr val="tx1"/>
                </a:solidFill>
                <a:latin typeface="Arial" panose="020B0604020202020204" pitchFamily="34" charset="0"/>
                <a:ea typeface="宋体" panose="02010600030101010101" pitchFamily="2" charset="-122"/>
              </a:defRPr>
            </a:lvl4pPr>
            <a:lvl5pPr>
              <a:buChar char="»"/>
              <a:defRPr sz="2000">
                <a:solidFill>
                  <a:schemeClr val="tx1"/>
                </a:solidFill>
                <a:latin typeface="Arial" panose="020B0604020202020204" pitchFamily="34" charset="0"/>
                <a:ea typeface="宋体" panose="02010600030101010101" pitchFamily="2" charset="-122"/>
              </a:defRPr>
            </a:lvl5pPr>
            <a:lvl6pPr marL="4572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9144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1371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18288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lgn="just">
              <a:spcBef>
                <a:spcPct val="0"/>
              </a:spcBef>
            </a:pPr>
            <a:r>
              <a:rPr kumimoji="1" lang="zh-CN" altLang="en-US" sz="2800" b="1" dirty="0">
                <a:solidFill>
                  <a:srgbClr val="CC0066"/>
                </a:solidFill>
                <a:effectLst>
                  <a:outerShdw blurRad="38100" dist="38100" dir="2700000" algn="tl">
                    <a:srgbClr val="000000">
                      <a:alpha val="43137"/>
                    </a:srgbClr>
                  </a:outerShdw>
                </a:effectLst>
                <a:latin typeface="+mn-lt"/>
                <a:ea typeface="楷体_GB2312"/>
              </a:rPr>
              <a:t>电势差</a:t>
            </a:r>
          </a:p>
        </p:txBody>
      </p:sp>
      <p:graphicFrame>
        <p:nvGraphicFramePr>
          <p:cNvPr id="6" name="Object 19"/>
          <p:cNvGraphicFramePr>
            <a:graphicFrameLocks noChangeAspect="1"/>
          </p:cNvGraphicFramePr>
          <p:nvPr>
            <p:extLst>
              <p:ext uri="{D42A27DB-BD31-4B8C-83A1-F6EECF244321}">
                <p14:modId xmlns:p14="http://schemas.microsoft.com/office/powerpoint/2010/main" val="3395568104"/>
              </p:ext>
            </p:extLst>
          </p:nvPr>
        </p:nvGraphicFramePr>
        <p:xfrm>
          <a:off x="1282150" y="2708920"/>
          <a:ext cx="3384550" cy="793750"/>
        </p:xfrm>
        <a:graphic>
          <a:graphicData uri="http://schemas.openxmlformats.org/presentationml/2006/ole">
            <mc:AlternateContent xmlns:mc="http://schemas.openxmlformats.org/markup-compatibility/2006">
              <mc:Choice xmlns:v="urn:schemas-microsoft-com:vml" Requires="v">
                <p:oleObj spid="_x0000_s109598" name="公式" r:id="rId3" imgW="1409400" imgH="330120" progId="Equation.3">
                  <p:embed/>
                </p:oleObj>
              </mc:Choice>
              <mc:Fallback>
                <p:oleObj name="公式" r:id="rId3" imgW="1409400" imgH="330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150" y="2708920"/>
                        <a:ext cx="3384550" cy="793750"/>
                      </a:xfrm>
                      <a:prstGeom prst="rect">
                        <a:avLst/>
                      </a:prstGeom>
                      <a:noFill/>
                      <a:ln>
                        <a:noFill/>
                      </a:ln>
                      <a:effectLst/>
                      <a:extLst>
                        <a:ext uri="{909E8E84-426E-40DD-AFC4-6F175D3DCCD1}">
                          <a14:hiddenFill xmlns:a14="http://schemas.microsoft.com/office/drawing/2010/main">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7" name="Text Box 20"/>
          <p:cNvSpPr txBox="1">
            <a:spLocks noChangeArrowheads="1"/>
          </p:cNvSpPr>
          <p:nvPr/>
        </p:nvSpPr>
        <p:spPr bwMode="auto">
          <a:xfrm>
            <a:off x="4811163" y="2853383"/>
            <a:ext cx="4103687" cy="4515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05000"/>
              </a:lnSpc>
              <a:spcBef>
                <a:spcPct val="50000"/>
              </a:spcBef>
            </a:pPr>
            <a:r>
              <a:rPr kumimoji="1" lang="zh-CN" altLang="en-US" sz="2400" b="1" u="none" dirty="0">
                <a:solidFill>
                  <a:srgbClr val="000000"/>
                </a:solidFill>
                <a:latin typeface="Times New Roman" panose="02020603050405020304" pitchFamily="18" charset="0"/>
                <a:ea typeface="楷体_GB2312"/>
              </a:rPr>
              <a:t>单位</a:t>
            </a:r>
            <a:r>
              <a:rPr kumimoji="1" lang="en-US" altLang="zh-CN" sz="2400" b="1" u="none" dirty="0">
                <a:solidFill>
                  <a:srgbClr val="000000"/>
                </a:solidFill>
                <a:latin typeface="Times New Roman" panose="02020603050405020304" pitchFamily="18" charset="0"/>
                <a:ea typeface="楷体_GB2312"/>
              </a:rPr>
              <a:t>: J</a:t>
            </a:r>
            <a:r>
              <a:rPr kumimoji="1" lang="en-US" altLang="zh-CN" sz="2400" b="1" u="none" dirty="0">
                <a:solidFill>
                  <a:srgbClr val="000000"/>
                </a:solidFill>
                <a:latin typeface="Times New Roman" panose="02020603050405020304" pitchFamily="18" charset="0"/>
                <a:ea typeface="楷体_GB2312"/>
                <a:cs typeface="Times New Roman" panose="02020603050405020304" pitchFamily="18" charset="0"/>
              </a:rPr>
              <a:t>·</a:t>
            </a:r>
            <a:r>
              <a:rPr kumimoji="1" lang="en-US" altLang="zh-CN" sz="2400" b="1" u="none" dirty="0">
                <a:solidFill>
                  <a:srgbClr val="000000"/>
                </a:solidFill>
                <a:latin typeface="Times New Roman" panose="02020603050405020304" pitchFamily="18" charset="0"/>
                <a:ea typeface="楷体_GB2312"/>
              </a:rPr>
              <a:t>C</a:t>
            </a:r>
            <a:r>
              <a:rPr kumimoji="1" lang="en-US" altLang="zh-CN" sz="2400" b="1" u="none" baseline="30000" dirty="0">
                <a:solidFill>
                  <a:srgbClr val="000000"/>
                </a:solidFill>
                <a:latin typeface="Times New Roman" panose="02020603050405020304" pitchFamily="18" charset="0"/>
                <a:ea typeface="楷体_GB2312"/>
              </a:rPr>
              <a:t>-1 </a:t>
            </a:r>
            <a:r>
              <a:rPr kumimoji="1" lang="en-US" altLang="zh-CN" sz="2400" b="1" u="none" dirty="0">
                <a:solidFill>
                  <a:srgbClr val="000000"/>
                </a:solidFill>
                <a:latin typeface="Times New Roman" panose="02020603050405020304" pitchFamily="18" charset="0"/>
                <a:ea typeface="楷体_GB2312"/>
              </a:rPr>
              <a:t>, </a:t>
            </a:r>
            <a:r>
              <a:rPr kumimoji="1" lang="zh-CN" altLang="en-US" sz="2400" b="1" u="none" dirty="0">
                <a:solidFill>
                  <a:srgbClr val="000000"/>
                </a:solidFill>
                <a:latin typeface="Times New Roman" panose="02020603050405020304" pitchFamily="18" charset="0"/>
                <a:ea typeface="楷体_GB2312"/>
              </a:rPr>
              <a:t>也称为</a:t>
            </a:r>
            <a:r>
              <a:rPr kumimoji="1" lang="zh-CN" altLang="en-US" sz="2400" b="1" u="none" dirty="0">
                <a:solidFill>
                  <a:srgbClr val="0000CC"/>
                </a:solidFill>
                <a:latin typeface="Times New Roman" panose="02020603050405020304" pitchFamily="18" charset="0"/>
                <a:ea typeface="楷体_GB2312"/>
              </a:rPr>
              <a:t>伏特</a:t>
            </a:r>
            <a:r>
              <a:rPr kumimoji="1" lang="en-US" altLang="zh-CN" sz="2400" b="1" u="none" dirty="0">
                <a:solidFill>
                  <a:srgbClr val="0000CC"/>
                </a:solidFill>
                <a:latin typeface="Times New Roman" panose="02020603050405020304" pitchFamily="18" charset="0"/>
                <a:ea typeface="楷体_GB2312"/>
              </a:rPr>
              <a:t>(V).</a:t>
            </a:r>
            <a:endParaRPr kumimoji="1" lang="en-US" altLang="zh-CN" sz="2400" b="1" u="none" dirty="0">
              <a:solidFill>
                <a:srgbClr val="000000"/>
              </a:solidFill>
              <a:latin typeface="Times New Roman" panose="02020603050405020304" pitchFamily="18" charset="0"/>
              <a:ea typeface="楷体_GB2312"/>
            </a:endParaRPr>
          </a:p>
        </p:txBody>
      </p:sp>
      <p:pic>
        <p:nvPicPr>
          <p:cNvPr id="10957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3573016"/>
            <a:ext cx="7848550" cy="2765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静电场</a:t>
            </a:r>
            <a:endParaRPr lang="zh-CN" altLang="en-US" sz="2400" dirty="0">
              <a:solidFill>
                <a:srgbClr val="A50021"/>
              </a:solidFill>
              <a:latin typeface="华文新魏" pitchFamily="2" charset="-122"/>
              <a:ea typeface="华文新魏" pitchFamily="2" charset="-122"/>
            </a:endParaRPr>
          </a:p>
        </p:txBody>
      </p:sp>
      <p:sp>
        <p:nvSpPr>
          <p:cNvPr id="9"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24</a:t>
            </a:fld>
            <a:endParaRPr lang="en-US" altLang="zh-CN"/>
          </a:p>
        </p:txBody>
      </p:sp>
    </p:spTree>
    <p:extLst>
      <p:ext uri="{BB962C8B-B14F-4D97-AF65-F5344CB8AC3E}">
        <p14:creationId xmlns:p14="http://schemas.microsoft.com/office/powerpoint/2010/main" val="319132182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9"/>
          <p:cNvSpPr txBox="1">
            <a:spLocks noChangeArrowheads="1"/>
          </p:cNvSpPr>
          <p:nvPr/>
        </p:nvSpPr>
        <p:spPr bwMode="auto">
          <a:xfrm>
            <a:off x="603225" y="1393766"/>
            <a:ext cx="25590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spcBef>
                <a:spcPct val="0"/>
              </a:spcBef>
              <a:buChar char="•"/>
            </a:pPr>
            <a:r>
              <a:rPr kumimoji="1" lang="zh-CN" altLang="en-US" sz="2800" b="1" dirty="0">
                <a:solidFill>
                  <a:srgbClr val="CC0066"/>
                </a:solidFill>
                <a:effectLst>
                  <a:outerShdw blurRad="38100" dist="38100" dir="2700000" algn="tl">
                    <a:srgbClr val="000000">
                      <a:alpha val="43137"/>
                    </a:srgbClr>
                  </a:outerShdw>
                </a:effectLst>
                <a:ea typeface="楷体_GB2312"/>
              </a:rPr>
              <a:t>电势能</a:t>
            </a:r>
          </a:p>
        </p:txBody>
      </p:sp>
      <p:graphicFrame>
        <p:nvGraphicFramePr>
          <p:cNvPr id="5" name="Object 49"/>
          <p:cNvGraphicFramePr>
            <a:graphicFrameLocks noChangeAspect="1"/>
          </p:cNvGraphicFramePr>
          <p:nvPr>
            <p:extLst>
              <p:ext uri="{D42A27DB-BD31-4B8C-83A1-F6EECF244321}">
                <p14:modId xmlns:p14="http://schemas.microsoft.com/office/powerpoint/2010/main" val="1957811462"/>
              </p:ext>
            </p:extLst>
          </p:nvPr>
        </p:nvGraphicFramePr>
        <p:xfrm>
          <a:off x="2620615" y="1340768"/>
          <a:ext cx="4111625" cy="709612"/>
        </p:xfrm>
        <a:graphic>
          <a:graphicData uri="http://schemas.openxmlformats.org/presentationml/2006/ole">
            <mc:AlternateContent xmlns:mc="http://schemas.openxmlformats.org/markup-compatibility/2006">
              <mc:Choice xmlns:v="urn:schemas-microsoft-com:vml" Requires="v">
                <p:oleObj spid="_x0000_s110675" name="公式" r:id="rId3" imgW="1765080" imgH="304560" progId="Equation.3">
                  <p:embed/>
                </p:oleObj>
              </mc:Choice>
              <mc:Fallback>
                <p:oleObj name="公式" r:id="rId3" imgW="176508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615" y="1340768"/>
                        <a:ext cx="4111625" cy="70961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50"/>
          <p:cNvSpPr txBox="1">
            <a:spLocks noChangeArrowheads="1"/>
          </p:cNvSpPr>
          <p:nvPr/>
        </p:nvSpPr>
        <p:spPr bwMode="auto">
          <a:xfrm>
            <a:off x="1022003" y="2408030"/>
            <a:ext cx="54864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kumimoji="1" lang="zh-CN" altLang="en-US" sz="2400" b="1" u="none" dirty="0">
                <a:solidFill>
                  <a:srgbClr val="000000"/>
                </a:solidFill>
                <a:latin typeface="Times New Roman" panose="02020603050405020304" pitchFamily="18" charset="0"/>
                <a:ea typeface="楷体_GB2312"/>
              </a:rPr>
              <a:t>令</a:t>
            </a:r>
            <a:r>
              <a:rPr kumimoji="1" lang="en-US" altLang="zh-CN" sz="2400" b="1" i="1" u="none" dirty="0">
                <a:solidFill>
                  <a:srgbClr val="000000"/>
                </a:solidFill>
                <a:latin typeface="Times New Roman" panose="02020603050405020304" pitchFamily="18" charset="0"/>
                <a:ea typeface="楷体_GB2312"/>
              </a:rPr>
              <a:t>b</a:t>
            </a:r>
            <a:r>
              <a:rPr kumimoji="1" lang="zh-CN" altLang="en-US" sz="2400" b="1" u="none" dirty="0">
                <a:solidFill>
                  <a:srgbClr val="000000"/>
                </a:solidFill>
                <a:latin typeface="Times New Roman" panose="02020603050405020304" pitchFamily="18" charset="0"/>
                <a:ea typeface="楷体_GB2312"/>
              </a:rPr>
              <a:t>点的电势能为零</a:t>
            </a:r>
            <a:r>
              <a:rPr kumimoji="1" lang="en-US" altLang="zh-CN" sz="2400" b="1" u="none" dirty="0">
                <a:solidFill>
                  <a:srgbClr val="000000"/>
                </a:solidFill>
                <a:latin typeface="Times New Roman" panose="02020603050405020304" pitchFamily="18" charset="0"/>
                <a:ea typeface="楷体_GB2312"/>
              </a:rPr>
              <a:t>, </a:t>
            </a:r>
            <a:r>
              <a:rPr kumimoji="1" lang="zh-CN" altLang="en-US" sz="2400" b="1" u="none" dirty="0">
                <a:solidFill>
                  <a:srgbClr val="000000"/>
                </a:solidFill>
                <a:latin typeface="Times New Roman" panose="02020603050405020304" pitchFamily="18" charset="0"/>
                <a:ea typeface="楷体_GB2312"/>
              </a:rPr>
              <a:t>则</a:t>
            </a:r>
            <a:r>
              <a:rPr kumimoji="1" lang="en-US" altLang="zh-CN" sz="2400" b="1" i="1" u="none" dirty="0">
                <a:solidFill>
                  <a:srgbClr val="000000"/>
                </a:solidFill>
                <a:latin typeface="Times New Roman" panose="02020603050405020304" pitchFamily="18" charset="0"/>
                <a:ea typeface="楷体_GB2312"/>
              </a:rPr>
              <a:t>a</a:t>
            </a:r>
            <a:r>
              <a:rPr kumimoji="1" lang="zh-CN" altLang="en-US" sz="2400" b="1" u="none" dirty="0">
                <a:solidFill>
                  <a:srgbClr val="000000"/>
                </a:solidFill>
                <a:latin typeface="Times New Roman" panose="02020603050405020304" pitchFamily="18" charset="0"/>
                <a:ea typeface="楷体_GB2312"/>
              </a:rPr>
              <a:t>点的电势能</a:t>
            </a:r>
            <a:r>
              <a:rPr kumimoji="1" lang="en-US" altLang="zh-CN" sz="2400" b="1" u="none" dirty="0">
                <a:solidFill>
                  <a:srgbClr val="000000"/>
                </a:solidFill>
                <a:latin typeface="Times New Roman" panose="02020603050405020304" pitchFamily="18" charset="0"/>
                <a:ea typeface="楷体_GB2312"/>
              </a:rPr>
              <a:t>:</a:t>
            </a:r>
          </a:p>
        </p:txBody>
      </p:sp>
      <p:graphicFrame>
        <p:nvGraphicFramePr>
          <p:cNvPr id="7" name="Object 51"/>
          <p:cNvGraphicFramePr>
            <a:graphicFrameLocks noChangeAspect="1"/>
          </p:cNvGraphicFramePr>
          <p:nvPr>
            <p:extLst>
              <p:ext uri="{D42A27DB-BD31-4B8C-83A1-F6EECF244321}">
                <p14:modId xmlns:p14="http://schemas.microsoft.com/office/powerpoint/2010/main" val="2378684582"/>
              </p:ext>
            </p:extLst>
          </p:nvPr>
        </p:nvGraphicFramePr>
        <p:xfrm>
          <a:off x="2699672" y="2969420"/>
          <a:ext cx="2376488" cy="782638"/>
        </p:xfrm>
        <a:graphic>
          <a:graphicData uri="http://schemas.openxmlformats.org/presentationml/2006/ole">
            <mc:AlternateContent xmlns:mc="http://schemas.openxmlformats.org/markup-compatibility/2006">
              <mc:Choice xmlns:v="urn:schemas-microsoft-com:vml" Requires="v">
                <p:oleObj spid="_x0000_s110676" name="公式" r:id="rId5" imgW="1002960" imgH="330120" progId="Equation.3">
                  <p:embed/>
                </p:oleObj>
              </mc:Choice>
              <mc:Fallback>
                <p:oleObj name="公式" r:id="rId5" imgW="1002960" imgH="330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672" y="2969420"/>
                        <a:ext cx="2376488" cy="782638"/>
                      </a:xfrm>
                      <a:prstGeom prst="rect">
                        <a:avLst/>
                      </a:prstGeom>
                      <a:noFill/>
                      <a:ln>
                        <a:noFill/>
                      </a:ln>
                      <a:effectLst/>
                      <a:extLst>
                        <a:ext uri="{909E8E84-426E-40DD-AFC4-6F175D3DCCD1}">
                          <a14:hiddenFill xmlns:a14="http://schemas.microsoft.com/office/drawing/2010/main">
                            <a:gradFill rotWithShape="0">
                              <a:gsLst>
                                <a:gs pos="0">
                                  <a:srgbClr val="000082"/>
                                </a:gs>
                                <a:gs pos="15000">
                                  <a:srgbClr val="66008F"/>
                                </a:gs>
                                <a:gs pos="32499">
                                  <a:srgbClr val="BA0066"/>
                                </a:gs>
                                <a:gs pos="45000">
                                  <a:srgbClr val="FF0000"/>
                                </a:gs>
                                <a:gs pos="50000">
                                  <a:srgbClr val="FF8200"/>
                                </a:gs>
                                <a:gs pos="55001">
                                  <a:srgbClr val="FF0000"/>
                                </a:gs>
                                <a:gs pos="67501">
                                  <a:srgbClr val="BA0066"/>
                                </a:gs>
                                <a:gs pos="85000">
                                  <a:srgbClr val="66008F"/>
                                </a:gs>
                                <a:gs pos="100000">
                                  <a:srgbClr val="000082"/>
                                </a:gs>
                              </a:gsLst>
                              <a:lin ang="5400000" scaled="1"/>
                            </a:gradFill>
                          </a14:hiddenFill>
                        </a:ext>
                        <a:ext uri="{91240B29-F687-4F45-9708-019B960494DF}">
                          <a14:hiddenLine xmlns:a14="http://schemas.microsoft.com/office/drawing/2010/main" w="12700">
                            <a:solidFill>
                              <a:srgbClr val="0000CC"/>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8" name="Rectangle 11"/>
          <p:cNvSpPr>
            <a:spLocks noChangeArrowheads="1"/>
          </p:cNvSpPr>
          <p:nvPr/>
        </p:nvSpPr>
        <p:spPr bwMode="auto">
          <a:xfrm>
            <a:off x="611112" y="4338811"/>
            <a:ext cx="31686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spcBef>
                <a:spcPct val="0"/>
              </a:spcBef>
              <a:buChar char="•"/>
            </a:pPr>
            <a:r>
              <a:rPr kumimoji="1" lang="zh-CN" altLang="en-US" sz="2800" b="1" dirty="0" smtClean="0">
                <a:solidFill>
                  <a:srgbClr val="CC0066"/>
                </a:solidFill>
                <a:effectLst>
                  <a:outerShdw blurRad="38100" dist="38100" dir="2700000" algn="tl">
                    <a:srgbClr val="000000">
                      <a:alpha val="43137"/>
                    </a:srgbClr>
                  </a:outerShdw>
                </a:effectLst>
                <a:ea typeface="楷体_GB2312"/>
              </a:rPr>
              <a:t>电场</a:t>
            </a:r>
            <a:r>
              <a:rPr kumimoji="1" lang="zh-CN" altLang="en-US" sz="2800" b="1" dirty="0">
                <a:solidFill>
                  <a:srgbClr val="CC0066"/>
                </a:solidFill>
                <a:effectLst>
                  <a:outerShdw blurRad="38100" dist="38100" dir="2700000" algn="tl">
                    <a:srgbClr val="000000">
                      <a:alpha val="43137"/>
                    </a:srgbClr>
                  </a:outerShdw>
                </a:effectLst>
                <a:ea typeface="楷体_GB2312"/>
              </a:rPr>
              <a:t>与电势关系</a:t>
            </a:r>
          </a:p>
        </p:txBody>
      </p:sp>
      <p:sp>
        <p:nvSpPr>
          <p:cNvPr id="9" name="Rectangle 12"/>
          <p:cNvSpPr>
            <a:spLocks noChangeArrowheads="1"/>
          </p:cNvSpPr>
          <p:nvPr/>
        </p:nvSpPr>
        <p:spPr bwMode="auto">
          <a:xfrm>
            <a:off x="971475" y="4986511"/>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dirty="0">
                <a:solidFill>
                  <a:schemeClr val="accent2"/>
                </a:solidFill>
                <a:latin typeface="宋体" panose="02010600030101010101" pitchFamily="2" charset="-122"/>
              </a:rPr>
              <a:t>积分关系</a:t>
            </a:r>
          </a:p>
        </p:txBody>
      </p:sp>
      <p:graphicFrame>
        <p:nvGraphicFramePr>
          <p:cNvPr id="12" name="Object 21"/>
          <p:cNvGraphicFramePr>
            <a:graphicFrameLocks noChangeAspect="1"/>
          </p:cNvGraphicFramePr>
          <p:nvPr>
            <p:extLst>
              <p:ext uri="{D42A27DB-BD31-4B8C-83A1-F6EECF244321}">
                <p14:modId xmlns:p14="http://schemas.microsoft.com/office/powerpoint/2010/main" val="2267513001"/>
              </p:ext>
            </p:extLst>
          </p:nvPr>
        </p:nvGraphicFramePr>
        <p:xfrm>
          <a:off x="2843832" y="4936331"/>
          <a:ext cx="2808288" cy="796925"/>
        </p:xfrm>
        <a:graphic>
          <a:graphicData uri="http://schemas.openxmlformats.org/presentationml/2006/ole">
            <mc:AlternateContent xmlns:mc="http://schemas.openxmlformats.org/markup-compatibility/2006">
              <mc:Choice xmlns:v="urn:schemas-microsoft-com:vml" Requires="v">
                <p:oleObj spid="_x0000_s110677" name="公式" r:id="rId7" imgW="1066680" imgH="304560" progId="Equation.3">
                  <p:embed/>
                </p:oleObj>
              </mc:Choice>
              <mc:Fallback>
                <p:oleObj name="公式" r:id="rId7" imgW="1066680" imgH="304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32" y="4936331"/>
                        <a:ext cx="2808288" cy="796925"/>
                      </a:xfrm>
                      <a:prstGeom prst="rect">
                        <a:avLst/>
                      </a:prstGeom>
                      <a:noFill/>
                      <a:ln>
                        <a:noFill/>
                      </a:ln>
                      <a:effectLst/>
                      <a:extLst>
                        <a:ext uri="{909E8E84-426E-40DD-AFC4-6F175D3DCCD1}">
                          <a14:hiddenFill xmlns:a14="http://schemas.microsoft.com/office/drawing/2010/main">
                            <a:gradFill rotWithShape="1">
                              <a:gsLst>
                                <a:gs pos="0">
                                  <a:srgbClr val="FFFF99"/>
                                </a:gs>
                                <a:gs pos="50000">
                                  <a:srgbClr val="FFFFFF"/>
                                </a:gs>
                                <a:gs pos="100000">
                                  <a:srgbClr val="FFFF99"/>
                                </a:gs>
                              </a:gsLst>
                              <a:lin ang="5400000" scaled="1"/>
                            </a:gradFill>
                          </a14:hiddenFill>
                        </a:ext>
                        <a:ext uri="{91240B29-F687-4F45-9708-019B960494DF}">
                          <a14:hiddenLine xmlns:a14="http://schemas.microsoft.com/office/drawing/2010/main" w="57150" cmpd="thinThick"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16"/>
          <p:cNvSpPr>
            <a:spLocks noChangeArrowheads="1"/>
          </p:cNvSpPr>
          <p:nvPr/>
        </p:nvSpPr>
        <p:spPr bwMode="auto">
          <a:xfrm>
            <a:off x="3491880" y="293880"/>
            <a:ext cx="55394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第一章  </a:t>
            </a:r>
            <a:r>
              <a:rPr lang="zh-CN" altLang="en-US" sz="2400" dirty="0" smtClean="0">
                <a:solidFill>
                  <a:srgbClr val="A50021"/>
                </a:solidFill>
                <a:latin typeface="华文新魏" pitchFamily="2" charset="-122"/>
                <a:ea typeface="华文新魏" pitchFamily="2" charset="-122"/>
              </a:rPr>
              <a:t>静电场</a:t>
            </a:r>
            <a:endParaRPr lang="zh-CN" altLang="en-US" sz="2400" dirty="0">
              <a:solidFill>
                <a:srgbClr val="A50021"/>
              </a:solidFill>
              <a:latin typeface="华文新魏" pitchFamily="2" charset="-122"/>
              <a:ea typeface="华文新魏" pitchFamily="2" charset="-122"/>
            </a:endParaRPr>
          </a:p>
        </p:txBody>
      </p:sp>
      <p:sp>
        <p:nvSpPr>
          <p:cNvPr id="13"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25</a:t>
            </a:fld>
            <a:endParaRPr lang="en-US" altLang="zh-CN"/>
          </a:p>
        </p:txBody>
      </p:sp>
    </p:spTree>
    <p:extLst>
      <p:ext uri="{BB962C8B-B14F-4D97-AF65-F5344CB8AC3E}">
        <p14:creationId xmlns:p14="http://schemas.microsoft.com/office/powerpoint/2010/main" val="157744050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26</a:t>
            </a:fld>
            <a:endParaRPr lang="en-US" altLang="zh-CN"/>
          </a:p>
        </p:txBody>
      </p:sp>
      <p:sp>
        <p:nvSpPr>
          <p:cNvPr id="3" name="TextBox 2"/>
          <p:cNvSpPr txBox="1"/>
          <p:nvPr/>
        </p:nvSpPr>
        <p:spPr>
          <a:xfrm>
            <a:off x="2843808" y="2453987"/>
            <a:ext cx="3528392" cy="830997"/>
          </a:xfrm>
          <a:prstGeom prst="rect">
            <a:avLst/>
          </a:prstGeom>
          <a:noFill/>
        </p:spPr>
        <p:txBody>
          <a:bodyPr wrap="square" rtlCol="0">
            <a:spAutoFit/>
          </a:bodyPr>
          <a:lstStyle/>
          <a:p>
            <a:pPr fontAlgn="base">
              <a:spcBef>
                <a:spcPct val="50000"/>
              </a:spcBef>
              <a:spcAft>
                <a:spcPct val="0"/>
              </a:spcAft>
            </a:pPr>
            <a:r>
              <a:rPr kumimoji="1" lang="zh-CN" altLang="en-US" sz="4800" dirty="0" smtClean="0">
                <a:solidFill>
                  <a:srgbClr val="0000FF"/>
                </a:solidFill>
                <a:ea typeface="楷体_GB2312" pitchFamily="49" charset="-122"/>
              </a:rPr>
              <a:t>讨论与习题</a:t>
            </a:r>
            <a:endParaRPr kumimoji="1" lang="zh-CN" altLang="en-US" sz="4800" dirty="0">
              <a:solidFill>
                <a:srgbClr val="0000FF"/>
              </a:solidFill>
              <a:ea typeface="楷体_GB2312" pitchFamily="49" charset="-122"/>
            </a:endParaRPr>
          </a:p>
        </p:txBody>
      </p:sp>
    </p:spTree>
    <p:extLst>
      <p:ext uri="{BB962C8B-B14F-4D97-AF65-F5344CB8AC3E}">
        <p14:creationId xmlns:p14="http://schemas.microsoft.com/office/powerpoint/2010/main" val="73409041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27</a:t>
            </a:fld>
            <a:endParaRPr lang="en-US" altLang="zh-CN"/>
          </a:p>
        </p:txBody>
      </p:sp>
      <p:pic>
        <p:nvPicPr>
          <p:cNvPr id="138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39069"/>
            <a:ext cx="8852762" cy="265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57688665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22" name="Text Box 4"/>
          <p:cNvSpPr txBox="1">
            <a:spLocks noChangeArrowheads="1"/>
          </p:cNvSpPr>
          <p:nvPr/>
        </p:nvSpPr>
        <p:spPr bwMode="auto">
          <a:xfrm>
            <a:off x="99889" y="969223"/>
            <a:ext cx="8351838" cy="853182"/>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pPr>
            <a:r>
              <a:rPr kumimoji="1" lang="en-US" altLang="zh-CN" sz="2400" b="1" u="none" dirty="0" smtClean="0">
                <a:solidFill>
                  <a:srgbClr val="0000CC"/>
                </a:solidFill>
                <a:ea typeface="楷体_GB2312"/>
              </a:rPr>
              <a:t>1</a:t>
            </a:r>
            <a:r>
              <a:rPr kumimoji="1" lang="en-US" altLang="zh-CN" sz="2400" b="1" u="none" dirty="0">
                <a:solidFill>
                  <a:srgbClr val="0000CC"/>
                </a:solidFill>
                <a:ea typeface="楷体_GB2312"/>
              </a:rPr>
              <a:t>:</a:t>
            </a:r>
            <a:r>
              <a:rPr kumimoji="1" lang="en-US" altLang="zh-CN" sz="2400" b="1" u="none" dirty="0">
                <a:solidFill>
                  <a:schemeClr val="tx1"/>
                </a:solidFill>
                <a:ea typeface="楷体_GB2312"/>
              </a:rPr>
              <a:t> </a:t>
            </a:r>
            <a:r>
              <a:rPr kumimoji="1" lang="zh-CN" altLang="en-US" sz="2400" b="1" u="none" dirty="0">
                <a:solidFill>
                  <a:schemeClr val="tx1"/>
                </a:solidFill>
                <a:ea typeface="楷体_GB2312"/>
              </a:rPr>
              <a:t>已知两杆电荷线密度为</a:t>
            </a:r>
            <a:r>
              <a:rPr kumimoji="1" lang="zh-CN" altLang="en-US" sz="2400" b="1" i="1" u="none" dirty="0">
                <a:solidFill>
                  <a:schemeClr val="tx1"/>
                </a:solidFill>
                <a:ea typeface="楷体_GB2312"/>
                <a:sym typeface="Symbol" panose="05050102010706020507" pitchFamily="18" charset="2"/>
              </a:rPr>
              <a:t></a:t>
            </a:r>
            <a:r>
              <a:rPr kumimoji="1" lang="en-US" altLang="zh-CN" sz="2400" b="1" u="none" dirty="0">
                <a:solidFill>
                  <a:schemeClr val="tx1"/>
                </a:solidFill>
                <a:ea typeface="楷体_GB2312"/>
                <a:sym typeface="Symbol" panose="05050102010706020507" pitchFamily="18" charset="2"/>
              </a:rPr>
              <a:t>, </a:t>
            </a:r>
            <a:r>
              <a:rPr kumimoji="1" lang="zh-CN" altLang="en-US" sz="2400" b="1" u="none" dirty="0">
                <a:solidFill>
                  <a:schemeClr val="tx1"/>
                </a:solidFill>
                <a:ea typeface="楷体_GB2312"/>
                <a:sym typeface="Symbol" panose="05050102010706020507" pitchFamily="18" charset="2"/>
              </a:rPr>
              <a:t>长度为</a:t>
            </a:r>
            <a:r>
              <a:rPr kumimoji="1" lang="en-US" altLang="zh-CN" sz="2400" b="1" i="1" u="none" dirty="0">
                <a:solidFill>
                  <a:schemeClr val="tx1"/>
                </a:solidFill>
                <a:ea typeface="楷体_GB2312"/>
                <a:sym typeface="Symbol" panose="05050102010706020507" pitchFamily="18" charset="2"/>
              </a:rPr>
              <a:t>L</a:t>
            </a:r>
            <a:r>
              <a:rPr kumimoji="1" lang="en-US" altLang="zh-CN" sz="2400" b="1" u="none" dirty="0">
                <a:solidFill>
                  <a:schemeClr val="tx1"/>
                </a:solidFill>
                <a:ea typeface="楷体_GB2312"/>
                <a:sym typeface="Symbol" panose="05050102010706020507" pitchFamily="18" charset="2"/>
              </a:rPr>
              <a:t>, </a:t>
            </a:r>
            <a:r>
              <a:rPr kumimoji="1" lang="zh-CN" altLang="en-US" sz="2400" b="1" u="none" dirty="0">
                <a:solidFill>
                  <a:schemeClr val="tx1"/>
                </a:solidFill>
                <a:ea typeface="楷体_GB2312"/>
                <a:sym typeface="Symbol" panose="05050102010706020507" pitchFamily="18" charset="2"/>
              </a:rPr>
              <a:t>相距</a:t>
            </a:r>
            <a:r>
              <a:rPr kumimoji="1" lang="en-US" altLang="zh-CN" sz="2400" b="1" i="1" u="none" dirty="0">
                <a:solidFill>
                  <a:schemeClr val="tx1"/>
                </a:solidFill>
                <a:ea typeface="楷体_GB2312"/>
                <a:sym typeface="Symbol" panose="05050102010706020507" pitchFamily="18" charset="2"/>
              </a:rPr>
              <a:t>L</a:t>
            </a:r>
            <a:r>
              <a:rPr kumimoji="1" lang="en-US" altLang="zh-CN" sz="2400" b="1" u="none" dirty="0">
                <a:solidFill>
                  <a:schemeClr val="tx1"/>
                </a:solidFill>
                <a:ea typeface="楷体_GB2312"/>
                <a:sym typeface="Symbol" panose="05050102010706020507" pitchFamily="18" charset="2"/>
              </a:rPr>
              <a:t> . </a:t>
            </a:r>
            <a:r>
              <a:rPr kumimoji="1" lang="zh-CN" altLang="en-US" sz="2400" b="1" u="none" dirty="0">
                <a:solidFill>
                  <a:schemeClr val="tx1"/>
                </a:solidFill>
                <a:ea typeface="楷体_GB2312"/>
                <a:sym typeface="Symbol" panose="05050102010706020507" pitchFamily="18" charset="2"/>
              </a:rPr>
              <a:t>求两带电直杆间的电场力</a:t>
            </a:r>
            <a:r>
              <a:rPr kumimoji="1" lang="en-US" altLang="zh-CN" sz="2400" b="1" u="none" dirty="0">
                <a:solidFill>
                  <a:schemeClr val="tx1"/>
                </a:solidFill>
                <a:ea typeface="楷体_GB2312"/>
                <a:sym typeface="Symbol" panose="05050102010706020507" pitchFamily="18" charset="2"/>
              </a:rPr>
              <a:t>.      </a:t>
            </a:r>
            <a:endParaRPr kumimoji="1" lang="en-US" altLang="zh-CN" sz="2400" b="1" u="none" dirty="0">
              <a:solidFill>
                <a:schemeClr val="tx1"/>
              </a:solidFill>
              <a:ea typeface="楷体_GB2312"/>
            </a:endParaRPr>
          </a:p>
        </p:txBody>
      </p:sp>
      <p:sp>
        <p:nvSpPr>
          <p:cNvPr id="23" name="Text Box 5"/>
          <p:cNvSpPr txBox="1">
            <a:spLocks noChangeArrowheads="1"/>
          </p:cNvSpPr>
          <p:nvPr/>
        </p:nvSpPr>
        <p:spPr bwMode="auto">
          <a:xfrm>
            <a:off x="1164978" y="1988563"/>
            <a:ext cx="526702" cy="472758"/>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just">
              <a:lnSpc>
                <a:spcPct val="103000"/>
              </a:lnSpc>
            </a:pPr>
            <a:r>
              <a:rPr kumimoji="1" lang="zh-CN" altLang="en-US" sz="2400" b="1" u="none" dirty="0">
                <a:solidFill>
                  <a:srgbClr val="0000CC"/>
                </a:solidFill>
                <a:ea typeface="楷体_GB2312"/>
              </a:rPr>
              <a:t>解</a:t>
            </a:r>
            <a:r>
              <a:rPr kumimoji="1" lang="en-US" altLang="zh-CN" sz="2400" b="1" u="none" dirty="0">
                <a:solidFill>
                  <a:srgbClr val="0000CC"/>
                </a:solidFill>
                <a:ea typeface="楷体_GB2312"/>
              </a:rPr>
              <a:t>:</a:t>
            </a:r>
          </a:p>
        </p:txBody>
      </p:sp>
      <p:graphicFrame>
        <p:nvGraphicFramePr>
          <p:cNvPr id="24" name="Object 6"/>
          <p:cNvGraphicFramePr>
            <a:graphicFrameLocks/>
          </p:cNvGraphicFramePr>
          <p:nvPr>
            <p:extLst>
              <p:ext uri="{D42A27DB-BD31-4B8C-83A1-F6EECF244321}">
                <p14:modId xmlns:p14="http://schemas.microsoft.com/office/powerpoint/2010/main" val="2634761300"/>
              </p:ext>
            </p:extLst>
          </p:nvPr>
        </p:nvGraphicFramePr>
        <p:xfrm>
          <a:off x="5437858" y="1664001"/>
          <a:ext cx="471487" cy="406400"/>
        </p:xfrm>
        <a:graphic>
          <a:graphicData uri="http://schemas.openxmlformats.org/presentationml/2006/ole">
            <mc:AlternateContent xmlns:mc="http://schemas.openxmlformats.org/markup-compatibility/2006">
              <mc:Choice xmlns:v="urn:schemas-microsoft-com:vml" Requires="v">
                <p:oleObj spid="_x0000_s62976" name="Equation" r:id="rId3" imgW="469800" imgH="406080" progId="Equation.3">
                  <p:embed/>
                </p:oleObj>
              </mc:Choice>
              <mc:Fallback>
                <p:oleObj name="Equation" r:id="rId3" imgW="469800" imgH="4060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7858" y="1664001"/>
                        <a:ext cx="471487"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 name="Group 7"/>
          <p:cNvGrpSpPr>
            <a:grpSpLocks/>
          </p:cNvGrpSpPr>
          <p:nvPr/>
        </p:nvGrpSpPr>
        <p:grpSpPr bwMode="auto">
          <a:xfrm>
            <a:off x="5593433" y="2384726"/>
            <a:ext cx="436562" cy="798513"/>
            <a:chOff x="4656" y="3312"/>
            <a:chExt cx="275" cy="488"/>
          </a:xfrm>
        </p:grpSpPr>
        <p:sp>
          <p:nvSpPr>
            <p:cNvPr id="26" name="Line 8"/>
            <p:cNvSpPr>
              <a:spLocks noChangeShapeType="1"/>
            </p:cNvSpPr>
            <p:nvPr/>
          </p:nvSpPr>
          <p:spPr bwMode="auto">
            <a:xfrm>
              <a:off x="4752" y="3312"/>
              <a:ext cx="0" cy="14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楷体_GB2312"/>
              </a:endParaRPr>
            </a:p>
          </p:txBody>
        </p:sp>
        <p:graphicFrame>
          <p:nvGraphicFramePr>
            <p:cNvPr id="27" name="Object 9"/>
            <p:cNvGraphicFramePr>
              <a:graphicFrameLocks noChangeAspect="1"/>
            </p:cNvGraphicFramePr>
            <p:nvPr/>
          </p:nvGraphicFramePr>
          <p:xfrm>
            <a:off x="4656" y="3504"/>
            <a:ext cx="275" cy="296"/>
          </p:xfrm>
          <a:graphic>
            <a:graphicData uri="http://schemas.openxmlformats.org/presentationml/2006/ole">
              <mc:AlternateContent xmlns:mc="http://schemas.openxmlformats.org/markup-compatibility/2006">
                <mc:Choice xmlns:v="urn:schemas-microsoft-com:vml" Requires="v">
                  <p:oleObj spid="_x0000_s62977" name="Equation" r:id="rId5" imgW="164880" imgH="177480" progId="Equation.3">
                    <p:embed/>
                  </p:oleObj>
                </mc:Choice>
                <mc:Fallback>
                  <p:oleObj name="Equation" r:id="rId5" imgW="16488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6" y="3504"/>
                          <a:ext cx="27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 name="Group 10"/>
          <p:cNvGrpSpPr>
            <a:grpSpLocks/>
          </p:cNvGrpSpPr>
          <p:nvPr/>
        </p:nvGrpSpPr>
        <p:grpSpPr bwMode="auto">
          <a:xfrm>
            <a:off x="2451770" y="2375201"/>
            <a:ext cx="341313" cy="749300"/>
            <a:chOff x="2832" y="3312"/>
            <a:chExt cx="215" cy="428"/>
          </a:xfrm>
        </p:grpSpPr>
        <p:sp>
          <p:nvSpPr>
            <p:cNvPr id="29" name="Line 11"/>
            <p:cNvSpPr>
              <a:spLocks noChangeShapeType="1"/>
            </p:cNvSpPr>
            <p:nvPr/>
          </p:nvSpPr>
          <p:spPr bwMode="auto">
            <a:xfrm>
              <a:off x="2928" y="3312"/>
              <a:ext cx="0" cy="14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楷体_GB2312"/>
              </a:endParaRPr>
            </a:p>
          </p:txBody>
        </p:sp>
        <p:graphicFrame>
          <p:nvGraphicFramePr>
            <p:cNvPr id="30" name="Object 12"/>
            <p:cNvGraphicFramePr>
              <a:graphicFrameLocks noChangeAspect="1"/>
            </p:cNvGraphicFramePr>
            <p:nvPr/>
          </p:nvGraphicFramePr>
          <p:xfrm>
            <a:off x="2832" y="3504"/>
            <a:ext cx="215" cy="236"/>
          </p:xfrm>
          <a:graphic>
            <a:graphicData uri="http://schemas.openxmlformats.org/presentationml/2006/ole">
              <mc:AlternateContent xmlns:mc="http://schemas.openxmlformats.org/markup-compatibility/2006">
                <mc:Choice xmlns:v="urn:schemas-microsoft-com:vml" Requires="v">
                  <p:oleObj spid="_x0000_s62978" name="公式" r:id="rId7" imgW="126720" imgH="139680" progId="Equation.3">
                    <p:embed/>
                  </p:oleObj>
                </mc:Choice>
                <mc:Fallback>
                  <p:oleObj name="公式" r:id="rId7" imgW="126720" imgH="139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2" y="3504"/>
                          <a:ext cx="215"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1" name="Object 13"/>
          <p:cNvGraphicFramePr>
            <a:graphicFrameLocks/>
          </p:cNvGraphicFramePr>
          <p:nvPr>
            <p:extLst>
              <p:ext uri="{D42A27DB-BD31-4B8C-83A1-F6EECF244321}">
                <p14:modId xmlns:p14="http://schemas.microsoft.com/office/powerpoint/2010/main" val="3392269839"/>
              </p:ext>
            </p:extLst>
          </p:nvPr>
        </p:nvGraphicFramePr>
        <p:xfrm>
          <a:off x="2290112" y="3388373"/>
          <a:ext cx="1657350" cy="433388"/>
        </p:xfrm>
        <a:graphic>
          <a:graphicData uri="http://schemas.openxmlformats.org/presentationml/2006/ole">
            <mc:AlternateContent xmlns:mc="http://schemas.openxmlformats.org/markup-compatibility/2006">
              <mc:Choice xmlns:v="urn:schemas-microsoft-com:vml" Requires="v">
                <p:oleObj spid="_x0000_s62979" name="Equation" r:id="rId9" imgW="1282680" imgH="393480" progId="Equation.3">
                  <p:embed/>
                </p:oleObj>
              </mc:Choice>
              <mc:Fallback>
                <p:oleObj name="Equation" r:id="rId9" imgW="1282680" imgH="39348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0112" y="3388373"/>
                        <a:ext cx="165735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4"/>
          <p:cNvGraphicFramePr>
            <a:graphicFrameLocks/>
          </p:cNvGraphicFramePr>
          <p:nvPr>
            <p:extLst>
              <p:ext uri="{D42A27DB-BD31-4B8C-83A1-F6EECF244321}">
                <p14:modId xmlns:p14="http://schemas.microsoft.com/office/powerpoint/2010/main" val="2590599538"/>
              </p:ext>
            </p:extLst>
          </p:nvPr>
        </p:nvGraphicFramePr>
        <p:xfrm>
          <a:off x="5172745" y="3371803"/>
          <a:ext cx="1655763" cy="433388"/>
        </p:xfrm>
        <a:graphic>
          <a:graphicData uri="http://schemas.openxmlformats.org/presentationml/2006/ole">
            <mc:AlternateContent xmlns:mc="http://schemas.openxmlformats.org/markup-compatibility/2006">
              <mc:Choice xmlns:v="urn:schemas-microsoft-com:vml" Requires="v">
                <p:oleObj spid="_x0000_s62980" name="Equation" r:id="rId11" imgW="1434960" imgH="406080" progId="Equation.3">
                  <p:embed/>
                </p:oleObj>
              </mc:Choice>
              <mc:Fallback>
                <p:oleObj name="Equation" r:id="rId11" imgW="1434960" imgH="40608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72745" y="3371803"/>
                        <a:ext cx="1655763"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5"/>
          <p:cNvGraphicFramePr>
            <a:graphicFrameLocks/>
          </p:cNvGraphicFramePr>
          <p:nvPr>
            <p:extLst>
              <p:ext uri="{D42A27DB-BD31-4B8C-83A1-F6EECF244321}">
                <p14:modId xmlns:p14="http://schemas.microsoft.com/office/powerpoint/2010/main" val="741385546"/>
              </p:ext>
            </p:extLst>
          </p:nvPr>
        </p:nvGraphicFramePr>
        <p:xfrm>
          <a:off x="2381920" y="1741789"/>
          <a:ext cx="392113" cy="392112"/>
        </p:xfrm>
        <a:graphic>
          <a:graphicData uri="http://schemas.openxmlformats.org/presentationml/2006/ole">
            <mc:AlternateContent xmlns:mc="http://schemas.openxmlformats.org/markup-compatibility/2006">
              <mc:Choice xmlns:v="urn:schemas-microsoft-com:vml" Requires="v">
                <p:oleObj spid="_x0000_s62981" name="Equation" r:id="rId13" imgW="393480" imgH="393480" progId="Equation.3">
                  <p:embed/>
                </p:oleObj>
              </mc:Choice>
              <mc:Fallback>
                <p:oleObj name="Equation" r:id="rId13" imgW="393480" imgH="39348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81920" y="1741789"/>
                        <a:ext cx="3921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6"/>
          <p:cNvGraphicFramePr>
            <a:graphicFrameLocks/>
          </p:cNvGraphicFramePr>
          <p:nvPr>
            <p:extLst>
              <p:ext uri="{D42A27DB-BD31-4B8C-83A1-F6EECF244321}">
                <p14:modId xmlns:p14="http://schemas.microsoft.com/office/powerpoint/2010/main" val="667942535"/>
              </p:ext>
            </p:extLst>
          </p:nvPr>
        </p:nvGraphicFramePr>
        <p:xfrm>
          <a:off x="2877220" y="3975401"/>
          <a:ext cx="3600450" cy="1008063"/>
        </p:xfrm>
        <a:graphic>
          <a:graphicData uri="http://schemas.openxmlformats.org/presentationml/2006/ole">
            <mc:AlternateContent xmlns:mc="http://schemas.openxmlformats.org/markup-compatibility/2006">
              <mc:Choice xmlns:v="urn:schemas-microsoft-com:vml" Requires="v">
                <p:oleObj spid="_x0000_s62982" name="Equation" r:id="rId15" imgW="2692080" imgH="914400" progId="Equation.3">
                  <p:embed/>
                </p:oleObj>
              </mc:Choice>
              <mc:Fallback>
                <p:oleObj name="Equation" r:id="rId15" imgW="2692080" imgH="91440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7220" y="3975401"/>
                        <a:ext cx="360045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7"/>
          <p:cNvGraphicFramePr>
            <a:graphicFrameLocks/>
          </p:cNvGraphicFramePr>
          <p:nvPr>
            <p:extLst>
              <p:ext uri="{D42A27DB-BD31-4B8C-83A1-F6EECF244321}">
                <p14:modId xmlns:p14="http://schemas.microsoft.com/office/powerpoint/2010/main" val="775812201"/>
              </p:ext>
            </p:extLst>
          </p:nvPr>
        </p:nvGraphicFramePr>
        <p:xfrm>
          <a:off x="1365920" y="5270801"/>
          <a:ext cx="4679950" cy="1152525"/>
        </p:xfrm>
        <a:graphic>
          <a:graphicData uri="http://schemas.openxmlformats.org/presentationml/2006/ole">
            <mc:AlternateContent xmlns:mc="http://schemas.openxmlformats.org/markup-compatibility/2006">
              <mc:Choice xmlns:v="urn:schemas-microsoft-com:vml" Requires="v">
                <p:oleObj spid="_x0000_s62983" name="Equation" r:id="rId17" imgW="3695400" imgH="965160" progId="Equation.3">
                  <p:embed/>
                </p:oleObj>
              </mc:Choice>
              <mc:Fallback>
                <p:oleObj name="Equation" r:id="rId17" imgW="3695400" imgH="96516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65920" y="5270801"/>
                        <a:ext cx="4679950"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21"/>
          <p:cNvGraphicFramePr>
            <a:graphicFrameLocks noChangeAspect="1"/>
          </p:cNvGraphicFramePr>
          <p:nvPr>
            <p:extLst>
              <p:ext uri="{D42A27DB-BD31-4B8C-83A1-F6EECF244321}">
                <p14:modId xmlns:p14="http://schemas.microsoft.com/office/powerpoint/2010/main" val="4076637861"/>
              </p:ext>
            </p:extLst>
          </p:nvPr>
        </p:nvGraphicFramePr>
        <p:xfrm>
          <a:off x="6045870" y="5270801"/>
          <a:ext cx="2016125" cy="1155700"/>
        </p:xfrm>
        <a:graphic>
          <a:graphicData uri="http://schemas.openxmlformats.org/presentationml/2006/ole">
            <mc:AlternateContent xmlns:mc="http://schemas.openxmlformats.org/markup-compatibility/2006">
              <mc:Choice xmlns:v="urn:schemas-microsoft-com:vml" Requires="v">
                <p:oleObj spid="_x0000_s62984" name="Equation" r:id="rId19" imgW="1587240" imgH="965160" progId="Equation.3">
                  <p:embed/>
                </p:oleObj>
              </mc:Choice>
              <mc:Fallback>
                <p:oleObj name="Equation" r:id="rId19" imgW="1587240" imgH="9651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45870" y="5270801"/>
                        <a:ext cx="2016125"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 name="Group 22"/>
          <p:cNvGrpSpPr>
            <a:grpSpLocks/>
          </p:cNvGrpSpPr>
          <p:nvPr/>
        </p:nvGrpSpPr>
        <p:grpSpPr bwMode="auto">
          <a:xfrm>
            <a:off x="2051720" y="2208514"/>
            <a:ext cx="5505450" cy="933450"/>
            <a:chOff x="1992" y="1300"/>
            <a:chExt cx="3468" cy="588"/>
          </a:xfrm>
        </p:grpSpPr>
        <p:sp>
          <p:nvSpPr>
            <p:cNvPr id="38" name="Rectangle 23"/>
            <p:cNvSpPr>
              <a:spLocks noChangeArrowheads="1"/>
            </p:cNvSpPr>
            <p:nvPr/>
          </p:nvSpPr>
          <p:spPr bwMode="auto">
            <a:xfrm>
              <a:off x="2158" y="1300"/>
              <a:ext cx="960" cy="96"/>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5400000" scaled="1"/>
            </a:gra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39" name="Rectangle 24"/>
            <p:cNvSpPr>
              <a:spLocks noChangeArrowheads="1"/>
            </p:cNvSpPr>
            <p:nvPr/>
          </p:nvSpPr>
          <p:spPr bwMode="auto">
            <a:xfrm>
              <a:off x="4042" y="1300"/>
              <a:ext cx="960" cy="96"/>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5400000" scaled="1"/>
            </a:gra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40" name="Text Box 25"/>
            <p:cNvSpPr txBox="1">
              <a:spLocks noChangeArrowheads="1"/>
            </p:cNvSpPr>
            <p:nvPr/>
          </p:nvSpPr>
          <p:spPr bwMode="auto">
            <a:xfrm>
              <a:off x="3015" y="1600"/>
              <a:ext cx="3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en-US" altLang="zh-CN" sz="2400" b="1" i="1" u="none">
                  <a:solidFill>
                    <a:schemeClr val="tx1"/>
                  </a:solidFill>
                  <a:ea typeface="楷体_GB2312"/>
                </a:rPr>
                <a:t>L</a:t>
              </a:r>
            </a:p>
          </p:txBody>
        </p:sp>
        <p:sp>
          <p:nvSpPr>
            <p:cNvPr id="41" name="Text Box 26"/>
            <p:cNvSpPr txBox="1">
              <a:spLocks noChangeArrowheads="1"/>
            </p:cNvSpPr>
            <p:nvPr/>
          </p:nvSpPr>
          <p:spPr bwMode="auto">
            <a:xfrm>
              <a:off x="4759" y="158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en-US" altLang="zh-CN" sz="2400" b="1" u="none">
                  <a:solidFill>
                    <a:schemeClr val="tx1"/>
                  </a:solidFill>
                  <a:ea typeface="楷体_GB2312"/>
                </a:rPr>
                <a:t>3</a:t>
              </a:r>
              <a:r>
                <a:rPr kumimoji="1" lang="en-US" altLang="zh-CN" sz="2400" b="1" i="1" u="none">
                  <a:solidFill>
                    <a:schemeClr val="tx1"/>
                  </a:solidFill>
                  <a:ea typeface="楷体_GB2312"/>
                </a:rPr>
                <a:t>L</a:t>
              </a:r>
            </a:p>
          </p:txBody>
        </p:sp>
        <p:sp>
          <p:nvSpPr>
            <p:cNvPr id="42" name="Text Box 27"/>
            <p:cNvSpPr txBox="1">
              <a:spLocks noChangeArrowheads="1"/>
            </p:cNvSpPr>
            <p:nvPr/>
          </p:nvSpPr>
          <p:spPr bwMode="auto">
            <a:xfrm>
              <a:off x="3861" y="1588"/>
              <a:ext cx="3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en-US" altLang="zh-CN" sz="2400" b="1" u="none">
                  <a:solidFill>
                    <a:schemeClr val="tx1"/>
                  </a:solidFill>
                  <a:ea typeface="楷体_GB2312"/>
                </a:rPr>
                <a:t>2</a:t>
              </a:r>
              <a:r>
                <a:rPr kumimoji="1" lang="en-US" altLang="zh-CN" sz="2400" b="1" i="1" u="none">
                  <a:solidFill>
                    <a:schemeClr val="tx1"/>
                  </a:solidFill>
                  <a:ea typeface="楷体_GB2312"/>
                </a:rPr>
                <a:t>L</a:t>
              </a:r>
            </a:p>
          </p:txBody>
        </p:sp>
        <p:sp>
          <p:nvSpPr>
            <p:cNvPr id="43" name="Line 28"/>
            <p:cNvSpPr>
              <a:spLocks noChangeShapeType="1"/>
            </p:cNvSpPr>
            <p:nvPr/>
          </p:nvSpPr>
          <p:spPr bwMode="auto">
            <a:xfrm>
              <a:off x="3117" y="1408"/>
              <a:ext cx="0" cy="144"/>
            </a:xfrm>
            <a:prstGeom prst="line">
              <a:avLst/>
            </a:prstGeom>
            <a:noFill/>
            <a:ln w="9525" cap="rnd">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楷体_GB2312"/>
              </a:endParaRPr>
            </a:p>
          </p:txBody>
        </p:sp>
        <p:sp>
          <p:nvSpPr>
            <p:cNvPr id="44" name="Line 29"/>
            <p:cNvSpPr>
              <a:spLocks noChangeShapeType="1"/>
            </p:cNvSpPr>
            <p:nvPr/>
          </p:nvSpPr>
          <p:spPr bwMode="auto">
            <a:xfrm>
              <a:off x="4053" y="1408"/>
              <a:ext cx="0" cy="144"/>
            </a:xfrm>
            <a:prstGeom prst="line">
              <a:avLst/>
            </a:prstGeom>
            <a:noFill/>
            <a:ln w="9525" cap="rnd">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楷体_GB2312"/>
              </a:endParaRPr>
            </a:p>
          </p:txBody>
        </p:sp>
        <p:sp>
          <p:nvSpPr>
            <p:cNvPr id="45" name="Line 30"/>
            <p:cNvSpPr>
              <a:spLocks noChangeShapeType="1"/>
            </p:cNvSpPr>
            <p:nvPr/>
          </p:nvSpPr>
          <p:spPr bwMode="auto">
            <a:xfrm>
              <a:off x="5001" y="1408"/>
              <a:ext cx="0" cy="144"/>
            </a:xfrm>
            <a:prstGeom prst="line">
              <a:avLst/>
            </a:prstGeom>
            <a:noFill/>
            <a:ln w="9525" cap="rnd">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楷体_GB2312"/>
              </a:endParaRPr>
            </a:p>
          </p:txBody>
        </p:sp>
        <p:grpSp>
          <p:nvGrpSpPr>
            <p:cNvPr id="46" name="Group 31"/>
            <p:cNvGrpSpPr>
              <a:grpSpLocks/>
            </p:cNvGrpSpPr>
            <p:nvPr/>
          </p:nvGrpSpPr>
          <p:grpSpPr bwMode="auto">
            <a:xfrm>
              <a:off x="1992" y="1548"/>
              <a:ext cx="3468" cy="336"/>
              <a:chOff x="1956" y="1548"/>
              <a:chExt cx="3468" cy="336"/>
            </a:xfrm>
          </p:grpSpPr>
          <p:sp>
            <p:nvSpPr>
              <p:cNvPr id="47" name="Line 32"/>
              <p:cNvSpPr>
                <a:spLocks noChangeShapeType="1"/>
              </p:cNvSpPr>
              <p:nvPr/>
            </p:nvSpPr>
            <p:spPr bwMode="auto">
              <a:xfrm>
                <a:off x="2160" y="1584"/>
                <a:ext cx="3168" cy="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楷体_GB2312"/>
                </a:endParaRPr>
              </a:p>
            </p:txBody>
          </p:sp>
          <p:sp>
            <p:nvSpPr>
              <p:cNvPr id="48" name="Text Box 33"/>
              <p:cNvSpPr txBox="1">
                <a:spLocks noChangeArrowheads="1"/>
              </p:cNvSpPr>
              <p:nvPr/>
            </p:nvSpPr>
            <p:spPr bwMode="auto">
              <a:xfrm>
                <a:off x="5196" y="15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800" b="1" i="1" u="none">
                    <a:solidFill>
                      <a:schemeClr val="tx1"/>
                    </a:solidFill>
                    <a:ea typeface="楷体_GB2312"/>
                  </a:rPr>
                  <a:t>x</a:t>
                </a:r>
              </a:p>
            </p:txBody>
          </p:sp>
          <p:sp>
            <p:nvSpPr>
              <p:cNvPr id="49" name="Text Box 34"/>
              <p:cNvSpPr txBox="1">
                <a:spLocks noChangeArrowheads="1"/>
              </p:cNvSpPr>
              <p:nvPr/>
            </p:nvSpPr>
            <p:spPr bwMode="auto">
              <a:xfrm>
                <a:off x="1956" y="159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O</a:t>
                </a:r>
              </a:p>
            </p:txBody>
          </p:sp>
          <p:sp>
            <p:nvSpPr>
              <p:cNvPr id="50" name="Oval 35"/>
              <p:cNvSpPr>
                <a:spLocks noChangeArrowheads="1"/>
              </p:cNvSpPr>
              <p:nvPr/>
            </p:nvSpPr>
            <p:spPr bwMode="auto">
              <a:xfrm>
                <a:off x="2112" y="1548"/>
                <a:ext cx="48" cy="48"/>
              </a:xfrm>
              <a:prstGeom prst="ellipse">
                <a:avLst/>
              </a:prstGeom>
              <a:solidFill>
                <a:schemeClr val="accent1"/>
              </a:solidFill>
              <a:ln w="952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grpSp>
      </p:grpSp>
      <p:sp>
        <p:nvSpPr>
          <p:cNvPr id="51" name="Rectangle 36"/>
          <p:cNvSpPr>
            <a:spLocks noChangeArrowheads="1"/>
          </p:cNvSpPr>
          <p:nvPr/>
        </p:nvSpPr>
        <p:spPr bwMode="auto">
          <a:xfrm>
            <a:off x="2562895" y="2203751"/>
            <a:ext cx="76200" cy="152400"/>
          </a:xfrm>
          <a:prstGeom prst="rect">
            <a:avLst/>
          </a:prstGeom>
          <a:solidFill>
            <a:schemeClr val="folHlink"/>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52" name="Rectangle 37"/>
          <p:cNvSpPr>
            <a:spLocks noChangeArrowheads="1"/>
          </p:cNvSpPr>
          <p:nvPr/>
        </p:nvSpPr>
        <p:spPr bwMode="auto">
          <a:xfrm>
            <a:off x="5704558" y="2203751"/>
            <a:ext cx="76200" cy="152400"/>
          </a:xfrm>
          <a:prstGeom prst="rect">
            <a:avLst/>
          </a:prstGeom>
          <a:solidFill>
            <a:schemeClr val="folHlink"/>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53"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28</a:t>
            </a:fld>
            <a:endParaRPr lang="en-US" altLang="zh-CN"/>
          </a:p>
        </p:txBody>
      </p:sp>
    </p:spTree>
    <p:extLst>
      <p:ext uri="{BB962C8B-B14F-4D97-AF65-F5344CB8AC3E}">
        <p14:creationId xmlns:p14="http://schemas.microsoft.com/office/powerpoint/2010/main" val="402528449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29</a:t>
            </a:fld>
            <a:endParaRPr lang="en-US" altLang="zh-CN"/>
          </a:p>
        </p:txBody>
      </p:sp>
      <p:pic>
        <p:nvPicPr>
          <p:cNvPr id="139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052736"/>
            <a:ext cx="3432175" cy="568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4"/>
          <p:cNvSpPr txBox="1">
            <a:spLocks noChangeArrowheads="1"/>
          </p:cNvSpPr>
          <p:nvPr/>
        </p:nvSpPr>
        <p:spPr bwMode="auto">
          <a:xfrm>
            <a:off x="395412" y="1239033"/>
            <a:ext cx="4464620" cy="1613903"/>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square">
            <a:spAutoFit/>
          </a:bodyPr>
          <a:lstStyle/>
          <a:p>
            <a:pPr marL="0" marR="0" lvl="0" indent="0" algn="just" defTabSz="914400" eaLnBrk="1" fontAlgn="auto" latinLnBrk="0" hangingPunct="1">
              <a:lnSpc>
                <a:spcPct val="103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0000CC"/>
                </a:solidFill>
                <a:effectLst/>
                <a:uLnTx/>
                <a:uFillTx/>
              </a:rPr>
              <a:t>2:</a:t>
            </a:r>
            <a:r>
              <a:rPr kumimoji="1" lang="en-US" altLang="zh-CN" sz="3200" b="1" i="0" u="none" strike="noStrike" kern="0" cap="none" spc="0" normalizeH="0" baseline="0" noProof="0" dirty="0" smtClean="0">
                <a:ln>
                  <a:noFill/>
                </a:ln>
                <a:solidFill>
                  <a:srgbClr val="000000"/>
                </a:solidFill>
                <a:effectLst/>
                <a:uLnTx/>
                <a:uFillTx/>
              </a:rPr>
              <a:t> </a:t>
            </a:r>
            <a:r>
              <a:rPr kumimoji="1" lang="zh-CN" altLang="en-US" sz="3200" b="1" i="0" u="none" strike="noStrike" kern="0" cap="none" spc="0" normalizeH="0" baseline="0" noProof="0" dirty="0" smtClean="0">
                <a:ln>
                  <a:noFill/>
                </a:ln>
                <a:solidFill>
                  <a:srgbClr val="000000"/>
                </a:solidFill>
                <a:effectLst/>
                <a:uLnTx/>
                <a:uFillTx/>
              </a:rPr>
              <a:t>求电偶极子中垂线上距离中心较远处一点的场强</a:t>
            </a:r>
            <a:r>
              <a:rPr kumimoji="1" lang="en-US" altLang="zh-CN" sz="3200" b="1" i="0" u="none" strike="noStrike" kern="0" cap="none" spc="0" normalizeH="0" baseline="0" noProof="0" dirty="0" smtClean="0">
                <a:ln>
                  <a:noFill/>
                </a:ln>
                <a:solidFill>
                  <a:srgbClr val="000000"/>
                </a:solidFill>
                <a:effectLst/>
                <a:uLnTx/>
                <a:uFillTx/>
              </a:rPr>
              <a:t>.</a:t>
            </a:r>
          </a:p>
        </p:txBody>
      </p:sp>
      <p:sp>
        <p:nvSpPr>
          <p:cNvPr id="5"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102437717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3</a:t>
            </a:fld>
            <a:endParaRPr lang="en-US" altLang="zh-CN"/>
          </a:p>
        </p:txBody>
      </p:sp>
      <p:sp>
        <p:nvSpPr>
          <p:cNvPr id="3" name="Text Box 2"/>
          <p:cNvSpPr txBox="1">
            <a:spLocks noChangeArrowheads="1"/>
          </p:cNvSpPr>
          <p:nvPr/>
        </p:nvSpPr>
        <p:spPr bwMode="auto">
          <a:xfrm>
            <a:off x="1187450" y="1052513"/>
            <a:ext cx="626487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4000" b="1" dirty="0">
                <a:solidFill>
                  <a:srgbClr val="003300"/>
                </a:solidFill>
                <a:latin typeface="华文新魏" panose="02010800040101010101" pitchFamily="2" charset="-122"/>
                <a:ea typeface="华文新魏" panose="02010800040101010101" pitchFamily="2" charset="-122"/>
              </a:rPr>
              <a:t>基础</a:t>
            </a:r>
            <a:r>
              <a:rPr kumimoji="1" lang="zh-CN" altLang="en-US" sz="4000" b="1" dirty="0" smtClean="0">
                <a:solidFill>
                  <a:srgbClr val="003300"/>
                </a:solidFill>
                <a:latin typeface="华文新魏" panose="02010800040101010101" pitchFamily="2" charset="-122"/>
                <a:ea typeface="华文新魏" panose="02010800040101010101" pitchFamily="2" charset="-122"/>
              </a:rPr>
              <a:t>物理学</a:t>
            </a:r>
            <a:r>
              <a:rPr kumimoji="1" lang="en-US" altLang="zh-CN" sz="4000" b="1" dirty="0">
                <a:solidFill>
                  <a:srgbClr val="003300"/>
                </a:solidFill>
                <a:latin typeface="华文新魏" panose="02010800040101010101" pitchFamily="2" charset="-122"/>
                <a:ea typeface="华文新魏" panose="02010800040101010101" pitchFamily="2" charset="-122"/>
              </a:rPr>
              <a:t>(</a:t>
            </a:r>
            <a:r>
              <a:rPr kumimoji="1" lang="zh-CN" altLang="en-US" sz="4000" b="1" dirty="0">
                <a:solidFill>
                  <a:srgbClr val="003300"/>
                </a:solidFill>
                <a:latin typeface="华文新魏" panose="02010800040101010101" pitchFamily="2" charset="-122"/>
                <a:ea typeface="华文新魏" panose="02010800040101010101" pitchFamily="2" charset="-122"/>
              </a:rPr>
              <a:t>上</a:t>
            </a:r>
            <a:r>
              <a:rPr kumimoji="1" lang="en-US" altLang="zh-CN" sz="4000" b="1" dirty="0">
                <a:solidFill>
                  <a:srgbClr val="003300"/>
                </a:solidFill>
                <a:latin typeface="华文新魏" panose="02010800040101010101" pitchFamily="2" charset="-122"/>
                <a:ea typeface="华文新魏" panose="02010800040101010101" pitchFamily="2" charset="-122"/>
              </a:rPr>
              <a:t>)---</a:t>
            </a:r>
            <a:r>
              <a:rPr kumimoji="1" lang="zh-CN" altLang="en-US" sz="4000" b="1" dirty="0" smtClean="0">
                <a:solidFill>
                  <a:srgbClr val="003300"/>
                </a:solidFill>
                <a:latin typeface="华文新魏" panose="02010800040101010101" pitchFamily="2" charset="-122"/>
                <a:ea typeface="华文新魏" panose="02010800040101010101" pitchFamily="2" charset="-122"/>
              </a:rPr>
              <a:t>电磁学</a:t>
            </a:r>
            <a:endParaRPr kumimoji="1" lang="zh-CN" altLang="en-US" sz="4000" b="1" dirty="0">
              <a:solidFill>
                <a:srgbClr val="003300"/>
              </a:solidFill>
              <a:latin typeface="华文新魏" panose="02010800040101010101" pitchFamily="2" charset="-122"/>
              <a:ea typeface="华文新魏" panose="02010800040101010101" pitchFamily="2" charset="-122"/>
            </a:endParaRPr>
          </a:p>
        </p:txBody>
      </p:sp>
      <p:sp>
        <p:nvSpPr>
          <p:cNvPr id="5" name="Text Box 3"/>
          <p:cNvSpPr txBox="1">
            <a:spLocks noChangeArrowheads="1"/>
          </p:cNvSpPr>
          <p:nvPr/>
        </p:nvSpPr>
        <p:spPr bwMode="auto">
          <a:xfrm>
            <a:off x="755576" y="2278082"/>
            <a:ext cx="777686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3600" b="1" dirty="0" smtClean="0">
                <a:solidFill>
                  <a:srgbClr val="990033"/>
                </a:solidFill>
                <a:latin typeface="华文新魏" panose="02010800040101010101" pitchFamily="2" charset="-122"/>
                <a:ea typeface="华文新魏" panose="02010800040101010101" pitchFamily="2" charset="-122"/>
              </a:rPr>
              <a:t>第六章  电磁感应</a:t>
            </a:r>
            <a:endParaRPr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lang="zh-CN" altLang="en-US" sz="3600" b="1" dirty="0" smtClean="0">
                <a:solidFill>
                  <a:srgbClr val="990033"/>
                </a:solidFill>
                <a:latin typeface="华文新魏" panose="02010800040101010101" pitchFamily="2" charset="-122"/>
                <a:ea typeface="华文新魏" panose="02010800040101010101" pitchFamily="2" charset="-122"/>
              </a:rPr>
              <a:t>第七章  交流电</a:t>
            </a:r>
          </a:p>
          <a:p>
            <a:pPr eaLnBrk="1" fontAlgn="base" hangingPunct="1">
              <a:spcBef>
                <a:spcPct val="50000"/>
              </a:spcBef>
              <a:spcAft>
                <a:spcPct val="0"/>
              </a:spcAft>
            </a:pPr>
            <a:r>
              <a:rPr lang="zh-CN" altLang="en-US" sz="3600" b="1" dirty="0" smtClean="0">
                <a:solidFill>
                  <a:srgbClr val="990033"/>
                </a:solidFill>
                <a:latin typeface="华文新魏" panose="02010800040101010101" pitchFamily="2" charset="-122"/>
                <a:ea typeface="华文新魏" panose="02010800040101010101" pitchFamily="2" charset="-122"/>
              </a:rPr>
              <a:t>第八章  麦克斯韦电磁场理论</a:t>
            </a:r>
            <a:endParaRPr lang="en-US" altLang="zh-CN" sz="3600" b="1" dirty="0" smtClean="0">
              <a:solidFill>
                <a:srgbClr val="990033"/>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1320951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Text Box 4"/>
          <p:cNvSpPr txBox="1">
            <a:spLocks noChangeArrowheads="1"/>
          </p:cNvSpPr>
          <p:nvPr/>
        </p:nvSpPr>
        <p:spPr bwMode="auto">
          <a:xfrm>
            <a:off x="213788" y="986951"/>
            <a:ext cx="8604250" cy="387094"/>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spAutoFit/>
          </a:bodyPr>
          <a:lstStyle/>
          <a:p>
            <a:pPr algn="just">
              <a:lnSpc>
                <a:spcPct val="103000"/>
              </a:lnSpc>
            </a:pPr>
            <a:r>
              <a:rPr kumimoji="1" lang="en-US" altLang="zh-CN" sz="2000" b="1" u="none" dirty="0" smtClean="0">
                <a:solidFill>
                  <a:srgbClr val="0000CC"/>
                </a:solidFill>
                <a:ea typeface="楷体_GB2312"/>
              </a:rPr>
              <a:t>2</a:t>
            </a:r>
            <a:r>
              <a:rPr kumimoji="1" lang="en-US" altLang="zh-CN" sz="2000" b="1" u="none" dirty="0">
                <a:solidFill>
                  <a:srgbClr val="0000CC"/>
                </a:solidFill>
                <a:ea typeface="楷体_GB2312"/>
              </a:rPr>
              <a:t>:</a:t>
            </a:r>
            <a:r>
              <a:rPr kumimoji="1" lang="en-US" altLang="zh-CN" sz="2000" b="1" u="none" dirty="0">
                <a:solidFill>
                  <a:schemeClr val="tx1"/>
                </a:solidFill>
                <a:ea typeface="楷体_GB2312"/>
              </a:rPr>
              <a:t> </a:t>
            </a:r>
            <a:r>
              <a:rPr kumimoji="1" lang="zh-CN" altLang="en-US" sz="2000" b="1" u="none" dirty="0">
                <a:solidFill>
                  <a:schemeClr val="tx1"/>
                </a:solidFill>
                <a:ea typeface="楷体_GB2312"/>
              </a:rPr>
              <a:t>求电偶极子中垂线上距离中心较远处一点的场强</a:t>
            </a:r>
            <a:r>
              <a:rPr kumimoji="1" lang="en-US" altLang="zh-CN" sz="2000" b="1" u="none" dirty="0">
                <a:solidFill>
                  <a:schemeClr val="tx1"/>
                </a:solidFill>
                <a:ea typeface="楷体_GB2312"/>
              </a:rPr>
              <a:t>.</a:t>
            </a:r>
          </a:p>
        </p:txBody>
      </p:sp>
      <p:sp>
        <p:nvSpPr>
          <p:cNvPr id="4" name="Text Box 6"/>
          <p:cNvSpPr txBox="1">
            <a:spLocks noChangeArrowheads="1"/>
          </p:cNvSpPr>
          <p:nvPr/>
        </p:nvSpPr>
        <p:spPr bwMode="auto">
          <a:xfrm>
            <a:off x="5832921" y="5229225"/>
            <a:ext cx="3203575" cy="948337"/>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spAutoFit/>
          </a:bodyPr>
          <a:lstStyle/>
          <a:p>
            <a:pPr algn="just">
              <a:lnSpc>
                <a:spcPct val="103000"/>
              </a:lnSpc>
            </a:pPr>
            <a:r>
              <a:rPr kumimoji="1" lang="zh-CN" altLang="en-US" b="1" u="none">
                <a:solidFill>
                  <a:srgbClr val="0000CC"/>
                </a:solidFill>
                <a:ea typeface="楷体_GB2312"/>
              </a:rPr>
              <a:t>电偶极子</a:t>
            </a:r>
            <a:r>
              <a:rPr kumimoji="1" lang="en-US" altLang="zh-CN" b="1" u="none">
                <a:solidFill>
                  <a:srgbClr val="0000CC"/>
                </a:solidFill>
                <a:ea typeface="楷体_GB2312"/>
              </a:rPr>
              <a:t>: </a:t>
            </a:r>
            <a:r>
              <a:rPr kumimoji="1" lang="zh-CN" altLang="en-US" b="1" u="none">
                <a:solidFill>
                  <a:schemeClr val="tx1"/>
                </a:solidFill>
                <a:ea typeface="楷体_GB2312"/>
              </a:rPr>
              <a:t>等量异号电荷</a:t>
            </a:r>
            <a:r>
              <a:rPr kumimoji="1" lang="en-US" altLang="zh-CN" b="1" u="none">
                <a:solidFill>
                  <a:schemeClr val="tx1"/>
                </a:solidFill>
                <a:ea typeface="楷体_GB2312"/>
              </a:rPr>
              <a:t>+</a:t>
            </a:r>
            <a:r>
              <a:rPr kumimoji="1" lang="en-US" altLang="zh-CN" b="1" i="1" u="none">
                <a:solidFill>
                  <a:schemeClr val="tx1"/>
                </a:solidFill>
                <a:ea typeface="楷体_GB2312"/>
              </a:rPr>
              <a:t>q</a:t>
            </a:r>
            <a:r>
              <a:rPr kumimoji="1" lang="zh-CN" altLang="en-US" b="1" u="none">
                <a:solidFill>
                  <a:schemeClr val="tx1"/>
                </a:solidFill>
                <a:ea typeface="楷体_GB2312"/>
              </a:rPr>
              <a:t>、</a:t>
            </a:r>
            <a:r>
              <a:rPr kumimoji="1" lang="en-US" altLang="zh-CN" b="1" u="none">
                <a:solidFill>
                  <a:schemeClr val="tx1"/>
                </a:solidFill>
                <a:ea typeface="楷体_GB2312"/>
              </a:rPr>
              <a:t>-</a:t>
            </a:r>
            <a:r>
              <a:rPr kumimoji="1" lang="en-US" altLang="zh-CN" b="1" i="1" u="none">
                <a:solidFill>
                  <a:schemeClr val="tx1"/>
                </a:solidFill>
                <a:ea typeface="楷体_GB2312"/>
              </a:rPr>
              <a:t>q</a:t>
            </a:r>
            <a:r>
              <a:rPr kumimoji="1" lang="en-US" altLang="zh-CN" b="1" u="none">
                <a:solidFill>
                  <a:schemeClr val="tx1"/>
                </a:solidFill>
                <a:ea typeface="楷体_GB2312"/>
              </a:rPr>
              <a:t>, </a:t>
            </a:r>
            <a:r>
              <a:rPr kumimoji="1" lang="zh-CN" altLang="en-US" b="1" u="none">
                <a:solidFill>
                  <a:schemeClr val="tx1"/>
                </a:solidFill>
                <a:ea typeface="楷体_GB2312"/>
              </a:rPr>
              <a:t>相距为</a:t>
            </a:r>
            <a:r>
              <a:rPr kumimoji="1" lang="en-US" altLang="zh-CN" b="1" i="1" u="none">
                <a:solidFill>
                  <a:schemeClr val="tx1"/>
                </a:solidFill>
                <a:ea typeface="楷体_GB2312"/>
              </a:rPr>
              <a:t>l </a:t>
            </a:r>
            <a:r>
              <a:rPr kumimoji="1" lang="en-US" altLang="zh-CN" b="1" u="none">
                <a:solidFill>
                  <a:schemeClr val="tx1"/>
                </a:solidFill>
                <a:ea typeface="楷体_GB2312"/>
              </a:rPr>
              <a:t>(</a:t>
            </a:r>
            <a:r>
              <a:rPr kumimoji="1" lang="en-US" altLang="zh-CN" b="1" i="1" u="none">
                <a:solidFill>
                  <a:schemeClr val="tx1"/>
                </a:solidFill>
                <a:ea typeface="楷体_GB2312"/>
              </a:rPr>
              <a:t>l</a:t>
            </a:r>
            <a:r>
              <a:rPr kumimoji="1" lang="zh-CN" altLang="en-US" b="1" u="none">
                <a:solidFill>
                  <a:schemeClr val="tx1"/>
                </a:solidFill>
                <a:ea typeface="楷体_GB2312"/>
              </a:rPr>
              <a:t>相对于求场点很小</a:t>
            </a:r>
            <a:r>
              <a:rPr kumimoji="1" lang="en-US" altLang="zh-CN" b="1" u="none">
                <a:solidFill>
                  <a:schemeClr val="tx1"/>
                </a:solidFill>
                <a:ea typeface="楷体_GB2312"/>
              </a:rPr>
              <a:t>)</a:t>
            </a:r>
            <a:r>
              <a:rPr kumimoji="1" lang="zh-CN" altLang="en-US" b="1" u="none">
                <a:solidFill>
                  <a:schemeClr val="tx1"/>
                </a:solidFill>
                <a:ea typeface="楷体_GB2312"/>
              </a:rPr>
              <a:t>的带电体系</a:t>
            </a:r>
            <a:r>
              <a:rPr kumimoji="1" lang="en-US" altLang="zh-CN" b="1" u="none">
                <a:solidFill>
                  <a:schemeClr val="tx1"/>
                </a:solidFill>
                <a:ea typeface="楷体_GB2312"/>
              </a:rPr>
              <a:t>.</a:t>
            </a:r>
          </a:p>
        </p:txBody>
      </p:sp>
      <p:sp>
        <p:nvSpPr>
          <p:cNvPr id="5" name="Text Box 52"/>
          <p:cNvSpPr txBox="1">
            <a:spLocks noChangeArrowheads="1"/>
          </p:cNvSpPr>
          <p:nvPr/>
        </p:nvSpPr>
        <p:spPr bwMode="auto">
          <a:xfrm>
            <a:off x="250824" y="1654663"/>
            <a:ext cx="1008063" cy="377667"/>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spAutoFit/>
          </a:bodyPr>
          <a:lstStyle/>
          <a:p>
            <a:pPr algn="just">
              <a:lnSpc>
                <a:spcPct val="103000"/>
              </a:lnSpc>
            </a:pPr>
            <a:r>
              <a:rPr kumimoji="1" lang="zh-CN" altLang="en-US" b="1" u="none" dirty="0">
                <a:solidFill>
                  <a:srgbClr val="0000CC"/>
                </a:solidFill>
                <a:ea typeface="楷体_GB2312"/>
              </a:rPr>
              <a:t>解</a:t>
            </a:r>
            <a:r>
              <a:rPr kumimoji="1" lang="en-US" altLang="zh-CN" b="1" u="none" dirty="0">
                <a:solidFill>
                  <a:srgbClr val="0000CC"/>
                </a:solidFill>
                <a:ea typeface="楷体_GB2312"/>
              </a:rPr>
              <a:t>:</a:t>
            </a:r>
            <a:endParaRPr kumimoji="1" lang="en-US" altLang="zh-CN" b="1" u="none" dirty="0">
              <a:solidFill>
                <a:schemeClr val="tx1"/>
              </a:solidFill>
              <a:ea typeface="楷体_GB2312"/>
            </a:endParaRPr>
          </a:p>
        </p:txBody>
      </p:sp>
      <p:graphicFrame>
        <p:nvGraphicFramePr>
          <p:cNvPr id="6" name="Object 53"/>
          <p:cNvGraphicFramePr>
            <a:graphicFrameLocks noChangeAspect="1"/>
          </p:cNvGraphicFramePr>
          <p:nvPr>
            <p:extLst>
              <p:ext uri="{D42A27DB-BD31-4B8C-83A1-F6EECF244321}">
                <p14:modId xmlns:p14="http://schemas.microsoft.com/office/powerpoint/2010/main" val="4109913850"/>
              </p:ext>
            </p:extLst>
          </p:nvPr>
        </p:nvGraphicFramePr>
        <p:xfrm>
          <a:off x="960323" y="1349291"/>
          <a:ext cx="1757833" cy="942679"/>
        </p:xfrm>
        <a:graphic>
          <a:graphicData uri="http://schemas.openxmlformats.org/presentationml/2006/ole">
            <mc:AlternateContent xmlns:mc="http://schemas.openxmlformats.org/markup-compatibility/2006">
              <mc:Choice xmlns:v="urn:schemas-microsoft-com:vml" Requires="v">
                <p:oleObj spid="_x0000_s111852" name="公式" r:id="rId3" imgW="825480" imgH="444240" progId="Equation.3">
                  <p:embed/>
                </p:oleObj>
              </mc:Choice>
              <mc:Fallback>
                <p:oleObj name="公式" r:id="rId3" imgW="8254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323" y="1349291"/>
                        <a:ext cx="1757833" cy="942679"/>
                      </a:xfrm>
                      <a:prstGeom prst="rect">
                        <a:avLst/>
                      </a:prstGeom>
                      <a:noFill/>
                      <a:ln>
                        <a:noFill/>
                      </a:ln>
                      <a:effectLst/>
                    </p:spPr>
                  </p:pic>
                </p:oleObj>
              </mc:Fallback>
            </mc:AlternateContent>
          </a:graphicData>
        </a:graphic>
      </p:graphicFrame>
      <p:graphicFrame>
        <p:nvGraphicFramePr>
          <p:cNvPr id="7" name="Object 54"/>
          <p:cNvGraphicFramePr>
            <a:graphicFrameLocks noChangeAspect="1"/>
          </p:cNvGraphicFramePr>
          <p:nvPr>
            <p:extLst>
              <p:ext uri="{D42A27DB-BD31-4B8C-83A1-F6EECF244321}">
                <p14:modId xmlns:p14="http://schemas.microsoft.com/office/powerpoint/2010/main" val="2506907488"/>
              </p:ext>
            </p:extLst>
          </p:nvPr>
        </p:nvGraphicFramePr>
        <p:xfrm>
          <a:off x="3413709" y="1324781"/>
          <a:ext cx="1740261" cy="932770"/>
        </p:xfrm>
        <a:graphic>
          <a:graphicData uri="http://schemas.openxmlformats.org/presentationml/2006/ole">
            <mc:AlternateContent xmlns:mc="http://schemas.openxmlformats.org/markup-compatibility/2006">
              <mc:Choice xmlns:v="urn:schemas-microsoft-com:vml" Requires="v">
                <p:oleObj spid="_x0000_s111853" name="公式" r:id="rId5" imgW="825480" imgH="444240" progId="Equation.3">
                  <p:embed/>
                </p:oleObj>
              </mc:Choice>
              <mc:Fallback>
                <p:oleObj name="公式" r:id="rId5" imgW="82548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3709" y="1324781"/>
                        <a:ext cx="1740261" cy="932770"/>
                      </a:xfrm>
                      <a:prstGeom prst="rect">
                        <a:avLst/>
                      </a:prstGeom>
                      <a:noFill/>
                      <a:ln>
                        <a:noFill/>
                      </a:ln>
                      <a:effectLst/>
                    </p:spPr>
                  </p:pic>
                </p:oleObj>
              </mc:Fallback>
            </mc:AlternateContent>
          </a:graphicData>
        </a:graphic>
      </p:graphicFrame>
      <p:graphicFrame>
        <p:nvGraphicFramePr>
          <p:cNvPr id="8" name="Object 55"/>
          <p:cNvGraphicFramePr>
            <a:graphicFrameLocks noChangeAspect="1"/>
          </p:cNvGraphicFramePr>
          <p:nvPr>
            <p:extLst>
              <p:ext uri="{D42A27DB-BD31-4B8C-83A1-F6EECF244321}">
                <p14:modId xmlns:p14="http://schemas.microsoft.com/office/powerpoint/2010/main" val="3501820627"/>
              </p:ext>
            </p:extLst>
          </p:nvPr>
        </p:nvGraphicFramePr>
        <p:xfrm>
          <a:off x="766978" y="3126005"/>
          <a:ext cx="3817713" cy="939308"/>
        </p:xfrm>
        <a:graphic>
          <a:graphicData uri="http://schemas.openxmlformats.org/presentationml/2006/ole">
            <mc:AlternateContent xmlns:mc="http://schemas.openxmlformats.org/markup-compatibility/2006">
              <mc:Choice xmlns:v="urn:schemas-microsoft-com:vml" Requires="v">
                <p:oleObj spid="_x0000_s111854" name="公式" r:id="rId7" imgW="1904760" imgH="444240" progId="Equation.3">
                  <p:embed/>
                </p:oleObj>
              </mc:Choice>
              <mc:Fallback>
                <p:oleObj name="公式" r:id="rId7" imgW="190476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978" y="3126005"/>
                        <a:ext cx="3817713" cy="939308"/>
                      </a:xfrm>
                      <a:prstGeom prst="rect">
                        <a:avLst/>
                      </a:prstGeom>
                      <a:solidFill>
                        <a:srgbClr val="FFFFFF"/>
                      </a:solidFill>
                      <a:ln>
                        <a:noFill/>
                      </a:ln>
                      <a:effectLst/>
                    </p:spPr>
                  </p:pic>
                </p:oleObj>
              </mc:Fallback>
            </mc:AlternateContent>
          </a:graphicData>
        </a:graphic>
      </p:graphicFrame>
      <p:graphicFrame>
        <p:nvGraphicFramePr>
          <p:cNvPr id="9" name="Object 56"/>
          <p:cNvGraphicFramePr>
            <a:graphicFrameLocks noChangeAspect="1"/>
          </p:cNvGraphicFramePr>
          <p:nvPr>
            <p:extLst>
              <p:ext uri="{D42A27DB-BD31-4B8C-83A1-F6EECF244321}">
                <p14:modId xmlns:p14="http://schemas.microsoft.com/office/powerpoint/2010/main" val="897168068"/>
              </p:ext>
            </p:extLst>
          </p:nvPr>
        </p:nvGraphicFramePr>
        <p:xfrm>
          <a:off x="762660" y="2376798"/>
          <a:ext cx="1174519" cy="397865"/>
        </p:xfrm>
        <a:graphic>
          <a:graphicData uri="http://schemas.openxmlformats.org/presentationml/2006/ole">
            <mc:AlternateContent xmlns:mc="http://schemas.openxmlformats.org/markup-compatibility/2006">
              <mc:Choice xmlns:v="urn:schemas-microsoft-com:vml" Requires="v">
                <p:oleObj spid="_x0000_s111855" name="公式" r:id="rId9" imgW="520560" imgH="177480" progId="Equation.3">
                  <p:embed/>
                </p:oleObj>
              </mc:Choice>
              <mc:Fallback>
                <p:oleObj name="公式" r:id="rId9" imgW="52056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660" y="2376798"/>
                        <a:ext cx="1174519" cy="397865"/>
                      </a:xfrm>
                      <a:prstGeom prst="rect">
                        <a:avLst/>
                      </a:prstGeom>
                      <a:noFill/>
                      <a:ln>
                        <a:noFill/>
                      </a:ln>
                      <a:effectLst/>
                    </p:spPr>
                  </p:pic>
                </p:oleObj>
              </mc:Fallback>
            </mc:AlternateContent>
          </a:graphicData>
        </a:graphic>
      </p:graphicFrame>
      <p:grpSp>
        <p:nvGrpSpPr>
          <p:cNvPr id="10" name="Group 65"/>
          <p:cNvGrpSpPr>
            <a:grpSpLocks/>
          </p:cNvGrpSpPr>
          <p:nvPr/>
        </p:nvGrpSpPr>
        <p:grpSpPr bwMode="auto">
          <a:xfrm>
            <a:off x="637527" y="4124648"/>
            <a:ext cx="4889500" cy="774700"/>
            <a:chOff x="269" y="2445"/>
            <a:chExt cx="3080" cy="488"/>
          </a:xfrm>
        </p:grpSpPr>
        <p:sp>
          <p:nvSpPr>
            <p:cNvPr id="11" name="Text Box 58"/>
            <p:cNvSpPr txBox="1">
              <a:spLocks noChangeArrowheads="1"/>
            </p:cNvSpPr>
            <p:nvPr/>
          </p:nvSpPr>
          <p:spPr bwMode="auto">
            <a:xfrm>
              <a:off x="269" y="2515"/>
              <a:ext cx="2132" cy="418"/>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spAutoFit/>
            </a:bodyPr>
            <a:lstStyle/>
            <a:p>
              <a:pPr algn="just">
                <a:lnSpc>
                  <a:spcPct val="103000"/>
                </a:lnSpc>
              </a:pPr>
              <a:r>
                <a:rPr kumimoji="1" lang="zh-CN" altLang="en-US" b="1" u="none" dirty="0">
                  <a:solidFill>
                    <a:schemeClr val="tx1"/>
                  </a:solidFill>
                  <a:ea typeface="楷体_GB2312"/>
                </a:rPr>
                <a:t>用  表示从</a:t>
              </a:r>
              <a:r>
                <a:rPr kumimoji="1" lang="en-US" altLang="zh-CN" b="1" u="none" dirty="0">
                  <a:solidFill>
                    <a:schemeClr val="tx1"/>
                  </a:solidFill>
                  <a:ea typeface="楷体_GB2312"/>
                </a:rPr>
                <a:t>-</a:t>
              </a:r>
              <a:r>
                <a:rPr kumimoji="1" lang="en-US" altLang="zh-CN" b="1" i="1" u="none" dirty="0">
                  <a:solidFill>
                    <a:schemeClr val="tx1"/>
                  </a:solidFill>
                  <a:ea typeface="楷体_GB2312"/>
                </a:rPr>
                <a:t>q</a:t>
              </a:r>
              <a:r>
                <a:rPr kumimoji="1" lang="zh-CN" altLang="en-US" b="1" u="none" dirty="0">
                  <a:solidFill>
                    <a:schemeClr val="tx1"/>
                  </a:solidFill>
                  <a:ea typeface="楷体_GB2312"/>
                </a:rPr>
                <a:t>到</a:t>
              </a:r>
              <a:r>
                <a:rPr kumimoji="1" lang="en-US" altLang="zh-CN" b="1" u="none" dirty="0">
                  <a:solidFill>
                    <a:schemeClr val="tx1"/>
                  </a:solidFill>
                  <a:ea typeface="楷体_GB2312"/>
                </a:rPr>
                <a:t>+</a:t>
              </a:r>
              <a:r>
                <a:rPr kumimoji="1" lang="en-US" altLang="zh-CN" b="1" i="1" u="none" dirty="0">
                  <a:solidFill>
                    <a:schemeClr val="tx1"/>
                  </a:solidFill>
                  <a:ea typeface="楷体_GB2312"/>
                </a:rPr>
                <a:t>q</a:t>
              </a:r>
              <a:r>
                <a:rPr kumimoji="1" lang="zh-CN" altLang="en-US" b="1" u="none" dirty="0">
                  <a:solidFill>
                    <a:schemeClr val="tx1"/>
                  </a:solidFill>
                  <a:ea typeface="楷体_GB2312"/>
                </a:rPr>
                <a:t>的矢量</a:t>
              </a:r>
              <a:r>
                <a:rPr kumimoji="1" lang="en-US" altLang="zh-CN" b="1" u="none" dirty="0">
                  <a:solidFill>
                    <a:schemeClr val="tx1"/>
                  </a:solidFill>
                  <a:ea typeface="楷体_GB2312"/>
                </a:rPr>
                <a:t>,  </a:t>
              </a:r>
              <a:r>
                <a:rPr kumimoji="1" lang="zh-CN" altLang="en-US" b="1" u="none" dirty="0">
                  <a:solidFill>
                    <a:schemeClr val="tx1"/>
                  </a:solidFill>
                  <a:ea typeface="楷体_GB2312"/>
                </a:rPr>
                <a:t>定义电偶极矩为</a:t>
              </a:r>
              <a:r>
                <a:rPr kumimoji="1" lang="en-US" altLang="zh-CN" b="1" u="none" dirty="0">
                  <a:solidFill>
                    <a:schemeClr val="tx1"/>
                  </a:solidFill>
                  <a:ea typeface="楷体_GB2312"/>
                </a:rPr>
                <a:t>:</a:t>
              </a:r>
            </a:p>
          </p:txBody>
        </p:sp>
        <p:graphicFrame>
          <p:nvGraphicFramePr>
            <p:cNvPr id="12" name="Object 60"/>
            <p:cNvGraphicFramePr>
              <a:graphicFrameLocks noChangeAspect="1"/>
            </p:cNvGraphicFramePr>
            <p:nvPr>
              <p:extLst>
                <p:ext uri="{D42A27DB-BD31-4B8C-83A1-F6EECF244321}">
                  <p14:modId xmlns:p14="http://schemas.microsoft.com/office/powerpoint/2010/main" val="985164932"/>
                </p:ext>
              </p:extLst>
            </p:nvPr>
          </p:nvGraphicFramePr>
          <p:xfrm>
            <a:off x="472" y="2519"/>
            <a:ext cx="183" cy="182"/>
          </p:xfrm>
          <a:graphic>
            <a:graphicData uri="http://schemas.openxmlformats.org/presentationml/2006/ole">
              <mc:AlternateContent xmlns:mc="http://schemas.openxmlformats.org/markup-compatibility/2006">
                <mc:Choice xmlns:v="urn:schemas-microsoft-com:vml" Requires="v">
                  <p:oleObj spid="_x0000_s111856" name="公式" r:id="rId11" imgW="126720" imgH="203040" progId="Equation.3">
                    <p:embed/>
                  </p:oleObj>
                </mc:Choice>
                <mc:Fallback>
                  <p:oleObj name="公式" r:id="rId11" imgW="126720" imgH="203040" progId="Equation.3">
                    <p:embed/>
                    <p:pic>
                      <p:nvPicPr>
                        <p:cNvPr id="0" name=""/>
                        <p:cNvPicPr>
                          <a:picLocks noChangeAspect="1" noChangeArrowheads="1"/>
                        </p:cNvPicPr>
                        <p:nvPr/>
                      </p:nvPicPr>
                      <p:blipFill>
                        <a:blip r:embed="rId12"/>
                        <a:srcRect/>
                        <a:stretch>
                          <a:fillRect/>
                        </a:stretch>
                      </p:blipFill>
                      <p:spPr bwMode="auto">
                        <a:xfrm>
                          <a:off x="472" y="2519"/>
                          <a:ext cx="183" cy="182"/>
                        </a:xfrm>
                        <a:prstGeom prst="rect">
                          <a:avLst/>
                        </a:prstGeom>
                        <a:noFill/>
                        <a:ln>
                          <a:noFill/>
                        </a:ln>
                        <a:effectLst>
                          <a:outerShdw dist="17961" dir="2700000" algn="ctr" rotWithShape="0">
                            <a:schemeClr val="bg1"/>
                          </a:outerShdw>
                        </a:effectLst>
                      </p:spPr>
                    </p:pic>
                  </p:oleObj>
                </mc:Fallback>
              </mc:AlternateContent>
            </a:graphicData>
          </a:graphic>
        </p:graphicFrame>
        <p:graphicFrame>
          <p:nvGraphicFramePr>
            <p:cNvPr id="13" name="Object 63"/>
            <p:cNvGraphicFramePr>
              <a:graphicFrameLocks noChangeAspect="1"/>
            </p:cNvGraphicFramePr>
            <p:nvPr>
              <p:extLst>
                <p:ext uri="{D42A27DB-BD31-4B8C-83A1-F6EECF244321}">
                  <p14:modId xmlns:p14="http://schemas.microsoft.com/office/powerpoint/2010/main" val="3073080972"/>
                </p:ext>
              </p:extLst>
            </p:nvPr>
          </p:nvGraphicFramePr>
          <p:xfrm>
            <a:off x="2509" y="2445"/>
            <a:ext cx="840" cy="398"/>
          </p:xfrm>
          <a:graphic>
            <a:graphicData uri="http://schemas.openxmlformats.org/presentationml/2006/ole">
              <mc:AlternateContent xmlns:mc="http://schemas.openxmlformats.org/markup-compatibility/2006">
                <mc:Choice xmlns:v="urn:schemas-microsoft-com:vml" Requires="v">
                  <p:oleObj spid="_x0000_s111857" name="公式" r:id="rId13" imgW="507960" imgH="241200" progId="Equation.3">
                    <p:embed/>
                  </p:oleObj>
                </mc:Choice>
                <mc:Fallback>
                  <p:oleObj name="公式" r:id="rId13" imgW="50796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9" y="2445"/>
                          <a:ext cx="840" cy="398"/>
                        </a:xfrm>
                        <a:prstGeom prst="rect">
                          <a:avLst/>
                        </a:prstGeom>
                        <a:noFill/>
                        <a:ln>
                          <a:noFill/>
                        </a:ln>
                        <a:effectLst>
                          <a:outerShdw dist="17961" dir="2700000" algn="ctr" rotWithShape="0">
                            <a:schemeClr val="bg1"/>
                          </a:outerShdw>
                        </a:effectLst>
                      </p:spPr>
                    </p:pic>
                  </p:oleObj>
                </mc:Fallback>
              </mc:AlternateContent>
            </a:graphicData>
          </a:graphic>
        </p:graphicFrame>
      </p:grpSp>
      <p:graphicFrame>
        <p:nvGraphicFramePr>
          <p:cNvPr id="14" name="Object 64"/>
          <p:cNvGraphicFramePr>
            <a:graphicFrameLocks noChangeAspect="1"/>
          </p:cNvGraphicFramePr>
          <p:nvPr>
            <p:extLst>
              <p:ext uri="{D42A27DB-BD31-4B8C-83A1-F6EECF244321}">
                <p14:modId xmlns:p14="http://schemas.microsoft.com/office/powerpoint/2010/main" val="1254578209"/>
              </p:ext>
            </p:extLst>
          </p:nvPr>
        </p:nvGraphicFramePr>
        <p:xfrm>
          <a:off x="2503587" y="2335002"/>
          <a:ext cx="2990031" cy="594783"/>
        </p:xfrm>
        <a:graphic>
          <a:graphicData uri="http://schemas.openxmlformats.org/presentationml/2006/ole">
            <mc:AlternateContent xmlns:mc="http://schemas.openxmlformats.org/markup-compatibility/2006">
              <mc:Choice xmlns:v="urn:schemas-microsoft-com:vml" Requires="v">
                <p:oleObj spid="_x0000_s111858" name="公式" r:id="rId15" imgW="1015920" imgH="215640" progId="Equation.3">
                  <p:embed/>
                </p:oleObj>
              </mc:Choice>
              <mc:Fallback>
                <p:oleObj name="公式" r:id="rId15" imgW="101592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03587" y="2335002"/>
                        <a:ext cx="2990031" cy="594783"/>
                      </a:xfrm>
                      <a:prstGeom prst="rect">
                        <a:avLst/>
                      </a:prstGeom>
                      <a:noFill/>
                      <a:ln>
                        <a:noFill/>
                      </a:ln>
                      <a:effectLst/>
                    </p:spPr>
                  </p:pic>
                </p:oleObj>
              </mc:Fallback>
            </mc:AlternateContent>
          </a:graphicData>
        </a:graphic>
      </p:graphicFrame>
      <p:graphicFrame>
        <p:nvGraphicFramePr>
          <p:cNvPr id="15" name="Object 66"/>
          <p:cNvGraphicFramePr>
            <a:graphicFrameLocks noChangeAspect="1"/>
          </p:cNvGraphicFramePr>
          <p:nvPr>
            <p:extLst>
              <p:ext uri="{D42A27DB-BD31-4B8C-83A1-F6EECF244321}">
                <p14:modId xmlns:p14="http://schemas.microsoft.com/office/powerpoint/2010/main" val="2377186933"/>
              </p:ext>
            </p:extLst>
          </p:nvPr>
        </p:nvGraphicFramePr>
        <p:xfrm>
          <a:off x="996708" y="4887485"/>
          <a:ext cx="2459812" cy="590475"/>
        </p:xfrm>
        <a:graphic>
          <a:graphicData uri="http://schemas.openxmlformats.org/presentationml/2006/ole">
            <mc:AlternateContent xmlns:mc="http://schemas.openxmlformats.org/markup-compatibility/2006">
              <mc:Choice xmlns:v="urn:schemas-microsoft-com:vml" Requires="v">
                <p:oleObj spid="_x0000_s111859" name="公式" r:id="rId17" imgW="952200" imgH="228600" progId="Equation.3">
                  <p:embed/>
                </p:oleObj>
              </mc:Choice>
              <mc:Fallback>
                <p:oleObj name="公式" r:id="rId17" imgW="95220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6708" y="4887485"/>
                        <a:ext cx="2459812" cy="590475"/>
                      </a:xfrm>
                      <a:prstGeom prst="rect">
                        <a:avLst/>
                      </a:prstGeom>
                      <a:noFill/>
                      <a:ln>
                        <a:noFill/>
                      </a:ln>
                      <a:effectLst/>
                    </p:spPr>
                  </p:pic>
                </p:oleObj>
              </mc:Fallback>
            </mc:AlternateContent>
          </a:graphicData>
        </a:graphic>
      </p:graphicFrame>
      <p:graphicFrame>
        <p:nvGraphicFramePr>
          <p:cNvPr id="16" name="Object 67"/>
          <p:cNvGraphicFramePr>
            <a:graphicFrameLocks noChangeAspect="1"/>
          </p:cNvGraphicFramePr>
          <p:nvPr>
            <p:extLst>
              <p:ext uri="{D42A27DB-BD31-4B8C-83A1-F6EECF244321}">
                <p14:modId xmlns:p14="http://schemas.microsoft.com/office/powerpoint/2010/main" val="3399431761"/>
              </p:ext>
            </p:extLst>
          </p:nvPr>
        </p:nvGraphicFramePr>
        <p:xfrm>
          <a:off x="1013966" y="5496954"/>
          <a:ext cx="3501947" cy="1158259"/>
        </p:xfrm>
        <a:graphic>
          <a:graphicData uri="http://schemas.openxmlformats.org/presentationml/2006/ole">
            <mc:AlternateContent xmlns:mc="http://schemas.openxmlformats.org/markup-compatibility/2006">
              <mc:Choice xmlns:v="urn:schemas-microsoft-com:vml" Requires="v">
                <p:oleObj spid="_x0000_s111860" name="公式" r:id="rId19" imgW="1498320" imgH="469800" progId="Equation.3">
                  <p:embed/>
                </p:oleObj>
              </mc:Choice>
              <mc:Fallback>
                <p:oleObj name="公式" r:id="rId19" imgW="1498320" imgH="469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13966" y="5496954"/>
                        <a:ext cx="3501947" cy="1158259"/>
                      </a:xfrm>
                      <a:prstGeom prst="rect">
                        <a:avLst/>
                      </a:prstGeom>
                      <a:noFill/>
                      <a:ln>
                        <a:noFill/>
                      </a:ln>
                      <a:effectLst/>
                    </p:spPr>
                  </p:pic>
                </p:oleObj>
              </mc:Fallback>
            </mc:AlternateContent>
          </a:graphicData>
        </a:graphic>
      </p:graphicFrame>
      <p:pic>
        <p:nvPicPr>
          <p:cNvPr id="17" name="Picture 6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75796" y="1414463"/>
            <a:ext cx="3033713"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30</a:t>
            </a:fld>
            <a:endParaRPr lang="en-US" altLang="zh-CN"/>
          </a:p>
        </p:txBody>
      </p:sp>
    </p:spTree>
    <p:extLst>
      <p:ext uri="{BB962C8B-B14F-4D97-AF65-F5344CB8AC3E}">
        <p14:creationId xmlns:p14="http://schemas.microsoft.com/office/powerpoint/2010/main" val="69230233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31</a:t>
            </a:fld>
            <a:endParaRPr lang="en-US" altLang="zh-CN"/>
          </a:p>
        </p:txBody>
      </p:sp>
      <p:pic>
        <p:nvPicPr>
          <p:cNvPr id="140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423824"/>
            <a:ext cx="2639690" cy="416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矩形 36"/>
          <p:cNvSpPr/>
          <p:nvPr/>
        </p:nvSpPr>
        <p:spPr>
          <a:xfrm>
            <a:off x="611560" y="2024903"/>
            <a:ext cx="4896544" cy="1764137"/>
          </a:xfrm>
          <a:prstGeom prst="rect">
            <a:avLst/>
          </a:prstGeom>
        </p:spPr>
        <p:txBody>
          <a:bodyPr wrap="square">
            <a:spAutoFit/>
          </a:bodyPr>
          <a:lstStyle/>
          <a:p>
            <a:pPr algn="just">
              <a:lnSpc>
                <a:spcPct val="103000"/>
              </a:lnSpc>
            </a:pPr>
            <a:r>
              <a:rPr kumimoji="1" lang="en-US" altLang="zh-CN" sz="3600" b="1" dirty="0">
                <a:solidFill>
                  <a:srgbClr val="0000CC"/>
                </a:solidFill>
                <a:ea typeface="楷体_GB2312"/>
              </a:rPr>
              <a:t>3:</a:t>
            </a:r>
            <a:r>
              <a:rPr kumimoji="1" lang="en-US" altLang="zh-CN" sz="3600" b="1" dirty="0">
                <a:ea typeface="楷体_GB2312"/>
              </a:rPr>
              <a:t> </a:t>
            </a:r>
            <a:r>
              <a:rPr kumimoji="1" lang="zh-CN" altLang="en-US" sz="3600" b="1" dirty="0">
                <a:ea typeface="楷体_GB2312"/>
              </a:rPr>
              <a:t>求长为</a:t>
            </a:r>
            <a:r>
              <a:rPr kumimoji="1" lang="en-US" altLang="zh-CN" sz="3600" b="1" i="1" dirty="0">
                <a:ea typeface="楷体_GB2312"/>
              </a:rPr>
              <a:t>l</a:t>
            </a:r>
            <a:r>
              <a:rPr kumimoji="1" lang="zh-CN" altLang="en-US" sz="3600" b="1" dirty="0">
                <a:ea typeface="楷体_GB2312"/>
              </a:rPr>
              <a:t>、电荷线密度为</a:t>
            </a:r>
            <a:r>
              <a:rPr kumimoji="1" lang="zh-CN" altLang="en-US" sz="3600" b="1" i="1" dirty="0">
                <a:ea typeface="楷体_GB2312"/>
                <a:sym typeface="Symbol" panose="05050102010706020507" pitchFamily="18" charset="2"/>
              </a:rPr>
              <a:t></a:t>
            </a:r>
            <a:r>
              <a:rPr kumimoji="1" lang="zh-CN" altLang="en-US" sz="3600" b="1" dirty="0">
                <a:ea typeface="楷体_GB2312"/>
                <a:sym typeface="Symbol" panose="05050102010706020507" pitchFamily="18" charset="2"/>
              </a:rPr>
              <a:t>的</a:t>
            </a:r>
            <a:r>
              <a:rPr kumimoji="1" lang="zh-CN" altLang="en-US" sz="3600" b="1" dirty="0">
                <a:ea typeface="楷体_GB2312"/>
              </a:rPr>
              <a:t>均匀带电细棒周围空间的电场</a:t>
            </a:r>
            <a:r>
              <a:rPr kumimoji="1" lang="en-US" altLang="zh-CN" sz="3600" b="1" dirty="0">
                <a:ea typeface="楷体_GB2312"/>
              </a:rPr>
              <a:t>.</a:t>
            </a:r>
          </a:p>
        </p:txBody>
      </p:sp>
      <p:sp>
        <p:nvSpPr>
          <p:cNvPr id="39"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70752035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61" name="Rectangle 2"/>
          <p:cNvSpPr>
            <a:spLocks noChangeArrowheads="1"/>
          </p:cNvSpPr>
          <p:nvPr/>
        </p:nvSpPr>
        <p:spPr bwMode="auto">
          <a:xfrm>
            <a:off x="28636" y="1526778"/>
            <a:ext cx="8807450" cy="468312"/>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pPr>
            <a:r>
              <a:rPr kumimoji="1" lang="en-US" altLang="zh-CN" sz="2400" b="1" u="none" dirty="0" smtClean="0">
                <a:solidFill>
                  <a:srgbClr val="0000CC"/>
                </a:solidFill>
                <a:ea typeface="楷体_GB2312"/>
              </a:rPr>
              <a:t>3:</a:t>
            </a:r>
            <a:r>
              <a:rPr kumimoji="1" lang="en-US" altLang="zh-CN" sz="2400" b="1" u="none" dirty="0" smtClean="0">
                <a:solidFill>
                  <a:schemeClr val="tx1"/>
                </a:solidFill>
                <a:ea typeface="楷体_GB2312"/>
              </a:rPr>
              <a:t> </a:t>
            </a:r>
            <a:r>
              <a:rPr kumimoji="1" lang="zh-CN" altLang="en-US" sz="2400" b="1" u="none" dirty="0" smtClean="0">
                <a:solidFill>
                  <a:schemeClr val="tx1"/>
                </a:solidFill>
                <a:ea typeface="楷体_GB2312"/>
              </a:rPr>
              <a:t>求长为</a:t>
            </a:r>
            <a:r>
              <a:rPr kumimoji="1" lang="en-US" altLang="zh-CN" sz="2400" b="1" i="1" u="none" dirty="0" smtClean="0">
                <a:solidFill>
                  <a:schemeClr val="tx1"/>
                </a:solidFill>
                <a:ea typeface="楷体_GB2312"/>
              </a:rPr>
              <a:t>l</a:t>
            </a:r>
            <a:r>
              <a:rPr kumimoji="1" lang="zh-CN" altLang="en-US" sz="2400" b="1" u="none" dirty="0" smtClean="0">
                <a:solidFill>
                  <a:schemeClr val="tx1"/>
                </a:solidFill>
                <a:ea typeface="楷体_GB2312"/>
              </a:rPr>
              <a:t>、电荷线密度为</a:t>
            </a:r>
            <a:r>
              <a:rPr kumimoji="1" lang="zh-CN" altLang="en-US" sz="2400" b="1" i="1" u="none" dirty="0" smtClean="0">
                <a:solidFill>
                  <a:schemeClr val="tx1"/>
                </a:solidFill>
                <a:ea typeface="楷体_GB2312"/>
                <a:sym typeface="Symbol" panose="05050102010706020507" pitchFamily="18" charset="2"/>
              </a:rPr>
              <a:t></a:t>
            </a:r>
            <a:r>
              <a:rPr kumimoji="1" lang="zh-CN" altLang="en-US" sz="2400" b="1" u="none" dirty="0" smtClean="0">
                <a:solidFill>
                  <a:schemeClr val="tx1"/>
                </a:solidFill>
                <a:ea typeface="楷体_GB2312"/>
                <a:sym typeface="Symbol" panose="05050102010706020507" pitchFamily="18" charset="2"/>
              </a:rPr>
              <a:t>的</a:t>
            </a:r>
            <a:r>
              <a:rPr kumimoji="1" lang="zh-CN" altLang="en-US" sz="2400" b="1" u="none" dirty="0" smtClean="0">
                <a:solidFill>
                  <a:schemeClr val="tx1"/>
                </a:solidFill>
                <a:ea typeface="楷体_GB2312"/>
              </a:rPr>
              <a:t>均匀带电细棒周围空间的电场</a:t>
            </a:r>
            <a:r>
              <a:rPr kumimoji="1" lang="en-US" altLang="zh-CN" sz="2400" b="1" u="none" dirty="0" smtClean="0">
                <a:solidFill>
                  <a:schemeClr val="tx1"/>
                </a:solidFill>
                <a:ea typeface="楷体_GB2312"/>
              </a:rPr>
              <a:t>.</a:t>
            </a:r>
            <a:endParaRPr kumimoji="1" lang="en-US" altLang="zh-CN" sz="2400" b="1" u="none" dirty="0">
              <a:solidFill>
                <a:schemeClr val="tx1"/>
              </a:solidFill>
              <a:ea typeface="楷体_GB2312"/>
            </a:endParaRPr>
          </a:p>
        </p:txBody>
      </p:sp>
      <p:grpSp>
        <p:nvGrpSpPr>
          <p:cNvPr id="62" name="Group 3"/>
          <p:cNvGrpSpPr>
            <a:grpSpLocks/>
          </p:cNvGrpSpPr>
          <p:nvPr/>
        </p:nvGrpSpPr>
        <p:grpSpPr bwMode="auto">
          <a:xfrm>
            <a:off x="50861" y="2004615"/>
            <a:ext cx="2232025" cy="3468688"/>
            <a:chOff x="4015" y="527"/>
            <a:chExt cx="1632" cy="2631"/>
          </a:xfrm>
        </p:grpSpPr>
        <p:sp>
          <p:nvSpPr>
            <p:cNvPr id="63" name="Rectangle 4"/>
            <p:cNvSpPr>
              <a:spLocks noChangeArrowheads="1"/>
            </p:cNvSpPr>
            <p:nvPr/>
          </p:nvSpPr>
          <p:spPr bwMode="auto">
            <a:xfrm>
              <a:off x="4015" y="527"/>
              <a:ext cx="1632" cy="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u="none">
                <a:latin typeface="Times New Roman" panose="02020603050405020304" pitchFamily="18" charset="0"/>
                <a:ea typeface="黑体" panose="02010609060101010101" pitchFamily="49" charset="-122"/>
              </a:endParaRPr>
            </a:p>
          </p:txBody>
        </p:sp>
        <p:sp>
          <p:nvSpPr>
            <p:cNvPr id="64" name="Line 5"/>
            <p:cNvSpPr>
              <a:spLocks noChangeShapeType="1"/>
            </p:cNvSpPr>
            <p:nvPr/>
          </p:nvSpPr>
          <p:spPr bwMode="auto">
            <a:xfrm flipV="1">
              <a:off x="4351" y="626"/>
              <a:ext cx="0" cy="24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prstDash val="dash"/>
                  <a:round/>
                  <a:headEnd/>
                  <a:tailEnd/>
                </a14:hiddenLine>
              </a:ext>
            </a:extLst>
          </p:spPr>
          <p:txBody>
            <a:bodyPr wrap="none" anchor="ctr"/>
            <a:lstStyle/>
            <a:p>
              <a:endParaRPr lang="zh-CN" altLang="en-US"/>
            </a:p>
          </p:txBody>
        </p:sp>
        <p:sp>
          <p:nvSpPr>
            <p:cNvPr id="65" name="AutoShape 6"/>
            <p:cNvSpPr>
              <a:spLocks noChangeArrowheads="1"/>
            </p:cNvSpPr>
            <p:nvPr/>
          </p:nvSpPr>
          <p:spPr bwMode="auto">
            <a:xfrm>
              <a:off x="4305" y="1154"/>
              <a:ext cx="71" cy="1944"/>
            </a:xfrm>
            <a:prstGeom prst="can">
              <a:avLst>
                <a:gd name="adj" fmla="val 33465"/>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u="none">
                <a:latin typeface="Times New Roman" panose="02020603050405020304" pitchFamily="18" charset="0"/>
                <a:ea typeface="黑体" panose="02010609060101010101" pitchFamily="49" charset="-122"/>
              </a:endParaRPr>
            </a:p>
          </p:txBody>
        </p:sp>
        <p:sp>
          <p:nvSpPr>
            <p:cNvPr id="66" name="Freeform 7"/>
            <p:cNvSpPr>
              <a:spLocks/>
            </p:cNvSpPr>
            <p:nvPr/>
          </p:nvSpPr>
          <p:spPr bwMode="auto">
            <a:xfrm>
              <a:off x="4385" y="2859"/>
              <a:ext cx="59" cy="26"/>
            </a:xfrm>
            <a:custGeom>
              <a:avLst/>
              <a:gdLst>
                <a:gd name="T0" fmla="*/ 0 w 59"/>
                <a:gd name="T1" fmla="*/ 0 h 26"/>
                <a:gd name="T2" fmla="*/ 59 w 59"/>
                <a:gd name="T3" fmla="*/ 26 h 26"/>
                <a:gd name="T4" fmla="*/ 0 60000 65536"/>
                <a:gd name="T5" fmla="*/ 0 60000 65536"/>
                <a:gd name="T6" fmla="*/ 0 w 59"/>
                <a:gd name="T7" fmla="*/ 0 h 26"/>
                <a:gd name="T8" fmla="*/ 59 w 59"/>
                <a:gd name="T9" fmla="*/ 26 h 26"/>
              </a:gdLst>
              <a:ahLst/>
              <a:cxnLst>
                <a:cxn ang="T4">
                  <a:pos x="T0" y="T1"/>
                </a:cxn>
                <a:cxn ang="T5">
                  <a:pos x="T2" y="T3"/>
                </a:cxn>
              </a:cxnLst>
              <a:rect l="T6" t="T7" r="T8" b="T9"/>
              <a:pathLst>
                <a:path w="59" h="26">
                  <a:moveTo>
                    <a:pt x="0" y="0"/>
                  </a:moveTo>
                  <a:lnTo>
                    <a:pt x="59"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7" name="Arc 8"/>
            <p:cNvSpPr>
              <a:spLocks/>
            </p:cNvSpPr>
            <p:nvPr/>
          </p:nvSpPr>
          <p:spPr bwMode="auto">
            <a:xfrm>
              <a:off x="4351" y="1058"/>
              <a:ext cx="96" cy="192"/>
            </a:xfrm>
            <a:custGeom>
              <a:avLst/>
              <a:gdLst>
                <a:gd name="T0" fmla="*/ 0 w 21600"/>
                <a:gd name="T1" fmla="*/ 0 h 31615"/>
                <a:gd name="T2" fmla="*/ 85 w 21600"/>
                <a:gd name="T3" fmla="*/ 192 h 31615"/>
                <a:gd name="T4" fmla="*/ 0 w 21600"/>
                <a:gd name="T5" fmla="*/ 131 h 31615"/>
                <a:gd name="T6" fmla="*/ 0 60000 65536"/>
                <a:gd name="T7" fmla="*/ 0 60000 65536"/>
                <a:gd name="T8" fmla="*/ 0 60000 65536"/>
                <a:gd name="T9" fmla="*/ 0 w 21600"/>
                <a:gd name="T10" fmla="*/ 0 h 31615"/>
                <a:gd name="T11" fmla="*/ 21600 w 21600"/>
                <a:gd name="T12" fmla="*/ 31615 h 31615"/>
              </a:gdLst>
              <a:ahLst/>
              <a:cxnLst>
                <a:cxn ang="T6">
                  <a:pos x="T0" y="T1"/>
                </a:cxn>
                <a:cxn ang="T7">
                  <a:pos x="T2" y="T3"/>
                </a:cxn>
                <a:cxn ang="T8">
                  <a:pos x="T4" y="T5"/>
                </a:cxn>
              </a:cxnLst>
              <a:rect l="T9" t="T10" r="T11" b="T12"/>
              <a:pathLst>
                <a:path w="21600" h="31615" fill="none" extrusionOk="0">
                  <a:moveTo>
                    <a:pt x="-1" y="0"/>
                  </a:moveTo>
                  <a:cubicBezTo>
                    <a:pt x="11929" y="0"/>
                    <a:pt x="21600" y="9670"/>
                    <a:pt x="21600" y="21600"/>
                  </a:cubicBezTo>
                  <a:cubicBezTo>
                    <a:pt x="21600" y="25088"/>
                    <a:pt x="20755" y="28524"/>
                    <a:pt x="19137" y="31614"/>
                  </a:cubicBezTo>
                </a:path>
                <a:path w="21600" h="31615" stroke="0" extrusionOk="0">
                  <a:moveTo>
                    <a:pt x="-1" y="0"/>
                  </a:moveTo>
                  <a:cubicBezTo>
                    <a:pt x="11929" y="0"/>
                    <a:pt x="21600" y="9670"/>
                    <a:pt x="21600" y="21600"/>
                  </a:cubicBezTo>
                  <a:cubicBezTo>
                    <a:pt x="21600" y="25088"/>
                    <a:pt x="20755" y="28524"/>
                    <a:pt x="19137" y="31614"/>
                  </a:cubicBez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graphicFrame>
          <p:nvGraphicFramePr>
            <p:cNvPr id="68" name="Object 9"/>
            <p:cNvGraphicFramePr>
              <a:graphicFrameLocks noChangeAspect="1"/>
            </p:cNvGraphicFramePr>
            <p:nvPr/>
          </p:nvGraphicFramePr>
          <p:xfrm>
            <a:off x="4361" y="2561"/>
            <a:ext cx="182" cy="273"/>
          </p:xfrm>
          <a:graphic>
            <a:graphicData uri="http://schemas.openxmlformats.org/presentationml/2006/ole">
              <mc:AlternateContent xmlns:mc="http://schemas.openxmlformats.org/markup-compatibility/2006">
                <mc:Choice xmlns:v="urn:schemas-microsoft-com:vml" Requires="v">
                  <p:oleObj spid="_x0000_s113162" name="Equation" r:id="rId3" imgW="152280" imgH="215640" progId="Equation.3">
                    <p:embed/>
                  </p:oleObj>
                </mc:Choice>
                <mc:Fallback>
                  <p:oleObj name="Equation" r:id="rId3" imgW="1522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1" y="2561"/>
                          <a:ext cx="182"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 name="Object 10"/>
            <p:cNvGraphicFramePr>
              <a:graphicFrameLocks noChangeAspect="1"/>
            </p:cNvGraphicFramePr>
            <p:nvPr/>
          </p:nvGraphicFramePr>
          <p:xfrm>
            <a:off x="4879" y="1922"/>
            <a:ext cx="194" cy="240"/>
          </p:xfrm>
          <a:graphic>
            <a:graphicData uri="http://schemas.openxmlformats.org/presentationml/2006/ole">
              <mc:AlternateContent xmlns:mc="http://schemas.openxmlformats.org/markup-compatibility/2006">
                <mc:Choice xmlns:v="urn:schemas-microsoft-com:vml" Requires="v">
                  <p:oleObj spid="_x0000_s113163" name="公式" r:id="rId5" imgW="152280" imgH="164880" progId="Equation.3">
                    <p:embed/>
                  </p:oleObj>
                </mc:Choice>
                <mc:Fallback>
                  <p:oleObj name="公式" r:id="rId5" imgW="15228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9" y="1922"/>
                          <a:ext cx="19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 name="Line 11"/>
            <p:cNvSpPr>
              <a:spLocks noChangeShapeType="1"/>
            </p:cNvSpPr>
            <p:nvPr/>
          </p:nvSpPr>
          <p:spPr bwMode="auto">
            <a:xfrm>
              <a:off x="4399" y="1202"/>
              <a:ext cx="541"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1" name="Object 12"/>
            <p:cNvGraphicFramePr>
              <a:graphicFrameLocks noChangeAspect="1"/>
            </p:cNvGraphicFramePr>
            <p:nvPr/>
          </p:nvGraphicFramePr>
          <p:xfrm>
            <a:off x="4447" y="962"/>
            <a:ext cx="191" cy="288"/>
          </p:xfrm>
          <a:graphic>
            <a:graphicData uri="http://schemas.openxmlformats.org/presentationml/2006/ole">
              <mc:AlternateContent xmlns:mc="http://schemas.openxmlformats.org/markup-compatibility/2006">
                <mc:Choice xmlns:v="urn:schemas-microsoft-com:vml" Requires="v">
                  <p:oleObj spid="_x0000_s113164" name="Equation" r:id="rId7" imgW="152280" imgH="215640" progId="Equation.3">
                    <p:embed/>
                  </p:oleObj>
                </mc:Choice>
                <mc:Fallback>
                  <p:oleObj name="Equation" r:id="rId7" imgW="1522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7" y="96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Object 13"/>
            <p:cNvGraphicFramePr>
              <a:graphicFrameLocks noChangeAspect="1"/>
            </p:cNvGraphicFramePr>
            <p:nvPr/>
          </p:nvGraphicFramePr>
          <p:xfrm>
            <a:off x="4495" y="1730"/>
            <a:ext cx="195" cy="224"/>
          </p:xfrm>
          <a:graphic>
            <a:graphicData uri="http://schemas.openxmlformats.org/presentationml/2006/ole">
              <mc:AlternateContent xmlns:mc="http://schemas.openxmlformats.org/markup-compatibility/2006">
                <mc:Choice xmlns:v="urn:schemas-microsoft-com:vml" Requires="v">
                  <p:oleObj spid="_x0000_s113165" name="Equation" r:id="rId9" imgW="126720" imgH="139680" progId="Equation.3">
                    <p:embed/>
                  </p:oleObj>
                </mc:Choice>
                <mc:Fallback>
                  <p:oleObj name="Equation" r:id="rId9" imgW="126720" imgH="1396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 y="1730"/>
                          <a:ext cx="195"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 name="Line 14"/>
            <p:cNvSpPr>
              <a:spLocks noChangeShapeType="1"/>
            </p:cNvSpPr>
            <p:nvPr/>
          </p:nvSpPr>
          <p:spPr bwMode="auto">
            <a:xfrm flipH="1">
              <a:off x="4351" y="1922"/>
              <a:ext cx="576" cy="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Oval 15"/>
            <p:cNvSpPr>
              <a:spLocks noChangeArrowheads="1"/>
            </p:cNvSpPr>
            <p:nvPr/>
          </p:nvSpPr>
          <p:spPr bwMode="auto">
            <a:xfrm>
              <a:off x="4917" y="1885"/>
              <a:ext cx="48" cy="48"/>
            </a:xfrm>
            <a:prstGeom prst="ellipse">
              <a:avLst/>
            </a:prstGeom>
            <a:solidFill>
              <a:schemeClr val="accent1"/>
            </a:solidFill>
            <a:ln w="9525">
              <a:solidFill>
                <a:schemeClr val="tx1"/>
              </a:solidFill>
              <a:round/>
              <a:headEnd/>
              <a:tailEnd/>
            </a:ln>
          </p:spPr>
          <p:txBody>
            <a:bodyPr wrap="none" anchor="ct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u="none">
                <a:latin typeface="Times New Roman" panose="02020603050405020304" pitchFamily="18" charset="0"/>
                <a:ea typeface="黑体" panose="02010609060101010101" pitchFamily="49" charset="-122"/>
              </a:endParaRPr>
            </a:p>
          </p:txBody>
        </p:sp>
        <p:sp>
          <p:nvSpPr>
            <p:cNvPr id="75" name="Line 16"/>
            <p:cNvSpPr>
              <a:spLocks noChangeShapeType="1"/>
            </p:cNvSpPr>
            <p:nvPr/>
          </p:nvSpPr>
          <p:spPr bwMode="auto">
            <a:xfrm flipH="1">
              <a:off x="4351" y="1922"/>
              <a:ext cx="576" cy="0"/>
            </a:xfrm>
            <a:prstGeom prst="line">
              <a:avLst/>
            </a:prstGeom>
            <a:noFill/>
            <a:ln w="9525">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 name="Text Box 17"/>
          <p:cNvSpPr txBox="1">
            <a:spLocks noChangeArrowheads="1"/>
          </p:cNvSpPr>
          <p:nvPr/>
        </p:nvSpPr>
        <p:spPr bwMode="auto">
          <a:xfrm>
            <a:off x="122299" y="2004615"/>
            <a:ext cx="307975" cy="327025"/>
          </a:xfrm>
          <a:prstGeom prst="rect">
            <a:avLst/>
          </a:prstGeom>
          <a:noFill/>
          <a:ln w="9525">
            <a:noFill/>
            <a:miter lim="800000"/>
            <a:headEnd/>
            <a:tailEnd/>
          </a:ln>
          <a:effectLst/>
        </p:spPr>
        <p:txBody>
          <a:bodyPr lIns="18000" tIns="10800" rIns="18000" bIns="10800">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spcBef>
                <a:spcPct val="50000"/>
              </a:spcBef>
            </a:pPr>
            <a:r>
              <a:rPr kumimoji="1" lang="en-US" altLang="zh-CN" sz="2000" b="1" i="1" u="none">
                <a:solidFill>
                  <a:srgbClr val="000000"/>
                </a:solidFill>
                <a:effectLst>
                  <a:outerShdw blurRad="38100" dist="38100" dir="2700000" algn="tl">
                    <a:srgbClr val="C0C0C0"/>
                  </a:outerShdw>
                </a:effectLst>
                <a:latin typeface="Times New Roman" panose="02020603050405020304" pitchFamily="18" charset="0"/>
              </a:rPr>
              <a:t>x</a:t>
            </a:r>
          </a:p>
        </p:txBody>
      </p:sp>
      <p:grpSp>
        <p:nvGrpSpPr>
          <p:cNvPr id="77" name="Group 18"/>
          <p:cNvGrpSpPr>
            <a:grpSpLocks/>
          </p:cNvGrpSpPr>
          <p:nvPr/>
        </p:nvGrpSpPr>
        <p:grpSpPr bwMode="auto">
          <a:xfrm>
            <a:off x="173099" y="2018903"/>
            <a:ext cx="1974850" cy="2001837"/>
            <a:chOff x="4110" y="530"/>
            <a:chExt cx="1444" cy="1519"/>
          </a:xfrm>
        </p:grpSpPr>
        <p:graphicFrame>
          <p:nvGraphicFramePr>
            <p:cNvPr id="78" name="Object 19"/>
            <p:cNvGraphicFramePr>
              <a:graphicFrameLocks noChangeAspect="1"/>
            </p:cNvGraphicFramePr>
            <p:nvPr/>
          </p:nvGraphicFramePr>
          <p:xfrm>
            <a:off x="5420" y="1706"/>
            <a:ext cx="134" cy="175"/>
          </p:xfrm>
          <a:graphic>
            <a:graphicData uri="http://schemas.openxmlformats.org/presentationml/2006/ole">
              <mc:AlternateContent xmlns:mc="http://schemas.openxmlformats.org/markup-compatibility/2006">
                <mc:Choice xmlns:v="urn:schemas-microsoft-com:vml" Requires="v">
                  <p:oleObj spid="_x0000_s113166" name="公式" r:id="rId11" imgW="279360" imgH="355320" progId="Equation.3">
                    <p:embed/>
                  </p:oleObj>
                </mc:Choice>
                <mc:Fallback>
                  <p:oleObj name="公式" r:id="rId11" imgW="279360" imgH="3553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0" y="1706"/>
                          <a:ext cx="134"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 name="Line 20"/>
            <p:cNvSpPr>
              <a:spLocks noChangeShapeType="1"/>
            </p:cNvSpPr>
            <p:nvPr/>
          </p:nvSpPr>
          <p:spPr bwMode="auto">
            <a:xfrm flipV="1">
              <a:off x="4334" y="1918"/>
              <a:ext cx="1079"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0" name="Object 21"/>
            <p:cNvGraphicFramePr>
              <a:graphicFrameLocks noChangeAspect="1"/>
            </p:cNvGraphicFramePr>
            <p:nvPr/>
          </p:nvGraphicFramePr>
          <p:xfrm>
            <a:off x="4110" y="1826"/>
            <a:ext cx="184" cy="223"/>
          </p:xfrm>
          <a:graphic>
            <a:graphicData uri="http://schemas.openxmlformats.org/presentationml/2006/ole">
              <mc:AlternateContent xmlns:mc="http://schemas.openxmlformats.org/markup-compatibility/2006">
                <mc:Choice xmlns:v="urn:schemas-microsoft-com:vml" Requires="v">
                  <p:oleObj spid="_x0000_s113167" name="Equation" r:id="rId13" imgW="152280" imgH="177480" progId="Equation.3">
                    <p:embed/>
                  </p:oleObj>
                </mc:Choice>
                <mc:Fallback>
                  <p:oleObj name="Equation" r:id="rId13" imgW="15228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0" y="1826"/>
                          <a:ext cx="184"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 name="Line 22"/>
            <p:cNvSpPr>
              <a:spLocks noChangeShapeType="1"/>
            </p:cNvSpPr>
            <p:nvPr/>
          </p:nvSpPr>
          <p:spPr bwMode="auto">
            <a:xfrm flipV="1">
              <a:off x="4350" y="530"/>
              <a:ext cx="0" cy="624"/>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 name="Text Box 23"/>
          <p:cNvSpPr txBox="1">
            <a:spLocks noChangeArrowheads="1"/>
          </p:cNvSpPr>
          <p:nvPr/>
        </p:nvSpPr>
        <p:spPr bwMode="auto">
          <a:xfrm>
            <a:off x="76261" y="4250928"/>
            <a:ext cx="3937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spcBef>
                <a:spcPct val="50000"/>
              </a:spcBef>
            </a:pPr>
            <a:r>
              <a:rPr kumimoji="1" lang="en-US" altLang="zh-CN" sz="1800" b="1" u="none">
                <a:solidFill>
                  <a:srgbClr val="000000"/>
                </a:solidFill>
                <a:latin typeface="Times New Roman" panose="02020603050405020304" pitchFamily="18" charset="0"/>
              </a:rPr>
              <a:t>d</a:t>
            </a:r>
            <a:r>
              <a:rPr kumimoji="1" lang="en-US" altLang="zh-CN" sz="1800" b="1" i="1" u="none">
                <a:solidFill>
                  <a:srgbClr val="000000"/>
                </a:solidFill>
                <a:latin typeface="Times New Roman" panose="02020603050405020304" pitchFamily="18" charset="0"/>
              </a:rPr>
              <a:t>q</a:t>
            </a:r>
          </a:p>
        </p:txBody>
      </p:sp>
      <p:sp>
        <p:nvSpPr>
          <p:cNvPr id="83" name="Rectangle 24"/>
          <p:cNvSpPr>
            <a:spLocks noChangeArrowheads="1"/>
          </p:cNvSpPr>
          <p:nvPr/>
        </p:nvSpPr>
        <p:spPr bwMode="auto">
          <a:xfrm>
            <a:off x="446149" y="4409678"/>
            <a:ext cx="107950" cy="190500"/>
          </a:xfrm>
          <a:prstGeom prst="rect">
            <a:avLst/>
          </a:prstGeom>
          <a:gradFill rotWithShape="1">
            <a:gsLst>
              <a:gs pos="0">
                <a:srgbClr val="761800"/>
              </a:gs>
              <a:gs pos="50000">
                <a:srgbClr val="FF3300"/>
              </a:gs>
              <a:gs pos="100000">
                <a:srgbClr val="7618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u="none">
              <a:latin typeface="Times New Roman" panose="02020603050405020304" pitchFamily="18" charset="0"/>
              <a:ea typeface="黑体" panose="02010609060101010101" pitchFamily="49" charset="-122"/>
            </a:endParaRPr>
          </a:p>
        </p:txBody>
      </p:sp>
      <p:grpSp>
        <p:nvGrpSpPr>
          <p:cNvPr id="84" name="Group 25"/>
          <p:cNvGrpSpPr>
            <a:grpSpLocks/>
          </p:cNvGrpSpPr>
          <p:nvPr/>
        </p:nvGrpSpPr>
        <p:grpSpPr bwMode="auto">
          <a:xfrm>
            <a:off x="530286" y="3025378"/>
            <a:ext cx="1481138" cy="1593850"/>
            <a:chOff x="4578" y="1282"/>
            <a:chExt cx="933" cy="1004"/>
          </a:xfrm>
        </p:grpSpPr>
        <p:sp>
          <p:nvSpPr>
            <p:cNvPr id="85" name="Line 26"/>
            <p:cNvSpPr>
              <a:spLocks noChangeShapeType="1"/>
            </p:cNvSpPr>
            <p:nvPr/>
          </p:nvSpPr>
          <p:spPr bwMode="auto">
            <a:xfrm flipV="1">
              <a:off x="5075" y="1569"/>
              <a:ext cx="248" cy="239"/>
            </a:xfrm>
            <a:prstGeom prst="line">
              <a:avLst/>
            </a:prstGeom>
            <a:noFill/>
            <a:ln w="28575">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6" name="Object 27"/>
            <p:cNvGraphicFramePr>
              <a:graphicFrameLocks noChangeAspect="1"/>
            </p:cNvGraphicFramePr>
            <p:nvPr/>
          </p:nvGraphicFramePr>
          <p:xfrm>
            <a:off x="5246" y="1282"/>
            <a:ext cx="265" cy="252"/>
          </p:xfrm>
          <a:graphic>
            <a:graphicData uri="http://schemas.openxmlformats.org/presentationml/2006/ole">
              <mc:AlternateContent xmlns:mc="http://schemas.openxmlformats.org/markup-compatibility/2006">
                <mc:Choice xmlns:v="urn:schemas-microsoft-com:vml" Requires="v">
                  <p:oleObj spid="_x0000_s113168" name="公式" r:id="rId15" imgW="190440" imgH="164880" progId="Equation.3">
                    <p:embed/>
                  </p:oleObj>
                </mc:Choice>
                <mc:Fallback>
                  <p:oleObj name="公式" r:id="rId15" imgW="19044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46" y="1282"/>
                          <a:ext cx="26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 name="Object 28"/>
            <p:cNvGraphicFramePr>
              <a:graphicFrameLocks noChangeAspect="1"/>
            </p:cNvGraphicFramePr>
            <p:nvPr/>
          </p:nvGraphicFramePr>
          <p:xfrm>
            <a:off x="4593" y="2010"/>
            <a:ext cx="151" cy="197"/>
          </p:xfrm>
          <a:graphic>
            <a:graphicData uri="http://schemas.openxmlformats.org/presentationml/2006/ole">
              <mc:AlternateContent xmlns:mc="http://schemas.openxmlformats.org/markup-compatibility/2006">
                <mc:Choice xmlns:v="urn:schemas-microsoft-com:vml" Requires="v">
                  <p:oleObj spid="_x0000_s113169" name="Equation" r:id="rId17" imgW="139680" imgH="177480" progId="Equation.3">
                    <p:embed/>
                  </p:oleObj>
                </mc:Choice>
                <mc:Fallback>
                  <p:oleObj name="Equation" r:id="rId17" imgW="13968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93" y="2010"/>
                          <a:ext cx="151"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 name="Line 29"/>
            <p:cNvSpPr>
              <a:spLocks noChangeShapeType="1"/>
            </p:cNvSpPr>
            <p:nvPr/>
          </p:nvSpPr>
          <p:spPr bwMode="auto">
            <a:xfrm flipV="1">
              <a:off x="4578" y="1808"/>
              <a:ext cx="497" cy="478"/>
            </a:xfrm>
            <a:prstGeom prst="line">
              <a:avLst/>
            </a:prstGeom>
            <a:noFill/>
            <a:ln w="28575">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9" name="Object 30"/>
            <p:cNvGraphicFramePr>
              <a:graphicFrameLocks noChangeAspect="1"/>
            </p:cNvGraphicFramePr>
            <p:nvPr/>
          </p:nvGraphicFramePr>
          <p:xfrm>
            <a:off x="4761" y="1797"/>
            <a:ext cx="197" cy="253"/>
          </p:xfrm>
          <a:graphic>
            <a:graphicData uri="http://schemas.openxmlformats.org/presentationml/2006/ole">
              <mc:AlternateContent xmlns:mc="http://schemas.openxmlformats.org/markup-compatibility/2006">
                <mc:Choice xmlns:v="urn:schemas-microsoft-com:vml" Requires="v">
                  <p:oleObj spid="_x0000_s113170" name="公式" r:id="rId19" imgW="101520" imgH="126720" progId="Equation.3">
                    <p:embed/>
                  </p:oleObj>
                </mc:Choice>
                <mc:Fallback>
                  <p:oleObj name="公式" r:id="rId19" imgW="101520" imgH="12672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61" y="1797"/>
                          <a:ext cx="197"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 name="Freeform 31"/>
            <p:cNvSpPr>
              <a:spLocks/>
            </p:cNvSpPr>
            <p:nvPr/>
          </p:nvSpPr>
          <p:spPr bwMode="auto">
            <a:xfrm>
              <a:off x="4590" y="2159"/>
              <a:ext cx="71" cy="48"/>
            </a:xfrm>
            <a:custGeom>
              <a:avLst/>
              <a:gdLst>
                <a:gd name="T0" fmla="*/ 0 w 62"/>
                <a:gd name="T1" fmla="*/ 0 h 33"/>
                <a:gd name="T2" fmla="*/ 34 w 62"/>
                <a:gd name="T3" fmla="*/ 17 h 33"/>
                <a:gd name="T4" fmla="*/ 62 w 62"/>
                <a:gd name="T5" fmla="*/ 33 h 33"/>
                <a:gd name="T6" fmla="*/ 0 60000 65536"/>
                <a:gd name="T7" fmla="*/ 0 60000 65536"/>
                <a:gd name="T8" fmla="*/ 0 60000 65536"/>
                <a:gd name="T9" fmla="*/ 0 w 62"/>
                <a:gd name="T10" fmla="*/ 0 h 33"/>
                <a:gd name="T11" fmla="*/ 62 w 62"/>
                <a:gd name="T12" fmla="*/ 33 h 33"/>
              </a:gdLst>
              <a:ahLst/>
              <a:cxnLst>
                <a:cxn ang="T6">
                  <a:pos x="T0" y="T1"/>
                </a:cxn>
                <a:cxn ang="T7">
                  <a:pos x="T2" y="T3"/>
                </a:cxn>
                <a:cxn ang="T8">
                  <a:pos x="T4" y="T5"/>
                </a:cxn>
              </a:cxnLst>
              <a:rect l="T9" t="T10" r="T11" b="T12"/>
              <a:pathLst>
                <a:path w="62" h="33">
                  <a:moveTo>
                    <a:pt x="0" y="0"/>
                  </a:moveTo>
                  <a:cubicBezTo>
                    <a:pt x="6" y="3"/>
                    <a:pt x="24" y="12"/>
                    <a:pt x="34" y="17"/>
                  </a:cubicBezTo>
                  <a:cubicBezTo>
                    <a:pt x="44" y="22"/>
                    <a:pt x="56" y="30"/>
                    <a:pt x="62" y="33"/>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1" name="Group 32"/>
          <p:cNvGrpSpPr>
            <a:grpSpLocks/>
          </p:cNvGrpSpPr>
          <p:nvPr/>
        </p:nvGrpSpPr>
        <p:grpSpPr bwMode="auto">
          <a:xfrm>
            <a:off x="1117661" y="3076178"/>
            <a:ext cx="866775" cy="1298575"/>
            <a:chOff x="1296" y="1056"/>
            <a:chExt cx="633" cy="985"/>
          </a:xfrm>
        </p:grpSpPr>
        <p:graphicFrame>
          <p:nvGraphicFramePr>
            <p:cNvPr id="92" name="Object 33"/>
            <p:cNvGraphicFramePr>
              <a:graphicFrameLocks noChangeAspect="1"/>
            </p:cNvGraphicFramePr>
            <p:nvPr/>
          </p:nvGraphicFramePr>
          <p:xfrm>
            <a:off x="1296" y="1056"/>
            <a:ext cx="331" cy="296"/>
          </p:xfrm>
          <a:graphic>
            <a:graphicData uri="http://schemas.openxmlformats.org/presentationml/2006/ole">
              <mc:AlternateContent xmlns:mc="http://schemas.openxmlformats.org/markup-compatibility/2006">
                <mc:Choice xmlns:v="urn:schemas-microsoft-com:vml" Requires="v">
                  <p:oleObj spid="_x0000_s113171" name="Equation" r:id="rId21" imgW="291960" imgH="228600" progId="Equation.3">
                    <p:embed/>
                  </p:oleObj>
                </mc:Choice>
                <mc:Fallback>
                  <p:oleObj name="Equation" r:id="rId21" imgW="29196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96" y="1056"/>
                          <a:ext cx="33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 name="Object 34"/>
            <p:cNvGraphicFramePr>
              <a:graphicFrameLocks noChangeAspect="1"/>
            </p:cNvGraphicFramePr>
            <p:nvPr/>
          </p:nvGraphicFramePr>
          <p:xfrm>
            <a:off x="1584" y="1728"/>
            <a:ext cx="345" cy="313"/>
          </p:xfrm>
          <a:graphic>
            <a:graphicData uri="http://schemas.openxmlformats.org/presentationml/2006/ole">
              <mc:AlternateContent xmlns:mc="http://schemas.openxmlformats.org/markup-compatibility/2006">
                <mc:Choice xmlns:v="urn:schemas-microsoft-com:vml" Requires="v">
                  <p:oleObj spid="_x0000_s113172" name="Equation" r:id="rId23" imgW="304560" imgH="241200" progId="Equation.3">
                    <p:embed/>
                  </p:oleObj>
                </mc:Choice>
                <mc:Fallback>
                  <p:oleObj name="Equation" r:id="rId23" imgW="304560" imgH="2412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84" y="1728"/>
                          <a:ext cx="345"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 name="Line 35"/>
            <p:cNvSpPr>
              <a:spLocks noChangeShapeType="1"/>
            </p:cNvSpPr>
            <p:nvPr/>
          </p:nvSpPr>
          <p:spPr bwMode="auto">
            <a:xfrm>
              <a:off x="1429" y="1661"/>
              <a:ext cx="336" cy="0"/>
            </a:xfrm>
            <a:prstGeom prst="line">
              <a:avLst/>
            </a:prstGeom>
            <a:noFill/>
            <a:ln w="38100">
              <a:solidFill>
                <a:srgbClr val="FF33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5" name="Line 36"/>
            <p:cNvSpPr>
              <a:spLocks noChangeShapeType="1"/>
            </p:cNvSpPr>
            <p:nvPr/>
          </p:nvSpPr>
          <p:spPr bwMode="auto">
            <a:xfrm flipV="1">
              <a:off x="1440" y="1325"/>
              <a:ext cx="0" cy="336"/>
            </a:xfrm>
            <a:prstGeom prst="line">
              <a:avLst/>
            </a:prstGeom>
            <a:noFill/>
            <a:ln w="28575">
              <a:solidFill>
                <a:srgbClr val="FF33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96" name="Rectangle 37"/>
          <p:cNvSpPr>
            <a:spLocks noChangeArrowheads="1"/>
          </p:cNvSpPr>
          <p:nvPr/>
        </p:nvSpPr>
        <p:spPr bwMode="auto">
          <a:xfrm>
            <a:off x="1250343" y="2148753"/>
            <a:ext cx="3168650" cy="468312"/>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pPr>
            <a:r>
              <a:rPr kumimoji="1" lang="zh-CN" altLang="en-US" sz="2400" b="1" u="none" dirty="0">
                <a:solidFill>
                  <a:srgbClr val="0000CC"/>
                </a:solidFill>
              </a:rPr>
              <a:t>解</a:t>
            </a:r>
            <a:r>
              <a:rPr kumimoji="1" lang="en-US" altLang="zh-CN" sz="2400" b="1" u="none" dirty="0">
                <a:solidFill>
                  <a:srgbClr val="0000CC"/>
                </a:solidFill>
              </a:rPr>
              <a:t>: </a:t>
            </a:r>
            <a:r>
              <a:rPr kumimoji="1" lang="zh-CN" altLang="en-US" sz="2400" b="1" u="none" dirty="0">
                <a:solidFill>
                  <a:schemeClr val="tx1"/>
                </a:solidFill>
              </a:rPr>
              <a:t>建立坐标系</a:t>
            </a:r>
            <a:r>
              <a:rPr kumimoji="1" lang="en-US" altLang="zh-CN" sz="2400" b="1" i="1" u="none" dirty="0">
                <a:solidFill>
                  <a:schemeClr val="tx1"/>
                </a:solidFill>
              </a:rPr>
              <a:t>O</a:t>
            </a:r>
            <a:r>
              <a:rPr kumimoji="1" lang="en-US" altLang="zh-CN" sz="2400" b="1" u="none" dirty="0">
                <a:solidFill>
                  <a:schemeClr val="tx1"/>
                </a:solidFill>
              </a:rPr>
              <a:t>-</a:t>
            </a:r>
            <a:r>
              <a:rPr kumimoji="1" lang="en-US" altLang="zh-CN" sz="2400" b="1" i="1" u="none" dirty="0" err="1">
                <a:solidFill>
                  <a:schemeClr val="tx1"/>
                </a:solidFill>
              </a:rPr>
              <a:t>xy</a:t>
            </a:r>
            <a:r>
              <a:rPr kumimoji="1" lang="en-US" altLang="zh-CN" sz="2400" b="1" i="1" u="none" dirty="0">
                <a:solidFill>
                  <a:schemeClr val="tx1"/>
                </a:solidFill>
              </a:rPr>
              <a:t>, </a:t>
            </a:r>
            <a:endParaRPr kumimoji="1" lang="en-US" altLang="zh-CN" sz="2400" b="1" u="none" dirty="0">
              <a:solidFill>
                <a:schemeClr val="tx1"/>
              </a:solidFill>
            </a:endParaRPr>
          </a:p>
        </p:txBody>
      </p:sp>
      <p:sp>
        <p:nvSpPr>
          <p:cNvPr id="97" name="Rectangle 38"/>
          <p:cNvSpPr>
            <a:spLocks noChangeArrowheads="1"/>
          </p:cNvSpPr>
          <p:nvPr/>
        </p:nvSpPr>
        <p:spPr bwMode="auto">
          <a:xfrm>
            <a:off x="4105975" y="2170792"/>
            <a:ext cx="2147888" cy="468312"/>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pPr>
            <a:r>
              <a:rPr kumimoji="1" lang="zh-CN" altLang="en-US" sz="2400" b="1" u="none" dirty="0">
                <a:solidFill>
                  <a:schemeClr val="tx1"/>
                </a:solidFill>
              </a:rPr>
              <a:t>任取电荷元</a:t>
            </a:r>
          </a:p>
        </p:txBody>
      </p:sp>
      <p:graphicFrame>
        <p:nvGraphicFramePr>
          <p:cNvPr id="98" name="Object 39"/>
          <p:cNvGraphicFramePr>
            <a:graphicFrameLocks noChangeAspect="1"/>
          </p:cNvGraphicFramePr>
          <p:nvPr>
            <p:extLst>
              <p:ext uri="{D42A27DB-BD31-4B8C-83A1-F6EECF244321}">
                <p14:modId xmlns:p14="http://schemas.microsoft.com/office/powerpoint/2010/main" val="353124553"/>
              </p:ext>
            </p:extLst>
          </p:nvPr>
        </p:nvGraphicFramePr>
        <p:xfrm>
          <a:off x="5858855" y="2112240"/>
          <a:ext cx="1655763" cy="565150"/>
        </p:xfrm>
        <a:graphic>
          <a:graphicData uri="http://schemas.openxmlformats.org/presentationml/2006/ole">
            <mc:AlternateContent xmlns:mc="http://schemas.openxmlformats.org/markup-compatibility/2006">
              <mc:Choice xmlns:v="urn:schemas-microsoft-com:vml" Requires="v">
                <p:oleObj spid="_x0000_s113173" name="公式" r:id="rId25" imgW="406080" imgH="152280" progId="Equation.3">
                  <p:embed/>
                </p:oleObj>
              </mc:Choice>
              <mc:Fallback>
                <p:oleObj name="公式" r:id="rId25" imgW="406080" imgH="1522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858855" y="2112240"/>
                        <a:ext cx="1655763"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 name="Object 40"/>
          <p:cNvGraphicFramePr>
            <a:graphicFrameLocks noChangeAspect="1"/>
          </p:cNvGraphicFramePr>
          <p:nvPr>
            <p:extLst>
              <p:ext uri="{D42A27DB-BD31-4B8C-83A1-F6EECF244321}">
                <p14:modId xmlns:p14="http://schemas.microsoft.com/office/powerpoint/2010/main" val="1570903476"/>
              </p:ext>
            </p:extLst>
          </p:nvPr>
        </p:nvGraphicFramePr>
        <p:xfrm>
          <a:off x="2022597" y="2794540"/>
          <a:ext cx="2160588" cy="917575"/>
        </p:xfrm>
        <a:graphic>
          <a:graphicData uri="http://schemas.openxmlformats.org/presentationml/2006/ole">
            <mc:AlternateContent xmlns:mc="http://schemas.openxmlformats.org/markup-compatibility/2006">
              <mc:Choice xmlns:v="urn:schemas-microsoft-com:vml" Requires="v">
                <p:oleObj spid="_x0000_s113174" name="公式" r:id="rId27" imgW="952200" imgH="431640" progId="Equation.3">
                  <p:embed/>
                </p:oleObj>
              </mc:Choice>
              <mc:Fallback>
                <p:oleObj name="公式" r:id="rId27" imgW="952200" imgH="4316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22597" y="2794540"/>
                        <a:ext cx="2160588"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 name="Text Box 41"/>
          <p:cNvSpPr txBox="1">
            <a:spLocks noChangeArrowheads="1"/>
          </p:cNvSpPr>
          <p:nvPr/>
        </p:nvSpPr>
        <p:spPr bwMode="auto">
          <a:xfrm>
            <a:off x="2575047" y="4052633"/>
            <a:ext cx="1708150" cy="468313"/>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pPr>
            <a:r>
              <a:rPr kumimoji="1" lang="zh-CN" altLang="en-US" sz="2400" b="1" u="none" dirty="0">
                <a:solidFill>
                  <a:schemeClr val="tx1"/>
                </a:solidFill>
              </a:rPr>
              <a:t>矢量分解</a:t>
            </a:r>
            <a:r>
              <a:rPr kumimoji="1" lang="en-US" altLang="zh-CN" sz="2400" b="1" u="none" dirty="0">
                <a:solidFill>
                  <a:schemeClr val="tx1"/>
                </a:solidFill>
              </a:rPr>
              <a:t>:</a:t>
            </a:r>
          </a:p>
        </p:txBody>
      </p:sp>
      <p:graphicFrame>
        <p:nvGraphicFramePr>
          <p:cNvPr id="101" name="Object 42"/>
          <p:cNvGraphicFramePr>
            <a:graphicFrameLocks noChangeAspect="1"/>
          </p:cNvGraphicFramePr>
          <p:nvPr>
            <p:extLst>
              <p:ext uri="{D42A27DB-BD31-4B8C-83A1-F6EECF244321}">
                <p14:modId xmlns:p14="http://schemas.microsoft.com/office/powerpoint/2010/main" val="4055040306"/>
              </p:ext>
            </p:extLst>
          </p:nvPr>
        </p:nvGraphicFramePr>
        <p:xfrm>
          <a:off x="4399085" y="3056478"/>
          <a:ext cx="2025650" cy="568325"/>
        </p:xfrm>
        <a:graphic>
          <a:graphicData uri="http://schemas.openxmlformats.org/presentationml/2006/ole">
            <mc:AlternateContent xmlns:mc="http://schemas.openxmlformats.org/markup-compatibility/2006">
              <mc:Choice xmlns:v="urn:schemas-microsoft-com:vml" Requires="v">
                <p:oleObj spid="_x0000_s113175" name="公式" r:id="rId29" imgW="634680" imgH="177480" progId="Equation.3">
                  <p:embed/>
                </p:oleObj>
              </mc:Choice>
              <mc:Fallback>
                <p:oleObj name="公式" r:id="rId29" imgW="634680" imgH="17748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99085" y="3056478"/>
                        <a:ext cx="202565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 name="Object 43"/>
          <p:cNvGraphicFramePr>
            <a:graphicFrameLocks noChangeAspect="1"/>
          </p:cNvGraphicFramePr>
          <p:nvPr>
            <p:extLst>
              <p:ext uri="{D42A27DB-BD31-4B8C-83A1-F6EECF244321}">
                <p14:modId xmlns:p14="http://schemas.microsoft.com/office/powerpoint/2010/main" val="2597141996"/>
              </p:ext>
            </p:extLst>
          </p:nvPr>
        </p:nvGraphicFramePr>
        <p:xfrm>
          <a:off x="4387972" y="3985165"/>
          <a:ext cx="2016125" cy="577850"/>
        </p:xfrm>
        <a:graphic>
          <a:graphicData uri="http://schemas.openxmlformats.org/presentationml/2006/ole">
            <mc:AlternateContent xmlns:mc="http://schemas.openxmlformats.org/markup-compatibility/2006">
              <mc:Choice xmlns:v="urn:schemas-microsoft-com:vml" Requires="v">
                <p:oleObj spid="_x0000_s113176" name="公式" r:id="rId31" imgW="622080" imgH="177480" progId="Equation.3">
                  <p:embed/>
                </p:oleObj>
              </mc:Choice>
              <mc:Fallback>
                <p:oleObj name="公式" r:id="rId31" imgW="622080" imgH="17748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87972" y="3985165"/>
                        <a:ext cx="20161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 name="Object 44"/>
          <p:cNvGraphicFramePr>
            <a:graphicFrameLocks noChangeAspect="1"/>
          </p:cNvGraphicFramePr>
          <p:nvPr>
            <p:extLst>
              <p:ext uri="{D42A27DB-BD31-4B8C-83A1-F6EECF244321}">
                <p14:modId xmlns:p14="http://schemas.microsoft.com/office/powerpoint/2010/main" val="2785640544"/>
              </p:ext>
            </p:extLst>
          </p:nvPr>
        </p:nvGraphicFramePr>
        <p:xfrm>
          <a:off x="6424735" y="2835815"/>
          <a:ext cx="2439987" cy="1044575"/>
        </p:xfrm>
        <a:graphic>
          <a:graphicData uri="http://schemas.openxmlformats.org/presentationml/2006/ole">
            <mc:AlternateContent xmlns:mc="http://schemas.openxmlformats.org/markup-compatibility/2006">
              <mc:Choice xmlns:v="urn:schemas-microsoft-com:vml" Requires="v">
                <p:oleObj spid="_x0000_s113177" name="公式" r:id="rId33" imgW="672840" imgH="317160" progId="Equation.3">
                  <p:embed/>
                </p:oleObj>
              </mc:Choice>
              <mc:Fallback>
                <p:oleObj name="公式" r:id="rId33" imgW="672840" imgH="31716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424735" y="2835815"/>
                        <a:ext cx="2439987"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 name="Object 45"/>
          <p:cNvGraphicFramePr>
            <a:graphicFrameLocks noChangeAspect="1"/>
          </p:cNvGraphicFramePr>
          <p:nvPr>
            <p:extLst>
              <p:ext uri="{D42A27DB-BD31-4B8C-83A1-F6EECF244321}">
                <p14:modId xmlns:p14="http://schemas.microsoft.com/office/powerpoint/2010/main" val="3625017846"/>
              </p:ext>
            </p:extLst>
          </p:nvPr>
        </p:nvGraphicFramePr>
        <p:xfrm>
          <a:off x="6429497" y="3770853"/>
          <a:ext cx="2362200" cy="1016000"/>
        </p:xfrm>
        <a:graphic>
          <a:graphicData uri="http://schemas.openxmlformats.org/presentationml/2006/ole">
            <mc:AlternateContent xmlns:mc="http://schemas.openxmlformats.org/markup-compatibility/2006">
              <mc:Choice xmlns:v="urn:schemas-microsoft-com:vml" Requires="v">
                <p:oleObj spid="_x0000_s113178" name="公式" r:id="rId35" imgW="647640" imgH="317160" progId="Equation.3">
                  <p:embed/>
                </p:oleObj>
              </mc:Choice>
              <mc:Fallback>
                <p:oleObj name="公式" r:id="rId35" imgW="647640" imgH="31716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429497" y="3770853"/>
                        <a:ext cx="23622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 name="Rectangle 46"/>
          <p:cNvSpPr>
            <a:spLocks noChangeArrowheads="1"/>
          </p:cNvSpPr>
          <p:nvPr/>
        </p:nvSpPr>
        <p:spPr bwMode="auto">
          <a:xfrm>
            <a:off x="1486975" y="4991640"/>
            <a:ext cx="1511300" cy="468313"/>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pPr>
            <a:r>
              <a:rPr kumimoji="1" lang="zh-CN" altLang="en-US" sz="2400" b="1" u="none">
                <a:solidFill>
                  <a:schemeClr val="tx1"/>
                </a:solidFill>
              </a:rPr>
              <a:t>统一变量</a:t>
            </a:r>
            <a:r>
              <a:rPr kumimoji="1" lang="en-US" altLang="zh-CN" sz="2400" b="1" u="none">
                <a:solidFill>
                  <a:schemeClr val="tx1"/>
                </a:solidFill>
              </a:rPr>
              <a:t>:</a:t>
            </a:r>
          </a:p>
        </p:txBody>
      </p:sp>
      <p:graphicFrame>
        <p:nvGraphicFramePr>
          <p:cNvPr id="106" name="Object 47"/>
          <p:cNvGraphicFramePr>
            <a:graphicFrameLocks noChangeAspect="1"/>
          </p:cNvGraphicFramePr>
          <p:nvPr>
            <p:extLst>
              <p:ext uri="{D42A27DB-BD31-4B8C-83A1-F6EECF244321}">
                <p14:modId xmlns:p14="http://schemas.microsoft.com/office/powerpoint/2010/main" val="3480125913"/>
              </p:ext>
            </p:extLst>
          </p:nvPr>
        </p:nvGraphicFramePr>
        <p:xfrm>
          <a:off x="1340925" y="5480590"/>
          <a:ext cx="1657350" cy="404813"/>
        </p:xfrm>
        <a:graphic>
          <a:graphicData uri="http://schemas.openxmlformats.org/presentationml/2006/ole">
            <mc:AlternateContent xmlns:mc="http://schemas.openxmlformats.org/markup-compatibility/2006">
              <mc:Choice xmlns:v="urn:schemas-microsoft-com:vml" Requires="v">
                <p:oleObj spid="_x0000_s113179" name="公式" r:id="rId37" imgW="761760" imgH="177480" progId="Equation.3">
                  <p:embed/>
                </p:oleObj>
              </mc:Choice>
              <mc:Fallback>
                <p:oleObj name="公式" r:id="rId37" imgW="761760" imgH="17748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340925" y="5480590"/>
                        <a:ext cx="165735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 name="Object 48"/>
          <p:cNvGraphicFramePr>
            <a:graphicFrameLocks noChangeAspect="1"/>
          </p:cNvGraphicFramePr>
          <p:nvPr>
            <p:extLst>
              <p:ext uri="{D42A27DB-BD31-4B8C-83A1-F6EECF244321}">
                <p14:modId xmlns:p14="http://schemas.microsoft.com/office/powerpoint/2010/main" val="3097073346"/>
              </p:ext>
            </p:extLst>
          </p:nvPr>
        </p:nvGraphicFramePr>
        <p:xfrm>
          <a:off x="3358637" y="5399628"/>
          <a:ext cx="2160588" cy="533400"/>
        </p:xfrm>
        <a:graphic>
          <a:graphicData uri="http://schemas.openxmlformats.org/presentationml/2006/ole">
            <mc:AlternateContent xmlns:mc="http://schemas.openxmlformats.org/markup-compatibility/2006">
              <mc:Choice xmlns:v="urn:schemas-microsoft-com:vml" Requires="v">
                <p:oleObj spid="_x0000_s113180" name="公式" r:id="rId39" imgW="1028520" imgH="241200" progId="Equation.3">
                  <p:embed/>
                </p:oleObj>
              </mc:Choice>
              <mc:Fallback>
                <p:oleObj name="公式" r:id="rId39" imgW="1028520" imgH="24120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358637" y="5399628"/>
                        <a:ext cx="21605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 name="Object 49"/>
          <p:cNvGraphicFramePr>
            <a:graphicFrameLocks noChangeAspect="1"/>
          </p:cNvGraphicFramePr>
          <p:nvPr>
            <p:extLst>
              <p:ext uri="{D42A27DB-BD31-4B8C-83A1-F6EECF244321}">
                <p14:modId xmlns:p14="http://schemas.microsoft.com/office/powerpoint/2010/main" val="4070523916"/>
              </p:ext>
            </p:extLst>
          </p:nvPr>
        </p:nvGraphicFramePr>
        <p:xfrm>
          <a:off x="5806562" y="5390103"/>
          <a:ext cx="2881313" cy="560387"/>
        </p:xfrm>
        <a:graphic>
          <a:graphicData uri="http://schemas.openxmlformats.org/presentationml/2006/ole">
            <mc:AlternateContent xmlns:mc="http://schemas.openxmlformats.org/markup-compatibility/2006">
              <mc:Choice xmlns:v="urn:schemas-microsoft-com:vml" Requires="v">
                <p:oleObj spid="_x0000_s113181" name="公式" r:id="rId41" imgW="1460160" imgH="241200" progId="Equation.3">
                  <p:embed/>
                </p:oleObj>
              </mc:Choice>
              <mc:Fallback>
                <p:oleObj name="公式" r:id="rId41" imgW="1460160" imgH="24120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806562" y="5390103"/>
                        <a:ext cx="2881313" cy="5603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9" name="Group 75"/>
          <p:cNvGrpSpPr>
            <a:grpSpLocks/>
          </p:cNvGrpSpPr>
          <p:nvPr/>
        </p:nvGrpSpPr>
        <p:grpSpPr bwMode="auto">
          <a:xfrm>
            <a:off x="2757591" y="2750091"/>
            <a:ext cx="4824413" cy="947737"/>
            <a:chOff x="1746" y="837"/>
            <a:chExt cx="3039" cy="597"/>
          </a:xfrm>
        </p:grpSpPr>
        <p:sp>
          <p:nvSpPr>
            <p:cNvPr id="110" name="Line 64"/>
            <p:cNvSpPr>
              <a:spLocks noChangeShapeType="1"/>
            </p:cNvSpPr>
            <p:nvPr/>
          </p:nvSpPr>
          <p:spPr bwMode="auto">
            <a:xfrm>
              <a:off x="1746" y="1434"/>
              <a:ext cx="998"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Line 65"/>
            <p:cNvSpPr>
              <a:spLocks noChangeShapeType="1"/>
            </p:cNvSpPr>
            <p:nvPr/>
          </p:nvSpPr>
          <p:spPr bwMode="auto">
            <a:xfrm flipV="1">
              <a:off x="2744" y="837"/>
              <a:ext cx="0" cy="59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 name="Line 66"/>
            <p:cNvSpPr>
              <a:spLocks noChangeShapeType="1"/>
            </p:cNvSpPr>
            <p:nvPr/>
          </p:nvSpPr>
          <p:spPr bwMode="auto">
            <a:xfrm>
              <a:off x="2744" y="837"/>
              <a:ext cx="2041"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32</a:t>
            </a:fld>
            <a:endParaRPr lang="en-US" altLang="zh-CN"/>
          </a:p>
        </p:txBody>
      </p:sp>
    </p:spTree>
    <p:extLst>
      <p:ext uri="{BB962C8B-B14F-4D97-AF65-F5344CB8AC3E}">
        <p14:creationId xmlns:p14="http://schemas.microsoft.com/office/powerpoint/2010/main" val="233417342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graphicFrame>
        <p:nvGraphicFramePr>
          <p:cNvPr id="3" name="Object 124"/>
          <p:cNvGraphicFramePr>
            <a:graphicFrameLocks noChangeAspect="1"/>
          </p:cNvGraphicFramePr>
          <p:nvPr>
            <p:extLst>
              <p:ext uri="{D42A27DB-BD31-4B8C-83A1-F6EECF244321}">
                <p14:modId xmlns:p14="http://schemas.microsoft.com/office/powerpoint/2010/main" val="1853354167"/>
              </p:ext>
            </p:extLst>
          </p:nvPr>
        </p:nvGraphicFramePr>
        <p:xfrm>
          <a:off x="899592" y="1196752"/>
          <a:ext cx="3240087" cy="968375"/>
        </p:xfrm>
        <a:graphic>
          <a:graphicData uri="http://schemas.openxmlformats.org/presentationml/2006/ole">
            <mc:AlternateContent xmlns:mc="http://schemas.openxmlformats.org/markup-compatibility/2006">
              <mc:Choice xmlns:v="urn:schemas-microsoft-com:vml" Requires="v">
                <p:oleObj spid="_x0000_s113841" name="公式" r:id="rId3" imgW="1511280" imgH="431640" progId="Equation.3">
                  <p:embed/>
                </p:oleObj>
              </mc:Choice>
              <mc:Fallback>
                <p:oleObj name="公式" r:id="rId3" imgW="15112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196752"/>
                        <a:ext cx="3240087" cy="96837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25"/>
          <p:cNvGraphicFramePr>
            <a:graphicFrameLocks noChangeAspect="1"/>
          </p:cNvGraphicFramePr>
          <p:nvPr>
            <p:extLst>
              <p:ext uri="{D42A27DB-BD31-4B8C-83A1-F6EECF244321}">
                <p14:modId xmlns:p14="http://schemas.microsoft.com/office/powerpoint/2010/main" val="1462772447"/>
              </p:ext>
            </p:extLst>
          </p:nvPr>
        </p:nvGraphicFramePr>
        <p:xfrm>
          <a:off x="4068242" y="1165002"/>
          <a:ext cx="3311525" cy="966787"/>
        </p:xfrm>
        <a:graphic>
          <a:graphicData uri="http://schemas.openxmlformats.org/presentationml/2006/ole">
            <mc:AlternateContent xmlns:mc="http://schemas.openxmlformats.org/markup-compatibility/2006">
              <mc:Choice xmlns:v="urn:schemas-microsoft-com:vml" Requires="v">
                <p:oleObj spid="_x0000_s113842" name="公式" r:id="rId5" imgW="1473120" imgH="431640" progId="Equation.3">
                  <p:embed/>
                </p:oleObj>
              </mc:Choice>
              <mc:Fallback>
                <p:oleObj name="公式" r:id="rId5" imgW="147312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8242" y="1165002"/>
                        <a:ext cx="3311525" cy="966787"/>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26"/>
          <p:cNvGraphicFramePr>
            <a:graphicFrameLocks noChangeAspect="1"/>
          </p:cNvGraphicFramePr>
          <p:nvPr>
            <p:extLst>
              <p:ext uri="{D42A27DB-BD31-4B8C-83A1-F6EECF244321}">
                <p14:modId xmlns:p14="http://schemas.microsoft.com/office/powerpoint/2010/main" val="1400236098"/>
              </p:ext>
            </p:extLst>
          </p:nvPr>
        </p:nvGraphicFramePr>
        <p:xfrm>
          <a:off x="891654" y="2245213"/>
          <a:ext cx="3255962" cy="952500"/>
        </p:xfrm>
        <a:graphic>
          <a:graphicData uri="http://schemas.openxmlformats.org/presentationml/2006/ole">
            <mc:AlternateContent xmlns:mc="http://schemas.openxmlformats.org/markup-compatibility/2006">
              <mc:Choice xmlns:v="urn:schemas-microsoft-com:vml" Requires="v">
                <p:oleObj spid="_x0000_s113843" name="公式" r:id="rId7" imgW="1485720" imgH="431640" progId="Equation.3">
                  <p:embed/>
                </p:oleObj>
              </mc:Choice>
              <mc:Fallback>
                <p:oleObj name="公式" r:id="rId7" imgW="148572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1654" y="2245213"/>
                        <a:ext cx="3255962" cy="95250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27"/>
          <p:cNvGraphicFramePr>
            <a:graphicFrameLocks noChangeAspect="1"/>
          </p:cNvGraphicFramePr>
          <p:nvPr>
            <p:extLst>
              <p:ext uri="{D42A27DB-BD31-4B8C-83A1-F6EECF244321}">
                <p14:modId xmlns:p14="http://schemas.microsoft.com/office/powerpoint/2010/main" val="1474293050"/>
              </p:ext>
            </p:extLst>
          </p:nvPr>
        </p:nvGraphicFramePr>
        <p:xfrm>
          <a:off x="4139679" y="2204814"/>
          <a:ext cx="3384550" cy="969963"/>
        </p:xfrm>
        <a:graphic>
          <a:graphicData uri="http://schemas.openxmlformats.org/presentationml/2006/ole">
            <mc:AlternateContent xmlns:mc="http://schemas.openxmlformats.org/markup-compatibility/2006">
              <mc:Choice xmlns:v="urn:schemas-microsoft-com:vml" Requires="v">
                <p:oleObj spid="_x0000_s113844" name="公式" r:id="rId9" imgW="1498320" imgH="431640" progId="Equation.3">
                  <p:embed/>
                </p:oleObj>
              </mc:Choice>
              <mc:Fallback>
                <p:oleObj name="公式" r:id="rId9" imgW="149832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9679" y="2204814"/>
                        <a:ext cx="3384550" cy="96996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1"/>
          <p:cNvGraphicFramePr>
            <a:graphicFrameLocks noChangeAspect="1"/>
          </p:cNvGraphicFramePr>
          <p:nvPr>
            <p:extLst>
              <p:ext uri="{D42A27DB-BD31-4B8C-83A1-F6EECF244321}">
                <p14:modId xmlns:p14="http://schemas.microsoft.com/office/powerpoint/2010/main" val="2475952372"/>
              </p:ext>
            </p:extLst>
          </p:nvPr>
        </p:nvGraphicFramePr>
        <p:xfrm>
          <a:off x="894356" y="3254863"/>
          <a:ext cx="5834063" cy="931862"/>
        </p:xfrm>
        <a:graphic>
          <a:graphicData uri="http://schemas.openxmlformats.org/presentationml/2006/ole">
            <mc:AlternateContent xmlns:mc="http://schemas.openxmlformats.org/markup-compatibility/2006">
              <mc:Choice xmlns:v="urn:schemas-microsoft-com:vml" Requires="v">
                <p:oleObj spid="_x0000_s113845" name="公式" r:id="rId11" imgW="2743200" imgH="457200" progId="Equation.3">
                  <p:embed/>
                </p:oleObj>
              </mc:Choice>
              <mc:Fallback>
                <p:oleObj name="公式" r:id="rId11" imgW="27432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4356" y="3254863"/>
                        <a:ext cx="5834063"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394647025"/>
              </p:ext>
            </p:extLst>
          </p:nvPr>
        </p:nvGraphicFramePr>
        <p:xfrm>
          <a:off x="877507" y="4252039"/>
          <a:ext cx="7291388" cy="941387"/>
        </p:xfrm>
        <a:graphic>
          <a:graphicData uri="http://schemas.openxmlformats.org/presentationml/2006/ole">
            <mc:AlternateContent xmlns:mc="http://schemas.openxmlformats.org/markup-compatibility/2006">
              <mc:Choice xmlns:v="urn:schemas-microsoft-com:vml" Requires="v">
                <p:oleObj spid="_x0000_s113846" name="公式" r:id="rId13" imgW="3593880" imgH="431640" progId="Equation.3">
                  <p:embed/>
                </p:oleObj>
              </mc:Choice>
              <mc:Fallback>
                <p:oleObj name="公式" r:id="rId13" imgW="3593880" imgH="431640" progId="Equation.3">
                  <p:embed/>
                  <p:pic>
                    <p:nvPicPr>
                      <p:cNvPr id="0" name=""/>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7507" y="4252039"/>
                        <a:ext cx="7291388" cy="94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
          <p:cNvGraphicFramePr>
            <a:graphicFrameLocks noChangeAspect="1"/>
          </p:cNvGraphicFramePr>
          <p:nvPr>
            <p:extLst>
              <p:ext uri="{D42A27DB-BD31-4B8C-83A1-F6EECF244321}">
                <p14:modId xmlns:p14="http://schemas.microsoft.com/office/powerpoint/2010/main" val="2022102610"/>
              </p:ext>
            </p:extLst>
          </p:nvPr>
        </p:nvGraphicFramePr>
        <p:xfrm>
          <a:off x="2598357" y="5191839"/>
          <a:ext cx="5235575" cy="860425"/>
        </p:xfrm>
        <a:graphic>
          <a:graphicData uri="http://schemas.openxmlformats.org/presentationml/2006/ole">
            <mc:AlternateContent xmlns:mc="http://schemas.openxmlformats.org/markup-compatibility/2006">
              <mc:Choice xmlns:v="urn:schemas-microsoft-com:vml" Requires="v">
                <p:oleObj spid="_x0000_s113847" name="公式" r:id="rId15" imgW="2666880" imgH="457200" progId="Equation.3">
                  <p:embed/>
                </p:oleObj>
              </mc:Choice>
              <mc:Fallback>
                <p:oleObj name="公式" r:id="rId15" imgW="2666880" imgH="457200" progId="Equation.3">
                  <p:embed/>
                  <p:pic>
                    <p:nvPicPr>
                      <p:cNvPr id="0" name=""/>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8357" y="5191839"/>
                        <a:ext cx="523557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33</a:t>
            </a:fld>
            <a:endParaRPr lang="en-US" altLang="zh-CN"/>
          </a:p>
        </p:txBody>
      </p:sp>
    </p:spTree>
    <p:extLst>
      <p:ext uri="{BB962C8B-B14F-4D97-AF65-F5344CB8AC3E}">
        <p14:creationId xmlns:p14="http://schemas.microsoft.com/office/powerpoint/2010/main" val="278813960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9"/>
          <p:cNvSpPr>
            <a:spLocks noChangeArrowheads="1"/>
          </p:cNvSpPr>
          <p:nvPr/>
        </p:nvSpPr>
        <p:spPr bwMode="auto">
          <a:xfrm>
            <a:off x="2288615" y="1027956"/>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u="none" dirty="0">
                <a:solidFill>
                  <a:srgbClr val="0000CC"/>
                </a:solidFill>
                <a:latin typeface="Times New Roman" panose="02020603050405020304" pitchFamily="18" charset="0"/>
                <a:ea typeface="楷体_GB2312"/>
              </a:rPr>
              <a:t>讨论</a:t>
            </a:r>
            <a:r>
              <a:rPr kumimoji="1" lang="en-US" altLang="zh-CN" sz="2400" b="1" u="none" dirty="0">
                <a:solidFill>
                  <a:srgbClr val="0000CC"/>
                </a:solidFill>
                <a:latin typeface="Times New Roman" panose="02020603050405020304" pitchFamily="18" charset="0"/>
                <a:ea typeface="楷体_GB2312"/>
              </a:rPr>
              <a:t>:</a:t>
            </a:r>
          </a:p>
        </p:txBody>
      </p:sp>
      <p:sp>
        <p:nvSpPr>
          <p:cNvPr id="4" name="Rectangle 40"/>
          <p:cNvSpPr>
            <a:spLocks noChangeArrowheads="1"/>
          </p:cNvSpPr>
          <p:nvPr/>
        </p:nvSpPr>
        <p:spPr bwMode="auto">
          <a:xfrm>
            <a:off x="2289032" y="1624013"/>
            <a:ext cx="6624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a:pPr>
            <a:r>
              <a:rPr kumimoji="1" lang="zh-CN" altLang="en-US" sz="2400" b="1" u="none" dirty="0">
                <a:solidFill>
                  <a:srgbClr val="000000"/>
                </a:solidFill>
                <a:latin typeface="Times New Roman" panose="02020603050405020304" pitchFamily="18" charset="0"/>
                <a:ea typeface="楷体_GB2312"/>
              </a:rPr>
              <a:t>棒延长线上一点</a:t>
            </a:r>
            <a:r>
              <a:rPr kumimoji="1" lang="en-US" altLang="zh-CN" sz="2400" b="1" i="1" u="none" dirty="0">
                <a:solidFill>
                  <a:srgbClr val="000000"/>
                </a:solidFill>
                <a:latin typeface="Times New Roman" panose="02020603050405020304" pitchFamily="18" charset="0"/>
                <a:ea typeface="楷体_GB2312"/>
              </a:rPr>
              <a:t>p</a:t>
            </a:r>
            <a:r>
              <a:rPr kumimoji="1" lang="en-US" altLang="zh-CN" sz="2400" b="1" u="none" dirty="0">
                <a:solidFill>
                  <a:srgbClr val="000000"/>
                </a:solidFill>
                <a:latin typeface="Times New Roman" panose="02020603050405020304" pitchFamily="18" charset="0"/>
                <a:ea typeface="楷体_GB2312"/>
              </a:rPr>
              <a:t>’ ,</a:t>
            </a:r>
            <a:r>
              <a:rPr kumimoji="1" lang="zh-CN" altLang="en-US" sz="2400" b="1" u="none" dirty="0">
                <a:solidFill>
                  <a:srgbClr val="000000"/>
                </a:solidFill>
                <a:latin typeface="Times New Roman" panose="02020603050405020304" pitchFamily="18" charset="0"/>
                <a:ea typeface="楷体_GB2312"/>
              </a:rPr>
              <a:t>以</a:t>
            </a:r>
            <a:r>
              <a:rPr kumimoji="1" lang="en-US" altLang="zh-CN" b="1" i="1" u="none" dirty="0">
                <a:solidFill>
                  <a:srgbClr val="000000"/>
                </a:solidFill>
                <a:latin typeface="Times New Roman" panose="02020603050405020304" pitchFamily="18" charset="0"/>
                <a:ea typeface="楷体_GB2312"/>
              </a:rPr>
              <a:t>p</a:t>
            </a:r>
            <a:r>
              <a:rPr kumimoji="1" lang="en-US" altLang="zh-CN" b="1" u="none" dirty="0">
                <a:solidFill>
                  <a:srgbClr val="000000"/>
                </a:solidFill>
                <a:latin typeface="Times New Roman" panose="02020603050405020304" pitchFamily="18" charset="0"/>
                <a:ea typeface="楷体_GB2312"/>
              </a:rPr>
              <a:t>’</a:t>
            </a:r>
            <a:r>
              <a:rPr kumimoji="1" lang="zh-CN" altLang="en-US" sz="2400" b="1" u="none" dirty="0">
                <a:solidFill>
                  <a:srgbClr val="000000"/>
                </a:solidFill>
                <a:latin typeface="Times New Roman" panose="02020603050405020304" pitchFamily="18" charset="0"/>
                <a:ea typeface="楷体_GB2312"/>
              </a:rPr>
              <a:t>为原点</a:t>
            </a:r>
            <a:r>
              <a:rPr kumimoji="1" lang="en-US" altLang="zh-CN" sz="2400" b="1" u="none" dirty="0">
                <a:solidFill>
                  <a:srgbClr val="000000"/>
                </a:solidFill>
                <a:latin typeface="Times New Roman" panose="02020603050405020304" pitchFamily="18" charset="0"/>
                <a:ea typeface="楷体_GB2312"/>
              </a:rPr>
              <a:t>, </a:t>
            </a:r>
            <a:r>
              <a:rPr kumimoji="1" lang="zh-CN" altLang="en-US" sz="2400" b="1" u="none" dirty="0">
                <a:solidFill>
                  <a:srgbClr val="000000"/>
                </a:solidFill>
                <a:latin typeface="Times New Roman" panose="02020603050405020304" pitchFamily="18" charset="0"/>
                <a:ea typeface="楷体_GB2312"/>
              </a:rPr>
              <a:t>沿棒向下</a:t>
            </a:r>
          </a:p>
        </p:txBody>
      </p:sp>
      <p:pic>
        <p:nvPicPr>
          <p:cNvPr id="5" name="Picture 12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538" y="793750"/>
            <a:ext cx="9937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49"/>
          <p:cNvGraphicFramePr>
            <a:graphicFrameLocks noChangeAspect="1"/>
          </p:cNvGraphicFramePr>
          <p:nvPr>
            <p:extLst>
              <p:ext uri="{D42A27DB-BD31-4B8C-83A1-F6EECF244321}">
                <p14:modId xmlns:p14="http://schemas.microsoft.com/office/powerpoint/2010/main" val="359982714"/>
              </p:ext>
            </p:extLst>
          </p:nvPr>
        </p:nvGraphicFramePr>
        <p:xfrm>
          <a:off x="2607966" y="2224087"/>
          <a:ext cx="2519363" cy="1025525"/>
        </p:xfrm>
        <a:graphic>
          <a:graphicData uri="http://schemas.openxmlformats.org/presentationml/2006/ole">
            <mc:AlternateContent xmlns:mc="http://schemas.openxmlformats.org/markup-compatibility/2006">
              <mc:Choice xmlns:v="urn:schemas-microsoft-com:vml" Requires="v">
                <p:oleObj spid="_x0000_s115015" name="公式" r:id="rId4" imgW="1130040" imgH="444240" progId="Equation.3">
                  <p:embed/>
                </p:oleObj>
              </mc:Choice>
              <mc:Fallback>
                <p:oleObj name="公式" r:id="rId4" imgW="1130040" imgH="444240" progId="Equation.3">
                  <p:embed/>
                  <p:pic>
                    <p:nvPicPr>
                      <p:cNvPr id="0" name=""/>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7966" y="2224087"/>
                        <a:ext cx="2519363"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0"/>
          <p:cNvGraphicFramePr>
            <a:graphicFrameLocks noChangeAspect="1"/>
          </p:cNvGraphicFramePr>
          <p:nvPr>
            <p:extLst>
              <p:ext uri="{D42A27DB-BD31-4B8C-83A1-F6EECF244321}">
                <p14:modId xmlns:p14="http://schemas.microsoft.com/office/powerpoint/2010/main" val="2609173572"/>
              </p:ext>
            </p:extLst>
          </p:nvPr>
        </p:nvGraphicFramePr>
        <p:xfrm>
          <a:off x="5081291" y="2206625"/>
          <a:ext cx="2378075" cy="1012825"/>
        </p:xfrm>
        <a:graphic>
          <a:graphicData uri="http://schemas.openxmlformats.org/presentationml/2006/ole">
            <mc:AlternateContent xmlns:mc="http://schemas.openxmlformats.org/markup-compatibility/2006">
              <mc:Choice xmlns:v="urn:schemas-microsoft-com:vml" Requires="v">
                <p:oleObj spid="_x0000_s115016" name="公式" r:id="rId6" imgW="723600" imgH="317160" progId="Equation.3">
                  <p:embed/>
                </p:oleObj>
              </mc:Choice>
              <mc:Fallback>
                <p:oleObj name="公式" r:id="rId6" imgW="723600" imgH="317160" progId="Equation.3">
                  <p:embed/>
                  <p:pic>
                    <p:nvPicPr>
                      <p:cNvPr id="0" name=""/>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1291" y="2206625"/>
                        <a:ext cx="2378075"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137"/>
          <p:cNvGrpSpPr>
            <a:grpSpLocks/>
          </p:cNvGrpSpPr>
          <p:nvPr/>
        </p:nvGrpSpPr>
        <p:grpSpPr bwMode="auto">
          <a:xfrm>
            <a:off x="503701" y="4645297"/>
            <a:ext cx="4805363" cy="457200"/>
            <a:chOff x="249" y="2432"/>
            <a:chExt cx="3027" cy="288"/>
          </a:xfrm>
        </p:grpSpPr>
        <p:sp>
          <p:nvSpPr>
            <p:cNvPr id="9" name="Rectangle 55"/>
            <p:cNvSpPr>
              <a:spLocks noChangeArrowheads="1"/>
            </p:cNvSpPr>
            <p:nvPr/>
          </p:nvSpPr>
          <p:spPr bwMode="auto">
            <a:xfrm>
              <a:off x="249" y="2432"/>
              <a:ext cx="190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startAt="2"/>
              </a:pPr>
              <a:r>
                <a:rPr kumimoji="1" lang="zh-CN" altLang="en-US" sz="2400" b="1" u="none" dirty="0">
                  <a:solidFill>
                    <a:srgbClr val="000000"/>
                  </a:solidFill>
                  <a:latin typeface="Times New Roman" panose="02020603050405020304" pitchFamily="18" charset="0"/>
                  <a:ea typeface="楷体_GB2312"/>
                </a:rPr>
                <a:t>对靠近直线场点</a:t>
              </a:r>
              <a:r>
                <a:rPr kumimoji="1" lang="en-US" altLang="zh-CN" sz="2400" b="1" u="none" dirty="0">
                  <a:solidFill>
                    <a:srgbClr val="000000"/>
                  </a:solidFill>
                  <a:latin typeface="Times New Roman" panose="02020603050405020304" pitchFamily="18" charset="0"/>
                  <a:ea typeface="楷体_GB2312"/>
                </a:rPr>
                <a:t>:</a:t>
              </a:r>
            </a:p>
          </p:txBody>
        </p:sp>
        <p:sp>
          <p:nvSpPr>
            <p:cNvPr id="10" name="Text Box 56"/>
            <p:cNvSpPr txBox="1">
              <a:spLocks noChangeArrowheads="1"/>
            </p:cNvSpPr>
            <p:nvPr/>
          </p:nvSpPr>
          <p:spPr bwMode="auto">
            <a:xfrm>
              <a:off x="1973" y="2432"/>
              <a:ext cx="13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u="none">
                  <a:latin typeface="Times New Roman" panose="02020603050405020304" pitchFamily="18" charset="0"/>
                  <a:ea typeface="楷体_GB2312"/>
                </a:rPr>
                <a:t>a </a:t>
              </a:r>
              <a:r>
                <a:rPr lang="en-US" altLang="zh-CN" sz="2400" b="1" u="none">
                  <a:latin typeface="Times New Roman" panose="02020603050405020304" pitchFamily="18" charset="0"/>
                  <a:ea typeface="楷体_GB2312"/>
                </a:rPr>
                <a:t>&lt;&lt; </a:t>
              </a:r>
              <a:r>
                <a:rPr lang="zh-CN" altLang="en-US" sz="2400" b="1" u="none">
                  <a:latin typeface="Times New Roman" panose="02020603050405020304" pitchFamily="18" charset="0"/>
                  <a:ea typeface="楷体_GB2312"/>
                </a:rPr>
                <a:t>棒长</a:t>
              </a:r>
            </a:p>
          </p:txBody>
        </p:sp>
      </p:grpSp>
      <p:graphicFrame>
        <p:nvGraphicFramePr>
          <p:cNvPr id="11" name="Object 126"/>
          <p:cNvGraphicFramePr>
            <a:graphicFrameLocks noChangeAspect="1"/>
          </p:cNvGraphicFramePr>
          <p:nvPr>
            <p:extLst>
              <p:ext uri="{D42A27DB-BD31-4B8C-83A1-F6EECF244321}">
                <p14:modId xmlns:p14="http://schemas.microsoft.com/office/powerpoint/2010/main" val="491429018"/>
              </p:ext>
            </p:extLst>
          </p:nvPr>
        </p:nvGraphicFramePr>
        <p:xfrm>
          <a:off x="2914526" y="3615058"/>
          <a:ext cx="1008062" cy="479425"/>
        </p:xfrm>
        <a:graphic>
          <a:graphicData uri="http://schemas.openxmlformats.org/presentationml/2006/ole">
            <mc:AlternateContent xmlns:mc="http://schemas.openxmlformats.org/markup-compatibility/2006">
              <mc:Choice xmlns:v="urn:schemas-microsoft-com:vml" Requires="v">
                <p:oleObj spid="_x0000_s115017" name="公式" r:id="rId8" imgW="317160" imgH="139680" progId="Equation.3">
                  <p:embed/>
                </p:oleObj>
              </mc:Choice>
              <mc:Fallback>
                <p:oleObj name="公式" r:id="rId8" imgW="317160" imgH="139680" progId="Equation.3">
                  <p:embed/>
                  <p:pic>
                    <p:nvPicPr>
                      <p:cNvPr id="0" name=""/>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4526" y="3615058"/>
                        <a:ext cx="1008062"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7"/>
          <p:cNvGraphicFramePr>
            <a:graphicFrameLocks noChangeAspect="1"/>
          </p:cNvGraphicFramePr>
          <p:nvPr>
            <p:extLst>
              <p:ext uri="{D42A27DB-BD31-4B8C-83A1-F6EECF244321}">
                <p14:modId xmlns:p14="http://schemas.microsoft.com/office/powerpoint/2010/main" val="2095547881"/>
              </p:ext>
            </p:extLst>
          </p:nvPr>
        </p:nvGraphicFramePr>
        <p:xfrm>
          <a:off x="4355976" y="3373758"/>
          <a:ext cx="1871662" cy="1036638"/>
        </p:xfrm>
        <a:graphic>
          <a:graphicData uri="http://schemas.openxmlformats.org/presentationml/2006/ole">
            <mc:AlternateContent xmlns:mc="http://schemas.openxmlformats.org/markup-compatibility/2006">
              <mc:Choice xmlns:v="urn:schemas-microsoft-com:vml" Requires="v">
                <p:oleObj spid="_x0000_s115018" name="公式" r:id="rId10" imgW="571320" imgH="317160" progId="Equation.3">
                  <p:embed/>
                </p:oleObj>
              </mc:Choice>
              <mc:Fallback>
                <p:oleObj name="公式" r:id="rId10" imgW="571320" imgH="317160" progId="Equation.3">
                  <p:embed/>
                  <p:pic>
                    <p:nvPicPr>
                      <p:cNvPr id="0" name=""/>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5976" y="3373758"/>
                        <a:ext cx="1871662" cy="103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29"/>
          <p:cNvSpPr txBox="1">
            <a:spLocks noChangeArrowheads="1"/>
          </p:cNvSpPr>
          <p:nvPr/>
        </p:nvSpPr>
        <p:spPr bwMode="auto">
          <a:xfrm>
            <a:off x="6372101" y="3637283"/>
            <a:ext cx="2411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u="none">
                <a:solidFill>
                  <a:srgbClr val="0000CC"/>
                </a:solidFill>
                <a:latin typeface="Times New Roman" panose="02020603050405020304" pitchFamily="18" charset="0"/>
                <a:ea typeface="楷体_GB2312"/>
              </a:rPr>
              <a:t>点电荷场强</a:t>
            </a:r>
          </a:p>
        </p:txBody>
      </p:sp>
      <p:graphicFrame>
        <p:nvGraphicFramePr>
          <p:cNvPr id="14" name="Object 58"/>
          <p:cNvGraphicFramePr>
            <a:graphicFrameLocks noChangeAspect="1"/>
          </p:cNvGraphicFramePr>
          <p:nvPr>
            <p:extLst>
              <p:ext uri="{D42A27DB-BD31-4B8C-83A1-F6EECF244321}">
                <p14:modId xmlns:p14="http://schemas.microsoft.com/office/powerpoint/2010/main" val="4146795180"/>
              </p:ext>
            </p:extLst>
          </p:nvPr>
        </p:nvGraphicFramePr>
        <p:xfrm>
          <a:off x="4824876" y="4635772"/>
          <a:ext cx="2305050" cy="538162"/>
        </p:xfrm>
        <a:graphic>
          <a:graphicData uri="http://schemas.openxmlformats.org/presentationml/2006/ole">
            <mc:AlternateContent xmlns:mc="http://schemas.openxmlformats.org/markup-compatibility/2006">
              <mc:Choice xmlns:v="urn:schemas-microsoft-com:vml" Requires="v">
                <p:oleObj spid="_x0000_s115019" name="公式" r:id="rId12" imgW="711000" imgH="164880" progId="Equation.3">
                  <p:embed/>
                </p:oleObj>
              </mc:Choice>
              <mc:Fallback>
                <p:oleObj name="公式" r:id="rId12" imgW="711000" imgH="164880" progId="Equation.3">
                  <p:embed/>
                  <p:pic>
                    <p:nvPicPr>
                      <p:cNvPr id="0" name=""/>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24876" y="4635772"/>
                        <a:ext cx="2305050"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32"/>
          <p:cNvGraphicFramePr>
            <a:graphicFrameLocks noChangeAspect="1"/>
          </p:cNvGraphicFramePr>
          <p:nvPr>
            <p:extLst>
              <p:ext uri="{D42A27DB-BD31-4B8C-83A1-F6EECF244321}">
                <p14:modId xmlns:p14="http://schemas.microsoft.com/office/powerpoint/2010/main" val="192439892"/>
              </p:ext>
            </p:extLst>
          </p:nvPr>
        </p:nvGraphicFramePr>
        <p:xfrm>
          <a:off x="1584789" y="5315222"/>
          <a:ext cx="3527425" cy="1011237"/>
        </p:xfrm>
        <a:graphic>
          <a:graphicData uri="http://schemas.openxmlformats.org/presentationml/2006/ole">
            <mc:AlternateContent xmlns:mc="http://schemas.openxmlformats.org/markup-compatibility/2006">
              <mc:Choice xmlns:v="urn:schemas-microsoft-com:vml" Requires="v">
                <p:oleObj spid="_x0000_s115020" name="公式" r:id="rId14" imgW="1688760" imgH="431640" progId="Equation.3">
                  <p:embed/>
                </p:oleObj>
              </mc:Choice>
              <mc:Fallback>
                <p:oleObj name="公式" r:id="rId14" imgW="1688760" imgH="431640" progId="Equation.3">
                  <p:embed/>
                  <p:pic>
                    <p:nvPicPr>
                      <p:cNvPr id="0" name=""/>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4789" y="5315222"/>
                        <a:ext cx="3527425" cy="1011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57"/>
          <p:cNvSpPr txBox="1">
            <a:spLocks noChangeArrowheads="1"/>
          </p:cNvSpPr>
          <p:nvPr/>
        </p:nvSpPr>
        <p:spPr bwMode="auto">
          <a:xfrm>
            <a:off x="5761501" y="5408884"/>
            <a:ext cx="2736850" cy="853182"/>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a:lnSpc>
                <a:spcPct val="103000"/>
              </a:lnSpc>
            </a:pPr>
            <a:r>
              <a:rPr kumimoji="1" lang="zh-CN" altLang="en-US" sz="2400" b="1" u="none">
                <a:solidFill>
                  <a:srgbClr val="0000CC"/>
                </a:solidFill>
                <a:ea typeface="楷体_GB2312"/>
              </a:rPr>
              <a:t>理想模型</a:t>
            </a:r>
            <a:r>
              <a:rPr kumimoji="1" lang="en-US" altLang="zh-CN" sz="2400" b="1" u="none">
                <a:solidFill>
                  <a:srgbClr val="0000CC"/>
                </a:solidFill>
                <a:ea typeface="楷体_GB2312"/>
              </a:rPr>
              <a:t>:</a:t>
            </a:r>
            <a:r>
              <a:rPr kumimoji="1" lang="zh-CN" altLang="en-US" sz="2400" b="1" u="none">
                <a:solidFill>
                  <a:srgbClr val="0000CC"/>
                </a:solidFill>
                <a:ea typeface="楷体_GB2312"/>
              </a:rPr>
              <a:t>无限长带电直线场强公式</a:t>
            </a:r>
          </a:p>
        </p:txBody>
      </p:sp>
      <p:sp>
        <p:nvSpPr>
          <p:cNvPr id="17" name="Rectangle 40"/>
          <p:cNvSpPr>
            <a:spLocks noChangeArrowheads="1"/>
          </p:cNvSpPr>
          <p:nvPr/>
        </p:nvSpPr>
        <p:spPr bwMode="auto">
          <a:xfrm>
            <a:off x="1979488" y="3589658"/>
            <a:ext cx="71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u="none">
                <a:solidFill>
                  <a:srgbClr val="000000"/>
                </a:solidFill>
                <a:latin typeface="Times New Roman" panose="02020603050405020304" pitchFamily="18" charset="0"/>
                <a:ea typeface="楷体_GB2312"/>
              </a:rPr>
              <a:t>若</a:t>
            </a:r>
          </a:p>
        </p:txBody>
      </p:sp>
      <p:grpSp>
        <p:nvGrpSpPr>
          <p:cNvPr id="18" name="Group 194"/>
          <p:cNvGrpSpPr>
            <a:grpSpLocks/>
          </p:cNvGrpSpPr>
          <p:nvPr/>
        </p:nvGrpSpPr>
        <p:grpSpPr bwMode="auto">
          <a:xfrm>
            <a:off x="107950" y="692150"/>
            <a:ext cx="2232025" cy="3468688"/>
            <a:chOff x="68" y="436"/>
            <a:chExt cx="1406" cy="2185"/>
          </a:xfrm>
        </p:grpSpPr>
        <p:grpSp>
          <p:nvGrpSpPr>
            <p:cNvPr id="19" name="Group 3"/>
            <p:cNvGrpSpPr>
              <a:grpSpLocks/>
            </p:cNvGrpSpPr>
            <p:nvPr/>
          </p:nvGrpSpPr>
          <p:grpSpPr bwMode="auto">
            <a:xfrm>
              <a:off x="68" y="436"/>
              <a:ext cx="1406" cy="2185"/>
              <a:chOff x="4015" y="527"/>
              <a:chExt cx="1632" cy="2631"/>
            </a:xfrm>
          </p:grpSpPr>
          <p:sp>
            <p:nvSpPr>
              <p:cNvPr id="28" name="Rectangle 4"/>
              <p:cNvSpPr>
                <a:spLocks noChangeArrowheads="1"/>
              </p:cNvSpPr>
              <p:nvPr/>
            </p:nvSpPr>
            <p:spPr bwMode="auto">
              <a:xfrm>
                <a:off x="4015" y="527"/>
                <a:ext cx="1632" cy="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u="none">
                  <a:latin typeface="Times New Roman" panose="02020603050405020304" pitchFamily="18" charset="0"/>
                  <a:ea typeface="楷体_GB2312"/>
                </a:endParaRPr>
              </a:p>
            </p:txBody>
          </p:sp>
          <p:sp>
            <p:nvSpPr>
              <p:cNvPr id="29" name="Line 5"/>
              <p:cNvSpPr>
                <a:spLocks noChangeShapeType="1"/>
              </p:cNvSpPr>
              <p:nvPr/>
            </p:nvSpPr>
            <p:spPr bwMode="auto">
              <a:xfrm flipV="1">
                <a:off x="4351" y="626"/>
                <a:ext cx="0" cy="24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prstDash val="dash"/>
                    <a:round/>
                    <a:headEnd/>
                    <a:tailEnd/>
                  </a14:hiddenLine>
                </a:ext>
              </a:extLst>
            </p:spPr>
            <p:txBody>
              <a:bodyPr wrap="none" anchor="ctr"/>
              <a:lstStyle/>
              <a:p>
                <a:endParaRPr lang="zh-CN" altLang="en-US">
                  <a:ea typeface="楷体_GB2312"/>
                </a:endParaRPr>
              </a:p>
            </p:txBody>
          </p:sp>
          <p:sp>
            <p:nvSpPr>
              <p:cNvPr id="30" name="AutoShape 6"/>
              <p:cNvSpPr>
                <a:spLocks noChangeArrowheads="1"/>
              </p:cNvSpPr>
              <p:nvPr/>
            </p:nvSpPr>
            <p:spPr bwMode="auto">
              <a:xfrm>
                <a:off x="4305" y="1154"/>
                <a:ext cx="71" cy="1944"/>
              </a:xfrm>
              <a:prstGeom prst="can">
                <a:avLst>
                  <a:gd name="adj" fmla="val 33465"/>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u="none">
                  <a:latin typeface="Times New Roman" panose="02020603050405020304" pitchFamily="18" charset="0"/>
                  <a:ea typeface="楷体_GB2312"/>
                </a:endParaRPr>
              </a:p>
            </p:txBody>
          </p:sp>
          <p:sp>
            <p:nvSpPr>
              <p:cNvPr id="31" name="Freeform 7"/>
              <p:cNvSpPr>
                <a:spLocks/>
              </p:cNvSpPr>
              <p:nvPr/>
            </p:nvSpPr>
            <p:spPr bwMode="auto">
              <a:xfrm>
                <a:off x="4385" y="2859"/>
                <a:ext cx="59" cy="26"/>
              </a:xfrm>
              <a:custGeom>
                <a:avLst/>
                <a:gdLst>
                  <a:gd name="T0" fmla="*/ 0 w 59"/>
                  <a:gd name="T1" fmla="*/ 0 h 26"/>
                  <a:gd name="T2" fmla="*/ 59 w 59"/>
                  <a:gd name="T3" fmla="*/ 26 h 26"/>
                  <a:gd name="T4" fmla="*/ 0 60000 65536"/>
                  <a:gd name="T5" fmla="*/ 0 60000 65536"/>
                  <a:gd name="T6" fmla="*/ 0 w 59"/>
                  <a:gd name="T7" fmla="*/ 0 h 26"/>
                  <a:gd name="T8" fmla="*/ 59 w 59"/>
                  <a:gd name="T9" fmla="*/ 26 h 26"/>
                </a:gdLst>
                <a:ahLst/>
                <a:cxnLst>
                  <a:cxn ang="T4">
                    <a:pos x="T0" y="T1"/>
                  </a:cxn>
                  <a:cxn ang="T5">
                    <a:pos x="T2" y="T3"/>
                  </a:cxn>
                </a:cxnLst>
                <a:rect l="T6" t="T7" r="T8" b="T9"/>
                <a:pathLst>
                  <a:path w="59" h="26">
                    <a:moveTo>
                      <a:pt x="0" y="0"/>
                    </a:moveTo>
                    <a:lnTo>
                      <a:pt x="59"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楷体_GB2312"/>
                </a:endParaRPr>
              </a:p>
            </p:txBody>
          </p:sp>
          <p:sp>
            <p:nvSpPr>
              <p:cNvPr id="32" name="Arc 8"/>
              <p:cNvSpPr>
                <a:spLocks/>
              </p:cNvSpPr>
              <p:nvPr/>
            </p:nvSpPr>
            <p:spPr bwMode="auto">
              <a:xfrm>
                <a:off x="4351" y="1058"/>
                <a:ext cx="96" cy="192"/>
              </a:xfrm>
              <a:custGeom>
                <a:avLst/>
                <a:gdLst>
                  <a:gd name="T0" fmla="*/ 0 w 21600"/>
                  <a:gd name="T1" fmla="*/ 0 h 31615"/>
                  <a:gd name="T2" fmla="*/ 85 w 21600"/>
                  <a:gd name="T3" fmla="*/ 192 h 31615"/>
                  <a:gd name="T4" fmla="*/ 0 w 21600"/>
                  <a:gd name="T5" fmla="*/ 131 h 31615"/>
                  <a:gd name="T6" fmla="*/ 0 60000 65536"/>
                  <a:gd name="T7" fmla="*/ 0 60000 65536"/>
                  <a:gd name="T8" fmla="*/ 0 60000 65536"/>
                  <a:gd name="T9" fmla="*/ 0 w 21600"/>
                  <a:gd name="T10" fmla="*/ 0 h 31615"/>
                  <a:gd name="T11" fmla="*/ 21600 w 21600"/>
                  <a:gd name="T12" fmla="*/ 31615 h 31615"/>
                </a:gdLst>
                <a:ahLst/>
                <a:cxnLst>
                  <a:cxn ang="T6">
                    <a:pos x="T0" y="T1"/>
                  </a:cxn>
                  <a:cxn ang="T7">
                    <a:pos x="T2" y="T3"/>
                  </a:cxn>
                  <a:cxn ang="T8">
                    <a:pos x="T4" y="T5"/>
                  </a:cxn>
                </a:cxnLst>
                <a:rect l="T9" t="T10" r="T11" b="T12"/>
                <a:pathLst>
                  <a:path w="21600" h="31615" fill="none" extrusionOk="0">
                    <a:moveTo>
                      <a:pt x="-1" y="0"/>
                    </a:moveTo>
                    <a:cubicBezTo>
                      <a:pt x="11929" y="0"/>
                      <a:pt x="21600" y="9670"/>
                      <a:pt x="21600" y="21600"/>
                    </a:cubicBezTo>
                    <a:cubicBezTo>
                      <a:pt x="21600" y="25088"/>
                      <a:pt x="20755" y="28524"/>
                      <a:pt x="19137" y="31614"/>
                    </a:cubicBezTo>
                  </a:path>
                  <a:path w="21600" h="31615" stroke="0" extrusionOk="0">
                    <a:moveTo>
                      <a:pt x="-1" y="0"/>
                    </a:moveTo>
                    <a:cubicBezTo>
                      <a:pt x="11929" y="0"/>
                      <a:pt x="21600" y="9670"/>
                      <a:pt x="21600" y="21600"/>
                    </a:cubicBezTo>
                    <a:cubicBezTo>
                      <a:pt x="21600" y="25088"/>
                      <a:pt x="20755" y="28524"/>
                      <a:pt x="19137" y="31614"/>
                    </a:cubicBez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ea typeface="楷体_GB2312"/>
                </a:endParaRPr>
              </a:p>
            </p:txBody>
          </p:sp>
          <p:graphicFrame>
            <p:nvGraphicFramePr>
              <p:cNvPr id="33" name="Object 9"/>
              <p:cNvGraphicFramePr>
                <a:graphicFrameLocks noChangeAspect="1"/>
              </p:cNvGraphicFramePr>
              <p:nvPr/>
            </p:nvGraphicFramePr>
            <p:xfrm>
              <a:off x="4361" y="2561"/>
              <a:ext cx="182" cy="273"/>
            </p:xfrm>
            <a:graphic>
              <a:graphicData uri="http://schemas.openxmlformats.org/presentationml/2006/ole">
                <mc:AlternateContent xmlns:mc="http://schemas.openxmlformats.org/markup-compatibility/2006">
                  <mc:Choice xmlns:v="urn:schemas-microsoft-com:vml" Requires="v">
                    <p:oleObj spid="_x0000_s115021" name="Equation" r:id="rId16" imgW="152280" imgH="215640" progId="Equation.3">
                      <p:embed/>
                    </p:oleObj>
                  </mc:Choice>
                  <mc:Fallback>
                    <p:oleObj name="Equation" r:id="rId16" imgW="15228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61" y="2561"/>
                            <a:ext cx="182"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0"/>
              <p:cNvGraphicFramePr>
                <a:graphicFrameLocks noChangeAspect="1"/>
              </p:cNvGraphicFramePr>
              <p:nvPr/>
            </p:nvGraphicFramePr>
            <p:xfrm>
              <a:off x="4879" y="1922"/>
              <a:ext cx="194" cy="240"/>
            </p:xfrm>
            <a:graphic>
              <a:graphicData uri="http://schemas.openxmlformats.org/presentationml/2006/ole">
                <mc:AlternateContent xmlns:mc="http://schemas.openxmlformats.org/markup-compatibility/2006">
                  <mc:Choice xmlns:v="urn:schemas-microsoft-com:vml" Requires="v">
                    <p:oleObj spid="_x0000_s115022" name="公式" r:id="rId18" imgW="152280" imgH="164880" progId="Equation.3">
                      <p:embed/>
                    </p:oleObj>
                  </mc:Choice>
                  <mc:Fallback>
                    <p:oleObj name="公式" r:id="rId18" imgW="15228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79" y="1922"/>
                            <a:ext cx="19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Line 11"/>
              <p:cNvSpPr>
                <a:spLocks noChangeShapeType="1"/>
              </p:cNvSpPr>
              <p:nvPr/>
            </p:nvSpPr>
            <p:spPr bwMode="auto">
              <a:xfrm>
                <a:off x="4399" y="1202"/>
                <a:ext cx="541"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ea typeface="楷体_GB2312"/>
                </a:endParaRPr>
              </a:p>
            </p:txBody>
          </p:sp>
          <p:graphicFrame>
            <p:nvGraphicFramePr>
              <p:cNvPr id="36" name="Object 12"/>
              <p:cNvGraphicFramePr>
                <a:graphicFrameLocks noChangeAspect="1"/>
              </p:cNvGraphicFramePr>
              <p:nvPr/>
            </p:nvGraphicFramePr>
            <p:xfrm>
              <a:off x="4447" y="962"/>
              <a:ext cx="191" cy="288"/>
            </p:xfrm>
            <a:graphic>
              <a:graphicData uri="http://schemas.openxmlformats.org/presentationml/2006/ole">
                <mc:AlternateContent xmlns:mc="http://schemas.openxmlformats.org/markup-compatibility/2006">
                  <mc:Choice xmlns:v="urn:schemas-microsoft-com:vml" Requires="v">
                    <p:oleObj spid="_x0000_s115023" name="Equation" r:id="rId20" imgW="152280" imgH="215640" progId="Equation.3">
                      <p:embed/>
                    </p:oleObj>
                  </mc:Choice>
                  <mc:Fallback>
                    <p:oleObj name="Equation" r:id="rId20" imgW="152280" imgH="2156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47" y="96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13"/>
              <p:cNvGraphicFramePr>
                <a:graphicFrameLocks noChangeAspect="1"/>
              </p:cNvGraphicFramePr>
              <p:nvPr/>
            </p:nvGraphicFramePr>
            <p:xfrm>
              <a:off x="4495" y="1730"/>
              <a:ext cx="195" cy="224"/>
            </p:xfrm>
            <a:graphic>
              <a:graphicData uri="http://schemas.openxmlformats.org/presentationml/2006/ole">
                <mc:AlternateContent xmlns:mc="http://schemas.openxmlformats.org/markup-compatibility/2006">
                  <mc:Choice xmlns:v="urn:schemas-microsoft-com:vml" Requires="v">
                    <p:oleObj spid="_x0000_s115024" name="Equation" r:id="rId22" imgW="126720" imgH="139680" progId="Equation.3">
                      <p:embed/>
                    </p:oleObj>
                  </mc:Choice>
                  <mc:Fallback>
                    <p:oleObj name="Equation" r:id="rId22" imgW="126720" imgH="1396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95" y="1730"/>
                            <a:ext cx="195"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Line 14"/>
              <p:cNvSpPr>
                <a:spLocks noChangeShapeType="1"/>
              </p:cNvSpPr>
              <p:nvPr/>
            </p:nvSpPr>
            <p:spPr bwMode="auto">
              <a:xfrm flipH="1">
                <a:off x="4351" y="1922"/>
                <a:ext cx="576" cy="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39" name="Oval 15"/>
              <p:cNvSpPr>
                <a:spLocks noChangeArrowheads="1"/>
              </p:cNvSpPr>
              <p:nvPr/>
            </p:nvSpPr>
            <p:spPr bwMode="auto">
              <a:xfrm>
                <a:off x="4917" y="1885"/>
                <a:ext cx="48" cy="48"/>
              </a:xfrm>
              <a:prstGeom prst="ellipse">
                <a:avLst/>
              </a:prstGeom>
              <a:solidFill>
                <a:schemeClr val="accent1"/>
              </a:solidFill>
              <a:ln w="9525">
                <a:solidFill>
                  <a:schemeClr val="tx1"/>
                </a:solidFill>
                <a:round/>
                <a:headEnd/>
                <a:tailEnd/>
              </a:ln>
            </p:spPr>
            <p:txBody>
              <a:bodyPr wrap="none" anchor="ct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u="none">
                  <a:latin typeface="Times New Roman" panose="02020603050405020304" pitchFamily="18" charset="0"/>
                  <a:ea typeface="楷体_GB2312"/>
                </a:endParaRPr>
              </a:p>
            </p:txBody>
          </p:sp>
          <p:sp>
            <p:nvSpPr>
              <p:cNvPr id="40" name="Line 16"/>
              <p:cNvSpPr>
                <a:spLocks noChangeShapeType="1"/>
              </p:cNvSpPr>
              <p:nvPr/>
            </p:nvSpPr>
            <p:spPr bwMode="auto">
              <a:xfrm flipH="1">
                <a:off x="4351" y="1922"/>
                <a:ext cx="576" cy="0"/>
              </a:xfrm>
              <a:prstGeom prst="line">
                <a:avLst/>
              </a:prstGeom>
              <a:noFill/>
              <a:ln w="9525">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grpSp>
        <p:grpSp>
          <p:nvGrpSpPr>
            <p:cNvPr id="20" name="Group 25"/>
            <p:cNvGrpSpPr>
              <a:grpSpLocks/>
            </p:cNvGrpSpPr>
            <p:nvPr/>
          </p:nvGrpSpPr>
          <p:grpSpPr bwMode="auto">
            <a:xfrm>
              <a:off x="370" y="1079"/>
              <a:ext cx="933" cy="1004"/>
              <a:chOff x="4578" y="1282"/>
              <a:chExt cx="933" cy="1004"/>
            </a:xfrm>
          </p:grpSpPr>
          <p:sp>
            <p:nvSpPr>
              <p:cNvPr id="22" name="Line 26"/>
              <p:cNvSpPr>
                <a:spLocks noChangeShapeType="1"/>
              </p:cNvSpPr>
              <p:nvPr/>
            </p:nvSpPr>
            <p:spPr bwMode="auto">
              <a:xfrm flipV="1">
                <a:off x="5075" y="1569"/>
                <a:ext cx="248" cy="239"/>
              </a:xfrm>
              <a:prstGeom prst="line">
                <a:avLst/>
              </a:prstGeom>
              <a:noFill/>
              <a:ln w="28575">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ea typeface="楷体_GB2312"/>
                </a:endParaRPr>
              </a:p>
            </p:txBody>
          </p:sp>
          <p:graphicFrame>
            <p:nvGraphicFramePr>
              <p:cNvPr id="23" name="Object 27"/>
              <p:cNvGraphicFramePr>
                <a:graphicFrameLocks noChangeAspect="1"/>
              </p:cNvGraphicFramePr>
              <p:nvPr/>
            </p:nvGraphicFramePr>
            <p:xfrm>
              <a:off x="5246" y="1282"/>
              <a:ext cx="265" cy="252"/>
            </p:xfrm>
            <a:graphic>
              <a:graphicData uri="http://schemas.openxmlformats.org/presentationml/2006/ole">
                <mc:AlternateContent xmlns:mc="http://schemas.openxmlformats.org/markup-compatibility/2006">
                  <mc:Choice xmlns:v="urn:schemas-microsoft-com:vml" Requires="v">
                    <p:oleObj spid="_x0000_s115025" name="公式" r:id="rId24" imgW="190440" imgH="164880" progId="Equation.3">
                      <p:embed/>
                    </p:oleObj>
                  </mc:Choice>
                  <mc:Fallback>
                    <p:oleObj name="公式" r:id="rId24" imgW="190440" imgH="1648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246" y="1282"/>
                            <a:ext cx="26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8"/>
              <p:cNvGraphicFramePr>
                <a:graphicFrameLocks noChangeAspect="1"/>
              </p:cNvGraphicFramePr>
              <p:nvPr/>
            </p:nvGraphicFramePr>
            <p:xfrm>
              <a:off x="4593" y="2010"/>
              <a:ext cx="151" cy="197"/>
            </p:xfrm>
            <a:graphic>
              <a:graphicData uri="http://schemas.openxmlformats.org/presentationml/2006/ole">
                <mc:AlternateContent xmlns:mc="http://schemas.openxmlformats.org/markup-compatibility/2006">
                  <mc:Choice xmlns:v="urn:schemas-microsoft-com:vml" Requires="v">
                    <p:oleObj spid="_x0000_s115026" name="Equation" r:id="rId26" imgW="139680" imgH="177480" progId="Equation.3">
                      <p:embed/>
                    </p:oleObj>
                  </mc:Choice>
                  <mc:Fallback>
                    <p:oleObj name="Equation" r:id="rId26" imgW="139680" imgH="1774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593" y="2010"/>
                            <a:ext cx="151"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Line 29"/>
              <p:cNvSpPr>
                <a:spLocks noChangeShapeType="1"/>
              </p:cNvSpPr>
              <p:nvPr/>
            </p:nvSpPr>
            <p:spPr bwMode="auto">
              <a:xfrm flipV="1">
                <a:off x="4578" y="1808"/>
                <a:ext cx="497" cy="478"/>
              </a:xfrm>
              <a:prstGeom prst="line">
                <a:avLst/>
              </a:prstGeom>
              <a:noFill/>
              <a:ln w="28575">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ea typeface="楷体_GB2312"/>
                </a:endParaRPr>
              </a:p>
            </p:txBody>
          </p:sp>
          <p:graphicFrame>
            <p:nvGraphicFramePr>
              <p:cNvPr id="26" name="Object 30"/>
              <p:cNvGraphicFramePr>
                <a:graphicFrameLocks noChangeAspect="1"/>
              </p:cNvGraphicFramePr>
              <p:nvPr/>
            </p:nvGraphicFramePr>
            <p:xfrm>
              <a:off x="4761" y="1797"/>
              <a:ext cx="197" cy="253"/>
            </p:xfrm>
            <a:graphic>
              <a:graphicData uri="http://schemas.openxmlformats.org/presentationml/2006/ole">
                <mc:AlternateContent xmlns:mc="http://schemas.openxmlformats.org/markup-compatibility/2006">
                  <mc:Choice xmlns:v="urn:schemas-microsoft-com:vml" Requires="v">
                    <p:oleObj spid="_x0000_s115027" name="公式" r:id="rId28" imgW="101520" imgH="126720" progId="Equation.3">
                      <p:embed/>
                    </p:oleObj>
                  </mc:Choice>
                  <mc:Fallback>
                    <p:oleObj name="公式" r:id="rId28" imgW="101520" imgH="12672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761" y="1797"/>
                            <a:ext cx="197"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Freeform 31"/>
              <p:cNvSpPr>
                <a:spLocks/>
              </p:cNvSpPr>
              <p:nvPr/>
            </p:nvSpPr>
            <p:spPr bwMode="auto">
              <a:xfrm>
                <a:off x="4590" y="2159"/>
                <a:ext cx="71" cy="48"/>
              </a:xfrm>
              <a:custGeom>
                <a:avLst/>
                <a:gdLst>
                  <a:gd name="T0" fmla="*/ 0 w 62"/>
                  <a:gd name="T1" fmla="*/ 0 h 33"/>
                  <a:gd name="T2" fmla="*/ 34 w 62"/>
                  <a:gd name="T3" fmla="*/ 17 h 33"/>
                  <a:gd name="T4" fmla="*/ 62 w 62"/>
                  <a:gd name="T5" fmla="*/ 33 h 33"/>
                  <a:gd name="T6" fmla="*/ 0 60000 65536"/>
                  <a:gd name="T7" fmla="*/ 0 60000 65536"/>
                  <a:gd name="T8" fmla="*/ 0 60000 65536"/>
                  <a:gd name="T9" fmla="*/ 0 w 62"/>
                  <a:gd name="T10" fmla="*/ 0 h 33"/>
                  <a:gd name="T11" fmla="*/ 62 w 62"/>
                  <a:gd name="T12" fmla="*/ 33 h 33"/>
                </a:gdLst>
                <a:ahLst/>
                <a:cxnLst>
                  <a:cxn ang="T6">
                    <a:pos x="T0" y="T1"/>
                  </a:cxn>
                  <a:cxn ang="T7">
                    <a:pos x="T2" y="T3"/>
                  </a:cxn>
                  <a:cxn ang="T8">
                    <a:pos x="T4" y="T5"/>
                  </a:cxn>
                </a:cxnLst>
                <a:rect l="T9" t="T10" r="T11" b="T12"/>
                <a:pathLst>
                  <a:path w="62" h="33">
                    <a:moveTo>
                      <a:pt x="0" y="0"/>
                    </a:moveTo>
                    <a:cubicBezTo>
                      <a:pt x="6" y="3"/>
                      <a:pt x="24" y="12"/>
                      <a:pt x="34" y="17"/>
                    </a:cubicBezTo>
                    <a:cubicBezTo>
                      <a:pt x="44" y="22"/>
                      <a:pt x="56" y="30"/>
                      <a:pt x="62" y="33"/>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楷体_GB2312"/>
                </a:endParaRPr>
              </a:p>
            </p:txBody>
          </p:sp>
        </p:grpSp>
      </p:grpSp>
      <p:sp>
        <p:nvSpPr>
          <p:cNvPr id="41"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34</a:t>
            </a:fld>
            <a:endParaRPr lang="en-US" altLang="zh-CN"/>
          </a:p>
        </p:txBody>
      </p:sp>
      <p:sp>
        <p:nvSpPr>
          <p:cNvPr id="42"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337071334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35</a:t>
            </a:fld>
            <a:endParaRPr lang="en-US" altLang="zh-CN"/>
          </a:p>
        </p:txBody>
      </p:sp>
      <p:sp>
        <p:nvSpPr>
          <p:cNvPr id="3" name="Text Box 2"/>
          <p:cNvSpPr txBox="1">
            <a:spLocks noChangeArrowheads="1"/>
          </p:cNvSpPr>
          <p:nvPr/>
        </p:nvSpPr>
        <p:spPr bwMode="auto">
          <a:xfrm>
            <a:off x="467544" y="1412776"/>
            <a:ext cx="5400600" cy="1994392"/>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just">
              <a:lnSpc>
                <a:spcPct val="103000"/>
              </a:lnSpc>
            </a:pPr>
            <a:r>
              <a:rPr kumimoji="1" lang="en-US" altLang="zh-CN" sz="4000" b="1" u="none" dirty="0" smtClean="0">
                <a:solidFill>
                  <a:srgbClr val="0000CC"/>
                </a:solidFill>
                <a:ea typeface="楷体_GB2312"/>
              </a:rPr>
              <a:t>4</a:t>
            </a:r>
            <a:r>
              <a:rPr kumimoji="1" lang="en-US" altLang="zh-CN" sz="4000" b="1" u="none" dirty="0">
                <a:solidFill>
                  <a:srgbClr val="0000CC"/>
                </a:solidFill>
                <a:ea typeface="楷体_GB2312"/>
              </a:rPr>
              <a:t>:</a:t>
            </a:r>
            <a:r>
              <a:rPr kumimoji="1" lang="en-US" altLang="zh-CN" sz="4000" b="1" u="none" dirty="0">
                <a:solidFill>
                  <a:schemeClr val="tx1"/>
                </a:solidFill>
                <a:ea typeface="楷体_GB2312"/>
              </a:rPr>
              <a:t> </a:t>
            </a:r>
            <a:r>
              <a:rPr kumimoji="1" lang="zh-CN" altLang="en-US" sz="4000" b="1" u="none" dirty="0">
                <a:solidFill>
                  <a:schemeClr val="tx1"/>
                </a:solidFill>
                <a:ea typeface="楷体_GB2312"/>
              </a:rPr>
              <a:t>求半径为</a:t>
            </a:r>
            <a:r>
              <a:rPr kumimoji="1" lang="en-US" altLang="zh-CN" sz="4000" b="1" i="1" u="none" dirty="0">
                <a:solidFill>
                  <a:schemeClr val="tx1"/>
                </a:solidFill>
                <a:ea typeface="楷体_GB2312"/>
              </a:rPr>
              <a:t>R</a:t>
            </a:r>
            <a:r>
              <a:rPr kumimoji="1" lang="en-US" altLang="zh-CN" sz="4000" b="1" u="none" dirty="0">
                <a:solidFill>
                  <a:schemeClr val="tx1"/>
                </a:solidFill>
                <a:ea typeface="楷体_GB2312"/>
              </a:rPr>
              <a:t>,</a:t>
            </a:r>
            <a:r>
              <a:rPr kumimoji="1" lang="zh-CN" altLang="en-US" sz="4000" b="1" u="none" dirty="0">
                <a:solidFill>
                  <a:schemeClr val="tx1"/>
                </a:solidFill>
                <a:ea typeface="楷体_GB2312"/>
              </a:rPr>
              <a:t>带电量为</a:t>
            </a:r>
            <a:r>
              <a:rPr kumimoji="1" lang="en-US" altLang="zh-CN" sz="4000" b="1" i="1" u="none" dirty="0">
                <a:solidFill>
                  <a:schemeClr val="tx1"/>
                </a:solidFill>
                <a:ea typeface="楷体_GB2312"/>
              </a:rPr>
              <a:t>q</a:t>
            </a:r>
            <a:r>
              <a:rPr kumimoji="1" lang="zh-CN" altLang="en-US" sz="4000" b="1" u="none" dirty="0">
                <a:solidFill>
                  <a:schemeClr val="tx1"/>
                </a:solidFill>
                <a:ea typeface="楷体_GB2312"/>
              </a:rPr>
              <a:t>的均匀带电细圆环轴线上的电场</a:t>
            </a:r>
            <a:r>
              <a:rPr kumimoji="1" lang="en-US" altLang="zh-CN" sz="4000" b="1" u="none" dirty="0">
                <a:solidFill>
                  <a:schemeClr val="tx1"/>
                </a:solidFill>
                <a:ea typeface="楷体_GB2312"/>
              </a:rPr>
              <a:t>.</a:t>
            </a:r>
          </a:p>
        </p:txBody>
      </p:sp>
      <p:pic>
        <p:nvPicPr>
          <p:cNvPr id="141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2996952"/>
            <a:ext cx="5036387"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426245613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36</a:t>
            </a:fld>
            <a:endParaRPr lang="en-US" altLang="zh-CN"/>
          </a:p>
        </p:txBody>
      </p:sp>
      <p:pic>
        <p:nvPicPr>
          <p:cNvPr id="142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7920880" cy="5534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81196980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37</a:t>
            </a:fld>
            <a:endParaRPr lang="en-US" altLang="zh-CN"/>
          </a:p>
        </p:txBody>
      </p:sp>
      <p:sp>
        <p:nvSpPr>
          <p:cNvPr id="3" name="Rectangle 94"/>
          <p:cNvSpPr>
            <a:spLocks noChangeArrowheads="1"/>
          </p:cNvSpPr>
          <p:nvPr/>
        </p:nvSpPr>
        <p:spPr bwMode="auto">
          <a:xfrm>
            <a:off x="539552" y="1484784"/>
            <a:ext cx="586978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kumimoji="1" lang="en-US" altLang="zh-CN" sz="4000" b="1" u="none" dirty="0" smtClean="0">
                <a:solidFill>
                  <a:srgbClr val="0000CC"/>
                </a:solidFill>
                <a:latin typeface="Times New Roman" panose="02020603050405020304" pitchFamily="18" charset="0"/>
                <a:ea typeface="楷体_GB2312"/>
              </a:rPr>
              <a:t>5</a:t>
            </a:r>
            <a:r>
              <a:rPr kumimoji="1" lang="en-US" altLang="zh-CN" sz="4000" b="1" u="none" dirty="0">
                <a:solidFill>
                  <a:srgbClr val="0000CC"/>
                </a:solidFill>
                <a:latin typeface="Times New Roman" panose="02020603050405020304" pitchFamily="18" charset="0"/>
                <a:ea typeface="楷体_GB2312"/>
              </a:rPr>
              <a:t>:</a:t>
            </a:r>
            <a:r>
              <a:rPr kumimoji="1" lang="en-US" altLang="zh-CN" sz="4000" b="1" u="none" dirty="0">
                <a:solidFill>
                  <a:srgbClr val="FF0000"/>
                </a:solidFill>
                <a:latin typeface="Times New Roman" panose="02020603050405020304" pitchFamily="18" charset="0"/>
                <a:ea typeface="楷体_GB2312"/>
              </a:rPr>
              <a:t> </a:t>
            </a:r>
            <a:r>
              <a:rPr kumimoji="1" lang="en-US" altLang="zh-CN" sz="4000" b="1" u="none" dirty="0">
                <a:solidFill>
                  <a:srgbClr val="0000CC"/>
                </a:solidFill>
                <a:latin typeface="Times New Roman" panose="02020603050405020304" pitchFamily="18" charset="0"/>
                <a:ea typeface="楷体_GB2312"/>
              </a:rPr>
              <a:t> </a:t>
            </a:r>
            <a:r>
              <a:rPr kumimoji="1" lang="zh-CN" altLang="en-US" sz="4000" b="1" u="none" dirty="0">
                <a:solidFill>
                  <a:schemeClr val="tx2"/>
                </a:solidFill>
                <a:latin typeface="Times New Roman" panose="02020603050405020304" pitchFamily="18" charset="0"/>
                <a:ea typeface="楷体_GB2312"/>
              </a:rPr>
              <a:t>均匀带电圆平面的电场</a:t>
            </a:r>
            <a:r>
              <a:rPr kumimoji="1" lang="en-US" altLang="zh-CN" sz="4000" b="1" u="none" dirty="0">
                <a:solidFill>
                  <a:schemeClr val="tx2"/>
                </a:solidFill>
                <a:latin typeface="Times New Roman" panose="02020603050405020304" pitchFamily="18" charset="0"/>
                <a:ea typeface="楷体_GB2312"/>
              </a:rPr>
              <a:t>(</a:t>
            </a:r>
            <a:r>
              <a:rPr kumimoji="1" lang="zh-CN" altLang="en-US" sz="4000" b="1" u="none" dirty="0">
                <a:solidFill>
                  <a:schemeClr val="tx2"/>
                </a:solidFill>
                <a:latin typeface="Times New Roman" panose="02020603050405020304" pitchFamily="18" charset="0"/>
                <a:ea typeface="楷体_GB2312"/>
              </a:rPr>
              <a:t>电荷面密度</a:t>
            </a:r>
            <a:r>
              <a:rPr kumimoji="1" lang="zh-CN" altLang="en-US" sz="4000" b="1" i="1" u="none" dirty="0">
                <a:solidFill>
                  <a:schemeClr val="tx2"/>
                </a:solidFill>
                <a:latin typeface="Times New Roman" panose="02020603050405020304" pitchFamily="18" charset="0"/>
                <a:ea typeface="楷体_GB2312"/>
                <a:sym typeface="Symbol" panose="05050102010706020507" pitchFamily="18" charset="2"/>
              </a:rPr>
              <a:t> </a:t>
            </a:r>
            <a:r>
              <a:rPr kumimoji="1" lang="en-US" altLang="zh-CN" sz="4000" b="1" u="none" dirty="0">
                <a:solidFill>
                  <a:schemeClr val="tx2"/>
                </a:solidFill>
                <a:latin typeface="Times New Roman" panose="02020603050405020304" pitchFamily="18" charset="0"/>
                <a:ea typeface="楷体_GB2312"/>
              </a:rPr>
              <a:t>).</a:t>
            </a:r>
          </a:p>
        </p:txBody>
      </p:sp>
      <p:pic>
        <p:nvPicPr>
          <p:cNvPr id="143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924944"/>
            <a:ext cx="3866033" cy="2943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33419939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14" name="Text Box 132"/>
          <p:cNvSpPr txBox="1">
            <a:spLocks noChangeArrowheads="1"/>
          </p:cNvSpPr>
          <p:nvPr/>
        </p:nvSpPr>
        <p:spPr bwMode="auto">
          <a:xfrm>
            <a:off x="401832" y="2179712"/>
            <a:ext cx="2665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u="none" dirty="0">
                <a:latin typeface="Times New Roman" panose="02020603050405020304" pitchFamily="18" charset="0"/>
                <a:ea typeface="楷体_GB2312"/>
              </a:rPr>
              <a:t>由例题</a:t>
            </a:r>
            <a:r>
              <a:rPr lang="en-US" altLang="zh-CN" sz="2400" b="1" u="none" dirty="0">
                <a:latin typeface="Times New Roman" panose="02020603050405020304" pitchFamily="18" charset="0"/>
                <a:ea typeface="楷体_GB2312"/>
              </a:rPr>
              <a:t>4</a:t>
            </a:r>
            <a:r>
              <a:rPr lang="zh-CN" altLang="en-US" sz="2400" b="1" u="none" dirty="0">
                <a:latin typeface="Times New Roman" panose="02020603050405020304" pitchFamily="18" charset="0"/>
                <a:ea typeface="楷体_GB2312"/>
              </a:rPr>
              <a:t>结果</a:t>
            </a:r>
            <a:r>
              <a:rPr lang="en-US" altLang="zh-CN" sz="2400" b="1" u="none" dirty="0">
                <a:latin typeface="Times New Roman" panose="02020603050405020304" pitchFamily="18" charset="0"/>
                <a:ea typeface="楷体_GB2312"/>
              </a:rPr>
              <a:t>, </a:t>
            </a:r>
            <a:r>
              <a:rPr lang="zh-CN" altLang="en-US" sz="2400" b="1" u="none" dirty="0">
                <a:latin typeface="Times New Roman" panose="02020603050405020304" pitchFamily="18" charset="0"/>
                <a:ea typeface="楷体_GB2312"/>
              </a:rPr>
              <a:t>得</a:t>
            </a:r>
          </a:p>
        </p:txBody>
      </p:sp>
      <p:graphicFrame>
        <p:nvGraphicFramePr>
          <p:cNvPr id="15" name="Object 133"/>
          <p:cNvGraphicFramePr>
            <a:graphicFrameLocks noChangeAspect="1"/>
          </p:cNvGraphicFramePr>
          <p:nvPr>
            <p:extLst>
              <p:ext uri="{D42A27DB-BD31-4B8C-83A1-F6EECF244321}">
                <p14:modId xmlns:p14="http://schemas.microsoft.com/office/powerpoint/2010/main" val="408639438"/>
              </p:ext>
            </p:extLst>
          </p:nvPr>
        </p:nvGraphicFramePr>
        <p:xfrm>
          <a:off x="2851345" y="1844824"/>
          <a:ext cx="3097212" cy="1101725"/>
        </p:xfrm>
        <a:graphic>
          <a:graphicData uri="http://schemas.openxmlformats.org/presentationml/2006/ole">
            <mc:AlternateContent xmlns:mc="http://schemas.openxmlformats.org/markup-compatibility/2006">
              <mc:Choice xmlns:v="urn:schemas-microsoft-com:vml" Requires="v">
                <p:oleObj spid="_x0000_s118030" name="公式" r:id="rId3" imgW="939600" imgH="317160" progId="Equation.3">
                  <p:embed/>
                </p:oleObj>
              </mc:Choice>
              <mc:Fallback>
                <p:oleObj name="公式" r:id="rId3" imgW="939600" imgH="317160"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1345" y="1844824"/>
                        <a:ext cx="3097212"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34"/>
          <p:cNvGraphicFramePr>
            <a:graphicFrameLocks noChangeAspect="1"/>
          </p:cNvGraphicFramePr>
          <p:nvPr>
            <p:extLst>
              <p:ext uri="{D42A27DB-BD31-4B8C-83A1-F6EECF244321}">
                <p14:modId xmlns:p14="http://schemas.microsoft.com/office/powerpoint/2010/main" val="1980887017"/>
              </p:ext>
            </p:extLst>
          </p:nvPr>
        </p:nvGraphicFramePr>
        <p:xfrm>
          <a:off x="383648" y="2615877"/>
          <a:ext cx="3313113" cy="1173163"/>
        </p:xfrm>
        <a:graphic>
          <a:graphicData uri="http://schemas.openxmlformats.org/presentationml/2006/ole">
            <mc:AlternateContent xmlns:mc="http://schemas.openxmlformats.org/markup-compatibility/2006">
              <mc:Choice xmlns:v="urn:schemas-microsoft-com:vml" Requires="v">
                <p:oleObj spid="_x0000_s118031" name="公式" r:id="rId5" imgW="990360" imgH="342720" progId="Equation.3">
                  <p:embed/>
                </p:oleObj>
              </mc:Choice>
              <mc:Fallback>
                <p:oleObj name="公式" r:id="rId5" imgW="990360" imgH="342720" progId="Equation.3">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648" y="2615877"/>
                        <a:ext cx="3313113"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35"/>
          <p:cNvGraphicFramePr>
            <a:graphicFrameLocks noChangeAspect="1"/>
          </p:cNvGraphicFramePr>
          <p:nvPr>
            <p:extLst>
              <p:ext uri="{D42A27DB-BD31-4B8C-83A1-F6EECF244321}">
                <p14:modId xmlns:p14="http://schemas.microsoft.com/office/powerpoint/2010/main" val="1566198778"/>
              </p:ext>
            </p:extLst>
          </p:nvPr>
        </p:nvGraphicFramePr>
        <p:xfrm>
          <a:off x="3407836" y="2636515"/>
          <a:ext cx="2665412" cy="1060450"/>
        </p:xfrm>
        <a:graphic>
          <a:graphicData uri="http://schemas.openxmlformats.org/presentationml/2006/ole">
            <mc:AlternateContent xmlns:mc="http://schemas.openxmlformats.org/markup-compatibility/2006">
              <mc:Choice xmlns:v="urn:schemas-microsoft-com:vml" Requires="v">
                <p:oleObj spid="_x0000_s118032" name="公式" r:id="rId7" imgW="888840" imgH="330120" progId="Equation.3">
                  <p:embed/>
                </p:oleObj>
              </mc:Choice>
              <mc:Fallback>
                <p:oleObj name="公式" r:id="rId7" imgW="888840" imgH="330120" progId="Equation.3">
                  <p:embed/>
                  <p:pic>
                    <p:nvPicPr>
                      <p:cNvPr id="0" name=""/>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7836" y="2636515"/>
                        <a:ext cx="2665412"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Rectangle 25"/>
          <p:cNvSpPr>
            <a:spLocks noChangeArrowheads="1"/>
          </p:cNvSpPr>
          <p:nvPr/>
        </p:nvSpPr>
        <p:spPr bwMode="auto">
          <a:xfrm>
            <a:off x="375931" y="3726070"/>
            <a:ext cx="974725" cy="457200"/>
          </a:xfrm>
          <a:prstGeom prst="rect">
            <a:avLst/>
          </a:prstGeom>
          <a:noFill/>
          <a:ln w="9525">
            <a:noFill/>
            <a:miter lim="800000"/>
            <a:headEnd/>
            <a:tailEnd/>
          </a:ln>
          <a:effectLst/>
        </p:spPr>
        <p:txBody>
          <a:bodyPr wrap="none">
            <a:spAutoFit/>
          </a:bodyPr>
          <a:lstStyle/>
          <a:p>
            <a:pPr>
              <a:spcBef>
                <a:spcPct val="0"/>
              </a:spcBef>
              <a:defRPr/>
            </a:pPr>
            <a:r>
              <a:rPr kumimoji="1" lang="zh-CN" altLang="en-US" sz="2400" b="1" u="none" dirty="0">
                <a:solidFill>
                  <a:srgbClr val="0000CC"/>
                </a:solidFill>
                <a:effectLst>
                  <a:outerShdw blurRad="38100" dist="38100" dir="2700000" algn="tl">
                    <a:srgbClr val="C0C0C0"/>
                  </a:outerShdw>
                </a:effectLst>
                <a:ea typeface="楷体_GB2312"/>
              </a:rPr>
              <a:t>讨论</a:t>
            </a:r>
            <a:r>
              <a:rPr kumimoji="1" lang="en-US" altLang="zh-CN" sz="2400" b="1" u="none" dirty="0">
                <a:solidFill>
                  <a:srgbClr val="0000CC"/>
                </a:solidFill>
                <a:ea typeface="楷体_GB2312"/>
              </a:rPr>
              <a:t>:</a:t>
            </a:r>
            <a:r>
              <a:rPr kumimoji="1" lang="en-US" altLang="zh-CN" sz="2400" b="1" u="none" dirty="0">
                <a:solidFill>
                  <a:srgbClr val="FF3300"/>
                </a:solidFill>
                <a:ea typeface="楷体_GB2312"/>
              </a:rPr>
              <a:t> </a:t>
            </a:r>
            <a:endParaRPr kumimoji="1" lang="en-US" altLang="zh-CN" sz="2400" b="1" u="none" dirty="0">
              <a:solidFill>
                <a:schemeClr val="tx1"/>
              </a:solidFill>
              <a:ea typeface="楷体_GB2312"/>
            </a:endParaRPr>
          </a:p>
        </p:txBody>
      </p:sp>
      <p:sp>
        <p:nvSpPr>
          <p:cNvPr id="26" name="Text Box 26"/>
          <p:cNvSpPr txBox="1">
            <a:spLocks noChangeArrowheads="1"/>
          </p:cNvSpPr>
          <p:nvPr/>
        </p:nvSpPr>
        <p:spPr bwMode="auto">
          <a:xfrm>
            <a:off x="1117149" y="3687334"/>
            <a:ext cx="388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u="none" dirty="0">
                <a:latin typeface="Times New Roman" panose="02020603050405020304" pitchFamily="18" charset="0"/>
                <a:ea typeface="楷体_GB2312"/>
              </a:rPr>
              <a:t>1</a:t>
            </a:r>
            <a:r>
              <a:rPr lang="en-US" altLang="zh-CN" sz="2400" b="1" i="1" u="none" dirty="0">
                <a:latin typeface="Times New Roman" panose="02020603050405020304" pitchFamily="18" charset="0"/>
                <a:ea typeface="楷体_GB2312"/>
              </a:rPr>
              <a:t>. x</a:t>
            </a:r>
            <a:r>
              <a:rPr lang="en-US" altLang="zh-CN" sz="2400" b="1" u="none" dirty="0">
                <a:latin typeface="Times New Roman" panose="02020603050405020304" pitchFamily="18" charset="0"/>
                <a:ea typeface="楷体_GB2312"/>
              </a:rPr>
              <a:t>→0</a:t>
            </a:r>
            <a:r>
              <a:rPr lang="zh-CN" altLang="en-US" sz="2400" b="1" u="none" dirty="0">
                <a:latin typeface="Times New Roman" panose="02020603050405020304" pitchFamily="18" charset="0"/>
                <a:ea typeface="楷体_GB2312"/>
              </a:rPr>
              <a:t>，或 </a:t>
            </a:r>
            <a:r>
              <a:rPr lang="en-US" altLang="zh-CN" sz="2400" b="1" i="1" u="none" dirty="0">
                <a:latin typeface="Times New Roman" panose="02020603050405020304" pitchFamily="18" charset="0"/>
                <a:ea typeface="楷体_GB2312"/>
              </a:rPr>
              <a:t>R</a:t>
            </a:r>
            <a:r>
              <a:rPr lang="en-US" altLang="zh-CN" sz="2400" b="1" u="none" dirty="0">
                <a:latin typeface="Times New Roman" panose="02020603050405020304" pitchFamily="18" charset="0"/>
                <a:ea typeface="楷体_GB2312"/>
              </a:rPr>
              <a:t>→∞</a:t>
            </a:r>
            <a:r>
              <a:rPr lang="zh-CN" altLang="en-US" sz="2400" b="1" u="none" dirty="0">
                <a:latin typeface="Times New Roman" panose="02020603050405020304" pitchFamily="18" charset="0"/>
                <a:ea typeface="楷体_GB2312"/>
              </a:rPr>
              <a:t>时，</a:t>
            </a:r>
          </a:p>
        </p:txBody>
      </p:sp>
      <p:graphicFrame>
        <p:nvGraphicFramePr>
          <p:cNvPr id="27" name="Object 27"/>
          <p:cNvGraphicFramePr>
            <a:graphicFrameLocks noChangeAspect="1"/>
          </p:cNvGraphicFramePr>
          <p:nvPr>
            <p:extLst>
              <p:ext uri="{D42A27DB-BD31-4B8C-83A1-F6EECF244321}">
                <p14:modId xmlns:p14="http://schemas.microsoft.com/office/powerpoint/2010/main" val="414680447"/>
              </p:ext>
            </p:extLst>
          </p:nvPr>
        </p:nvGraphicFramePr>
        <p:xfrm>
          <a:off x="4292306" y="3488740"/>
          <a:ext cx="1296987" cy="1014412"/>
        </p:xfrm>
        <a:graphic>
          <a:graphicData uri="http://schemas.openxmlformats.org/presentationml/2006/ole">
            <mc:AlternateContent xmlns:mc="http://schemas.openxmlformats.org/markup-compatibility/2006">
              <mc:Choice xmlns:v="urn:schemas-microsoft-com:vml" Requires="v">
                <p:oleObj spid="_x0000_s118033" name="公式" r:id="rId9" imgW="393480" imgH="317160" progId="Equation.3">
                  <p:embed/>
                </p:oleObj>
              </mc:Choice>
              <mc:Fallback>
                <p:oleObj name="公式" r:id="rId9" imgW="393480" imgH="317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2306" y="3488740"/>
                        <a:ext cx="1296987"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28"/>
          <p:cNvSpPr txBox="1">
            <a:spLocks noChangeArrowheads="1"/>
          </p:cNvSpPr>
          <p:nvPr/>
        </p:nvSpPr>
        <p:spPr bwMode="auto">
          <a:xfrm>
            <a:off x="5724144" y="3687334"/>
            <a:ext cx="341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u="none" dirty="0">
                <a:solidFill>
                  <a:srgbClr val="0000CC"/>
                </a:solidFill>
                <a:latin typeface="Times New Roman" panose="02020603050405020304" pitchFamily="18" charset="0"/>
                <a:ea typeface="黑体" panose="02010609060101010101" pitchFamily="49" charset="-122"/>
              </a:rPr>
              <a:t>无限大带电</a:t>
            </a:r>
            <a:r>
              <a:rPr kumimoji="1" lang="zh-CN" altLang="en-US" sz="2400" b="1" u="none" dirty="0">
                <a:solidFill>
                  <a:srgbClr val="0000CC"/>
                </a:solidFill>
                <a:latin typeface="Times New Roman" panose="02020603050405020304" pitchFamily="18" charset="0"/>
                <a:ea typeface="黑体" panose="02010609060101010101" pitchFamily="49" charset="-122"/>
              </a:rPr>
              <a:t>平面的电场</a:t>
            </a:r>
          </a:p>
        </p:txBody>
      </p:sp>
      <p:pic>
        <p:nvPicPr>
          <p:cNvPr id="29" name="Picture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76669" y="4192159"/>
            <a:ext cx="21145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0" name="Object 31"/>
          <p:cNvGraphicFramePr>
            <a:graphicFrameLocks noChangeAspect="1"/>
          </p:cNvGraphicFramePr>
          <p:nvPr>
            <p:extLst>
              <p:ext uri="{D42A27DB-BD31-4B8C-83A1-F6EECF244321}">
                <p14:modId xmlns:p14="http://schemas.microsoft.com/office/powerpoint/2010/main" val="2489427792"/>
              </p:ext>
            </p:extLst>
          </p:nvPr>
        </p:nvGraphicFramePr>
        <p:xfrm>
          <a:off x="2836778" y="5809934"/>
          <a:ext cx="1584325" cy="942975"/>
        </p:xfrm>
        <a:graphic>
          <a:graphicData uri="http://schemas.openxmlformats.org/presentationml/2006/ole">
            <mc:AlternateContent xmlns:mc="http://schemas.openxmlformats.org/markup-compatibility/2006">
              <mc:Choice xmlns:v="urn:schemas-microsoft-com:vml" Requires="v">
                <p:oleObj spid="_x0000_s118034" name="公式" r:id="rId12" imgW="533160" imgH="317160" progId="Equation.3">
                  <p:embed/>
                </p:oleObj>
              </mc:Choice>
              <mc:Fallback>
                <p:oleObj name="公式" r:id="rId12" imgW="533160" imgH="31716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6778" y="5809934"/>
                        <a:ext cx="1584325"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32"/>
          <p:cNvGraphicFramePr>
            <a:graphicFrameLocks noChangeAspect="1"/>
          </p:cNvGraphicFramePr>
          <p:nvPr>
            <p:extLst>
              <p:ext uri="{D42A27DB-BD31-4B8C-83A1-F6EECF244321}">
                <p14:modId xmlns:p14="http://schemas.microsoft.com/office/powerpoint/2010/main" val="309497538"/>
              </p:ext>
            </p:extLst>
          </p:nvPr>
        </p:nvGraphicFramePr>
        <p:xfrm>
          <a:off x="4384260" y="5757228"/>
          <a:ext cx="1512887" cy="1060450"/>
        </p:xfrm>
        <a:graphic>
          <a:graphicData uri="http://schemas.openxmlformats.org/presentationml/2006/ole">
            <mc:AlternateContent xmlns:mc="http://schemas.openxmlformats.org/markup-compatibility/2006">
              <mc:Choice xmlns:v="urn:schemas-microsoft-com:vml" Requires="v">
                <p:oleObj spid="_x0000_s118035" name="公式" r:id="rId14" imgW="634680" imgH="444240" progId="Equation.3">
                  <p:embed/>
                </p:oleObj>
              </mc:Choice>
              <mc:Fallback>
                <p:oleObj name="公式" r:id="rId14" imgW="634680" imgH="4442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84260" y="5757228"/>
                        <a:ext cx="1512887"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Text Box 33"/>
          <p:cNvSpPr txBox="1">
            <a:spLocks noChangeArrowheads="1"/>
          </p:cNvSpPr>
          <p:nvPr/>
        </p:nvSpPr>
        <p:spPr bwMode="auto">
          <a:xfrm>
            <a:off x="6172914" y="6113908"/>
            <a:ext cx="26654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u="none" dirty="0">
                <a:solidFill>
                  <a:srgbClr val="0000CC"/>
                </a:solidFill>
                <a:latin typeface="Times New Roman" panose="02020603050405020304" pitchFamily="18" charset="0"/>
                <a:ea typeface="黑体" panose="02010609060101010101" pitchFamily="49" charset="-122"/>
              </a:rPr>
              <a:t>点电荷场强</a:t>
            </a:r>
          </a:p>
        </p:txBody>
      </p:sp>
      <p:grpSp>
        <p:nvGrpSpPr>
          <p:cNvPr id="35" name="Group 63"/>
          <p:cNvGrpSpPr>
            <a:grpSpLocks/>
          </p:cNvGrpSpPr>
          <p:nvPr/>
        </p:nvGrpSpPr>
        <p:grpSpPr bwMode="auto">
          <a:xfrm>
            <a:off x="395288" y="4464050"/>
            <a:ext cx="3927475" cy="457200"/>
            <a:chOff x="76" y="1864"/>
            <a:chExt cx="2474" cy="288"/>
          </a:xfrm>
        </p:grpSpPr>
        <p:sp>
          <p:nvSpPr>
            <p:cNvPr id="36" name="Text Box 29"/>
            <p:cNvSpPr txBox="1">
              <a:spLocks noChangeArrowheads="1"/>
            </p:cNvSpPr>
            <p:nvPr/>
          </p:nvSpPr>
          <p:spPr bwMode="auto">
            <a:xfrm>
              <a:off x="76" y="1864"/>
              <a:ext cx="19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u="none" dirty="0">
                  <a:latin typeface="Times New Roman" panose="02020603050405020304" pitchFamily="18" charset="0"/>
                  <a:ea typeface="黑体" panose="02010609060101010101" pitchFamily="49" charset="-122"/>
                </a:rPr>
                <a:t>2.  </a:t>
              </a:r>
              <a:r>
                <a:rPr lang="en-US" altLang="zh-CN" sz="2400" b="1" i="1" u="none" dirty="0">
                  <a:latin typeface="Times New Roman" panose="02020603050405020304" pitchFamily="18" charset="0"/>
                  <a:ea typeface="黑体" panose="02010609060101010101" pitchFamily="49" charset="-122"/>
                </a:rPr>
                <a:t>x </a:t>
              </a:r>
              <a:r>
                <a:rPr lang="en-US" altLang="zh-CN" sz="2400" b="1" u="none" dirty="0">
                  <a:latin typeface="Times New Roman" panose="02020603050405020304" pitchFamily="18" charset="0"/>
                  <a:ea typeface="黑体" panose="02010609060101010101" pitchFamily="49" charset="-122"/>
                </a:rPr>
                <a:t>&gt;&gt;</a:t>
              </a:r>
              <a:r>
                <a:rPr lang="en-US" altLang="zh-CN" sz="2400" b="1" i="1" u="none" dirty="0">
                  <a:latin typeface="Times New Roman" panose="02020603050405020304" pitchFamily="18" charset="0"/>
                  <a:ea typeface="黑体" panose="02010609060101010101" pitchFamily="49" charset="-122"/>
                </a:rPr>
                <a:t>R </a:t>
              </a:r>
              <a:r>
                <a:rPr lang="zh-CN" altLang="en-US" sz="2400" b="1" u="none" dirty="0">
                  <a:latin typeface="Times New Roman" panose="02020603050405020304" pitchFamily="18" charset="0"/>
                  <a:ea typeface="黑体" panose="02010609060101010101" pitchFamily="49" charset="-122"/>
                </a:rPr>
                <a:t>时</a:t>
              </a:r>
              <a:r>
                <a:rPr lang="en-US" altLang="zh-CN" sz="2400" b="1" u="none" dirty="0">
                  <a:latin typeface="Times New Roman" panose="02020603050405020304" pitchFamily="18" charset="0"/>
                  <a:ea typeface="黑体" panose="02010609060101010101" pitchFamily="49" charset="-122"/>
                </a:rPr>
                <a:t>, </a:t>
              </a:r>
              <a:r>
                <a:rPr lang="zh-CN" altLang="en-US" sz="2400" b="1" u="none" dirty="0">
                  <a:latin typeface="Times New Roman" panose="02020603050405020304" pitchFamily="18" charset="0"/>
                  <a:ea typeface="黑体" panose="02010609060101010101" pitchFamily="49" charset="-122"/>
                </a:rPr>
                <a:t>想一想</a:t>
              </a:r>
            </a:p>
          </p:txBody>
        </p:sp>
        <p:graphicFrame>
          <p:nvGraphicFramePr>
            <p:cNvPr id="37" name="Object 30"/>
            <p:cNvGraphicFramePr>
              <a:graphicFrameLocks noChangeAspect="1"/>
            </p:cNvGraphicFramePr>
            <p:nvPr/>
          </p:nvGraphicFramePr>
          <p:xfrm>
            <a:off x="1927" y="1868"/>
            <a:ext cx="623" cy="268"/>
          </p:xfrm>
          <a:graphic>
            <a:graphicData uri="http://schemas.openxmlformats.org/presentationml/2006/ole">
              <mc:AlternateContent xmlns:mc="http://schemas.openxmlformats.org/markup-compatibility/2006">
                <mc:Choice xmlns:v="urn:schemas-microsoft-com:vml" Requires="v">
                  <p:oleObj spid="_x0000_s118036" name="公式" r:id="rId16" imgW="266400" imgH="139680" progId="Equation.3">
                    <p:embed/>
                  </p:oleObj>
                </mc:Choice>
                <mc:Fallback>
                  <p:oleObj name="公式" r:id="rId16" imgW="266400" imgH="1396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27" y="1868"/>
                          <a:ext cx="623"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8" name="Object 34"/>
          <p:cNvGraphicFramePr>
            <a:graphicFrameLocks noChangeAspect="1"/>
          </p:cNvGraphicFramePr>
          <p:nvPr/>
        </p:nvGraphicFramePr>
        <p:xfrm>
          <a:off x="755650" y="4868863"/>
          <a:ext cx="3024188" cy="971550"/>
        </p:xfrm>
        <a:graphic>
          <a:graphicData uri="http://schemas.openxmlformats.org/presentationml/2006/ole">
            <mc:AlternateContent xmlns:mc="http://schemas.openxmlformats.org/markup-compatibility/2006">
              <mc:Choice xmlns:v="urn:schemas-microsoft-com:vml" Requires="v">
                <p:oleObj spid="_x0000_s118037" name="公式" r:id="rId18" imgW="1028520" imgH="330120" progId="Equation.3">
                  <p:embed/>
                </p:oleObj>
              </mc:Choice>
              <mc:Fallback>
                <p:oleObj name="公式" r:id="rId18" imgW="1028520" imgH="33012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5650" y="4868863"/>
                        <a:ext cx="3024188"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5"/>
          <p:cNvGraphicFramePr>
            <a:graphicFrameLocks noChangeAspect="1"/>
          </p:cNvGraphicFramePr>
          <p:nvPr/>
        </p:nvGraphicFramePr>
        <p:xfrm>
          <a:off x="3708400" y="4868863"/>
          <a:ext cx="2408238" cy="852487"/>
        </p:xfrm>
        <a:graphic>
          <a:graphicData uri="http://schemas.openxmlformats.org/presentationml/2006/ole">
            <mc:AlternateContent xmlns:mc="http://schemas.openxmlformats.org/markup-compatibility/2006">
              <mc:Choice xmlns:v="urn:schemas-microsoft-com:vml" Requires="v">
                <p:oleObj spid="_x0000_s118038" name="公式" r:id="rId20" imgW="825480" imgH="291960" progId="Equation.3">
                  <p:embed/>
                </p:oleObj>
              </mc:Choice>
              <mc:Fallback>
                <p:oleObj name="公式" r:id="rId20" imgW="825480" imgH="29196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08400" y="4868863"/>
                        <a:ext cx="2408238"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129"/>
          <p:cNvSpPr>
            <a:spLocks noChangeArrowheads="1"/>
          </p:cNvSpPr>
          <p:nvPr/>
        </p:nvSpPr>
        <p:spPr bwMode="auto">
          <a:xfrm>
            <a:off x="664781" y="955576"/>
            <a:ext cx="676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15000"/>
              </a:spcBef>
            </a:pPr>
            <a:r>
              <a:rPr lang="zh-CN" altLang="en-US" sz="2400" b="1" u="none" dirty="0">
                <a:solidFill>
                  <a:srgbClr val="0000CC"/>
                </a:solidFill>
              </a:rPr>
              <a:t>叠加原理</a:t>
            </a:r>
            <a:r>
              <a:rPr lang="en-US" altLang="zh-CN" sz="2400" b="1" u="none" dirty="0">
                <a:solidFill>
                  <a:srgbClr val="0000CC"/>
                </a:solidFill>
              </a:rPr>
              <a:t>: </a:t>
            </a:r>
            <a:r>
              <a:rPr lang="zh-CN" altLang="en-US" sz="2400" b="1" u="none" dirty="0">
                <a:solidFill>
                  <a:schemeClr val="tx1"/>
                </a:solidFill>
              </a:rPr>
              <a:t>圆</a:t>
            </a:r>
            <a:r>
              <a:rPr kumimoji="1" lang="zh-CN" altLang="en-US" sz="2400" b="1" u="none" dirty="0">
                <a:solidFill>
                  <a:schemeClr val="tx1"/>
                </a:solidFill>
              </a:rPr>
              <a:t>盘可看作由许多均匀带电圆环组成</a:t>
            </a:r>
            <a:r>
              <a:rPr kumimoji="1" lang="en-US" altLang="zh-CN" sz="2400" b="1" u="none" dirty="0">
                <a:solidFill>
                  <a:schemeClr val="tx1"/>
                </a:solidFill>
              </a:rPr>
              <a:t>.</a:t>
            </a:r>
          </a:p>
        </p:txBody>
      </p:sp>
      <p:sp>
        <p:nvSpPr>
          <p:cNvPr id="22" name="Text Box 130"/>
          <p:cNvSpPr txBox="1">
            <a:spLocks noChangeArrowheads="1"/>
          </p:cNvSpPr>
          <p:nvPr/>
        </p:nvSpPr>
        <p:spPr bwMode="auto">
          <a:xfrm>
            <a:off x="250825" y="1556792"/>
            <a:ext cx="367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0"/>
              </a:spcBef>
              <a:defRPr>
                <a:solidFill>
                  <a:schemeClr val="tx1"/>
                </a:solidFill>
                <a:latin typeface="Arial" pitchFamily="34" charset="0"/>
                <a:ea typeface="宋体" pitchFamily="2" charset="-122"/>
              </a:defRPr>
            </a:lvl1pPr>
            <a:lvl2pPr marL="742950" indent="-285750">
              <a:spcBef>
                <a:spcPct val="0"/>
              </a:spcBef>
              <a:defRPr>
                <a:solidFill>
                  <a:schemeClr val="tx1"/>
                </a:solidFill>
                <a:latin typeface="Arial" pitchFamily="34" charset="0"/>
                <a:ea typeface="宋体" pitchFamily="2" charset="-122"/>
              </a:defRPr>
            </a:lvl2pPr>
            <a:lvl3pPr marL="1143000" indent="-228600">
              <a:spcBef>
                <a:spcPct val="0"/>
              </a:spcBef>
              <a:defRPr>
                <a:solidFill>
                  <a:schemeClr val="tx1"/>
                </a:solidFill>
                <a:latin typeface="Arial" pitchFamily="34" charset="0"/>
                <a:ea typeface="宋体" pitchFamily="2" charset="-122"/>
              </a:defRPr>
            </a:lvl3pPr>
            <a:lvl4pPr marL="1600200" indent="-228600">
              <a:spcBef>
                <a:spcPct val="0"/>
              </a:spcBef>
              <a:defRPr>
                <a:solidFill>
                  <a:schemeClr val="tx1"/>
                </a:solidFill>
                <a:latin typeface="Arial" pitchFamily="34" charset="0"/>
                <a:ea typeface="宋体" pitchFamily="2" charset="-122"/>
              </a:defRPr>
            </a:lvl4pPr>
            <a:lvl5pPr marL="2057400" indent="-228600">
              <a:spcBef>
                <a:spcPct val="0"/>
              </a:spcBef>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2400" b="1" u="none">
                <a:solidFill>
                  <a:srgbClr val="0000CC"/>
                </a:solidFill>
                <a:latin typeface="Times New Roman" pitchFamily="18" charset="0"/>
                <a:ea typeface="黑体" pitchFamily="49" charset="-122"/>
              </a:rPr>
              <a:t>解</a:t>
            </a:r>
            <a:r>
              <a:rPr kumimoji="1" lang="en-US" altLang="zh-CN" sz="2400" b="1" u="none">
                <a:solidFill>
                  <a:srgbClr val="0000CC"/>
                </a:solidFill>
                <a:latin typeface="Times New Roman" pitchFamily="18" charset="0"/>
                <a:ea typeface="黑体" pitchFamily="49" charset="-122"/>
              </a:rPr>
              <a:t>: </a:t>
            </a:r>
            <a:r>
              <a:rPr kumimoji="1" lang="zh-CN" altLang="en-US" sz="2400" b="1" u="none">
                <a:latin typeface="Times New Roman" pitchFamily="18" charset="0"/>
                <a:ea typeface="黑体" pitchFamily="49" charset="-122"/>
              </a:rPr>
              <a:t>任取半径为</a:t>
            </a:r>
            <a:r>
              <a:rPr kumimoji="1" lang="en-US" altLang="zh-CN" sz="2400" b="1" i="1" u="none">
                <a:latin typeface="Times New Roman" pitchFamily="18" charset="0"/>
                <a:ea typeface="黑体" pitchFamily="49" charset="-122"/>
              </a:rPr>
              <a:t>r</a:t>
            </a:r>
            <a:r>
              <a:rPr kumimoji="1" lang="zh-CN" altLang="en-US" sz="2400" b="1" u="none">
                <a:latin typeface="Times New Roman" pitchFamily="18" charset="0"/>
                <a:ea typeface="黑体" pitchFamily="49" charset="-122"/>
              </a:rPr>
              <a:t>的圆环</a:t>
            </a:r>
          </a:p>
        </p:txBody>
      </p:sp>
      <p:graphicFrame>
        <p:nvGraphicFramePr>
          <p:cNvPr id="23" name="Object 131"/>
          <p:cNvGraphicFramePr>
            <a:graphicFrameLocks noChangeAspect="1"/>
          </p:cNvGraphicFramePr>
          <p:nvPr>
            <p:extLst>
              <p:ext uri="{D42A27DB-BD31-4B8C-83A1-F6EECF244321}">
                <p14:modId xmlns:p14="http://schemas.microsoft.com/office/powerpoint/2010/main" val="1523296047"/>
              </p:ext>
            </p:extLst>
          </p:nvPr>
        </p:nvGraphicFramePr>
        <p:xfrm>
          <a:off x="3490913" y="1556792"/>
          <a:ext cx="1871662" cy="481013"/>
        </p:xfrm>
        <a:graphic>
          <a:graphicData uri="http://schemas.openxmlformats.org/presentationml/2006/ole">
            <mc:AlternateContent xmlns:mc="http://schemas.openxmlformats.org/markup-compatibility/2006">
              <mc:Choice xmlns:v="urn:schemas-microsoft-com:vml" Requires="v">
                <p:oleObj spid="_x0000_s118039" name="公式" r:id="rId22" imgW="622080" imgH="152280" progId="Equation.3">
                  <p:embed/>
                </p:oleObj>
              </mc:Choice>
              <mc:Fallback>
                <p:oleObj name="公式" r:id="rId22" imgW="622080" imgH="152280" progId="Equation.3">
                  <p:embed/>
                  <p:pic>
                    <p:nvPicPr>
                      <p:cNvPr id="0" name=""/>
                      <p:cNvPicPr preferRelativeResize="0">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490913" y="1556792"/>
                        <a:ext cx="1871662"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38</a:t>
            </a:fld>
            <a:endParaRPr lang="en-US" altLang="zh-CN"/>
          </a:p>
        </p:txBody>
      </p:sp>
    </p:spTree>
    <p:extLst>
      <p:ext uri="{BB962C8B-B14F-4D97-AF65-F5344CB8AC3E}">
        <p14:creationId xmlns:p14="http://schemas.microsoft.com/office/powerpoint/2010/main" val="250605917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421994" y="2852836"/>
            <a:ext cx="4464050" cy="2592388"/>
          </a:xfrm>
          <a:prstGeom prst="rect">
            <a:avLst/>
          </a:prstGeom>
          <a:solidFill>
            <a:srgbClr val="000080"/>
          </a:solidFill>
          <a:ln w="38100" cmpd="dbl">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4" name="Text Box 3"/>
          <p:cNvSpPr txBox="1">
            <a:spLocks noChangeArrowheads="1"/>
          </p:cNvSpPr>
          <p:nvPr/>
        </p:nvSpPr>
        <p:spPr bwMode="auto">
          <a:xfrm>
            <a:off x="223056" y="1232919"/>
            <a:ext cx="8229600" cy="1106713"/>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buFont typeface="Times New Roman" panose="02020603050405020304" pitchFamily="18" charset="0"/>
              <a:buNone/>
            </a:pPr>
            <a:r>
              <a:rPr kumimoji="1" lang="en-US" altLang="zh-CN" sz="3200" b="1" u="none" dirty="0" smtClean="0">
                <a:solidFill>
                  <a:srgbClr val="0000CC"/>
                </a:solidFill>
                <a:ea typeface="楷体_GB2312"/>
              </a:rPr>
              <a:t>6</a:t>
            </a:r>
            <a:r>
              <a:rPr kumimoji="1" lang="en-US" altLang="zh-CN" sz="3200" b="1" u="none" dirty="0">
                <a:solidFill>
                  <a:srgbClr val="0000CC"/>
                </a:solidFill>
                <a:ea typeface="楷体_GB2312"/>
              </a:rPr>
              <a:t>:</a:t>
            </a:r>
            <a:r>
              <a:rPr kumimoji="1" lang="en-US" altLang="zh-CN" sz="3200" b="1" u="none" dirty="0">
                <a:solidFill>
                  <a:schemeClr val="tx1"/>
                </a:solidFill>
                <a:ea typeface="楷体_GB2312"/>
              </a:rPr>
              <a:t> </a:t>
            </a:r>
            <a:r>
              <a:rPr kumimoji="1" lang="zh-CN" altLang="en-US" sz="3200" b="1" u="none" dirty="0">
                <a:solidFill>
                  <a:schemeClr val="tx1"/>
                </a:solidFill>
                <a:ea typeface="楷体_GB2312"/>
              </a:rPr>
              <a:t>有一三棱柱放在电场强度为</a:t>
            </a:r>
            <a:r>
              <a:rPr kumimoji="1" lang="en-US" altLang="zh-CN" sz="3200" b="1" i="1" u="none" dirty="0">
                <a:solidFill>
                  <a:schemeClr val="tx1"/>
                </a:solidFill>
                <a:ea typeface="楷体_GB2312"/>
              </a:rPr>
              <a:t>E</a:t>
            </a:r>
            <a:r>
              <a:rPr kumimoji="1" lang="en-US" altLang="zh-CN" sz="3200" b="1" u="none" dirty="0">
                <a:solidFill>
                  <a:schemeClr val="tx1"/>
                </a:solidFill>
                <a:ea typeface="楷体_GB2312"/>
              </a:rPr>
              <a:t> =200 N·C</a:t>
            </a:r>
            <a:r>
              <a:rPr kumimoji="1" lang="en-US" altLang="zh-CN" sz="3200" b="1" u="none" baseline="30000" dirty="0">
                <a:solidFill>
                  <a:schemeClr val="tx1"/>
                </a:solidFill>
                <a:ea typeface="楷体_GB2312"/>
              </a:rPr>
              <a:t>-1</a:t>
            </a:r>
            <a:r>
              <a:rPr kumimoji="1" lang="zh-CN" altLang="zh-CN" sz="3200" b="1" u="none" dirty="0">
                <a:solidFill>
                  <a:schemeClr val="tx1"/>
                </a:solidFill>
                <a:ea typeface="楷体_GB2312"/>
              </a:rPr>
              <a:t>的均匀电场中</a:t>
            </a:r>
            <a:r>
              <a:rPr kumimoji="1" lang="en-US" altLang="zh-CN" sz="3200" b="1" u="none" dirty="0">
                <a:solidFill>
                  <a:schemeClr val="tx1"/>
                </a:solidFill>
                <a:ea typeface="楷体_GB2312"/>
              </a:rPr>
              <a:t>. </a:t>
            </a:r>
            <a:r>
              <a:rPr kumimoji="1" lang="zh-CN" altLang="zh-CN" sz="3200" b="1" u="none" dirty="0">
                <a:solidFill>
                  <a:schemeClr val="tx1"/>
                </a:solidFill>
                <a:ea typeface="楷体_GB2312"/>
              </a:rPr>
              <a:t>求通过此三棱柱的电场强度通量</a:t>
            </a:r>
            <a:r>
              <a:rPr kumimoji="1" lang="en-US" altLang="zh-CN" sz="3200" b="1" u="none" dirty="0">
                <a:solidFill>
                  <a:schemeClr val="tx1"/>
                </a:solidFill>
                <a:ea typeface="楷体_GB2312"/>
              </a:rPr>
              <a:t>.</a:t>
            </a:r>
          </a:p>
        </p:txBody>
      </p:sp>
      <p:grpSp>
        <p:nvGrpSpPr>
          <p:cNvPr id="5" name="Group 4"/>
          <p:cNvGrpSpPr>
            <a:grpSpLocks/>
          </p:cNvGrpSpPr>
          <p:nvPr/>
        </p:nvGrpSpPr>
        <p:grpSpPr bwMode="auto">
          <a:xfrm>
            <a:off x="5245906" y="2668613"/>
            <a:ext cx="3486150" cy="2754312"/>
            <a:chOff x="3264" y="864"/>
            <a:chExt cx="2196" cy="1735"/>
          </a:xfrm>
        </p:grpSpPr>
        <p:sp>
          <p:nvSpPr>
            <p:cNvPr id="6" name="Rectangle 5"/>
            <p:cNvSpPr>
              <a:spLocks noChangeArrowheads="1"/>
            </p:cNvSpPr>
            <p:nvPr/>
          </p:nvSpPr>
          <p:spPr bwMode="auto">
            <a:xfrm>
              <a:off x="3840" y="187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800" b="1" i="1" u="none" dirty="0">
                  <a:solidFill>
                    <a:schemeClr val="bg1"/>
                  </a:solidFill>
                  <a:ea typeface="楷体_GB2312"/>
                </a:rPr>
                <a:t>o</a:t>
              </a:r>
              <a:endParaRPr kumimoji="1" lang="en-US" altLang="zh-CN" sz="2800" i="1" u="none" dirty="0">
                <a:solidFill>
                  <a:schemeClr val="bg1"/>
                </a:solidFill>
                <a:ea typeface="楷体_GB2312"/>
              </a:endParaRPr>
            </a:p>
          </p:txBody>
        </p:sp>
        <p:grpSp>
          <p:nvGrpSpPr>
            <p:cNvPr id="7" name="Group 6"/>
            <p:cNvGrpSpPr>
              <a:grpSpLocks/>
            </p:cNvGrpSpPr>
            <p:nvPr/>
          </p:nvGrpSpPr>
          <p:grpSpPr bwMode="auto">
            <a:xfrm>
              <a:off x="3264" y="864"/>
              <a:ext cx="2196" cy="1735"/>
              <a:chOff x="3264" y="864"/>
              <a:chExt cx="2196" cy="1735"/>
            </a:xfrm>
          </p:grpSpPr>
          <p:sp>
            <p:nvSpPr>
              <p:cNvPr id="8" name="AutoShape 7"/>
              <p:cNvSpPr>
                <a:spLocks noChangeArrowheads="1"/>
              </p:cNvSpPr>
              <p:nvPr/>
            </p:nvSpPr>
            <p:spPr bwMode="auto">
              <a:xfrm rot="8728362" flipH="1">
                <a:off x="3744" y="1200"/>
                <a:ext cx="1056" cy="1200"/>
              </a:xfrm>
              <a:prstGeom prst="parallelogram">
                <a:avLst>
                  <a:gd name="adj" fmla="val 54727"/>
                </a:avLst>
              </a:prstGeom>
              <a:solidFill>
                <a:schemeClr val="accent1"/>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spcBef>
                    <a:spcPct val="0"/>
                  </a:spcBef>
                </a:pPr>
                <a:endParaRPr kumimoji="1" lang="zh-CN" altLang="zh-CN" sz="2000" u="none" baseline="-25000">
                  <a:solidFill>
                    <a:schemeClr val="tx1"/>
                  </a:solidFill>
                  <a:ea typeface="楷体_GB2312"/>
                </a:endParaRPr>
              </a:p>
            </p:txBody>
          </p:sp>
          <p:grpSp>
            <p:nvGrpSpPr>
              <p:cNvPr id="9" name="Group 8"/>
              <p:cNvGrpSpPr>
                <a:grpSpLocks/>
              </p:cNvGrpSpPr>
              <p:nvPr/>
            </p:nvGrpSpPr>
            <p:grpSpPr bwMode="auto">
              <a:xfrm>
                <a:off x="3264" y="864"/>
                <a:ext cx="2196" cy="1735"/>
                <a:chOff x="3264" y="864"/>
                <a:chExt cx="2196" cy="1735"/>
              </a:xfrm>
            </p:grpSpPr>
            <p:sp>
              <p:nvSpPr>
                <p:cNvPr id="10" name="Line 9"/>
                <p:cNvSpPr>
                  <a:spLocks noChangeShapeType="1"/>
                </p:cNvSpPr>
                <p:nvPr/>
              </p:nvSpPr>
              <p:spPr bwMode="auto">
                <a:xfrm>
                  <a:off x="3888" y="1344"/>
                  <a:ext cx="0" cy="624"/>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11" name="Line 10"/>
                <p:cNvSpPr>
                  <a:spLocks noChangeShapeType="1"/>
                </p:cNvSpPr>
                <p:nvPr/>
              </p:nvSpPr>
              <p:spPr bwMode="auto">
                <a:xfrm flipH="1">
                  <a:off x="3504" y="1968"/>
                  <a:ext cx="384" cy="288"/>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12" name="Line 11"/>
                <p:cNvSpPr>
                  <a:spLocks noChangeShapeType="1"/>
                </p:cNvSpPr>
                <p:nvPr/>
              </p:nvSpPr>
              <p:spPr bwMode="auto">
                <a:xfrm flipH="1">
                  <a:off x="3840" y="1968"/>
                  <a:ext cx="1152"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13" name="Line 12"/>
                <p:cNvSpPr>
                  <a:spLocks noChangeShapeType="1"/>
                </p:cNvSpPr>
                <p:nvPr/>
              </p:nvSpPr>
              <p:spPr bwMode="auto">
                <a:xfrm>
                  <a:off x="5040" y="1968"/>
                  <a:ext cx="336"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14" name="Line 13"/>
                <p:cNvSpPr>
                  <a:spLocks noChangeShapeType="1"/>
                </p:cNvSpPr>
                <p:nvPr/>
              </p:nvSpPr>
              <p:spPr bwMode="auto">
                <a:xfrm flipV="1">
                  <a:off x="3888" y="1056"/>
                  <a:ext cx="0" cy="288"/>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15" name="Line 14"/>
                <p:cNvSpPr>
                  <a:spLocks noChangeShapeType="1"/>
                </p:cNvSpPr>
                <p:nvPr/>
              </p:nvSpPr>
              <p:spPr bwMode="auto">
                <a:xfrm flipH="1">
                  <a:off x="3264" y="2256"/>
                  <a:ext cx="240" cy="192"/>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16" name="Rectangle 15"/>
                <p:cNvSpPr>
                  <a:spLocks noChangeArrowheads="1"/>
                </p:cNvSpPr>
                <p:nvPr/>
              </p:nvSpPr>
              <p:spPr bwMode="auto">
                <a:xfrm>
                  <a:off x="3312" y="2272"/>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800" b="1" i="1" u="none">
                      <a:solidFill>
                        <a:schemeClr val="bg1"/>
                      </a:solidFill>
                      <a:ea typeface="楷体_GB2312"/>
                    </a:rPr>
                    <a:t>z</a:t>
                  </a:r>
                  <a:endParaRPr kumimoji="1" lang="en-US" altLang="zh-CN" sz="2800" i="1" u="none">
                    <a:solidFill>
                      <a:schemeClr val="bg1"/>
                    </a:solidFill>
                    <a:ea typeface="楷体_GB2312"/>
                  </a:endParaRPr>
                </a:p>
              </p:txBody>
            </p:sp>
            <p:sp>
              <p:nvSpPr>
                <p:cNvPr id="17" name="Rectangle 16"/>
                <p:cNvSpPr>
                  <a:spLocks noChangeArrowheads="1"/>
                </p:cNvSpPr>
                <p:nvPr/>
              </p:nvSpPr>
              <p:spPr bwMode="auto">
                <a:xfrm>
                  <a:off x="3936" y="864"/>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800" b="1" i="1" u="none">
                      <a:solidFill>
                        <a:schemeClr val="bg1"/>
                      </a:solidFill>
                      <a:ea typeface="楷体_GB2312"/>
                    </a:rPr>
                    <a:t>y</a:t>
                  </a:r>
                  <a:endParaRPr kumimoji="1" lang="en-US" altLang="zh-CN" sz="2800" i="1" u="none">
                    <a:solidFill>
                      <a:schemeClr val="bg1"/>
                    </a:solidFill>
                    <a:ea typeface="楷体_GB2312"/>
                  </a:endParaRPr>
                </a:p>
              </p:txBody>
            </p:sp>
            <p:sp>
              <p:nvSpPr>
                <p:cNvPr id="18" name="Rectangle 17"/>
                <p:cNvSpPr>
                  <a:spLocks noChangeArrowheads="1"/>
                </p:cNvSpPr>
                <p:nvPr/>
              </p:nvSpPr>
              <p:spPr bwMode="auto">
                <a:xfrm>
                  <a:off x="5232" y="18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800" b="1" i="1" u="none">
                      <a:solidFill>
                        <a:schemeClr val="bg1"/>
                      </a:solidFill>
                      <a:ea typeface="楷体_GB2312"/>
                    </a:rPr>
                    <a:t>x</a:t>
                  </a:r>
                  <a:endParaRPr kumimoji="1" lang="en-US" altLang="zh-CN" sz="2800" i="1" u="none">
                    <a:solidFill>
                      <a:schemeClr val="bg1"/>
                    </a:solidFill>
                    <a:ea typeface="楷体_GB2312"/>
                  </a:endParaRPr>
                </a:p>
              </p:txBody>
            </p:sp>
            <p:sp>
              <p:nvSpPr>
                <p:cNvPr id="19" name="Line 18"/>
                <p:cNvSpPr>
                  <a:spLocks noChangeShapeType="1"/>
                </p:cNvSpPr>
                <p:nvPr/>
              </p:nvSpPr>
              <p:spPr bwMode="auto">
                <a:xfrm>
                  <a:off x="3504" y="1632"/>
                  <a:ext cx="0" cy="62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20" name="Line 19"/>
                <p:cNvSpPr>
                  <a:spLocks noChangeShapeType="1"/>
                </p:cNvSpPr>
                <p:nvPr/>
              </p:nvSpPr>
              <p:spPr bwMode="auto">
                <a:xfrm flipH="1">
                  <a:off x="3504" y="2256"/>
                  <a:ext cx="1152"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grpSp>
        </p:grpSp>
      </p:grpSp>
      <p:grpSp>
        <p:nvGrpSpPr>
          <p:cNvPr id="22" name="Group 20"/>
          <p:cNvGrpSpPr>
            <a:grpSpLocks/>
          </p:cNvGrpSpPr>
          <p:nvPr/>
        </p:nvGrpSpPr>
        <p:grpSpPr bwMode="auto">
          <a:xfrm>
            <a:off x="5626906" y="3473476"/>
            <a:ext cx="1325563" cy="1423988"/>
            <a:chOff x="3504" y="1371"/>
            <a:chExt cx="835" cy="897"/>
          </a:xfrm>
        </p:grpSpPr>
        <p:sp>
          <p:nvSpPr>
            <p:cNvPr id="23" name="Rectangle 21"/>
            <p:cNvSpPr>
              <a:spLocks noChangeArrowheads="1"/>
            </p:cNvSpPr>
            <p:nvPr/>
          </p:nvSpPr>
          <p:spPr bwMode="auto">
            <a:xfrm>
              <a:off x="3504" y="1680"/>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000" b="1" i="1" u="none" dirty="0">
                  <a:solidFill>
                    <a:srgbClr val="FF3300"/>
                  </a:solidFill>
                  <a:ea typeface="楷体_GB2312"/>
                </a:rPr>
                <a:t>S</a:t>
              </a:r>
              <a:r>
                <a:rPr kumimoji="1" lang="en-US" altLang="zh-CN" sz="2000" b="1" u="none" baseline="-25000" dirty="0">
                  <a:solidFill>
                    <a:srgbClr val="FF3300"/>
                  </a:solidFill>
                  <a:ea typeface="楷体_GB2312"/>
                </a:rPr>
                <a:t>1</a:t>
              </a:r>
              <a:endParaRPr kumimoji="1" lang="en-US" altLang="zh-CN" sz="2400" u="none" baseline="-25000" dirty="0">
                <a:solidFill>
                  <a:schemeClr val="tx1"/>
                </a:solidFill>
                <a:ea typeface="楷体_GB2312"/>
              </a:endParaRPr>
            </a:p>
          </p:txBody>
        </p:sp>
        <p:sp>
          <p:nvSpPr>
            <p:cNvPr id="24" name="Rectangle 22"/>
            <p:cNvSpPr>
              <a:spLocks noChangeArrowheads="1"/>
            </p:cNvSpPr>
            <p:nvPr/>
          </p:nvSpPr>
          <p:spPr bwMode="auto">
            <a:xfrm rot="2165690">
              <a:off x="4079" y="1967"/>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000" b="1" i="1" u="none">
                  <a:solidFill>
                    <a:srgbClr val="FF3300"/>
                  </a:solidFill>
                  <a:ea typeface="楷体_GB2312"/>
                </a:rPr>
                <a:t>S</a:t>
              </a:r>
              <a:r>
                <a:rPr kumimoji="1" lang="en-US" altLang="zh-CN" sz="2000" b="1" u="none" baseline="-25000">
                  <a:solidFill>
                    <a:srgbClr val="FF3300"/>
                  </a:solidFill>
                  <a:ea typeface="楷体_GB2312"/>
                </a:rPr>
                <a:t>2</a:t>
              </a:r>
            </a:p>
          </p:txBody>
        </p:sp>
        <p:sp>
          <p:nvSpPr>
            <p:cNvPr id="25" name="Rectangle 23"/>
            <p:cNvSpPr>
              <a:spLocks noChangeArrowheads="1"/>
            </p:cNvSpPr>
            <p:nvPr/>
          </p:nvSpPr>
          <p:spPr bwMode="auto">
            <a:xfrm>
              <a:off x="3696" y="2016"/>
              <a:ext cx="26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000" b="1" i="1" u="none">
                  <a:solidFill>
                    <a:srgbClr val="FF3300"/>
                  </a:solidFill>
                  <a:ea typeface="楷体_GB2312"/>
                </a:rPr>
                <a:t>S</a:t>
              </a:r>
              <a:r>
                <a:rPr kumimoji="1" lang="en-US" altLang="zh-CN" sz="2000" b="1" u="none" baseline="-25000">
                  <a:solidFill>
                    <a:srgbClr val="FF3300"/>
                  </a:solidFill>
                  <a:ea typeface="楷体_GB2312"/>
                </a:rPr>
                <a:t>3</a:t>
              </a:r>
              <a:endParaRPr kumimoji="1" lang="en-US" altLang="zh-CN" sz="2000" u="none" baseline="-25000">
                <a:solidFill>
                  <a:schemeClr val="tx1"/>
                </a:solidFill>
                <a:ea typeface="楷体_GB2312"/>
              </a:endParaRPr>
            </a:p>
          </p:txBody>
        </p:sp>
        <p:sp>
          <p:nvSpPr>
            <p:cNvPr id="26" name="Rectangle 24"/>
            <p:cNvSpPr>
              <a:spLocks noChangeArrowheads="1"/>
            </p:cNvSpPr>
            <p:nvPr/>
          </p:nvSpPr>
          <p:spPr bwMode="auto">
            <a:xfrm rot="18903477">
              <a:off x="3880" y="1371"/>
              <a:ext cx="3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kumimoji="1" lang="en-US" altLang="zh-CN" sz="2000" b="1" i="1" u="none" dirty="0">
                  <a:solidFill>
                    <a:schemeClr val="tx1"/>
                  </a:solidFill>
                  <a:effectLst>
                    <a:outerShdw blurRad="38100" dist="38100" dir="2700000" algn="tl">
                      <a:srgbClr val="C0C0C0"/>
                    </a:outerShdw>
                  </a:effectLst>
                  <a:ea typeface="楷体_GB2312"/>
                </a:rPr>
                <a:t>S</a:t>
              </a:r>
              <a:r>
                <a:rPr kumimoji="1" lang="en-US" altLang="zh-CN" sz="2000" b="1" u="none" baseline="-25000" dirty="0">
                  <a:solidFill>
                    <a:schemeClr val="tx1"/>
                  </a:solidFill>
                  <a:effectLst>
                    <a:outerShdw blurRad="38100" dist="38100" dir="2700000" algn="tl">
                      <a:srgbClr val="C0C0C0"/>
                    </a:outerShdw>
                  </a:effectLst>
                  <a:ea typeface="楷体_GB2312"/>
                </a:rPr>
                <a:t>5</a:t>
              </a:r>
              <a:endParaRPr kumimoji="1" lang="en-US" altLang="zh-CN" sz="2000" u="none" baseline="-25000" dirty="0">
                <a:solidFill>
                  <a:schemeClr val="tx1"/>
                </a:solidFill>
                <a:ea typeface="楷体_GB2312"/>
              </a:endParaRPr>
            </a:p>
          </p:txBody>
        </p:sp>
      </p:grpSp>
      <p:grpSp>
        <p:nvGrpSpPr>
          <p:cNvPr id="27" name="Group 25"/>
          <p:cNvGrpSpPr>
            <a:grpSpLocks/>
          </p:cNvGrpSpPr>
          <p:nvPr/>
        </p:nvGrpSpPr>
        <p:grpSpPr bwMode="auto">
          <a:xfrm>
            <a:off x="6846106" y="2897213"/>
            <a:ext cx="762000" cy="1066800"/>
            <a:chOff x="4272" y="1008"/>
            <a:chExt cx="480" cy="672"/>
          </a:xfrm>
        </p:grpSpPr>
        <p:sp>
          <p:nvSpPr>
            <p:cNvPr id="28" name="Line 26"/>
            <p:cNvSpPr>
              <a:spLocks noChangeShapeType="1"/>
            </p:cNvSpPr>
            <p:nvPr/>
          </p:nvSpPr>
          <p:spPr bwMode="auto">
            <a:xfrm flipV="1">
              <a:off x="4272" y="1200"/>
              <a:ext cx="480" cy="48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graphicFrame>
          <p:nvGraphicFramePr>
            <p:cNvPr id="29" name="Object 27"/>
            <p:cNvGraphicFramePr>
              <a:graphicFrameLocks noChangeAspect="1"/>
            </p:cNvGraphicFramePr>
            <p:nvPr/>
          </p:nvGraphicFramePr>
          <p:xfrm>
            <a:off x="4464" y="1008"/>
            <a:ext cx="221" cy="288"/>
          </p:xfrm>
          <a:graphic>
            <a:graphicData uri="http://schemas.openxmlformats.org/presentationml/2006/ole">
              <mc:AlternateContent xmlns:mc="http://schemas.openxmlformats.org/markup-compatibility/2006">
                <mc:Choice xmlns:v="urn:schemas-microsoft-com:vml" Requires="v">
                  <p:oleObj spid="_x0000_s118916" name="公式" r:id="rId3" imgW="126720" imgH="164880" progId="Equation.3">
                    <p:embed/>
                  </p:oleObj>
                </mc:Choice>
                <mc:Fallback>
                  <p:oleObj name="公式" r:id="rId3" imgW="12672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 y="1008"/>
                          <a:ext cx="221" cy="288"/>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 name="Text Box 28"/>
          <p:cNvSpPr txBox="1">
            <a:spLocks noChangeArrowheads="1"/>
          </p:cNvSpPr>
          <p:nvPr/>
        </p:nvSpPr>
        <p:spPr bwMode="auto">
          <a:xfrm>
            <a:off x="484994" y="2918141"/>
            <a:ext cx="990600" cy="472758"/>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buFont typeface="Times New Roman" panose="02020603050405020304" pitchFamily="18" charset="0"/>
              <a:buNone/>
            </a:pPr>
            <a:r>
              <a:rPr kumimoji="1" lang="zh-CN" altLang="en-US" sz="2400" b="1" u="none" dirty="0">
                <a:solidFill>
                  <a:srgbClr val="0000CC"/>
                </a:solidFill>
                <a:ea typeface="楷体_GB2312"/>
              </a:rPr>
              <a:t>解</a:t>
            </a:r>
            <a:r>
              <a:rPr kumimoji="1" lang="en-US" altLang="zh-CN" sz="2400" b="1" u="none" dirty="0">
                <a:solidFill>
                  <a:srgbClr val="0000CC"/>
                </a:solidFill>
                <a:ea typeface="楷体_GB2312"/>
              </a:rPr>
              <a:t>:</a:t>
            </a:r>
          </a:p>
        </p:txBody>
      </p:sp>
      <p:graphicFrame>
        <p:nvGraphicFramePr>
          <p:cNvPr id="31" name="Object 29"/>
          <p:cNvGraphicFramePr>
            <a:graphicFrameLocks noChangeAspect="1"/>
          </p:cNvGraphicFramePr>
          <p:nvPr>
            <p:extLst>
              <p:ext uri="{D42A27DB-BD31-4B8C-83A1-F6EECF244321}">
                <p14:modId xmlns:p14="http://schemas.microsoft.com/office/powerpoint/2010/main" val="870710881"/>
              </p:ext>
            </p:extLst>
          </p:nvPr>
        </p:nvGraphicFramePr>
        <p:xfrm>
          <a:off x="737407" y="3504778"/>
          <a:ext cx="3397250" cy="527050"/>
        </p:xfrm>
        <a:graphic>
          <a:graphicData uri="http://schemas.openxmlformats.org/presentationml/2006/ole">
            <mc:AlternateContent xmlns:mc="http://schemas.openxmlformats.org/markup-compatibility/2006">
              <mc:Choice xmlns:v="urn:schemas-microsoft-com:vml" Requires="v">
                <p:oleObj spid="_x0000_s118917" name="公式" r:id="rId5" imgW="1384200" imgH="215640" progId="Equation.3">
                  <p:embed/>
                </p:oleObj>
              </mc:Choice>
              <mc:Fallback>
                <p:oleObj name="公式" r:id="rId5" imgW="138420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407" y="3504778"/>
                        <a:ext cx="3397250" cy="5270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30"/>
          <p:cNvGraphicFramePr>
            <a:graphicFrameLocks noChangeAspect="1"/>
          </p:cNvGraphicFramePr>
          <p:nvPr>
            <p:extLst>
              <p:ext uri="{D42A27DB-BD31-4B8C-83A1-F6EECF244321}">
                <p14:modId xmlns:p14="http://schemas.microsoft.com/office/powerpoint/2010/main" val="3043463367"/>
              </p:ext>
            </p:extLst>
          </p:nvPr>
        </p:nvGraphicFramePr>
        <p:xfrm>
          <a:off x="722728" y="4268829"/>
          <a:ext cx="2663825" cy="555625"/>
        </p:xfrm>
        <a:graphic>
          <a:graphicData uri="http://schemas.openxmlformats.org/presentationml/2006/ole">
            <mc:AlternateContent xmlns:mc="http://schemas.openxmlformats.org/markup-compatibility/2006">
              <mc:Choice xmlns:v="urn:schemas-microsoft-com:vml" Requires="v">
                <p:oleObj spid="_x0000_s118918" name="公式" r:id="rId7" imgW="1091880" imgH="228600" progId="Equation.3">
                  <p:embed/>
                </p:oleObj>
              </mc:Choice>
              <mc:Fallback>
                <p:oleObj name="公式" r:id="rId7" imgW="10918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728" y="4268829"/>
                        <a:ext cx="2663825" cy="5556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31"/>
          <p:cNvGraphicFramePr>
            <a:graphicFrameLocks noChangeAspect="1"/>
          </p:cNvGraphicFramePr>
          <p:nvPr>
            <p:extLst>
              <p:ext uri="{D42A27DB-BD31-4B8C-83A1-F6EECF244321}">
                <p14:modId xmlns:p14="http://schemas.microsoft.com/office/powerpoint/2010/main" val="1905093746"/>
              </p:ext>
            </p:extLst>
          </p:nvPr>
        </p:nvGraphicFramePr>
        <p:xfrm>
          <a:off x="715832" y="4984328"/>
          <a:ext cx="3221038" cy="568325"/>
        </p:xfrm>
        <a:graphic>
          <a:graphicData uri="http://schemas.openxmlformats.org/presentationml/2006/ole">
            <mc:AlternateContent xmlns:mc="http://schemas.openxmlformats.org/markup-compatibility/2006">
              <mc:Choice xmlns:v="urn:schemas-microsoft-com:vml" Requires="v">
                <p:oleObj spid="_x0000_s118919" name="公式" r:id="rId9" imgW="1295280" imgH="228600" progId="Equation.3">
                  <p:embed/>
                </p:oleObj>
              </mc:Choice>
              <mc:Fallback>
                <p:oleObj name="公式" r:id="rId9" imgW="129528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832" y="4984328"/>
                        <a:ext cx="3221038" cy="5683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32"/>
          <p:cNvGraphicFramePr>
            <a:graphicFrameLocks noChangeAspect="1"/>
          </p:cNvGraphicFramePr>
          <p:nvPr>
            <p:extLst>
              <p:ext uri="{D42A27DB-BD31-4B8C-83A1-F6EECF244321}">
                <p14:modId xmlns:p14="http://schemas.microsoft.com/office/powerpoint/2010/main" val="2935852799"/>
              </p:ext>
            </p:extLst>
          </p:nvPr>
        </p:nvGraphicFramePr>
        <p:xfrm>
          <a:off x="708410" y="5803478"/>
          <a:ext cx="4895850" cy="577850"/>
        </p:xfrm>
        <a:graphic>
          <a:graphicData uri="http://schemas.openxmlformats.org/presentationml/2006/ole">
            <mc:AlternateContent xmlns:mc="http://schemas.openxmlformats.org/markup-compatibility/2006">
              <mc:Choice xmlns:v="urn:schemas-microsoft-com:vml" Requires="v">
                <p:oleObj spid="_x0000_s118920" name="公式" r:id="rId11" imgW="1942920" imgH="228600" progId="Equation.3">
                  <p:embed/>
                </p:oleObj>
              </mc:Choice>
              <mc:Fallback>
                <p:oleObj name="公式" r:id="rId11" imgW="194292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410" y="5803478"/>
                        <a:ext cx="4895850" cy="57785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35" name="Group 33"/>
          <p:cNvGrpSpPr>
            <a:grpSpLocks/>
          </p:cNvGrpSpPr>
          <p:nvPr/>
        </p:nvGrpSpPr>
        <p:grpSpPr bwMode="auto">
          <a:xfrm>
            <a:off x="5017306" y="3506813"/>
            <a:ext cx="3435350" cy="457200"/>
            <a:chOff x="3024" y="1344"/>
            <a:chExt cx="2164" cy="288"/>
          </a:xfrm>
        </p:grpSpPr>
        <p:sp>
          <p:nvSpPr>
            <p:cNvPr id="36" name="Line 34"/>
            <p:cNvSpPr>
              <a:spLocks noChangeShapeType="1"/>
            </p:cNvSpPr>
            <p:nvPr/>
          </p:nvSpPr>
          <p:spPr bwMode="auto">
            <a:xfrm flipH="1">
              <a:off x="3024" y="1632"/>
              <a:ext cx="432"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37" name="Line 35"/>
            <p:cNvSpPr>
              <a:spLocks noChangeShapeType="1"/>
            </p:cNvSpPr>
            <p:nvPr/>
          </p:nvSpPr>
          <p:spPr bwMode="auto">
            <a:xfrm>
              <a:off x="3456" y="1632"/>
              <a:ext cx="720" cy="0"/>
            </a:xfrm>
            <a:prstGeom prst="line">
              <a:avLst/>
            </a:prstGeom>
            <a:noFill/>
            <a:ln w="28575" cap="rnd">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38" name="Rectangle 36"/>
            <p:cNvSpPr>
              <a:spLocks noChangeArrowheads="1"/>
            </p:cNvSpPr>
            <p:nvPr/>
          </p:nvSpPr>
          <p:spPr bwMode="auto">
            <a:xfrm>
              <a:off x="4944" y="134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rgbClr val="FF3300"/>
                  </a:solidFill>
                  <a:ea typeface="楷体_GB2312"/>
                </a:rPr>
                <a:t>E</a:t>
              </a:r>
              <a:endParaRPr kumimoji="1" lang="en-US" altLang="zh-CN" sz="2400" i="1" u="none">
                <a:solidFill>
                  <a:schemeClr val="tx1"/>
                </a:solidFill>
                <a:ea typeface="楷体_GB2312"/>
              </a:endParaRPr>
            </a:p>
          </p:txBody>
        </p:sp>
        <p:sp>
          <p:nvSpPr>
            <p:cNvPr id="39" name="Line 37"/>
            <p:cNvSpPr>
              <a:spLocks noChangeShapeType="1"/>
            </p:cNvSpPr>
            <p:nvPr/>
          </p:nvSpPr>
          <p:spPr bwMode="auto">
            <a:xfrm>
              <a:off x="4176" y="1632"/>
              <a:ext cx="864"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grpSp>
      <p:sp>
        <p:nvSpPr>
          <p:cNvPr id="40"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39</a:t>
            </a:fld>
            <a:endParaRPr lang="en-US" altLang="zh-CN"/>
          </a:p>
        </p:txBody>
      </p:sp>
      <p:sp>
        <p:nvSpPr>
          <p:cNvPr id="41"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34828463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4</a:t>
            </a:fld>
            <a:endParaRPr lang="en-US" altLang="zh-CN"/>
          </a:p>
        </p:txBody>
      </p:sp>
      <p:sp>
        <p:nvSpPr>
          <p:cNvPr id="3" name="Text Box 2"/>
          <p:cNvSpPr txBox="1">
            <a:spLocks noChangeArrowheads="1"/>
          </p:cNvSpPr>
          <p:nvPr/>
        </p:nvSpPr>
        <p:spPr bwMode="auto">
          <a:xfrm>
            <a:off x="1187450" y="1052513"/>
            <a:ext cx="5746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4000" b="1" dirty="0">
                <a:solidFill>
                  <a:srgbClr val="003300"/>
                </a:solidFill>
                <a:latin typeface="华文新魏" panose="02010800040101010101" pitchFamily="2" charset="-122"/>
                <a:ea typeface="华文新魏" panose="02010800040101010101" pitchFamily="2" charset="-122"/>
              </a:rPr>
              <a:t>基础物理学</a:t>
            </a:r>
            <a:r>
              <a:rPr kumimoji="1" lang="en-US" altLang="zh-CN" sz="4000" b="1" dirty="0" smtClean="0">
                <a:solidFill>
                  <a:srgbClr val="003300"/>
                </a:solidFill>
                <a:latin typeface="华文新魏" panose="02010800040101010101" pitchFamily="2" charset="-122"/>
                <a:ea typeface="华文新魏" panose="02010800040101010101" pitchFamily="2" charset="-122"/>
              </a:rPr>
              <a:t>(</a:t>
            </a:r>
            <a:r>
              <a:rPr kumimoji="1" lang="zh-CN" altLang="en-US" sz="4000" b="1" dirty="0" smtClean="0">
                <a:solidFill>
                  <a:srgbClr val="003300"/>
                </a:solidFill>
                <a:latin typeface="华文新魏" panose="02010800040101010101" pitchFamily="2" charset="-122"/>
                <a:ea typeface="华文新魏" panose="02010800040101010101" pitchFamily="2" charset="-122"/>
              </a:rPr>
              <a:t>上</a:t>
            </a:r>
            <a:r>
              <a:rPr kumimoji="1" lang="en-US" altLang="zh-CN" sz="4000" b="1" dirty="0" smtClean="0">
                <a:solidFill>
                  <a:srgbClr val="003300"/>
                </a:solidFill>
                <a:latin typeface="华文新魏" panose="02010800040101010101" pitchFamily="2" charset="-122"/>
                <a:ea typeface="华文新魏" panose="02010800040101010101" pitchFamily="2" charset="-122"/>
              </a:rPr>
              <a:t>)---</a:t>
            </a:r>
            <a:r>
              <a:rPr kumimoji="1" lang="zh-CN" altLang="en-US" sz="4000" b="1" dirty="0">
                <a:solidFill>
                  <a:srgbClr val="003300"/>
                </a:solidFill>
                <a:latin typeface="华文新魏" panose="02010800040101010101" pitchFamily="2" charset="-122"/>
                <a:ea typeface="华文新魏" panose="02010800040101010101" pitchFamily="2" charset="-122"/>
              </a:rPr>
              <a:t>电磁</a:t>
            </a:r>
            <a:r>
              <a:rPr kumimoji="1" lang="zh-CN" altLang="en-US" sz="4000" b="1" dirty="0" smtClean="0">
                <a:solidFill>
                  <a:srgbClr val="003300"/>
                </a:solidFill>
                <a:latin typeface="华文新魏" panose="02010800040101010101" pitchFamily="2" charset="-122"/>
                <a:ea typeface="华文新魏" panose="02010800040101010101" pitchFamily="2" charset="-122"/>
              </a:rPr>
              <a:t>学</a:t>
            </a:r>
            <a:endParaRPr kumimoji="1" lang="zh-CN" altLang="en-US" sz="4000" b="1" dirty="0">
              <a:solidFill>
                <a:srgbClr val="003300"/>
              </a:solidFill>
              <a:latin typeface="华文新魏" panose="02010800040101010101" pitchFamily="2" charset="-122"/>
              <a:ea typeface="华文新魏" panose="02010800040101010101" pitchFamily="2" charset="-122"/>
            </a:endParaRPr>
          </a:p>
        </p:txBody>
      </p:sp>
      <p:sp>
        <p:nvSpPr>
          <p:cNvPr id="5" name="Text Box 3"/>
          <p:cNvSpPr txBox="1">
            <a:spLocks noChangeArrowheads="1"/>
          </p:cNvSpPr>
          <p:nvPr/>
        </p:nvSpPr>
        <p:spPr bwMode="auto">
          <a:xfrm>
            <a:off x="755576" y="2278082"/>
            <a:ext cx="777686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3600" b="1" dirty="0">
                <a:solidFill>
                  <a:srgbClr val="2D2DB9">
                    <a:lumMod val="75000"/>
                  </a:srgbClr>
                </a:solidFill>
                <a:latin typeface="华文新魏" panose="02010800040101010101" pitchFamily="2" charset="-122"/>
                <a:ea typeface="华文新魏" panose="02010800040101010101" pitchFamily="2" charset="-122"/>
              </a:rPr>
              <a:t>第一章  静电场</a:t>
            </a:r>
            <a:endParaRPr lang="en-US" altLang="zh-CN" sz="3600" b="1" dirty="0">
              <a:solidFill>
                <a:srgbClr val="2D2DB9">
                  <a:lumMod val="75000"/>
                </a:srgbClr>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lang="zh-CN" altLang="en-US" sz="3600" b="1" dirty="0" smtClean="0">
                <a:solidFill>
                  <a:srgbClr val="990033"/>
                </a:solidFill>
                <a:latin typeface="华文新魏" panose="02010800040101010101" pitchFamily="2" charset="-122"/>
                <a:ea typeface="华文新魏" panose="02010800040101010101" pitchFamily="2" charset="-122"/>
              </a:rPr>
              <a:t>第二章  静电场中的导体和电介质</a:t>
            </a:r>
          </a:p>
          <a:p>
            <a:pPr eaLnBrk="1" fontAlgn="base" hangingPunct="1">
              <a:spcBef>
                <a:spcPct val="50000"/>
              </a:spcBef>
              <a:spcAft>
                <a:spcPct val="0"/>
              </a:spcAft>
            </a:pPr>
            <a:r>
              <a:rPr lang="zh-CN" altLang="en-US" sz="3600" b="1" dirty="0" smtClean="0">
                <a:solidFill>
                  <a:srgbClr val="990033"/>
                </a:solidFill>
                <a:latin typeface="华文新魏" panose="02010800040101010101" pitchFamily="2" charset="-122"/>
                <a:ea typeface="华文新魏" panose="02010800040101010101" pitchFamily="2" charset="-122"/>
              </a:rPr>
              <a:t>第三章  直流电</a:t>
            </a:r>
            <a:endParaRPr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lang="zh-CN" altLang="en-US" sz="3600" b="1" dirty="0" smtClean="0">
                <a:solidFill>
                  <a:srgbClr val="990033"/>
                </a:solidFill>
                <a:latin typeface="华文新魏" panose="02010800040101010101" pitchFamily="2" charset="-122"/>
                <a:ea typeface="华文新魏" panose="02010800040101010101" pitchFamily="2" charset="-122"/>
              </a:rPr>
              <a:t>第四章  恒定磁场</a:t>
            </a:r>
            <a:endParaRPr lang="en-US" altLang="zh-CN" sz="3600" b="1" dirty="0" smtClean="0">
              <a:solidFill>
                <a:srgbClr val="990033"/>
              </a:solidFill>
              <a:latin typeface="华文新魏" panose="02010800040101010101" pitchFamily="2" charset="-122"/>
              <a:ea typeface="华文新魏" panose="02010800040101010101" pitchFamily="2" charset="-122"/>
            </a:endParaRPr>
          </a:p>
          <a:p>
            <a:pPr eaLnBrk="1" fontAlgn="base" hangingPunct="1">
              <a:spcBef>
                <a:spcPct val="50000"/>
              </a:spcBef>
              <a:spcAft>
                <a:spcPct val="0"/>
              </a:spcAft>
            </a:pPr>
            <a:r>
              <a:rPr lang="zh-CN" altLang="en-US" sz="3600" b="1" dirty="0" smtClean="0">
                <a:solidFill>
                  <a:srgbClr val="990033"/>
                </a:solidFill>
                <a:latin typeface="华文新魏" panose="02010800040101010101" pitchFamily="2" charset="-122"/>
                <a:ea typeface="华文新魏" panose="02010800040101010101" pitchFamily="2" charset="-122"/>
              </a:rPr>
              <a:t>第五章  磁介质</a:t>
            </a:r>
            <a:endParaRPr lang="zh-CN" altLang="en-US" sz="3600" b="1" dirty="0">
              <a:solidFill>
                <a:srgbClr val="990033"/>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870151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Text Box 2"/>
          <p:cNvSpPr txBox="1">
            <a:spLocks noChangeArrowheads="1"/>
          </p:cNvSpPr>
          <p:nvPr/>
        </p:nvSpPr>
        <p:spPr bwMode="auto">
          <a:xfrm>
            <a:off x="250130" y="1052736"/>
            <a:ext cx="8642350" cy="536172"/>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buFont typeface="Times New Roman" panose="02020603050405020304" pitchFamily="18" charset="0"/>
              <a:buNone/>
            </a:pPr>
            <a:r>
              <a:rPr kumimoji="1" lang="en-US" altLang="zh-CN" sz="2800" b="1" u="none" dirty="0" smtClean="0">
                <a:solidFill>
                  <a:srgbClr val="0000CC"/>
                </a:solidFill>
                <a:ea typeface="楷体_GB2312"/>
              </a:rPr>
              <a:t>7</a:t>
            </a:r>
            <a:r>
              <a:rPr kumimoji="1" lang="en-US" altLang="zh-CN" sz="2800" b="1" u="none" dirty="0">
                <a:solidFill>
                  <a:srgbClr val="0000CC"/>
                </a:solidFill>
                <a:ea typeface="楷体_GB2312"/>
              </a:rPr>
              <a:t>:</a:t>
            </a:r>
            <a:r>
              <a:rPr kumimoji="1" lang="en-US" altLang="zh-CN" sz="2800" b="1" u="none" dirty="0">
                <a:solidFill>
                  <a:schemeClr val="tx1"/>
                </a:solidFill>
                <a:ea typeface="楷体_GB2312"/>
              </a:rPr>
              <a:t> </a:t>
            </a:r>
            <a:r>
              <a:rPr kumimoji="1" lang="zh-CN" altLang="en-US" sz="2800" b="1" u="none" dirty="0">
                <a:solidFill>
                  <a:schemeClr val="tx1"/>
                </a:solidFill>
                <a:ea typeface="楷体_GB2312"/>
              </a:rPr>
              <a:t>求半径为</a:t>
            </a:r>
            <a:r>
              <a:rPr kumimoji="1" lang="en-US" altLang="zh-CN" sz="2800" b="1" i="1" u="none" dirty="0">
                <a:solidFill>
                  <a:schemeClr val="tx1"/>
                </a:solidFill>
                <a:ea typeface="楷体_GB2312"/>
              </a:rPr>
              <a:t>R</a:t>
            </a:r>
            <a:r>
              <a:rPr kumimoji="1" lang="en-US" altLang="zh-CN" sz="2800" b="1" u="none" dirty="0">
                <a:solidFill>
                  <a:schemeClr val="tx1"/>
                </a:solidFill>
                <a:ea typeface="楷体_GB2312"/>
              </a:rPr>
              <a:t>, </a:t>
            </a:r>
            <a:r>
              <a:rPr kumimoji="1" lang="zh-CN" altLang="en-US" sz="2800" b="1" u="none" dirty="0">
                <a:solidFill>
                  <a:schemeClr val="tx1"/>
                </a:solidFill>
                <a:ea typeface="楷体_GB2312"/>
              </a:rPr>
              <a:t>带电量为</a:t>
            </a:r>
            <a:r>
              <a:rPr kumimoji="1" lang="en-US" altLang="zh-CN" sz="2800" b="1" i="1" u="none" dirty="0">
                <a:solidFill>
                  <a:schemeClr val="tx1"/>
                </a:solidFill>
                <a:ea typeface="楷体_GB2312"/>
              </a:rPr>
              <a:t>q</a:t>
            </a:r>
            <a:r>
              <a:rPr kumimoji="1" lang="zh-CN" altLang="en-US" sz="2800" b="1" u="none" dirty="0">
                <a:solidFill>
                  <a:schemeClr val="tx1"/>
                </a:solidFill>
                <a:ea typeface="楷体_GB2312"/>
              </a:rPr>
              <a:t>的均匀带电球体的场强分布</a:t>
            </a:r>
            <a:r>
              <a:rPr kumimoji="1" lang="en-US" altLang="zh-CN" sz="2800" b="1" u="none" dirty="0">
                <a:solidFill>
                  <a:schemeClr val="tx1"/>
                </a:solidFill>
                <a:ea typeface="楷体_GB2312"/>
              </a:rPr>
              <a:t>.</a:t>
            </a:r>
            <a:endParaRPr kumimoji="1" lang="en-US" altLang="zh-CN" sz="2800" b="1" u="none" dirty="0">
              <a:ea typeface="楷体_GB2312"/>
            </a:endParaRPr>
          </a:p>
        </p:txBody>
      </p:sp>
      <p:sp>
        <p:nvSpPr>
          <p:cNvPr id="4" name="Oval 3"/>
          <p:cNvSpPr>
            <a:spLocks noChangeArrowheads="1"/>
          </p:cNvSpPr>
          <p:nvPr/>
        </p:nvSpPr>
        <p:spPr bwMode="auto">
          <a:xfrm>
            <a:off x="5804916" y="1933699"/>
            <a:ext cx="1797050" cy="1733550"/>
          </a:xfrm>
          <a:prstGeom prst="ellipse">
            <a:avLst/>
          </a:prstGeom>
          <a:gradFill rotWithShape="0">
            <a:gsLst>
              <a:gs pos="0">
                <a:schemeClr val="folHlink">
                  <a:gamma/>
                  <a:tint val="15294"/>
                  <a:invGamma/>
                </a:schemeClr>
              </a:gs>
              <a:gs pos="100000">
                <a:schemeClr val="folHlink"/>
              </a:gs>
            </a:gsLst>
            <a:path path="shape">
              <a:fillToRect l="50000" t="50000" r="50000" b="50000"/>
            </a:path>
          </a:gra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5" name="Line 4"/>
          <p:cNvSpPr>
            <a:spLocks noChangeShapeType="1"/>
          </p:cNvSpPr>
          <p:nvPr/>
        </p:nvSpPr>
        <p:spPr bwMode="auto">
          <a:xfrm>
            <a:off x="6727253" y="2776662"/>
            <a:ext cx="641350" cy="6413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6" name="Rectangle 6"/>
          <p:cNvSpPr>
            <a:spLocks noChangeArrowheads="1"/>
          </p:cNvSpPr>
          <p:nvPr/>
        </p:nvSpPr>
        <p:spPr bwMode="auto">
          <a:xfrm>
            <a:off x="6597078" y="2870324"/>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R</a:t>
            </a:r>
            <a:endParaRPr kumimoji="1" lang="en-US" altLang="zh-CN" sz="2400" i="1" u="none">
              <a:solidFill>
                <a:schemeClr val="tx1"/>
              </a:solidFill>
              <a:ea typeface="楷体_GB2312"/>
            </a:endParaRPr>
          </a:p>
        </p:txBody>
      </p:sp>
      <p:sp>
        <p:nvSpPr>
          <p:cNvPr id="8" name="Oval 9"/>
          <p:cNvSpPr>
            <a:spLocks noChangeArrowheads="1"/>
          </p:cNvSpPr>
          <p:nvPr/>
        </p:nvSpPr>
        <p:spPr bwMode="auto">
          <a:xfrm>
            <a:off x="5581078" y="1701924"/>
            <a:ext cx="2311400" cy="2247900"/>
          </a:xfrm>
          <a:prstGeom prst="ellipse">
            <a:avLst/>
          </a:prstGeom>
          <a:noFill/>
          <a:ln w="38100">
            <a:solidFill>
              <a:srgbClr val="0000CC"/>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grpSp>
        <p:nvGrpSpPr>
          <p:cNvPr id="9" name="Group 19"/>
          <p:cNvGrpSpPr>
            <a:grpSpLocks/>
          </p:cNvGrpSpPr>
          <p:nvPr/>
        </p:nvGrpSpPr>
        <p:grpSpPr bwMode="auto">
          <a:xfrm>
            <a:off x="6739953" y="2306762"/>
            <a:ext cx="1155700" cy="579437"/>
            <a:chOff x="4647" y="1354"/>
            <a:chExt cx="864" cy="433"/>
          </a:xfrm>
        </p:grpSpPr>
        <p:sp>
          <p:nvSpPr>
            <p:cNvPr id="10" name="Line 10"/>
            <p:cNvSpPr>
              <a:spLocks noChangeShapeType="1"/>
            </p:cNvSpPr>
            <p:nvPr/>
          </p:nvSpPr>
          <p:spPr bwMode="auto">
            <a:xfrm>
              <a:off x="4647" y="1704"/>
              <a:ext cx="864" cy="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11" name="Rectangle 11"/>
            <p:cNvSpPr>
              <a:spLocks noChangeArrowheads="1"/>
            </p:cNvSpPr>
            <p:nvPr/>
          </p:nvSpPr>
          <p:spPr bwMode="auto">
            <a:xfrm>
              <a:off x="5079" y="1354"/>
              <a:ext cx="256" cy="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3200" b="1" i="1" u="none" dirty="0">
                  <a:solidFill>
                    <a:schemeClr val="tx1"/>
                  </a:solidFill>
                  <a:ea typeface="楷体_GB2312"/>
                  <a:sym typeface="Symbol" panose="05050102010706020507" pitchFamily="18" charset="2"/>
                </a:rPr>
                <a:t>r</a:t>
              </a:r>
            </a:p>
          </p:txBody>
        </p:sp>
      </p:grpSp>
      <p:sp>
        <p:nvSpPr>
          <p:cNvPr id="16" name="Rectangle 18"/>
          <p:cNvSpPr>
            <a:spLocks noChangeArrowheads="1"/>
          </p:cNvSpPr>
          <p:nvPr/>
        </p:nvSpPr>
        <p:spPr bwMode="auto">
          <a:xfrm>
            <a:off x="7236296" y="1632011"/>
            <a:ext cx="1654176" cy="472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103000"/>
              </a:lnSpc>
              <a:spcBef>
                <a:spcPct val="20000"/>
              </a:spcBef>
              <a:buFont typeface="Times New Roman" panose="02020603050405020304" pitchFamily="18" charset="0"/>
              <a:buNone/>
            </a:pPr>
            <a:r>
              <a:rPr kumimoji="1" lang="zh-CN" altLang="en-US" sz="2400" b="1" u="none" dirty="0">
                <a:solidFill>
                  <a:srgbClr val="CC0000"/>
                </a:solidFill>
                <a:latin typeface="Times New Roman" panose="02020603050405020304" pitchFamily="18" charset="0"/>
                <a:ea typeface="楷体_GB2312"/>
              </a:rPr>
              <a:t>球对称</a:t>
            </a:r>
          </a:p>
        </p:txBody>
      </p:sp>
      <p:grpSp>
        <p:nvGrpSpPr>
          <p:cNvPr id="17" name="Group 20"/>
          <p:cNvGrpSpPr>
            <a:grpSpLocks/>
          </p:cNvGrpSpPr>
          <p:nvPr/>
        </p:nvGrpSpPr>
        <p:grpSpPr bwMode="auto">
          <a:xfrm>
            <a:off x="6082728" y="2209924"/>
            <a:ext cx="1284288" cy="1220788"/>
            <a:chOff x="3936" y="1248"/>
            <a:chExt cx="960" cy="912"/>
          </a:xfrm>
        </p:grpSpPr>
        <p:sp>
          <p:nvSpPr>
            <p:cNvPr id="18" name="Oval 21"/>
            <p:cNvSpPr>
              <a:spLocks noChangeArrowheads="1"/>
            </p:cNvSpPr>
            <p:nvPr/>
          </p:nvSpPr>
          <p:spPr bwMode="auto">
            <a:xfrm>
              <a:off x="3936" y="1248"/>
              <a:ext cx="960" cy="912"/>
            </a:xfrm>
            <a:prstGeom prst="ellipse">
              <a:avLst/>
            </a:prstGeom>
            <a:noFill/>
            <a:ln w="38100">
              <a:solidFill>
                <a:srgbClr val="CC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19" name="Line 22"/>
            <p:cNvSpPr>
              <a:spLocks noChangeShapeType="1"/>
            </p:cNvSpPr>
            <p:nvPr/>
          </p:nvSpPr>
          <p:spPr bwMode="auto">
            <a:xfrm flipH="1">
              <a:off x="3936" y="1680"/>
              <a:ext cx="480" cy="144"/>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20" name="Rectangle 23"/>
            <p:cNvSpPr>
              <a:spLocks noChangeArrowheads="1"/>
            </p:cNvSpPr>
            <p:nvPr/>
          </p:nvSpPr>
          <p:spPr bwMode="auto">
            <a:xfrm>
              <a:off x="3983" y="1392"/>
              <a:ext cx="228"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r</a:t>
              </a:r>
            </a:p>
          </p:txBody>
        </p:sp>
      </p:grpSp>
      <p:sp>
        <p:nvSpPr>
          <p:cNvPr id="26" name="Rectangle 5"/>
          <p:cNvSpPr>
            <a:spLocks noChangeArrowheads="1"/>
          </p:cNvSpPr>
          <p:nvPr/>
        </p:nvSpPr>
        <p:spPr bwMode="auto">
          <a:xfrm>
            <a:off x="6524053" y="1873374"/>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b="1" i="1" u="none">
                <a:solidFill>
                  <a:schemeClr val="tx1"/>
                </a:solidFill>
                <a:ea typeface="楷体_GB2312"/>
                <a:sym typeface="Symbol" panose="05050102010706020507" pitchFamily="18" charset="2"/>
              </a:rPr>
              <a:t>q</a:t>
            </a:r>
          </a:p>
        </p:txBody>
      </p:sp>
      <p:grpSp>
        <p:nvGrpSpPr>
          <p:cNvPr id="27" name="Group 52"/>
          <p:cNvGrpSpPr>
            <a:grpSpLocks/>
          </p:cNvGrpSpPr>
          <p:nvPr/>
        </p:nvGrpSpPr>
        <p:grpSpPr bwMode="auto">
          <a:xfrm>
            <a:off x="4183980" y="3387697"/>
            <a:ext cx="2908300" cy="1779588"/>
            <a:chOff x="3770" y="2053"/>
            <a:chExt cx="1832" cy="1121"/>
          </a:xfrm>
        </p:grpSpPr>
        <p:sp>
          <p:nvSpPr>
            <p:cNvPr id="28" name="Line 43"/>
            <p:cNvSpPr>
              <a:spLocks noChangeShapeType="1"/>
            </p:cNvSpPr>
            <p:nvPr/>
          </p:nvSpPr>
          <p:spPr bwMode="auto">
            <a:xfrm flipV="1">
              <a:off x="4015" y="2160"/>
              <a:ext cx="0" cy="77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29" name="Line 44"/>
            <p:cNvSpPr>
              <a:spLocks noChangeShapeType="1"/>
            </p:cNvSpPr>
            <p:nvPr/>
          </p:nvSpPr>
          <p:spPr bwMode="auto">
            <a:xfrm>
              <a:off x="4015" y="2937"/>
              <a:ext cx="139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30" name="Rectangle 45"/>
            <p:cNvSpPr>
              <a:spLocks noChangeArrowheads="1"/>
            </p:cNvSpPr>
            <p:nvPr/>
          </p:nvSpPr>
          <p:spPr bwMode="auto">
            <a:xfrm>
              <a:off x="5411" y="2779"/>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r</a:t>
              </a:r>
            </a:p>
          </p:txBody>
        </p:sp>
        <p:sp>
          <p:nvSpPr>
            <p:cNvPr id="31" name="Rectangle 46"/>
            <p:cNvSpPr>
              <a:spLocks noChangeArrowheads="1"/>
            </p:cNvSpPr>
            <p:nvPr/>
          </p:nvSpPr>
          <p:spPr bwMode="auto">
            <a:xfrm>
              <a:off x="3770" y="2053"/>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E</a:t>
              </a:r>
            </a:p>
          </p:txBody>
        </p:sp>
        <p:grpSp>
          <p:nvGrpSpPr>
            <p:cNvPr id="32" name="Group 47"/>
            <p:cNvGrpSpPr>
              <a:grpSpLocks/>
            </p:cNvGrpSpPr>
            <p:nvPr/>
          </p:nvGrpSpPr>
          <p:grpSpPr bwMode="auto">
            <a:xfrm>
              <a:off x="4015" y="2341"/>
              <a:ext cx="1133" cy="596"/>
              <a:chOff x="4128" y="2016"/>
              <a:chExt cx="1344" cy="672"/>
            </a:xfrm>
          </p:grpSpPr>
          <p:sp>
            <p:nvSpPr>
              <p:cNvPr id="34" name="Line 48"/>
              <p:cNvSpPr>
                <a:spLocks noChangeShapeType="1"/>
              </p:cNvSpPr>
              <p:nvPr/>
            </p:nvSpPr>
            <p:spPr bwMode="auto">
              <a:xfrm flipV="1">
                <a:off x="4128" y="2016"/>
                <a:ext cx="672" cy="672"/>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35" name="Freeform 49"/>
              <p:cNvSpPr>
                <a:spLocks/>
              </p:cNvSpPr>
              <p:nvPr/>
            </p:nvSpPr>
            <p:spPr bwMode="auto">
              <a:xfrm>
                <a:off x="4800" y="2016"/>
                <a:ext cx="672" cy="576"/>
              </a:xfrm>
              <a:custGeom>
                <a:avLst/>
                <a:gdLst>
                  <a:gd name="T0" fmla="*/ 0 w 672"/>
                  <a:gd name="T1" fmla="*/ 0 h 576"/>
                  <a:gd name="T2" fmla="*/ 144 w 672"/>
                  <a:gd name="T3" fmla="*/ 240 h 576"/>
                  <a:gd name="T4" fmla="*/ 336 w 672"/>
                  <a:gd name="T5" fmla="*/ 432 h 576"/>
                  <a:gd name="T6" fmla="*/ 672 w 672"/>
                  <a:gd name="T7" fmla="*/ 576 h 576"/>
                </a:gdLst>
                <a:ahLst/>
                <a:cxnLst>
                  <a:cxn ang="0">
                    <a:pos x="T0" y="T1"/>
                  </a:cxn>
                  <a:cxn ang="0">
                    <a:pos x="T2" y="T3"/>
                  </a:cxn>
                  <a:cxn ang="0">
                    <a:pos x="T4" y="T5"/>
                  </a:cxn>
                  <a:cxn ang="0">
                    <a:pos x="T6" y="T7"/>
                  </a:cxn>
                </a:cxnLst>
                <a:rect l="0" t="0" r="r" b="b"/>
                <a:pathLst>
                  <a:path w="672" h="576">
                    <a:moveTo>
                      <a:pt x="0" y="0"/>
                    </a:moveTo>
                    <a:cubicBezTo>
                      <a:pt x="44" y="84"/>
                      <a:pt x="88" y="168"/>
                      <a:pt x="144" y="240"/>
                    </a:cubicBezTo>
                    <a:cubicBezTo>
                      <a:pt x="200" y="312"/>
                      <a:pt x="248" y="376"/>
                      <a:pt x="336" y="432"/>
                    </a:cubicBezTo>
                    <a:cubicBezTo>
                      <a:pt x="424" y="488"/>
                      <a:pt x="548" y="532"/>
                      <a:pt x="672" y="576"/>
                    </a:cubicBezTo>
                  </a:path>
                </a:pathLst>
              </a:custGeom>
              <a:noFill/>
              <a:ln w="28575"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36" name="Line 50"/>
              <p:cNvSpPr>
                <a:spLocks noChangeShapeType="1"/>
              </p:cNvSpPr>
              <p:nvPr/>
            </p:nvSpPr>
            <p:spPr bwMode="auto">
              <a:xfrm>
                <a:off x="4800" y="2016"/>
                <a:ext cx="0" cy="672"/>
              </a:xfrm>
              <a:prstGeom prst="line">
                <a:avLst/>
              </a:prstGeom>
              <a:noFill/>
              <a:ln w="2857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grpSp>
        <p:sp>
          <p:nvSpPr>
            <p:cNvPr id="33" name="Rectangle 51"/>
            <p:cNvSpPr>
              <a:spLocks noChangeArrowheads="1"/>
            </p:cNvSpPr>
            <p:nvPr/>
          </p:nvSpPr>
          <p:spPr bwMode="auto">
            <a:xfrm>
              <a:off x="4468" y="288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R</a:t>
              </a:r>
            </a:p>
          </p:txBody>
        </p:sp>
      </p:grpSp>
      <p:pic>
        <p:nvPicPr>
          <p:cNvPr id="119842"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24923"/>
            <a:ext cx="7113115" cy="497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40</a:t>
            </a:fld>
            <a:endParaRPr lang="en-US" altLang="zh-CN"/>
          </a:p>
        </p:txBody>
      </p:sp>
    </p:spTree>
    <p:extLst>
      <p:ext uri="{BB962C8B-B14F-4D97-AF65-F5344CB8AC3E}">
        <p14:creationId xmlns:p14="http://schemas.microsoft.com/office/powerpoint/2010/main" val="2463021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7" name="Text Box 17"/>
          <p:cNvSpPr txBox="1">
            <a:spLocks noChangeArrowheads="1"/>
          </p:cNvSpPr>
          <p:nvPr/>
        </p:nvSpPr>
        <p:spPr bwMode="auto">
          <a:xfrm>
            <a:off x="310682" y="1506747"/>
            <a:ext cx="4507918" cy="1764137"/>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just">
              <a:lnSpc>
                <a:spcPct val="103000"/>
              </a:lnSpc>
              <a:buFont typeface="Times New Roman" panose="02020603050405020304" pitchFamily="18" charset="0"/>
              <a:buNone/>
            </a:pPr>
            <a:r>
              <a:rPr kumimoji="1" lang="en-US" altLang="zh-CN" sz="3600" b="1" u="none" dirty="0" smtClean="0">
                <a:solidFill>
                  <a:srgbClr val="0000CC"/>
                </a:solidFill>
                <a:ea typeface="楷体_GB2312"/>
              </a:rPr>
              <a:t>8</a:t>
            </a:r>
            <a:r>
              <a:rPr kumimoji="1" lang="en-US" altLang="zh-CN" sz="3600" b="1" u="none" dirty="0">
                <a:solidFill>
                  <a:srgbClr val="0000CC"/>
                </a:solidFill>
                <a:ea typeface="楷体_GB2312"/>
              </a:rPr>
              <a:t>:</a:t>
            </a:r>
            <a:r>
              <a:rPr kumimoji="1" lang="en-US" altLang="zh-CN" sz="3600" b="1" u="none" dirty="0">
                <a:solidFill>
                  <a:schemeClr val="tx1"/>
                </a:solidFill>
                <a:ea typeface="楷体_GB2312"/>
              </a:rPr>
              <a:t> </a:t>
            </a:r>
            <a:r>
              <a:rPr kumimoji="1" lang="zh-CN" altLang="en-US" sz="3600" b="1" u="none" dirty="0">
                <a:solidFill>
                  <a:schemeClr val="tx1"/>
                </a:solidFill>
                <a:ea typeface="楷体_GB2312"/>
              </a:rPr>
              <a:t>求无限长带电直线的场强分布</a:t>
            </a:r>
            <a:r>
              <a:rPr kumimoji="1" lang="en-US" altLang="zh-CN" sz="3600" b="1" u="none" dirty="0">
                <a:solidFill>
                  <a:schemeClr val="tx1"/>
                </a:solidFill>
                <a:ea typeface="楷体_GB2312"/>
              </a:rPr>
              <a:t>. </a:t>
            </a:r>
            <a:r>
              <a:rPr kumimoji="1" lang="zh-CN" altLang="en-US" sz="3600" b="1" u="none" dirty="0">
                <a:solidFill>
                  <a:schemeClr val="tx1"/>
                </a:solidFill>
                <a:ea typeface="楷体_GB2312"/>
              </a:rPr>
              <a:t>电荷线密度为</a:t>
            </a:r>
            <a:r>
              <a:rPr kumimoji="1" lang="zh-CN" altLang="en-US" sz="3600" b="1" i="1" u="none" dirty="0">
                <a:solidFill>
                  <a:schemeClr val="tx1"/>
                </a:solidFill>
                <a:ea typeface="楷体_GB2312"/>
                <a:sym typeface="Symbol" panose="05050102010706020507" pitchFamily="18" charset="2"/>
              </a:rPr>
              <a:t> </a:t>
            </a:r>
            <a:r>
              <a:rPr kumimoji="1" lang="en-US" altLang="zh-CN" sz="3600" b="1" u="none" dirty="0">
                <a:solidFill>
                  <a:schemeClr val="tx1"/>
                </a:solidFill>
                <a:ea typeface="楷体_GB2312"/>
                <a:sym typeface="Symbol" panose="05050102010706020507" pitchFamily="18" charset="2"/>
              </a:rPr>
              <a:t>.</a:t>
            </a:r>
          </a:p>
        </p:txBody>
      </p:sp>
      <p:sp>
        <p:nvSpPr>
          <p:cNvPr id="8" name="Rectangle 25"/>
          <p:cNvSpPr>
            <a:spLocks noChangeArrowheads="1"/>
          </p:cNvSpPr>
          <p:nvPr/>
        </p:nvSpPr>
        <p:spPr bwMode="auto">
          <a:xfrm>
            <a:off x="7511757" y="1484784"/>
            <a:ext cx="13906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kumimoji="1" lang="zh-CN" altLang="en-US" b="1" u="none">
                <a:solidFill>
                  <a:srgbClr val="CC0000"/>
                </a:solidFill>
                <a:latin typeface="Times New Roman" panose="02020603050405020304" pitchFamily="18" charset="0"/>
                <a:ea typeface="黑体" panose="02010609060101010101" pitchFamily="49" charset="-122"/>
              </a:rPr>
              <a:t>轴对称</a:t>
            </a:r>
          </a:p>
        </p:txBody>
      </p:sp>
      <p:grpSp>
        <p:nvGrpSpPr>
          <p:cNvPr id="9" name="Group 3"/>
          <p:cNvGrpSpPr>
            <a:grpSpLocks/>
          </p:cNvGrpSpPr>
          <p:nvPr/>
        </p:nvGrpSpPr>
        <p:grpSpPr bwMode="auto">
          <a:xfrm>
            <a:off x="5725820" y="1532409"/>
            <a:ext cx="3370262" cy="3267075"/>
            <a:chOff x="384" y="614"/>
            <a:chExt cx="2592" cy="2496"/>
          </a:xfrm>
        </p:grpSpPr>
        <p:sp>
          <p:nvSpPr>
            <p:cNvPr id="10" name="Rectangle 4"/>
            <p:cNvSpPr>
              <a:spLocks noChangeArrowheads="1"/>
            </p:cNvSpPr>
            <p:nvPr/>
          </p:nvSpPr>
          <p:spPr bwMode="auto">
            <a:xfrm>
              <a:off x="384" y="1687"/>
              <a:ext cx="259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txBody>
            <a:bodyPr anchor="ct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u="none">
                <a:latin typeface="Times New Roman" panose="02020603050405020304" pitchFamily="18" charset="0"/>
                <a:ea typeface="黑体" panose="02010609060101010101" pitchFamily="49" charset="-122"/>
              </a:endParaRPr>
            </a:p>
          </p:txBody>
        </p:sp>
        <p:graphicFrame>
          <p:nvGraphicFramePr>
            <p:cNvPr id="11" name="Object 5"/>
            <p:cNvGraphicFramePr>
              <a:graphicFrameLocks noChangeAspect="1"/>
            </p:cNvGraphicFramePr>
            <p:nvPr/>
          </p:nvGraphicFramePr>
          <p:xfrm>
            <a:off x="1440" y="1574"/>
            <a:ext cx="129" cy="159"/>
          </p:xfrm>
          <a:graphic>
            <a:graphicData uri="http://schemas.openxmlformats.org/presentationml/2006/ole">
              <mc:AlternateContent xmlns:mc="http://schemas.openxmlformats.org/markup-compatibility/2006">
                <mc:Choice xmlns:v="urn:schemas-microsoft-com:vml" Requires="v">
                  <p:oleObj spid="_x0000_s121068" name="公式" r:id="rId3" imgW="228600" imgH="253800" progId="Equation.3">
                    <p:embed/>
                  </p:oleObj>
                </mc:Choice>
                <mc:Fallback>
                  <p:oleObj name="公式" r:id="rId3" imgW="22860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1574"/>
                          <a:ext cx="129"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6"/>
            <p:cNvGraphicFramePr>
              <a:graphicFrameLocks noChangeAspect="1"/>
            </p:cNvGraphicFramePr>
            <p:nvPr/>
          </p:nvGraphicFramePr>
          <p:xfrm>
            <a:off x="1008" y="662"/>
            <a:ext cx="187" cy="208"/>
          </p:xfrm>
          <a:graphic>
            <a:graphicData uri="http://schemas.openxmlformats.org/presentationml/2006/ole">
              <mc:AlternateContent xmlns:mc="http://schemas.openxmlformats.org/markup-compatibility/2006">
                <mc:Choice xmlns:v="urn:schemas-microsoft-com:vml" Requires="v">
                  <p:oleObj spid="_x0000_s121069" name="公式" r:id="rId5" imgW="291960" imgH="368280" progId="Equation.3">
                    <p:embed/>
                  </p:oleObj>
                </mc:Choice>
                <mc:Fallback>
                  <p:oleObj name="公式" r:id="rId5" imgW="29196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662"/>
                          <a:ext cx="18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7"/>
            <p:cNvSpPr>
              <a:spLocks noChangeShapeType="1"/>
            </p:cNvSpPr>
            <p:nvPr/>
          </p:nvSpPr>
          <p:spPr bwMode="auto">
            <a:xfrm>
              <a:off x="1248" y="1793"/>
              <a:ext cx="43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4" name="Object 8"/>
            <p:cNvGraphicFramePr>
              <a:graphicFrameLocks noChangeAspect="1"/>
            </p:cNvGraphicFramePr>
            <p:nvPr/>
          </p:nvGraphicFramePr>
          <p:xfrm>
            <a:off x="1536" y="1862"/>
            <a:ext cx="139" cy="167"/>
          </p:xfrm>
          <a:graphic>
            <a:graphicData uri="http://schemas.openxmlformats.org/presentationml/2006/ole">
              <mc:AlternateContent xmlns:mc="http://schemas.openxmlformats.org/markup-compatibility/2006">
                <mc:Choice xmlns:v="urn:schemas-microsoft-com:vml" Requires="v">
                  <p:oleObj spid="_x0000_s121070" name="公式" r:id="rId7" imgW="317160" imgH="342720" progId="Equation.3">
                    <p:embed/>
                  </p:oleObj>
                </mc:Choice>
                <mc:Fallback>
                  <p:oleObj name="公式" r:id="rId7" imgW="317160" imgH="342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6" y="1862"/>
                          <a:ext cx="13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Oval 9"/>
            <p:cNvSpPr>
              <a:spLocks noChangeArrowheads="1"/>
            </p:cNvSpPr>
            <p:nvPr/>
          </p:nvSpPr>
          <p:spPr bwMode="auto">
            <a:xfrm>
              <a:off x="1632" y="1766"/>
              <a:ext cx="48" cy="48"/>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u="none">
                <a:latin typeface="Times New Roman" panose="02020603050405020304" pitchFamily="18" charset="0"/>
                <a:ea typeface="黑体" panose="02010609060101010101" pitchFamily="49" charset="-122"/>
              </a:endParaRPr>
            </a:p>
          </p:txBody>
        </p:sp>
        <p:sp>
          <p:nvSpPr>
            <p:cNvPr id="16" name="Line 10"/>
            <p:cNvSpPr>
              <a:spLocks noChangeShapeType="1"/>
            </p:cNvSpPr>
            <p:nvPr/>
          </p:nvSpPr>
          <p:spPr bwMode="auto">
            <a:xfrm flipV="1">
              <a:off x="1248" y="614"/>
              <a:ext cx="0" cy="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1"/>
            <p:cNvSpPr>
              <a:spLocks noChangeShapeType="1"/>
            </p:cNvSpPr>
            <p:nvPr/>
          </p:nvSpPr>
          <p:spPr bwMode="auto">
            <a:xfrm flipV="1">
              <a:off x="1248" y="2822"/>
              <a:ext cx="0" cy="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12"/>
            <p:cNvSpPr>
              <a:spLocks noChangeArrowheads="1"/>
            </p:cNvSpPr>
            <p:nvPr/>
          </p:nvSpPr>
          <p:spPr bwMode="auto">
            <a:xfrm>
              <a:off x="1217" y="885"/>
              <a:ext cx="45" cy="1951"/>
            </a:xfrm>
            <a:prstGeom prst="rect">
              <a:avLst/>
            </a:prstGeom>
            <a:solidFill>
              <a:srgbClr val="CC9900"/>
            </a:solidFill>
            <a:ln w="9525">
              <a:solidFill>
                <a:schemeClr val="tx1"/>
              </a:solidFill>
              <a:miter lim="800000"/>
              <a:headEnd/>
              <a:tailEnd/>
            </a:ln>
          </p:spPr>
          <p:txBody>
            <a:bodyPr wrap="none" anchor="ct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u="none">
                <a:latin typeface="Times New Roman" panose="02020603050405020304" pitchFamily="18" charset="0"/>
                <a:ea typeface="黑体" panose="02010609060101010101" pitchFamily="49" charset="-122"/>
              </a:endParaRPr>
            </a:p>
          </p:txBody>
        </p:sp>
        <p:sp>
          <p:nvSpPr>
            <p:cNvPr id="19" name="Oval 13"/>
            <p:cNvSpPr>
              <a:spLocks noChangeArrowheads="1"/>
            </p:cNvSpPr>
            <p:nvPr/>
          </p:nvSpPr>
          <p:spPr bwMode="auto">
            <a:xfrm>
              <a:off x="1655" y="1781"/>
              <a:ext cx="46" cy="45"/>
            </a:xfrm>
            <a:prstGeom prst="ellipse">
              <a:avLst/>
            </a:prstGeom>
            <a:solidFill>
              <a:schemeClr val="accent1"/>
            </a:solidFill>
            <a:ln w="9525">
              <a:solidFill>
                <a:schemeClr val="tx1"/>
              </a:solidFill>
              <a:round/>
              <a:headEnd/>
              <a:tailEnd/>
            </a:ln>
          </p:spPr>
          <p:txBody>
            <a:bodyPr wrap="none" anchor="ct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400" u="none">
                <a:latin typeface="Times New Roman" panose="02020603050405020304" pitchFamily="18" charset="0"/>
                <a:ea typeface="黑体" panose="02010609060101010101" pitchFamily="49" charset="-122"/>
              </a:endParaRPr>
            </a:p>
          </p:txBody>
        </p:sp>
      </p:grpSp>
      <p:sp>
        <p:nvSpPr>
          <p:cNvPr id="20" name="Rectangle 15"/>
          <p:cNvSpPr>
            <a:spLocks noChangeArrowheads="1"/>
          </p:cNvSpPr>
          <p:nvPr/>
        </p:nvSpPr>
        <p:spPr bwMode="auto">
          <a:xfrm>
            <a:off x="6813257" y="2621434"/>
            <a:ext cx="55563" cy="125412"/>
          </a:xfrm>
          <a:prstGeom prst="rect">
            <a:avLst/>
          </a:prstGeom>
          <a:solidFill>
            <a:srgbClr val="0033CC"/>
          </a:solidFill>
          <a:ln w="9525">
            <a:solidFill>
              <a:srgbClr val="0033CC"/>
            </a:solidFill>
            <a:miter lim="800000"/>
            <a:headEnd/>
            <a:tailEnd/>
          </a:ln>
        </p:spPr>
        <p:txBody>
          <a:bodyPr wrap="none" anchor="ct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u="none">
              <a:latin typeface="Times New Roman" panose="02020603050405020304" pitchFamily="18" charset="0"/>
              <a:ea typeface="黑体" panose="02010609060101010101" pitchFamily="49" charset="-122"/>
            </a:endParaRPr>
          </a:p>
        </p:txBody>
      </p:sp>
      <p:graphicFrame>
        <p:nvGraphicFramePr>
          <p:cNvPr id="22" name="Object 16"/>
          <p:cNvGraphicFramePr>
            <a:graphicFrameLocks noChangeAspect="1"/>
          </p:cNvGraphicFramePr>
          <p:nvPr>
            <p:extLst>
              <p:ext uri="{D42A27DB-BD31-4B8C-83A1-F6EECF244321}">
                <p14:modId xmlns:p14="http://schemas.microsoft.com/office/powerpoint/2010/main" val="2303209891"/>
              </p:ext>
            </p:extLst>
          </p:nvPr>
        </p:nvGraphicFramePr>
        <p:xfrm>
          <a:off x="7813382" y="2437284"/>
          <a:ext cx="468313" cy="1192212"/>
        </p:xfrm>
        <a:graphic>
          <a:graphicData uri="http://schemas.openxmlformats.org/presentationml/2006/ole">
            <mc:AlternateContent xmlns:mc="http://schemas.openxmlformats.org/markup-compatibility/2006">
              <mc:Choice xmlns:v="urn:schemas-microsoft-com:vml" Requires="v">
                <p:oleObj spid="_x0000_s121071" name="公式" r:id="rId9" imgW="177480" imgH="482400" progId="Equation.3">
                  <p:embed/>
                </p:oleObj>
              </mc:Choice>
              <mc:Fallback>
                <p:oleObj name="公式" r:id="rId9" imgW="177480" imgH="482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13382" y="2437284"/>
                        <a:ext cx="468313" cy="1192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7"/>
          <p:cNvGraphicFramePr>
            <a:graphicFrameLocks noChangeAspect="1"/>
          </p:cNvGraphicFramePr>
          <p:nvPr>
            <p:extLst>
              <p:ext uri="{D42A27DB-BD31-4B8C-83A1-F6EECF244321}">
                <p14:modId xmlns:p14="http://schemas.microsoft.com/office/powerpoint/2010/main" val="584583588"/>
              </p:ext>
            </p:extLst>
          </p:nvPr>
        </p:nvGraphicFramePr>
        <p:xfrm>
          <a:off x="6424320" y="2511896"/>
          <a:ext cx="425450" cy="1071563"/>
        </p:xfrm>
        <a:graphic>
          <a:graphicData uri="http://schemas.openxmlformats.org/presentationml/2006/ole">
            <mc:AlternateContent xmlns:mc="http://schemas.openxmlformats.org/markup-compatibility/2006">
              <mc:Choice xmlns:v="urn:schemas-microsoft-com:vml" Requires="v">
                <p:oleObj spid="_x0000_s121072" name="公式" r:id="rId11" imgW="177480" imgH="469800" progId="Equation.3">
                  <p:embed/>
                </p:oleObj>
              </mc:Choice>
              <mc:Fallback>
                <p:oleObj name="公式" r:id="rId11" imgW="177480" imgH="469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24320" y="2511896"/>
                        <a:ext cx="425450"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Line 18"/>
          <p:cNvSpPr>
            <a:spLocks noChangeShapeType="1"/>
          </p:cNvSpPr>
          <p:nvPr/>
        </p:nvSpPr>
        <p:spPr bwMode="auto">
          <a:xfrm flipV="1">
            <a:off x="6881520" y="3061171"/>
            <a:ext cx="500062" cy="377825"/>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9"/>
          <p:cNvSpPr>
            <a:spLocks noChangeShapeType="1"/>
          </p:cNvSpPr>
          <p:nvPr/>
        </p:nvSpPr>
        <p:spPr bwMode="auto">
          <a:xfrm>
            <a:off x="6876757" y="2727796"/>
            <a:ext cx="561975" cy="377825"/>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0"/>
          <p:cNvSpPr>
            <a:spLocks noChangeShapeType="1"/>
          </p:cNvSpPr>
          <p:nvPr/>
        </p:nvSpPr>
        <p:spPr bwMode="auto">
          <a:xfrm flipV="1">
            <a:off x="7414920" y="2672234"/>
            <a:ext cx="436562" cy="377825"/>
          </a:xfrm>
          <a:prstGeom prst="line">
            <a:avLst/>
          </a:prstGeom>
          <a:noFill/>
          <a:ln w="38100">
            <a:solidFill>
              <a:srgbClr val="0000CC"/>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1"/>
          <p:cNvSpPr>
            <a:spLocks noChangeShapeType="1"/>
          </p:cNvSpPr>
          <p:nvPr/>
        </p:nvSpPr>
        <p:spPr bwMode="auto">
          <a:xfrm>
            <a:off x="7438732" y="3105621"/>
            <a:ext cx="436563" cy="314325"/>
          </a:xfrm>
          <a:prstGeom prst="line">
            <a:avLst/>
          </a:prstGeom>
          <a:noFill/>
          <a:ln w="38100">
            <a:solidFill>
              <a:srgbClr val="0000CC"/>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Rectangle 22"/>
          <p:cNvSpPr>
            <a:spLocks noChangeArrowheads="1"/>
          </p:cNvSpPr>
          <p:nvPr/>
        </p:nvSpPr>
        <p:spPr bwMode="auto">
          <a:xfrm>
            <a:off x="6802145" y="3388196"/>
            <a:ext cx="55562" cy="125413"/>
          </a:xfrm>
          <a:prstGeom prst="rect">
            <a:avLst/>
          </a:prstGeom>
          <a:solidFill>
            <a:srgbClr val="0033CC"/>
          </a:solidFill>
          <a:ln w="9525">
            <a:solidFill>
              <a:srgbClr val="0033CC"/>
            </a:solidFill>
            <a:miter lim="800000"/>
            <a:headEnd/>
            <a:tailEnd/>
          </a:ln>
        </p:spPr>
        <p:txBody>
          <a:bodyPr wrap="none" anchor="ct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u="none">
              <a:latin typeface="Times New Roman" panose="02020603050405020304" pitchFamily="18" charset="0"/>
              <a:ea typeface="黑体" panose="02010609060101010101" pitchFamily="49" charset="-122"/>
            </a:endParaRPr>
          </a:p>
        </p:txBody>
      </p:sp>
      <p:grpSp>
        <p:nvGrpSpPr>
          <p:cNvPr id="29" name="Group 23"/>
          <p:cNvGrpSpPr>
            <a:grpSpLocks/>
          </p:cNvGrpSpPr>
          <p:nvPr/>
        </p:nvGrpSpPr>
        <p:grpSpPr bwMode="auto">
          <a:xfrm>
            <a:off x="7389520" y="2702396"/>
            <a:ext cx="1584325" cy="692150"/>
            <a:chOff x="1680" y="1440"/>
            <a:chExt cx="1137" cy="528"/>
          </a:xfrm>
        </p:grpSpPr>
        <p:sp>
          <p:nvSpPr>
            <p:cNvPr id="30" name="Line 24"/>
            <p:cNvSpPr>
              <a:spLocks noChangeShapeType="1"/>
            </p:cNvSpPr>
            <p:nvPr/>
          </p:nvSpPr>
          <p:spPr bwMode="auto">
            <a:xfrm>
              <a:off x="2016" y="1440"/>
              <a:ext cx="240" cy="24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5"/>
            <p:cNvSpPr>
              <a:spLocks noChangeShapeType="1"/>
            </p:cNvSpPr>
            <p:nvPr/>
          </p:nvSpPr>
          <p:spPr bwMode="auto">
            <a:xfrm flipV="1">
              <a:off x="2016" y="1728"/>
              <a:ext cx="240" cy="24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2" name="Object 26"/>
            <p:cNvGraphicFramePr>
              <a:graphicFrameLocks noChangeAspect="1"/>
            </p:cNvGraphicFramePr>
            <p:nvPr/>
          </p:nvGraphicFramePr>
          <p:xfrm>
            <a:off x="2354" y="1530"/>
            <a:ext cx="463" cy="267"/>
          </p:xfrm>
          <a:graphic>
            <a:graphicData uri="http://schemas.openxmlformats.org/presentationml/2006/ole">
              <mc:AlternateContent xmlns:mc="http://schemas.openxmlformats.org/markup-compatibility/2006">
                <mc:Choice xmlns:v="urn:schemas-microsoft-com:vml" Requires="v">
                  <p:oleObj spid="_x0000_s121073" name="公式" r:id="rId13" imgW="393480" imgH="164880" progId="Equation.3">
                    <p:embed/>
                  </p:oleObj>
                </mc:Choice>
                <mc:Fallback>
                  <p:oleObj name="公式" r:id="rId13" imgW="39348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4" y="1530"/>
                          <a:ext cx="463"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Line 27"/>
            <p:cNvSpPr>
              <a:spLocks noChangeShapeType="1"/>
            </p:cNvSpPr>
            <p:nvPr/>
          </p:nvSpPr>
          <p:spPr bwMode="auto">
            <a:xfrm>
              <a:off x="1680" y="1716"/>
              <a:ext cx="624" cy="0"/>
            </a:xfrm>
            <a:prstGeom prst="line">
              <a:avLst/>
            </a:prstGeom>
            <a:noFill/>
            <a:ln w="28575">
              <a:solidFill>
                <a:srgbClr val="FF33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 name="Group 34"/>
          <p:cNvGrpSpPr>
            <a:grpSpLocks/>
          </p:cNvGrpSpPr>
          <p:nvPr/>
        </p:nvGrpSpPr>
        <p:grpSpPr bwMode="auto">
          <a:xfrm>
            <a:off x="5975057" y="1973734"/>
            <a:ext cx="1722438" cy="2262187"/>
            <a:chOff x="576" y="912"/>
            <a:chExt cx="1325" cy="1728"/>
          </a:xfrm>
        </p:grpSpPr>
        <p:grpSp>
          <p:nvGrpSpPr>
            <p:cNvPr id="35" name="Group 35"/>
            <p:cNvGrpSpPr>
              <a:grpSpLocks/>
            </p:cNvGrpSpPr>
            <p:nvPr/>
          </p:nvGrpSpPr>
          <p:grpSpPr bwMode="auto">
            <a:xfrm>
              <a:off x="576" y="912"/>
              <a:ext cx="1325" cy="1585"/>
              <a:chOff x="3303" y="2592"/>
              <a:chExt cx="1325" cy="1585"/>
            </a:xfrm>
          </p:grpSpPr>
          <p:graphicFrame>
            <p:nvGraphicFramePr>
              <p:cNvPr id="37" name="Object 36"/>
              <p:cNvGraphicFramePr>
                <a:graphicFrameLocks noChangeAspect="1"/>
              </p:cNvGraphicFramePr>
              <p:nvPr/>
            </p:nvGraphicFramePr>
            <p:xfrm>
              <a:off x="4416" y="2880"/>
              <a:ext cx="212" cy="263"/>
            </p:xfrm>
            <a:graphic>
              <a:graphicData uri="http://schemas.openxmlformats.org/presentationml/2006/ole">
                <mc:AlternateContent xmlns:mc="http://schemas.openxmlformats.org/markup-compatibility/2006">
                  <mc:Choice xmlns:v="urn:schemas-microsoft-com:vml" Requires="v">
                    <p:oleObj spid="_x0000_s121074" name="公式" r:id="rId15" imgW="139680" imgH="177480" progId="Equation.3">
                      <p:embed/>
                    </p:oleObj>
                  </mc:Choice>
                  <mc:Fallback>
                    <p:oleObj name="公式" r:id="rId15" imgW="13968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6" y="2880"/>
                            <a:ext cx="21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Line 37"/>
              <p:cNvSpPr>
                <a:spLocks noChangeShapeType="1"/>
              </p:cNvSpPr>
              <p:nvPr/>
            </p:nvSpPr>
            <p:spPr bwMode="auto">
              <a:xfrm flipH="1">
                <a:off x="3312" y="2736"/>
                <a:ext cx="1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8"/>
              <p:cNvSpPr>
                <a:spLocks noChangeShapeType="1"/>
              </p:cNvSpPr>
              <p:nvPr/>
            </p:nvSpPr>
            <p:spPr bwMode="auto">
              <a:xfrm flipV="1">
                <a:off x="3408" y="2736"/>
                <a:ext cx="0" cy="50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9"/>
              <p:cNvSpPr>
                <a:spLocks noChangeShapeType="1"/>
              </p:cNvSpPr>
              <p:nvPr/>
            </p:nvSpPr>
            <p:spPr bwMode="auto">
              <a:xfrm>
                <a:off x="3408" y="3552"/>
                <a:ext cx="0" cy="48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 name="Object 40"/>
              <p:cNvGraphicFramePr>
                <a:graphicFrameLocks noChangeAspect="1"/>
              </p:cNvGraphicFramePr>
              <p:nvPr/>
            </p:nvGraphicFramePr>
            <p:xfrm>
              <a:off x="3303" y="3309"/>
              <a:ext cx="153" cy="195"/>
            </p:xfrm>
            <a:graphic>
              <a:graphicData uri="http://schemas.openxmlformats.org/presentationml/2006/ole">
                <mc:AlternateContent xmlns:mc="http://schemas.openxmlformats.org/markup-compatibility/2006">
                  <mc:Choice xmlns:v="urn:schemas-microsoft-com:vml" Requires="v">
                    <p:oleObj spid="_x0000_s121075" name="Equation" r:id="rId17" imgW="139680" imgH="152280" progId="Equation.3">
                      <p:embed/>
                    </p:oleObj>
                  </mc:Choice>
                  <mc:Fallback>
                    <p:oleObj name="Equation" r:id="rId17" imgW="139680" imgH="1522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03" y="3309"/>
                            <a:ext cx="15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AutoShape 41"/>
              <p:cNvSpPr>
                <a:spLocks noChangeArrowheads="1"/>
              </p:cNvSpPr>
              <p:nvPr/>
            </p:nvSpPr>
            <p:spPr bwMode="auto">
              <a:xfrm>
                <a:off x="3552" y="2592"/>
                <a:ext cx="841" cy="1585"/>
              </a:xfrm>
              <a:prstGeom prst="can">
                <a:avLst>
                  <a:gd name="adj" fmla="val 39124"/>
                </a:avLst>
              </a:prstGeom>
              <a:gradFill rotWithShape="1">
                <a:gsLst>
                  <a:gs pos="0">
                    <a:schemeClr val="accent1">
                      <a:alpha val="20000"/>
                    </a:schemeClr>
                  </a:gs>
                  <a:gs pos="100000">
                    <a:schemeClr val="accent1">
                      <a:gamma/>
                      <a:shade val="86275"/>
                      <a:invGamma/>
                      <a:alpha val="60001"/>
                    </a:schemeClr>
                  </a:gs>
                </a:gsLst>
                <a:lin ang="0" scaled="1"/>
              </a:gradFill>
              <a:ln w="38100">
                <a:solidFill>
                  <a:schemeClr val="accent2"/>
                </a:solidFill>
                <a:round/>
                <a:headEnd/>
                <a:tailEnd/>
              </a:ln>
              <a:effectLst/>
            </p:spPr>
            <p:txBody>
              <a:bodyPr wrap="none" anchor="ctr"/>
              <a:lstStyle/>
              <a:p>
                <a:pPr>
                  <a:spcBef>
                    <a:spcPct val="0"/>
                  </a:spcBef>
                  <a:defRPr/>
                </a:pPr>
                <a:endParaRPr lang="zh-CN" altLang="en-US" sz="2400" u="none">
                  <a:solidFill>
                    <a:schemeClr val="tx1"/>
                  </a:solidFill>
                  <a:ea typeface="黑体" pitchFamily="2" charset="-122"/>
                </a:endParaRPr>
              </a:p>
            </p:txBody>
          </p:sp>
          <p:sp>
            <p:nvSpPr>
              <p:cNvPr id="43" name="Line 42"/>
              <p:cNvSpPr>
                <a:spLocks noChangeShapeType="1"/>
              </p:cNvSpPr>
              <p:nvPr/>
            </p:nvSpPr>
            <p:spPr bwMode="auto">
              <a:xfrm flipH="1">
                <a:off x="3312" y="4032"/>
                <a:ext cx="2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 name="Arc 43"/>
            <p:cNvSpPr>
              <a:spLocks/>
            </p:cNvSpPr>
            <p:nvPr/>
          </p:nvSpPr>
          <p:spPr bwMode="auto">
            <a:xfrm rot="-2391886">
              <a:off x="960" y="2064"/>
              <a:ext cx="650" cy="576"/>
            </a:xfrm>
            <a:custGeom>
              <a:avLst/>
              <a:gdLst>
                <a:gd name="T0" fmla="*/ 0 w 21453"/>
                <a:gd name="T1" fmla="*/ 0 h 21600"/>
                <a:gd name="T2" fmla="*/ 650 w 21453"/>
                <a:gd name="T3" fmla="*/ 509 h 21600"/>
                <a:gd name="T4" fmla="*/ 0 w 21453"/>
                <a:gd name="T5" fmla="*/ 576 h 21600"/>
                <a:gd name="T6" fmla="*/ 0 60000 65536"/>
                <a:gd name="T7" fmla="*/ 0 60000 65536"/>
                <a:gd name="T8" fmla="*/ 0 60000 65536"/>
                <a:gd name="T9" fmla="*/ 0 w 21453"/>
                <a:gd name="T10" fmla="*/ 0 h 21600"/>
                <a:gd name="T11" fmla="*/ 21453 w 21453"/>
                <a:gd name="T12" fmla="*/ 21600 h 21600"/>
              </a:gdLst>
              <a:ahLst/>
              <a:cxnLst>
                <a:cxn ang="T6">
                  <a:pos x="T0" y="T1"/>
                </a:cxn>
                <a:cxn ang="T7">
                  <a:pos x="T2" y="T3"/>
                </a:cxn>
                <a:cxn ang="T8">
                  <a:pos x="T4" y="T5"/>
                </a:cxn>
              </a:cxnLst>
              <a:rect l="T9" t="T10" r="T11" b="T12"/>
              <a:pathLst>
                <a:path w="21453" h="21600" fill="none" extrusionOk="0">
                  <a:moveTo>
                    <a:pt x="-1" y="0"/>
                  </a:moveTo>
                  <a:cubicBezTo>
                    <a:pt x="10956" y="0"/>
                    <a:pt x="20176" y="8202"/>
                    <a:pt x="21452" y="19084"/>
                  </a:cubicBezTo>
                </a:path>
                <a:path w="21453" h="21600" stroke="0" extrusionOk="0">
                  <a:moveTo>
                    <a:pt x="-1" y="0"/>
                  </a:moveTo>
                  <a:cubicBezTo>
                    <a:pt x="10956" y="0"/>
                    <a:pt x="20176" y="8202"/>
                    <a:pt x="21452" y="19084"/>
                  </a:cubicBezTo>
                  <a:lnTo>
                    <a:pt x="0" y="21600"/>
                  </a:lnTo>
                  <a:close/>
                </a:path>
              </a:pathLst>
            </a:cu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6"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41</a:t>
            </a:fld>
            <a:endParaRPr lang="en-US" altLang="zh-CN"/>
          </a:p>
        </p:txBody>
      </p:sp>
    </p:spTree>
    <p:extLst>
      <p:ext uri="{BB962C8B-B14F-4D97-AF65-F5344CB8AC3E}">
        <p14:creationId xmlns:p14="http://schemas.microsoft.com/office/powerpoint/2010/main" val="1059486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animBg="1"/>
      <p:bldP spid="24" grpId="0" animBg="1"/>
      <p:bldP spid="25" grpId="0" animBg="1"/>
      <p:bldP spid="26" grpId="0" animBg="1"/>
      <p:bldP spid="27" grpId="0" animBg="1"/>
      <p:bldP spid="2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42</a:t>
            </a:fld>
            <a:endParaRPr lang="en-US" altLang="zh-CN"/>
          </a:p>
        </p:txBody>
      </p:sp>
      <p:pic>
        <p:nvPicPr>
          <p:cNvPr id="144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8296349" cy="574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192251835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43</a:t>
            </a:fld>
            <a:endParaRPr lang="en-US" altLang="zh-CN"/>
          </a:p>
        </p:txBody>
      </p:sp>
      <p:pic>
        <p:nvPicPr>
          <p:cNvPr id="145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96" y="980728"/>
            <a:ext cx="8802687"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084" y="1583523"/>
            <a:ext cx="7793310" cy="5034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8126811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9"/>
          <p:cNvSpPr txBox="1">
            <a:spLocks noChangeArrowheads="1"/>
          </p:cNvSpPr>
          <p:nvPr/>
        </p:nvSpPr>
        <p:spPr bwMode="auto">
          <a:xfrm>
            <a:off x="683568" y="1556792"/>
            <a:ext cx="7779563" cy="2121093"/>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just">
              <a:lnSpc>
                <a:spcPct val="103000"/>
              </a:lnSpc>
              <a:buFont typeface="Times New Roman" panose="02020603050405020304" pitchFamily="18" charset="0"/>
              <a:buNone/>
            </a:pPr>
            <a:r>
              <a:rPr kumimoji="1" lang="en-US" altLang="zh-CN" sz="3200" b="1" u="none" dirty="0" smtClean="0">
                <a:solidFill>
                  <a:srgbClr val="0000CC"/>
                </a:solidFill>
                <a:latin typeface="+mn-ea"/>
              </a:rPr>
              <a:t>10</a:t>
            </a:r>
            <a:r>
              <a:rPr kumimoji="1" lang="en-US" altLang="zh-CN" sz="3200" b="1" u="none" dirty="0">
                <a:solidFill>
                  <a:srgbClr val="0000CC"/>
                </a:solidFill>
                <a:latin typeface="+mn-ea"/>
              </a:rPr>
              <a:t>:</a:t>
            </a:r>
            <a:r>
              <a:rPr kumimoji="1" lang="en-US" altLang="zh-CN" sz="3200" b="1" u="none" dirty="0">
                <a:solidFill>
                  <a:schemeClr val="tx1"/>
                </a:solidFill>
                <a:latin typeface="+mn-ea"/>
              </a:rPr>
              <a:t> </a:t>
            </a:r>
            <a:r>
              <a:rPr kumimoji="1" lang="zh-CN" altLang="en-US" sz="3200" b="1" u="none" dirty="0">
                <a:solidFill>
                  <a:schemeClr val="tx1"/>
                </a:solidFill>
                <a:latin typeface="+mn-ea"/>
              </a:rPr>
              <a:t>空腔球型带电体如图所示</a:t>
            </a:r>
            <a:r>
              <a:rPr kumimoji="1" lang="en-US" altLang="zh-CN" sz="3200" b="1" u="none" dirty="0">
                <a:solidFill>
                  <a:schemeClr val="tx1"/>
                </a:solidFill>
                <a:latin typeface="+mn-ea"/>
              </a:rPr>
              <a:t>. </a:t>
            </a:r>
            <a:r>
              <a:rPr kumimoji="1" lang="zh-CN" altLang="en-US" sz="3200" b="1" u="none" dirty="0">
                <a:solidFill>
                  <a:schemeClr val="tx1"/>
                </a:solidFill>
                <a:latin typeface="+mn-ea"/>
              </a:rPr>
              <a:t>体电荷密度为 </a:t>
            </a:r>
            <a:r>
              <a:rPr kumimoji="1" lang="zh-CN" altLang="en-US" sz="3200" b="1" i="1" u="none" dirty="0">
                <a:solidFill>
                  <a:schemeClr val="tx1"/>
                </a:solidFill>
                <a:latin typeface="+mn-ea"/>
                <a:sym typeface="Symbol" panose="05050102010706020507" pitchFamily="18" charset="2"/>
              </a:rPr>
              <a:t> </a:t>
            </a:r>
            <a:r>
              <a:rPr kumimoji="1" lang="en-US" altLang="zh-CN" sz="3200" b="1" u="none" dirty="0">
                <a:solidFill>
                  <a:schemeClr val="tx1"/>
                </a:solidFill>
                <a:latin typeface="+mn-ea"/>
                <a:sym typeface="Symbol" panose="05050102010706020507" pitchFamily="18" charset="2"/>
              </a:rPr>
              <a:t>= </a:t>
            </a:r>
            <a:r>
              <a:rPr kumimoji="1" lang="en-US" altLang="zh-CN" sz="3200" b="1" u="none" dirty="0" err="1">
                <a:solidFill>
                  <a:schemeClr val="tx1"/>
                </a:solidFill>
                <a:latin typeface="+mn-ea"/>
                <a:sym typeface="Symbol" panose="05050102010706020507" pitchFamily="18" charset="2"/>
              </a:rPr>
              <a:t>A/</a:t>
            </a:r>
            <a:r>
              <a:rPr kumimoji="1" lang="en-US" altLang="zh-CN" sz="3200" b="1" i="1" u="none" dirty="0" err="1">
                <a:solidFill>
                  <a:schemeClr val="tx1"/>
                </a:solidFill>
                <a:latin typeface="+mn-ea"/>
                <a:sym typeface="Symbol" panose="05050102010706020507" pitchFamily="18" charset="2"/>
              </a:rPr>
              <a:t>r</a:t>
            </a:r>
            <a:r>
              <a:rPr kumimoji="1" lang="en-US" altLang="zh-CN" sz="3200" b="1" i="1" u="none" dirty="0">
                <a:solidFill>
                  <a:schemeClr val="tx1"/>
                </a:solidFill>
                <a:latin typeface="+mn-ea"/>
                <a:sym typeface="Symbol" panose="05050102010706020507" pitchFamily="18" charset="2"/>
              </a:rPr>
              <a:t> , </a:t>
            </a:r>
            <a:r>
              <a:rPr kumimoji="1" lang="zh-CN" altLang="en-US" sz="3200" b="1" u="none" dirty="0">
                <a:solidFill>
                  <a:schemeClr val="tx1"/>
                </a:solidFill>
                <a:latin typeface="+mn-ea"/>
                <a:sym typeface="Symbol" panose="05050102010706020507" pitchFamily="18" charset="2"/>
              </a:rPr>
              <a:t>其中</a:t>
            </a:r>
            <a:r>
              <a:rPr kumimoji="1" lang="en-US" altLang="zh-CN" sz="3200" b="1" i="1" u="none" dirty="0">
                <a:solidFill>
                  <a:schemeClr val="tx1"/>
                </a:solidFill>
                <a:latin typeface="+mn-ea"/>
                <a:sym typeface="Symbol" panose="05050102010706020507" pitchFamily="18" charset="2"/>
              </a:rPr>
              <a:t>A</a:t>
            </a:r>
            <a:r>
              <a:rPr kumimoji="1" lang="zh-CN" altLang="en-US" sz="3200" b="1" u="none" dirty="0">
                <a:solidFill>
                  <a:schemeClr val="tx1"/>
                </a:solidFill>
                <a:latin typeface="+mn-ea"/>
                <a:sym typeface="Symbol" panose="05050102010706020507" pitchFamily="18" charset="2"/>
              </a:rPr>
              <a:t>为常数</a:t>
            </a:r>
            <a:r>
              <a:rPr kumimoji="1" lang="en-US" altLang="zh-CN" sz="3200" b="1" u="none" dirty="0">
                <a:solidFill>
                  <a:schemeClr val="tx1"/>
                </a:solidFill>
                <a:latin typeface="+mn-ea"/>
                <a:sym typeface="Symbol" panose="05050102010706020507" pitchFamily="18" charset="2"/>
              </a:rPr>
              <a:t>. </a:t>
            </a:r>
            <a:r>
              <a:rPr kumimoji="1" lang="zh-CN" altLang="en-US" sz="3200" b="1" u="none" dirty="0">
                <a:solidFill>
                  <a:schemeClr val="tx1"/>
                </a:solidFill>
                <a:latin typeface="+mn-ea"/>
                <a:sym typeface="Symbol" panose="05050102010706020507" pitchFamily="18" charset="2"/>
              </a:rPr>
              <a:t>在空腔中心 </a:t>
            </a:r>
            <a:r>
              <a:rPr kumimoji="1" lang="en-US" altLang="zh-CN" sz="3200" b="1" i="1" u="none" dirty="0">
                <a:solidFill>
                  <a:schemeClr val="tx1"/>
                </a:solidFill>
                <a:latin typeface="+mn-ea"/>
                <a:sym typeface="Symbol" panose="05050102010706020507" pitchFamily="18" charset="2"/>
              </a:rPr>
              <a:t>r </a:t>
            </a:r>
            <a:r>
              <a:rPr kumimoji="1" lang="en-US" altLang="zh-CN" sz="3200" b="1" u="none" dirty="0">
                <a:solidFill>
                  <a:schemeClr val="tx1"/>
                </a:solidFill>
                <a:latin typeface="+mn-ea"/>
                <a:sym typeface="Symbol" panose="05050102010706020507" pitchFamily="18" charset="2"/>
              </a:rPr>
              <a:t>= 0 </a:t>
            </a:r>
            <a:r>
              <a:rPr kumimoji="1" lang="zh-CN" altLang="en-US" sz="3200" b="1" u="none" dirty="0">
                <a:solidFill>
                  <a:schemeClr val="tx1"/>
                </a:solidFill>
                <a:latin typeface="+mn-ea"/>
                <a:sym typeface="Symbol" panose="05050102010706020507" pitchFamily="18" charset="2"/>
              </a:rPr>
              <a:t>处有一点电荷</a:t>
            </a:r>
            <a:r>
              <a:rPr kumimoji="1" lang="en-US" altLang="zh-CN" sz="3200" b="1" i="1" u="none" dirty="0">
                <a:solidFill>
                  <a:schemeClr val="tx1"/>
                </a:solidFill>
                <a:latin typeface="+mn-ea"/>
                <a:sym typeface="Symbol" panose="05050102010706020507" pitchFamily="18" charset="2"/>
              </a:rPr>
              <a:t>Q . </a:t>
            </a:r>
            <a:r>
              <a:rPr kumimoji="1" lang="zh-CN" altLang="en-US" sz="3200" b="1" u="none" dirty="0">
                <a:solidFill>
                  <a:schemeClr val="tx1"/>
                </a:solidFill>
                <a:latin typeface="+mn-ea"/>
                <a:sym typeface="Symbol" panose="05050102010706020507" pitchFamily="18" charset="2"/>
              </a:rPr>
              <a:t>问</a:t>
            </a:r>
            <a:r>
              <a:rPr kumimoji="1" lang="en-US" altLang="zh-CN" sz="3200" b="1" u="none" dirty="0">
                <a:solidFill>
                  <a:schemeClr val="tx1"/>
                </a:solidFill>
                <a:latin typeface="+mn-ea"/>
                <a:sym typeface="Symbol" panose="05050102010706020507" pitchFamily="18" charset="2"/>
              </a:rPr>
              <a:t>: </a:t>
            </a:r>
            <a:r>
              <a:rPr kumimoji="1" lang="en-US" altLang="zh-CN" sz="3200" b="1" i="1" u="none" dirty="0">
                <a:solidFill>
                  <a:schemeClr val="tx1"/>
                </a:solidFill>
                <a:latin typeface="+mn-ea"/>
                <a:sym typeface="Symbol" panose="05050102010706020507" pitchFamily="18" charset="2"/>
              </a:rPr>
              <a:t>A</a:t>
            </a:r>
            <a:r>
              <a:rPr kumimoji="1" lang="zh-CN" altLang="en-US" sz="3200" b="1" u="none" dirty="0">
                <a:solidFill>
                  <a:schemeClr val="tx1"/>
                </a:solidFill>
                <a:latin typeface="+mn-ea"/>
                <a:sym typeface="Symbol" panose="05050102010706020507" pitchFamily="18" charset="2"/>
              </a:rPr>
              <a:t>为何值时</a:t>
            </a:r>
            <a:r>
              <a:rPr kumimoji="1" lang="en-US" altLang="zh-CN" sz="3200" b="1" u="none" dirty="0">
                <a:solidFill>
                  <a:schemeClr val="tx1"/>
                </a:solidFill>
                <a:latin typeface="+mn-ea"/>
                <a:sym typeface="Symbol" panose="05050102010706020507" pitchFamily="18" charset="2"/>
              </a:rPr>
              <a:t>, </a:t>
            </a:r>
            <a:r>
              <a:rPr kumimoji="1" lang="zh-CN" altLang="en-US" sz="3200" b="1" u="none" dirty="0">
                <a:solidFill>
                  <a:schemeClr val="tx1"/>
                </a:solidFill>
                <a:latin typeface="+mn-ea"/>
                <a:sym typeface="Symbol" panose="05050102010706020507" pitchFamily="18" charset="2"/>
              </a:rPr>
              <a:t>带电体区域中的场强具有恒定值</a:t>
            </a:r>
            <a:r>
              <a:rPr kumimoji="1" lang="en-US" altLang="zh-CN" sz="3200" b="1" u="none" dirty="0">
                <a:solidFill>
                  <a:schemeClr val="tx1"/>
                </a:solidFill>
                <a:latin typeface="+mn-ea"/>
                <a:sym typeface="Symbol" panose="05050102010706020507" pitchFamily="18" charset="2"/>
              </a:rPr>
              <a:t>.</a:t>
            </a:r>
          </a:p>
        </p:txBody>
      </p:sp>
      <p:grpSp>
        <p:nvGrpSpPr>
          <p:cNvPr id="5" name="Group 28"/>
          <p:cNvGrpSpPr>
            <a:grpSpLocks/>
          </p:cNvGrpSpPr>
          <p:nvPr/>
        </p:nvGrpSpPr>
        <p:grpSpPr bwMode="auto">
          <a:xfrm>
            <a:off x="5148064" y="3861048"/>
            <a:ext cx="2362200" cy="2286000"/>
            <a:chOff x="3504" y="1392"/>
            <a:chExt cx="1488" cy="1440"/>
          </a:xfrm>
        </p:grpSpPr>
        <p:sp>
          <p:nvSpPr>
            <p:cNvPr id="6" name="Oval 29"/>
            <p:cNvSpPr>
              <a:spLocks noChangeArrowheads="1"/>
            </p:cNvSpPr>
            <p:nvPr/>
          </p:nvSpPr>
          <p:spPr bwMode="auto">
            <a:xfrm>
              <a:off x="3504" y="1392"/>
              <a:ext cx="1488" cy="1440"/>
            </a:xfrm>
            <a:prstGeom prst="ellipse">
              <a:avLst/>
            </a:prstGeom>
            <a:gradFill rotWithShape="0">
              <a:gsLst>
                <a:gs pos="0">
                  <a:srgbClr val="FFCCCC"/>
                </a:gs>
                <a:gs pos="100000">
                  <a:srgbClr val="FFCCCC">
                    <a:gamma/>
                    <a:shade val="46275"/>
                    <a:invGamma/>
                  </a:srgbClr>
                </a:gs>
              </a:gsLst>
              <a:path path="shape">
                <a:fillToRect l="50000" t="50000" r="50000" b="50000"/>
              </a:path>
            </a:gradFill>
            <a:ln w="9525">
              <a:solidFill>
                <a:srgbClr val="FF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7" name="Oval 30"/>
            <p:cNvSpPr>
              <a:spLocks noChangeArrowheads="1"/>
            </p:cNvSpPr>
            <p:nvPr/>
          </p:nvSpPr>
          <p:spPr bwMode="auto">
            <a:xfrm>
              <a:off x="3936" y="1824"/>
              <a:ext cx="624" cy="576"/>
            </a:xfrm>
            <a:prstGeom prst="ellipse">
              <a:avLst/>
            </a:prstGeom>
            <a:solidFill>
              <a:schemeClr val="bg1"/>
            </a:solidFill>
            <a:ln w="9525">
              <a:solidFill>
                <a:srgbClr val="FF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kumimoji="1" lang="en-US" altLang="zh-CN" sz="2400" b="1" u="none">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a:t>
              </a:r>
              <a:endParaRPr kumimoji="1" lang="en-US" altLang="zh-CN" sz="2400" u="none">
                <a:solidFill>
                  <a:schemeClr val="tx1"/>
                </a:solidFill>
                <a:latin typeface="楷体" panose="02010609060101010101" pitchFamily="49" charset="-122"/>
                <a:ea typeface="楷体" panose="02010609060101010101" pitchFamily="49" charset="-122"/>
              </a:endParaRPr>
            </a:p>
          </p:txBody>
        </p:sp>
        <p:sp>
          <p:nvSpPr>
            <p:cNvPr id="8" name="Line 31"/>
            <p:cNvSpPr>
              <a:spLocks noChangeShapeType="1"/>
            </p:cNvSpPr>
            <p:nvPr/>
          </p:nvSpPr>
          <p:spPr bwMode="auto">
            <a:xfrm flipH="1">
              <a:off x="3936" y="2112"/>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9" name="Line 32"/>
            <p:cNvSpPr>
              <a:spLocks noChangeShapeType="1"/>
            </p:cNvSpPr>
            <p:nvPr/>
          </p:nvSpPr>
          <p:spPr bwMode="auto">
            <a:xfrm>
              <a:off x="4224" y="2112"/>
              <a:ext cx="528" cy="5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10" name="Rectangle 33"/>
            <p:cNvSpPr>
              <a:spLocks noChangeArrowheads="1"/>
            </p:cNvSpPr>
            <p:nvPr/>
          </p:nvSpPr>
          <p:spPr bwMode="auto">
            <a:xfrm>
              <a:off x="3936" y="1872"/>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latin typeface="楷体" panose="02010609060101010101" pitchFamily="49" charset="-122"/>
                  <a:ea typeface="楷体" panose="02010609060101010101" pitchFamily="49" charset="-122"/>
                </a:rPr>
                <a:t>a</a:t>
              </a:r>
              <a:endParaRPr kumimoji="1" lang="en-US" altLang="zh-CN" sz="2400" i="1" u="none">
                <a:solidFill>
                  <a:schemeClr val="tx1"/>
                </a:solidFill>
                <a:latin typeface="楷体" panose="02010609060101010101" pitchFamily="49" charset="-122"/>
                <a:ea typeface="楷体" panose="02010609060101010101" pitchFamily="49" charset="-122"/>
              </a:endParaRPr>
            </a:p>
          </p:txBody>
        </p:sp>
        <p:sp>
          <p:nvSpPr>
            <p:cNvPr id="11" name="Rectangle 34"/>
            <p:cNvSpPr>
              <a:spLocks noChangeArrowheads="1"/>
            </p:cNvSpPr>
            <p:nvPr/>
          </p:nvSpPr>
          <p:spPr bwMode="auto">
            <a:xfrm>
              <a:off x="4608" y="225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en-US" altLang="zh-CN" sz="2400" b="1" i="1" u="none">
                  <a:solidFill>
                    <a:schemeClr val="tx1"/>
                  </a:solidFill>
                  <a:latin typeface="楷体" panose="02010609060101010101" pitchFamily="49" charset="-122"/>
                  <a:ea typeface="楷体" panose="02010609060101010101" pitchFamily="49" charset="-122"/>
                </a:rPr>
                <a:t>b</a:t>
              </a:r>
              <a:endParaRPr kumimoji="1" lang="en-US" altLang="zh-CN" sz="2400" i="1" u="none">
                <a:solidFill>
                  <a:schemeClr val="tx1"/>
                </a:solidFill>
                <a:latin typeface="楷体" panose="02010609060101010101" pitchFamily="49" charset="-122"/>
                <a:ea typeface="楷体" panose="02010609060101010101" pitchFamily="49" charset="-122"/>
              </a:endParaRPr>
            </a:p>
          </p:txBody>
        </p:sp>
      </p:grpSp>
      <p:grpSp>
        <p:nvGrpSpPr>
          <p:cNvPr id="12" name="Group 38"/>
          <p:cNvGrpSpPr>
            <a:grpSpLocks/>
          </p:cNvGrpSpPr>
          <p:nvPr/>
        </p:nvGrpSpPr>
        <p:grpSpPr bwMode="auto">
          <a:xfrm>
            <a:off x="5529064" y="4242048"/>
            <a:ext cx="1600200" cy="1524000"/>
            <a:chOff x="3744" y="1632"/>
            <a:chExt cx="1008" cy="960"/>
          </a:xfrm>
        </p:grpSpPr>
        <p:sp>
          <p:nvSpPr>
            <p:cNvPr id="13" name="Oval 39"/>
            <p:cNvSpPr>
              <a:spLocks noChangeArrowheads="1"/>
            </p:cNvSpPr>
            <p:nvPr/>
          </p:nvSpPr>
          <p:spPr bwMode="auto">
            <a:xfrm>
              <a:off x="3744" y="1632"/>
              <a:ext cx="1008" cy="960"/>
            </a:xfrm>
            <a:prstGeom prst="ellipse">
              <a:avLst/>
            </a:prstGeom>
            <a:noFill/>
            <a:ln w="28575">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14" name="Line 40"/>
            <p:cNvSpPr>
              <a:spLocks noChangeShapeType="1"/>
            </p:cNvSpPr>
            <p:nvPr/>
          </p:nvSpPr>
          <p:spPr bwMode="auto">
            <a:xfrm flipV="1">
              <a:off x="4224" y="1872"/>
              <a:ext cx="432"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15" name="Rectangle 41"/>
            <p:cNvSpPr>
              <a:spLocks noChangeArrowheads="1"/>
            </p:cNvSpPr>
            <p:nvPr/>
          </p:nvSpPr>
          <p:spPr bwMode="auto">
            <a:xfrm>
              <a:off x="4368" y="1680"/>
              <a:ext cx="3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latin typeface="楷体" panose="02010609060101010101" pitchFamily="49" charset="-122"/>
                  <a:ea typeface="楷体" panose="02010609060101010101" pitchFamily="49" charset="-122"/>
                  <a:sym typeface="Symbol" panose="05050102010706020507" pitchFamily="18" charset="2"/>
                </a:rPr>
                <a:t> r</a:t>
              </a:r>
            </a:p>
          </p:txBody>
        </p:sp>
      </p:grpSp>
      <p:sp>
        <p:nvSpPr>
          <p:cNvPr id="20"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44</a:t>
            </a:fld>
            <a:endParaRPr lang="en-US" altLang="zh-CN"/>
          </a:p>
        </p:txBody>
      </p:sp>
      <p:sp>
        <p:nvSpPr>
          <p:cNvPr id="22"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95181959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45</a:t>
            </a:fld>
            <a:endParaRPr lang="en-US" altLang="zh-CN"/>
          </a:p>
        </p:txBody>
      </p:sp>
      <p:pic>
        <p:nvPicPr>
          <p:cNvPr id="146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7878267" cy="5719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136586437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46</a:t>
            </a:fld>
            <a:endParaRPr lang="en-US" altLang="zh-CN"/>
          </a:p>
        </p:txBody>
      </p:sp>
      <p:sp>
        <p:nvSpPr>
          <p:cNvPr id="3" name="Text Box 2"/>
          <p:cNvSpPr txBox="1">
            <a:spLocks noChangeArrowheads="1"/>
          </p:cNvSpPr>
          <p:nvPr/>
        </p:nvSpPr>
        <p:spPr bwMode="auto">
          <a:xfrm>
            <a:off x="274416" y="1412776"/>
            <a:ext cx="8351838" cy="1071127"/>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buFont typeface="Times New Roman" pitchFamily="18" charset="0"/>
              <a:buNone/>
            </a:pPr>
            <a:r>
              <a:rPr kumimoji="1" lang="en-US" altLang="zh-CN" sz="3200" b="1" u="none" dirty="0" smtClean="0">
                <a:solidFill>
                  <a:srgbClr val="0000CC"/>
                </a:solidFill>
              </a:rPr>
              <a:t>11</a:t>
            </a:r>
            <a:r>
              <a:rPr kumimoji="1" lang="en-US" altLang="zh-CN" sz="3200" b="1" u="none" dirty="0">
                <a:solidFill>
                  <a:srgbClr val="0000CC"/>
                </a:solidFill>
              </a:rPr>
              <a:t>:</a:t>
            </a:r>
            <a:r>
              <a:rPr kumimoji="1" lang="en-US" altLang="zh-CN" sz="3200" b="1" u="none" dirty="0">
                <a:solidFill>
                  <a:schemeClr val="tx1"/>
                </a:solidFill>
              </a:rPr>
              <a:t> </a:t>
            </a:r>
            <a:r>
              <a:rPr kumimoji="1" lang="zh-CN" altLang="en-US" sz="3200" b="1" u="none" dirty="0">
                <a:solidFill>
                  <a:schemeClr val="tx1"/>
                </a:solidFill>
              </a:rPr>
              <a:t>半径为</a:t>
            </a:r>
            <a:r>
              <a:rPr kumimoji="1" lang="en-US" altLang="zh-CN" sz="3200" b="1" i="1" u="none" dirty="0">
                <a:solidFill>
                  <a:schemeClr val="tx1"/>
                </a:solidFill>
              </a:rPr>
              <a:t>R</a:t>
            </a:r>
            <a:r>
              <a:rPr kumimoji="1" lang="zh-CN" altLang="en-US" sz="3200" b="1" u="none" dirty="0">
                <a:solidFill>
                  <a:schemeClr val="tx1"/>
                </a:solidFill>
              </a:rPr>
              <a:t>的均匀带电球体</a:t>
            </a:r>
            <a:r>
              <a:rPr kumimoji="1" lang="en-US" altLang="zh-CN" sz="3200" b="1" u="none" dirty="0">
                <a:solidFill>
                  <a:schemeClr val="tx1"/>
                </a:solidFill>
              </a:rPr>
              <a:t>,</a:t>
            </a:r>
            <a:r>
              <a:rPr kumimoji="1" lang="zh-CN" altLang="en-US" sz="3200" b="1" u="none" dirty="0">
                <a:solidFill>
                  <a:schemeClr val="tx1"/>
                </a:solidFill>
              </a:rPr>
              <a:t>带电量为</a:t>
            </a:r>
            <a:r>
              <a:rPr kumimoji="1" lang="en-US" altLang="zh-CN" sz="3200" b="1" i="1" u="none" dirty="0">
                <a:solidFill>
                  <a:schemeClr val="tx1"/>
                </a:solidFill>
              </a:rPr>
              <a:t>q</a:t>
            </a:r>
            <a:r>
              <a:rPr kumimoji="1" lang="en-US" altLang="zh-CN" sz="3200" b="1" u="none" dirty="0">
                <a:solidFill>
                  <a:schemeClr val="tx1"/>
                </a:solidFill>
              </a:rPr>
              <a:t>. </a:t>
            </a:r>
            <a:r>
              <a:rPr kumimoji="1" lang="zh-CN" altLang="en-US" sz="3200" b="1" u="none" dirty="0">
                <a:solidFill>
                  <a:schemeClr val="tx1"/>
                </a:solidFill>
              </a:rPr>
              <a:t>求电势分布</a:t>
            </a:r>
            <a:r>
              <a:rPr kumimoji="1" lang="en-US" altLang="zh-CN" sz="3200" b="1" u="none" dirty="0">
                <a:solidFill>
                  <a:schemeClr val="tx1"/>
                </a:solidFill>
              </a:rPr>
              <a:t>.</a:t>
            </a:r>
          </a:p>
        </p:txBody>
      </p:sp>
      <p:pic>
        <p:nvPicPr>
          <p:cNvPr id="14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204864"/>
            <a:ext cx="3700933" cy="3428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371244181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47</a:t>
            </a:fld>
            <a:endParaRPr lang="en-US" altLang="zh-CN"/>
          </a:p>
        </p:txBody>
      </p:sp>
      <p:pic>
        <p:nvPicPr>
          <p:cNvPr id="148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8212212" cy="5660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417386060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
        <p:nvSpPr>
          <p:cNvPr id="3" name="Text Box 2"/>
          <p:cNvSpPr txBox="1">
            <a:spLocks noChangeArrowheads="1"/>
          </p:cNvSpPr>
          <p:nvPr/>
        </p:nvSpPr>
        <p:spPr bwMode="auto">
          <a:xfrm>
            <a:off x="216792" y="1124744"/>
            <a:ext cx="8675688" cy="563937"/>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buFont typeface="Times New Roman" panose="02020603050405020304" pitchFamily="18" charset="0"/>
              <a:buNone/>
            </a:pPr>
            <a:r>
              <a:rPr kumimoji="1" lang="en-US" altLang="zh-CN" sz="3200" b="1" u="none" dirty="0" smtClean="0">
                <a:solidFill>
                  <a:srgbClr val="0000CC"/>
                </a:solidFill>
                <a:ea typeface="楷体_GB2312"/>
              </a:rPr>
              <a:t>12</a:t>
            </a:r>
            <a:r>
              <a:rPr kumimoji="1" lang="en-US" altLang="zh-CN" sz="3200" b="1" u="none" dirty="0">
                <a:solidFill>
                  <a:srgbClr val="0000CC"/>
                </a:solidFill>
                <a:ea typeface="楷体_GB2312"/>
              </a:rPr>
              <a:t>: </a:t>
            </a:r>
            <a:r>
              <a:rPr kumimoji="1" lang="zh-CN" altLang="en-US" sz="3200" b="1" u="none" dirty="0">
                <a:solidFill>
                  <a:schemeClr val="tx1"/>
                </a:solidFill>
                <a:ea typeface="楷体_GB2312"/>
              </a:rPr>
              <a:t>求无限大均匀带电平面</a:t>
            </a:r>
            <a:r>
              <a:rPr kumimoji="1" lang="en-US" altLang="zh-CN" sz="3200" b="1" u="none" dirty="0">
                <a:solidFill>
                  <a:schemeClr val="tx1"/>
                </a:solidFill>
                <a:ea typeface="楷体_GB2312"/>
              </a:rPr>
              <a:t>(</a:t>
            </a:r>
            <a:r>
              <a:rPr kumimoji="1" lang="en-US" altLang="zh-CN" sz="3200" b="1" u="none" dirty="0">
                <a:solidFill>
                  <a:schemeClr val="tx1"/>
                </a:solidFill>
                <a:ea typeface="楷体_GB2312"/>
                <a:sym typeface="Symbol" panose="05050102010706020507" pitchFamily="18" charset="2"/>
              </a:rPr>
              <a:t></a:t>
            </a:r>
            <a:r>
              <a:rPr kumimoji="1" lang="en-US" altLang="zh-CN" sz="3200" b="1" i="1" u="none" dirty="0">
                <a:solidFill>
                  <a:schemeClr val="tx1"/>
                </a:solidFill>
                <a:ea typeface="楷体_GB2312"/>
                <a:sym typeface="Symbol" panose="05050102010706020507" pitchFamily="18" charset="2"/>
              </a:rPr>
              <a:t></a:t>
            </a:r>
            <a:r>
              <a:rPr kumimoji="1" lang="en-US" altLang="zh-CN" sz="3200" b="1" u="none" dirty="0">
                <a:solidFill>
                  <a:schemeClr val="tx1"/>
                </a:solidFill>
                <a:ea typeface="楷体_GB2312"/>
              </a:rPr>
              <a:t>)</a:t>
            </a:r>
            <a:r>
              <a:rPr kumimoji="1" lang="zh-CN" altLang="en-US" sz="3200" b="1" u="none" dirty="0">
                <a:solidFill>
                  <a:schemeClr val="tx1"/>
                </a:solidFill>
                <a:ea typeface="楷体_GB2312"/>
              </a:rPr>
              <a:t>场中电势分布</a:t>
            </a:r>
            <a:r>
              <a:rPr kumimoji="1" lang="en-US" altLang="zh-CN" sz="3200" b="1" u="none" dirty="0">
                <a:solidFill>
                  <a:schemeClr val="tx1"/>
                </a:solidFill>
                <a:ea typeface="楷体_GB2312"/>
              </a:rPr>
              <a:t>.</a:t>
            </a:r>
          </a:p>
        </p:txBody>
      </p:sp>
      <p:grpSp>
        <p:nvGrpSpPr>
          <p:cNvPr id="4" name="Group 3"/>
          <p:cNvGrpSpPr>
            <a:grpSpLocks/>
          </p:cNvGrpSpPr>
          <p:nvPr/>
        </p:nvGrpSpPr>
        <p:grpSpPr bwMode="auto">
          <a:xfrm>
            <a:off x="6689725" y="1556792"/>
            <a:ext cx="2490787" cy="3814762"/>
            <a:chOff x="522" y="573"/>
            <a:chExt cx="1723" cy="2540"/>
          </a:xfrm>
        </p:grpSpPr>
        <p:sp>
          <p:nvSpPr>
            <p:cNvPr id="5" name="Rectangle 4"/>
            <p:cNvSpPr>
              <a:spLocks noChangeArrowheads="1"/>
            </p:cNvSpPr>
            <p:nvPr/>
          </p:nvSpPr>
          <p:spPr bwMode="auto">
            <a:xfrm>
              <a:off x="522" y="573"/>
              <a:ext cx="1723" cy="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Lst>
          </p:spPr>
          <p:txBody>
            <a:bodyPr wrap="none" anchor="ct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3200" u="none">
                <a:latin typeface="Times New Roman" panose="02020603050405020304" pitchFamily="18" charset="0"/>
                <a:ea typeface="楷体_GB2312"/>
              </a:endParaRPr>
            </a:p>
          </p:txBody>
        </p:sp>
        <p:sp>
          <p:nvSpPr>
            <p:cNvPr id="6" name="Line 5"/>
            <p:cNvSpPr>
              <a:spLocks noChangeShapeType="1"/>
            </p:cNvSpPr>
            <p:nvPr/>
          </p:nvSpPr>
          <p:spPr bwMode="auto">
            <a:xfrm>
              <a:off x="608" y="1243"/>
              <a:ext cx="1465"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ea typeface="楷体_GB2312"/>
              </a:endParaRPr>
            </a:p>
          </p:txBody>
        </p:sp>
        <p:graphicFrame>
          <p:nvGraphicFramePr>
            <p:cNvPr id="7" name="Object 6"/>
            <p:cNvGraphicFramePr>
              <a:graphicFrameLocks noChangeAspect="1"/>
            </p:cNvGraphicFramePr>
            <p:nvPr/>
          </p:nvGraphicFramePr>
          <p:xfrm>
            <a:off x="921" y="1226"/>
            <a:ext cx="45" cy="44"/>
          </p:xfrm>
          <a:graphic>
            <a:graphicData uri="http://schemas.openxmlformats.org/presentationml/2006/ole">
              <mc:AlternateContent xmlns:mc="http://schemas.openxmlformats.org/markup-compatibility/2006">
                <mc:Choice xmlns:v="urn:schemas-microsoft-com:vml" Requires="v">
                  <p:oleObj spid="_x0000_s127140" name="公式" r:id="rId3" imgW="101520" imgH="114120" progId="Equation.3">
                    <p:embed/>
                  </p:oleObj>
                </mc:Choice>
                <mc:Fallback>
                  <p:oleObj name="公式" r:id="rId3" imgW="101520" imgH="114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 y="1226"/>
                          <a:ext cx="45" cy="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nvGraphicFramePr>
          <p:xfrm>
            <a:off x="1234" y="1221"/>
            <a:ext cx="45" cy="45"/>
          </p:xfrm>
          <a:graphic>
            <a:graphicData uri="http://schemas.openxmlformats.org/presentationml/2006/ole">
              <mc:AlternateContent xmlns:mc="http://schemas.openxmlformats.org/markup-compatibility/2006">
                <mc:Choice xmlns:v="urn:schemas-microsoft-com:vml" Requires="v">
                  <p:oleObj spid="_x0000_s127141" name="公式" r:id="rId5" imgW="101520" imgH="114120" progId="Equation.3">
                    <p:embed/>
                  </p:oleObj>
                </mc:Choice>
                <mc:Fallback>
                  <p:oleObj name="公式" r:id="rId5" imgW="101520" imgH="114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 y="1221"/>
                          <a:ext cx="45" cy="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nvGraphicFramePr>
          <p:xfrm>
            <a:off x="1547" y="1223"/>
            <a:ext cx="45" cy="44"/>
          </p:xfrm>
          <a:graphic>
            <a:graphicData uri="http://schemas.openxmlformats.org/presentationml/2006/ole">
              <mc:AlternateContent xmlns:mc="http://schemas.openxmlformats.org/markup-compatibility/2006">
                <mc:Choice xmlns:v="urn:schemas-microsoft-com:vml" Requires="v">
                  <p:oleObj spid="_x0000_s127142" name="公式" r:id="rId6" imgW="101520" imgH="114120" progId="Equation.3">
                    <p:embed/>
                  </p:oleObj>
                </mc:Choice>
                <mc:Fallback>
                  <p:oleObj name="公式" r:id="rId6" imgW="101520" imgH="114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 y="1223"/>
                          <a:ext cx="45" cy="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nvGraphicFramePr>
          <p:xfrm>
            <a:off x="867" y="613"/>
            <a:ext cx="748" cy="194"/>
          </p:xfrm>
          <a:graphic>
            <a:graphicData uri="http://schemas.openxmlformats.org/presentationml/2006/ole">
              <mc:AlternateContent xmlns:mc="http://schemas.openxmlformats.org/markup-compatibility/2006">
                <mc:Choice xmlns:v="urn:schemas-microsoft-com:vml" Requires="v">
                  <p:oleObj spid="_x0000_s127143" name="公式" r:id="rId7" imgW="1663560" imgH="495000" progId="Equation.3">
                    <p:embed/>
                  </p:oleObj>
                </mc:Choice>
                <mc:Fallback>
                  <p:oleObj name="公式" r:id="rId7" imgW="1663560" imgH="495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7" y="613"/>
                          <a:ext cx="74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0"/>
            <p:cNvSpPr>
              <a:spLocks noChangeArrowheads="1"/>
            </p:cNvSpPr>
            <p:nvPr/>
          </p:nvSpPr>
          <p:spPr bwMode="auto">
            <a:xfrm>
              <a:off x="919" y="816"/>
              <a:ext cx="77" cy="103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3200" u="none">
                <a:latin typeface="Times New Roman" panose="02020603050405020304" pitchFamily="18" charset="0"/>
                <a:ea typeface="楷体_GB2312"/>
              </a:endParaRPr>
            </a:p>
          </p:txBody>
        </p:sp>
        <p:sp>
          <p:nvSpPr>
            <p:cNvPr id="12" name="Rectangle 11"/>
            <p:cNvSpPr>
              <a:spLocks noChangeArrowheads="1"/>
            </p:cNvSpPr>
            <p:nvPr/>
          </p:nvSpPr>
          <p:spPr bwMode="auto">
            <a:xfrm>
              <a:off x="1500" y="816"/>
              <a:ext cx="77" cy="1037"/>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3200" u="none">
                <a:latin typeface="Times New Roman" panose="02020603050405020304" pitchFamily="18" charset="0"/>
                <a:ea typeface="楷体_GB2312"/>
              </a:endParaRPr>
            </a:p>
          </p:txBody>
        </p:sp>
        <p:graphicFrame>
          <p:nvGraphicFramePr>
            <p:cNvPr id="13" name="Object 12"/>
            <p:cNvGraphicFramePr>
              <a:graphicFrameLocks noChangeAspect="1"/>
            </p:cNvGraphicFramePr>
            <p:nvPr/>
          </p:nvGraphicFramePr>
          <p:xfrm>
            <a:off x="564" y="1233"/>
            <a:ext cx="1652" cy="241"/>
          </p:xfrm>
          <a:graphic>
            <a:graphicData uri="http://schemas.openxmlformats.org/presentationml/2006/ole">
              <mc:AlternateContent xmlns:mc="http://schemas.openxmlformats.org/markup-compatibility/2006">
                <mc:Choice xmlns:v="urn:schemas-microsoft-com:vml" Requires="v">
                  <p:oleObj spid="_x0000_s127144" name="Equation" r:id="rId9" imgW="977760" imgH="215640" progId="Equation.3">
                    <p:embed/>
                  </p:oleObj>
                </mc:Choice>
                <mc:Fallback>
                  <p:oleObj name="Equation" r:id="rId9" imgW="97776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4" y="1233"/>
                          <a:ext cx="1652"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27059" name="Picture 8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512" y="1846812"/>
            <a:ext cx="7584777" cy="4966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48</a:t>
            </a:fld>
            <a:endParaRPr lang="en-US" altLang="zh-CN"/>
          </a:p>
        </p:txBody>
      </p:sp>
    </p:spTree>
    <p:extLst>
      <p:ext uri="{BB962C8B-B14F-4D97-AF65-F5344CB8AC3E}">
        <p14:creationId xmlns:p14="http://schemas.microsoft.com/office/powerpoint/2010/main" val="20301836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习题</a:t>
            </a:r>
          </a:p>
        </p:txBody>
      </p:sp>
      <p:sp>
        <p:nvSpPr>
          <p:cNvPr id="3" name="Text Box 2"/>
          <p:cNvSpPr txBox="1">
            <a:spLocks noChangeArrowheads="1"/>
          </p:cNvSpPr>
          <p:nvPr/>
        </p:nvSpPr>
        <p:spPr bwMode="auto">
          <a:xfrm>
            <a:off x="179512" y="1093508"/>
            <a:ext cx="8712968" cy="1071127"/>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just">
              <a:lnSpc>
                <a:spcPct val="103000"/>
              </a:lnSpc>
              <a:buFont typeface="Times New Roman" panose="02020603050405020304" pitchFamily="18" charset="0"/>
              <a:buNone/>
            </a:pPr>
            <a:r>
              <a:rPr kumimoji="1" lang="en-US" altLang="zh-CN" sz="3200" b="1" u="none" dirty="0" smtClean="0">
                <a:solidFill>
                  <a:srgbClr val="0000CC"/>
                </a:solidFill>
                <a:ea typeface="楷体_GB2312"/>
              </a:rPr>
              <a:t>13</a:t>
            </a:r>
            <a:r>
              <a:rPr kumimoji="1" lang="en-US" altLang="zh-CN" sz="3200" b="1" u="none" dirty="0">
                <a:solidFill>
                  <a:srgbClr val="0000CC"/>
                </a:solidFill>
                <a:ea typeface="楷体_GB2312"/>
              </a:rPr>
              <a:t>:</a:t>
            </a:r>
            <a:r>
              <a:rPr kumimoji="1" lang="en-US" altLang="zh-CN" sz="3200" b="1" u="none" dirty="0">
                <a:solidFill>
                  <a:schemeClr val="tx1"/>
                </a:solidFill>
                <a:ea typeface="楷体_GB2312"/>
              </a:rPr>
              <a:t> </a:t>
            </a:r>
            <a:r>
              <a:rPr kumimoji="1" lang="zh-CN" altLang="en-US" sz="3200" b="1" u="none" dirty="0">
                <a:solidFill>
                  <a:schemeClr val="tx1"/>
                </a:solidFill>
                <a:ea typeface="楷体_GB2312"/>
              </a:rPr>
              <a:t>均匀带电圆环</a:t>
            </a:r>
            <a:r>
              <a:rPr kumimoji="1" lang="en-US" altLang="zh-CN" sz="3200" b="1" u="none" dirty="0">
                <a:solidFill>
                  <a:schemeClr val="tx1"/>
                </a:solidFill>
                <a:ea typeface="楷体_GB2312"/>
              </a:rPr>
              <a:t>,</a:t>
            </a:r>
            <a:r>
              <a:rPr kumimoji="1" lang="zh-CN" altLang="en-US" sz="3200" b="1" u="none" dirty="0">
                <a:solidFill>
                  <a:schemeClr val="tx1"/>
                </a:solidFill>
                <a:ea typeface="楷体_GB2312"/>
              </a:rPr>
              <a:t>带电量为</a:t>
            </a:r>
            <a:r>
              <a:rPr kumimoji="1" lang="en-US" altLang="zh-CN" sz="3200" b="1" i="1" u="none" dirty="0">
                <a:solidFill>
                  <a:schemeClr val="tx1"/>
                </a:solidFill>
                <a:ea typeface="楷体_GB2312"/>
              </a:rPr>
              <a:t>q</a:t>
            </a:r>
            <a:r>
              <a:rPr kumimoji="1" lang="en-US" altLang="zh-CN" sz="3200" b="1" u="none" dirty="0">
                <a:solidFill>
                  <a:schemeClr val="tx1"/>
                </a:solidFill>
                <a:ea typeface="楷体_GB2312"/>
              </a:rPr>
              <a:t>,</a:t>
            </a:r>
            <a:r>
              <a:rPr kumimoji="1" lang="zh-CN" altLang="en-US" sz="3200" b="1" u="none" dirty="0">
                <a:solidFill>
                  <a:schemeClr val="tx1"/>
                </a:solidFill>
                <a:ea typeface="楷体_GB2312"/>
              </a:rPr>
              <a:t>半径为</a:t>
            </a:r>
            <a:r>
              <a:rPr kumimoji="1" lang="en-US" altLang="zh-CN" sz="3200" b="1" i="1" u="none" dirty="0">
                <a:solidFill>
                  <a:schemeClr val="tx1"/>
                </a:solidFill>
                <a:ea typeface="楷体_GB2312"/>
              </a:rPr>
              <a:t>a</a:t>
            </a:r>
            <a:r>
              <a:rPr kumimoji="1" lang="en-US" altLang="zh-CN" sz="3200" b="1" u="none" dirty="0">
                <a:solidFill>
                  <a:schemeClr val="tx1"/>
                </a:solidFill>
                <a:ea typeface="楷体_GB2312"/>
              </a:rPr>
              <a:t>, </a:t>
            </a:r>
            <a:r>
              <a:rPr kumimoji="1" lang="zh-CN" altLang="en-US" sz="3200" b="1" u="none" dirty="0">
                <a:solidFill>
                  <a:schemeClr val="tx1"/>
                </a:solidFill>
                <a:ea typeface="楷体_GB2312"/>
              </a:rPr>
              <a:t>求轴线上任意一点的</a:t>
            </a:r>
            <a:r>
              <a:rPr kumimoji="1" lang="en-US" altLang="zh-CN" sz="3200" b="1" i="1" u="none" dirty="0">
                <a:solidFill>
                  <a:schemeClr val="tx1"/>
                </a:solidFill>
                <a:ea typeface="楷体_GB2312"/>
              </a:rPr>
              <a:t>P</a:t>
            </a:r>
            <a:r>
              <a:rPr kumimoji="1" lang="zh-CN" altLang="en-US" sz="3200" b="1" u="none" dirty="0">
                <a:solidFill>
                  <a:schemeClr val="tx1"/>
                </a:solidFill>
                <a:ea typeface="楷体_GB2312"/>
              </a:rPr>
              <a:t>电势</a:t>
            </a:r>
            <a:r>
              <a:rPr kumimoji="1" lang="en-US" altLang="zh-CN" sz="3200" b="1" u="none" dirty="0">
                <a:solidFill>
                  <a:schemeClr val="tx1"/>
                </a:solidFill>
                <a:ea typeface="楷体_GB2312"/>
              </a:rPr>
              <a:t>.</a:t>
            </a:r>
          </a:p>
        </p:txBody>
      </p:sp>
      <p:sp>
        <p:nvSpPr>
          <p:cNvPr id="4" name="Text Box 3"/>
          <p:cNvSpPr txBox="1">
            <a:spLocks noChangeArrowheads="1"/>
          </p:cNvSpPr>
          <p:nvPr/>
        </p:nvSpPr>
        <p:spPr bwMode="auto">
          <a:xfrm>
            <a:off x="432768" y="2668210"/>
            <a:ext cx="1219200" cy="472758"/>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buFont typeface="Times New Roman" panose="02020603050405020304" pitchFamily="18" charset="0"/>
              <a:buNone/>
            </a:pPr>
            <a:r>
              <a:rPr kumimoji="1" lang="zh-CN" altLang="en-US" sz="2400" b="1" u="none" dirty="0">
                <a:solidFill>
                  <a:srgbClr val="0000CC"/>
                </a:solidFill>
                <a:ea typeface="楷体_GB2312"/>
              </a:rPr>
              <a:t>解</a:t>
            </a:r>
            <a:r>
              <a:rPr kumimoji="1" lang="en-US" altLang="zh-CN" sz="2400" b="1" u="none" dirty="0">
                <a:solidFill>
                  <a:srgbClr val="0000CC"/>
                </a:solidFill>
                <a:ea typeface="楷体_GB2312"/>
              </a:rPr>
              <a:t>:</a:t>
            </a:r>
          </a:p>
        </p:txBody>
      </p:sp>
      <p:sp>
        <p:nvSpPr>
          <p:cNvPr id="5" name="Line 4"/>
          <p:cNvSpPr>
            <a:spLocks noChangeShapeType="1"/>
          </p:cNvSpPr>
          <p:nvPr/>
        </p:nvSpPr>
        <p:spPr bwMode="auto">
          <a:xfrm>
            <a:off x="5640561" y="2919249"/>
            <a:ext cx="28194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6" name="Line 5"/>
          <p:cNvSpPr>
            <a:spLocks noChangeShapeType="1"/>
          </p:cNvSpPr>
          <p:nvPr/>
        </p:nvSpPr>
        <p:spPr bwMode="auto">
          <a:xfrm flipV="1">
            <a:off x="5640561" y="2081049"/>
            <a:ext cx="0" cy="83820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7" name="AutoShape 6"/>
          <p:cNvSpPr>
            <a:spLocks noChangeArrowheads="1"/>
          </p:cNvSpPr>
          <p:nvPr/>
        </p:nvSpPr>
        <p:spPr bwMode="auto">
          <a:xfrm>
            <a:off x="5259561" y="1928649"/>
            <a:ext cx="762000" cy="1981200"/>
          </a:xfrm>
          <a:custGeom>
            <a:avLst/>
            <a:gdLst>
              <a:gd name="G0" fmla="+- 1388 0 0"/>
              <a:gd name="G1" fmla="+- 21600 0 1388"/>
              <a:gd name="G2" fmla="+- 21600 0 1388"/>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388" y="10800"/>
                </a:moveTo>
                <a:cubicBezTo>
                  <a:pt x="1388" y="15998"/>
                  <a:pt x="5602" y="20212"/>
                  <a:pt x="10800" y="20212"/>
                </a:cubicBezTo>
                <a:cubicBezTo>
                  <a:pt x="15998" y="20212"/>
                  <a:pt x="20212" y="15998"/>
                  <a:pt x="20212" y="10800"/>
                </a:cubicBezTo>
                <a:cubicBezTo>
                  <a:pt x="20212" y="5602"/>
                  <a:pt x="15998" y="1388"/>
                  <a:pt x="10800" y="1388"/>
                </a:cubicBezTo>
                <a:cubicBezTo>
                  <a:pt x="5602" y="1388"/>
                  <a:pt x="1388" y="5602"/>
                  <a:pt x="1388" y="10800"/>
                </a:cubicBezTo>
                <a:close/>
              </a:path>
            </a:pathLst>
          </a:custGeom>
          <a:solidFill>
            <a:schemeClr val="accent2"/>
          </a:solidFill>
          <a:ln w="952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8" name="Rectangle 7"/>
          <p:cNvSpPr>
            <a:spLocks noChangeArrowheads="1"/>
          </p:cNvSpPr>
          <p:nvPr/>
        </p:nvSpPr>
        <p:spPr bwMode="auto">
          <a:xfrm>
            <a:off x="7366174" y="2463637"/>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P</a:t>
            </a:r>
            <a:endParaRPr kumimoji="1" lang="en-US" altLang="zh-CN" sz="2400" i="1" u="none">
              <a:solidFill>
                <a:schemeClr val="tx1"/>
              </a:solidFill>
              <a:ea typeface="楷体_GB2312"/>
            </a:endParaRPr>
          </a:p>
        </p:txBody>
      </p:sp>
      <p:sp>
        <p:nvSpPr>
          <p:cNvPr id="9" name="Rectangle 8"/>
          <p:cNvSpPr>
            <a:spLocks noChangeArrowheads="1"/>
          </p:cNvSpPr>
          <p:nvPr/>
        </p:nvSpPr>
        <p:spPr bwMode="auto">
          <a:xfrm>
            <a:off x="8155161" y="2462049"/>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x</a:t>
            </a:r>
            <a:endParaRPr kumimoji="1" lang="en-US" altLang="zh-CN" sz="2400" i="1" u="none">
              <a:solidFill>
                <a:schemeClr val="tx1"/>
              </a:solidFill>
              <a:ea typeface="楷体_GB2312"/>
            </a:endParaRPr>
          </a:p>
        </p:txBody>
      </p:sp>
      <p:sp>
        <p:nvSpPr>
          <p:cNvPr id="10" name="Rectangle 9"/>
          <p:cNvSpPr>
            <a:spLocks noChangeArrowheads="1"/>
          </p:cNvSpPr>
          <p:nvPr/>
        </p:nvSpPr>
        <p:spPr bwMode="auto">
          <a:xfrm>
            <a:off x="6402561" y="2995449"/>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x</a:t>
            </a:r>
            <a:endParaRPr kumimoji="1" lang="en-US" altLang="zh-CN" sz="2400" i="1" u="none">
              <a:solidFill>
                <a:schemeClr val="tx1"/>
              </a:solidFill>
              <a:ea typeface="楷体_GB2312"/>
            </a:endParaRPr>
          </a:p>
        </p:txBody>
      </p:sp>
      <p:sp>
        <p:nvSpPr>
          <p:cNvPr id="11" name="Rectangle 10"/>
          <p:cNvSpPr>
            <a:spLocks noChangeArrowheads="1"/>
          </p:cNvSpPr>
          <p:nvPr/>
        </p:nvSpPr>
        <p:spPr bwMode="auto">
          <a:xfrm>
            <a:off x="5335761" y="2258849"/>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800" b="1" i="1" u="none">
                <a:solidFill>
                  <a:schemeClr val="tx1"/>
                </a:solidFill>
                <a:ea typeface="楷体_GB2312"/>
              </a:rPr>
              <a:t>a</a:t>
            </a:r>
            <a:endParaRPr kumimoji="1" lang="en-US" altLang="zh-CN" sz="2800" i="1" u="none">
              <a:solidFill>
                <a:schemeClr val="tx1"/>
              </a:solidFill>
              <a:ea typeface="楷体_GB2312"/>
            </a:endParaRPr>
          </a:p>
        </p:txBody>
      </p:sp>
      <p:sp>
        <p:nvSpPr>
          <p:cNvPr id="12" name="Oval 11"/>
          <p:cNvSpPr>
            <a:spLocks noChangeArrowheads="1"/>
          </p:cNvSpPr>
          <p:nvPr/>
        </p:nvSpPr>
        <p:spPr bwMode="auto">
          <a:xfrm>
            <a:off x="7463011" y="2893849"/>
            <a:ext cx="76200" cy="76200"/>
          </a:xfrm>
          <a:prstGeom prst="ellipse">
            <a:avLst/>
          </a:prstGeom>
          <a:solidFill>
            <a:srgbClr val="0000CC"/>
          </a:solidFill>
          <a:ln w="952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grpSp>
        <p:nvGrpSpPr>
          <p:cNvPr id="13" name="Group 12"/>
          <p:cNvGrpSpPr>
            <a:grpSpLocks/>
          </p:cNvGrpSpPr>
          <p:nvPr/>
        </p:nvGrpSpPr>
        <p:grpSpPr bwMode="auto">
          <a:xfrm>
            <a:off x="5640561" y="2919249"/>
            <a:ext cx="1828800" cy="304800"/>
            <a:chOff x="3456" y="1584"/>
            <a:chExt cx="1152" cy="192"/>
          </a:xfrm>
        </p:grpSpPr>
        <p:sp>
          <p:nvSpPr>
            <p:cNvPr id="14" name="Line 13"/>
            <p:cNvSpPr>
              <a:spLocks noChangeShapeType="1"/>
            </p:cNvSpPr>
            <p:nvPr/>
          </p:nvSpPr>
          <p:spPr bwMode="auto">
            <a:xfrm>
              <a:off x="3456" y="1584"/>
              <a:ext cx="0" cy="192"/>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15" name="Line 14"/>
            <p:cNvSpPr>
              <a:spLocks noChangeShapeType="1"/>
            </p:cNvSpPr>
            <p:nvPr/>
          </p:nvSpPr>
          <p:spPr bwMode="auto">
            <a:xfrm>
              <a:off x="4608" y="1584"/>
              <a:ext cx="0" cy="192"/>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16" name="Line 15"/>
            <p:cNvSpPr>
              <a:spLocks noChangeShapeType="1"/>
            </p:cNvSpPr>
            <p:nvPr/>
          </p:nvSpPr>
          <p:spPr bwMode="auto">
            <a:xfrm>
              <a:off x="3456" y="1680"/>
              <a:ext cx="1152" cy="0"/>
            </a:xfrm>
            <a:prstGeom prst="line">
              <a:avLst/>
            </a:prstGeom>
            <a:noFill/>
            <a:ln w="9525">
              <a:solidFill>
                <a:schemeClr val="accent2"/>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grpSp>
      <p:graphicFrame>
        <p:nvGraphicFramePr>
          <p:cNvPr id="17" name="Object 16"/>
          <p:cNvGraphicFramePr>
            <a:graphicFrameLocks noChangeAspect="1"/>
          </p:cNvGraphicFramePr>
          <p:nvPr>
            <p:extLst>
              <p:ext uri="{D42A27DB-BD31-4B8C-83A1-F6EECF244321}">
                <p14:modId xmlns:p14="http://schemas.microsoft.com/office/powerpoint/2010/main" val="2382461516"/>
              </p:ext>
            </p:extLst>
          </p:nvPr>
        </p:nvGraphicFramePr>
        <p:xfrm>
          <a:off x="1325736" y="2410842"/>
          <a:ext cx="2727325" cy="946150"/>
        </p:xfrm>
        <a:graphic>
          <a:graphicData uri="http://schemas.openxmlformats.org/presentationml/2006/ole">
            <mc:AlternateContent xmlns:mc="http://schemas.openxmlformats.org/markup-compatibility/2006">
              <mc:Choice xmlns:v="urn:schemas-microsoft-com:vml" Requires="v">
                <p:oleObj spid="_x0000_s129126" name="公式" r:id="rId3" imgW="1130040" imgH="393480" progId="Equation.3">
                  <p:embed/>
                </p:oleObj>
              </mc:Choice>
              <mc:Fallback>
                <p:oleObj name="公式" r:id="rId3" imgW="113004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736" y="2410842"/>
                        <a:ext cx="2727325" cy="946150"/>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931741353"/>
              </p:ext>
            </p:extLst>
          </p:nvPr>
        </p:nvGraphicFramePr>
        <p:xfrm>
          <a:off x="1217786" y="3375075"/>
          <a:ext cx="3475038" cy="1062037"/>
        </p:xfrm>
        <a:graphic>
          <a:graphicData uri="http://schemas.openxmlformats.org/presentationml/2006/ole">
            <mc:AlternateContent xmlns:mc="http://schemas.openxmlformats.org/markup-compatibility/2006">
              <mc:Choice xmlns:v="urn:schemas-microsoft-com:vml" Requires="v">
                <p:oleObj spid="_x0000_s129127" name="公式" r:id="rId5" imgW="1447560" imgH="444240" progId="Equation.3">
                  <p:embed/>
                </p:oleObj>
              </mc:Choice>
              <mc:Fallback>
                <p:oleObj name="公式" r:id="rId5" imgW="144756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7786" y="3375075"/>
                        <a:ext cx="3475038" cy="106203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 name="Group 18"/>
          <p:cNvGrpSpPr>
            <a:grpSpLocks/>
          </p:cNvGrpSpPr>
          <p:nvPr/>
        </p:nvGrpSpPr>
        <p:grpSpPr bwMode="auto">
          <a:xfrm>
            <a:off x="5640561" y="1928649"/>
            <a:ext cx="1828800" cy="990600"/>
            <a:chOff x="3456" y="960"/>
            <a:chExt cx="1152" cy="624"/>
          </a:xfrm>
        </p:grpSpPr>
        <p:sp>
          <p:nvSpPr>
            <p:cNvPr id="20" name="Rectangle 19"/>
            <p:cNvSpPr>
              <a:spLocks noChangeArrowheads="1"/>
            </p:cNvSpPr>
            <p:nvPr/>
          </p:nvSpPr>
          <p:spPr bwMode="auto">
            <a:xfrm>
              <a:off x="3456" y="960"/>
              <a:ext cx="48" cy="96"/>
            </a:xfrm>
            <a:prstGeom prst="rect">
              <a:avLst/>
            </a:prstGeom>
            <a:solidFill>
              <a:srgbClr val="CC00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22" name="Line 20"/>
            <p:cNvSpPr>
              <a:spLocks noChangeShapeType="1"/>
            </p:cNvSpPr>
            <p:nvPr/>
          </p:nvSpPr>
          <p:spPr bwMode="auto">
            <a:xfrm>
              <a:off x="3504" y="1008"/>
              <a:ext cx="1104" cy="576"/>
            </a:xfrm>
            <a:prstGeom prst="line">
              <a:avLst/>
            </a:prstGeom>
            <a:noFill/>
            <a:ln w="9525" cap="rnd">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_GB2312"/>
              </a:endParaRPr>
            </a:p>
          </p:txBody>
        </p:sp>
        <p:sp>
          <p:nvSpPr>
            <p:cNvPr id="23" name="Rectangle 21"/>
            <p:cNvSpPr>
              <a:spLocks noChangeArrowheads="1"/>
            </p:cNvSpPr>
            <p:nvPr/>
          </p:nvSpPr>
          <p:spPr bwMode="auto">
            <a:xfrm>
              <a:off x="4176" y="1104"/>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2400" b="1" i="1" u="none">
                  <a:solidFill>
                    <a:schemeClr val="tx1"/>
                  </a:solidFill>
                  <a:ea typeface="楷体_GB2312"/>
                </a:rPr>
                <a:t>r</a:t>
              </a:r>
              <a:endParaRPr kumimoji="1" lang="en-US" altLang="zh-CN" sz="2400" i="1" u="none">
                <a:solidFill>
                  <a:schemeClr val="tx1"/>
                </a:solidFill>
                <a:ea typeface="楷体_GB2312"/>
              </a:endParaRPr>
            </a:p>
          </p:txBody>
        </p:sp>
      </p:grpSp>
      <p:graphicFrame>
        <p:nvGraphicFramePr>
          <p:cNvPr id="24" name="Object 22"/>
          <p:cNvGraphicFramePr>
            <a:graphicFrameLocks noChangeAspect="1"/>
          </p:cNvGraphicFramePr>
          <p:nvPr>
            <p:extLst>
              <p:ext uri="{D42A27DB-BD31-4B8C-83A1-F6EECF244321}">
                <p14:modId xmlns:p14="http://schemas.microsoft.com/office/powerpoint/2010/main" val="1154510456"/>
              </p:ext>
            </p:extLst>
          </p:nvPr>
        </p:nvGraphicFramePr>
        <p:xfrm>
          <a:off x="1187624" y="4340324"/>
          <a:ext cx="5486400" cy="1104900"/>
        </p:xfrm>
        <a:graphic>
          <a:graphicData uri="http://schemas.openxmlformats.org/presentationml/2006/ole">
            <mc:AlternateContent xmlns:mc="http://schemas.openxmlformats.org/markup-compatibility/2006">
              <mc:Choice xmlns:v="urn:schemas-microsoft-com:vml" Requires="v">
                <p:oleObj spid="_x0000_s129128" name="公式" r:id="rId7" imgW="2197080" imgH="444240" progId="Equation.3">
                  <p:embed/>
                </p:oleObj>
              </mc:Choice>
              <mc:Fallback>
                <p:oleObj name="公式" r:id="rId7" imgW="219708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4340324"/>
                        <a:ext cx="5486400" cy="1104900"/>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3"/>
          <p:cNvGraphicFramePr>
            <a:graphicFrameLocks noChangeAspect="1"/>
          </p:cNvGraphicFramePr>
          <p:nvPr>
            <p:extLst>
              <p:ext uri="{D42A27DB-BD31-4B8C-83A1-F6EECF244321}">
                <p14:modId xmlns:p14="http://schemas.microsoft.com/office/powerpoint/2010/main" val="2323680923"/>
              </p:ext>
            </p:extLst>
          </p:nvPr>
        </p:nvGraphicFramePr>
        <p:xfrm>
          <a:off x="1187624" y="5398789"/>
          <a:ext cx="4427537" cy="1198563"/>
        </p:xfrm>
        <a:graphic>
          <a:graphicData uri="http://schemas.openxmlformats.org/presentationml/2006/ole">
            <mc:AlternateContent xmlns:mc="http://schemas.openxmlformats.org/markup-compatibility/2006">
              <mc:Choice xmlns:v="urn:schemas-microsoft-com:vml" Requires="v">
                <p:oleObj spid="_x0000_s129129" name="公式" r:id="rId9" imgW="1739880" imgH="469800" progId="Equation.3">
                  <p:embed/>
                </p:oleObj>
              </mc:Choice>
              <mc:Fallback>
                <p:oleObj name="公式" r:id="rId9" imgW="1739880" imgH="469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624" y="5398789"/>
                        <a:ext cx="4427537" cy="119856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26"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49</a:t>
            </a:fld>
            <a:endParaRPr lang="en-US" altLang="zh-CN"/>
          </a:p>
        </p:txBody>
      </p:sp>
    </p:spTree>
    <p:extLst>
      <p:ext uri="{BB962C8B-B14F-4D97-AF65-F5344CB8AC3E}">
        <p14:creationId xmlns:p14="http://schemas.microsoft.com/office/powerpoint/2010/main" val="28402381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AC0EEF14-84FD-49D1-ACB1-05BC2C175D67}" type="slidenum">
              <a:rPr lang="en-US" altLang="zh-CN" smtClean="0"/>
              <a:pPr>
                <a:defRPr/>
              </a:pPr>
              <a:t>5</a:t>
            </a:fld>
            <a:endParaRPr lang="en-US" altLang="zh-CN"/>
          </a:p>
        </p:txBody>
      </p:sp>
      <p:sp>
        <p:nvSpPr>
          <p:cNvPr id="11" name="TextBox 10"/>
          <p:cNvSpPr txBox="1"/>
          <p:nvPr/>
        </p:nvSpPr>
        <p:spPr>
          <a:xfrm>
            <a:off x="1691680" y="2670011"/>
            <a:ext cx="5904656" cy="830997"/>
          </a:xfrm>
          <a:prstGeom prst="rect">
            <a:avLst/>
          </a:prstGeom>
          <a:noFill/>
        </p:spPr>
        <p:txBody>
          <a:bodyPr wrap="square" rtlCol="0">
            <a:spAutoFit/>
          </a:bodyPr>
          <a:lstStyle/>
          <a:p>
            <a:pPr fontAlgn="base">
              <a:spcBef>
                <a:spcPct val="50000"/>
              </a:spcBef>
              <a:spcAft>
                <a:spcPct val="0"/>
              </a:spcAft>
            </a:pPr>
            <a:r>
              <a:rPr kumimoji="1" lang="zh-CN" altLang="en-US" sz="4800" dirty="0" smtClean="0">
                <a:solidFill>
                  <a:srgbClr val="0000FF"/>
                </a:solidFill>
                <a:ea typeface="楷体_GB2312" pitchFamily="49" charset="-122"/>
              </a:rPr>
              <a:t>生活</a:t>
            </a:r>
            <a:r>
              <a:rPr kumimoji="1" lang="zh-CN" altLang="en-US" sz="4800" dirty="0">
                <a:solidFill>
                  <a:srgbClr val="0000FF"/>
                </a:solidFill>
                <a:ea typeface="楷体_GB2312" pitchFamily="49" charset="-122"/>
              </a:rPr>
              <a:t>中的电磁学</a:t>
            </a:r>
            <a:r>
              <a:rPr kumimoji="1" lang="zh-CN" altLang="en-US" sz="4800" dirty="0" smtClean="0">
                <a:solidFill>
                  <a:srgbClr val="0000FF"/>
                </a:solidFill>
                <a:ea typeface="楷体_GB2312" pitchFamily="49" charset="-122"/>
              </a:rPr>
              <a:t>问题</a:t>
            </a:r>
            <a:endParaRPr kumimoji="1" lang="zh-CN" altLang="en-US" sz="4800" dirty="0">
              <a:solidFill>
                <a:srgbClr val="0000FF"/>
              </a:solidFill>
              <a:ea typeface="楷体_GB2312" pitchFamily="49" charset="-122"/>
            </a:endParaRPr>
          </a:p>
        </p:txBody>
      </p:sp>
    </p:spTree>
    <p:extLst>
      <p:ext uri="{BB962C8B-B14F-4D97-AF65-F5344CB8AC3E}">
        <p14:creationId xmlns:p14="http://schemas.microsoft.com/office/powerpoint/2010/main" val="79275580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50</a:t>
            </a:fld>
            <a:endParaRPr lang="en-US" altLang="zh-CN"/>
          </a:p>
        </p:txBody>
      </p:sp>
      <p:sp>
        <p:nvSpPr>
          <p:cNvPr id="3" name="Text Box 2"/>
          <p:cNvSpPr txBox="1">
            <a:spLocks noChangeArrowheads="1"/>
          </p:cNvSpPr>
          <p:nvPr/>
        </p:nvSpPr>
        <p:spPr bwMode="auto">
          <a:xfrm>
            <a:off x="273863" y="1412776"/>
            <a:ext cx="8642350" cy="275537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buFont typeface="Times New Roman" pitchFamily="18" charset="0"/>
              <a:buNone/>
            </a:pPr>
            <a:r>
              <a:rPr kumimoji="1" lang="en-US" altLang="zh-CN" sz="2800" b="1" u="none" dirty="0" smtClean="0">
                <a:solidFill>
                  <a:srgbClr val="0000CC"/>
                </a:solidFill>
              </a:rPr>
              <a:t>14</a:t>
            </a:r>
            <a:r>
              <a:rPr kumimoji="1" lang="en-US" altLang="zh-CN" sz="2800" b="1" u="none" dirty="0">
                <a:solidFill>
                  <a:srgbClr val="0000CC"/>
                </a:solidFill>
              </a:rPr>
              <a:t>:</a:t>
            </a:r>
            <a:r>
              <a:rPr kumimoji="1" lang="en-US" altLang="zh-CN" sz="2800" b="1" u="none" dirty="0">
                <a:solidFill>
                  <a:schemeClr val="tx1"/>
                </a:solidFill>
              </a:rPr>
              <a:t> </a:t>
            </a:r>
            <a:r>
              <a:rPr kumimoji="1" lang="zh-CN" altLang="en-US" sz="2800" b="1" u="none" dirty="0">
                <a:solidFill>
                  <a:schemeClr val="tx1"/>
                </a:solidFill>
              </a:rPr>
              <a:t>如图所示</a:t>
            </a:r>
            <a:r>
              <a:rPr kumimoji="1" lang="en-US" altLang="zh-CN" sz="2800" b="1" u="none" dirty="0">
                <a:solidFill>
                  <a:schemeClr val="tx1"/>
                </a:solidFill>
              </a:rPr>
              <a:t>,</a:t>
            </a:r>
            <a:r>
              <a:rPr kumimoji="1" lang="zh-CN" altLang="en-US" sz="2800" b="1" u="none" dirty="0">
                <a:solidFill>
                  <a:schemeClr val="tx1"/>
                </a:solidFill>
              </a:rPr>
              <a:t>已知两个点电荷分别为</a:t>
            </a:r>
            <a:r>
              <a:rPr kumimoji="1" lang="en-US" altLang="zh-CN" sz="2800" b="1" i="1" u="none" dirty="0">
                <a:solidFill>
                  <a:schemeClr val="tx1"/>
                </a:solidFill>
              </a:rPr>
              <a:t>q</a:t>
            </a:r>
            <a:r>
              <a:rPr kumimoji="1" lang="en-US" altLang="zh-CN" sz="2800" b="1" u="none" baseline="-25000" dirty="0">
                <a:solidFill>
                  <a:schemeClr val="tx1"/>
                </a:solidFill>
              </a:rPr>
              <a:t>1</a:t>
            </a:r>
            <a:r>
              <a:rPr kumimoji="1" lang="en-US" altLang="zh-CN" sz="2800" b="1" u="none" dirty="0">
                <a:solidFill>
                  <a:schemeClr val="tx1"/>
                </a:solidFill>
              </a:rPr>
              <a:t>=3.0</a:t>
            </a:r>
            <a:r>
              <a:rPr kumimoji="1" lang="en-US" altLang="zh-CN" sz="2800" b="1" u="none" dirty="0">
                <a:solidFill>
                  <a:schemeClr val="tx1"/>
                </a:solidFill>
                <a:sym typeface="Symbol" pitchFamily="18" charset="2"/>
              </a:rPr>
              <a:t>10</a:t>
            </a:r>
            <a:r>
              <a:rPr kumimoji="1" lang="en-US" altLang="zh-CN" sz="2800" b="1" u="none" baseline="30000" dirty="0">
                <a:solidFill>
                  <a:schemeClr val="tx1"/>
                </a:solidFill>
              </a:rPr>
              <a:t>-8</a:t>
            </a:r>
            <a:r>
              <a:rPr kumimoji="1" lang="en-US" altLang="zh-CN" sz="2800" b="1" u="none" dirty="0">
                <a:solidFill>
                  <a:schemeClr val="tx1"/>
                </a:solidFill>
              </a:rPr>
              <a:t>C , </a:t>
            </a:r>
            <a:r>
              <a:rPr kumimoji="1" lang="en-US" altLang="zh-CN" sz="2800" b="1" i="1" u="none" dirty="0">
                <a:solidFill>
                  <a:schemeClr val="tx1"/>
                </a:solidFill>
              </a:rPr>
              <a:t>q</a:t>
            </a:r>
            <a:r>
              <a:rPr kumimoji="1" lang="en-US" altLang="zh-CN" sz="2800" b="1" u="none" baseline="-25000" dirty="0">
                <a:solidFill>
                  <a:schemeClr val="tx1"/>
                </a:solidFill>
              </a:rPr>
              <a:t>2</a:t>
            </a:r>
            <a:r>
              <a:rPr kumimoji="1" lang="en-US" altLang="zh-CN" sz="2800" b="1" u="none" dirty="0">
                <a:solidFill>
                  <a:schemeClr val="tx1"/>
                </a:solidFill>
              </a:rPr>
              <a:t>= -3.0 </a:t>
            </a:r>
            <a:r>
              <a:rPr kumimoji="1" lang="en-US" altLang="zh-CN" sz="2800" b="1" u="none" dirty="0">
                <a:solidFill>
                  <a:schemeClr val="tx1"/>
                </a:solidFill>
                <a:sym typeface="Symbol" pitchFamily="18" charset="2"/>
              </a:rPr>
              <a:t>10</a:t>
            </a:r>
            <a:r>
              <a:rPr kumimoji="1" lang="en-US" altLang="zh-CN" sz="2800" b="1" u="none" baseline="30000" dirty="0">
                <a:solidFill>
                  <a:schemeClr val="tx1"/>
                </a:solidFill>
              </a:rPr>
              <a:t>-8</a:t>
            </a:r>
            <a:r>
              <a:rPr kumimoji="1" lang="en-US" altLang="zh-CN" sz="2800" b="1" u="none" dirty="0">
                <a:solidFill>
                  <a:schemeClr val="tx1"/>
                </a:solidFill>
              </a:rPr>
              <a:t>C. A</a:t>
            </a:r>
            <a:r>
              <a:rPr kumimoji="1" lang="zh-CN" altLang="en-US" sz="2800" b="1" u="none" dirty="0">
                <a:solidFill>
                  <a:schemeClr val="tx1"/>
                </a:solidFill>
              </a:rPr>
              <a:t>、</a:t>
            </a:r>
            <a:r>
              <a:rPr kumimoji="1" lang="en-US" altLang="zh-CN" sz="2800" b="1" u="none" dirty="0">
                <a:solidFill>
                  <a:schemeClr val="tx1"/>
                </a:solidFill>
              </a:rPr>
              <a:t>B</a:t>
            </a:r>
            <a:r>
              <a:rPr kumimoji="1" lang="zh-CN" altLang="en-US" sz="2800" b="1" u="none" dirty="0">
                <a:solidFill>
                  <a:schemeClr val="tx1"/>
                </a:solidFill>
              </a:rPr>
              <a:t>、</a:t>
            </a:r>
            <a:r>
              <a:rPr kumimoji="1" lang="en-US" altLang="zh-CN" sz="2800" b="1" u="none" dirty="0">
                <a:solidFill>
                  <a:schemeClr val="tx1"/>
                </a:solidFill>
              </a:rPr>
              <a:t>C</a:t>
            </a:r>
            <a:r>
              <a:rPr kumimoji="1" lang="zh-CN" altLang="en-US" sz="2800" b="1" u="none" dirty="0">
                <a:solidFill>
                  <a:schemeClr val="tx1"/>
                </a:solidFill>
              </a:rPr>
              <a:t>、</a:t>
            </a:r>
            <a:r>
              <a:rPr kumimoji="1" lang="en-US" altLang="zh-CN" sz="2800" b="1" u="none" dirty="0">
                <a:solidFill>
                  <a:schemeClr val="tx1"/>
                </a:solidFill>
              </a:rPr>
              <a:t>D</a:t>
            </a:r>
            <a:r>
              <a:rPr kumimoji="1" lang="zh-CN" altLang="en-US" sz="2800" b="1" u="none" dirty="0">
                <a:solidFill>
                  <a:schemeClr val="tx1"/>
                </a:solidFill>
              </a:rPr>
              <a:t>为电场中四个点</a:t>
            </a:r>
            <a:r>
              <a:rPr kumimoji="1" lang="en-US" altLang="zh-CN" sz="2800" b="1" u="none" dirty="0">
                <a:solidFill>
                  <a:schemeClr val="tx1"/>
                </a:solidFill>
              </a:rPr>
              <a:t>, </a:t>
            </a:r>
            <a:r>
              <a:rPr kumimoji="1" lang="zh-CN" altLang="en-US" sz="2800" b="1" u="none" dirty="0">
                <a:solidFill>
                  <a:schemeClr val="tx1"/>
                </a:solidFill>
              </a:rPr>
              <a:t>图中 </a:t>
            </a:r>
            <a:r>
              <a:rPr kumimoji="1" lang="en-US" altLang="zh-CN" sz="2800" b="1" i="1" u="none" dirty="0">
                <a:solidFill>
                  <a:schemeClr val="tx1"/>
                </a:solidFill>
              </a:rPr>
              <a:t>a </a:t>
            </a:r>
            <a:r>
              <a:rPr kumimoji="1" lang="en-US" altLang="zh-CN" sz="2800" b="1" u="none" dirty="0">
                <a:solidFill>
                  <a:schemeClr val="tx1"/>
                </a:solidFill>
              </a:rPr>
              <a:t>= 8.0cm,  </a:t>
            </a:r>
            <a:r>
              <a:rPr kumimoji="1" lang="en-US" altLang="zh-CN" sz="2800" b="1" i="1" u="none" dirty="0">
                <a:solidFill>
                  <a:schemeClr val="tx1"/>
                </a:solidFill>
              </a:rPr>
              <a:t>r </a:t>
            </a:r>
            <a:r>
              <a:rPr kumimoji="1" lang="en-US" altLang="zh-CN" sz="2800" b="1" u="none" dirty="0">
                <a:solidFill>
                  <a:schemeClr val="tx1"/>
                </a:solidFill>
              </a:rPr>
              <a:t>=6.0cm. </a:t>
            </a:r>
            <a:r>
              <a:rPr kumimoji="1" lang="en-US" altLang="zh-CN" sz="2800" b="1" u="none" dirty="0"/>
              <a:t>(1) </a:t>
            </a:r>
            <a:r>
              <a:rPr kumimoji="1" lang="zh-CN" altLang="en-US" sz="2800" b="1" u="none" dirty="0"/>
              <a:t>今将电荷为</a:t>
            </a:r>
            <a:r>
              <a:rPr kumimoji="1" lang="en-US" altLang="zh-CN" sz="2800" b="1" u="none" dirty="0"/>
              <a:t>2.0</a:t>
            </a:r>
            <a:r>
              <a:rPr kumimoji="1" lang="en-US" altLang="zh-CN" sz="2800" b="1" u="none" dirty="0">
                <a:sym typeface="Symbol" pitchFamily="18" charset="2"/>
              </a:rPr>
              <a:t>10</a:t>
            </a:r>
            <a:r>
              <a:rPr kumimoji="1" lang="en-US" altLang="zh-CN" sz="2800" b="1" u="none" baseline="30000" dirty="0"/>
              <a:t>-9</a:t>
            </a:r>
            <a:r>
              <a:rPr kumimoji="1" lang="en-US" altLang="zh-CN" sz="2800" b="1" u="none" dirty="0"/>
              <a:t>C</a:t>
            </a:r>
            <a:r>
              <a:rPr kumimoji="1" lang="zh-CN" altLang="zh-CN" sz="2800" b="1" u="none" dirty="0"/>
              <a:t>的点电荷从无限远处移到</a:t>
            </a:r>
            <a:r>
              <a:rPr kumimoji="1" lang="en-US" altLang="zh-CN" sz="2800" b="1" u="none" dirty="0"/>
              <a:t>A</a:t>
            </a:r>
            <a:r>
              <a:rPr kumimoji="1" lang="zh-CN" altLang="zh-CN" sz="2800" b="1" u="none" dirty="0"/>
              <a:t>点,电场力作功多少? 电势能增加多少? (2) 将此电荷从</a:t>
            </a:r>
            <a:r>
              <a:rPr kumimoji="1" lang="en-US" altLang="zh-CN" sz="2800" b="1" u="none" dirty="0"/>
              <a:t>A</a:t>
            </a:r>
            <a:r>
              <a:rPr kumimoji="1" lang="zh-CN" altLang="zh-CN" sz="2800" b="1" u="none" dirty="0"/>
              <a:t>点移到</a:t>
            </a:r>
            <a:r>
              <a:rPr kumimoji="1" lang="en-US" altLang="zh-CN" sz="2800" b="1" u="none" dirty="0"/>
              <a:t>B</a:t>
            </a:r>
            <a:r>
              <a:rPr kumimoji="1" lang="zh-CN" altLang="zh-CN" sz="2800" b="1" u="none" dirty="0"/>
              <a:t>点</a:t>
            </a:r>
            <a:r>
              <a:rPr kumimoji="1" lang="zh-CN" altLang="zh-CN" sz="2800" b="1" u="none" dirty="0">
                <a:solidFill>
                  <a:schemeClr val="tx1"/>
                </a:solidFill>
              </a:rPr>
              <a:t>, 电场力作多少功? 电势能增加多少?</a:t>
            </a:r>
            <a:endParaRPr kumimoji="1" lang="en-US" altLang="zh-CN" sz="2800" b="1" u="none" dirty="0">
              <a:solidFill>
                <a:schemeClr val="tx1"/>
              </a:solidFill>
            </a:endParaRPr>
          </a:p>
        </p:txBody>
      </p:sp>
      <p:pic>
        <p:nvPicPr>
          <p:cNvPr id="149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501008"/>
            <a:ext cx="4597400"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254321084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51</a:t>
            </a:fld>
            <a:endParaRPr lang="en-US" altLang="zh-CN"/>
          </a:p>
        </p:txBody>
      </p:sp>
      <p:pic>
        <p:nvPicPr>
          <p:cNvPr id="150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836712"/>
            <a:ext cx="8171383" cy="558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245073783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52</a:t>
            </a:fld>
            <a:endParaRPr lang="en-US" altLang="zh-CN"/>
          </a:p>
        </p:txBody>
      </p:sp>
      <p:pic>
        <p:nvPicPr>
          <p:cNvPr id="151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874451"/>
            <a:ext cx="8243391" cy="559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smtClean="0">
                <a:solidFill>
                  <a:srgbClr val="A50021"/>
                </a:solidFill>
                <a:latin typeface="华文新魏" pitchFamily="2" charset="-122"/>
                <a:ea typeface="华文新魏" pitchFamily="2" charset="-122"/>
              </a:rPr>
              <a:t>习题</a:t>
            </a:r>
            <a:endParaRPr lang="zh-CN" altLang="en-US" sz="2400" dirty="0">
              <a:solidFill>
                <a:srgbClr val="A50021"/>
              </a:solidFill>
              <a:latin typeface="华文新魏" pitchFamily="2" charset="-122"/>
              <a:ea typeface="华文新魏" pitchFamily="2" charset="-122"/>
            </a:endParaRPr>
          </a:p>
        </p:txBody>
      </p:sp>
    </p:spTree>
    <p:extLst>
      <p:ext uri="{BB962C8B-B14F-4D97-AF65-F5344CB8AC3E}">
        <p14:creationId xmlns:p14="http://schemas.microsoft.com/office/powerpoint/2010/main" val="41747097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5"/>
          <p:cNvSpPr>
            <a:spLocks noChangeArrowheads="1"/>
          </p:cNvSpPr>
          <p:nvPr/>
        </p:nvSpPr>
        <p:spPr bwMode="auto">
          <a:xfrm>
            <a:off x="3811388" y="289024"/>
            <a:ext cx="522510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rgbClr val="0000FF"/>
                </a:solidFill>
                <a:latin typeface="Times New Roman" pitchFamily="18" charset="0"/>
                <a:ea typeface="楷体_GB2312" pitchFamily="49" charset="-122"/>
              </a:defRPr>
            </a:lvl1pPr>
            <a:lvl2pPr marL="742950" indent="-285750" eaLnBrk="0" hangingPunct="0">
              <a:defRPr kumimoji="1" sz="2800">
                <a:solidFill>
                  <a:srgbClr val="0000FF"/>
                </a:solidFill>
                <a:latin typeface="Times New Roman" pitchFamily="18" charset="0"/>
                <a:ea typeface="楷体_GB2312" pitchFamily="49" charset="-122"/>
              </a:defRPr>
            </a:lvl2pPr>
            <a:lvl3pPr marL="1143000" indent="-228600" eaLnBrk="0" hangingPunct="0">
              <a:defRPr kumimoji="1" sz="2800">
                <a:solidFill>
                  <a:srgbClr val="0000FF"/>
                </a:solidFill>
                <a:latin typeface="Times New Roman" pitchFamily="18" charset="0"/>
                <a:ea typeface="楷体_GB2312" pitchFamily="49" charset="-122"/>
              </a:defRPr>
            </a:lvl3pPr>
            <a:lvl4pPr marL="1600200" indent="-228600" eaLnBrk="0" hangingPunct="0">
              <a:defRPr kumimoji="1" sz="2800">
                <a:solidFill>
                  <a:srgbClr val="0000FF"/>
                </a:solidFill>
                <a:latin typeface="Times New Roman" pitchFamily="18" charset="0"/>
                <a:ea typeface="楷体_GB2312" pitchFamily="49" charset="-122"/>
              </a:defRPr>
            </a:lvl4pPr>
            <a:lvl5pPr marL="2057400" indent="-228600" eaLnBrk="0" hangingPunct="0">
              <a:defRPr kumimoji="1" sz="2800">
                <a:solidFill>
                  <a:srgbClr val="0000FF"/>
                </a:solidFill>
                <a:latin typeface="Times New Roman" pitchFamily="18" charset="0"/>
                <a:ea typeface="楷体_GB2312" pitchFamily="49" charset="-122"/>
              </a:defRPr>
            </a:lvl5pPr>
            <a:lvl6pPr marL="25146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6pPr>
            <a:lvl7pPr marL="29718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7pPr>
            <a:lvl8pPr marL="34290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8pPr>
            <a:lvl9pPr marL="3886200" indent="-228600" eaLnBrk="0" fontAlgn="base" hangingPunct="0">
              <a:spcBef>
                <a:spcPct val="50000"/>
              </a:spcBef>
              <a:spcAft>
                <a:spcPct val="0"/>
              </a:spcAft>
              <a:defRPr kumimoji="1" sz="2800">
                <a:solidFill>
                  <a:srgbClr val="0000FF"/>
                </a:solidFill>
                <a:latin typeface="Times New Roman" pitchFamily="18" charset="0"/>
                <a:ea typeface="楷体_GB2312" pitchFamily="49" charset="-122"/>
              </a:defRPr>
            </a:lvl9pPr>
          </a:lstStyle>
          <a:p>
            <a:pPr algn="ctr" eaLnBrk="1" hangingPunct="1">
              <a:spcBef>
                <a:spcPct val="0"/>
              </a:spcBef>
            </a:pPr>
            <a:r>
              <a:rPr lang="zh-CN" altLang="en-US" sz="2400" dirty="0">
                <a:solidFill>
                  <a:srgbClr val="A50021"/>
                </a:solidFill>
                <a:latin typeface="华文新魏" pitchFamily="2" charset="-122"/>
                <a:ea typeface="华文新魏" pitchFamily="2" charset="-122"/>
              </a:rPr>
              <a:t>习题</a:t>
            </a:r>
          </a:p>
        </p:txBody>
      </p:sp>
      <p:sp>
        <p:nvSpPr>
          <p:cNvPr id="26" name="Text Box 4"/>
          <p:cNvSpPr txBox="1">
            <a:spLocks noChangeArrowheads="1"/>
          </p:cNvSpPr>
          <p:nvPr/>
        </p:nvSpPr>
        <p:spPr bwMode="auto">
          <a:xfrm>
            <a:off x="265348" y="957679"/>
            <a:ext cx="8642350" cy="1071127"/>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buFont typeface="Times New Roman" panose="02020603050405020304" pitchFamily="18" charset="0"/>
              <a:buNone/>
            </a:pPr>
            <a:r>
              <a:rPr kumimoji="1" lang="en-US" altLang="zh-CN" sz="3200" b="1" u="none" dirty="0" smtClean="0">
                <a:solidFill>
                  <a:srgbClr val="0000CC"/>
                </a:solidFill>
                <a:ea typeface="楷体_GB2312"/>
              </a:rPr>
              <a:t>15</a:t>
            </a:r>
            <a:r>
              <a:rPr kumimoji="1" lang="en-US" altLang="zh-CN" sz="3200" b="1" u="none" dirty="0">
                <a:solidFill>
                  <a:srgbClr val="0000CC"/>
                </a:solidFill>
                <a:ea typeface="楷体_GB2312"/>
              </a:rPr>
              <a:t>: </a:t>
            </a:r>
            <a:r>
              <a:rPr kumimoji="1" lang="zh-CN" altLang="en-US" sz="3200" b="1" u="none" dirty="0">
                <a:solidFill>
                  <a:schemeClr val="tx1"/>
                </a:solidFill>
                <a:ea typeface="楷体_GB2312"/>
              </a:rPr>
              <a:t>求无限长均匀带电直线外任一点</a:t>
            </a:r>
            <a:r>
              <a:rPr kumimoji="1" lang="en-US" altLang="zh-CN" sz="3200" b="1" u="none" dirty="0">
                <a:solidFill>
                  <a:schemeClr val="tx1"/>
                </a:solidFill>
                <a:ea typeface="楷体_GB2312"/>
              </a:rPr>
              <a:t>P</a:t>
            </a:r>
            <a:r>
              <a:rPr kumimoji="1" lang="zh-CN" altLang="en-US" sz="3200" b="1" u="none" dirty="0">
                <a:solidFill>
                  <a:schemeClr val="tx1"/>
                </a:solidFill>
                <a:ea typeface="楷体_GB2312"/>
              </a:rPr>
              <a:t>的电势</a:t>
            </a:r>
            <a:r>
              <a:rPr kumimoji="1" lang="en-US" altLang="zh-CN" sz="3200" b="1" u="none" dirty="0">
                <a:solidFill>
                  <a:schemeClr val="tx1"/>
                </a:solidFill>
                <a:ea typeface="楷体_GB2312"/>
              </a:rPr>
              <a:t>.(</a:t>
            </a:r>
            <a:r>
              <a:rPr kumimoji="1" lang="zh-CN" altLang="en-US" sz="3200" b="1" u="none" dirty="0">
                <a:solidFill>
                  <a:schemeClr val="tx1"/>
                </a:solidFill>
                <a:ea typeface="楷体_GB2312"/>
              </a:rPr>
              <a:t>电荷密度</a:t>
            </a:r>
            <a:r>
              <a:rPr kumimoji="1" lang="zh-CN" altLang="en-US" sz="3200" b="1" i="1" u="none" dirty="0">
                <a:solidFill>
                  <a:schemeClr val="tx1"/>
                </a:solidFill>
                <a:ea typeface="楷体_GB2312"/>
                <a:sym typeface="Symbol" panose="05050102010706020507" pitchFamily="18" charset="2"/>
              </a:rPr>
              <a:t></a:t>
            </a:r>
            <a:r>
              <a:rPr kumimoji="1" lang="en-US" altLang="zh-CN" sz="3200" b="1" u="none" dirty="0">
                <a:solidFill>
                  <a:schemeClr val="tx1"/>
                </a:solidFill>
                <a:ea typeface="楷体_GB2312"/>
                <a:sym typeface="Symbol" panose="05050102010706020507" pitchFamily="18" charset="2"/>
              </a:rPr>
              <a:t>)</a:t>
            </a:r>
            <a:endParaRPr kumimoji="1" lang="en-US" altLang="zh-CN" sz="3200" b="1" u="none" dirty="0">
              <a:solidFill>
                <a:schemeClr val="tx1"/>
              </a:solidFill>
              <a:ea typeface="楷体_GB2312"/>
            </a:endParaRPr>
          </a:p>
        </p:txBody>
      </p:sp>
      <p:sp>
        <p:nvSpPr>
          <p:cNvPr id="27" name="Rectangle 5"/>
          <p:cNvSpPr>
            <a:spLocks noChangeArrowheads="1"/>
          </p:cNvSpPr>
          <p:nvPr/>
        </p:nvSpPr>
        <p:spPr bwMode="auto">
          <a:xfrm>
            <a:off x="5293420" y="3213200"/>
            <a:ext cx="3429000" cy="152400"/>
          </a:xfrm>
          <a:prstGeom prst="rect">
            <a:avLst/>
          </a:prstGeom>
          <a:gradFill rotWithShape="0">
            <a:gsLst>
              <a:gs pos="0">
                <a:srgbClr val="0066FF"/>
              </a:gs>
              <a:gs pos="50000">
                <a:srgbClr val="0066FF">
                  <a:gamma/>
                  <a:tint val="51373"/>
                  <a:invGamma/>
                </a:srgbClr>
              </a:gs>
              <a:gs pos="100000">
                <a:srgbClr val="0066FF"/>
              </a:gs>
            </a:gsLst>
            <a:lin ang="5400000" scaled="1"/>
          </a:gradFill>
          <a:ln w="9525">
            <a:solidFill>
              <a:srgbClr val="99FF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ea typeface="楷体_GB2312"/>
            </a:endParaRPr>
          </a:p>
        </p:txBody>
      </p:sp>
      <p:sp>
        <p:nvSpPr>
          <p:cNvPr id="28" name="Text Box 6"/>
          <p:cNvSpPr txBox="1">
            <a:spLocks noChangeArrowheads="1"/>
          </p:cNvSpPr>
          <p:nvPr/>
        </p:nvSpPr>
        <p:spPr bwMode="auto">
          <a:xfrm>
            <a:off x="264858" y="2308170"/>
            <a:ext cx="1295400" cy="472758"/>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buFont typeface="Times New Roman" panose="02020603050405020304" pitchFamily="18" charset="0"/>
              <a:buNone/>
            </a:pPr>
            <a:r>
              <a:rPr kumimoji="1" lang="zh-CN" altLang="en-US" sz="2400" b="1" u="none" dirty="0">
                <a:solidFill>
                  <a:srgbClr val="0000CC"/>
                </a:solidFill>
                <a:ea typeface="楷体_GB2312"/>
              </a:rPr>
              <a:t>解</a:t>
            </a:r>
            <a:r>
              <a:rPr kumimoji="1" lang="en-US" altLang="zh-CN" sz="2400" b="1" u="none" dirty="0">
                <a:solidFill>
                  <a:srgbClr val="0000CC"/>
                </a:solidFill>
                <a:ea typeface="楷体_GB2312"/>
              </a:rPr>
              <a:t>:</a:t>
            </a:r>
          </a:p>
        </p:txBody>
      </p:sp>
      <p:grpSp>
        <p:nvGrpSpPr>
          <p:cNvPr id="29" name="Group 7"/>
          <p:cNvGrpSpPr>
            <a:grpSpLocks/>
          </p:cNvGrpSpPr>
          <p:nvPr/>
        </p:nvGrpSpPr>
        <p:grpSpPr bwMode="auto">
          <a:xfrm>
            <a:off x="5979220" y="2375000"/>
            <a:ext cx="533400" cy="838200"/>
            <a:chOff x="3840" y="1248"/>
            <a:chExt cx="336" cy="528"/>
          </a:xfrm>
        </p:grpSpPr>
        <p:sp>
          <p:nvSpPr>
            <p:cNvPr id="30" name="Line 8"/>
            <p:cNvSpPr>
              <a:spLocks noChangeShapeType="1"/>
            </p:cNvSpPr>
            <p:nvPr/>
          </p:nvSpPr>
          <p:spPr bwMode="auto">
            <a:xfrm>
              <a:off x="4032" y="1296"/>
              <a:ext cx="96"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ea typeface="楷体_GB2312"/>
              </a:endParaRPr>
            </a:p>
          </p:txBody>
        </p:sp>
        <p:grpSp>
          <p:nvGrpSpPr>
            <p:cNvPr id="31" name="Group 9"/>
            <p:cNvGrpSpPr>
              <a:grpSpLocks/>
            </p:cNvGrpSpPr>
            <p:nvPr/>
          </p:nvGrpSpPr>
          <p:grpSpPr bwMode="auto">
            <a:xfrm>
              <a:off x="3840" y="1248"/>
              <a:ext cx="336" cy="528"/>
              <a:chOff x="3840" y="1248"/>
              <a:chExt cx="336" cy="528"/>
            </a:xfrm>
          </p:grpSpPr>
          <p:sp>
            <p:nvSpPr>
              <p:cNvPr id="32" name="Oval 10"/>
              <p:cNvSpPr>
                <a:spLocks noChangeArrowheads="1"/>
              </p:cNvSpPr>
              <p:nvPr/>
            </p:nvSpPr>
            <p:spPr bwMode="auto">
              <a:xfrm>
                <a:off x="4128" y="1248"/>
                <a:ext cx="48" cy="48"/>
              </a:xfrm>
              <a:prstGeom prst="ellipse">
                <a:avLst/>
              </a:prstGeom>
              <a:solidFill>
                <a:srgbClr val="0000CC"/>
              </a:solidFill>
              <a:ln w="952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ea typeface="楷体_GB2312"/>
                </a:endParaRPr>
              </a:p>
            </p:txBody>
          </p:sp>
          <p:sp>
            <p:nvSpPr>
              <p:cNvPr id="33" name="Line 11"/>
              <p:cNvSpPr>
                <a:spLocks noChangeShapeType="1"/>
              </p:cNvSpPr>
              <p:nvPr/>
            </p:nvSpPr>
            <p:spPr bwMode="auto">
              <a:xfrm>
                <a:off x="4080" y="1296"/>
                <a:ext cx="0" cy="480"/>
              </a:xfrm>
              <a:prstGeom prst="line">
                <a:avLst/>
              </a:prstGeom>
              <a:noFill/>
              <a:ln w="28575" cap="rnd">
                <a:solidFill>
                  <a:schemeClr val="accent2"/>
                </a:solidFill>
                <a:prstDash val="sysDot"/>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ea typeface="楷体_GB2312"/>
                </a:endParaRPr>
              </a:p>
            </p:txBody>
          </p:sp>
          <p:sp>
            <p:nvSpPr>
              <p:cNvPr id="34" name="Rectangle 12"/>
              <p:cNvSpPr>
                <a:spLocks noChangeArrowheads="1"/>
              </p:cNvSpPr>
              <p:nvPr/>
            </p:nvSpPr>
            <p:spPr bwMode="auto">
              <a:xfrm>
                <a:off x="3840" y="1360"/>
                <a:ext cx="32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3600" i="1" u="none">
                    <a:solidFill>
                      <a:schemeClr val="tx1"/>
                    </a:solidFill>
                    <a:ea typeface="楷体_GB2312"/>
                  </a:rPr>
                  <a:t>r</a:t>
                </a:r>
                <a:r>
                  <a:rPr kumimoji="1" lang="en-US" altLang="zh-CN" sz="3600" u="none" baseline="-25000">
                    <a:solidFill>
                      <a:schemeClr val="tx1"/>
                    </a:solidFill>
                    <a:ea typeface="楷体_GB2312"/>
                  </a:rPr>
                  <a:t>0</a:t>
                </a:r>
                <a:endParaRPr kumimoji="1" lang="en-US" altLang="zh-CN" sz="3200" u="none" baseline="-25000">
                  <a:solidFill>
                    <a:schemeClr val="tx1"/>
                  </a:solidFill>
                  <a:ea typeface="楷体_GB2312"/>
                </a:endParaRPr>
              </a:p>
            </p:txBody>
          </p:sp>
        </p:grpSp>
      </p:grpSp>
      <p:grpSp>
        <p:nvGrpSpPr>
          <p:cNvPr id="35" name="Group 13"/>
          <p:cNvGrpSpPr>
            <a:grpSpLocks/>
          </p:cNvGrpSpPr>
          <p:nvPr/>
        </p:nvGrpSpPr>
        <p:grpSpPr bwMode="auto">
          <a:xfrm>
            <a:off x="6055420" y="1384400"/>
            <a:ext cx="1085850" cy="1828800"/>
            <a:chOff x="3888" y="624"/>
            <a:chExt cx="684" cy="1152"/>
          </a:xfrm>
        </p:grpSpPr>
        <p:sp>
          <p:nvSpPr>
            <p:cNvPr id="36" name="Oval 14"/>
            <p:cNvSpPr>
              <a:spLocks noChangeArrowheads="1"/>
            </p:cNvSpPr>
            <p:nvPr/>
          </p:nvSpPr>
          <p:spPr bwMode="auto">
            <a:xfrm>
              <a:off x="4128" y="768"/>
              <a:ext cx="48" cy="48"/>
            </a:xfrm>
            <a:prstGeom prst="ellipse">
              <a:avLst/>
            </a:prstGeom>
            <a:solidFill>
              <a:srgbClr val="0000CC"/>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ea typeface="楷体_GB2312"/>
              </a:endParaRPr>
            </a:p>
          </p:txBody>
        </p:sp>
        <p:sp>
          <p:nvSpPr>
            <p:cNvPr id="37" name="Rectangle 15"/>
            <p:cNvSpPr>
              <a:spLocks noChangeArrowheads="1"/>
            </p:cNvSpPr>
            <p:nvPr/>
          </p:nvSpPr>
          <p:spPr bwMode="auto">
            <a:xfrm>
              <a:off x="3888" y="624"/>
              <a:ext cx="27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3200" b="1" u="none">
                  <a:solidFill>
                    <a:schemeClr val="tx1"/>
                  </a:solidFill>
                  <a:ea typeface="楷体_GB2312"/>
                </a:rPr>
                <a:t>P</a:t>
              </a:r>
              <a:endParaRPr kumimoji="1" lang="en-US" altLang="zh-CN" sz="3200" u="none">
                <a:solidFill>
                  <a:schemeClr val="tx1"/>
                </a:solidFill>
                <a:ea typeface="楷体_GB2312"/>
              </a:endParaRPr>
            </a:p>
          </p:txBody>
        </p:sp>
        <p:sp>
          <p:nvSpPr>
            <p:cNvPr id="38" name="Line 16"/>
            <p:cNvSpPr>
              <a:spLocks noChangeShapeType="1"/>
            </p:cNvSpPr>
            <p:nvPr/>
          </p:nvSpPr>
          <p:spPr bwMode="auto">
            <a:xfrm>
              <a:off x="4272" y="816"/>
              <a:ext cx="0" cy="960"/>
            </a:xfrm>
            <a:prstGeom prst="line">
              <a:avLst/>
            </a:prstGeom>
            <a:noFill/>
            <a:ln w="28575" cap="rnd">
              <a:solidFill>
                <a:schemeClr val="accent2"/>
              </a:solidFill>
              <a:prstDash val="sysDot"/>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ea typeface="楷体_GB2312"/>
              </a:endParaRPr>
            </a:p>
          </p:txBody>
        </p:sp>
        <p:sp>
          <p:nvSpPr>
            <p:cNvPr id="39" name="Line 17"/>
            <p:cNvSpPr>
              <a:spLocks noChangeShapeType="1"/>
            </p:cNvSpPr>
            <p:nvPr/>
          </p:nvSpPr>
          <p:spPr bwMode="auto">
            <a:xfrm>
              <a:off x="4176" y="816"/>
              <a:ext cx="192"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ea typeface="楷体_GB2312"/>
              </a:endParaRPr>
            </a:p>
          </p:txBody>
        </p:sp>
        <p:sp>
          <p:nvSpPr>
            <p:cNvPr id="40" name="Rectangle 18"/>
            <p:cNvSpPr>
              <a:spLocks noChangeArrowheads="1"/>
            </p:cNvSpPr>
            <p:nvPr/>
          </p:nvSpPr>
          <p:spPr bwMode="auto">
            <a:xfrm>
              <a:off x="4343" y="1032"/>
              <a:ext cx="229"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1" lang="en-US" altLang="zh-CN" sz="3600" b="1" i="1" u="none">
                  <a:solidFill>
                    <a:schemeClr val="tx1"/>
                  </a:solidFill>
                  <a:ea typeface="楷体_GB2312"/>
                </a:rPr>
                <a:t>r</a:t>
              </a:r>
              <a:endParaRPr kumimoji="1" lang="en-US" altLang="zh-CN" sz="3200" i="1" u="none">
                <a:solidFill>
                  <a:schemeClr val="tx1"/>
                </a:solidFill>
                <a:ea typeface="楷体_GB2312"/>
              </a:endParaRPr>
            </a:p>
          </p:txBody>
        </p:sp>
      </p:grpSp>
      <p:graphicFrame>
        <p:nvGraphicFramePr>
          <p:cNvPr id="41" name="Object 19"/>
          <p:cNvGraphicFramePr>
            <a:graphicFrameLocks noChangeAspect="1"/>
          </p:cNvGraphicFramePr>
          <p:nvPr>
            <p:extLst>
              <p:ext uri="{D42A27DB-BD31-4B8C-83A1-F6EECF244321}">
                <p14:modId xmlns:p14="http://schemas.microsoft.com/office/powerpoint/2010/main" val="2859685157"/>
              </p:ext>
            </p:extLst>
          </p:nvPr>
        </p:nvGraphicFramePr>
        <p:xfrm>
          <a:off x="767407" y="2904926"/>
          <a:ext cx="4210050" cy="1100138"/>
        </p:xfrm>
        <a:graphic>
          <a:graphicData uri="http://schemas.openxmlformats.org/presentationml/2006/ole">
            <mc:AlternateContent xmlns:mc="http://schemas.openxmlformats.org/markup-compatibility/2006">
              <mc:Choice xmlns:v="urn:schemas-microsoft-com:vml" Requires="v">
                <p:oleObj spid="_x0000_s130146" name="公式" r:id="rId3" imgW="1650960" imgH="431640" progId="Equation.3">
                  <p:embed/>
                </p:oleObj>
              </mc:Choice>
              <mc:Fallback>
                <p:oleObj name="公式" r:id="rId3" imgW="16509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407" y="2904926"/>
                        <a:ext cx="4210050" cy="110013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20"/>
          <p:cNvGraphicFramePr>
            <a:graphicFrameLocks noChangeAspect="1"/>
          </p:cNvGraphicFramePr>
          <p:nvPr>
            <p:extLst>
              <p:ext uri="{D42A27DB-BD31-4B8C-83A1-F6EECF244321}">
                <p14:modId xmlns:p14="http://schemas.microsoft.com/office/powerpoint/2010/main" val="2885522858"/>
              </p:ext>
            </p:extLst>
          </p:nvPr>
        </p:nvGraphicFramePr>
        <p:xfrm>
          <a:off x="1259573" y="1994793"/>
          <a:ext cx="1863725" cy="1146175"/>
        </p:xfrm>
        <a:graphic>
          <a:graphicData uri="http://schemas.openxmlformats.org/presentationml/2006/ole">
            <mc:AlternateContent xmlns:mc="http://schemas.openxmlformats.org/markup-compatibility/2006">
              <mc:Choice xmlns:v="urn:schemas-microsoft-com:vml" Requires="v">
                <p:oleObj spid="_x0000_s130147" name="公式" r:id="rId5" imgW="698400" imgH="431640" progId="Equation.3">
                  <p:embed/>
                </p:oleObj>
              </mc:Choice>
              <mc:Fallback>
                <p:oleObj name="公式" r:id="rId5" imgW="6984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573" y="1994793"/>
                        <a:ext cx="1863725" cy="114617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21"/>
          <p:cNvGraphicFramePr>
            <a:graphicFrameLocks noChangeAspect="1"/>
          </p:cNvGraphicFramePr>
          <p:nvPr>
            <p:extLst>
              <p:ext uri="{D42A27DB-BD31-4B8C-83A1-F6EECF244321}">
                <p14:modId xmlns:p14="http://schemas.microsoft.com/office/powerpoint/2010/main" val="155157339"/>
              </p:ext>
            </p:extLst>
          </p:nvPr>
        </p:nvGraphicFramePr>
        <p:xfrm>
          <a:off x="767407" y="3868589"/>
          <a:ext cx="7273925" cy="1144587"/>
        </p:xfrm>
        <a:graphic>
          <a:graphicData uri="http://schemas.openxmlformats.org/presentationml/2006/ole">
            <mc:AlternateContent xmlns:mc="http://schemas.openxmlformats.org/markup-compatibility/2006">
              <mc:Choice xmlns:v="urn:schemas-microsoft-com:vml" Requires="v">
                <p:oleObj spid="_x0000_s130148" name="公式" r:id="rId7" imgW="2806560" imgH="431640" progId="Equation.3">
                  <p:embed/>
                </p:oleObj>
              </mc:Choice>
              <mc:Fallback>
                <p:oleObj name="公式" r:id="rId7" imgW="280656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7407" y="3868589"/>
                        <a:ext cx="7273925" cy="114458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Text Box 22"/>
          <p:cNvSpPr txBox="1">
            <a:spLocks noChangeArrowheads="1"/>
          </p:cNvSpPr>
          <p:nvPr/>
        </p:nvSpPr>
        <p:spPr bwMode="auto">
          <a:xfrm>
            <a:off x="539552" y="5116482"/>
            <a:ext cx="4267200" cy="472758"/>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buFont typeface="Times New Roman" panose="02020603050405020304" pitchFamily="18" charset="0"/>
              <a:buNone/>
            </a:pPr>
            <a:r>
              <a:rPr kumimoji="1" lang="zh-CN" altLang="en-US" sz="2400" b="1" u="none" dirty="0">
                <a:solidFill>
                  <a:schemeClr val="tx1"/>
                </a:solidFill>
                <a:ea typeface="楷体_GB2312"/>
              </a:rPr>
              <a:t>如果势能零点在 </a:t>
            </a:r>
            <a:r>
              <a:rPr kumimoji="1" lang="en-US" altLang="zh-CN" sz="2400" b="1" i="1" u="none" dirty="0">
                <a:solidFill>
                  <a:schemeClr val="tx1"/>
                </a:solidFill>
                <a:ea typeface="楷体_GB2312"/>
              </a:rPr>
              <a:t>r</a:t>
            </a:r>
            <a:r>
              <a:rPr kumimoji="1" lang="en-US" altLang="zh-CN" sz="2400" b="1" u="none" baseline="-25000" dirty="0">
                <a:solidFill>
                  <a:schemeClr val="tx1"/>
                </a:solidFill>
                <a:ea typeface="楷体_GB2312"/>
              </a:rPr>
              <a:t>0</a:t>
            </a:r>
            <a:r>
              <a:rPr kumimoji="1" lang="en-US" altLang="zh-CN" sz="2400" b="1" u="none" dirty="0">
                <a:solidFill>
                  <a:schemeClr val="tx1"/>
                </a:solidFill>
                <a:ea typeface="楷体_GB2312"/>
              </a:rPr>
              <a:t>=1m</a:t>
            </a:r>
          </a:p>
        </p:txBody>
      </p:sp>
      <p:graphicFrame>
        <p:nvGraphicFramePr>
          <p:cNvPr id="45" name="Object 23"/>
          <p:cNvGraphicFramePr>
            <a:graphicFrameLocks noChangeAspect="1"/>
          </p:cNvGraphicFramePr>
          <p:nvPr>
            <p:extLst>
              <p:ext uri="{D42A27DB-BD31-4B8C-83A1-F6EECF244321}">
                <p14:modId xmlns:p14="http://schemas.microsoft.com/office/powerpoint/2010/main" val="2095382944"/>
              </p:ext>
            </p:extLst>
          </p:nvPr>
        </p:nvGraphicFramePr>
        <p:xfrm>
          <a:off x="4390133" y="4768626"/>
          <a:ext cx="2106612" cy="1036638"/>
        </p:xfrm>
        <a:graphic>
          <a:graphicData uri="http://schemas.openxmlformats.org/presentationml/2006/ole">
            <mc:AlternateContent xmlns:mc="http://schemas.openxmlformats.org/markup-compatibility/2006">
              <mc:Choice xmlns:v="urn:schemas-microsoft-com:vml" Requires="v">
                <p:oleObj spid="_x0000_s130149" name="公式" r:id="rId9" imgW="876240" imgH="431640" progId="Equation.3">
                  <p:embed/>
                </p:oleObj>
              </mc:Choice>
              <mc:Fallback>
                <p:oleObj name="公式" r:id="rId9" imgW="87624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0133" y="4768626"/>
                        <a:ext cx="2106612" cy="1036638"/>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46" name="Text Box 24"/>
          <p:cNvSpPr txBox="1">
            <a:spLocks noChangeArrowheads="1"/>
          </p:cNvSpPr>
          <p:nvPr/>
        </p:nvSpPr>
        <p:spPr bwMode="auto">
          <a:xfrm>
            <a:off x="349558" y="5697090"/>
            <a:ext cx="8351838" cy="853182"/>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just">
              <a:lnSpc>
                <a:spcPct val="103000"/>
              </a:lnSpc>
              <a:buFont typeface="Times New Roman" panose="02020603050405020304" pitchFamily="18" charset="0"/>
              <a:buNone/>
            </a:pPr>
            <a:r>
              <a:rPr kumimoji="1" lang="en-US" altLang="zh-CN" sz="2400" b="1" u="none">
                <a:solidFill>
                  <a:schemeClr val="tx1"/>
                </a:solidFill>
                <a:ea typeface="楷体_GB2312"/>
              </a:rPr>
              <a:t>    </a:t>
            </a:r>
            <a:r>
              <a:rPr kumimoji="1" lang="zh-CN" altLang="en-US" sz="2400" b="1" u="none">
                <a:solidFill>
                  <a:schemeClr val="tx1"/>
                </a:solidFill>
                <a:ea typeface="楷体_GB2312"/>
              </a:rPr>
              <a:t>由此例看出</a:t>
            </a:r>
            <a:r>
              <a:rPr kumimoji="1" lang="en-US" altLang="zh-CN" sz="2400" b="1" u="none">
                <a:solidFill>
                  <a:schemeClr val="tx1"/>
                </a:solidFill>
                <a:ea typeface="楷体_GB2312"/>
              </a:rPr>
              <a:t>,</a:t>
            </a:r>
            <a:r>
              <a:rPr kumimoji="1" lang="zh-CN" altLang="en-US" sz="2400" b="1" u="none">
                <a:solidFill>
                  <a:schemeClr val="tx1"/>
                </a:solidFill>
                <a:ea typeface="楷体_GB2312"/>
              </a:rPr>
              <a:t>当电荷分布扩展到无穷远时</a:t>
            </a:r>
            <a:r>
              <a:rPr kumimoji="1" lang="en-US" altLang="zh-CN" sz="2400" b="1" u="none">
                <a:solidFill>
                  <a:schemeClr val="tx1"/>
                </a:solidFill>
                <a:ea typeface="楷体_GB2312"/>
              </a:rPr>
              <a:t>,</a:t>
            </a:r>
            <a:r>
              <a:rPr kumimoji="1" lang="zh-CN" altLang="en-US" sz="2400" b="1" u="none">
                <a:solidFill>
                  <a:schemeClr val="tx1"/>
                </a:solidFill>
                <a:ea typeface="楷体_GB2312"/>
              </a:rPr>
              <a:t>电势零点不能再选在无穷远处</a:t>
            </a:r>
            <a:r>
              <a:rPr kumimoji="1" lang="en-US" altLang="zh-CN" sz="2400" b="1" u="none">
                <a:solidFill>
                  <a:schemeClr val="tx1"/>
                </a:solidFill>
                <a:ea typeface="楷体_GB2312"/>
              </a:rPr>
              <a:t>.</a:t>
            </a:r>
          </a:p>
        </p:txBody>
      </p:sp>
      <p:sp>
        <p:nvSpPr>
          <p:cNvPr id="24" name="灯片编号占位符 1"/>
          <p:cNvSpPr>
            <a:spLocks noGrp="1"/>
          </p:cNvSpPr>
          <p:nvPr>
            <p:ph type="sldNum" sz="quarter" idx="11"/>
          </p:nvPr>
        </p:nvSpPr>
        <p:spPr>
          <a:xfrm>
            <a:off x="6981825" y="6248400"/>
            <a:ext cx="1905000" cy="457200"/>
          </a:xfrm>
        </p:spPr>
        <p:txBody>
          <a:bodyPr/>
          <a:lstStyle/>
          <a:p>
            <a:pPr>
              <a:defRPr/>
            </a:pPr>
            <a:fld id="{FCE62407-7F75-44F4-BD6C-CC922286C85D}" type="slidenum">
              <a:rPr lang="en-US" altLang="zh-CN" smtClean="0"/>
              <a:pPr>
                <a:defRPr/>
              </a:pPr>
              <a:t>53</a:t>
            </a:fld>
            <a:endParaRPr lang="en-US" altLang="zh-CN"/>
          </a:p>
        </p:txBody>
      </p:sp>
    </p:spTree>
    <p:extLst>
      <p:ext uri="{BB962C8B-B14F-4D97-AF65-F5344CB8AC3E}">
        <p14:creationId xmlns:p14="http://schemas.microsoft.com/office/powerpoint/2010/main" val="42233832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4" grpId="0"/>
      <p:bldP spid="4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54</a:t>
            </a:fld>
            <a:endParaRPr lang="en-US" altLang="zh-CN"/>
          </a:p>
        </p:txBody>
      </p:sp>
      <p:sp>
        <p:nvSpPr>
          <p:cNvPr id="3" name="矩形 2"/>
          <p:cNvSpPr/>
          <p:nvPr/>
        </p:nvSpPr>
        <p:spPr>
          <a:xfrm>
            <a:off x="2911836" y="2507412"/>
            <a:ext cx="3892412" cy="156966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9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谢谢！</a:t>
            </a:r>
            <a:endParaRPr lang="zh-CN" altLang="en-US" sz="9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2306808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6</a:t>
            </a:fld>
            <a:endParaRPr lang="en-US" altLang="zh-CN"/>
          </a:p>
        </p:txBody>
      </p:sp>
      <p:sp>
        <p:nvSpPr>
          <p:cNvPr id="3" name="矩形 2"/>
          <p:cNvSpPr/>
          <p:nvPr/>
        </p:nvSpPr>
        <p:spPr>
          <a:xfrm>
            <a:off x="251520" y="1052736"/>
            <a:ext cx="5040560" cy="584775"/>
          </a:xfrm>
          <a:prstGeom prst="rect">
            <a:avLst/>
          </a:prstGeom>
          <a:solidFill>
            <a:srgbClr val="800000"/>
          </a:solidFill>
          <a:ln>
            <a:solidFill>
              <a:srgbClr val="C00000"/>
            </a:solidFill>
          </a:ln>
        </p:spPr>
        <p:txBody>
          <a:bodyPr wrap="square" rtlCol="0">
            <a:spAutoFit/>
          </a:bodyPr>
          <a:lstStyle/>
          <a:p>
            <a:r>
              <a:rPr lang="zh-CN" altLang="en-US" sz="3200" dirty="0" smtClean="0">
                <a:solidFill>
                  <a:schemeClr val="bg1"/>
                </a:solidFill>
                <a:latin typeface="华文行楷" panose="02010800040101010101" pitchFamily="2" charset="-122"/>
                <a:ea typeface="华文行楷" panose="02010800040101010101" pitchFamily="2" charset="-122"/>
              </a:rPr>
              <a:t>电磁炉是怎么加热食物的？</a:t>
            </a:r>
            <a:endParaRPr lang="zh-CN" altLang="en-US" sz="3200" dirty="0">
              <a:solidFill>
                <a:schemeClr val="bg1"/>
              </a:solidFill>
              <a:latin typeface="华文行楷" panose="02010800040101010101" pitchFamily="2" charset="-122"/>
              <a:ea typeface="华文行楷" panose="02010800040101010101" pitchFamily="2" charset="-122"/>
            </a:endParaRPr>
          </a:p>
        </p:txBody>
      </p:sp>
      <p:sp>
        <p:nvSpPr>
          <p:cNvPr id="5" name="Rectangle 1"/>
          <p:cNvSpPr>
            <a:spLocks noChangeArrowheads="1"/>
          </p:cNvSpPr>
          <p:nvPr/>
        </p:nvSpPr>
        <p:spPr bwMode="auto">
          <a:xfrm>
            <a:off x="539553" y="2022297"/>
            <a:ext cx="4464496" cy="1910759"/>
          </a:xfrm>
          <a:prstGeom prst="rect">
            <a:avLst/>
          </a:prstGeom>
          <a:noFill/>
          <a:ln>
            <a:noFill/>
          </a:ln>
          <a:effectLst/>
        </p:spPr>
        <p:txBody>
          <a:bodyPr vert="horz" wrap="square" lIns="0" tIns="0" rIns="0" bIns="63480" numCol="1" anchor="ctr" anchorCtr="0" compatLnSpc="1">
            <a:prstTxWarp prst="textNoShape">
              <a:avLst/>
            </a:prstTxWarp>
            <a:spAutoFit/>
          </a:bodyPr>
          <a:lstStyle/>
          <a:p>
            <a:pPr indent="457200" fontAlgn="base">
              <a:spcBef>
                <a:spcPct val="0"/>
              </a:spcBef>
              <a:spcAft>
                <a:spcPct val="0"/>
              </a:spcAft>
            </a:pPr>
            <a:r>
              <a:rPr lang="zh-CN" sz="2000" dirty="0"/>
              <a:t>电磁炉是应用电磁感应原理对食品进行加热的。电磁炉的炉面是耐热陶瓷板，交变电流通过陶瓷板下方的线圈产生磁场，磁场内的磁力线穿过铁锅、不锈钢锅等底部时，产生涡流，令锅底迅速发热，达到加热食品的目的</a:t>
            </a:r>
            <a:r>
              <a:rPr lang="zh-CN" sz="2000" dirty="0" smtClean="0"/>
              <a:t>。</a:t>
            </a:r>
            <a:endParaRPr lang="en-US" altLang="zh-CN" sz="2000" dirty="0" smtClean="0"/>
          </a:p>
        </p:txBody>
      </p:sp>
      <p:pic>
        <p:nvPicPr>
          <p:cNvPr id="6" name="Picture 2" descr="http://www.mymyty.com/files/fckeditor/2010/12/17/ec14ae81-a6da-4cb3-83cf-d1d04b5f45b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759818"/>
            <a:ext cx="3684536" cy="246127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23528" y="4221088"/>
            <a:ext cx="6899746" cy="2246769"/>
          </a:xfrm>
          <a:prstGeom prst="rect">
            <a:avLst/>
          </a:prstGeom>
        </p:spPr>
        <p:txBody>
          <a:bodyPr wrap="square">
            <a:spAutoFit/>
          </a:bodyPr>
          <a:lstStyle/>
          <a:p>
            <a:pPr lvl="0" indent="457200" fontAlgn="base">
              <a:spcBef>
                <a:spcPct val="0"/>
              </a:spcBef>
              <a:spcAft>
                <a:spcPct val="0"/>
              </a:spcAft>
            </a:pPr>
            <a:r>
              <a:rPr lang="zh-CN" altLang="en-US" sz="2000" dirty="0">
                <a:solidFill>
                  <a:srgbClr val="000000"/>
                </a:solidFill>
              </a:rPr>
              <a:t>其工作过程如下：交流电压经过整流器转换为直流电，又经高频电力转换装置使直流电变为超过音频的高频交流电，将高频交流电加在扁平空心螺旋状的感应加热线圈上，由此产生高频交变磁场。其磁力线穿透灶台的陶瓷台板而作用于金属锅。在烹饪锅体内因电磁感应就有强大的涡流产生。涡流克服锅体的内阻流动时完成电能向热能的转换，所产生的焦耳热就是烹调的热源。 </a:t>
            </a:r>
          </a:p>
        </p:txBody>
      </p:sp>
    </p:spTree>
    <p:extLst>
      <p:ext uri="{BB962C8B-B14F-4D97-AF65-F5344CB8AC3E}">
        <p14:creationId xmlns:p14="http://schemas.microsoft.com/office/powerpoint/2010/main" val="38780502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7</a:t>
            </a:fld>
            <a:endParaRPr lang="en-US" altLang="zh-CN"/>
          </a:p>
        </p:txBody>
      </p:sp>
      <p:sp>
        <p:nvSpPr>
          <p:cNvPr id="4" name="Rectangle 3"/>
          <p:cNvSpPr>
            <a:spLocks noChangeArrowheads="1"/>
          </p:cNvSpPr>
          <p:nvPr/>
        </p:nvSpPr>
        <p:spPr bwMode="auto">
          <a:xfrm>
            <a:off x="420407" y="2255381"/>
            <a:ext cx="5235161" cy="3477875"/>
          </a:xfrm>
          <a:prstGeom prst="rect">
            <a:avLst/>
          </a:prstGeom>
          <a:noFill/>
          <a:ln w="9525">
            <a:noFill/>
            <a:miter lim="800000"/>
            <a:headEnd/>
            <a:tailEnd/>
          </a:ln>
          <a:effectLs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lang="zh-CN" altLang="en-US" sz="2000" dirty="0" smtClean="0"/>
              <a:t>现在</a:t>
            </a:r>
            <a:r>
              <a:rPr lang="zh-CN" altLang="en-US" sz="2000" dirty="0"/>
              <a:t>，移动电话的使用已经十分普遍，随身携带一个手机，就可以在城市的任何一个角落进行通话。我国一些旅客列车和民航班级上还开通了移动共用电话</a:t>
            </a:r>
            <a:r>
              <a:rPr lang="zh-CN" altLang="en-US" sz="2000" dirty="0" smtClean="0"/>
              <a:t>。</a:t>
            </a:r>
            <a:endParaRPr lang="en-US" altLang="zh-CN" sz="2000" dirty="0" smtClean="0"/>
          </a:p>
          <a:p>
            <a:pPr marL="0" marR="0" lvl="0" indent="457200" algn="l" defTabSz="914400" rtl="0" eaLnBrk="1" fontAlgn="base" latinLnBrk="0" hangingPunct="1">
              <a:lnSpc>
                <a:spcPct val="100000"/>
              </a:lnSpc>
              <a:spcBef>
                <a:spcPct val="0"/>
              </a:spcBef>
              <a:spcAft>
                <a:spcPct val="0"/>
              </a:spcAft>
              <a:buClrTx/>
              <a:buSzTx/>
              <a:buFontTx/>
              <a:buNone/>
              <a:tabLst/>
            </a:pPr>
            <a:endParaRPr lang="en-US" altLang="zh-CN" sz="2000" dirty="0" smtClean="0"/>
          </a:p>
          <a:p>
            <a:pPr marL="0" marR="0" lvl="0" indent="457200" algn="l" defTabSz="914400" rtl="0" eaLnBrk="1" fontAlgn="base" latinLnBrk="0" hangingPunct="1">
              <a:lnSpc>
                <a:spcPct val="100000"/>
              </a:lnSpc>
              <a:spcBef>
                <a:spcPct val="0"/>
              </a:spcBef>
              <a:spcAft>
                <a:spcPct val="0"/>
              </a:spcAft>
              <a:buClrTx/>
              <a:buSzTx/>
              <a:buFontTx/>
              <a:buNone/>
              <a:tabLst/>
            </a:pPr>
            <a:r>
              <a:rPr lang="zh-CN" altLang="en-US" sz="2000" dirty="0" smtClean="0"/>
              <a:t>移动电话的体积很小，发射功率不大；它 的天线也很简单，灵敏度不高。因此，它和其他用户的通话主要靠较大的固定无线电台转接。这种固定的电台叫做基地台。移动通信基地台的天线建在高大建筑物上。手机信号通过电磁波在各个信号塔之间传递。</a:t>
            </a:r>
            <a:endParaRPr lang="zh-CN" altLang="en-US" sz="2000" dirty="0"/>
          </a:p>
        </p:txBody>
      </p:sp>
      <p:sp>
        <p:nvSpPr>
          <p:cNvPr id="6" name="矩形 2"/>
          <p:cNvSpPr>
            <a:spLocks noChangeArrowheads="1"/>
          </p:cNvSpPr>
          <p:nvPr/>
        </p:nvSpPr>
        <p:spPr bwMode="auto">
          <a:xfrm>
            <a:off x="467544" y="1124744"/>
            <a:ext cx="6120680" cy="584775"/>
          </a:xfrm>
          <a:prstGeom prst="rect">
            <a:avLst/>
          </a:prstGeom>
          <a:solidFill>
            <a:srgbClr val="800000"/>
          </a:solidFill>
          <a:ln>
            <a:solidFill>
              <a:srgbClr val="C00000"/>
            </a:solidFill>
          </a:ln>
          <a:extLst/>
        </p:spPr>
        <p:txBody>
          <a:bodyPr wrap="square" rtlCol="0">
            <a:spAutoFit/>
          </a:bodyPr>
          <a:lstStyle/>
          <a:p>
            <a:pPr algn="ctr"/>
            <a:r>
              <a:rPr lang="zh-CN" altLang="en-US" sz="3200" dirty="0">
                <a:solidFill>
                  <a:schemeClr val="bg1"/>
                </a:solidFill>
                <a:latin typeface="华文行楷" panose="02010800040101010101" pitchFamily="2" charset="-122"/>
                <a:ea typeface="华文行楷" panose="02010800040101010101" pitchFamily="2" charset="-122"/>
              </a:rPr>
              <a:t>移动电话是怎样传播信号的？</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0152" y="2385069"/>
            <a:ext cx="2736057" cy="2052043"/>
          </a:xfrm>
          <a:prstGeom prst="rect">
            <a:avLst/>
          </a:prstGeom>
        </p:spPr>
      </p:pic>
    </p:spTree>
    <p:extLst>
      <p:ext uri="{BB962C8B-B14F-4D97-AF65-F5344CB8AC3E}">
        <p14:creationId xmlns:p14="http://schemas.microsoft.com/office/powerpoint/2010/main" val="24370935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8</a:t>
            </a:fld>
            <a:endParaRPr lang="en-US" altLang="zh-CN"/>
          </a:p>
        </p:txBody>
      </p:sp>
      <p:sp>
        <p:nvSpPr>
          <p:cNvPr id="3" name="矩形 2"/>
          <p:cNvSpPr/>
          <p:nvPr/>
        </p:nvSpPr>
        <p:spPr>
          <a:xfrm>
            <a:off x="179512" y="1988840"/>
            <a:ext cx="8424936" cy="2554545"/>
          </a:xfrm>
          <a:prstGeom prst="rect">
            <a:avLst/>
          </a:prstGeom>
        </p:spPr>
        <p:txBody>
          <a:bodyPr wrap="square">
            <a:spAutoFit/>
          </a:bodyPr>
          <a:lstStyle/>
          <a:p>
            <a:pPr indent="457200"/>
            <a:r>
              <a:rPr lang="zh-CN" altLang="en-US" sz="2000" dirty="0" smtClean="0"/>
              <a:t>在很多古装剧里，人们是通过飞鸽传书来传递信息的，看着让人觉得好高大上。那么飞鸽传书这件事到底靠不靠谱呢？它有没有什么科学依据呢？信鸽真的能找到回家的路吗？</a:t>
            </a:r>
            <a:endParaRPr lang="en-US" altLang="zh-CN" sz="2000" dirty="0" smtClean="0"/>
          </a:p>
          <a:p>
            <a:pPr indent="457200"/>
            <a:endParaRPr lang="en-US" altLang="zh-CN" sz="2000" dirty="0" smtClean="0"/>
          </a:p>
          <a:p>
            <a:pPr indent="457200"/>
            <a:r>
              <a:rPr lang="zh-CN" altLang="en-US" sz="2000" dirty="0"/>
              <a:t>事实是可以。科学家们经过数十年的调查研究后发现鸽子的上</a:t>
            </a:r>
            <a:r>
              <a:rPr lang="zh-CN" altLang="en-US" sz="2000" dirty="0" smtClean="0"/>
              <a:t>喙（</a:t>
            </a:r>
            <a:r>
              <a:rPr lang="en-US" altLang="zh-CN" sz="2000" dirty="0" err="1" smtClean="0"/>
              <a:t>hui</a:t>
            </a:r>
            <a:r>
              <a:rPr lang="zh-CN" altLang="en-US" sz="2000" dirty="0" smtClean="0"/>
              <a:t>）实</a:t>
            </a:r>
            <a:r>
              <a:rPr lang="zh-CN" altLang="en-US" sz="2000" dirty="0"/>
              <a:t>具有一种能够感应磁场的晶胞，它们是靠地磁场来判别方向的。地磁场对于鸽子来说就像是方向标，它们通过感应地磁场的变化来判断方向，从而找到回家的路。所以经过一定的训练，飞鸽传书的遥想是可以实现的。</a:t>
            </a:r>
          </a:p>
        </p:txBody>
      </p:sp>
      <p:sp>
        <p:nvSpPr>
          <p:cNvPr id="4" name="矩形 3"/>
          <p:cNvSpPr/>
          <p:nvPr/>
        </p:nvSpPr>
        <p:spPr>
          <a:xfrm>
            <a:off x="395536" y="1124744"/>
            <a:ext cx="6484840" cy="584775"/>
          </a:xfrm>
          <a:prstGeom prst="rect">
            <a:avLst/>
          </a:prstGeom>
          <a:solidFill>
            <a:srgbClr val="800000"/>
          </a:solidFill>
          <a:ln>
            <a:solidFill>
              <a:srgbClr val="C00000"/>
            </a:solidFill>
          </a:ln>
        </p:spPr>
        <p:txBody>
          <a:bodyPr wrap="square" rtlCol="0">
            <a:spAutoFit/>
          </a:bodyPr>
          <a:lstStyle/>
          <a:p>
            <a:pPr algn="ctr"/>
            <a:r>
              <a:rPr lang="zh-CN" altLang="en-US" sz="3200" dirty="0">
                <a:solidFill>
                  <a:schemeClr val="bg1"/>
                </a:solidFill>
                <a:latin typeface="华文行楷" panose="02010800040101010101" pitchFamily="2" charset="-122"/>
                <a:ea typeface="华文行楷" panose="02010800040101010101" pitchFamily="2" charset="-122"/>
              </a:rPr>
              <a:t>信鸽是怎样找到回家的路的？</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4653136"/>
            <a:ext cx="3062911" cy="2039024"/>
          </a:xfrm>
          <a:prstGeom prst="rect">
            <a:avLst/>
          </a:prstGeom>
        </p:spPr>
      </p:pic>
    </p:spTree>
    <p:extLst>
      <p:ext uri="{BB962C8B-B14F-4D97-AF65-F5344CB8AC3E}">
        <p14:creationId xmlns:p14="http://schemas.microsoft.com/office/powerpoint/2010/main" val="790622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FCE62407-7F75-44F4-BD6C-CC922286C85D}" type="slidenum">
              <a:rPr lang="en-US" altLang="zh-CN" smtClean="0"/>
              <a:pPr>
                <a:defRPr/>
              </a:pPr>
              <a:t>9</a:t>
            </a:fld>
            <a:endParaRPr lang="en-US" altLang="zh-CN"/>
          </a:p>
        </p:txBody>
      </p:sp>
      <p:sp>
        <p:nvSpPr>
          <p:cNvPr id="3" name="矩形 2"/>
          <p:cNvSpPr/>
          <p:nvPr/>
        </p:nvSpPr>
        <p:spPr>
          <a:xfrm>
            <a:off x="1187624" y="2102804"/>
            <a:ext cx="2348720" cy="2462213"/>
          </a:xfrm>
          <a:prstGeom prst="rect">
            <a:avLst/>
          </a:prstGeom>
        </p:spPr>
        <p:txBody>
          <a:bodyPr wrap="none">
            <a:spAutoFit/>
          </a:bodyPr>
          <a:lstStyle/>
          <a:p>
            <a:pPr fontAlgn="base">
              <a:spcBef>
                <a:spcPct val="50000"/>
              </a:spcBef>
              <a:spcAft>
                <a:spcPct val="0"/>
              </a:spcAft>
            </a:pPr>
            <a:r>
              <a:rPr kumimoji="1" lang="zh-CN" altLang="en-US" sz="2800" b="1" dirty="0" smtClean="0">
                <a:solidFill>
                  <a:srgbClr val="0000FF"/>
                </a:solidFill>
                <a:ea typeface="楷体_GB2312" pitchFamily="49" charset="-122"/>
              </a:rPr>
              <a:t>计算电磁学</a:t>
            </a:r>
            <a:endParaRPr kumimoji="1" lang="en-US" altLang="zh-CN" sz="2800" b="1" dirty="0" smtClean="0">
              <a:solidFill>
                <a:srgbClr val="0000FF"/>
              </a:solidFill>
              <a:ea typeface="楷体_GB2312" pitchFamily="49" charset="-122"/>
            </a:endParaRPr>
          </a:p>
          <a:p>
            <a:pPr fontAlgn="base">
              <a:spcBef>
                <a:spcPct val="50000"/>
              </a:spcBef>
              <a:spcAft>
                <a:spcPct val="0"/>
              </a:spcAft>
            </a:pPr>
            <a:r>
              <a:rPr kumimoji="1" lang="zh-CN" altLang="en-US" sz="2800" b="1" dirty="0">
                <a:solidFill>
                  <a:srgbClr val="0000FF"/>
                </a:solidFill>
                <a:ea typeface="楷体_GB2312" pitchFamily="49" charset="-122"/>
              </a:rPr>
              <a:t>电磁</a:t>
            </a:r>
            <a:r>
              <a:rPr kumimoji="1" lang="zh-CN" altLang="en-US" sz="2800" b="1" dirty="0" smtClean="0">
                <a:solidFill>
                  <a:srgbClr val="0000FF"/>
                </a:solidFill>
                <a:ea typeface="楷体_GB2312" pitchFamily="49" charset="-122"/>
              </a:rPr>
              <a:t>隐身技术</a:t>
            </a:r>
            <a:endParaRPr kumimoji="1" lang="en-US" altLang="zh-CN" sz="2800" b="1" dirty="0" smtClean="0">
              <a:solidFill>
                <a:srgbClr val="0000FF"/>
              </a:solidFill>
              <a:ea typeface="楷体_GB2312" pitchFamily="49" charset="-122"/>
            </a:endParaRPr>
          </a:p>
          <a:p>
            <a:pPr fontAlgn="base">
              <a:spcBef>
                <a:spcPct val="50000"/>
              </a:spcBef>
              <a:spcAft>
                <a:spcPct val="0"/>
              </a:spcAft>
            </a:pPr>
            <a:r>
              <a:rPr kumimoji="1" lang="zh-CN" altLang="en-US" sz="2800" b="1" dirty="0">
                <a:solidFill>
                  <a:srgbClr val="0000FF"/>
                </a:solidFill>
                <a:ea typeface="楷体_GB2312" pitchFamily="49" charset="-122"/>
              </a:rPr>
              <a:t>磁悬浮</a:t>
            </a:r>
            <a:r>
              <a:rPr kumimoji="1" lang="zh-CN" altLang="en-US" sz="2800" b="1" dirty="0" smtClean="0">
                <a:solidFill>
                  <a:srgbClr val="0000FF"/>
                </a:solidFill>
                <a:ea typeface="楷体_GB2312" pitchFamily="49" charset="-122"/>
              </a:rPr>
              <a:t>列车</a:t>
            </a:r>
            <a:endParaRPr kumimoji="1" lang="en-US" altLang="zh-CN" sz="2800" b="1" dirty="0" smtClean="0">
              <a:solidFill>
                <a:srgbClr val="0000FF"/>
              </a:solidFill>
              <a:ea typeface="楷体_GB2312" pitchFamily="49" charset="-122"/>
            </a:endParaRPr>
          </a:p>
          <a:p>
            <a:pPr fontAlgn="base">
              <a:spcBef>
                <a:spcPct val="50000"/>
              </a:spcBef>
              <a:spcAft>
                <a:spcPct val="0"/>
              </a:spcAft>
            </a:pPr>
            <a:r>
              <a:rPr kumimoji="1" lang="en-US" altLang="zh-CN" sz="2800" b="1" dirty="0">
                <a:solidFill>
                  <a:srgbClr val="0000FF"/>
                </a:solidFill>
                <a:ea typeface="楷体_GB2312" pitchFamily="49" charset="-122"/>
              </a:rPr>
              <a:t>……</a:t>
            </a:r>
            <a:endParaRPr kumimoji="1" lang="zh-CN" altLang="en-US" sz="2800" b="1" dirty="0">
              <a:solidFill>
                <a:srgbClr val="0000FF"/>
              </a:solidFill>
              <a:ea typeface="楷体_GB2312" pitchFamily="49" charset="-122"/>
            </a:endParaRPr>
          </a:p>
        </p:txBody>
      </p:sp>
      <p:sp>
        <p:nvSpPr>
          <p:cNvPr id="4" name="TextBox 3"/>
          <p:cNvSpPr txBox="1"/>
          <p:nvPr/>
        </p:nvSpPr>
        <p:spPr>
          <a:xfrm>
            <a:off x="196646" y="1136938"/>
            <a:ext cx="6103546" cy="707886"/>
          </a:xfrm>
          <a:prstGeom prst="rect">
            <a:avLst/>
          </a:prstGeom>
          <a:solidFill>
            <a:srgbClr val="800000"/>
          </a:solidFill>
          <a:ln>
            <a:solidFill>
              <a:srgbClr val="C00000"/>
            </a:solidFill>
          </a:ln>
        </p:spPr>
        <p:txBody>
          <a:bodyPr wrap="square" rtlCol="0">
            <a:spAutoFit/>
          </a:bodyPr>
          <a:lstStyle/>
          <a:p>
            <a:pPr algn="ctr"/>
            <a:r>
              <a:rPr lang="zh-CN" altLang="en-US" sz="4000" dirty="0" smtClean="0">
                <a:solidFill>
                  <a:schemeClr val="bg1"/>
                </a:solidFill>
                <a:latin typeface="华文行楷" panose="02010800040101010101" pitchFamily="2" charset="-122"/>
                <a:ea typeface="华文行楷" panose="02010800040101010101" pitchFamily="2" charset="-122"/>
              </a:rPr>
              <a:t>与电磁学相关的前沿问题</a:t>
            </a:r>
            <a:endParaRPr lang="zh-CN" altLang="en-US" sz="4000" dirty="0">
              <a:solidFill>
                <a:schemeClr val="bg1"/>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3979397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物理学院张国锋">
  <a:themeElements>
    <a:clrScheme name="物理学院张国锋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物理学院张国锋">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triangle" w="sm" len="med"/>
          <a:tailEnd type="none" w="med" len="med"/>
        </a:ln>
        <a:effectLst/>
      </a:spPr>
      <a:bodyPr vert="horz" wrap="square" lIns="0" tIns="0" rIns="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0" i="0" u="none" strike="noStrike" cap="none" normalizeH="0" baseline="0" smtClean="0">
            <a:ln>
              <a:noFill/>
            </a:ln>
            <a:solidFill>
              <a:srgbClr val="0000FF"/>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triangle" w="sm" len="med"/>
          <a:tailEnd type="none" w="med" len="med"/>
        </a:ln>
        <a:effectLst/>
      </a:spPr>
      <a:bodyPr vert="horz" wrap="square" lIns="0" tIns="0" rIns="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0" i="0" u="none" strike="noStrike" cap="none" normalizeH="0" baseline="0" smtClean="0">
            <a:ln>
              <a:noFill/>
            </a:ln>
            <a:solidFill>
              <a:srgbClr val="0000FF"/>
            </a:solidFill>
            <a:effectLst/>
            <a:latin typeface="Times New Roman" pitchFamily="18" charset="0"/>
            <a:ea typeface="楷体_GB2312" pitchFamily="49" charset="-122"/>
          </a:defRPr>
        </a:defPPr>
      </a:lstStyle>
    </a:lnDef>
  </a:objectDefaults>
  <a:extraClrSchemeLst>
    <a:extraClrScheme>
      <a:clrScheme name="物理学院张国锋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物理学院张国锋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物理学院张国锋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物理学院张国锋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物理学院张国锋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物理学院张国锋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物理学院张国锋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1386</TotalTime>
  <Words>2051</Words>
  <Application>Microsoft Office PowerPoint</Application>
  <PresentationFormat>全屏显示(4:3)</PresentationFormat>
  <Paragraphs>284</Paragraphs>
  <Slides>54</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54</vt:i4>
      </vt:variant>
    </vt:vector>
  </HeadingPairs>
  <TitlesOfParts>
    <vt:vector size="58" baseType="lpstr">
      <vt:lpstr>物理学院张国锋</vt:lpstr>
      <vt:lpstr>位图图像</vt:lpstr>
      <vt:lpstr>公式</vt:lpstr>
      <vt:lpstr>Equation</vt:lpstr>
      <vt:lpstr>基础物理学(上) 习题讨论课-电磁学(Ⅰ)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基础物理学(下) 习题讨论课-热学(Ⅰ)</dc:title>
  <dc:creator>微软用户;物理学院 高方圆</dc:creator>
  <cp:lastModifiedBy>微软用户</cp:lastModifiedBy>
  <cp:revision>124</cp:revision>
  <dcterms:created xsi:type="dcterms:W3CDTF">2013-10-16T14:33:07Z</dcterms:created>
  <dcterms:modified xsi:type="dcterms:W3CDTF">2014-05-22T02:41:48Z</dcterms:modified>
</cp:coreProperties>
</file>