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6"/>
  </p:notesMasterIdLst>
  <p:sldIdLst>
    <p:sldId id="822" r:id="rId2"/>
    <p:sldId id="976" r:id="rId3"/>
    <p:sldId id="974" r:id="rId4"/>
    <p:sldId id="975" r:id="rId5"/>
    <p:sldId id="977" r:id="rId6"/>
    <p:sldId id="930" r:id="rId7"/>
    <p:sldId id="978" r:id="rId8"/>
    <p:sldId id="979" r:id="rId9"/>
    <p:sldId id="980" r:id="rId10"/>
    <p:sldId id="981" r:id="rId11"/>
    <p:sldId id="982" r:id="rId12"/>
    <p:sldId id="983" r:id="rId13"/>
    <p:sldId id="984" r:id="rId14"/>
    <p:sldId id="986" r:id="rId15"/>
    <p:sldId id="985" r:id="rId16"/>
    <p:sldId id="987" r:id="rId17"/>
    <p:sldId id="989" r:id="rId18"/>
    <p:sldId id="988" r:id="rId19"/>
    <p:sldId id="990" r:id="rId20"/>
    <p:sldId id="1005" r:id="rId21"/>
    <p:sldId id="1004" r:id="rId22"/>
    <p:sldId id="991" r:id="rId23"/>
    <p:sldId id="1006" r:id="rId24"/>
    <p:sldId id="992" r:id="rId25"/>
    <p:sldId id="993" r:id="rId26"/>
    <p:sldId id="994" r:id="rId27"/>
    <p:sldId id="996" r:id="rId28"/>
    <p:sldId id="995" r:id="rId29"/>
    <p:sldId id="997" r:id="rId30"/>
    <p:sldId id="1000" r:id="rId31"/>
    <p:sldId id="999" r:id="rId32"/>
    <p:sldId id="1002" r:id="rId33"/>
    <p:sldId id="1003" r:id="rId34"/>
    <p:sldId id="1001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5050"/>
    <a:srgbClr val="800080"/>
    <a:srgbClr val="FFFF00"/>
    <a:srgbClr val="669900"/>
    <a:srgbClr val="33CC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3" autoAdjust="0"/>
    <p:restoredTop sz="94660"/>
  </p:normalViewPr>
  <p:slideViewPr>
    <p:cSldViewPr>
      <p:cViewPr varScale="1">
        <p:scale>
          <a:sx n="70" d="100"/>
          <a:sy n="70" d="100"/>
        </p:scale>
        <p:origin x="1299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1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image" Target="../media/image96.wmf"/><Relationship Id="rId18" Type="http://schemas.openxmlformats.org/officeDocument/2006/relationships/image" Target="../media/image10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12" Type="http://schemas.openxmlformats.org/officeDocument/2006/relationships/image" Target="../media/image95.wmf"/><Relationship Id="rId17" Type="http://schemas.openxmlformats.org/officeDocument/2006/relationships/image" Target="../media/image100.wmf"/><Relationship Id="rId2" Type="http://schemas.openxmlformats.org/officeDocument/2006/relationships/image" Target="../media/image85.wmf"/><Relationship Id="rId16" Type="http://schemas.openxmlformats.org/officeDocument/2006/relationships/image" Target="../media/image99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11" Type="http://schemas.openxmlformats.org/officeDocument/2006/relationships/image" Target="../media/image94.wmf"/><Relationship Id="rId5" Type="http://schemas.openxmlformats.org/officeDocument/2006/relationships/image" Target="../media/image88.wmf"/><Relationship Id="rId15" Type="http://schemas.openxmlformats.org/officeDocument/2006/relationships/image" Target="../media/image98.wmf"/><Relationship Id="rId10" Type="http://schemas.openxmlformats.org/officeDocument/2006/relationships/image" Target="../media/image93.wmf"/><Relationship Id="rId4" Type="http://schemas.openxmlformats.org/officeDocument/2006/relationships/image" Target="../media/image87.wmf"/><Relationship Id="rId9" Type="http://schemas.openxmlformats.org/officeDocument/2006/relationships/image" Target="../media/image92.wmf"/><Relationship Id="rId14" Type="http://schemas.openxmlformats.org/officeDocument/2006/relationships/image" Target="../media/image9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image" Target="../media/image116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12" Type="http://schemas.openxmlformats.org/officeDocument/2006/relationships/image" Target="../media/image115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11" Type="http://schemas.openxmlformats.org/officeDocument/2006/relationships/image" Target="../media/image114.wmf"/><Relationship Id="rId5" Type="http://schemas.openxmlformats.org/officeDocument/2006/relationships/image" Target="../media/image108.wmf"/><Relationship Id="rId10" Type="http://schemas.openxmlformats.org/officeDocument/2006/relationships/image" Target="../media/image113.wmf"/><Relationship Id="rId4" Type="http://schemas.openxmlformats.org/officeDocument/2006/relationships/image" Target="../media/image107.wmf"/><Relationship Id="rId9" Type="http://schemas.openxmlformats.org/officeDocument/2006/relationships/image" Target="../media/image11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image" Target="../media/image129.wmf"/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12" Type="http://schemas.openxmlformats.org/officeDocument/2006/relationships/image" Target="../media/image128.wmf"/><Relationship Id="rId17" Type="http://schemas.openxmlformats.org/officeDocument/2006/relationships/image" Target="../media/image133.wmf"/><Relationship Id="rId2" Type="http://schemas.openxmlformats.org/officeDocument/2006/relationships/image" Target="../media/image118.wmf"/><Relationship Id="rId16" Type="http://schemas.openxmlformats.org/officeDocument/2006/relationships/image" Target="../media/image132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11" Type="http://schemas.openxmlformats.org/officeDocument/2006/relationships/image" Target="../media/image127.wmf"/><Relationship Id="rId5" Type="http://schemas.openxmlformats.org/officeDocument/2006/relationships/image" Target="../media/image121.wmf"/><Relationship Id="rId15" Type="http://schemas.openxmlformats.org/officeDocument/2006/relationships/image" Target="../media/image131.wmf"/><Relationship Id="rId10" Type="http://schemas.openxmlformats.org/officeDocument/2006/relationships/image" Target="../media/image126.wmf"/><Relationship Id="rId4" Type="http://schemas.openxmlformats.org/officeDocument/2006/relationships/image" Target="../media/image120.wmf"/><Relationship Id="rId9" Type="http://schemas.openxmlformats.org/officeDocument/2006/relationships/image" Target="../media/image125.wmf"/><Relationship Id="rId14" Type="http://schemas.openxmlformats.org/officeDocument/2006/relationships/image" Target="../media/image13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4" Type="http://schemas.openxmlformats.org/officeDocument/2006/relationships/image" Target="../media/image13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4" Type="http://schemas.openxmlformats.org/officeDocument/2006/relationships/image" Target="../media/image14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image" Target="../media/image158.wmf"/><Relationship Id="rId3" Type="http://schemas.openxmlformats.org/officeDocument/2006/relationships/image" Target="../media/image148.wmf"/><Relationship Id="rId7" Type="http://schemas.openxmlformats.org/officeDocument/2006/relationships/image" Target="../media/image152.wmf"/><Relationship Id="rId12" Type="http://schemas.openxmlformats.org/officeDocument/2006/relationships/image" Target="../media/image157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11" Type="http://schemas.openxmlformats.org/officeDocument/2006/relationships/image" Target="../media/image156.wmf"/><Relationship Id="rId5" Type="http://schemas.openxmlformats.org/officeDocument/2006/relationships/image" Target="../media/image150.wmf"/><Relationship Id="rId10" Type="http://schemas.openxmlformats.org/officeDocument/2006/relationships/image" Target="../media/image155.wmf"/><Relationship Id="rId4" Type="http://schemas.openxmlformats.org/officeDocument/2006/relationships/image" Target="../media/image149.wmf"/><Relationship Id="rId9" Type="http://schemas.openxmlformats.org/officeDocument/2006/relationships/image" Target="../media/image15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4" Type="http://schemas.openxmlformats.org/officeDocument/2006/relationships/image" Target="../media/image162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emf"/><Relationship Id="rId13" Type="http://schemas.openxmlformats.org/officeDocument/2006/relationships/image" Target="../media/image175.emf"/><Relationship Id="rId18" Type="http://schemas.openxmlformats.org/officeDocument/2006/relationships/image" Target="../media/image180.emf"/><Relationship Id="rId3" Type="http://schemas.openxmlformats.org/officeDocument/2006/relationships/image" Target="../media/image165.emf"/><Relationship Id="rId21" Type="http://schemas.openxmlformats.org/officeDocument/2006/relationships/image" Target="../media/image183.emf"/><Relationship Id="rId7" Type="http://schemas.openxmlformats.org/officeDocument/2006/relationships/image" Target="../media/image169.emf"/><Relationship Id="rId12" Type="http://schemas.openxmlformats.org/officeDocument/2006/relationships/image" Target="../media/image174.emf"/><Relationship Id="rId17" Type="http://schemas.openxmlformats.org/officeDocument/2006/relationships/image" Target="../media/image179.emf"/><Relationship Id="rId2" Type="http://schemas.openxmlformats.org/officeDocument/2006/relationships/image" Target="../media/image164.emf"/><Relationship Id="rId16" Type="http://schemas.openxmlformats.org/officeDocument/2006/relationships/image" Target="../media/image178.emf"/><Relationship Id="rId20" Type="http://schemas.openxmlformats.org/officeDocument/2006/relationships/image" Target="../media/image182.emf"/><Relationship Id="rId1" Type="http://schemas.openxmlformats.org/officeDocument/2006/relationships/image" Target="../media/image163.emf"/><Relationship Id="rId6" Type="http://schemas.openxmlformats.org/officeDocument/2006/relationships/image" Target="../media/image168.emf"/><Relationship Id="rId11" Type="http://schemas.openxmlformats.org/officeDocument/2006/relationships/image" Target="../media/image173.emf"/><Relationship Id="rId5" Type="http://schemas.openxmlformats.org/officeDocument/2006/relationships/image" Target="../media/image167.emf"/><Relationship Id="rId15" Type="http://schemas.openxmlformats.org/officeDocument/2006/relationships/image" Target="../media/image177.emf"/><Relationship Id="rId10" Type="http://schemas.openxmlformats.org/officeDocument/2006/relationships/image" Target="../media/image172.emf"/><Relationship Id="rId19" Type="http://schemas.openxmlformats.org/officeDocument/2006/relationships/image" Target="../media/image181.emf"/><Relationship Id="rId4" Type="http://schemas.openxmlformats.org/officeDocument/2006/relationships/image" Target="../media/image166.emf"/><Relationship Id="rId9" Type="http://schemas.openxmlformats.org/officeDocument/2006/relationships/image" Target="../media/image171.emf"/><Relationship Id="rId14" Type="http://schemas.openxmlformats.org/officeDocument/2006/relationships/image" Target="../media/image176.emf"/><Relationship Id="rId22" Type="http://schemas.openxmlformats.org/officeDocument/2006/relationships/image" Target="../media/image184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4" Type="http://schemas.openxmlformats.org/officeDocument/2006/relationships/image" Target="../media/image18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emf"/><Relationship Id="rId7" Type="http://schemas.openxmlformats.org/officeDocument/2006/relationships/image" Target="../media/image195.wmf"/><Relationship Id="rId2" Type="http://schemas.openxmlformats.org/officeDocument/2006/relationships/image" Target="../media/image190.emf"/><Relationship Id="rId1" Type="http://schemas.openxmlformats.org/officeDocument/2006/relationships/image" Target="../media/image189.wmf"/><Relationship Id="rId6" Type="http://schemas.openxmlformats.org/officeDocument/2006/relationships/image" Target="../media/image194.wmf"/><Relationship Id="rId5" Type="http://schemas.openxmlformats.org/officeDocument/2006/relationships/image" Target="../media/image193.emf"/><Relationship Id="rId4" Type="http://schemas.openxmlformats.org/officeDocument/2006/relationships/image" Target="../media/image192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3" Type="http://schemas.openxmlformats.org/officeDocument/2006/relationships/image" Target="../media/image198.wmf"/><Relationship Id="rId7" Type="http://schemas.openxmlformats.org/officeDocument/2006/relationships/image" Target="../media/image202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6" Type="http://schemas.openxmlformats.org/officeDocument/2006/relationships/image" Target="../media/image201.wmf"/><Relationship Id="rId5" Type="http://schemas.openxmlformats.org/officeDocument/2006/relationships/image" Target="../media/image200.wmf"/><Relationship Id="rId10" Type="http://schemas.openxmlformats.org/officeDocument/2006/relationships/image" Target="../media/image205.wmf"/><Relationship Id="rId4" Type="http://schemas.openxmlformats.org/officeDocument/2006/relationships/image" Target="../media/image199.wmf"/><Relationship Id="rId9" Type="http://schemas.openxmlformats.org/officeDocument/2006/relationships/image" Target="../media/image20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2" Type="http://schemas.openxmlformats.org/officeDocument/2006/relationships/image" Target="../media/image207.wmf"/><Relationship Id="rId1" Type="http://schemas.openxmlformats.org/officeDocument/2006/relationships/image" Target="../media/image206.wmf"/><Relationship Id="rId6" Type="http://schemas.openxmlformats.org/officeDocument/2006/relationships/image" Target="../media/image211.wmf"/><Relationship Id="rId5" Type="http://schemas.openxmlformats.org/officeDocument/2006/relationships/image" Target="../media/image210.wmf"/><Relationship Id="rId4" Type="http://schemas.openxmlformats.org/officeDocument/2006/relationships/image" Target="../media/image20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3" Type="http://schemas.openxmlformats.org/officeDocument/2006/relationships/image" Target="../media/image217.wmf"/><Relationship Id="rId7" Type="http://schemas.openxmlformats.org/officeDocument/2006/relationships/image" Target="../media/image221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6" Type="http://schemas.openxmlformats.org/officeDocument/2006/relationships/image" Target="../media/image220.wmf"/><Relationship Id="rId5" Type="http://schemas.openxmlformats.org/officeDocument/2006/relationships/image" Target="../media/image219.wmf"/><Relationship Id="rId4" Type="http://schemas.openxmlformats.org/officeDocument/2006/relationships/image" Target="../media/image218.wmf"/><Relationship Id="rId9" Type="http://schemas.openxmlformats.org/officeDocument/2006/relationships/image" Target="../media/image22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12" Type="http://schemas.openxmlformats.org/officeDocument/2006/relationships/image" Target="../media/image53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46.wmf"/><Relationship Id="rId10" Type="http://schemas.openxmlformats.org/officeDocument/2006/relationships/image" Target="../media/image51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70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12" Type="http://schemas.openxmlformats.org/officeDocument/2006/relationships/image" Target="../media/image69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11" Type="http://schemas.openxmlformats.org/officeDocument/2006/relationships/image" Target="../media/image68.wmf"/><Relationship Id="rId5" Type="http://schemas.openxmlformats.org/officeDocument/2006/relationships/image" Target="../media/image62.wmf"/><Relationship Id="rId10" Type="http://schemas.openxmlformats.org/officeDocument/2006/relationships/image" Target="../media/image67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4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2A46E5A-4F32-4816-A6A0-9EDBC90FDE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6824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82916-648E-4160-AC8D-FFB91A038587}" type="slidenum">
              <a:rPr lang="en-US" altLang="zh-CN" smtClean="0">
                <a:latin typeface="Arial" pitchFamily="34" charset="0"/>
              </a:rPr>
              <a:pPr/>
              <a:t>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467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ED1F5-1FFF-4688-9105-F62E07E526FA}" type="slidenum">
              <a:rPr lang="en-US" altLang="zh-CN" smtClean="0">
                <a:latin typeface="Arial" pitchFamily="34" charset="0"/>
              </a:rPr>
              <a:pPr/>
              <a:t>13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723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ED1F5-1FFF-4688-9105-F62E07E526FA}" type="slidenum">
              <a:rPr lang="en-US" altLang="zh-CN" smtClean="0">
                <a:latin typeface="Arial" pitchFamily="34" charset="0"/>
              </a:rPr>
              <a:pPr/>
              <a:t>14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096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ED1F5-1FFF-4688-9105-F62E07E526FA}" type="slidenum">
              <a:rPr lang="en-US" altLang="zh-CN" smtClean="0">
                <a:latin typeface="Arial" pitchFamily="34" charset="0"/>
              </a:rPr>
              <a:pPr/>
              <a:t>15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823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ED1F5-1FFF-4688-9105-F62E07E526FA}" type="slidenum">
              <a:rPr lang="en-US" altLang="zh-CN" smtClean="0">
                <a:latin typeface="Arial" pitchFamily="34" charset="0"/>
              </a:rPr>
              <a:pPr/>
              <a:t>16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097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ED1F5-1FFF-4688-9105-F62E07E526FA}" type="slidenum">
              <a:rPr lang="en-US" altLang="zh-CN" smtClean="0">
                <a:latin typeface="Arial" pitchFamily="34" charset="0"/>
              </a:rPr>
              <a:pPr/>
              <a:t>17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462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ED1F5-1FFF-4688-9105-F62E07E526FA}" type="slidenum">
              <a:rPr lang="en-US" altLang="zh-CN" smtClean="0">
                <a:latin typeface="Arial" pitchFamily="34" charset="0"/>
              </a:rPr>
              <a:pPr/>
              <a:t>18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864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ED1F5-1FFF-4688-9105-F62E07E526FA}" type="slidenum">
              <a:rPr lang="en-US" altLang="zh-CN" smtClean="0">
                <a:latin typeface="Arial" pitchFamily="34" charset="0"/>
              </a:rPr>
              <a:pPr/>
              <a:t>19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368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ED1F5-1FFF-4688-9105-F62E07E526FA}" type="slidenum">
              <a:rPr lang="en-US" altLang="zh-CN" smtClean="0">
                <a:latin typeface="Arial" pitchFamily="34" charset="0"/>
              </a:rPr>
              <a:pPr/>
              <a:t>20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76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ED1F5-1FFF-4688-9105-F62E07E526FA}" type="slidenum">
              <a:rPr lang="en-US" altLang="zh-CN" smtClean="0">
                <a:latin typeface="Arial" pitchFamily="34" charset="0"/>
              </a:rPr>
              <a:pPr/>
              <a:t>21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266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ED1F5-1FFF-4688-9105-F62E07E526FA}" type="slidenum">
              <a:rPr lang="en-US" altLang="zh-CN" smtClean="0">
                <a:latin typeface="Arial" pitchFamily="34" charset="0"/>
              </a:rPr>
              <a:pPr/>
              <a:t>22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897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E5C66F-7DAF-4E99-A3E5-8560DD4E1AE7}" type="slidenum">
              <a:rPr lang="en-US" altLang="zh-CN" smtClean="0">
                <a:latin typeface="Arial" pitchFamily="34" charset="0"/>
              </a:rPr>
              <a:pPr/>
              <a:t>4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3967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ED1F5-1FFF-4688-9105-F62E07E526FA}" type="slidenum">
              <a:rPr lang="en-US" altLang="zh-CN" smtClean="0">
                <a:latin typeface="Arial" pitchFamily="34" charset="0"/>
              </a:rPr>
              <a:pPr/>
              <a:t>23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838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ED1F5-1FFF-4688-9105-F62E07E526FA}" type="slidenum">
              <a:rPr lang="en-US" altLang="zh-CN" smtClean="0">
                <a:latin typeface="Arial" pitchFamily="34" charset="0"/>
              </a:rPr>
              <a:pPr/>
              <a:t>25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8761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ED1F5-1FFF-4688-9105-F62E07E526FA}" type="slidenum">
              <a:rPr lang="en-US" altLang="zh-CN" smtClean="0">
                <a:latin typeface="Arial" pitchFamily="34" charset="0"/>
              </a:rPr>
              <a:pPr/>
              <a:t>26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6957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ED1F5-1FFF-4688-9105-F62E07E526FA}" type="slidenum">
              <a:rPr lang="en-US" altLang="zh-CN" smtClean="0">
                <a:latin typeface="Arial" pitchFamily="34" charset="0"/>
              </a:rPr>
              <a:pPr/>
              <a:t>27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801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ED1F5-1FFF-4688-9105-F62E07E526FA}" type="slidenum">
              <a:rPr lang="en-US" altLang="zh-CN" smtClean="0">
                <a:latin typeface="Arial" pitchFamily="34" charset="0"/>
              </a:rPr>
              <a:pPr/>
              <a:t>28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6279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ED1F5-1FFF-4688-9105-F62E07E526FA}" type="slidenum">
              <a:rPr lang="en-US" altLang="zh-CN" smtClean="0">
                <a:latin typeface="Arial" pitchFamily="34" charset="0"/>
              </a:rPr>
              <a:pPr/>
              <a:t>29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77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ED1F5-1FFF-4688-9105-F62E07E526FA}" type="slidenum">
              <a:rPr lang="en-US" altLang="zh-CN" smtClean="0">
                <a:latin typeface="Arial" pitchFamily="34" charset="0"/>
              </a:rPr>
              <a:pPr/>
              <a:t>31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669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ED1F5-1FFF-4688-9105-F62E07E526FA}" type="slidenum">
              <a:rPr lang="en-US" altLang="zh-CN" smtClean="0">
                <a:latin typeface="Arial" pitchFamily="34" charset="0"/>
              </a:rPr>
              <a:pPr/>
              <a:t>32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7320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ED1F5-1FFF-4688-9105-F62E07E526FA}" type="slidenum">
              <a:rPr lang="en-US" altLang="zh-CN" smtClean="0">
                <a:latin typeface="Arial" pitchFamily="34" charset="0"/>
              </a:rPr>
              <a:pPr/>
              <a:t>33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554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ED1F5-1FFF-4688-9105-F62E07E526FA}" type="slidenum">
              <a:rPr lang="en-US" altLang="zh-CN" smtClean="0">
                <a:latin typeface="Arial" pitchFamily="34" charset="0"/>
              </a:rPr>
              <a:pPr/>
              <a:t>6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03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ED1F5-1FFF-4688-9105-F62E07E526FA}" type="slidenum">
              <a:rPr lang="en-US" altLang="zh-CN" smtClean="0">
                <a:latin typeface="Arial" pitchFamily="34" charset="0"/>
              </a:rPr>
              <a:pPr/>
              <a:t>7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734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ED1F5-1FFF-4688-9105-F62E07E526FA}" type="slidenum">
              <a:rPr lang="en-US" altLang="zh-CN" smtClean="0">
                <a:latin typeface="Arial" pitchFamily="34" charset="0"/>
              </a:rPr>
              <a:pPr/>
              <a:t>8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675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ED1F5-1FFF-4688-9105-F62E07E526FA}" type="slidenum">
              <a:rPr lang="en-US" altLang="zh-CN" smtClean="0">
                <a:latin typeface="Arial" pitchFamily="34" charset="0"/>
              </a:rPr>
              <a:pPr/>
              <a:t>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390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ED1F5-1FFF-4688-9105-F62E07E526FA}" type="slidenum">
              <a:rPr lang="en-US" altLang="zh-CN" smtClean="0">
                <a:latin typeface="Arial" pitchFamily="34" charset="0"/>
              </a:rPr>
              <a:pPr/>
              <a:t>10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414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ED1F5-1FFF-4688-9105-F62E07E526FA}" type="slidenum">
              <a:rPr lang="en-US" altLang="zh-CN" smtClean="0">
                <a:latin typeface="Arial" pitchFamily="34" charset="0"/>
              </a:rPr>
              <a:pPr/>
              <a:t>11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35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ED1F5-1FFF-4688-9105-F62E07E526FA}" type="slidenum">
              <a:rPr lang="en-US" altLang="zh-CN" smtClean="0">
                <a:latin typeface="Arial" pitchFamily="34" charset="0"/>
              </a:rPr>
              <a:pPr/>
              <a:t>12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10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1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772400" y="152400"/>
            <a:ext cx="730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62.wmf"/><Relationship Id="rId18" Type="http://schemas.openxmlformats.org/officeDocument/2006/relationships/oleObject" Target="../embeddings/oleObject59.bin"/><Relationship Id="rId26" Type="http://schemas.openxmlformats.org/officeDocument/2006/relationships/oleObject" Target="../embeddings/oleObject63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66.wmf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64.wmf"/><Relationship Id="rId25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8.bin"/><Relationship Id="rId20" Type="http://schemas.openxmlformats.org/officeDocument/2006/relationships/oleObject" Target="../embeddings/oleObject60.bin"/><Relationship Id="rId29" Type="http://schemas.openxmlformats.org/officeDocument/2006/relationships/image" Target="../media/image70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61.wmf"/><Relationship Id="rId24" Type="http://schemas.openxmlformats.org/officeDocument/2006/relationships/oleObject" Target="../embeddings/oleObject62.bin"/><Relationship Id="rId5" Type="http://schemas.openxmlformats.org/officeDocument/2006/relationships/image" Target="../media/image58.wmf"/><Relationship Id="rId15" Type="http://schemas.openxmlformats.org/officeDocument/2006/relationships/image" Target="../media/image63.wmf"/><Relationship Id="rId23" Type="http://schemas.openxmlformats.org/officeDocument/2006/relationships/image" Target="../media/image67.wmf"/><Relationship Id="rId28" Type="http://schemas.openxmlformats.org/officeDocument/2006/relationships/oleObject" Target="../embeddings/oleObject64.bin"/><Relationship Id="rId10" Type="http://schemas.openxmlformats.org/officeDocument/2006/relationships/oleObject" Target="../embeddings/oleObject55.bin"/><Relationship Id="rId19" Type="http://schemas.openxmlformats.org/officeDocument/2006/relationships/image" Target="../media/image65.w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60.wmf"/><Relationship Id="rId14" Type="http://schemas.openxmlformats.org/officeDocument/2006/relationships/oleObject" Target="../embeddings/oleObject57.bin"/><Relationship Id="rId22" Type="http://schemas.openxmlformats.org/officeDocument/2006/relationships/oleObject" Target="../embeddings/oleObject61.bin"/><Relationship Id="rId27" Type="http://schemas.openxmlformats.org/officeDocument/2006/relationships/image" Target="../media/image6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75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74.wmf"/><Relationship Id="rId5" Type="http://schemas.openxmlformats.org/officeDocument/2006/relationships/image" Target="../media/image71.w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7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79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78.wmf"/><Relationship Id="rId5" Type="http://schemas.openxmlformats.org/officeDocument/2006/relationships/image" Target="../media/image71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83.wmf"/><Relationship Id="rId5" Type="http://schemas.openxmlformats.org/officeDocument/2006/relationships/image" Target="../media/image80.wmf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5.bin"/><Relationship Id="rId9" Type="http://schemas.openxmlformats.org/officeDocument/2006/relationships/image" Target="../media/image8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88.wmf"/><Relationship Id="rId18" Type="http://schemas.openxmlformats.org/officeDocument/2006/relationships/oleObject" Target="../embeddings/oleObject86.bin"/><Relationship Id="rId26" Type="http://schemas.openxmlformats.org/officeDocument/2006/relationships/oleObject" Target="../embeddings/oleObject90.bin"/><Relationship Id="rId39" Type="http://schemas.openxmlformats.org/officeDocument/2006/relationships/image" Target="../media/image101.wmf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92.wmf"/><Relationship Id="rId34" Type="http://schemas.openxmlformats.org/officeDocument/2006/relationships/oleObject" Target="../embeddings/oleObject94.bin"/><Relationship Id="rId7" Type="http://schemas.openxmlformats.org/officeDocument/2006/relationships/image" Target="../media/image85.wmf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90.wmf"/><Relationship Id="rId25" Type="http://schemas.openxmlformats.org/officeDocument/2006/relationships/image" Target="../media/image94.wmf"/><Relationship Id="rId33" Type="http://schemas.openxmlformats.org/officeDocument/2006/relationships/image" Target="../media/image98.wmf"/><Relationship Id="rId38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5.bin"/><Relationship Id="rId20" Type="http://schemas.openxmlformats.org/officeDocument/2006/relationships/oleObject" Target="../embeddings/oleObject87.bin"/><Relationship Id="rId29" Type="http://schemas.openxmlformats.org/officeDocument/2006/relationships/image" Target="../media/image96.w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87.wmf"/><Relationship Id="rId24" Type="http://schemas.openxmlformats.org/officeDocument/2006/relationships/oleObject" Target="../embeddings/oleObject89.bin"/><Relationship Id="rId32" Type="http://schemas.openxmlformats.org/officeDocument/2006/relationships/oleObject" Target="../embeddings/oleObject93.bin"/><Relationship Id="rId37" Type="http://schemas.openxmlformats.org/officeDocument/2006/relationships/image" Target="../media/image100.wmf"/><Relationship Id="rId5" Type="http://schemas.openxmlformats.org/officeDocument/2006/relationships/image" Target="../media/image84.wmf"/><Relationship Id="rId15" Type="http://schemas.openxmlformats.org/officeDocument/2006/relationships/image" Target="../media/image89.wmf"/><Relationship Id="rId23" Type="http://schemas.openxmlformats.org/officeDocument/2006/relationships/image" Target="../media/image93.wmf"/><Relationship Id="rId28" Type="http://schemas.openxmlformats.org/officeDocument/2006/relationships/oleObject" Target="../embeddings/oleObject91.bin"/><Relationship Id="rId36" Type="http://schemas.openxmlformats.org/officeDocument/2006/relationships/oleObject" Target="../embeddings/oleObject95.bin"/><Relationship Id="rId10" Type="http://schemas.openxmlformats.org/officeDocument/2006/relationships/oleObject" Target="../embeddings/oleObject82.bin"/><Relationship Id="rId19" Type="http://schemas.openxmlformats.org/officeDocument/2006/relationships/image" Target="../media/image91.wmf"/><Relationship Id="rId31" Type="http://schemas.openxmlformats.org/officeDocument/2006/relationships/image" Target="../media/image97.wmf"/><Relationship Id="rId4" Type="http://schemas.openxmlformats.org/officeDocument/2006/relationships/oleObject" Target="../embeddings/oleObject79.bin"/><Relationship Id="rId9" Type="http://schemas.openxmlformats.org/officeDocument/2006/relationships/image" Target="../media/image86.wmf"/><Relationship Id="rId14" Type="http://schemas.openxmlformats.org/officeDocument/2006/relationships/oleObject" Target="../embeddings/oleObject84.bin"/><Relationship Id="rId22" Type="http://schemas.openxmlformats.org/officeDocument/2006/relationships/oleObject" Target="../embeddings/oleObject88.bin"/><Relationship Id="rId27" Type="http://schemas.openxmlformats.org/officeDocument/2006/relationships/image" Target="../media/image95.wmf"/><Relationship Id="rId30" Type="http://schemas.openxmlformats.org/officeDocument/2006/relationships/oleObject" Target="../embeddings/oleObject92.bin"/><Relationship Id="rId35" Type="http://schemas.openxmlformats.org/officeDocument/2006/relationships/image" Target="../media/image9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0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98.bin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9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108.wmf"/><Relationship Id="rId18" Type="http://schemas.openxmlformats.org/officeDocument/2006/relationships/oleObject" Target="../embeddings/oleObject107.bin"/><Relationship Id="rId26" Type="http://schemas.openxmlformats.org/officeDocument/2006/relationships/oleObject" Target="../embeddings/oleObject111.bin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111.wmf"/><Relationship Id="rId7" Type="http://schemas.openxmlformats.org/officeDocument/2006/relationships/image" Target="../media/image105.wmf"/><Relationship Id="rId12" Type="http://schemas.openxmlformats.org/officeDocument/2006/relationships/oleObject" Target="../embeddings/oleObject103.bin"/><Relationship Id="rId17" Type="http://schemas.openxmlformats.org/officeDocument/2006/relationships/oleObject" Target="../embeddings/oleObject106.bin"/><Relationship Id="rId25" Type="http://schemas.openxmlformats.org/officeDocument/2006/relationships/image" Target="../media/image11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9.wmf"/><Relationship Id="rId20" Type="http://schemas.openxmlformats.org/officeDocument/2006/relationships/oleObject" Target="../embeddings/oleObject108.bin"/><Relationship Id="rId29" Type="http://schemas.openxmlformats.org/officeDocument/2006/relationships/image" Target="../media/image115.w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107.wmf"/><Relationship Id="rId24" Type="http://schemas.openxmlformats.org/officeDocument/2006/relationships/oleObject" Target="../embeddings/oleObject110.bin"/><Relationship Id="rId5" Type="http://schemas.openxmlformats.org/officeDocument/2006/relationships/image" Target="../media/image104.wmf"/><Relationship Id="rId15" Type="http://schemas.openxmlformats.org/officeDocument/2006/relationships/oleObject" Target="../embeddings/oleObject105.bin"/><Relationship Id="rId23" Type="http://schemas.openxmlformats.org/officeDocument/2006/relationships/image" Target="../media/image112.wmf"/><Relationship Id="rId28" Type="http://schemas.openxmlformats.org/officeDocument/2006/relationships/oleObject" Target="../embeddings/oleObject112.bin"/><Relationship Id="rId10" Type="http://schemas.openxmlformats.org/officeDocument/2006/relationships/oleObject" Target="../embeddings/oleObject102.bin"/><Relationship Id="rId19" Type="http://schemas.openxmlformats.org/officeDocument/2006/relationships/image" Target="../media/image110.wmf"/><Relationship Id="rId31" Type="http://schemas.openxmlformats.org/officeDocument/2006/relationships/image" Target="../media/image116.wmf"/><Relationship Id="rId4" Type="http://schemas.openxmlformats.org/officeDocument/2006/relationships/oleObject" Target="../embeddings/oleObject99.bin"/><Relationship Id="rId9" Type="http://schemas.openxmlformats.org/officeDocument/2006/relationships/image" Target="../media/image106.wmf"/><Relationship Id="rId14" Type="http://schemas.openxmlformats.org/officeDocument/2006/relationships/oleObject" Target="../embeddings/oleObject104.bin"/><Relationship Id="rId22" Type="http://schemas.openxmlformats.org/officeDocument/2006/relationships/oleObject" Target="../embeddings/oleObject109.bin"/><Relationship Id="rId27" Type="http://schemas.openxmlformats.org/officeDocument/2006/relationships/image" Target="../media/image114.wmf"/><Relationship Id="rId30" Type="http://schemas.openxmlformats.org/officeDocument/2006/relationships/oleObject" Target="../embeddings/oleObject11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13" Type="http://schemas.openxmlformats.org/officeDocument/2006/relationships/image" Target="../media/image121.wmf"/><Relationship Id="rId18" Type="http://schemas.openxmlformats.org/officeDocument/2006/relationships/oleObject" Target="../embeddings/oleObject121.bin"/><Relationship Id="rId26" Type="http://schemas.openxmlformats.org/officeDocument/2006/relationships/oleObject" Target="../embeddings/oleObject125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125.wmf"/><Relationship Id="rId34" Type="http://schemas.openxmlformats.org/officeDocument/2006/relationships/oleObject" Target="../embeddings/oleObject129.bin"/><Relationship Id="rId7" Type="http://schemas.openxmlformats.org/officeDocument/2006/relationships/image" Target="../media/image118.wmf"/><Relationship Id="rId12" Type="http://schemas.openxmlformats.org/officeDocument/2006/relationships/oleObject" Target="../embeddings/oleObject118.bin"/><Relationship Id="rId17" Type="http://schemas.openxmlformats.org/officeDocument/2006/relationships/image" Target="../media/image123.wmf"/><Relationship Id="rId25" Type="http://schemas.openxmlformats.org/officeDocument/2006/relationships/image" Target="../media/image127.wmf"/><Relationship Id="rId33" Type="http://schemas.openxmlformats.org/officeDocument/2006/relationships/image" Target="../media/image131.wmf"/><Relationship Id="rId38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0.bin"/><Relationship Id="rId20" Type="http://schemas.openxmlformats.org/officeDocument/2006/relationships/oleObject" Target="../embeddings/oleObject122.bin"/><Relationship Id="rId29" Type="http://schemas.openxmlformats.org/officeDocument/2006/relationships/image" Target="../media/image129.w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120.wmf"/><Relationship Id="rId24" Type="http://schemas.openxmlformats.org/officeDocument/2006/relationships/oleObject" Target="../embeddings/oleObject124.bin"/><Relationship Id="rId32" Type="http://schemas.openxmlformats.org/officeDocument/2006/relationships/oleObject" Target="../embeddings/oleObject128.bin"/><Relationship Id="rId37" Type="http://schemas.openxmlformats.org/officeDocument/2006/relationships/image" Target="../media/image133.wmf"/><Relationship Id="rId5" Type="http://schemas.openxmlformats.org/officeDocument/2006/relationships/image" Target="../media/image117.wmf"/><Relationship Id="rId15" Type="http://schemas.openxmlformats.org/officeDocument/2006/relationships/image" Target="../media/image122.wmf"/><Relationship Id="rId23" Type="http://schemas.openxmlformats.org/officeDocument/2006/relationships/image" Target="../media/image126.wmf"/><Relationship Id="rId28" Type="http://schemas.openxmlformats.org/officeDocument/2006/relationships/oleObject" Target="../embeddings/oleObject126.bin"/><Relationship Id="rId36" Type="http://schemas.openxmlformats.org/officeDocument/2006/relationships/oleObject" Target="../embeddings/oleObject130.bin"/><Relationship Id="rId10" Type="http://schemas.openxmlformats.org/officeDocument/2006/relationships/oleObject" Target="../embeddings/oleObject117.bin"/><Relationship Id="rId19" Type="http://schemas.openxmlformats.org/officeDocument/2006/relationships/image" Target="../media/image124.wmf"/><Relationship Id="rId31" Type="http://schemas.openxmlformats.org/officeDocument/2006/relationships/image" Target="../media/image130.wmf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19.wmf"/><Relationship Id="rId14" Type="http://schemas.openxmlformats.org/officeDocument/2006/relationships/oleObject" Target="../embeddings/oleObject119.bin"/><Relationship Id="rId22" Type="http://schemas.openxmlformats.org/officeDocument/2006/relationships/oleObject" Target="../embeddings/oleObject123.bin"/><Relationship Id="rId27" Type="http://schemas.openxmlformats.org/officeDocument/2006/relationships/image" Target="../media/image128.wmf"/><Relationship Id="rId30" Type="http://schemas.openxmlformats.org/officeDocument/2006/relationships/oleObject" Target="../embeddings/oleObject127.bin"/><Relationship Id="rId35" Type="http://schemas.openxmlformats.org/officeDocument/2006/relationships/image" Target="../media/image13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33.bin"/><Relationship Id="rId11" Type="http://schemas.openxmlformats.org/officeDocument/2006/relationships/image" Target="../media/image137.wmf"/><Relationship Id="rId5" Type="http://schemas.openxmlformats.org/officeDocument/2006/relationships/image" Target="../media/image134.wmf"/><Relationship Id="rId10" Type="http://schemas.openxmlformats.org/officeDocument/2006/relationships/oleObject" Target="../embeddings/oleObject135.bin"/><Relationship Id="rId4" Type="http://schemas.openxmlformats.org/officeDocument/2006/relationships/oleObject" Target="../embeddings/oleObject132.bin"/><Relationship Id="rId9" Type="http://schemas.openxmlformats.org/officeDocument/2006/relationships/image" Target="../media/image13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37.bin"/><Relationship Id="rId11" Type="http://schemas.openxmlformats.org/officeDocument/2006/relationships/image" Target="../media/image141.wmf"/><Relationship Id="rId5" Type="http://schemas.openxmlformats.org/officeDocument/2006/relationships/image" Target="../media/image138.wmf"/><Relationship Id="rId10" Type="http://schemas.openxmlformats.org/officeDocument/2006/relationships/oleObject" Target="../embeddings/oleObject139.bin"/><Relationship Id="rId4" Type="http://schemas.openxmlformats.org/officeDocument/2006/relationships/oleObject" Target="../embeddings/oleObject136.bin"/><Relationship Id="rId9" Type="http://schemas.openxmlformats.org/officeDocument/2006/relationships/image" Target="../media/image14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41.bin"/><Relationship Id="rId5" Type="http://schemas.openxmlformats.org/officeDocument/2006/relationships/image" Target="../media/image142.wmf"/><Relationship Id="rId4" Type="http://schemas.openxmlformats.org/officeDocument/2006/relationships/oleObject" Target="../embeddings/oleObject14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43.bin"/><Relationship Id="rId5" Type="http://schemas.openxmlformats.org/officeDocument/2006/relationships/image" Target="../media/image144.wmf"/><Relationship Id="rId4" Type="http://schemas.openxmlformats.org/officeDocument/2006/relationships/oleObject" Target="../embeddings/oleObject14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13" Type="http://schemas.openxmlformats.org/officeDocument/2006/relationships/image" Target="../media/image150.wmf"/><Relationship Id="rId18" Type="http://schemas.openxmlformats.org/officeDocument/2006/relationships/oleObject" Target="../embeddings/oleObject151.bin"/><Relationship Id="rId26" Type="http://schemas.openxmlformats.org/officeDocument/2006/relationships/oleObject" Target="../embeddings/oleObject155.bin"/><Relationship Id="rId3" Type="http://schemas.openxmlformats.org/officeDocument/2006/relationships/notesSlide" Target="../notesSlides/notesSlide19.xml"/><Relationship Id="rId21" Type="http://schemas.openxmlformats.org/officeDocument/2006/relationships/image" Target="../media/image154.wmf"/><Relationship Id="rId7" Type="http://schemas.openxmlformats.org/officeDocument/2006/relationships/image" Target="../media/image147.wmf"/><Relationship Id="rId12" Type="http://schemas.openxmlformats.org/officeDocument/2006/relationships/oleObject" Target="../embeddings/oleObject148.bin"/><Relationship Id="rId17" Type="http://schemas.openxmlformats.org/officeDocument/2006/relationships/image" Target="../media/image152.wmf"/><Relationship Id="rId25" Type="http://schemas.openxmlformats.org/officeDocument/2006/relationships/image" Target="../media/image15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0.bin"/><Relationship Id="rId20" Type="http://schemas.openxmlformats.org/officeDocument/2006/relationships/oleObject" Target="../embeddings/oleObject152.bin"/><Relationship Id="rId29" Type="http://schemas.openxmlformats.org/officeDocument/2006/relationships/image" Target="../media/image158.wmf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45.bin"/><Relationship Id="rId11" Type="http://schemas.openxmlformats.org/officeDocument/2006/relationships/image" Target="../media/image149.wmf"/><Relationship Id="rId24" Type="http://schemas.openxmlformats.org/officeDocument/2006/relationships/oleObject" Target="../embeddings/oleObject154.bin"/><Relationship Id="rId5" Type="http://schemas.openxmlformats.org/officeDocument/2006/relationships/image" Target="../media/image146.wmf"/><Relationship Id="rId15" Type="http://schemas.openxmlformats.org/officeDocument/2006/relationships/image" Target="../media/image151.wmf"/><Relationship Id="rId23" Type="http://schemas.openxmlformats.org/officeDocument/2006/relationships/image" Target="../media/image155.wmf"/><Relationship Id="rId28" Type="http://schemas.openxmlformats.org/officeDocument/2006/relationships/oleObject" Target="../embeddings/oleObject156.bin"/><Relationship Id="rId10" Type="http://schemas.openxmlformats.org/officeDocument/2006/relationships/oleObject" Target="../embeddings/oleObject147.bin"/><Relationship Id="rId19" Type="http://schemas.openxmlformats.org/officeDocument/2006/relationships/image" Target="../media/image153.wmf"/><Relationship Id="rId4" Type="http://schemas.openxmlformats.org/officeDocument/2006/relationships/oleObject" Target="../embeddings/oleObject144.bin"/><Relationship Id="rId9" Type="http://schemas.openxmlformats.org/officeDocument/2006/relationships/image" Target="../media/image148.wmf"/><Relationship Id="rId14" Type="http://schemas.openxmlformats.org/officeDocument/2006/relationships/oleObject" Target="../embeddings/oleObject149.bin"/><Relationship Id="rId22" Type="http://schemas.openxmlformats.org/officeDocument/2006/relationships/oleObject" Target="../embeddings/oleObject153.bin"/><Relationship Id="rId27" Type="http://schemas.openxmlformats.org/officeDocument/2006/relationships/image" Target="../media/image15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58.bin"/><Relationship Id="rId11" Type="http://schemas.openxmlformats.org/officeDocument/2006/relationships/image" Target="../media/image162.wmf"/><Relationship Id="rId5" Type="http://schemas.openxmlformats.org/officeDocument/2006/relationships/image" Target="../media/image159.wmf"/><Relationship Id="rId10" Type="http://schemas.openxmlformats.org/officeDocument/2006/relationships/oleObject" Target="../embeddings/oleObject160.bin"/><Relationship Id="rId4" Type="http://schemas.openxmlformats.org/officeDocument/2006/relationships/oleObject" Target="../embeddings/oleObject157.bin"/><Relationship Id="rId9" Type="http://schemas.openxmlformats.org/officeDocument/2006/relationships/image" Target="../media/image16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emf"/><Relationship Id="rId13" Type="http://schemas.openxmlformats.org/officeDocument/2006/relationships/oleObject" Target="../embeddings/oleObject166.bin"/><Relationship Id="rId18" Type="http://schemas.openxmlformats.org/officeDocument/2006/relationships/image" Target="../media/image170.emf"/><Relationship Id="rId26" Type="http://schemas.openxmlformats.org/officeDocument/2006/relationships/image" Target="../media/image174.emf"/><Relationship Id="rId39" Type="http://schemas.openxmlformats.org/officeDocument/2006/relationships/oleObject" Target="../embeddings/oleObject179.bin"/><Relationship Id="rId3" Type="http://schemas.openxmlformats.org/officeDocument/2006/relationships/oleObject" Target="../embeddings/oleObject161.bin"/><Relationship Id="rId21" Type="http://schemas.openxmlformats.org/officeDocument/2006/relationships/oleObject" Target="../embeddings/oleObject170.bin"/><Relationship Id="rId34" Type="http://schemas.openxmlformats.org/officeDocument/2006/relationships/image" Target="../media/image178.emf"/><Relationship Id="rId42" Type="http://schemas.openxmlformats.org/officeDocument/2006/relationships/image" Target="../media/image182.emf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67.emf"/><Relationship Id="rId17" Type="http://schemas.openxmlformats.org/officeDocument/2006/relationships/oleObject" Target="../embeddings/oleObject168.bin"/><Relationship Id="rId25" Type="http://schemas.openxmlformats.org/officeDocument/2006/relationships/oleObject" Target="../embeddings/oleObject172.bin"/><Relationship Id="rId33" Type="http://schemas.openxmlformats.org/officeDocument/2006/relationships/oleObject" Target="../embeddings/oleObject176.bin"/><Relationship Id="rId38" Type="http://schemas.openxmlformats.org/officeDocument/2006/relationships/image" Target="../media/image180.emf"/><Relationship Id="rId46" Type="http://schemas.openxmlformats.org/officeDocument/2006/relationships/image" Target="../media/image184.e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69.emf"/><Relationship Id="rId20" Type="http://schemas.openxmlformats.org/officeDocument/2006/relationships/image" Target="../media/image171.emf"/><Relationship Id="rId29" Type="http://schemas.openxmlformats.org/officeDocument/2006/relationships/oleObject" Target="../embeddings/oleObject174.bin"/><Relationship Id="rId41" Type="http://schemas.openxmlformats.org/officeDocument/2006/relationships/oleObject" Target="../embeddings/oleObject180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64.emf"/><Relationship Id="rId11" Type="http://schemas.openxmlformats.org/officeDocument/2006/relationships/oleObject" Target="../embeddings/oleObject165.bin"/><Relationship Id="rId24" Type="http://schemas.openxmlformats.org/officeDocument/2006/relationships/image" Target="../media/image173.emf"/><Relationship Id="rId32" Type="http://schemas.openxmlformats.org/officeDocument/2006/relationships/image" Target="../media/image177.emf"/><Relationship Id="rId37" Type="http://schemas.openxmlformats.org/officeDocument/2006/relationships/oleObject" Target="../embeddings/oleObject178.bin"/><Relationship Id="rId40" Type="http://schemas.openxmlformats.org/officeDocument/2006/relationships/image" Target="../media/image181.emf"/><Relationship Id="rId45" Type="http://schemas.openxmlformats.org/officeDocument/2006/relationships/oleObject" Target="../embeddings/oleObject182.bin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23" Type="http://schemas.openxmlformats.org/officeDocument/2006/relationships/oleObject" Target="../embeddings/oleObject171.bin"/><Relationship Id="rId28" Type="http://schemas.openxmlformats.org/officeDocument/2006/relationships/image" Target="../media/image175.emf"/><Relationship Id="rId36" Type="http://schemas.openxmlformats.org/officeDocument/2006/relationships/image" Target="../media/image179.emf"/><Relationship Id="rId10" Type="http://schemas.openxmlformats.org/officeDocument/2006/relationships/image" Target="../media/image166.emf"/><Relationship Id="rId19" Type="http://schemas.openxmlformats.org/officeDocument/2006/relationships/oleObject" Target="../embeddings/oleObject169.bin"/><Relationship Id="rId31" Type="http://schemas.openxmlformats.org/officeDocument/2006/relationships/oleObject" Target="../embeddings/oleObject175.bin"/><Relationship Id="rId44" Type="http://schemas.openxmlformats.org/officeDocument/2006/relationships/image" Target="../media/image183.emf"/><Relationship Id="rId4" Type="http://schemas.openxmlformats.org/officeDocument/2006/relationships/image" Target="../media/image163.e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68.emf"/><Relationship Id="rId22" Type="http://schemas.openxmlformats.org/officeDocument/2006/relationships/image" Target="../media/image172.emf"/><Relationship Id="rId27" Type="http://schemas.openxmlformats.org/officeDocument/2006/relationships/oleObject" Target="../embeddings/oleObject173.bin"/><Relationship Id="rId30" Type="http://schemas.openxmlformats.org/officeDocument/2006/relationships/image" Target="../media/image176.emf"/><Relationship Id="rId35" Type="http://schemas.openxmlformats.org/officeDocument/2006/relationships/oleObject" Target="../embeddings/oleObject177.bin"/><Relationship Id="rId43" Type="http://schemas.openxmlformats.org/officeDocument/2006/relationships/oleObject" Target="../embeddings/oleObject18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8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84.bin"/><Relationship Id="rId11" Type="http://schemas.openxmlformats.org/officeDocument/2006/relationships/image" Target="../media/image188.wmf"/><Relationship Id="rId5" Type="http://schemas.openxmlformats.org/officeDocument/2006/relationships/image" Target="../media/image185.wmf"/><Relationship Id="rId10" Type="http://schemas.openxmlformats.org/officeDocument/2006/relationships/oleObject" Target="../embeddings/oleObject186.bin"/><Relationship Id="rId4" Type="http://schemas.openxmlformats.org/officeDocument/2006/relationships/oleObject" Target="../embeddings/oleObject183.bin"/><Relationship Id="rId9" Type="http://schemas.openxmlformats.org/officeDocument/2006/relationships/image" Target="../media/image18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9.bin"/><Relationship Id="rId13" Type="http://schemas.openxmlformats.org/officeDocument/2006/relationships/image" Target="../media/image193.emf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90.emf"/><Relationship Id="rId12" Type="http://schemas.openxmlformats.org/officeDocument/2006/relationships/oleObject" Target="../embeddings/oleObject191.bin"/><Relationship Id="rId17" Type="http://schemas.openxmlformats.org/officeDocument/2006/relationships/image" Target="../media/image19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3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88.bin"/><Relationship Id="rId11" Type="http://schemas.openxmlformats.org/officeDocument/2006/relationships/image" Target="../media/image192.emf"/><Relationship Id="rId5" Type="http://schemas.openxmlformats.org/officeDocument/2006/relationships/image" Target="../media/image189.wmf"/><Relationship Id="rId15" Type="http://schemas.openxmlformats.org/officeDocument/2006/relationships/image" Target="../media/image194.wmf"/><Relationship Id="rId10" Type="http://schemas.openxmlformats.org/officeDocument/2006/relationships/oleObject" Target="../embeddings/oleObject190.bin"/><Relationship Id="rId4" Type="http://schemas.openxmlformats.org/officeDocument/2006/relationships/oleObject" Target="../embeddings/oleObject187.bin"/><Relationship Id="rId9" Type="http://schemas.openxmlformats.org/officeDocument/2006/relationships/image" Target="../media/image191.emf"/><Relationship Id="rId14" Type="http://schemas.openxmlformats.org/officeDocument/2006/relationships/oleObject" Target="../embeddings/oleObject19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6.bin"/><Relationship Id="rId13" Type="http://schemas.openxmlformats.org/officeDocument/2006/relationships/image" Target="../media/image200.wmf"/><Relationship Id="rId18" Type="http://schemas.openxmlformats.org/officeDocument/2006/relationships/oleObject" Target="../embeddings/oleObject201.bin"/><Relationship Id="rId3" Type="http://schemas.openxmlformats.org/officeDocument/2006/relationships/notesSlide" Target="../notesSlides/notesSlide24.xml"/><Relationship Id="rId21" Type="http://schemas.openxmlformats.org/officeDocument/2006/relationships/image" Target="../media/image204.wmf"/><Relationship Id="rId7" Type="http://schemas.openxmlformats.org/officeDocument/2006/relationships/image" Target="../media/image197.wmf"/><Relationship Id="rId12" Type="http://schemas.openxmlformats.org/officeDocument/2006/relationships/oleObject" Target="../embeddings/oleObject198.bin"/><Relationship Id="rId17" Type="http://schemas.openxmlformats.org/officeDocument/2006/relationships/image" Target="../media/image20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0.bin"/><Relationship Id="rId20" Type="http://schemas.openxmlformats.org/officeDocument/2006/relationships/oleObject" Target="../embeddings/oleObject202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95.bin"/><Relationship Id="rId11" Type="http://schemas.openxmlformats.org/officeDocument/2006/relationships/image" Target="../media/image199.wmf"/><Relationship Id="rId5" Type="http://schemas.openxmlformats.org/officeDocument/2006/relationships/image" Target="../media/image196.wmf"/><Relationship Id="rId15" Type="http://schemas.openxmlformats.org/officeDocument/2006/relationships/image" Target="../media/image201.wmf"/><Relationship Id="rId23" Type="http://schemas.openxmlformats.org/officeDocument/2006/relationships/image" Target="../media/image205.wmf"/><Relationship Id="rId10" Type="http://schemas.openxmlformats.org/officeDocument/2006/relationships/oleObject" Target="../embeddings/oleObject197.bin"/><Relationship Id="rId19" Type="http://schemas.openxmlformats.org/officeDocument/2006/relationships/image" Target="../media/image203.wmf"/><Relationship Id="rId4" Type="http://schemas.openxmlformats.org/officeDocument/2006/relationships/oleObject" Target="../embeddings/oleObject194.bin"/><Relationship Id="rId9" Type="http://schemas.openxmlformats.org/officeDocument/2006/relationships/image" Target="../media/image198.wmf"/><Relationship Id="rId14" Type="http://schemas.openxmlformats.org/officeDocument/2006/relationships/oleObject" Target="../embeddings/oleObject199.bin"/><Relationship Id="rId22" Type="http://schemas.openxmlformats.org/officeDocument/2006/relationships/oleObject" Target="../embeddings/oleObject20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6.bin"/><Relationship Id="rId13" Type="http://schemas.openxmlformats.org/officeDocument/2006/relationships/oleObject" Target="../embeddings/oleObject209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07.wmf"/><Relationship Id="rId12" Type="http://schemas.openxmlformats.org/officeDocument/2006/relationships/image" Target="../media/image20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1.wmf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05.bin"/><Relationship Id="rId11" Type="http://schemas.openxmlformats.org/officeDocument/2006/relationships/oleObject" Target="../embeddings/oleObject208.bin"/><Relationship Id="rId5" Type="http://schemas.openxmlformats.org/officeDocument/2006/relationships/image" Target="../media/image206.wmf"/><Relationship Id="rId15" Type="http://schemas.openxmlformats.org/officeDocument/2006/relationships/oleObject" Target="../embeddings/oleObject210.bin"/><Relationship Id="rId10" Type="http://schemas.openxmlformats.org/officeDocument/2006/relationships/image" Target="../media/image208.wmf"/><Relationship Id="rId4" Type="http://schemas.openxmlformats.org/officeDocument/2006/relationships/oleObject" Target="../embeddings/oleObject204.bin"/><Relationship Id="rId9" Type="http://schemas.openxmlformats.org/officeDocument/2006/relationships/oleObject" Target="../embeddings/oleObject207.bin"/><Relationship Id="rId14" Type="http://schemas.openxmlformats.org/officeDocument/2006/relationships/image" Target="../media/image21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1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13.wmf"/><Relationship Id="rId5" Type="http://schemas.openxmlformats.org/officeDocument/2006/relationships/oleObject" Target="../embeddings/oleObject212.bin"/><Relationship Id="rId4" Type="http://schemas.openxmlformats.org/officeDocument/2006/relationships/image" Target="../media/image21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6.bin"/><Relationship Id="rId13" Type="http://schemas.openxmlformats.org/officeDocument/2006/relationships/image" Target="../media/image219.wmf"/><Relationship Id="rId18" Type="http://schemas.openxmlformats.org/officeDocument/2006/relationships/oleObject" Target="../embeddings/oleObject221.bin"/><Relationship Id="rId3" Type="http://schemas.openxmlformats.org/officeDocument/2006/relationships/notesSlide" Target="../notesSlides/notesSlide26.xml"/><Relationship Id="rId21" Type="http://schemas.openxmlformats.org/officeDocument/2006/relationships/image" Target="../media/image223.wmf"/><Relationship Id="rId7" Type="http://schemas.openxmlformats.org/officeDocument/2006/relationships/image" Target="../media/image216.wmf"/><Relationship Id="rId12" Type="http://schemas.openxmlformats.org/officeDocument/2006/relationships/oleObject" Target="../embeddings/oleObject218.bin"/><Relationship Id="rId17" Type="http://schemas.openxmlformats.org/officeDocument/2006/relationships/image" Target="../media/image22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0.bin"/><Relationship Id="rId20" Type="http://schemas.openxmlformats.org/officeDocument/2006/relationships/oleObject" Target="../embeddings/oleObject222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15.bin"/><Relationship Id="rId11" Type="http://schemas.openxmlformats.org/officeDocument/2006/relationships/image" Target="../media/image218.wmf"/><Relationship Id="rId5" Type="http://schemas.openxmlformats.org/officeDocument/2006/relationships/image" Target="../media/image215.wmf"/><Relationship Id="rId15" Type="http://schemas.openxmlformats.org/officeDocument/2006/relationships/image" Target="../media/image220.wmf"/><Relationship Id="rId10" Type="http://schemas.openxmlformats.org/officeDocument/2006/relationships/oleObject" Target="../embeddings/oleObject217.bin"/><Relationship Id="rId19" Type="http://schemas.openxmlformats.org/officeDocument/2006/relationships/image" Target="../media/image222.wmf"/><Relationship Id="rId4" Type="http://schemas.openxmlformats.org/officeDocument/2006/relationships/oleObject" Target="../embeddings/oleObject214.bin"/><Relationship Id="rId9" Type="http://schemas.openxmlformats.org/officeDocument/2006/relationships/image" Target="../media/image217.wmf"/><Relationship Id="rId14" Type="http://schemas.openxmlformats.org/officeDocument/2006/relationships/oleObject" Target="../embeddings/oleObject219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17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20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23" Type="http://schemas.openxmlformats.org/officeDocument/2006/relationships/image" Target="../media/image21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19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2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3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39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8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35.bin"/><Relationship Id="rId19" Type="http://schemas.openxmlformats.org/officeDocument/2006/relationships/image" Target="../media/image41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3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6.wmf"/><Relationship Id="rId18" Type="http://schemas.openxmlformats.org/officeDocument/2006/relationships/oleObject" Target="../embeddings/oleObject47.bin"/><Relationship Id="rId26" Type="http://schemas.openxmlformats.org/officeDocument/2006/relationships/oleObject" Target="../embeddings/oleObject51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50.wmf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48.wmf"/><Relationship Id="rId25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6.bin"/><Relationship Id="rId20" Type="http://schemas.openxmlformats.org/officeDocument/2006/relationships/oleObject" Target="../embeddings/oleObject48.bin"/><Relationship Id="rId29" Type="http://schemas.openxmlformats.org/officeDocument/2006/relationships/image" Target="../media/image55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5.wmf"/><Relationship Id="rId24" Type="http://schemas.openxmlformats.org/officeDocument/2006/relationships/oleObject" Target="../embeddings/oleObject50.bin"/><Relationship Id="rId5" Type="http://schemas.openxmlformats.org/officeDocument/2006/relationships/image" Target="../media/image42.wmf"/><Relationship Id="rId15" Type="http://schemas.openxmlformats.org/officeDocument/2006/relationships/image" Target="../media/image47.wmf"/><Relationship Id="rId23" Type="http://schemas.openxmlformats.org/officeDocument/2006/relationships/image" Target="../media/image51.wmf"/><Relationship Id="rId28" Type="http://schemas.openxmlformats.org/officeDocument/2006/relationships/image" Target="../media/image54.wmf"/><Relationship Id="rId10" Type="http://schemas.openxmlformats.org/officeDocument/2006/relationships/oleObject" Target="../embeddings/oleObject43.bin"/><Relationship Id="rId19" Type="http://schemas.openxmlformats.org/officeDocument/2006/relationships/image" Target="../media/image49.wmf"/><Relationship Id="rId31" Type="http://schemas.openxmlformats.org/officeDocument/2006/relationships/image" Target="../media/image57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45.bin"/><Relationship Id="rId22" Type="http://schemas.openxmlformats.org/officeDocument/2006/relationships/oleObject" Target="../embeddings/oleObject49.bin"/><Relationship Id="rId27" Type="http://schemas.openxmlformats.org/officeDocument/2006/relationships/image" Target="../media/image53.wmf"/><Relationship Id="rId30" Type="http://schemas.openxmlformats.org/officeDocument/2006/relationships/image" Target="../media/image5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Oval 4"/>
          <p:cNvSpPr>
            <a:spLocks noChangeAspect="1" noChangeArrowheads="1"/>
          </p:cNvSpPr>
          <p:nvPr/>
        </p:nvSpPr>
        <p:spPr bwMode="auto">
          <a:xfrm>
            <a:off x="1785918" y="2786069"/>
            <a:ext cx="414338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2</a:t>
            </a:r>
          </a:p>
        </p:txBody>
      </p:sp>
      <p:sp>
        <p:nvSpPr>
          <p:cNvPr id="137222" name="Oval 6"/>
          <p:cNvSpPr>
            <a:spLocks noChangeAspect="1" noChangeArrowheads="1"/>
          </p:cNvSpPr>
          <p:nvPr/>
        </p:nvSpPr>
        <p:spPr bwMode="auto">
          <a:xfrm>
            <a:off x="1785918" y="3497266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3</a:t>
            </a:r>
          </a:p>
        </p:txBody>
      </p:sp>
      <p:sp>
        <p:nvSpPr>
          <p:cNvPr id="38917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矩阵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428860" y="2762249"/>
            <a:ext cx="4318000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定义及相关运算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2414601" y="3476629"/>
            <a:ext cx="4157663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矩阵的相关性质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2357422" y="2000240"/>
            <a:ext cx="4157663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应用与相关问题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3" name="Oval 6"/>
          <p:cNvSpPr>
            <a:spLocks noChangeAspect="1" noChangeArrowheads="1"/>
          </p:cNvSpPr>
          <p:nvPr/>
        </p:nvSpPr>
        <p:spPr bwMode="auto">
          <a:xfrm>
            <a:off x="1785918" y="2024049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二、矩阵的运算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14282" y="785794"/>
            <a:ext cx="28575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7.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矩阵的转置</a:t>
            </a:r>
            <a:endParaRPr kumimoji="1" lang="zh-CN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341312" y="6429396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 sz="2800"/>
          </a:p>
        </p:txBody>
      </p:sp>
      <p:graphicFrame>
        <p:nvGraphicFramePr>
          <p:cNvPr id="30" name="Object 88"/>
          <p:cNvGraphicFramePr>
            <a:graphicFrameLocks noChangeAspect="1"/>
          </p:cNvGraphicFramePr>
          <p:nvPr/>
        </p:nvGraphicFramePr>
        <p:xfrm>
          <a:off x="571472" y="1357298"/>
          <a:ext cx="3000396" cy="1732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67" name="Equation" r:id="rId4" imgW="1625600" imgH="939800" progId="Equation.3">
                  <p:embed/>
                </p:oleObj>
              </mc:Choice>
              <mc:Fallback>
                <p:oleObj name="Equation" r:id="rId4" imgW="1625600" imgH="93980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1357298"/>
                        <a:ext cx="3000396" cy="17322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14"/>
          <p:cNvGrpSpPr>
            <a:grpSpLocks/>
          </p:cNvGrpSpPr>
          <p:nvPr/>
        </p:nvGrpSpPr>
        <p:grpSpPr bwMode="auto">
          <a:xfrm>
            <a:off x="3786182" y="1273160"/>
            <a:ext cx="3540125" cy="1870075"/>
            <a:chOff x="2880" y="1335"/>
            <a:chExt cx="2230" cy="1178"/>
          </a:xfrm>
        </p:grpSpPr>
        <p:graphicFrame>
          <p:nvGraphicFramePr>
            <p:cNvPr id="32" name="Object 89"/>
            <p:cNvGraphicFramePr>
              <a:graphicFrameLocks noChangeAspect="1"/>
            </p:cNvGraphicFramePr>
            <p:nvPr/>
          </p:nvGraphicFramePr>
          <p:xfrm>
            <a:off x="3167" y="1335"/>
            <a:ext cx="1943" cy="1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668" name="Equation" r:id="rId6" imgW="1663700" imgH="939800" progId="Equation.3">
                    <p:embed/>
                  </p:oleObj>
                </mc:Choice>
                <mc:Fallback>
                  <p:oleObj name="Equation" r:id="rId6" imgW="1663700" imgH="939800" progId="Equation.3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7" y="1335"/>
                          <a:ext cx="1943" cy="1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 Box 12"/>
            <p:cNvSpPr txBox="1">
              <a:spLocks noChangeArrowheads="1"/>
            </p:cNvSpPr>
            <p:nvPr/>
          </p:nvSpPr>
          <p:spPr bwMode="auto">
            <a:xfrm>
              <a:off x="2880" y="1719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/>
                <a:t>则</a:t>
              </a:r>
            </a:p>
          </p:txBody>
        </p:sp>
      </p:grpSp>
      <p:graphicFrame>
        <p:nvGraphicFramePr>
          <p:cNvPr id="132112" name="Object 137"/>
          <p:cNvGraphicFramePr>
            <a:graphicFrameLocks noChangeAspect="1"/>
          </p:cNvGraphicFramePr>
          <p:nvPr/>
        </p:nvGraphicFramePr>
        <p:xfrm>
          <a:off x="2285984" y="3214686"/>
          <a:ext cx="18192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69" name="Equation" r:id="rId8" imgW="876300" imgH="228600" progId="Equation.3">
                  <p:embed/>
                </p:oleObj>
              </mc:Choice>
              <mc:Fallback>
                <p:oleObj name="Equation" r:id="rId8" imgW="876300" imgH="22860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3214686"/>
                        <a:ext cx="1819275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3" name="Object 138"/>
          <p:cNvGraphicFramePr>
            <a:graphicFrameLocks noChangeAspect="1"/>
          </p:cNvGraphicFramePr>
          <p:nvPr/>
        </p:nvGraphicFramePr>
        <p:xfrm>
          <a:off x="4500562" y="3221036"/>
          <a:ext cx="30321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70" name="Equation" r:id="rId10" imgW="1460500" imgH="228600" progId="Equation.3">
                  <p:embed/>
                </p:oleObj>
              </mc:Choice>
              <mc:Fallback>
                <p:oleObj name="Equation" r:id="rId10" imgW="1460500" imgH="22860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3221036"/>
                        <a:ext cx="3032125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4" name="Object 139"/>
          <p:cNvGraphicFramePr>
            <a:graphicFrameLocks noChangeAspect="1"/>
          </p:cNvGraphicFramePr>
          <p:nvPr/>
        </p:nvGraphicFramePr>
        <p:xfrm>
          <a:off x="2265347" y="3759199"/>
          <a:ext cx="20558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71" name="Equation" r:id="rId12" imgW="990600" imgH="228600" progId="Equation.3">
                  <p:embed/>
                </p:oleObj>
              </mc:Choice>
              <mc:Fallback>
                <p:oleObj name="Equation" r:id="rId12" imgW="990600" imgH="22860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47" y="3759199"/>
                        <a:ext cx="2055812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5" name="Object 140"/>
          <p:cNvGraphicFramePr>
            <a:graphicFrameLocks noChangeAspect="1"/>
          </p:cNvGraphicFramePr>
          <p:nvPr/>
        </p:nvGraphicFramePr>
        <p:xfrm>
          <a:off x="4500562" y="3771899"/>
          <a:ext cx="24511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72" name="Equation" r:id="rId14" imgW="1181100" imgH="228600" progId="Equation.3">
                  <p:embed/>
                </p:oleObj>
              </mc:Choice>
              <mc:Fallback>
                <p:oleObj name="Equation" r:id="rId14" imgW="1181100" imgH="228600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3771899"/>
                        <a:ext cx="24511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357158" y="4289452"/>
            <a:ext cx="28575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8.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方阵的行列式</a:t>
            </a:r>
            <a:endParaRPr kumimoji="1" lang="zh-CN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49" name="Object 195"/>
          <p:cNvGraphicFramePr>
            <a:graphicFrameLocks noChangeAspect="1"/>
          </p:cNvGraphicFramePr>
          <p:nvPr/>
        </p:nvGraphicFramePr>
        <p:xfrm>
          <a:off x="3286116" y="4345665"/>
          <a:ext cx="1571636" cy="515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73" name="Equation" r:id="rId16" imgW="774364" imgH="253890" progId="Equation.DSMT4">
                  <p:embed/>
                </p:oleObj>
              </mc:Choice>
              <mc:Fallback>
                <p:oleObj name="Equation" r:id="rId16" imgW="774364" imgH="25389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4345665"/>
                        <a:ext cx="1571636" cy="5152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6" name="Object 72"/>
          <p:cNvGraphicFramePr>
            <a:graphicFrameLocks noChangeAspect="1"/>
          </p:cNvGraphicFramePr>
          <p:nvPr/>
        </p:nvGraphicFramePr>
        <p:xfrm>
          <a:off x="2285984" y="4932393"/>
          <a:ext cx="2384372" cy="449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74" name="Equation" r:id="rId18" imgW="1206500" imgH="228600" progId="Equation.3">
                  <p:embed/>
                </p:oleObj>
              </mc:Choice>
              <mc:Fallback>
                <p:oleObj name="Equation" r:id="rId18" imgW="1206500" imgH="22860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4932393"/>
                        <a:ext cx="2384372" cy="4492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5" name="Object 73"/>
          <p:cNvGraphicFramePr>
            <a:graphicFrameLocks noChangeAspect="1"/>
          </p:cNvGraphicFramePr>
          <p:nvPr/>
        </p:nvGraphicFramePr>
        <p:xfrm>
          <a:off x="5357818" y="4925204"/>
          <a:ext cx="2780133" cy="456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75" name="公式" r:id="rId20" imgW="1384300" imgH="228600" progId="Equation.3">
                  <p:embed/>
                </p:oleObj>
              </mc:Choice>
              <mc:Fallback>
                <p:oleObj name="公式" r:id="rId20" imgW="1384300" imgH="228600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8" y="4925204"/>
                        <a:ext cx="2780133" cy="4567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6" name="Object 74"/>
          <p:cNvGraphicFramePr>
            <a:graphicFrameLocks noChangeAspect="1"/>
          </p:cNvGraphicFramePr>
          <p:nvPr/>
        </p:nvGraphicFramePr>
        <p:xfrm>
          <a:off x="2285984" y="5432460"/>
          <a:ext cx="4225596" cy="404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76" name="Equation" r:id="rId22" imgW="2247900" imgH="215900" progId="Equation.3">
                  <p:embed/>
                </p:oleObj>
              </mc:Choice>
              <mc:Fallback>
                <p:oleObj name="Equation" r:id="rId22" imgW="2247900" imgH="21590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5432460"/>
                        <a:ext cx="4225596" cy="40499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FFCC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7" name="Object 75"/>
          <p:cNvGraphicFramePr>
            <a:graphicFrameLocks noChangeAspect="1"/>
          </p:cNvGraphicFramePr>
          <p:nvPr/>
        </p:nvGraphicFramePr>
        <p:xfrm>
          <a:off x="2285983" y="5921760"/>
          <a:ext cx="2545733" cy="439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77" name="Equation" r:id="rId24" imgW="1320800" imgH="228600" progId="Equation.3">
                  <p:embed/>
                </p:oleObj>
              </mc:Choice>
              <mc:Fallback>
                <p:oleObj name="Equation" r:id="rId24" imgW="1320800" imgH="22860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3" y="5921760"/>
                        <a:ext cx="2545733" cy="4395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8" name="Object 76"/>
          <p:cNvGraphicFramePr>
            <a:graphicFrameLocks noChangeAspect="1"/>
          </p:cNvGraphicFramePr>
          <p:nvPr/>
        </p:nvGraphicFramePr>
        <p:xfrm>
          <a:off x="5429255" y="5932526"/>
          <a:ext cx="1803679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78" name="Equation" r:id="rId26" imgW="1066337" imgH="253890" progId="Equation.DSMT4">
                  <p:embed/>
                </p:oleObj>
              </mc:Choice>
              <mc:Fallback>
                <p:oleObj name="Equation" r:id="rId26" imgW="1066337" imgH="25389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5" y="5932526"/>
                        <a:ext cx="1803679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642910" y="3214686"/>
            <a:ext cx="1285884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 smtClean="0"/>
              <a:t>运算律：</a:t>
            </a:r>
            <a:endParaRPr lang="zh-CN" altLang="en-US" sz="2800" dirty="0"/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642910" y="4929198"/>
            <a:ext cx="1285884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 smtClean="0"/>
              <a:t>运算律：</a:t>
            </a:r>
            <a:endParaRPr lang="zh-CN" altLang="en-US" sz="2800" dirty="0"/>
          </a:p>
        </p:txBody>
      </p:sp>
      <p:graphicFrame>
        <p:nvGraphicFramePr>
          <p:cNvPr id="2" name="Object 140"/>
          <p:cNvGraphicFramePr>
            <a:graphicFrameLocks noChangeAspect="1"/>
          </p:cNvGraphicFramePr>
          <p:nvPr/>
        </p:nvGraphicFramePr>
        <p:xfrm>
          <a:off x="7215206" y="3714752"/>
          <a:ext cx="18192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79" name="Equation" r:id="rId28" imgW="876300" imgH="228600" progId="Equation.DSMT4">
                  <p:embed/>
                </p:oleObj>
              </mc:Choice>
              <mc:Fallback>
                <p:oleObj name="Equation" r:id="rId28" imgW="876300" imgH="2286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206" y="3714752"/>
                        <a:ext cx="1819275" cy="4730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CC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二、矩阵的运算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14282" y="785794"/>
            <a:ext cx="28575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9.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伴随矩阵</a:t>
            </a:r>
            <a:endParaRPr kumimoji="1" lang="zh-CN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517606" y="1285860"/>
            <a:ext cx="784060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Clr>
                <a:schemeClr val="hlink"/>
              </a:buClr>
            </a:pPr>
            <a:r>
              <a:rPr lang="zh-CN" altLang="en-US" sz="2800" b="1" dirty="0" smtClean="0">
                <a:solidFill>
                  <a:srgbClr val="0000FF"/>
                </a:solidFill>
              </a:rPr>
              <a:t>定义  </a:t>
            </a:r>
            <a:r>
              <a:rPr lang="zh-CN" altLang="en-US" sz="2800" dirty="0" smtClean="0"/>
              <a:t>对于</a:t>
            </a:r>
            <a:r>
              <a:rPr lang="en-US" altLang="zh-CN" sz="2800" i="1" dirty="0">
                <a:latin typeface="Times New Roman" pitchFamily="18" charset="0"/>
              </a:rPr>
              <a:t>n</a:t>
            </a:r>
            <a:r>
              <a:rPr lang="zh-CN" altLang="en-US" sz="2800" dirty="0"/>
              <a:t>阶</a:t>
            </a:r>
            <a:r>
              <a:rPr lang="zh-CN" altLang="en-US" sz="2800" dirty="0" smtClean="0"/>
              <a:t>方阵           </a:t>
            </a:r>
            <a:r>
              <a:rPr lang="zh-CN" altLang="en-US" sz="2800" dirty="0"/>
              <a:t>，其</a:t>
            </a:r>
            <a:r>
              <a:rPr lang="zh-CN" altLang="en-US" sz="2800" dirty="0" smtClean="0"/>
              <a:t>行列式        </a:t>
            </a:r>
            <a:r>
              <a:rPr lang="zh-CN" altLang="en-US" sz="2800" dirty="0"/>
              <a:t>的各个</a:t>
            </a:r>
            <a:endParaRPr lang="en-US" altLang="zh-CN" sz="2800" dirty="0"/>
          </a:p>
          <a:p>
            <a:pPr eaLnBrk="1" hangingPunct="1">
              <a:buClr>
                <a:schemeClr val="hlink"/>
              </a:buClr>
            </a:pPr>
            <a:r>
              <a:rPr lang="zh-CN" altLang="en-US" sz="2800" dirty="0"/>
              <a:t>元素的代数余子式  </a:t>
            </a:r>
            <a:r>
              <a:rPr lang="zh-CN" altLang="en-US" sz="2800" dirty="0" smtClean="0"/>
              <a:t>  </a:t>
            </a:r>
            <a:r>
              <a:rPr lang="zh-CN" altLang="en-US" sz="2800" dirty="0"/>
              <a:t>所构成的如下方阵</a:t>
            </a:r>
          </a:p>
        </p:txBody>
      </p:sp>
      <p:graphicFrame>
        <p:nvGraphicFramePr>
          <p:cNvPr id="23" name="Object 98"/>
          <p:cNvGraphicFramePr>
            <a:graphicFrameLocks noChangeAspect="1"/>
          </p:cNvGraphicFramePr>
          <p:nvPr/>
        </p:nvGraphicFramePr>
        <p:xfrm>
          <a:off x="3449708" y="1363652"/>
          <a:ext cx="11430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9" name="Equation" r:id="rId4" imgW="558558" imgH="241195" progId="Equation.3">
                  <p:embed/>
                </p:oleObj>
              </mc:Choice>
              <mc:Fallback>
                <p:oleObj name="Equation" r:id="rId4" imgW="558558" imgH="241195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9708" y="1363652"/>
                        <a:ext cx="1143000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99"/>
          <p:cNvGraphicFramePr>
            <a:graphicFrameLocks noChangeAspect="1"/>
          </p:cNvGraphicFramePr>
          <p:nvPr/>
        </p:nvGraphicFramePr>
        <p:xfrm>
          <a:off x="6307228" y="1357298"/>
          <a:ext cx="7524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0" name="Equation" r:id="rId6" imgW="368140" imgH="177723" progId="Equation.3">
                  <p:embed/>
                </p:oleObj>
              </mc:Choice>
              <mc:Fallback>
                <p:oleObj name="Equation" r:id="rId6" imgW="368140" imgH="177723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7228" y="1357298"/>
                        <a:ext cx="752475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00"/>
          <p:cNvGraphicFramePr>
            <a:graphicFrameLocks noChangeAspect="1"/>
          </p:cNvGraphicFramePr>
          <p:nvPr/>
        </p:nvGraphicFramePr>
        <p:xfrm>
          <a:off x="3449708" y="1792279"/>
          <a:ext cx="4159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1" name="Equation" r:id="rId8" imgW="203112" imgH="241195" progId="Equation.DSMT4">
                  <p:embed/>
                </p:oleObj>
              </mc:Choice>
              <mc:Fallback>
                <p:oleObj name="Equation" r:id="rId8" imgW="203112" imgH="241195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9708" y="1792279"/>
                        <a:ext cx="415925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01"/>
          <p:cNvGraphicFramePr>
            <a:graphicFrameLocks noChangeAspect="1"/>
          </p:cNvGraphicFramePr>
          <p:nvPr/>
        </p:nvGraphicFramePr>
        <p:xfrm>
          <a:off x="2676606" y="2252647"/>
          <a:ext cx="3432175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2" name="Equation" r:id="rId10" imgW="1676400" imgH="939800" progId="Equation.3">
                  <p:embed/>
                </p:oleObj>
              </mc:Choice>
              <mc:Fallback>
                <p:oleObj name="Equation" r:id="rId10" imgW="1676400" imgH="93980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606" y="2252647"/>
                        <a:ext cx="3432175" cy="192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712868" y="4063985"/>
            <a:ext cx="3976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/>
              <a:t>称为方阵</a:t>
            </a:r>
            <a:r>
              <a:rPr lang="en-US" altLang="zh-CN" sz="2800" i="1" dirty="0">
                <a:latin typeface="Times New Roman" pitchFamily="18" charset="0"/>
              </a:rPr>
              <a:t>A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FF0000"/>
                </a:solidFill>
              </a:rPr>
              <a:t>伴随矩阵</a:t>
            </a:r>
            <a:r>
              <a:rPr lang="zh-CN" altLang="en-US" sz="2800" dirty="0"/>
              <a:t>。</a:t>
            </a:r>
          </a:p>
        </p:txBody>
      </p:sp>
      <p:graphicFrame>
        <p:nvGraphicFramePr>
          <p:cNvPr id="75802" name="Object 89"/>
          <p:cNvGraphicFramePr>
            <a:graphicFrameLocks noChangeAspect="1"/>
          </p:cNvGraphicFramePr>
          <p:nvPr/>
        </p:nvGraphicFramePr>
        <p:xfrm>
          <a:off x="1857356" y="5000636"/>
          <a:ext cx="4973302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3" name="Equation" r:id="rId12" imgW="1447800" imgH="228600" progId="Equation.DSMT4">
                  <p:embed/>
                </p:oleObj>
              </mc:Choice>
              <mc:Fallback>
                <p:oleObj name="Equation" r:id="rId12" imgW="1447800" imgH="2286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5000636"/>
                        <a:ext cx="4973302" cy="785818"/>
                      </a:xfrm>
                      <a:prstGeom prst="rect">
                        <a:avLst/>
                      </a:prstGeom>
                      <a:solidFill>
                        <a:schemeClr val="bg1">
                          <a:alpha val="69019"/>
                        </a:schemeClr>
                      </a:solidFill>
                      <a:ln w="76200">
                        <a:solidFill>
                          <a:srgbClr val="FFCC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3500430" y="2285992"/>
            <a:ext cx="500066" cy="1857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标注 12"/>
          <p:cNvSpPr/>
          <p:nvPr/>
        </p:nvSpPr>
        <p:spPr>
          <a:xfrm>
            <a:off x="642910" y="3286124"/>
            <a:ext cx="2071702" cy="714380"/>
          </a:xfrm>
          <a:prstGeom prst="wedgeRectCallout">
            <a:avLst>
              <a:gd name="adj1" fmla="val 91879"/>
              <a:gd name="adj2" fmla="val 17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的第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行元素对应的代数余子式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214414" y="1285860"/>
            <a:ext cx="65722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阶的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矩阵     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，若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三、矩阵的性质</a:t>
            </a:r>
            <a:endParaRPr lang="zh-CN" altLang="en-US" sz="3600" dirty="0">
              <a:solidFill>
                <a:srgbClr val="FFFF00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14282" y="785794"/>
            <a:ext cx="28575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1.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矩阵的秩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3" name="Object 98"/>
          <p:cNvGraphicFramePr>
            <a:graphicFrameLocks noChangeAspect="1"/>
          </p:cNvGraphicFramePr>
          <p:nvPr/>
        </p:nvGraphicFramePr>
        <p:xfrm>
          <a:off x="4000496" y="1357298"/>
          <a:ext cx="11430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07" name="Equation" r:id="rId4" imgW="558558" imgH="241195" progId="Equation.DSMT4">
                  <p:embed/>
                </p:oleObj>
              </mc:Choice>
              <mc:Fallback>
                <p:oleObj name="Equation" r:id="rId4" imgW="558558" imgH="241195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496" y="1357298"/>
                        <a:ext cx="1143000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85720" y="1285860"/>
            <a:ext cx="9556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定义</a:t>
            </a:r>
            <a:endParaRPr lang="en-US" altLang="zh-CN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1214977" y="1785923"/>
            <a:ext cx="4633672" cy="523875"/>
            <a:chOff x="842" y="1236"/>
            <a:chExt cx="2622" cy="330"/>
          </a:xfrm>
        </p:grpSpPr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842" y="1236"/>
              <a:ext cx="262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⑴ 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有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某个 </a:t>
              </a:r>
              <a:r>
                <a:rPr lang="en-US" altLang="zh-CN" sz="2800" i="1" dirty="0" smtClean="0">
                  <a:latin typeface="Times New Roman" pitchFamily="18" charset="0"/>
                  <a:cs typeface="Times New Roman" pitchFamily="18" charset="0"/>
                </a:rPr>
                <a:t>r 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阶子式             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；</a:t>
              </a:r>
            </a:p>
          </p:txBody>
        </p:sp>
        <p:graphicFrame>
          <p:nvGraphicFramePr>
            <p:cNvPr id="15" name="Object 623"/>
            <p:cNvGraphicFramePr>
              <a:graphicFrameLocks noChangeAspect="1"/>
            </p:cNvGraphicFramePr>
            <p:nvPr/>
          </p:nvGraphicFramePr>
          <p:xfrm>
            <a:off x="2539" y="1236"/>
            <a:ext cx="678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08" name="Equation" r:id="rId6" imgW="444114" imgH="215713" progId="Equation.3">
                    <p:embed/>
                  </p:oleObj>
                </mc:Choice>
                <mc:Fallback>
                  <p:oleObj name="Equation" r:id="rId6" imgW="444114" imgH="215713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9" y="1236"/>
                          <a:ext cx="678" cy="3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1213803" y="2285992"/>
            <a:ext cx="7678960" cy="571500"/>
            <a:chOff x="931" y="1885"/>
            <a:chExt cx="4493" cy="360"/>
          </a:xfrm>
        </p:grpSpPr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931" y="1885"/>
              <a:ext cx="449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⑵ 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所有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的 </a:t>
              </a:r>
              <a:r>
                <a:rPr lang="en-US" altLang="zh-CN" sz="2800" i="1" dirty="0" smtClean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+1 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阶子式                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如果存在的话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；</a:t>
              </a:r>
            </a:p>
          </p:txBody>
        </p:sp>
        <p:graphicFrame>
          <p:nvGraphicFramePr>
            <p:cNvPr id="20" name="Object 624"/>
            <p:cNvGraphicFramePr>
              <a:graphicFrameLocks noChangeAspect="1"/>
            </p:cNvGraphicFramePr>
            <p:nvPr/>
          </p:nvGraphicFramePr>
          <p:xfrm>
            <a:off x="2896" y="1917"/>
            <a:ext cx="81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09" name="Equation" r:id="rId8" imgW="532937" imgH="215713" progId="Equation.3">
                    <p:embed/>
                  </p:oleObj>
                </mc:Choice>
                <mc:Fallback>
                  <p:oleObj name="Equation" r:id="rId8" imgW="532937" imgH="215713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6" y="1917"/>
                          <a:ext cx="812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00034" y="2792420"/>
            <a:ext cx="27814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称 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为 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秩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pSp>
        <p:nvGrpSpPr>
          <p:cNvPr id="28" name="Group 23"/>
          <p:cNvGrpSpPr>
            <a:grpSpLocks/>
          </p:cNvGrpSpPr>
          <p:nvPr/>
        </p:nvGrpSpPr>
        <p:grpSpPr bwMode="auto">
          <a:xfrm>
            <a:off x="3143250" y="2786058"/>
            <a:ext cx="5660066" cy="527050"/>
            <a:chOff x="1746" y="1736"/>
            <a:chExt cx="2902" cy="332"/>
          </a:xfrm>
        </p:grpSpPr>
        <p:grpSp>
          <p:nvGrpSpPr>
            <p:cNvPr id="29" name="Group 21"/>
            <p:cNvGrpSpPr>
              <a:grpSpLocks/>
            </p:cNvGrpSpPr>
            <p:nvPr/>
          </p:nvGrpSpPr>
          <p:grpSpPr bwMode="auto">
            <a:xfrm>
              <a:off x="1746" y="1736"/>
              <a:ext cx="2902" cy="332"/>
              <a:chOff x="2472" y="2160"/>
              <a:chExt cx="2902" cy="332"/>
            </a:xfrm>
          </p:grpSpPr>
          <p:sp>
            <p:nvSpPr>
              <p:cNvPr id="31" name="Text Box 20"/>
              <p:cNvSpPr txBox="1">
                <a:spLocks noChangeArrowheads="1"/>
              </p:cNvSpPr>
              <p:nvPr/>
            </p:nvSpPr>
            <p:spPr bwMode="auto">
              <a:xfrm>
                <a:off x="2472" y="2160"/>
                <a:ext cx="29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zh-CN" altLang="en-US" sz="2800" dirty="0" smtClean="0">
                    <a:latin typeface="Times New Roman" pitchFamily="18" charset="0"/>
                    <a:cs typeface="Times New Roman" pitchFamily="18" charset="0"/>
                  </a:rPr>
                  <a:t>记作                      </a:t>
                </a:r>
                <a:r>
                  <a:rPr lang="zh-CN" altLang="en-US" sz="2800" dirty="0"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zh-CN" altLang="en-US" sz="2800" dirty="0" smtClean="0">
                    <a:latin typeface="Times New Roman" pitchFamily="18" charset="0"/>
                    <a:cs typeface="Times New Roman" pitchFamily="18" charset="0"/>
                  </a:rPr>
                  <a:t>或者                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  <p:graphicFrame>
            <p:nvGraphicFramePr>
              <p:cNvPr id="32" name="Object 625"/>
              <p:cNvGraphicFramePr>
                <a:graphicFrameLocks noChangeAspect="1"/>
              </p:cNvGraphicFramePr>
              <p:nvPr/>
            </p:nvGraphicFramePr>
            <p:xfrm>
              <a:off x="2966" y="2209"/>
              <a:ext cx="1044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710" name="Equation" r:id="rId10" imgW="748975" imgH="203112" progId="Equation.DSMT4">
                      <p:embed/>
                    </p:oleObj>
                  </mc:Choice>
                  <mc:Fallback>
                    <p:oleObj name="Equation" r:id="rId10" imgW="748975" imgH="203112" progId="Equation.DSMT4">
                      <p:embed/>
                      <p:pic>
                        <p:nvPicPr>
                          <p:cNvPr id="0" name="Picture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66" y="2209"/>
                            <a:ext cx="1044" cy="2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0" name="Object 626"/>
            <p:cNvGraphicFramePr>
              <a:graphicFrameLocks noChangeAspect="1"/>
            </p:cNvGraphicFramePr>
            <p:nvPr/>
          </p:nvGraphicFramePr>
          <p:xfrm>
            <a:off x="3761" y="1785"/>
            <a:ext cx="81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11" name="Equation" r:id="rId12" imgW="583947" imgH="203112" progId="Equation.DSMT4">
                    <p:embed/>
                  </p:oleObj>
                </mc:Choice>
                <mc:Fallback>
                  <p:oleObj name="Equation" r:id="rId12" imgW="583947" imgH="203112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1" y="1785"/>
                          <a:ext cx="816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1428728" y="3429000"/>
            <a:ext cx="6000792" cy="523220"/>
          </a:xfrm>
          <a:prstGeom prst="rect">
            <a:avLst/>
          </a:prstGeom>
          <a:ln w="63500">
            <a:solidFill>
              <a:srgbClr val="FFC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宋体" pitchFamily="2" charset="-122"/>
              </a:rPr>
              <a:t>矩阵的秩＝矩阵</a:t>
            </a:r>
            <a:r>
              <a:rPr kumimoji="1" lang="zh-CN" altLang="en-US" sz="2800" b="1" dirty="0">
                <a:latin typeface="宋体" pitchFamily="2" charset="-122"/>
              </a:rPr>
              <a:t>的行秩＝矩阵的</a:t>
            </a:r>
            <a:r>
              <a:rPr kumimoji="1" lang="zh-CN" altLang="en-US" sz="2800" b="1" dirty="0" smtClean="0">
                <a:latin typeface="宋体" pitchFamily="2" charset="-122"/>
              </a:rPr>
              <a:t>列秩</a:t>
            </a:r>
            <a:r>
              <a:rPr kumimoji="1" lang="zh-CN" altLang="en-US" sz="2800" b="1" dirty="0" smtClean="0">
                <a:latin typeface="Times New Roman" pitchFamily="18" charset="0"/>
              </a:rPr>
              <a:t> </a:t>
            </a:r>
            <a:endParaRPr kumimoji="1" lang="zh-CN" altLang="en-US" sz="2800" b="1" dirty="0"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7158" y="4143380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</a:rPr>
              <a:t>用途：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8728" y="4143380"/>
            <a:ext cx="59293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决定了行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列向量组的线性相关性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决定了线性方程组的解的结构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决定了相抵等价的标准型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215900" y="1282700"/>
            <a:ext cx="761298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</a:rPr>
              <a:t>      </a:t>
            </a:r>
            <a:r>
              <a:rPr lang="zh-CN" altLang="en-US" sz="2800" dirty="0"/>
              <a:t>  如果矩阵</a:t>
            </a:r>
            <a:r>
              <a:rPr lang="en-US" altLang="zh-CN" sz="2800" i="1" dirty="0">
                <a:latin typeface="Times New Roman" pitchFamily="18" charset="0"/>
              </a:rPr>
              <a:t>A</a:t>
            </a:r>
            <a:r>
              <a:rPr lang="zh-CN" altLang="en-US" sz="2800" dirty="0"/>
              <a:t>经过</a:t>
            </a:r>
            <a:r>
              <a:rPr lang="zh-CN" altLang="en-US" sz="2800" dirty="0">
                <a:solidFill>
                  <a:srgbClr val="FF5050"/>
                </a:solidFill>
              </a:rPr>
              <a:t>有限次</a:t>
            </a:r>
            <a:r>
              <a:rPr lang="zh-CN" altLang="en-US" sz="2800" dirty="0">
                <a:solidFill>
                  <a:srgbClr val="FF0000"/>
                </a:solidFill>
              </a:rPr>
              <a:t>初等变换</a:t>
            </a:r>
            <a:r>
              <a:rPr lang="zh-CN" altLang="en-US" sz="2800" dirty="0"/>
              <a:t>变成矩阵</a:t>
            </a:r>
            <a:r>
              <a:rPr lang="en-US" altLang="zh-CN" sz="2800" i="1" dirty="0">
                <a:latin typeface="Times New Roman" pitchFamily="18" charset="0"/>
              </a:rPr>
              <a:t>B,</a:t>
            </a:r>
          </a:p>
          <a:p>
            <a:r>
              <a:rPr lang="zh-CN" altLang="en-US" sz="2800" dirty="0" smtClean="0">
                <a:latin typeface="Times New Roman" pitchFamily="18" charset="0"/>
              </a:rPr>
              <a:t>         就</a:t>
            </a:r>
            <a:r>
              <a:rPr lang="zh-CN" altLang="en-US" sz="2800" dirty="0">
                <a:latin typeface="Times New Roman" pitchFamily="18" charset="0"/>
              </a:rPr>
              <a:t>称矩阵</a:t>
            </a:r>
            <a:r>
              <a:rPr lang="en-US" altLang="zh-CN" sz="2800" i="1" dirty="0">
                <a:latin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</a:rPr>
              <a:t>与</a:t>
            </a:r>
            <a:r>
              <a:rPr lang="en-US" altLang="zh-CN" sz="2800" i="1" dirty="0">
                <a:latin typeface="Times New Roman" pitchFamily="18" charset="0"/>
              </a:rPr>
              <a:t>B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zh-CN" altLang="en-US" sz="2800" dirty="0">
                <a:latin typeface="Times New Roman" pitchFamily="18" charset="0"/>
              </a:rPr>
              <a:t>相抵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</a:rPr>
              <a:t>等价</a:t>
            </a:r>
            <a:r>
              <a:rPr lang="en-US" altLang="zh-CN" sz="2800" dirty="0">
                <a:latin typeface="Times New Roman" pitchFamily="18" charset="0"/>
              </a:rPr>
              <a:t>.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三、矩阵的性质</a:t>
            </a:r>
            <a:endParaRPr lang="zh-CN" altLang="en-US" sz="3600" dirty="0">
              <a:solidFill>
                <a:srgbClr val="FFFF00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14282" y="785794"/>
            <a:ext cx="37862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2.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矩阵的相抵等价关系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152400" y="1282700"/>
            <a:ext cx="17764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定义</a:t>
            </a:r>
            <a:endParaRPr lang="en-US" altLang="zh-CN" sz="2800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38" name="Group 11"/>
          <p:cNvGrpSpPr>
            <a:grpSpLocks/>
          </p:cNvGrpSpPr>
          <p:nvPr/>
        </p:nvGrpSpPr>
        <p:grpSpPr bwMode="auto">
          <a:xfrm>
            <a:off x="5005404" y="1690679"/>
            <a:ext cx="1995488" cy="523875"/>
            <a:chOff x="249" y="2143"/>
            <a:chExt cx="1257" cy="330"/>
          </a:xfrm>
        </p:grpSpPr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249" y="2143"/>
              <a:ext cx="125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 smtClean="0"/>
                <a:t>记作          </a:t>
              </a:r>
              <a:r>
                <a:rPr lang="en-US" altLang="zh-CN" sz="2800" dirty="0"/>
                <a:t>.</a:t>
              </a:r>
              <a:endParaRPr lang="en-US" altLang="zh-CN" sz="2800" dirty="0">
                <a:latin typeface="Times New Roman" pitchFamily="18" charset="0"/>
              </a:endParaRPr>
            </a:p>
          </p:txBody>
        </p:sp>
        <p:graphicFrame>
          <p:nvGraphicFramePr>
            <p:cNvPr id="40" name="Object 492"/>
            <p:cNvGraphicFramePr>
              <a:graphicFrameLocks noChangeAspect="1"/>
            </p:cNvGraphicFramePr>
            <p:nvPr/>
          </p:nvGraphicFramePr>
          <p:xfrm>
            <a:off x="741" y="2198"/>
            <a:ext cx="635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65" name="Equation" r:id="rId4" imgW="431613" imgH="165028" progId="Equation.3">
                    <p:embed/>
                  </p:oleObj>
                </mc:Choice>
                <mc:Fallback>
                  <p:oleObj name="Equation" r:id="rId4" imgW="431613" imgH="165028" progId="Equation.3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1" y="2198"/>
                          <a:ext cx="635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214282" y="2285992"/>
            <a:ext cx="87868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相抵关系满足</a:t>
            </a:r>
            <a:r>
              <a:rPr lang="zh-CN" altLang="en-US" sz="2800" dirty="0"/>
              <a:t>等价三</a:t>
            </a:r>
            <a:r>
              <a:rPr lang="zh-CN" altLang="en-US" sz="2800" dirty="0" smtClean="0"/>
              <a:t>公理：反身性、对称性、传递性</a:t>
            </a:r>
            <a:endParaRPr lang="en-US" altLang="zh-CN" sz="2800" dirty="0">
              <a:latin typeface="Times New Roman" pitchFamily="18" charset="0"/>
            </a:endParaRPr>
          </a:p>
        </p:txBody>
      </p:sp>
      <p:graphicFrame>
        <p:nvGraphicFramePr>
          <p:cNvPr id="131104" name="Object 501"/>
          <p:cNvGraphicFramePr>
            <a:graphicFrameLocks noChangeAspect="1"/>
          </p:cNvGraphicFramePr>
          <p:nvPr/>
        </p:nvGraphicFramePr>
        <p:xfrm>
          <a:off x="1685925" y="5143512"/>
          <a:ext cx="412115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66" name="Equation" r:id="rId6" imgW="1764534" imgH="177723" progId="Equation.DSMT4">
                  <p:embed/>
                </p:oleObj>
              </mc:Choice>
              <mc:Fallback>
                <p:oleObj name="Equation" r:id="rId6" imgW="1764534" imgH="177723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5143512"/>
                        <a:ext cx="4121150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18"/>
          <p:cNvSpPr txBox="1">
            <a:spLocks noChangeArrowheads="1"/>
          </p:cNvSpPr>
          <p:nvPr/>
        </p:nvSpPr>
        <p:spPr bwMode="auto">
          <a:xfrm>
            <a:off x="285720" y="3905912"/>
            <a:ext cx="16800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 smtClean="0">
                <a:solidFill>
                  <a:srgbClr val="FF0000"/>
                </a:solidFill>
              </a:rPr>
              <a:t>性质：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46445" name="Object 345"/>
          <p:cNvGraphicFramePr>
            <a:graphicFrameLocks noChangeAspect="1"/>
          </p:cNvGraphicFramePr>
          <p:nvPr/>
        </p:nvGraphicFramePr>
        <p:xfrm>
          <a:off x="1674813" y="3648085"/>
          <a:ext cx="2530475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67" name="Equation" r:id="rId8" imgW="1016000" imgH="457200" progId="Equation.DSMT4">
                  <p:embed/>
                </p:oleObj>
              </mc:Choice>
              <mc:Fallback>
                <p:oleObj name="Equation" r:id="rId8" imgW="1016000" imgH="4572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648085"/>
                        <a:ext cx="2530475" cy="1138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Rectangle 6"/>
          <p:cNvSpPr>
            <a:spLocks noChangeArrowheads="1"/>
          </p:cNvSpPr>
          <p:nvPr/>
        </p:nvSpPr>
        <p:spPr bwMode="auto">
          <a:xfrm>
            <a:off x="4429124" y="3933850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其中</a:t>
            </a:r>
            <a:endParaRPr lang="en-US" altLang="zh-CN" sz="2800" i="1" dirty="0"/>
          </a:p>
        </p:txBody>
      </p:sp>
      <p:graphicFrame>
        <p:nvGraphicFramePr>
          <p:cNvPr id="6" name="Object 501"/>
          <p:cNvGraphicFramePr>
            <a:graphicFrameLocks noChangeAspect="1"/>
          </p:cNvGraphicFramePr>
          <p:nvPr/>
        </p:nvGraphicFramePr>
        <p:xfrm>
          <a:off x="5286380" y="4005288"/>
          <a:ext cx="160178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68" name="Equation" r:id="rId10" imgW="685502" imgH="177723" progId="Equation.DSMT4">
                  <p:embed/>
                </p:oleObj>
              </mc:Choice>
              <mc:Fallback>
                <p:oleObj name="Equation" r:id="rId10" imgW="685502" imgH="177723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0" y="4005288"/>
                        <a:ext cx="1601788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071670" y="2928934"/>
            <a:ext cx="4143404" cy="523220"/>
          </a:xfrm>
          <a:prstGeom prst="rect">
            <a:avLst/>
          </a:prstGeom>
          <a:ln w="50800">
            <a:solidFill>
              <a:srgbClr val="FFC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</a:rPr>
              <a:t>初等变换不改变矩阵的秩</a:t>
            </a:r>
            <a:endParaRPr kumimoji="1" lang="zh-CN" altLang="en-US" sz="28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三、矩阵的性质</a:t>
            </a:r>
            <a:endParaRPr lang="zh-CN" altLang="en-US" sz="3600" dirty="0">
              <a:solidFill>
                <a:srgbClr val="FFFF00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14282" y="785794"/>
            <a:ext cx="257176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矩阵秩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的性质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0182" name="Object 436"/>
          <p:cNvGraphicFramePr>
            <a:graphicFrameLocks noGrp="1" noChangeAspect="1"/>
          </p:cNvGraphicFramePr>
          <p:nvPr/>
        </p:nvGraphicFramePr>
        <p:xfrm>
          <a:off x="5370513" y="1571625"/>
          <a:ext cx="309086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6" name="Equation" r:id="rId4" imgW="1447172" imgH="203112" progId="Equation.DSMT4">
                  <p:embed/>
                </p:oleObj>
              </mc:Choice>
              <mc:Fallback>
                <p:oleObj name="Equation" r:id="rId4" imgW="1447172" imgH="203112" progId="Equation.DSMT4">
                  <p:embed/>
                  <p:pic>
                    <p:nvPicPr>
                      <p:cNvPr id="0" name="Picture 9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0513" y="1571625"/>
                        <a:ext cx="3090862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437"/>
          <p:cNvGraphicFramePr>
            <a:graphicFrameLocks noChangeAspect="1"/>
          </p:cNvGraphicFramePr>
          <p:nvPr/>
        </p:nvGraphicFramePr>
        <p:xfrm>
          <a:off x="236534" y="3540125"/>
          <a:ext cx="39068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7" name="Equation" r:id="rId6" imgW="1828800" imgH="215900" progId="Equation.DSMT4">
                  <p:embed/>
                </p:oleObj>
              </mc:Choice>
              <mc:Fallback>
                <p:oleObj name="Equation" r:id="rId6" imgW="1828800" imgH="21590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4" y="3540125"/>
                        <a:ext cx="3906838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438"/>
          <p:cNvGraphicFramePr>
            <a:graphicFrameLocks noChangeAspect="1"/>
          </p:cNvGraphicFramePr>
          <p:nvPr/>
        </p:nvGraphicFramePr>
        <p:xfrm>
          <a:off x="5424488" y="2014537"/>
          <a:ext cx="284638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8" name="Equation" r:id="rId8" imgW="1333500" imgH="215900" progId="Equation.DSMT4">
                  <p:embed/>
                </p:oleObj>
              </mc:Choice>
              <mc:Fallback>
                <p:oleObj name="Equation" r:id="rId8" imgW="1333500" imgH="21590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8" y="2014537"/>
                        <a:ext cx="2846387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439"/>
          <p:cNvGraphicFramePr>
            <a:graphicFrameLocks noChangeAspect="1"/>
          </p:cNvGraphicFramePr>
          <p:nvPr/>
        </p:nvGraphicFramePr>
        <p:xfrm>
          <a:off x="268288" y="1500187"/>
          <a:ext cx="23558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9" name="Equation" r:id="rId10" imgW="1104900" imgH="228600" progId="Equation.DSMT4">
                  <p:embed/>
                </p:oleObj>
              </mc:Choice>
              <mc:Fallback>
                <p:oleObj name="Equation" r:id="rId10" imgW="1104900" imgH="22860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8" y="1500187"/>
                        <a:ext cx="235585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440"/>
          <p:cNvGraphicFramePr>
            <a:graphicFrameLocks noChangeAspect="1"/>
          </p:cNvGraphicFramePr>
          <p:nvPr/>
        </p:nvGraphicFramePr>
        <p:xfrm>
          <a:off x="2643174" y="1500174"/>
          <a:ext cx="19240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0" name="Equation" r:id="rId12" imgW="901309" imgH="190417" progId="Equation.3">
                  <p:embed/>
                </p:oleObj>
              </mc:Choice>
              <mc:Fallback>
                <p:oleObj name="Equation" r:id="rId12" imgW="901309" imgH="190417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1500174"/>
                        <a:ext cx="192405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8" name="Object 441"/>
          <p:cNvGraphicFramePr>
            <a:graphicFrameLocks noChangeAspect="1"/>
          </p:cNvGraphicFramePr>
          <p:nvPr/>
        </p:nvGraphicFramePr>
        <p:xfrm>
          <a:off x="254000" y="1928812"/>
          <a:ext cx="260191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1" name="Equation" r:id="rId14" imgW="1219200" imgH="228600" progId="Equation.DSMT4">
                  <p:embed/>
                </p:oleObj>
              </mc:Choice>
              <mc:Fallback>
                <p:oleObj name="Equation" r:id="rId14" imgW="1219200" imgH="22860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1928812"/>
                        <a:ext cx="2601913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9" name="Object 442"/>
          <p:cNvGraphicFramePr>
            <a:graphicFrameLocks noChangeAspect="1"/>
          </p:cNvGraphicFramePr>
          <p:nvPr/>
        </p:nvGraphicFramePr>
        <p:xfrm>
          <a:off x="2857488" y="1951030"/>
          <a:ext cx="18970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2" name="Equation" r:id="rId16" imgW="889000" imgH="190500" progId="Equation.3">
                  <p:embed/>
                </p:oleObj>
              </mc:Choice>
              <mc:Fallback>
                <p:oleObj name="Equation" r:id="rId16" imgW="889000" imgH="19050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1951030"/>
                        <a:ext cx="189706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1" name="Object 212"/>
          <p:cNvGraphicFramePr>
            <a:graphicFrameLocks noChangeAspect="1"/>
          </p:cNvGraphicFramePr>
          <p:nvPr/>
        </p:nvGraphicFramePr>
        <p:xfrm>
          <a:off x="280988" y="2357437"/>
          <a:ext cx="29289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3" name="Equation" r:id="rId18" imgW="3403600" imgH="495300" progId="Equation.DSMT4">
                  <p:embed/>
                </p:oleObj>
              </mc:Choice>
              <mc:Fallback>
                <p:oleObj name="Equation" r:id="rId18" imgW="3403600" imgH="49530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2357437"/>
                        <a:ext cx="292893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3" name="Object 213"/>
          <p:cNvGraphicFramePr>
            <a:graphicFrameLocks noChangeAspect="1"/>
          </p:cNvGraphicFramePr>
          <p:nvPr/>
        </p:nvGraphicFramePr>
        <p:xfrm>
          <a:off x="274638" y="2786062"/>
          <a:ext cx="2801937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4" name="Equation" r:id="rId20" imgW="3403600" imgH="495300" progId="Equation.DSMT4">
                  <p:embed/>
                </p:oleObj>
              </mc:Choice>
              <mc:Fallback>
                <p:oleObj name="Equation" r:id="rId20" imgW="3403600" imgH="49530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8" y="2786062"/>
                        <a:ext cx="2801937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3" name="Object 214"/>
          <p:cNvGraphicFramePr>
            <a:graphicFrameLocks noChangeAspect="1"/>
          </p:cNvGraphicFramePr>
          <p:nvPr/>
        </p:nvGraphicFramePr>
        <p:xfrm>
          <a:off x="5443566" y="2571750"/>
          <a:ext cx="32718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5" name="Equation" r:id="rId22" imgW="3873500" imgH="469900" progId="Equation.DSMT4">
                  <p:embed/>
                </p:oleObj>
              </mc:Choice>
              <mc:Fallback>
                <p:oleObj name="Equation" r:id="rId22" imgW="3873500" imgH="46990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566" y="2571750"/>
                        <a:ext cx="327183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1"/>
          <p:cNvGraphicFramePr>
            <a:graphicFrameLocks noChangeAspect="1"/>
          </p:cNvGraphicFramePr>
          <p:nvPr/>
        </p:nvGraphicFramePr>
        <p:xfrm>
          <a:off x="285720" y="3143248"/>
          <a:ext cx="324643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6" name="Equation" r:id="rId24" imgW="1536033" imgH="253890" progId="Equation.DSMT4">
                  <p:embed/>
                </p:oleObj>
              </mc:Choice>
              <mc:Fallback>
                <p:oleObj name="Equation" r:id="rId24" imgW="1536033" imgH="25389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3143248"/>
                        <a:ext cx="3246438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5"/>
          <p:cNvGraphicFramePr>
            <a:graphicFrameLocks noChangeAspect="1"/>
          </p:cNvGraphicFramePr>
          <p:nvPr/>
        </p:nvGraphicFramePr>
        <p:xfrm>
          <a:off x="5432425" y="2928938"/>
          <a:ext cx="3711575" cy="897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7" name="Equation" r:id="rId26" imgW="1892300" imgH="457200" progId="Equation.DSMT4">
                  <p:embed/>
                </p:oleObj>
              </mc:Choice>
              <mc:Fallback>
                <p:oleObj name="Equation" r:id="rId26" imgW="1892300" imgH="45720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2425" y="2928938"/>
                        <a:ext cx="3711575" cy="8971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65"/>
          <p:cNvGraphicFramePr>
            <a:graphicFrameLocks noChangeAspect="1"/>
          </p:cNvGraphicFramePr>
          <p:nvPr/>
        </p:nvGraphicFramePr>
        <p:xfrm>
          <a:off x="244468" y="3949707"/>
          <a:ext cx="33988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8" name="Equation" r:id="rId28" imgW="1777229" imgH="253890" progId="Equation.DSMT4">
                  <p:embed/>
                </p:oleObj>
              </mc:Choice>
              <mc:Fallback>
                <p:oleObj name="Equation" r:id="rId28" imgW="1777229" imgH="25389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68" y="3949707"/>
                        <a:ext cx="3398838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5"/>
          <p:cNvGraphicFramePr>
            <a:graphicFrameLocks noChangeAspect="1"/>
          </p:cNvGraphicFramePr>
          <p:nvPr/>
        </p:nvGraphicFramePr>
        <p:xfrm>
          <a:off x="285721" y="4357694"/>
          <a:ext cx="7072362" cy="515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9" name="Equation" r:id="rId30" imgW="3441700" imgH="254000" progId="Equation.DSMT4">
                  <p:embed/>
                </p:oleObj>
              </mc:Choice>
              <mc:Fallback>
                <p:oleObj name="Equation" r:id="rId30" imgW="3441700" imgH="25400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1" y="4357694"/>
                        <a:ext cx="7072362" cy="5158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7"/>
          <p:cNvGraphicFramePr>
            <a:graphicFrameLocks noChangeAspect="1"/>
          </p:cNvGraphicFramePr>
          <p:nvPr/>
        </p:nvGraphicFramePr>
        <p:xfrm>
          <a:off x="285720" y="4786322"/>
          <a:ext cx="4610096" cy="535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0" name="Equation" r:id="rId32" imgW="2184400" imgH="254000" progId="Equation.DSMT4">
                  <p:embed/>
                </p:oleObj>
              </mc:Choice>
              <mc:Fallback>
                <p:oleObj name="Equation" r:id="rId32" imgW="2184400" imgH="25400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4786322"/>
                        <a:ext cx="4610096" cy="535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94"/>
          <p:cNvGraphicFramePr>
            <a:graphicFrameLocks noChangeAspect="1"/>
          </p:cNvGraphicFramePr>
          <p:nvPr/>
        </p:nvGraphicFramePr>
        <p:xfrm>
          <a:off x="142844" y="5286375"/>
          <a:ext cx="68818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1" name="Equation" r:id="rId34" imgW="3225800" imgH="254000" progId="Equation.DSMT4">
                  <p:embed/>
                </p:oleObj>
              </mc:Choice>
              <mc:Fallback>
                <p:oleObj name="Equation" r:id="rId34" imgW="3225800" imgH="25400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4" y="5286375"/>
                        <a:ext cx="6881813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2"/>
          <p:cNvGraphicFramePr>
            <a:graphicFrameLocks noChangeAspect="1"/>
          </p:cNvGraphicFramePr>
          <p:nvPr/>
        </p:nvGraphicFramePr>
        <p:xfrm>
          <a:off x="142844" y="5786454"/>
          <a:ext cx="5000628" cy="556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2" name="Equation" r:id="rId36" imgW="2247900" imgH="254000" progId="Equation.DSMT4">
                  <p:embed/>
                </p:oleObj>
              </mc:Choice>
              <mc:Fallback>
                <p:oleObj name="Equation" r:id="rId36" imgW="2247900" imgH="25400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4" y="5786454"/>
                        <a:ext cx="5000628" cy="5565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4572000" y="3857625"/>
          <a:ext cx="4491036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3" name="Equation" r:id="rId38" imgW="2590800" imgH="215900" progId="Equation.DSMT4">
                  <p:embed/>
                </p:oleObj>
              </mc:Choice>
              <mc:Fallback>
                <p:oleObj name="Equation" r:id="rId38" imgW="2590800" imgH="21590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857625"/>
                        <a:ext cx="4491036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三、矩阵的性质</a:t>
            </a:r>
            <a:endParaRPr lang="zh-CN" altLang="en-US" sz="3600" dirty="0">
              <a:solidFill>
                <a:srgbClr val="FFFF00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14282" y="785794"/>
            <a:ext cx="2286016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求矩阵</a:t>
            </a:r>
            <a:r>
              <a:rPr kumimoji="1" lang="en-US" altLang="zh-CN" sz="28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1"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的秩</a:t>
            </a:r>
            <a:endParaRPr kumimoji="1" lang="zh-CN" alt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57158" y="2643182"/>
            <a:ext cx="8172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方法二</a:t>
            </a:r>
            <a:r>
              <a:rPr kumimoji="1" lang="zh-CN" altLang="en-US" sz="2800" b="1" dirty="0">
                <a:solidFill>
                  <a:srgbClr val="0033CC"/>
                </a:solidFill>
                <a:latin typeface="宋体" pitchFamily="2" charset="-122"/>
              </a:rPr>
              <a:t>　</a:t>
            </a:r>
            <a:r>
              <a:rPr kumimoji="1" lang="zh-CN" altLang="en-US" sz="2800" b="1" dirty="0" smtClean="0">
                <a:latin typeface="宋体" pitchFamily="2" charset="-122"/>
              </a:rPr>
              <a:t>求</a:t>
            </a:r>
            <a:r>
              <a:rPr kumimoji="1" lang="en-US" altLang="zh-CN" sz="2800" b="1" i="1" dirty="0" smtClean="0">
                <a:latin typeface="Times New Roman" pitchFamily="18" charset="0"/>
              </a:rPr>
              <a:t>A</a:t>
            </a:r>
            <a:r>
              <a:rPr kumimoji="1" lang="zh-CN" altLang="en-US" sz="2800" b="1" dirty="0">
                <a:latin typeface="宋体" pitchFamily="2" charset="-122"/>
              </a:rPr>
              <a:t>的行</a:t>
            </a:r>
            <a:r>
              <a:rPr kumimoji="1" lang="en-US" altLang="zh-CN" sz="2800" b="1" dirty="0">
                <a:latin typeface="宋体" pitchFamily="2" charset="-122"/>
              </a:rPr>
              <a:t>(</a:t>
            </a:r>
            <a:r>
              <a:rPr kumimoji="1" lang="zh-CN" altLang="en-US" sz="2800" b="1" dirty="0">
                <a:latin typeface="宋体" pitchFamily="2" charset="-122"/>
              </a:rPr>
              <a:t>列</a:t>
            </a:r>
            <a:r>
              <a:rPr kumimoji="1" lang="en-US" altLang="zh-CN" sz="2800" b="1" dirty="0">
                <a:latin typeface="宋体" pitchFamily="2" charset="-122"/>
              </a:rPr>
              <a:t>)</a:t>
            </a:r>
            <a:r>
              <a:rPr kumimoji="1" lang="zh-CN" altLang="en-US" sz="2800" b="1" dirty="0">
                <a:latin typeface="宋体" pitchFamily="2" charset="-122"/>
              </a:rPr>
              <a:t>向量组的秩</a:t>
            </a:r>
            <a:r>
              <a:rPr kumimoji="1" lang="en-US" altLang="zh-CN" sz="2800" dirty="0">
                <a:latin typeface="宋体" pitchFamily="2" charset="-122"/>
              </a:rPr>
              <a:t>.</a:t>
            </a:r>
            <a:r>
              <a:rPr kumimoji="1" lang="en-US" altLang="zh-CN" sz="2800" dirty="0">
                <a:latin typeface="Times New Roman" pitchFamily="18" charset="0"/>
              </a:rPr>
              <a:t> 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785918" y="1928802"/>
            <a:ext cx="3816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宋体" pitchFamily="2" charset="-122"/>
              </a:rPr>
              <a:t>级数</a:t>
            </a:r>
            <a:r>
              <a:rPr kumimoji="1" lang="en-US" altLang="zh-CN" sz="2800" b="1" dirty="0">
                <a:latin typeface="宋体" pitchFamily="2" charset="-122"/>
              </a:rPr>
              <a:t>.</a:t>
            </a: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357158" y="1428736"/>
            <a:ext cx="8526462" cy="519113"/>
            <a:chOff x="639" y="1479"/>
            <a:chExt cx="5371" cy="327"/>
          </a:xfrm>
        </p:grpSpPr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639" y="1479"/>
              <a:ext cx="53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solidFill>
                    <a:srgbClr val="FF0000"/>
                  </a:solidFill>
                  <a:latin typeface="宋体" pitchFamily="2" charset="-122"/>
                </a:rPr>
                <a:t>方法一</a:t>
              </a:r>
              <a:r>
                <a:rPr kumimoji="1" lang="zh-CN" altLang="en-US" sz="2800" b="1" dirty="0">
                  <a:solidFill>
                    <a:srgbClr val="FF3300"/>
                  </a:solidFill>
                  <a:latin typeface="宋体" pitchFamily="2" charset="-122"/>
                </a:rPr>
                <a:t>　</a:t>
              </a:r>
              <a:r>
                <a:rPr kumimoji="1" lang="zh-CN" altLang="en-US" sz="2800" b="1" dirty="0">
                  <a:latin typeface="宋体" pitchFamily="2" charset="-122"/>
                </a:rPr>
                <a:t>利用定义，    等于</a:t>
              </a:r>
              <a:r>
                <a:rPr kumimoji="1" lang="en-US" altLang="zh-CN" sz="2800" b="1" dirty="0">
                  <a:latin typeface="宋体" pitchFamily="2" charset="-122"/>
                </a:rPr>
                <a:t>  </a:t>
              </a:r>
              <a:r>
                <a:rPr kumimoji="1" lang="zh-CN" altLang="en-US" sz="2800" b="1" dirty="0">
                  <a:latin typeface="宋体" pitchFamily="2" charset="-122"/>
                </a:rPr>
                <a:t>中非零子式的最大</a:t>
              </a:r>
              <a:endParaRPr kumimoji="1" lang="en-US" altLang="zh-CN" sz="2800" b="1" dirty="0">
                <a:latin typeface="Times New Roman" pitchFamily="18" charset="0"/>
              </a:endParaRPr>
            </a:p>
          </p:txBody>
        </p:sp>
        <p:graphicFrame>
          <p:nvGraphicFramePr>
            <p:cNvPr id="18" name="Object 100"/>
            <p:cNvGraphicFramePr>
              <a:graphicFrameLocks noChangeAspect="1"/>
            </p:cNvGraphicFramePr>
            <p:nvPr/>
          </p:nvGraphicFramePr>
          <p:xfrm>
            <a:off x="2669" y="1550"/>
            <a:ext cx="117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752" name="Equation" r:id="rId4" imgW="1866090" imgH="393529" progId="Equation.DSMT4">
                    <p:embed/>
                  </p:oleObj>
                </mc:Choice>
                <mc:Fallback>
                  <p:oleObj name="Equation" r:id="rId4" imgW="1866090" imgH="393529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9" y="1550"/>
                          <a:ext cx="117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642910" y="4071942"/>
            <a:ext cx="2520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原理：</a:t>
            </a:r>
            <a:r>
              <a:rPr kumimoji="1" lang="zh-CN" altLang="en-US" sz="2800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1812945" y="4071942"/>
            <a:ext cx="5616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初等变换不改变矩阵的秩；</a:t>
            </a:r>
            <a:endParaRPr kumimoji="1"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1855819" y="4572008"/>
            <a:ext cx="7216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阶梯阵的秩等于其中非零行（列）的行数．</a:t>
            </a: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357158" y="3143247"/>
            <a:ext cx="9577388" cy="785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 dirty="0" smtClean="0">
                <a:solidFill>
                  <a:srgbClr val="0033CC"/>
                </a:solidFill>
                <a:latin typeface="宋体" pitchFamily="2" charset="-122"/>
              </a:rPr>
              <a:t>        </a:t>
            </a:r>
            <a:r>
              <a:rPr kumimoji="1" lang="zh-CN" altLang="en-US" sz="2800" b="1" dirty="0" smtClean="0">
                <a:latin typeface="宋体" pitchFamily="2" charset="-122"/>
              </a:rPr>
              <a:t>用</a:t>
            </a:r>
            <a:r>
              <a:rPr kumimoji="1" lang="zh-CN" altLang="en-US" sz="2800" b="1" dirty="0">
                <a:latin typeface="宋体" pitchFamily="2" charset="-122"/>
              </a:rPr>
              <a:t>初等变换化</a:t>
            </a:r>
            <a:r>
              <a:rPr kumimoji="1" lang="zh-CN" altLang="en-US" sz="2800" b="1" dirty="0">
                <a:latin typeface="Times New Roman" pitchFamily="18" charset="0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</a:rPr>
              <a:t>A </a:t>
            </a:r>
            <a:r>
              <a:rPr kumimoji="1" lang="zh-CN" altLang="en-US" sz="2800" b="1" dirty="0">
                <a:latin typeface="宋体" pitchFamily="2" charset="-122"/>
              </a:rPr>
              <a:t>为阶梯阵</a:t>
            </a:r>
            <a:r>
              <a:rPr kumimoji="1" lang="zh-CN" altLang="en-US" sz="2800" b="1" dirty="0">
                <a:latin typeface="Times New Roman" pitchFamily="18" charset="0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</a:rPr>
              <a:t>J</a:t>
            </a:r>
            <a:r>
              <a:rPr kumimoji="1" lang="zh-CN" altLang="en-US" sz="2800" b="1" dirty="0">
                <a:latin typeface="宋体" pitchFamily="2" charset="-122"/>
              </a:rPr>
              <a:t>，    </a:t>
            </a:r>
            <a:r>
              <a:rPr kumimoji="1" lang="zh-CN" altLang="en-US" sz="2800" b="1" dirty="0" smtClean="0">
                <a:latin typeface="宋体" pitchFamily="2" charset="-122"/>
              </a:rPr>
              <a:t>等于</a:t>
            </a:r>
            <a:r>
              <a:rPr kumimoji="1" lang="en-US" altLang="zh-CN" sz="2800" b="1" i="1" dirty="0" smtClean="0">
                <a:latin typeface="Times New Roman" pitchFamily="18" charset="0"/>
              </a:rPr>
              <a:t>J </a:t>
            </a:r>
            <a:r>
              <a:rPr kumimoji="1" lang="zh-CN" altLang="en-US" sz="2800" b="1" dirty="0" smtClean="0">
                <a:latin typeface="宋体" pitchFamily="2" charset="-122"/>
              </a:rPr>
              <a:t>中</a:t>
            </a:r>
            <a:endParaRPr kumimoji="1" lang="en-US" altLang="zh-CN" sz="2800" b="1" dirty="0" smtClean="0">
              <a:latin typeface="宋体" pitchFamily="2" charset="-122"/>
            </a:endParaRPr>
          </a:p>
          <a:p>
            <a:r>
              <a:rPr kumimoji="1" lang="en-US" altLang="zh-CN" sz="2800" b="1" dirty="0" smtClean="0">
                <a:latin typeface="宋体" pitchFamily="2" charset="-122"/>
              </a:rPr>
              <a:t>        </a:t>
            </a:r>
            <a:r>
              <a:rPr kumimoji="1" lang="zh-CN" altLang="en-US" sz="2800" b="1" dirty="0" smtClean="0">
                <a:latin typeface="宋体" pitchFamily="2" charset="-122"/>
              </a:rPr>
              <a:t>非零行的行数</a:t>
            </a:r>
            <a:r>
              <a:rPr kumimoji="1" lang="en-US" altLang="zh-CN" sz="2800" b="1" dirty="0" smtClean="0">
                <a:latin typeface="宋体" pitchFamily="2" charset="-122"/>
              </a:rPr>
              <a:t>.</a:t>
            </a:r>
          </a:p>
          <a:p>
            <a:endParaRPr kumimoji="1" lang="zh-CN" altLang="en-US" sz="2800" b="1" dirty="0">
              <a:latin typeface="Times New Roman" pitchFamily="18" charset="0"/>
            </a:endParaRPr>
          </a:p>
        </p:txBody>
      </p:sp>
      <p:graphicFrame>
        <p:nvGraphicFramePr>
          <p:cNvPr id="26" name="Object 100"/>
          <p:cNvGraphicFramePr>
            <a:graphicFrameLocks noChangeAspect="1"/>
          </p:cNvGraphicFramePr>
          <p:nvPr/>
        </p:nvGraphicFramePr>
        <p:xfrm>
          <a:off x="6329380" y="3249614"/>
          <a:ext cx="814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53" name="Equation" r:id="rId6" imgW="812447" imgH="393529" progId="Equation.DSMT4">
                  <p:embed/>
                </p:oleObj>
              </mc:Choice>
              <mc:Fallback>
                <p:oleObj name="Equation" r:id="rId6" imgW="812447" imgH="393529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380" y="3249614"/>
                        <a:ext cx="814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28596" y="5429264"/>
            <a:ext cx="8172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方法三</a:t>
            </a:r>
            <a:r>
              <a:rPr kumimoji="1" lang="zh-CN" altLang="en-US" sz="2800" b="1" dirty="0">
                <a:solidFill>
                  <a:srgbClr val="0033CC"/>
                </a:solidFill>
                <a:latin typeface="宋体" pitchFamily="2" charset="-122"/>
              </a:rPr>
              <a:t>　</a:t>
            </a:r>
            <a:r>
              <a:rPr kumimoji="1" lang="zh-CN" altLang="en-US" sz="2800" b="1" dirty="0" smtClean="0">
                <a:latin typeface="宋体" pitchFamily="2" charset="-122"/>
              </a:rPr>
              <a:t>应用矩阵秩的性质</a:t>
            </a:r>
            <a:r>
              <a:rPr kumimoji="1" lang="en-US" altLang="zh-CN" sz="2800" dirty="0" smtClean="0">
                <a:latin typeface="宋体" pitchFamily="2" charset="-122"/>
              </a:rPr>
              <a:t>.</a:t>
            </a:r>
            <a:r>
              <a:rPr kumimoji="1" lang="en-US" altLang="zh-CN" sz="2800" dirty="0" smtClean="0">
                <a:latin typeface="Times New Roman" pitchFamily="18" charset="0"/>
              </a:rPr>
              <a:t> </a:t>
            </a:r>
            <a:endParaRPr kumimoji="1" lang="en-US" altLang="zh-CN" sz="28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三、矩阵的性质</a:t>
            </a:r>
            <a:endParaRPr lang="zh-CN" altLang="en-US" sz="3600" dirty="0">
              <a:solidFill>
                <a:srgbClr val="FFFF00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14282" y="785794"/>
            <a:ext cx="28575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3.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矩阵的逆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22" name="Group 36"/>
          <p:cNvGrpSpPr>
            <a:grpSpLocks/>
          </p:cNvGrpSpPr>
          <p:nvPr/>
        </p:nvGrpSpPr>
        <p:grpSpPr bwMode="auto">
          <a:xfrm>
            <a:off x="214282" y="1285860"/>
            <a:ext cx="8174042" cy="1311275"/>
            <a:chOff x="385" y="935"/>
            <a:chExt cx="5149" cy="826"/>
          </a:xfrm>
        </p:grpSpPr>
        <p:sp>
          <p:nvSpPr>
            <p:cNvPr id="34" name="Text Box 14"/>
            <p:cNvSpPr txBox="1">
              <a:spLocks noChangeArrowheads="1"/>
            </p:cNvSpPr>
            <p:nvPr/>
          </p:nvSpPr>
          <p:spPr bwMode="auto">
            <a:xfrm>
              <a:off x="565" y="1160"/>
              <a:ext cx="4753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dirty="0" smtClean="0">
                  <a:latin typeface="+mn-ea"/>
                  <a:ea typeface="+mn-ea"/>
                </a:rPr>
                <a:t>使得             则称方阵  是</a:t>
              </a:r>
              <a:r>
                <a:rPr kumimoji="1" lang="zh-CN" altLang="en-US" sz="2800" dirty="0" smtClean="0">
                  <a:solidFill>
                    <a:schemeClr val="hlink"/>
                  </a:solidFill>
                  <a:latin typeface="+mn-ea"/>
                  <a:ea typeface="+mn-ea"/>
                </a:rPr>
                <a:t>可逆</a:t>
              </a:r>
              <a:r>
                <a:rPr kumimoji="1" lang="zh-CN" altLang="en-US" sz="2800" dirty="0" smtClean="0">
                  <a:latin typeface="+mn-ea"/>
                  <a:ea typeface="+mn-ea"/>
                </a:rPr>
                <a:t>的，并把</a:t>
              </a:r>
              <a:endParaRPr kumimoji="1" lang="en-US" altLang="zh-CN" sz="2800" dirty="0" smtClean="0">
                <a:latin typeface="+mn-ea"/>
                <a:ea typeface="+mn-ea"/>
              </a:endParaRPr>
            </a:p>
            <a:p>
              <a:r>
                <a:rPr kumimoji="1" lang="zh-CN" altLang="en-US" sz="2800" dirty="0" smtClean="0">
                  <a:latin typeface="+mn-ea"/>
                  <a:ea typeface="+mn-ea"/>
                </a:rPr>
                <a:t>方阵  称为  的</a:t>
              </a:r>
              <a:r>
                <a:rPr kumimoji="1" lang="zh-CN" altLang="en-US" sz="2800" dirty="0" smtClean="0">
                  <a:solidFill>
                    <a:schemeClr val="hlink"/>
                  </a:solidFill>
                  <a:latin typeface="+mn-ea"/>
                  <a:ea typeface="+mn-ea"/>
                </a:rPr>
                <a:t>逆矩阵，</a:t>
              </a:r>
              <a:r>
                <a:rPr kumimoji="1" lang="zh-CN" altLang="en-US" sz="2800" dirty="0" smtClean="0">
                  <a:latin typeface="+mn-ea"/>
                  <a:ea typeface="+mn-ea"/>
                </a:rPr>
                <a:t>记作</a:t>
              </a:r>
              <a:endParaRPr kumimoji="1" lang="zh-CN" altLang="en-US" sz="2800" dirty="0">
                <a:latin typeface="+mn-ea"/>
                <a:ea typeface="+mn-ea"/>
              </a:endParaRPr>
            </a:p>
          </p:txBody>
        </p:sp>
        <p:sp>
          <p:nvSpPr>
            <p:cNvPr id="24" name="Text Box 5"/>
            <p:cNvSpPr txBox="1">
              <a:spLocks noChangeArrowheads="1"/>
            </p:cNvSpPr>
            <p:nvPr/>
          </p:nvSpPr>
          <p:spPr bwMode="auto">
            <a:xfrm>
              <a:off x="385" y="935"/>
              <a:ext cx="514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 </a:t>
              </a:r>
              <a:r>
                <a:rPr kumimoji="1" lang="zh-CN" altLang="en-US" sz="2800" dirty="0" smtClean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定义：</a:t>
              </a:r>
              <a:r>
                <a:rPr kumimoji="1" lang="zh-CN" altLang="en-US" sz="2800" dirty="0" smtClean="0">
                  <a:latin typeface="+mn-ea"/>
                  <a:ea typeface="+mn-ea"/>
                </a:rPr>
                <a:t>对于  </a:t>
              </a:r>
              <a:r>
                <a:rPr kumimoji="1" lang="zh-CN" altLang="en-US" sz="2800" dirty="0">
                  <a:latin typeface="+mn-ea"/>
                  <a:ea typeface="+mn-ea"/>
                </a:rPr>
                <a:t>阶方阵  ，如果有一个  阶方阵</a:t>
              </a:r>
              <a:r>
                <a:rPr kumimoji="1" lang="zh-CN" altLang="en-US" sz="2800" dirty="0">
                  <a:solidFill>
                    <a:schemeClr val="bg2"/>
                  </a:solidFill>
                  <a:latin typeface="+mn-ea"/>
                  <a:ea typeface="+mn-ea"/>
                </a:rPr>
                <a:t>    </a:t>
              </a:r>
            </a:p>
          </p:txBody>
        </p:sp>
        <p:graphicFrame>
          <p:nvGraphicFramePr>
            <p:cNvPr id="2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8183752"/>
                </p:ext>
              </p:extLst>
            </p:nvPr>
          </p:nvGraphicFramePr>
          <p:xfrm>
            <a:off x="1600" y="1013"/>
            <a:ext cx="205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038" name="Equation" r:id="rId4" imgW="126835" imgH="139518" progId="Equation.3">
                    <p:embed/>
                  </p:oleObj>
                </mc:Choice>
                <mc:Fallback>
                  <p:oleObj name="Equation" r:id="rId4" imgW="126835" imgH="139518" progId="Equation.3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" y="1013"/>
                          <a:ext cx="205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9028328"/>
                </p:ext>
              </p:extLst>
            </p:nvPr>
          </p:nvGraphicFramePr>
          <p:xfrm>
            <a:off x="2479" y="947"/>
            <a:ext cx="246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039" name="Equation" r:id="rId6" imgW="164885" imgH="164885" progId="Equation.3">
                    <p:embed/>
                  </p:oleObj>
                </mc:Choice>
                <mc:Fallback>
                  <p:oleObj name="Equation" r:id="rId6" imgW="164885" imgH="164885" progId="Equation.3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9" y="947"/>
                          <a:ext cx="246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2597553"/>
                </p:ext>
              </p:extLst>
            </p:nvPr>
          </p:nvGraphicFramePr>
          <p:xfrm>
            <a:off x="1158" y="1250"/>
            <a:ext cx="129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040" name="Equation" r:id="rId8" imgW="2146300" imgH="368300" progId="Equation.3">
                    <p:embed/>
                  </p:oleObj>
                </mc:Choice>
                <mc:Fallback>
                  <p:oleObj name="Equation" r:id="rId8" imgW="2146300" imgH="368300" progId="Equation.3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" y="1250"/>
                          <a:ext cx="1297" cy="2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2185805"/>
                </p:ext>
              </p:extLst>
            </p:nvPr>
          </p:nvGraphicFramePr>
          <p:xfrm>
            <a:off x="1109" y="1520"/>
            <a:ext cx="17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041" name="Equation" r:id="rId10" imgW="291973" imgH="291973" progId="Equation.3">
                    <p:embed/>
                  </p:oleObj>
                </mc:Choice>
                <mc:Fallback>
                  <p:oleObj name="Equation" r:id="rId10" imgW="291973" imgH="291973" progId="Equation.3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" y="1520"/>
                          <a:ext cx="176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1347980"/>
                </p:ext>
              </p:extLst>
            </p:nvPr>
          </p:nvGraphicFramePr>
          <p:xfrm>
            <a:off x="1735" y="1520"/>
            <a:ext cx="175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042" name="Equation" r:id="rId12" imgW="291973" imgH="304668" progId="Equation.3">
                    <p:embed/>
                  </p:oleObj>
                </mc:Choice>
                <mc:Fallback>
                  <p:oleObj name="Equation" r:id="rId12" imgW="291973" imgH="304668" progId="Equation.3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5" y="1520"/>
                          <a:ext cx="175" cy="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3"/>
            <p:cNvGraphicFramePr>
              <a:graphicFrameLocks noChangeAspect="1"/>
            </p:cNvGraphicFramePr>
            <p:nvPr/>
          </p:nvGraphicFramePr>
          <p:xfrm>
            <a:off x="4075" y="1013"/>
            <a:ext cx="205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043" name="Equation" r:id="rId14" imgW="126835" imgH="139518" progId="Equation.DSMT4">
                    <p:embed/>
                  </p:oleObj>
                </mc:Choice>
                <mc:Fallback>
                  <p:oleObj name="Equation" r:id="rId14" imgW="126835" imgH="139518" progId="Equation.DSMT4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5" y="1013"/>
                          <a:ext cx="205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9408407"/>
                </p:ext>
              </p:extLst>
            </p:nvPr>
          </p:nvGraphicFramePr>
          <p:xfrm>
            <a:off x="4954" y="980"/>
            <a:ext cx="246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044" name="Equation" r:id="rId15" imgW="164885" imgH="164885" progId="Equation.3">
                    <p:embed/>
                  </p:oleObj>
                </mc:Choice>
                <mc:Fallback>
                  <p:oleObj name="Equation" r:id="rId15" imgW="164885" imgH="164885" progId="Equation.3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4" y="980"/>
                          <a:ext cx="246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6747235"/>
                </p:ext>
              </p:extLst>
            </p:nvPr>
          </p:nvGraphicFramePr>
          <p:xfrm>
            <a:off x="3400" y="1205"/>
            <a:ext cx="246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045" name="Equation" r:id="rId17" imgW="164885" imgH="164885" progId="Equation.3">
                    <p:embed/>
                  </p:oleObj>
                </mc:Choice>
                <mc:Fallback>
                  <p:oleObj name="Equation" r:id="rId17" imgW="164885" imgH="164885" progId="Equation.3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0" y="1205"/>
                          <a:ext cx="246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8911" name="Object 15"/>
          <p:cNvGraphicFramePr>
            <a:graphicFrameLocks noChangeAspect="1"/>
          </p:cNvGraphicFramePr>
          <p:nvPr/>
        </p:nvGraphicFramePr>
        <p:xfrm>
          <a:off x="5170483" y="2143116"/>
          <a:ext cx="615963" cy="447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46" name="Equation" r:id="rId18" imgW="279279" imgH="203112" progId="Equation.DSMT4">
                  <p:embed/>
                </p:oleObj>
              </mc:Choice>
              <mc:Fallback>
                <p:oleObj name="Equation" r:id="rId18" imgW="279279" imgH="203112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3" y="2143116"/>
                        <a:ext cx="615963" cy="447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64819"/>
              </p:ext>
            </p:extLst>
          </p:nvPr>
        </p:nvGraphicFramePr>
        <p:xfrm>
          <a:off x="571472" y="2714620"/>
          <a:ext cx="31162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47" name="Equation" r:id="rId20" imgW="1219200" imgH="190500" progId="Equation.DSMT4">
                  <p:embed/>
                </p:oleObj>
              </mc:Choice>
              <mc:Fallback>
                <p:oleObj name="Equation" r:id="rId20" imgW="1219200" imgH="1905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2714620"/>
                        <a:ext cx="311626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13" name="Object 17"/>
          <p:cNvGraphicFramePr>
            <a:graphicFrameLocks noChangeAspect="1"/>
          </p:cNvGraphicFramePr>
          <p:nvPr/>
        </p:nvGraphicFramePr>
        <p:xfrm>
          <a:off x="4357686" y="2714620"/>
          <a:ext cx="33432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48" name="Equation" r:id="rId22" imgW="1308100" imgH="190500" progId="Equation.DSMT4">
                  <p:embed/>
                </p:oleObj>
              </mc:Choice>
              <mc:Fallback>
                <p:oleObj name="Equation" r:id="rId22" imgW="1308100" imgH="1905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6" y="2714620"/>
                        <a:ext cx="33432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375670"/>
              </p:ext>
            </p:extLst>
          </p:nvPr>
        </p:nvGraphicFramePr>
        <p:xfrm>
          <a:off x="571472" y="3214686"/>
          <a:ext cx="48180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49" name="Equation" r:id="rId24" imgW="1701800" imgH="228600" progId="Equation.DSMT4">
                  <p:embed/>
                </p:oleObj>
              </mc:Choice>
              <mc:Fallback>
                <p:oleObj name="Equation" r:id="rId24" imgW="1701800" imgH="2286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3214686"/>
                        <a:ext cx="4818062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57158" y="3977350"/>
            <a:ext cx="7286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</a:rPr>
              <a:t>用途：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71604" y="4000504"/>
            <a:ext cx="72866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1.  </a:t>
            </a:r>
            <a:r>
              <a:rPr lang="en-US" altLang="zh-CN" sz="2800" i="1" dirty="0" smtClean="0">
                <a:latin typeface="Times New Roman" pitchFamily="18" charset="0"/>
              </a:rPr>
              <a:t>n</a:t>
            </a:r>
            <a:r>
              <a:rPr lang="zh-CN" altLang="en-US" sz="2800" dirty="0" smtClean="0"/>
              <a:t>阶线性方程组的求解</a:t>
            </a:r>
          </a:p>
          <a:p>
            <a:r>
              <a:rPr lang="en-US" altLang="zh-CN" sz="2800" dirty="0" smtClean="0">
                <a:latin typeface="Times New Roman" pitchFamily="18" charset="0"/>
              </a:rPr>
              <a:t>2. </a:t>
            </a:r>
            <a:r>
              <a:rPr lang="zh-CN" altLang="en-US" sz="2800" dirty="0" smtClean="0">
                <a:latin typeface="Times New Roman" pitchFamily="18" charset="0"/>
              </a:rPr>
              <a:t>求线性变换的逆变换</a:t>
            </a:r>
            <a:endParaRPr lang="en-US" altLang="zh-CN" sz="2800" dirty="0" smtClean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3. </a:t>
            </a:r>
            <a:r>
              <a:rPr lang="zh-CN" altLang="en-US" sz="2800" dirty="0" smtClean="0">
                <a:latin typeface="Times New Roman" pitchFamily="18" charset="0"/>
              </a:rPr>
              <a:t>矩阵方程求解</a:t>
            </a:r>
            <a:endParaRPr lang="zh-CN" altLang="en-US" sz="2800" dirty="0"/>
          </a:p>
        </p:txBody>
      </p:sp>
      <p:graphicFrame>
        <p:nvGraphicFramePr>
          <p:cNvPr id="208915" name="Object 19"/>
          <p:cNvGraphicFramePr>
            <a:graphicFrameLocks noChangeAspect="1"/>
          </p:cNvGraphicFramePr>
          <p:nvPr/>
        </p:nvGraphicFramePr>
        <p:xfrm>
          <a:off x="2019292" y="5408626"/>
          <a:ext cx="142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50" name="Equation" r:id="rId26" imgW="634449" imgH="177646" progId="Equation.3">
                  <p:embed/>
                </p:oleObj>
              </mc:Choice>
              <mc:Fallback>
                <p:oleObj name="Equation" r:id="rId26" imgW="634449" imgH="177646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292" y="5408626"/>
                        <a:ext cx="1422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16" name="Object 20"/>
          <p:cNvGraphicFramePr>
            <a:graphicFrameLocks noChangeAspect="1"/>
          </p:cNvGraphicFramePr>
          <p:nvPr/>
        </p:nvGraphicFramePr>
        <p:xfrm>
          <a:off x="3428992" y="5357826"/>
          <a:ext cx="2070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51" name="Equation" r:id="rId28" imgW="926698" imgH="203112" progId="Equation.3">
                  <p:embed/>
                </p:oleObj>
              </mc:Choice>
              <mc:Fallback>
                <p:oleObj name="Equation" r:id="rId28" imgW="926698" imgH="203112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5357826"/>
                        <a:ext cx="2070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17" name="Object 21"/>
          <p:cNvGraphicFramePr>
            <a:graphicFrameLocks noChangeAspect="1"/>
          </p:cNvGraphicFramePr>
          <p:nvPr/>
        </p:nvGraphicFramePr>
        <p:xfrm>
          <a:off x="5499092" y="5345126"/>
          <a:ext cx="229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52" name="Equation" r:id="rId30" imgW="1028254" imgH="203112" progId="Equation.3">
                  <p:embed/>
                </p:oleObj>
              </mc:Choice>
              <mc:Fallback>
                <p:oleObj name="Equation" r:id="rId30" imgW="1028254" imgH="203112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092" y="5345126"/>
                        <a:ext cx="2298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三、矩阵的性质</a:t>
            </a:r>
            <a:endParaRPr lang="zh-CN" altLang="en-US" sz="3600" dirty="0">
              <a:solidFill>
                <a:srgbClr val="FFFF00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14282" y="785794"/>
            <a:ext cx="257176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逆矩阵的性质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323832" y="1304907"/>
            <a:ext cx="1820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/>
              <a:t>⒈ </a:t>
            </a:r>
            <a:r>
              <a:rPr lang="en-US" altLang="zh-CN" sz="2800" i="1" dirty="0">
                <a:latin typeface="Times New Roman" pitchFamily="18" charset="0"/>
              </a:rPr>
              <a:t>A</a:t>
            </a:r>
            <a:r>
              <a:rPr lang="zh-CN" altLang="en-US" sz="2800" dirty="0"/>
              <a:t>可逆</a:t>
            </a:r>
          </a:p>
        </p:txBody>
      </p:sp>
      <p:grpSp>
        <p:nvGrpSpPr>
          <p:cNvPr id="22" name="Group 49"/>
          <p:cNvGrpSpPr>
            <a:grpSpLocks/>
          </p:cNvGrpSpPr>
          <p:nvPr/>
        </p:nvGrpSpPr>
        <p:grpSpPr bwMode="auto">
          <a:xfrm>
            <a:off x="1856860" y="1285860"/>
            <a:ext cx="5124460" cy="519113"/>
            <a:chOff x="1725" y="2716"/>
            <a:chExt cx="2359" cy="327"/>
          </a:xfrm>
        </p:grpSpPr>
        <p:graphicFrame>
          <p:nvGraphicFramePr>
            <p:cNvPr id="23" name="Object 50"/>
            <p:cNvGraphicFramePr>
              <a:graphicFrameLocks noChangeAspect="1"/>
            </p:cNvGraphicFramePr>
            <p:nvPr/>
          </p:nvGraphicFramePr>
          <p:xfrm>
            <a:off x="1725" y="2716"/>
            <a:ext cx="62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125" name="Equation" r:id="rId4" imgW="431613" imgH="203112" progId="Equation.3">
                    <p:embed/>
                  </p:oleObj>
                </mc:Choice>
                <mc:Fallback>
                  <p:oleObj name="Equation" r:id="rId4" imgW="431613" imgH="203112" progId="Equation.3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5" y="2716"/>
                          <a:ext cx="628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Text Box 51"/>
            <p:cNvSpPr txBox="1">
              <a:spLocks noChangeArrowheads="1"/>
            </p:cNvSpPr>
            <p:nvPr/>
          </p:nvSpPr>
          <p:spPr bwMode="auto">
            <a:xfrm>
              <a:off x="2323" y="2716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dirty="0"/>
                <a:t>可逆，且</a:t>
              </a:r>
            </a:p>
          </p:txBody>
        </p:sp>
        <p:graphicFrame>
          <p:nvGraphicFramePr>
            <p:cNvPr id="25" name="Object 52"/>
            <p:cNvGraphicFramePr>
              <a:graphicFrameLocks noChangeAspect="1"/>
            </p:cNvGraphicFramePr>
            <p:nvPr/>
          </p:nvGraphicFramePr>
          <p:xfrm>
            <a:off x="3041" y="2716"/>
            <a:ext cx="1043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126" name="Equation" r:id="rId6" imgW="749300" imgH="228600" progId="Equation.3">
                    <p:embed/>
                  </p:oleObj>
                </mc:Choice>
                <mc:Fallback>
                  <p:oleObj name="Equation" r:id="rId6" imgW="749300" imgH="228600" progId="Equation.3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1" y="2716"/>
                          <a:ext cx="1043" cy="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85720" y="1785926"/>
            <a:ext cx="81208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/>
              <a:t>⒉ </a:t>
            </a:r>
            <a:r>
              <a:rPr lang="en-US" altLang="zh-CN" sz="2800" i="1" dirty="0">
                <a:latin typeface="Times New Roman" pitchFamily="18" charset="0"/>
              </a:rPr>
              <a:t>A</a:t>
            </a:r>
            <a:r>
              <a:rPr lang="zh-CN" altLang="en-US" sz="2800" dirty="0"/>
              <a:t>可逆，         </a:t>
            </a:r>
            <a:r>
              <a:rPr lang="zh-CN" altLang="en-US" sz="2800" dirty="0" smtClean="0"/>
              <a:t>    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可逆，且</a:t>
            </a:r>
            <a:endParaRPr lang="zh-CN" altLang="en-US" sz="2800" dirty="0"/>
          </a:p>
        </p:txBody>
      </p:sp>
      <p:graphicFrame>
        <p:nvGraphicFramePr>
          <p:cNvPr id="2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572984"/>
              </p:ext>
            </p:extLst>
          </p:nvPr>
        </p:nvGraphicFramePr>
        <p:xfrm>
          <a:off x="2000232" y="1849426"/>
          <a:ext cx="7921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27" name="Equation" r:id="rId8" imgW="355138" imgH="177569" progId="Equation.3">
                  <p:embed/>
                </p:oleObj>
              </mc:Choice>
              <mc:Fallback>
                <p:oleObj name="Equation" r:id="rId8" imgW="355138" imgH="177569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1849426"/>
                        <a:ext cx="792162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38511"/>
              </p:ext>
            </p:extLst>
          </p:nvPr>
        </p:nvGraphicFramePr>
        <p:xfrm>
          <a:off x="2857488" y="1862126"/>
          <a:ext cx="8778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28" name="Equation" r:id="rId10" imgW="393359" imgH="177646" progId="Equation.3">
                  <p:embed/>
                </p:oleObj>
              </mc:Choice>
              <mc:Fallback>
                <p:oleObj name="Equation" r:id="rId10" imgW="393359" imgH="177646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1862126"/>
                        <a:ext cx="87788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67" name="Object 23"/>
          <p:cNvGraphicFramePr>
            <a:graphicFrameLocks noChangeAspect="1"/>
          </p:cNvGraphicFramePr>
          <p:nvPr/>
        </p:nvGraphicFramePr>
        <p:xfrm>
          <a:off x="5214942" y="1733535"/>
          <a:ext cx="2006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29" name="Equation" r:id="rId12" imgW="901309" imgH="393529" progId="Equation.DSMT4">
                  <p:embed/>
                </p:oleObj>
              </mc:Choice>
              <mc:Fallback>
                <p:oleObj name="Equation" r:id="rId12" imgW="901309" imgH="393529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42" y="1733535"/>
                        <a:ext cx="20066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36"/>
          <p:cNvGrpSpPr>
            <a:grpSpLocks/>
          </p:cNvGrpSpPr>
          <p:nvPr/>
        </p:nvGrpSpPr>
        <p:grpSpPr bwMode="auto">
          <a:xfrm>
            <a:off x="274650" y="2428868"/>
            <a:ext cx="6580189" cy="523875"/>
            <a:chOff x="295" y="1764"/>
            <a:chExt cx="4145" cy="330"/>
          </a:xfrm>
        </p:grpSpPr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295" y="1764"/>
              <a:ext cx="414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/>
                <a:t>⒊ </a:t>
              </a:r>
              <a:r>
                <a:rPr lang="zh-CN" altLang="en-US" sz="2800" dirty="0"/>
                <a:t>同阶</a:t>
              </a:r>
              <a:r>
                <a:rPr lang="zh-CN" altLang="en-US" sz="2800" dirty="0" smtClean="0"/>
                <a:t>方阵         </a:t>
              </a:r>
              <a:r>
                <a:rPr lang="zh-CN" altLang="en-US" sz="2800" dirty="0"/>
                <a:t>均</a:t>
              </a:r>
              <a:r>
                <a:rPr lang="zh-CN" altLang="en-US" sz="2800" dirty="0" smtClean="0"/>
                <a:t>可逆           </a:t>
              </a:r>
              <a:r>
                <a:rPr lang="zh-CN" altLang="en-US" sz="2800" dirty="0"/>
                <a:t>可逆，且</a:t>
              </a:r>
            </a:p>
          </p:txBody>
        </p:sp>
        <p:graphicFrame>
          <p:nvGraphicFramePr>
            <p:cNvPr id="33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1619470"/>
                </p:ext>
              </p:extLst>
            </p:nvPr>
          </p:nvGraphicFramePr>
          <p:xfrm>
            <a:off x="2777" y="1784"/>
            <a:ext cx="624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130" name="Equation" r:id="rId14" imgW="444114" imgH="177646" progId="Equation.3">
                    <p:embed/>
                  </p:oleObj>
                </mc:Choice>
                <mc:Fallback>
                  <p:oleObj name="Equation" r:id="rId14" imgW="444114" imgH="177646" progId="Equation.3">
                    <p:embed/>
                    <p:pic>
                      <p:nvPicPr>
                        <p:cNvPr id="0" name="Picture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7" y="1784"/>
                          <a:ext cx="624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4"/>
            <p:cNvGraphicFramePr>
              <a:graphicFrameLocks noChangeAspect="1"/>
            </p:cNvGraphicFramePr>
            <p:nvPr/>
          </p:nvGraphicFramePr>
          <p:xfrm>
            <a:off x="1496" y="1764"/>
            <a:ext cx="606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131" name="Equation" r:id="rId16" imgW="431613" imgH="228501" progId="Equation.3">
                    <p:embed/>
                  </p:oleObj>
                </mc:Choice>
                <mc:Fallback>
                  <p:oleObj name="Equation" r:id="rId16" imgW="431613" imgH="228501" progId="Equation.3">
                    <p:embed/>
                    <p:pic>
                      <p:nvPicPr>
                        <p:cNvPr id="0" name="Picture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6" y="1764"/>
                          <a:ext cx="606" cy="3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35846"/>
              </p:ext>
            </p:extLst>
          </p:nvPr>
        </p:nvGraphicFramePr>
        <p:xfrm>
          <a:off x="6724682" y="2428870"/>
          <a:ext cx="234791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32" name="Equation" r:id="rId18" imgW="1054100" imgH="228600" progId="Equation.3">
                  <p:embed/>
                </p:oleObj>
              </mc:Choice>
              <mc:Fallback>
                <p:oleObj name="Equation" r:id="rId18" imgW="1054100" imgH="228600" progId="Equation.3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4682" y="2428870"/>
                        <a:ext cx="2347912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285720" y="2951160"/>
            <a:ext cx="15808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/>
              <a:t>⒋ </a:t>
            </a:r>
            <a:r>
              <a:rPr lang="en-US" altLang="zh-CN" sz="2800" i="1" dirty="0">
                <a:latin typeface="Times New Roman" pitchFamily="18" charset="0"/>
              </a:rPr>
              <a:t>A</a:t>
            </a:r>
            <a:r>
              <a:rPr lang="zh-CN" altLang="en-US" sz="2800" dirty="0"/>
              <a:t>可逆</a:t>
            </a:r>
          </a:p>
        </p:txBody>
      </p:sp>
      <p:grpSp>
        <p:nvGrpSpPr>
          <p:cNvPr id="19" name="Group 31"/>
          <p:cNvGrpSpPr>
            <a:grpSpLocks/>
          </p:cNvGrpSpPr>
          <p:nvPr/>
        </p:nvGrpSpPr>
        <p:grpSpPr bwMode="auto">
          <a:xfrm>
            <a:off x="1785918" y="2928936"/>
            <a:ext cx="4708525" cy="527051"/>
            <a:chOff x="1420" y="766"/>
            <a:chExt cx="2966" cy="332"/>
          </a:xfrm>
        </p:grpSpPr>
        <p:graphicFrame>
          <p:nvGraphicFramePr>
            <p:cNvPr id="20" name="Object 28"/>
            <p:cNvGraphicFramePr>
              <a:graphicFrameLocks noChangeAspect="1"/>
            </p:cNvGraphicFramePr>
            <p:nvPr/>
          </p:nvGraphicFramePr>
          <p:xfrm>
            <a:off x="1420" y="776"/>
            <a:ext cx="60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133" name="Equation" r:id="rId20" imgW="418918" imgH="203112" progId="Equation.3">
                    <p:embed/>
                  </p:oleObj>
                </mc:Choice>
                <mc:Fallback>
                  <p:oleObj name="Equation" r:id="rId20" imgW="418918" imgH="203112" progId="Equation.3">
                    <p:embed/>
                    <p:pic>
                      <p:nvPicPr>
                        <p:cNvPr id="0" name="Picture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0" y="776"/>
                          <a:ext cx="607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1960" y="766"/>
              <a:ext cx="12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/>
                <a:t>可逆，</a:t>
              </a:r>
              <a:r>
                <a:rPr lang="zh-CN" altLang="en-US" sz="2800" dirty="0" smtClean="0"/>
                <a:t>且   </a:t>
              </a:r>
              <a:endParaRPr lang="zh-CN" altLang="en-US" sz="2800" dirty="0"/>
            </a:p>
          </p:txBody>
        </p:sp>
        <p:graphicFrame>
          <p:nvGraphicFramePr>
            <p:cNvPr id="30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8540274"/>
                </p:ext>
              </p:extLst>
            </p:nvPr>
          </p:nvGraphicFramePr>
          <p:xfrm>
            <a:off x="2950" y="766"/>
            <a:ext cx="1436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134" name="Equation" r:id="rId22" imgW="990600" imgH="228600" progId="Equation.DSMT4">
                    <p:embed/>
                  </p:oleObj>
                </mc:Choice>
                <mc:Fallback>
                  <p:oleObj name="Equation" r:id="rId22" imgW="990600" imgH="228600" progId="Equation.DSMT4">
                    <p:embed/>
                    <p:pic>
                      <p:nvPicPr>
                        <p:cNvPr id="0" name="Picture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0" y="766"/>
                          <a:ext cx="1436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285720" y="3513140"/>
            <a:ext cx="15808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/>
              <a:t>⒌ </a:t>
            </a:r>
            <a:r>
              <a:rPr lang="en-US" altLang="zh-CN" sz="2800" i="1" dirty="0">
                <a:latin typeface="Times New Roman" pitchFamily="18" charset="0"/>
              </a:rPr>
              <a:t>A</a:t>
            </a:r>
            <a:r>
              <a:rPr lang="zh-CN" altLang="en-US" sz="2800" dirty="0"/>
              <a:t>可逆</a:t>
            </a:r>
          </a:p>
        </p:txBody>
      </p:sp>
      <p:graphicFrame>
        <p:nvGraphicFramePr>
          <p:cNvPr id="3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698203"/>
              </p:ext>
            </p:extLst>
          </p:nvPr>
        </p:nvGraphicFramePr>
        <p:xfrm>
          <a:off x="1908145" y="3500440"/>
          <a:ext cx="32432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35" name="Equation" r:id="rId24" imgW="1409700" imgH="228600" progId="Equation.3">
                  <p:embed/>
                </p:oleObj>
              </mc:Choice>
              <mc:Fallback>
                <p:oleObj name="Equation" r:id="rId24" imgW="1409700" imgH="228600" progId="Equation.3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45" y="3500440"/>
                        <a:ext cx="3243262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51"/>
          <p:cNvGrpSpPr>
            <a:grpSpLocks/>
          </p:cNvGrpSpPr>
          <p:nvPr/>
        </p:nvGrpSpPr>
        <p:grpSpPr bwMode="auto">
          <a:xfrm>
            <a:off x="357158" y="3910021"/>
            <a:ext cx="6500634" cy="739775"/>
            <a:chOff x="373" y="2205"/>
            <a:chExt cx="3325" cy="466"/>
          </a:xfrm>
        </p:grpSpPr>
        <p:sp>
          <p:nvSpPr>
            <p:cNvPr id="39" name="Text Box 48"/>
            <p:cNvSpPr txBox="1">
              <a:spLocks noChangeArrowheads="1"/>
            </p:cNvSpPr>
            <p:nvPr/>
          </p:nvSpPr>
          <p:spPr bwMode="auto">
            <a:xfrm>
              <a:off x="373" y="2251"/>
              <a:ext cx="223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latin typeface="+mn-ea"/>
                  <a:ea typeface="+mn-ea"/>
                </a:rPr>
                <a:t>6.</a:t>
              </a:r>
              <a:r>
                <a:rPr lang="en-US" altLang="zh-CN" sz="2800" i="1" dirty="0" smtClean="0">
                  <a:latin typeface="Times New Roman" pitchFamily="18" charset="0"/>
                </a:rPr>
                <a:t>A</a:t>
              </a:r>
              <a:r>
                <a:rPr lang="zh-CN" altLang="en-US" sz="2800" dirty="0" smtClean="0"/>
                <a:t>可逆           也</a:t>
              </a:r>
              <a:r>
                <a:rPr lang="zh-CN" altLang="en-US" sz="2800" dirty="0"/>
                <a:t>可逆，且</a:t>
              </a:r>
            </a:p>
          </p:txBody>
        </p:sp>
        <p:graphicFrame>
          <p:nvGraphicFramePr>
            <p:cNvPr id="40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4072433"/>
                </p:ext>
              </p:extLst>
            </p:nvPr>
          </p:nvGraphicFramePr>
          <p:xfrm>
            <a:off x="1104" y="2252"/>
            <a:ext cx="58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136" name="Equation" r:id="rId26" imgW="406048" imgH="203024" progId="Equation.3">
                    <p:embed/>
                  </p:oleObj>
                </mc:Choice>
                <mc:Fallback>
                  <p:oleObj name="Equation" r:id="rId26" imgW="406048" imgH="203024" progId="Equation.3">
                    <p:embed/>
                    <p:pic>
                      <p:nvPicPr>
                        <p:cNvPr id="0" name="Picture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252"/>
                          <a:ext cx="589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50"/>
            <p:cNvGraphicFramePr>
              <a:graphicFrameLocks noChangeAspect="1"/>
            </p:cNvGraphicFramePr>
            <p:nvPr/>
          </p:nvGraphicFramePr>
          <p:xfrm>
            <a:off x="2602" y="2205"/>
            <a:ext cx="1096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137" name="Equation" r:id="rId28" imgW="926698" imgH="393529" progId="Equation.3">
                    <p:embed/>
                  </p:oleObj>
                </mc:Choice>
                <mc:Fallback>
                  <p:oleObj name="Equation" r:id="rId28" imgW="926698" imgH="393529" progId="Equation.3">
                    <p:embed/>
                    <p:pic>
                      <p:nvPicPr>
                        <p:cNvPr id="0" name="Picture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2" y="2205"/>
                          <a:ext cx="1096" cy="4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Group 25"/>
          <p:cNvGrpSpPr>
            <a:grpSpLocks/>
          </p:cNvGrpSpPr>
          <p:nvPr/>
        </p:nvGrpSpPr>
        <p:grpSpPr bwMode="auto">
          <a:xfrm>
            <a:off x="357158" y="4481522"/>
            <a:ext cx="4048126" cy="546100"/>
            <a:chOff x="385" y="2568"/>
            <a:chExt cx="2550" cy="344"/>
          </a:xfrm>
        </p:grpSpPr>
        <p:graphicFrame>
          <p:nvGraphicFramePr>
            <p:cNvPr id="43" name="Object 9"/>
            <p:cNvGraphicFramePr>
              <a:graphicFrameLocks noChangeAspect="1"/>
            </p:cNvGraphicFramePr>
            <p:nvPr/>
          </p:nvGraphicFramePr>
          <p:xfrm>
            <a:off x="1330" y="2568"/>
            <a:ext cx="1605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138" name="Equation" r:id="rId30" imgW="1130300" imgH="228600" progId="Equation.3">
                    <p:embed/>
                  </p:oleObj>
                </mc:Choice>
                <mc:Fallback>
                  <p:oleObj name="Equation" r:id="rId30" imgW="1130300" imgH="228600" progId="Equation.3">
                    <p:embed/>
                    <p:pic>
                      <p:nvPicPr>
                        <p:cNvPr id="0" name="Picture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0" y="2568"/>
                          <a:ext cx="1605" cy="3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>
              <a:off x="385" y="2582"/>
              <a:ext cx="93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latin typeface="+mn-ea"/>
                  <a:ea typeface="+mn-ea"/>
                </a:rPr>
                <a:t>7.</a:t>
              </a:r>
              <a:r>
                <a:rPr lang="en-US" altLang="zh-CN" sz="2800" i="1" dirty="0" smtClean="0">
                  <a:latin typeface="Times New Roman" pitchFamily="18" charset="0"/>
                </a:rPr>
                <a:t>A</a:t>
              </a:r>
              <a:r>
                <a:rPr lang="zh-CN" altLang="en-US" sz="2800" dirty="0"/>
                <a:t>可逆</a:t>
              </a:r>
            </a:p>
          </p:txBody>
        </p:sp>
      </p:grpSp>
      <p:grpSp>
        <p:nvGrpSpPr>
          <p:cNvPr id="45" name="Group 15"/>
          <p:cNvGrpSpPr>
            <a:grpSpLocks/>
          </p:cNvGrpSpPr>
          <p:nvPr/>
        </p:nvGrpSpPr>
        <p:grpSpPr bwMode="auto">
          <a:xfrm>
            <a:off x="357159" y="4981591"/>
            <a:ext cx="6496298" cy="534853"/>
            <a:chOff x="385" y="1698"/>
            <a:chExt cx="4274" cy="369"/>
          </a:xfrm>
        </p:grpSpPr>
        <p:sp>
          <p:nvSpPr>
            <p:cNvPr id="46" name="Text Box 13"/>
            <p:cNvSpPr txBox="1">
              <a:spLocks noChangeArrowheads="1"/>
            </p:cNvSpPr>
            <p:nvPr/>
          </p:nvSpPr>
          <p:spPr bwMode="auto">
            <a:xfrm>
              <a:off x="385" y="1706"/>
              <a:ext cx="2628" cy="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+mn-ea"/>
                  <a:ea typeface="+mn-ea"/>
                </a:rPr>
                <a:t>8</a:t>
              </a:r>
              <a:r>
                <a:rPr lang="en-US" altLang="zh-CN" sz="2800" dirty="0" smtClean="0">
                  <a:latin typeface="+mn-ea"/>
                  <a:ea typeface="+mn-ea"/>
                </a:rPr>
                <a:t>.</a:t>
              </a:r>
              <a:r>
                <a:rPr lang="zh-CN" altLang="en-US" sz="2800" dirty="0" smtClean="0"/>
                <a:t>无论</a:t>
              </a:r>
              <a:r>
                <a:rPr lang="en-US" altLang="zh-CN" sz="2800" i="1" dirty="0">
                  <a:latin typeface="Times New Roman" pitchFamily="18" charset="0"/>
                </a:rPr>
                <a:t>A</a:t>
              </a:r>
              <a:r>
                <a:rPr lang="zh-CN" altLang="en-US" sz="2800" dirty="0"/>
                <a:t>是否可逆，恒有</a:t>
              </a:r>
            </a:p>
          </p:txBody>
        </p:sp>
        <p:graphicFrame>
          <p:nvGraphicFramePr>
            <p:cNvPr id="47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6990864"/>
                </p:ext>
              </p:extLst>
            </p:nvPr>
          </p:nvGraphicFramePr>
          <p:xfrm>
            <a:off x="2923" y="1698"/>
            <a:ext cx="1736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139" name="Equation" r:id="rId32" imgW="1143000" imgH="228600" progId="Equation.3">
                    <p:embed/>
                  </p:oleObj>
                </mc:Choice>
                <mc:Fallback>
                  <p:oleObj name="Equation" r:id="rId32" imgW="1143000" imgH="228600" progId="Equation.3">
                    <p:embed/>
                    <p:pic>
                      <p:nvPicPr>
                        <p:cNvPr id="0" name="Picture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3" y="1698"/>
                          <a:ext cx="1736" cy="3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Group 14"/>
          <p:cNvGrpSpPr>
            <a:grpSpLocks/>
          </p:cNvGrpSpPr>
          <p:nvPr/>
        </p:nvGrpSpPr>
        <p:grpSpPr bwMode="auto">
          <a:xfrm>
            <a:off x="357158" y="5553096"/>
            <a:ext cx="5643563" cy="531813"/>
            <a:chOff x="509" y="1410"/>
            <a:chExt cx="3555" cy="335"/>
          </a:xfrm>
        </p:grpSpPr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509" y="1415"/>
              <a:ext cx="93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latin typeface="+mn-ea"/>
                  <a:ea typeface="+mn-ea"/>
                </a:rPr>
                <a:t>9.</a:t>
              </a:r>
              <a:r>
                <a:rPr lang="en-US" altLang="zh-CN" sz="2800" i="1" dirty="0" smtClean="0">
                  <a:latin typeface="Times New Roman" pitchFamily="18" charset="0"/>
                </a:rPr>
                <a:t>A</a:t>
              </a:r>
              <a:r>
                <a:rPr lang="zh-CN" altLang="en-US" sz="2800" dirty="0"/>
                <a:t>可逆</a:t>
              </a:r>
            </a:p>
          </p:txBody>
        </p:sp>
        <p:graphicFrame>
          <p:nvGraphicFramePr>
            <p:cNvPr id="50" name="Object 12"/>
            <p:cNvGraphicFramePr>
              <a:graphicFrameLocks noChangeAspect="1"/>
            </p:cNvGraphicFramePr>
            <p:nvPr/>
          </p:nvGraphicFramePr>
          <p:xfrm>
            <a:off x="1519" y="1410"/>
            <a:ext cx="2545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140" name="Equation" r:id="rId34" imgW="1866900" imgH="228600" progId="Equation.3">
                    <p:embed/>
                  </p:oleObj>
                </mc:Choice>
                <mc:Fallback>
                  <p:oleObj name="Equation" r:id="rId34" imgW="1866900" imgH="228600" progId="Equation.3">
                    <p:embed/>
                    <p:pic>
                      <p:nvPicPr>
                        <p:cNvPr id="0" name="Picture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1410"/>
                          <a:ext cx="2545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Group 39"/>
          <p:cNvGrpSpPr>
            <a:grpSpLocks/>
          </p:cNvGrpSpPr>
          <p:nvPr/>
        </p:nvGrpSpPr>
        <p:grpSpPr bwMode="auto">
          <a:xfrm>
            <a:off x="142844" y="6048403"/>
            <a:ext cx="6143625" cy="550862"/>
            <a:chOff x="340" y="3203"/>
            <a:chExt cx="3870" cy="347"/>
          </a:xfrm>
        </p:grpSpPr>
        <p:graphicFrame>
          <p:nvGraphicFramePr>
            <p:cNvPr id="52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6189383"/>
                </p:ext>
              </p:extLst>
            </p:nvPr>
          </p:nvGraphicFramePr>
          <p:xfrm>
            <a:off x="2860" y="3236"/>
            <a:ext cx="1350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141" name="Equation" r:id="rId36" imgW="1079500" imgH="228600" progId="Equation.3">
                    <p:embed/>
                  </p:oleObj>
                </mc:Choice>
                <mc:Fallback>
                  <p:oleObj name="Equation" r:id="rId36" imgW="1079500" imgH="228600" progId="Equation.3">
                    <p:embed/>
                    <p:pic>
                      <p:nvPicPr>
                        <p:cNvPr id="0" name="Picture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0" y="3236"/>
                          <a:ext cx="1350" cy="2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Text Box 37"/>
            <p:cNvSpPr txBox="1">
              <a:spLocks noChangeArrowheads="1"/>
            </p:cNvSpPr>
            <p:nvPr/>
          </p:nvSpPr>
          <p:spPr bwMode="auto">
            <a:xfrm>
              <a:off x="340" y="3203"/>
              <a:ext cx="254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+mn-ea"/>
                  <a:ea typeface="+mn-ea"/>
                </a:rPr>
                <a:t>10</a:t>
              </a:r>
              <a:r>
                <a:rPr lang="en-US" altLang="zh-CN" sz="2800" dirty="0" smtClean="0">
                  <a:latin typeface="+mn-ea"/>
                  <a:ea typeface="+mn-ea"/>
                </a:rPr>
                <a:t>.</a:t>
              </a:r>
              <a:r>
                <a:rPr lang="zh-CN" altLang="en-US" sz="2800" dirty="0" smtClean="0"/>
                <a:t>同</a:t>
              </a:r>
              <a:r>
                <a:rPr lang="zh-CN" altLang="en-US" sz="2800" dirty="0"/>
                <a:t>阶</a:t>
              </a:r>
              <a:r>
                <a:rPr lang="zh-CN" altLang="en-US" sz="2800" dirty="0" smtClean="0"/>
                <a:t>方阵        </a:t>
              </a:r>
              <a:r>
                <a:rPr lang="zh-CN" altLang="en-US" sz="2800" dirty="0"/>
                <a:t>均可逆</a:t>
              </a:r>
            </a:p>
          </p:txBody>
        </p:sp>
        <p:graphicFrame>
          <p:nvGraphicFramePr>
            <p:cNvPr id="54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6089811"/>
                </p:ext>
              </p:extLst>
            </p:nvPr>
          </p:nvGraphicFramePr>
          <p:xfrm>
            <a:off x="1600" y="3228"/>
            <a:ext cx="606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142" name="Equation" r:id="rId38" imgW="431613" imgH="228501" progId="Equation.3">
                    <p:embed/>
                  </p:oleObj>
                </mc:Choice>
                <mc:Fallback>
                  <p:oleObj name="Equation" r:id="rId38" imgW="431613" imgH="228501" progId="Equation.3">
                    <p:embed/>
                    <p:pic>
                      <p:nvPicPr>
                        <p:cNvPr id="0" name="Picture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" y="3228"/>
                          <a:ext cx="606" cy="3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三、矩阵的性质</a:t>
            </a:r>
            <a:endParaRPr lang="zh-CN" altLang="en-US" sz="3600" dirty="0">
              <a:solidFill>
                <a:srgbClr val="FFFF00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14282" y="785794"/>
            <a:ext cx="3000396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求矩阵</a:t>
            </a:r>
            <a:r>
              <a:rPr kumimoji="1" lang="en-US" altLang="zh-CN" sz="28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1"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的逆矩阵</a:t>
            </a:r>
            <a:endParaRPr kumimoji="1" lang="zh-CN" alt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57158" y="2143116"/>
            <a:ext cx="81724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hlink"/>
              </a:buClr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方法二</a:t>
            </a:r>
            <a:r>
              <a:rPr kumimoji="1" lang="zh-CN" altLang="en-US" sz="2800" b="1" dirty="0">
                <a:solidFill>
                  <a:srgbClr val="0033CC"/>
                </a:solidFill>
                <a:latin typeface="宋体" pitchFamily="2" charset="-122"/>
              </a:rPr>
              <a:t>　</a:t>
            </a:r>
            <a:r>
              <a:rPr lang="zh-CN" altLang="en-US" sz="2800" b="1" dirty="0" smtClean="0"/>
              <a:t>伴随矩阵法</a:t>
            </a:r>
            <a:endParaRPr lang="zh-CN" altLang="en-US" sz="2800" b="1" dirty="0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57158" y="1428736"/>
            <a:ext cx="85264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方法一</a:t>
            </a:r>
            <a:r>
              <a:rPr kumimoji="1" lang="zh-CN" altLang="en-US" sz="2800" b="1" dirty="0">
                <a:solidFill>
                  <a:srgbClr val="FF3300"/>
                </a:solidFill>
                <a:latin typeface="宋体" pitchFamily="2" charset="-122"/>
              </a:rPr>
              <a:t>　</a:t>
            </a:r>
            <a:r>
              <a:rPr kumimoji="1" lang="zh-CN" altLang="en-US" sz="2800" b="1" dirty="0" smtClean="0">
                <a:latin typeface="宋体" pitchFamily="2" charset="-122"/>
              </a:rPr>
              <a:t>待定系数法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357158" y="2857496"/>
            <a:ext cx="8172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方法三</a:t>
            </a:r>
            <a:r>
              <a:rPr kumimoji="1" lang="zh-CN" altLang="en-US" sz="2800" b="1" dirty="0">
                <a:solidFill>
                  <a:srgbClr val="0033CC"/>
                </a:solidFill>
                <a:latin typeface="宋体" pitchFamily="2" charset="-122"/>
              </a:rPr>
              <a:t>　</a:t>
            </a:r>
            <a:r>
              <a:rPr kumimoji="1" lang="zh-CN" altLang="en-US" sz="2800" b="1" dirty="0" smtClean="0">
                <a:latin typeface="宋体" pitchFamily="2" charset="-122"/>
              </a:rPr>
              <a:t>应用初等行或列变换，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不能夹杂</a:t>
            </a:r>
            <a:r>
              <a:rPr kumimoji="1" lang="zh-CN" altLang="en-US" sz="2800" b="1" dirty="0" smtClean="0">
                <a:latin typeface="宋体" pitchFamily="2" charset="-122"/>
              </a:rPr>
              <a:t>使用</a:t>
            </a:r>
            <a:r>
              <a:rPr kumimoji="1" lang="en-US" altLang="zh-CN" sz="2800" dirty="0" smtClean="0">
                <a:latin typeface="Times New Roman" pitchFamily="18" charset="0"/>
              </a:rPr>
              <a:t> </a:t>
            </a:r>
            <a:endParaRPr kumimoji="1" lang="en-US" altLang="zh-CN" sz="2800" dirty="0">
              <a:latin typeface="Times New Roman" pitchFamily="18" charset="0"/>
            </a:endParaRPr>
          </a:p>
        </p:txBody>
      </p:sp>
      <p:graphicFrame>
        <p:nvGraphicFramePr>
          <p:cNvPr id="209924" name="Object 4"/>
          <p:cNvGraphicFramePr>
            <a:graphicFrameLocks noChangeAspect="1"/>
          </p:cNvGraphicFramePr>
          <p:nvPr/>
        </p:nvGraphicFramePr>
        <p:xfrm>
          <a:off x="3786182" y="1928802"/>
          <a:ext cx="2235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60" name="Equation" r:id="rId4" imgW="939392" imgH="393529" progId="Equation.3">
                  <p:embed/>
                </p:oleObj>
              </mc:Choice>
              <mc:Fallback>
                <p:oleObj name="Equation" r:id="rId4" imgW="939392" imgH="393529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1928802"/>
                        <a:ext cx="22352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28596" y="5857892"/>
            <a:ext cx="8172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方法四</a:t>
            </a:r>
            <a:r>
              <a:rPr kumimoji="1" lang="zh-CN" altLang="en-US" sz="2800" b="1" dirty="0">
                <a:solidFill>
                  <a:srgbClr val="0033CC"/>
                </a:solidFill>
                <a:latin typeface="宋体" pitchFamily="2" charset="-122"/>
              </a:rPr>
              <a:t>　</a:t>
            </a:r>
            <a:r>
              <a:rPr kumimoji="1" lang="zh-CN" altLang="en-US" sz="2800" b="1" dirty="0" smtClean="0">
                <a:latin typeface="宋体" pitchFamily="2" charset="-122"/>
              </a:rPr>
              <a:t>应用逆矩阵的性质</a:t>
            </a:r>
            <a:r>
              <a:rPr kumimoji="1" lang="en-US" altLang="zh-CN" sz="2800" dirty="0" smtClean="0">
                <a:latin typeface="Times New Roman" pitchFamily="18" charset="0"/>
              </a:rPr>
              <a:t> </a:t>
            </a:r>
            <a:endParaRPr kumimoji="1" lang="en-US" altLang="zh-CN" sz="2800" dirty="0">
              <a:latin typeface="Times New Roman" pitchFamily="18" charset="0"/>
            </a:endParaRPr>
          </a:p>
        </p:txBody>
      </p:sp>
      <p:graphicFrame>
        <p:nvGraphicFramePr>
          <p:cNvPr id="209925" name="Object 5"/>
          <p:cNvGraphicFramePr>
            <a:graphicFrameLocks noChangeAspect="1"/>
          </p:cNvGraphicFramePr>
          <p:nvPr/>
        </p:nvGraphicFramePr>
        <p:xfrm>
          <a:off x="1000100" y="3357562"/>
          <a:ext cx="709136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61" name="Equation" r:id="rId6" imgW="2540000" imgH="241300" progId="Equation.DSMT4">
                  <p:embed/>
                </p:oleObj>
              </mc:Choice>
              <mc:Fallback>
                <p:oleObj name="Equation" r:id="rId6" imgW="2540000" imgH="2413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3357562"/>
                        <a:ext cx="7091362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6" name="Object 6"/>
          <p:cNvGraphicFramePr>
            <a:graphicFrameLocks noChangeAspect="1"/>
          </p:cNvGraphicFramePr>
          <p:nvPr/>
        </p:nvGraphicFramePr>
        <p:xfrm>
          <a:off x="1000100" y="5072074"/>
          <a:ext cx="7304087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62" name="Equation" r:id="rId8" imgW="2616200" imgH="241300" progId="Equation.DSMT4">
                  <p:embed/>
                </p:oleObj>
              </mc:Choice>
              <mc:Fallback>
                <p:oleObj name="Equation" r:id="rId8" imgW="2616200" imgH="2413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5072074"/>
                        <a:ext cx="7304087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7" name="Object 7"/>
          <p:cNvGraphicFramePr>
            <a:graphicFrameLocks noChangeAspect="1"/>
          </p:cNvGraphicFramePr>
          <p:nvPr/>
        </p:nvGraphicFramePr>
        <p:xfrm>
          <a:off x="1335110" y="3929066"/>
          <a:ext cx="64516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63" name="Equation" r:id="rId10" imgW="2311400" imgH="457200" progId="Equation.DSMT4">
                  <p:embed/>
                </p:oleObj>
              </mc:Choice>
              <mc:Fallback>
                <p:oleObj name="Equation" r:id="rId10" imgW="2311400" imgH="4572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110" y="3929066"/>
                        <a:ext cx="6451600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标注 14"/>
          <p:cNvSpPr/>
          <p:nvPr/>
        </p:nvSpPr>
        <p:spPr>
          <a:xfrm>
            <a:off x="6357950" y="1214422"/>
            <a:ext cx="2571768" cy="1000132"/>
          </a:xfrm>
          <a:prstGeom prst="wedgeRectCallout">
            <a:avLst>
              <a:gd name="adj1" fmla="val 384"/>
              <a:gd name="adj2" fmla="val 16705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不能化为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，则可断言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不可逆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三、矩阵的性质</a:t>
            </a:r>
            <a:endParaRPr lang="zh-CN" altLang="en-US" sz="3600" dirty="0">
              <a:solidFill>
                <a:srgbClr val="FFFF00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14282" y="785794"/>
            <a:ext cx="28575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3.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初等方阵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401445" y="1334963"/>
            <a:ext cx="10987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定义</a:t>
            </a:r>
            <a:endParaRPr lang="en-US" altLang="zh-CN" sz="2800" dirty="0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757271" y="1331885"/>
            <a:ext cx="852963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宋体" charset="-122"/>
              </a:rPr>
              <a:t>   单位矩阵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dirty="0">
                <a:latin typeface="宋体" charset="-122"/>
              </a:rPr>
              <a:t>经过一次初等变换得到的</a:t>
            </a:r>
            <a:r>
              <a:rPr lang="zh-CN" altLang="en-US" sz="2800" dirty="0" smtClean="0">
                <a:latin typeface="宋体" charset="-122"/>
              </a:rPr>
              <a:t>方阵称为</a:t>
            </a:r>
            <a:endParaRPr lang="en-US" altLang="zh-CN" sz="2800" dirty="0" smtClean="0">
              <a:latin typeface="宋体" charset="-122"/>
            </a:endParaRPr>
          </a:p>
          <a:p>
            <a:r>
              <a:rPr lang="en-US" altLang="zh-CN" sz="2800" dirty="0" smtClean="0">
                <a:solidFill>
                  <a:schemeClr val="hlink"/>
                </a:solidFill>
                <a:latin typeface="宋体" charset="-122"/>
              </a:rPr>
              <a:t>   </a:t>
            </a:r>
            <a:r>
              <a:rPr lang="zh-CN" altLang="en-US" sz="2800" dirty="0" smtClean="0">
                <a:solidFill>
                  <a:schemeClr val="hlink"/>
                </a:solidFill>
                <a:latin typeface="宋体" charset="-122"/>
              </a:rPr>
              <a:t>初等</a:t>
            </a:r>
            <a:r>
              <a:rPr lang="zh-CN" altLang="en-US" sz="2800" dirty="0">
                <a:solidFill>
                  <a:schemeClr val="hlink"/>
                </a:solidFill>
                <a:latin typeface="宋体" charset="-122"/>
              </a:rPr>
              <a:t>方阵</a:t>
            </a:r>
            <a:r>
              <a:rPr lang="en-US" altLang="zh-CN" sz="2800" dirty="0" smtClean="0"/>
              <a:t>. </a:t>
            </a:r>
            <a:r>
              <a:rPr lang="zh-CN" altLang="en-US" sz="2800" dirty="0" smtClean="0"/>
              <a:t>一共包含三类</a:t>
            </a:r>
            <a:r>
              <a:rPr lang="en-US" altLang="zh-CN" sz="2800" dirty="0" smtClean="0"/>
              <a:t>.</a:t>
            </a:r>
            <a:endParaRPr lang="en-US" altLang="zh-CN" sz="2800" dirty="0"/>
          </a:p>
        </p:txBody>
      </p:sp>
      <p:graphicFrame>
        <p:nvGraphicFramePr>
          <p:cNvPr id="215061" name="Object 21"/>
          <p:cNvGraphicFramePr>
            <a:graphicFrameLocks noChangeAspect="1"/>
          </p:cNvGraphicFramePr>
          <p:nvPr/>
        </p:nvGraphicFramePr>
        <p:xfrm>
          <a:off x="5072066" y="2252662"/>
          <a:ext cx="2697532" cy="1890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7" name="Equation" r:id="rId4" imgW="2286000" imgH="1600200" progId="Equation.DSMT4">
                  <p:embed/>
                </p:oleObj>
              </mc:Choice>
              <mc:Fallback>
                <p:oleObj name="Equation" r:id="rId4" imgW="2286000" imgH="16002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2252662"/>
                        <a:ext cx="2697532" cy="18907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62" name="Object 22"/>
          <p:cNvGraphicFramePr>
            <a:graphicFrameLocks noChangeAspect="1"/>
          </p:cNvGraphicFramePr>
          <p:nvPr/>
        </p:nvGraphicFramePr>
        <p:xfrm>
          <a:off x="5072066" y="4345405"/>
          <a:ext cx="2786082" cy="1965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8" name="Equation" r:id="rId6" imgW="2273300" imgH="1600200" progId="Equation.DSMT4">
                  <p:embed/>
                </p:oleObj>
              </mc:Choice>
              <mc:Fallback>
                <p:oleObj name="Equation" r:id="rId6" imgW="2273300" imgH="16002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4345405"/>
                        <a:ext cx="2786082" cy="19654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214282" y="2500306"/>
            <a:ext cx="40591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第一类</a:t>
            </a:r>
            <a:r>
              <a:rPr lang="zh-CN" altLang="en-US" sz="2400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行变换</a:t>
            </a:r>
            <a:r>
              <a:rPr lang="zh-CN" altLang="en-US" sz="2400" dirty="0" smtClean="0"/>
              <a:t>：两行互换</a:t>
            </a:r>
            <a:endParaRPr lang="en-US" altLang="zh-CN" sz="2400" dirty="0" smtClean="0"/>
          </a:p>
          <a:p>
            <a:pPr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列变换：</a:t>
            </a:r>
            <a:r>
              <a:rPr lang="zh-CN" altLang="en-US" sz="2400" dirty="0" smtClean="0"/>
              <a:t>两列互换</a:t>
            </a:r>
            <a:endParaRPr lang="en-US" altLang="zh-CN" sz="2400" dirty="0" smtClean="0"/>
          </a:p>
          <a:p>
            <a:pPr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dirty="0" smtClean="0"/>
              <a:t>             </a:t>
            </a:r>
            <a:r>
              <a:rPr lang="zh-CN" altLang="en-US" sz="2400" dirty="0" smtClean="0"/>
              <a:t>对应相同的初等方阵</a:t>
            </a:r>
            <a:endParaRPr lang="zh-CN" altLang="en-US" sz="2400" dirty="0"/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214282" y="4643446"/>
            <a:ext cx="514353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Clr>
                <a:schemeClr val="hlink"/>
              </a:buClr>
            </a:pPr>
            <a:r>
              <a:rPr lang="zh-CN" altLang="en-US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第二类 </a:t>
            </a:r>
            <a:r>
              <a:rPr lang="zh-CN" altLang="en-US" sz="2400" dirty="0" smtClean="0">
                <a:solidFill>
                  <a:srgbClr val="FF0000"/>
                </a:solidFill>
              </a:rPr>
              <a:t>行变换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行乘以非零数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altLang="zh-C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hlink"/>
              </a:buClr>
            </a:pP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列变换：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列乘以非零数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>
              <a:buClr>
                <a:schemeClr val="hlink"/>
              </a:buClr>
            </a:pPr>
            <a:r>
              <a:rPr lang="zh-CN" altLang="en-US" sz="2400" dirty="0" smtClean="0"/>
              <a:t>             对应相同的初等方阵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7502551" y="2643182"/>
            <a:ext cx="1325993" cy="461963"/>
            <a:chOff x="-28" y="2687"/>
            <a:chExt cx="656" cy="291"/>
          </a:xfrm>
        </p:grpSpPr>
        <p:sp>
          <p:nvSpPr>
            <p:cNvPr id="27" name="Line 18"/>
            <p:cNvSpPr>
              <a:spLocks noChangeShapeType="1"/>
            </p:cNvSpPr>
            <p:nvPr/>
          </p:nvSpPr>
          <p:spPr bwMode="auto">
            <a:xfrm rot="300000" flipH="1">
              <a:off x="-28" y="2846"/>
              <a:ext cx="279" cy="3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254" y="2687"/>
              <a:ext cx="3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第</a:t>
              </a:r>
              <a:r>
                <a:rPr lang="en-US" altLang="zh-CN" sz="2400" i="1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zh-CN" altLang="en-US" sz="1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行</a:t>
              </a:r>
              <a:endPara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9" name="Group 21"/>
          <p:cNvGrpSpPr>
            <a:grpSpLocks/>
          </p:cNvGrpSpPr>
          <p:nvPr/>
        </p:nvGrpSpPr>
        <p:grpSpPr bwMode="auto">
          <a:xfrm>
            <a:off x="6029340" y="1716381"/>
            <a:ext cx="757238" cy="1069677"/>
            <a:chOff x="-20" y="2327"/>
            <a:chExt cx="477" cy="1079"/>
          </a:xfrm>
        </p:grpSpPr>
        <p:sp>
          <p:nvSpPr>
            <p:cNvPr id="40" name="Line 18"/>
            <p:cNvSpPr>
              <a:spLocks noChangeShapeType="1"/>
            </p:cNvSpPr>
            <p:nvPr/>
          </p:nvSpPr>
          <p:spPr bwMode="auto">
            <a:xfrm rot="300000">
              <a:off x="232" y="2761"/>
              <a:ext cx="40" cy="645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-20" y="2327"/>
              <a:ext cx="477" cy="4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第</a:t>
              </a:r>
              <a:r>
                <a:rPr lang="en-US" altLang="zh-CN" sz="2400" i="1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zh-CN" altLang="en-US" sz="1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列</a:t>
              </a:r>
              <a:endPara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2" name="Group 21"/>
          <p:cNvGrpSpPr>
            <a:grpSpLocks/>
          </p:cNvGrpSpPr>
          <p:nvPr/>
        </p:nvGrpSpPr>
        <p:grpSpPr bwMode="auto">
          <a:xfrm>
            <a:off x="7500958" y="3214686"/>
            <a:ext cx="1301737" cy="461963"/>
            <a:chOff x="-28" y="2687"/>
            <a:chExt cx="644" cy="291"/>
          </a:xfrm>
        </p:grpSpPr>
        <p:sp>
          <p:nvSpPr>
            <p:cNvPr id="43" name="Line 18"/>
            <p:cNvSpPr>
              <a:spLocks noChangeShapeType="1"/>
            </p:cNvSpPr>
            <p:nvPr/>
          </p:nvSpPr>
          <p:spPr bwMode="auto">
            <a:xfrm rot="300000" flipH="1">
              <a:off x="-28" y="2846"/>
              <a:ext cx="279" cy="3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Text Box 19"/>
            <p:cNvSpPr txBox="1">
              <a:spLocks noChangeArrowheads="1"/>
            </p:cNvSpPr>
            <p:nvPr/>
          </p:nvSpPr>
          <p:spPr bwMode="auto">
            <a:xfrm>
              <a:off x="254" y="2687"/>
              <a:ext cx="36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第</a:t>
              </a:r>
              <a:r>
                <a:rPr lang="en-US" altLang="zh-CN" sz="2400" i="1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zh-CN" altLang="en-US" sz="1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行</a:t>
              </a:r>
              <a:endPara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7500958" y="5038739"/>
            <a:ext cx="1325993" cy="461963"/>
            <a:chOff x="-28" y="2687"/>
            <a:chExt cx="656" cy="291"/>
          </a:xfrm>
        </p:grpSpPr>
        <p:sp>
          <p:nvSpPr>
            <p:cNvPr id="22" name="Line 18"/>
            <p:cNvSpPr>
              <a:spLocks noChangeShapeType="1"/>
            </p:cNvSpPr>
            <p:nvPr/>
          </p:nvSpPr>
          <p:spPr bwMode="auto">
            <a:xfrm rot="300000" flipH="1">
              <a:off x="-28" y="2846"/>
              <a:ext cx="279" cy="3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254" y="2687"/>
              <a:ext cx="3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第</a:t>
              </a:r>
              <a:r>
                <a:rPr lang="en-US" altLang="zh-CN" sz="2400" i="1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zh-CN" altLang="en-US" sz="1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行</a:t>
              </a:r>
              <a:endPara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" name="Group 21"/>
          <p:cNvGrpSpPr>
            <a:grpSpLocks/>
          </p:cNvGrpSpPr>
          <p:nvPr/>
        </p:nvGrpSpPr>
        <p:grpSpPr bwMode="auto">
          <a:xfrm>
            <a:off x="6434973" y="5572140"/>
            <a:ext cx="780233" cy="822325"/>
            <a:chOff x="30" y="2507"/>
            <a:chExt cx="386" cy="518"/>
          </a:xfrm>
        </p:grpSpPr>
        <p:sp>
          <p:nvSpPr>
            <p:cNvPr id="25" name="Line 18"/>
            <p:cNvSpPr>
              <a:spLocks noChangeShapeType="1"/>
            </p:cNvSpPr>
            <p:nvPr/>
          </p:nvSpPr>
          <p:spPr bwMode="auto">
            <a:xfrm rot="360000" flipH="1" flipV="1">
              <a:off x="209" y="2507"/>
              <a:ext cx="23" cy="273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Text Box 19"/>
            <p:cNvSpPr txBox="1">
              <a:spLocks noChangeArrowheads="1"/>
            </p:cNvSpPr>
            <p:nvPr/>
          </p:nvSpPr>
          <p:spPr bwMode="auto">
            <a:xfrm>
              <a:off x="30" y="2734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第</a:t>
              </a:r>
              <a:r>
                <a:rPr lang="en-US" altLang="zh-CN" sz="2400" i="1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zh-CN" altLang="en-US" sz="1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列</a:t>
              </a:r>
              <a:endPara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" name="Group 21"/>
          <p:cNvGrpSpPr>
            <a:grpSpLocks/>
          </p:cNvGrpSpPr>
          <p:nvPr/>
        </p:nvGrpSpPr>
        <p:grpSpPr bwMode="auto">
          <a:xfrm>
            <a:off x="6643702" y="1857364"/>
            <a:ext cx="731838" cy="926921"/>
            <a:chOff x="25" y="2471"/>
            <a:chExt cx="461" cy="935"/>
          </a:xfrm>
        </p:grpSpPr>
        <p:sp>
          <p:nvSpPr>
            <p:cNvPr id="32" name="Line 18"/>
            <p:cNvSpPr>
              <a:spLocks noChangeShapeType="1"/>
            </p:cNvSpPr>
            <p:nvPr/>
          </p:nvSpPr>
          <p:spPr bwMode="auto">
            <a:xfrm rot="300000">
              <a:off x="240" y="2901"/>
              <a:ext cx="29" cy="505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 Box 19"/>
            <p:cNvSpPr txBox="1">
              <a:spLocks noChangeArrowheads="1"/>
            </p:cNvSpPr>
            <p:nvPr/>
          </p:nvSpPr>
          <p:spPr bwMode="auto">
            <a:xfrm>
              <a:off x="25" y="2471"/>
              <a:ext cx="461" cy="4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第</a:t>
              </a:r>
              <a:r>
                <a:rPr lang="en-US" altLang="zh-CN" sz="24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zh-CN" altLang="en-US" sz="1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列</a:t>
              </a:r>
              <a:endPara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15063" name="Object 23"/>
          <p:cNvGraphicFramePr>
            <a:graphicFrameLocks noChangeAspect="1"/>
          </p:cNvGraphicFramePr>
          <p:nvPr/>
        </p:nvGraphicFramePr>
        <p:xfrm>
          <a:off x="4121153" y="3286124"/>
          <a:ext cx="8794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9" name="Equation" r:id="rId8" imgW="431613" imgH="203112" progId="Equation.DSMT4">
                  <p:embed/>
                </p:oleObj>
              </mc:Choice>
              <mc:Fallback>
                <p:oleObj name="Equation" r:id="rId8" imgW="431613" imgH="203112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3" y="3286124"/>
                        <a:ext cx="879475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64" name="Object 24"/>
          <p:cNvGraphicFramePr>
            <a:graphicFrameLocks noChangeAspect="1"/>
          </p:cNvGraphicFramePr>
          <p:nvPr/>
        </p:nvGraphicFramePr>
        <p:xfrm>
          <a:off x="4100077" y="5429264"/>
          <a:ext cx="1043427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0" name="Equation" r:id="rId10" imgW="494870" imgH="203024" progId="Equation.DSMT4">
                  <p:embed/>
                </p:oleObj>
              </mc:Choice>
              <mc:Fallback>
                <p:oleObj name="Equation" r:id="rId10" imgW="494870" imgH="203024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0077" y="5429264"/>
                        <a:ext cx="1043427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一、矩阵的应用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85852" y="857233"/>
            <a:ext cx="6781800" cy="6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）方程组</a:t>
            </a:r>
            <a:endParaRPr lang="en-US" altLang="zh-CN" sz="2800" b="1" dirty="0" smtClean="0"/>
          </a:p>
          <a:p>
            <a:pPr marL="914400" lvl="1" indent="-457200">
              <a:buFont typeface="Wingdings" pitchFamily="2" charset="2"/>
              <a:buChar char="ü"/>
            </a:pPr>
            <a:r>
              <a:rPr lang="zh-CN" altLang="en-US" sz="2800" b="1" dirty="0" smtClean="0">
                <a:solidFill>
                  <a:srgbClr val="0070C0"/>
                </a:solidFill>
              </a:rPr>
              <a:t>线性方程组解的结构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）向量组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914400" lvl="1" indent="-457200">
              <a:buFont typeface="Wingdings" pitchFamily="2" charset="2"/>
              <a:buChar char="ü"/>
            </a:pPr>
            <a:r>
              <a:rPr lang="zh-CN" altLang="en-US" sz="2800" b="1" dirty="0" smtClean="0">
                <a:solidFill>
                  <a:srgbClr val="0070C0"/>
                </a:solidFill>
              </a:rPr>
              <a:t>求向量组的秩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914400" lvl="1" indent="-457200">
              <a:buFont typeface="Wingdings" pitchFamily="2" charset="2"/>
              <a:buChar char="ü"/>
            </a:pPr>
            <a:r>
              <a:rPr lang="zh-CN" altLang="en-US" sz="2800" b="1" dirty="0" smtClean="0">
                <a:solidFill>
                  <a:srgbClr val="0070C0"/>
                </a:solidFill>
              </a:rPr>
              <a:t>求极大无关组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）欧式空间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914400" lvl="1" indent="-457200">
              <a:buFont typeface="Wingdings" pitchFamily="2" charset="2"/>
              <a:buChar char="ü"/>
            </a:pPr>
            <a:r>
              <a:rPr lang="zh-CN" altLang="en-US" sz="2800" b="1" dirty="0" smtClean="0">
                <a:solidFill>
                  <a:srgbClr val="0070C0"/>
                </a:solidFill>
              </a:rPr>
              <a:t>矩阵的相抵等价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914400" lvl="1" indent="-457200">
              <a:buFont typeface="Wingdings" pitchFamily="2" charset="2"/>
              <a:buChar char="ü"/>
            </a:pPr>
            <a:r>
              <a:rPr lang="zh-CN" altLang="en-US" sz="2800" b="1" dirty="0" smtClean="0">
                <a:solidFill>
                  <a:srgbClr val="0070C0"/>
                </a:solidFill>
              </a:rPr>
              <a:t>矩阵的相似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914400" lvl="1" indent="-457200">
              <a:buFont typeface="Wingdings" pitchFamily="2" charset="2"/>
              <a:buChar char="ü"/>
            </a:pPr>
            <a:r>
              <a:rPr lang="zh-CN" altLang="en-US" sz="2800" b="1" dirty="0" smtClean="0">
                <a:solidFill>
                  <a:srgbClr val="0070C0"/>
                </a:solidFill>
              </a:rPr>
              <a:t>矩阵的相合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）线性变换</a:t>
            </a:r>
            <a:endParaRPr lang="en-US" altLang="zh-CN" sz="2800" b="1" dirty="0" smtClean="0"/>
          </a:p>
          <a:p>
            <a:pPr marL="914400" lvl="1" indent="-457200">
              <a:buFont typeface="Wingdings" pitchFamily="2" charset="2"/>
              <a:buChar char="ü"/>
            </a:pPr>
            <a:r>
              <a:rPr lang="zh-CN" altLang="en-US" sz="2800" b="1" dirty="0" smtClean="0">
                <a:solidFill>
                  <a:srgbClr val="0070C0"/>
                </a:solidFill>
              </a:rPr>
              <a:t>可逆线性变换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914400" lvl="1" indent="-457200">
              <a:buFont typeface="Wingdings" pitchFamily="2" charset="2"/>
              <a:buChar char="ü"/>
            </a:pPr>
            <a:r>
              <a:rPr lang="zh-CN" altLang="en-US" sz="2800" b="1" dirty="0" smtClean="0">
                <a:solidFill>
                  <a:srgbClr val="0070C0"/>
                </a:solidFill>
              </a:rPr>
              <a:t>正交变换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914400" lvl="1" indent="-457200">
              <a:buFont typeface="Wingdings" pitchFamily="2" charset="2"/>
              <a:buChar char="ü"/>
            </a:pPr>
            <a:r>
              <a:rPr lang="zh-CN" altLang="en-US" sz="2800" b="1" dirty="0" smtClean="0">
                <a:solidFill>
                  <a:srgbClr val="0070C0"/>
                </a:solidFill>
              </a:rPr>
              <a:t>对称变换</a:t>
            </a:r>
            <a:endParaRPr lang="en-US" altLang="zh-CN" sz="2800" b="1" dirty="0" smtClean="0"/>
          </a:p>
          <a:p>
            <a:pPr lvl="2"/>
            <a:endParaRPr lang="en-US" altLang="zh-CN" sz="2800" b="1" dirty="0"/>
          </a:p>
          <a:p>
            <a:endParaRPr lang="en-US" altLang="zh-CN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718" name="Object 6"/>
          <p:cNvGraphicFramePr>
            <a:graphicFrameLocks noChangeAspect="1"/>
          </p:cNvGraphicFramePr>
          <p:nvPr/>
        </p:nvGraphicFramePr>
        <p:xfrm>
          <a:off x="4000496" y="3833825"/>
          <a:ext cx="3986852" cy="2595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36" name="Equation" r:id="rId4" imgW="2463800" imgH="1600200" progId="Equation.DSMT4">
                  <p:embed/>
                </p:oleObj>
              </mc:Choice>
              <mc:Fallback>
                <p:oleObj name="Equation" r:id="rId4" imgW="2463800" imgH="16002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496" y="3833825"/>
                        <a:ext cx="3986852" cy="25955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三、矩阵的性质</a:t>
            </a:r>
            <a:endParaRPr lang="zh-CN" altLang="en-US" sz="3600" dirty="0">
              <a:solidFill>
                <a:srgbClr val="FFFF00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14282" y="785794"/>
            <a:ext cx="28575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3.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初等方阵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401445" y="1334963"/>
            <a:ext cx="10987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定义</a:t>
            </a:r>
            <a:endParaRPr lang="en-US" altLang="zh-CN" sz="2800" dirty="0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757271" y="1331885"/>
            <a:ext cx="852963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宋体" charset="-122"/>
              </a:rPr>
              <a:t>   单位矩阵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dirty="0">
                <a:latin typeface="宋体" charset="-122"/>
              </a:rPr>
              <a:t>经过一次初等变换得到的</a:t>
            </a:r>
            <a:r>
              <a:rPr lang="zh-CN" altLang="en-US" sz="2800" dirty="0" smtClean="0">
                <a:latin typeface="宋体" charset="-122"/>
              </a:rPr>
              <a:t>方阵称为</a:t>
            </a:r>
            <a:endParaRPr lang="en-US" altLang="zh-CN" sz="2800" dirty="0" smtClean="0">
              <a:latin typeface="宋体" charset="-122"/>
            </a:endParaRPr>
          </a:p>
          <a:p>
            <a:r>
              <a:rPr lang="en-US" altLang="zh-CN" sz="2800" dirty="0" smtClean="0">
                <a:solidFill>
                  <a:schemeClr val="hlink"/>
                </a:solidFill>
                <a:latin typeface="宋体" charset="-122"/>
              </a:rPr>
              <a:t>   </a:t>
            </a:r>
            <a:r>
              <a:rPr lang="zh-CN" altLang="en-US" sz="2800" dirty="0" smtClean="0">
                <a:solidFill>
                  <a:schemeClr val="hlink"/>
                </a:solidFill>
                <a:latin typeface="宋体" charset="-122"/>
              </a:rPr>
              <a:t>初等</a:t>
            </a:r>
            <a:r>
              <a:rPr lang="zh-CN" altLang="en-US" sz="2800" dirty="0">
                <a:solidFill>
                  <a:schemeClr val="hlink"/>
                </a:solidFill>
                <a:latin typeface="宋体" charset="-122"/>
              </a:rPr>
              <a:t>方阵</a:t>
            </a:r>
            <a:r>
              <a:rPr lang="en-US" altLang="zh-CN" sz="2800" dirty="0" smtClean="0"/>
              <a:t>. </a:t>
            </a:r>
            <a:r>
              <a:rPr lang="zh-CN" altLang="en-US" sz="2800" dirty="0" smtClean="0"/>
              <a:t>一共包含三类</a:t>
            </a:r>
            <a:r>
              <a:rPr lang="en-US" altLang="zh-CN" sz="2800" dirty="0" smtClean="0"/>
              <a:t>.</a:t>
            </a:r>
            <a:endParaRPr lang="en-US" altLang="zh-CN" sz="2800" dirty="0"/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715008" y="3357562"/>
            <a:ext cx="757238" cy="1069677"/>
            <a:chOff x="-20" y="2327"/>
            <a:chExt cx="477" cy="1079"/>
          </a:xfrm>
        </p:grpSpPr>
        <p:sp>
          <p:nvSpPr>
            <p:cNvPr id="40" name="Line 18"/>
            <p:cNvSpPr>
              <a:spLocks noChangeShapeType="1"/>
            </p:cNvSpPr>
            <p:nvPr/>
          </p:nvSpPr>
          <p:spPr bwMode="auto">
            <a:xfrm rot="300000">
              <a:off x="232" y="2761"/>
              <a:ext cx="40" cy="645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-20" y="2327"/>
              <a:ext cx="477" cy="4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第</a:t>
              </a:r>
              <a:r>
                <a:rPr lang="en-US" altLang="zh-CN" sz="2400" i="1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zh-CN" altLang="en-US" sz="1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列</a:t>
              </a:r>
              <a:endPara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7572396" y="5214950"/>
            <a:ext cx="1301737" cy="461963"/>
            <a:chOff x="-28" y="2687"/>
            <a:chExt cx="644" cy="291"/>
          </a:xfrm>
        </p:grpSpPr>
        <p:sp>
          <p:nvSpPr>
            <p:cNvPr id="43" name="Line 18"/>
            <p:cNvSpPr>
              <a:spLocks noChangeShapeType="1"/>
            </p:cNvSpPr>
            <p:nvPr/>
          </p:nvSpPr>
          <p:spPr bwMode="auto">
            <a:xfrm rot="300000" flipH="1">
              <a:off x="-28" y="2846"/>
              <a:ext cx="279" cy="3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Text Box 19"/>
            <p:cNvSpPr txBox="1">
              <a:spLocks noChangeArrowheads="1"/>
            </p:cNvSpPr>
            <p:nvPr/>
          </p:nvSpPr>
          <p:spPr bwMode="auto">
            <a:xfrm>
              <a:off x="254" y="2687"/>
              <a:ext cx="36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第</a:t>
              </a:r>
              <a:r>
                <a:rPr lang="en-US" altLang="zh-CN" sz="2400" i="1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zh-CN" altLang="en-US" sz="1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行</a:t>
              </a:r>
              <a:endPara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7572396" y="4500570"/>
            <a:ext cx="1325993" cy="461963"/>
            <a:chOff x="-28" y="2687"/>
            <a:chExt cx="656" cy="291"/>
          </a:xfrm>
        </p:grpSpPr>
        <p:sp>
          <p:nvSpPr>
            <p:cNvPr id="22" name="Line 18"/>
            <p:cNvSpPr>
              <a:spLocks noChangeShapeType="1"/>
            </p:cNvSpPr>
            <p:nvPr/>
          </p:nvSpPr>
          <p:spPr bwMode="auto">
            <a:xfrm rot="300000" flipH="1">
              <a:off x="-28" y="2846"/>
              <a:ext cx="279" cy="3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254" y="2687"/>
              <a:ext cx="3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第</a:t>
              </a:r>
              <a:r>
                <a:rPr lang="en-US" altLang="zh-CN" sz="2400" i="1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zh-CN" altLang="en-US" sz="1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行</a:t>
              </a:r>
              <a:endPara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6643702" y="3357682"/>
            <a:ext cx="731838" cy="1069677"/>
            <a:chOff x="25" y="2327"/>
            <a:chExt cx="461" cy="1079"/>
          </a:xfrm>
        </p:grpSpPr>
        <p:sp>
          <p:nvSpPr>
            <p:cNvPr id="32" name="Line 18"/>
            <p:cNvSpPr>
              <a:spLocks noChangeShapeType="1"/>
            </p:cNvSpPr>
            <p:nvPr/>
          </p:nvSpPr>
          <p:spPr bwMode="auto">
            <a:xfrm rot="300000">
              <a:off x="232" y="2761"/>
              <a:ext cx="40" cy="645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 Box 19"/>
            <p:cNvSpPr txBox="1">
              <a:spLocks noChangeArrowheads="1"/>
            </p:cNvSpPr>
            <p:nvPr/>
          </p:nvSpPr>
          <p:spPr bwMode="auto">
            <a:xfrm>
              <a:off x="25" y="2327"/>
              <a:ext cx="461" cy="4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第</a:t>
              </a:r>
              <a:r>
                <a:rPr lang="en-US" altLang="zh-CN" sz="24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zh-CN" altLang="en-US" sz="1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列</a:t>
              </a:r>
              <a:endPara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214282" y="2428868"/>
            <a:ext cx="526137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第三类</a:t>
            </a:r>
            <a:r>
              <a:rPr lang="zh-CN" altLang="en-US" sz="2400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行变换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行的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倍加到第</a:t>
            </a:r>
            <a:r>
              <a:rPr lang="en-US" altLang="zh-CN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行</a:t>
            </a:r>
            <a:endParaRPr lang="en-US" altLang="zh-CN" sz="2400" dirty="0" smtClean="0"/>
          </a:p>
          <a:p>
            <a:pPr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列变换：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列的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倍加到第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列</a:t>
            </a:r>
            <a:endParaRPr lang="en-US" altLang="zh-CN" sz="2400" dirty="0" smtClean="0"/>
          </a:p>
          <a:p>
            <a:pPr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dirty="0" smtClean="0"/>
              <a:t>             </a:t>
            </a:r>
            <a:r>
              <a:rPr lang="zh-CN" altLang="en-US" sz="2400" dirty="0" smtClean="0"/>
              <a:t>对应相同的初等方阵</a:t>
            </a:r>
            <a:endParaRPr lang="zh-CN" altLang="en-US" sz="2400" dirty="0"/>
          </a:p>
        </p:txBody>
      </p:sp>
      <p:graphicFrame>
        <p:nvGraphicFramePr>
          <p:cNvPr id="243719" name="Object 7"/>
          <p:cNvGraphicFramePr>
            <a:graphicFrameLocks noChangeAspect="1"/>
          </p:cNvGraphicFramePr>
          <p:nvPr/>
        </p:nvGraphicFramePr>
        <p:xfrm>
          <a:off x="4143372" y="3214686"/>
          <a:ext cx="1285883" cy="421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37" name="Equation" r:id="rId6" imgW="622030" imgH="203112" progId="Equation.DSMT4">
                  <p:embed/>
                </p:oleObj>
              </mc:Choice>
              <mc:Fallback>
                <p:oleObj name="Equation" r:id="rId6" imgW="622030" imgH="203112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2" y="3214686"/>
                        <a:ext cx="1285883" cy="4210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710663" y="1428736"/>
            <a:ext cx="7576113" cy="2246769"/>
          </a:xfrm>
          <a:prstGeom prst="rect">
            <a:avLst/>
          </a:prstGeom>
          <a:noFill/>
          <a:ln w="63500">
            <a:solidFill>
              <a:srgbClr val="FFC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对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⑴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施行一次初等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行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变换，等于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左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乘相应的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阶</a:t>
            </a: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    初等方阵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⑵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施行一次初等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列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变换，等于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右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乘相应的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阶</a:t>
            </a: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     初等方阵；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三、矩阵的性质</a:t>
            </a:r>
            <a:endParaRPr lang="zh-CN" altLang="en-US" sz="3600" dirty="0">
              <a:solidFill>
                <a:srgbClr val="FFFF00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14282" y="785794"/>
            <a:ext cx="28575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3.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初等方阵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51520" y="3929066"/>
            <a:ext cx="100013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0000FF"/>
                </a:solidFill>
              </a:rPr>
              <a:t>用途</a:t>
            </a:r>
            <a:r>
              <a:rPr kumimoji="1" lang="zh-CN" altLang="en-US" sz="2800" dirty="0" smtClean="0">
                <a:solidFill>
                  <a:schemeClr val="tx1"/>
                </a:solidFill>
              </a:rPr>
              <a:t>：</a:t>
            </a:r>
            <a:endParaRPr kumimoji="1"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1465966" y="3929066"/>
            <a:ext cx="735811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ct val="50000"/>
              </a:spcBef>
              <a:buAutoNum type="arabicPeriod"/>
            </a:pPr>
            <a:r>
              <a:rPr kumimoji="1" lang="zh-CN" altLang="en-US" sz="2800" dirty="0" smtClean="0">
                <a:latin typeface="Times New Roman" pitchFamily="18" charset="0"/>
                <a:cs typeface="Times New Roman" pitchFamily="18" charset="0"/>
              </a:rPr>
              <a:t>判断矩阵是否可逆并求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逆矩阵</a:t>
            </a:r>
            <a:endParaRPr kumimoji="1"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kumimoji="1" lang="zh-CN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可逆矩阵可分解成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若干个初等方阵的乘积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kumimoji="1" lang="zh-CN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通过初等变换求相应的矩阵乘法，如</a:t>
            </a:r>
            <a:endParaRPr kumimoji="1" lang="en-US" altLang="zh-C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ct val="50000"/>
              </a:spcBef>
              <a:buAutoNum type="arabicPeriod"/>
            </a:pPr>
            <a:endParaRPr kumimoji="1" lang="en-US" altLang="zh-CN" sz="2800" dirty="0">
              <a:solidFill>
                <a:schemeClr val="tx1"/>
              </a:solidFill>
            </a:endParaRPr>
          </a:p>
        </p:txBody>
      </p:sp>
      <p:graphicFrame>
        <p:nvGraphicFramePr>
          <p:cNvPr id="14" name="Object 16"/>
          <p:cNvGraphicFramePr>
            <a:graphicFrameLocks noChangeAspect="1"/>
          </p:cNvGraphicFramePr>
          <p:nvPr/>
        </p:nvGraphicFramePr>
        <p:xfrm>
          <a:off x="1139291" y="1428736"/>
          <a:ext cx="7207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96" name="Equation" r:id="rId4" imgW="317362" imgH="228501" progId="Equation.3">
                  <p:embed/>
                </p:oleObj>
              </mc:Choice>
              <mc:Fallback>
                <p:oleObj name="Equation" r:id="rId4" imgW="317362" imgH="228501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291" y="1428736"/>
                        <a:ext cx="720725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565126"/>
              </p:ext>
            </p:extLst>
          </p:nvPr>
        </p:nvGraphicFramePr>
        <p:xfrm>
          <a:off x="1835937" y="5214938"/>
          <a:ext cx="6916737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97" name="Equation" r:id="rId6" imgW="4051300" imgH="711200" progId="Equation.DSMT4">
                  <p:embed/>
                </p:oleObj>
              </mc:Choice>
              <mc:Fallback>
                <p:oleObj name="Equation" r:id="rId6" imgW="4051300" imgH="7112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937" y="5214938"/>
                        <a:ext cx="6916737" cy="121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48"/>
          <p:cNvGrpSpPr>
            <a:grpSpLocks/>
          </p:cNvGrpSpPr>
          <p:nvPr/>
        </p:nvGrpSpPr>
        <p:grpSpPr bwMode="auto">
          <a:xfrm>
            <a:off x="407997" y="4000504"/>
            <a:ext cx="8522251" cy="962026"/>
            <a:chOff x="374" y="1304"/>
            <a:chExt cx="4763" cy="606"/>
          </a:xfrm>
        </p:grpSpPr>
        <p:graphicFrame>
          <p:nvGraphicFramePr>
            <p:cNvPr id="68" name="Object 40"/>
            <p:cNvGraphicFramePr>
              <a:graphicFrameLocks noChangeAspect="1"/>
            </p:cNvGraphicFramePr>
            <p:nvPr/>
          </p:nvGraphicFramePr>
          <p:xfrm>
            <a:off x="644" y="1394"/>
            <a:ext cx="510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228" name="Equation" r:id="rId4" imgW="355446" imgH="139639" progId="Equation.DSMT4">
                    <p:embed/>
                  </p:oleObj>
                </mc:Choice>
                <mc:Fallback>
                  <p:oleObj name="Equation" r:id="rId4" imgW="355446" imgH="139639" progId="Equation.DSMT4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" y="1394"/>
                          <a:ext cx="510" cy="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" name="Group 47"/>
            <p:cNvGrpSpPr>
              <a:grpSpLocks/>
            </p:cNvGrpSpPr>
            <p:nvPr/>
          </p:nvGrpSpPr>
          <p:grpSpPr bwMode="auto">
            <a:xfrm>
              <a:off x="374" y="1304"/>
              <a:ext cx="4763" cy="606"/>
              <a:chOff x="374" y="1539"/>
              <a:chExt cx="4763" cy="606"/>
            </a:xfrm>
          </p:grpSpPr>
          <p:sp>
            <p:nvSpPr>
              <p:cNvPr id="70" name="Text Box 41"/>
              <p:cNvSpPr txBox="1">
                <a:spLocks noChangeArrowheads="1"/>
              </p:cNvSpPr>
              <p:nvPr/>
            </p:nvSpPr>
            <p:spPr bwMode="auto">
              <a:xfrm>
                <a:off x="374" y="1539"/>
                <a:ext cx="4763" cy="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 smtClean="0">
                    <a:latin typeface="Times New Roman" pitchFamily="18" charset="0"/>
                    <a:cs typeface="Times New Roman" pitchFamily="18" charset="0"/>
                  </a:rPr>
                  <a:t>3.           </a:t>
                </a:r>
                <a:r>
                  <a:rPr lang="zh-CN" altLang="en-US" sz="2800" dirty="0" smtClean="0">
                    <a:latin typeface="Times New Roman" pitchFamily="18" charset="0"/>
                    <a:cs typeface="Times New Roman" pitchFamily="18" charset="0"/>
                  </a:rPr>
                  <a:t>阶矩阵                存在</a:t>
                </a: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zh-CN" altLang="en-US" sz="2800" dirty="0">
                    <a:latin typeface="Times New Roman" pitchFamily="18" charset="0"/>
                    <a:cs typeface="Times New Roman" pitchFamily="18" charset="0"/>
                  </a:rPr>
                  <a:t>阶可逆方阵</a:t>
                </a: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zh-CN" altLang="en-US" sz="2800" dirty="0" smtClean="0">
                    <a:latin typeface="Times New Roman" pitchFamily="18" charset="0"/>
                    <a:cs typeface="Times New Roman" pitchFamily="18" charset="0"/>
                  </a:rPr>
                  <a:t>和</a:t>
                </a:r>
                <a:r>
                  <a:rPr lang="en-US" altLang="zh-CN" sz="28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zh-CN" altLang="en-US" sz="2800" dirty="0">
                    <a:latin typeface="Times New Roman" pitchFamily="18" charset="0"/>
                    <a:cs typeface="Times New Roman" pitchFamily="18" charset="0"/>
                  </a:rPr>
                  <a:t>阶可逆方阵</a:t>
                </a: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zh-CN" altLang="en-US" sz="2800" dirty="0">
                    <a:latin typeface="Times New Roman" pitchFamily="18" charset="0"/>
                    <a:cs typeface="Times New Roman" pitchFamily="18" charset="0"/>
                  </a:rPr>
                  <a:t>，使得                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</a:p>
            </p:txBody>
          </p:sp>
          <p:graphicFrame>
            <p:nvGraphicFramePr>
              <p:cNvPr id="71" name="Object 45"/>
              <p:cNvGraphicFramePr>
                <a:graphicFrameLocks noChangeAspect="1"/>
              </p:cNvGraphicFramePr>
              <p:nvPr/>
            </p:nvGraphicFramePr>
            <p:xfrm>
              <a:off x="1663" y="1584"/>
              <a:ext cx="892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229" name="Equation" r:id="rId6" imgW="621760" imgH="177646" progId="Equation.3">
                      <p:embed/>
                    </p:oleObj>
                  </mc:Choice>
                  <mc:Fallback>
                    <p:oleObj name="Equation" r:id="rId6" imgW="621760" imgH="177646" progId="Equation.3">
                      <p:embed/>
                      <p:pic>
                        <p:nvPicPr>
                          <p:cNvPr id="0" name="Picture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63" y="1584"/>
                            <a:ext cx="892" cy="25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" name="Object 46"/>
              <p:cNvGraphicFramePr>
                <a:graphicFrameLocks noChangeAspect="1"/>
              </p:cNvGraphicFramePr>
              <p:nvPr/>
            </p:nvGraphicFramePr>
            <p:xfrm>
              <a:off x="1503" y="1854"/>
              <a:ext cx="907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230" name="Equation" r:id="rId8" imgW="634725" imgH="203112" progId="Equation.3">
                      <p:embed/>
                    </p:oleObj>
                  </mc:Choice>
                  <mc:Fallback>
                    <p:oleObj name="Equation" r:id="rId8" imgW="634725" imgH="203112" progId="Equation.3">
                      <p:embed/>
                      <p:pic>
                        <p:nvPicPr>
                          <p:cNvPr id="0" name="Picture 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03" y="1854"/>
                            <a:ext cx="907" cy="29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三、矩阵的性质</a:t>
            </a:r>
            <a:endParaRPr lang="zh-CN" altLang="en-US" sz="3600" dirty="0">
              <a:solidFill>
                <a:srgbClr val="FFFF00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14282" y="785794"/>
            <a:ext cx="285752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初等方阵的性质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357158" y="1285860"/>
            <a:ext cx="16610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2800" dirty="0" smtClean="0"/>
              <a:t>行列式</a:t>
            </a:r>
            <a:endParaRPr lang="zh-CN" altLang="en-US" sz="2800" dirty="0"/>
          </a:p>
        </p:txBody>
      </p:sp>
      <p:graphicFrame>
        <p:nvGraphicFramePr>
          <p:cNvPr id="4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551420"/>
              </p:ext>
            </p:extLst>
          </p:nvPr>
        </p:nvGraphicFramePr>
        <p:xfrm>
          <a:off x="2143108" y="1357298"/>
          <a:ext cx="2025741" cy="427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31" name="Equation" r:id="rId10" imgW="965200" imgH="203200" progId="Equation.3">
                  <p:embed/>
                </p:oleObj>
              </mc:Choice>
              <mc:Fallback>
                <p:oleObj name="Equation" r:id="rId10" imgW="965200" imgH="20320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1357298"/>
                        <a:ext cx="2025741" cy="4272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426506"/>
              </p:ext>
            </p:extLst>
          </p:nvPr>
        </p:nvGraphicFramePr>
        <p:xfrm>
          <a:off x="4574785" y="1357298"/>
          <a:ext cx="2211793" cy="381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32" name="Equation" r:id="rId12" imgW="1180588" imgH="203112" progId="Equation.3">
                  <p:embed/>
                </p:oleObj>
              </mc:Choice>
              <mc:Fallback>
                <p:oleObj name="Equation" r:id="rId12" imgW="1180588" imgH="203112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4785" y="1357298"/>
                        <a:ext cx="2211793" cy="3810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866501"/>
              </p:ext>
            </p:extLst>
          </p:nvPr>
        </p:nvGraphicFramePr>
        <p:xfrm>
          <a:off x="7075433" y="1357298"/>
          <a:ext cx="2068567" cy="404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33" name="Equation" r:id="rId14" imgW="1040948" imgH="203112" progId="Equation.3">
                  <p:embed/>
                </p:oleObj>
              </mc:Choice>
              <mc:Fallback>
                <p:oleObj name="Equation" r:id="rId14" imgW="1040948" imgH="203112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5433" y="1357298"/>
                        <a:ext cx="2068567" cy="4044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357158" y="1785926"/>
            <a:ext cx="3057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800" dirty="0" smtClean="0"/>
              <a:t>初等</a:t>
            </a:r>
            <a:r>
              <a:rPr lang="zh-CN" altLang="en-US" sz="2800" dirty="0"/>
              <a:t>方阵都</a:t>
            </a:r>
            <a:r>
              <a:rPr lang="zh-CN" altLang="en-US" sz="2800" dirty="0" smtClean="0"/>
              <a:t>可逆</a:t>
            </a:r>
            <a:endParaRPr lang="zh-CN" altLang="en-US" sz="2800" dirty="0"/>
          </a:p>
        </p:txBody>
      </p:sp>
      <p:graphicFrame>
        <p:nvGraphicFramePr>
          <p:cNvPr id="64" name="Object 92"/>
          <p:cNvGraphicFramePr>
            <a:graphicFrameLocks noChangeAspect="1"/>
          </p:cNvGraphicFramePr>
          <p:nvPr/>
        </p:nvGraphicFramePr>
        <p:xfrm>
          <a:off x="773110" y="2333629"/>
          <a:ext cx="34417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34" name="Equation" r:id="rId16" imgW="1701800" imgH="228600" progId="Equation.DSMT4">
                  <p:embed/>
                </p:oleObj>
              </mc:Choice>
              <mc:Fallback>
                <p:oleObj name="Equation" r:id="rId16" imgW="1701800" imgH="22860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0" y="2333629"/>
                        <a:ext cx="3441700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93"/>
          <p:cNvGraphicFramePr>
            <a:graphicFrameLocks noChangeAspect="1"/>
          </p:cNvGraphicFramePr>
          <p:nvPr/>
        </p:nvGraphicFramePr>
        <p:xfrm>
          <a:off x="785786" y="2740038"/>
          <a:ext cx="23780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35" name="Equation" r:id="rId18" imgW="1218671" imgH="393529" progId="Equation.DSMT4">
                  <p:embed/>
                </p:oleObj>
              </mc:Choice>
              <mc:Fallback>
                <p:oleObj name="Equation" r:id="rId18" imgW="1218671" imgH="393529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2740038"/>
                        <a:ext cx="2378075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94"/>
          <p:cNvGraphicFramePr>
            <a:graphicFrameLocks noChangeAspect="1"/>
          </p:cNvGraphicFramePr>
          <p:nvPr/>
        </p:nvGraphicFramePr>
        <p:xfrm>
          <a:off x="736828" y="3508388"/>
          <a:ext cx="3243262" cy="481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36" name="Equation" r:id="rId20" imgW="1549400" imgH="228600" progId="Equation.DSMT4">
                  <p:embed/>
                </p:oleObj>
              </mc:Choice>
              <mc:Fallback>
                <p:oleObj name="Equation" r:id="rId20" imgW="1549400" imgH="22860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828" y="3508388"/>
                        <a:ext cx="3243262" cy="4815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17" name="Object 29"/>
          <p:cNvGraphicFramePr>
            <a:graphicFrameLocks noChangeAspect="1"/>
          </p:cNvGraphicFramePr>
          <p:nvPr/>
        </p:nvGraphicFramePr>
        <p:xfrm>
          <a:off x="4684944" y="2882904"/>
          <a:ext cx="22542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37" name="Equation" r:id="rId22" imgW="1155700" imgH="228600" progId="Equation.DSMT4">
                  <p:embed/>
                </p:oleObj>
              </mc:Choice>
              <mc:Fallback>
                <p:oleObj name="Equation" r:id="rId22" imgW="1155700" imgH="22860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944" y="2882904"/>
                        <a:ext cx="225425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18" name="Object 30"/>
          <p:cNvGraphicFramePr>
            <a:graphicFrameLocks noChangeAspect="1"/>
          </p:cNvGraphicFramePr>
          <p:nvPr/>
        </p:nvGraphicFramePr>
        <p:xfrm>
          <a:off x="4694470" y="3508379"/>
          <a:ext cx="29781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38" name="Equation" r:id="rId24" imgW="1422400" imgH="228600" progId="Equation.DSMT4">
                  <p:embed/>
                </p:oleObj>
              </mc:Choice>
              <mc:Fallback>
                <p:oleObj name="Equation" r:id="rId24" imgW="1422400" imgH="22860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4470" y="3508379"/>
                        <a:ext cx="297815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71472" y="4929198"/>
            <a:ext cx="8358246" cy="1428760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对任意         阶矩阵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 smtClean="0"/>
              <a:t>，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存在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阶可逆方阵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阶可逆方阵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sz="2800" i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使得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800" dirty="0"/>
          </a:p>
        </p:txBody>
      </p:sp>
      <p:graphicFrame>
        <p:nvGraphicFramePr>
          <p:cNvPr id="2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648083"/>
              </p:ext>
            </p:extLst>
          </p:nvPr>
        </p:nvGraphicFramePr>
        <p:xfrm>
          <a:off x="2915816" y="5318145"/>
          <a:ext cx="2725738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39" name="Equation" r:id="rId26" imgW="1066800" imgH="457200" progId="Equation.DSMT4">
                  <p:embed/>
                </p:oleObj>
              </mc:Choice>
              <mc:Fallback>
                <p:oleObj name="Equation" r:id="rId26" imgW="1066800" imgH="45720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318145"/>
                        <a:ext cx="2725738" cy="103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384532"/>
              </p:ext>
            </p:extLst>
          </p:nvPr>
        </p:nvGraphicFramePr>
        <p:xfrm>
          <a:off x="1691680" y="5072074"/>
          <a:ext cx="909211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40" name="Equation" r:id="rId28" imgW="355446" imgH="139639" progId="Equation.DSMT4">
                  <p:embed/>
                </p:oleObj>
              </mc:Choice>
              <mc:Fallback>
                <p:oleObj name="Equation" r:id="rId28" imgW="355446" imgH="139639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072074"/>
                        <a:ext cx="909211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三、矩阵的性质</a:t>
            </a:r>
            <a:endParaRPr lang="zh-CN" altLang="en-US" sz="3600" dirty="0">
              <a:solidFill>
                <a:srgbClr val="FFFF00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14282" y="785794"/>
            <a:ext cx="4500594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一些特殊的初等方阵的乘积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878838"/>
              </p:ext>
            </p:extLst>
          </p:nvPr>
        </p:nvGraphicFramePr>
        <p:xfrm>
          <a:off x="853516" y="1763942"/>
          <a:ext cx="5954155" cy="1466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25" name="Equation" r:id="rId4" imgW="3302000" imgH="914400" progId="Equation.DSMT4">
                  <p:embed/>
                </p:oleObj>
              </mc:Choice>
              <mc:Fallback>
                <p:oleObj name="Equation" r:id="rId4" imgW="3302000" imgH="9144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516" y="1763942"/>
                        <a:ext cx="5954155" cy="14663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9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959911"/>
              </p:ext>
            </p:extLst>
          </p:nvPr>
        </p:nvGraphicFramePr>
        <p:xfrm>
          <a:off x="4932040" y="641350"/>
          <a:ext cx="3751262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26" name="Equation" r:id="rId6" imgW="2197100" imgH="711200" progId="Equation.DSMT4">
                  <p:embed/>
                </p:oleObj>
              </mc:Choice>
              <mc:Fallback>
                <p:oleObj name="Equation" r:id="rId6" imgW="2197100" imgH="7112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641350"/>
                        <a:ext cx="3751262" cy="1214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9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518942"/>
              </p:ext>
            </p:extLst>
          </p:nvPr>
        </p:nvGraphicFramePr>
        <p:xfrm>
          <a:off x="539552" y="3356992"/>
          <a:ext cx="7412038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27" name="Equation" r:id="rId8" imgW="4140200" imgH="914400" progId="Equation.DSMT4">
                  <p:embed/>
                </p:oleObj>
              </mc:Choice>
              <mc:Fallback>
                <p:oleObj name="Equation" r:id="rId8" imgW="4140200" imgH="9144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356992"/>
                        <a:ext cx="7412038" cy="1455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954878"/>
              </p:ext>
            </p:extLst>
          </p:nvPr>
        </p:nvGraphicFramePr>
        <p:xfrm>
          <a:off x="539552" y="4941168"/>
          <a:ext cx="7412037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28" name="Equation" r:id="rId10" imgW="4140000" imgH="914400" progId="Equation.DSMT4">
                  <p:embed/>
                </p:oleObj>
              </mc:Choice>
              <mc:Fallback>
                <p:oleObj name="Equation" r:id="rId10" imgW="4140000" imgH="9144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941168"/>
                        <a:ext cx="7412037" cy="1455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" y="912813"/>
            <a:ext cx="8693150" cy="5516562"/>
            <a:chOff x="96" y="211"/>
            <a:chExt cx="5476" cy="347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96" y="211"/>
              <a:ext cx="5476" cy="3475"/>
              <a:chOff x="96" y="-1"/>
              <a:chExt cx="5476" cy="3475"/>
            </a:xfrm>
          </p:grpSpPr>
          <p:sp>
            <p:nvSpPr>
              <p:cNvPr id="151556" name="Text Box 4"/>
              <p:cNvSpPr txBox="1">
                <a:spLocks noChangeArrowheads="1"/>
              </p:cNvSpPr>
              <p:nvPr/>
            </p:nvSpPr>
            <p:spPr bwMode="auto">
              <a:xfrm>
                <a:off x="96" y="-1"/>
                <a:ext cx="5476" cy="3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   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关于方阵可逆性的等价命题</a:t>
                </a:r>
              </a:p>
              <a:p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    设</a:t>
                </a:r>
                <a:r>
                  <a:rPr lang="en-US" altLang="zh-CN" sz="2400" i="1" dirty="0" smtClean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A</a:t>
                </a:r>
                <a:r>
                  <a:rPr lang="en-US" altLang="zh-CN" sz="2400" b="0" i="1" dirty="0" smtClean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为 </a:t>
                </a:r>
                <a:r>
                  <a:rPr lang="en-US" altLang="zh-CN" sz="2400" b="0" i="1" dirty="0" smtClean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n 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阶方阵，则                                   </a:t>
                </a:r>
                <a:r>
                  <a:rPr lang="zh-CN" altLang="en-US" sz="2400" dirty="0" smtClean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逆否命题成立</a:t>
                </a:r>
              </a:p>
              <a:p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A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可逆       </a:t>
                </a:r>
                <a:r>
                  <a:rPr lang="en-US" altLang="zh-CN" sz="2400" b="0" dirty="0" err="1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det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 A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  <a:sym typeface="Euclid Symbol" pitchFamily="18" charset="2"/>
                  </a:rPr>
                  <a:t> </a:t>
                </a:r>
                <a:r>
                  <a:rPr lang="en-US" altLang="zh-CN" sz="2400" b="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  <a:sym typeface="Euclid Symbol" pitchFamily="18" charset="2"/>
                  </a:rPr>
                  <a:t>0                                  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A 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不可逆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   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 </a:t>
                </a:r>
                <a:r>
                  <a:rPr lang="en-US" altLang="zh-CN" sz="2400" b="0" dirty="0" err="1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det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 A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  <a:sym typeface="Euclid Symbol" pitchFamily="18" charset="2"/>
                  </a:rPr>
                  <a:t>＝</a:t>
                </a:r>
                <a:r>
                  <a:rPr lang="en-US" altLang="zh-CN" sz="2400" b="0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  <a:sym typeface="Euclid Symbol" pitchFamily="18" charset="2"/>
                  </a:rPr>
                  <a:t>0</a:t>
                </a:r>
                <a:r>
                  <a:rPr lang="en-US" altLang="zh-CN" sz="2400" b="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  <a:sym typeface="Euclid Symbol" pitchFamily="18" charset="2"/>
                  </a:rPr>
                  <a:t> </a:t>
                </a:r>
                <a:endParaRPr lang="en-US" altLang="zh-CN" sz="2400" b="0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18" charset="0"/>
                    <a:sym typeface="Euclid Symbol" pitchFamily="18" charset="2"/>
                  </a:rPr>
                  <a:t>                  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A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非奇异                                                   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   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A 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奇异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</a:p>
              <a:p>
                <a:r>
                  <a:rPr lang="zh-CN" altLang="en-US" sz="2400" i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             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sym typeface="Euclid Symbol" pitchFamily="18" charset="2"/>
                  </a:rPr>
                  <a:t>   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18" charset="0"/>
                    <a:sym typeface="Euclid 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A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满秩                                                       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   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 </a:t>
                </a:r>
                <a:r>
                  <a:rPr lang="en-US" altLang="zh-CN" sz="2400" b="0" i="1" dirty="0" err="1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rank</a:t>
                </a:r>
                <a:r>
                  <a:rPr lang="en-US" altLang="zh-CN" sz="2400" i="1" dirty="0" err="1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A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&lt; </a:t>
                </a:r>
                <a:r>
                  <a:rPr lang="en-US" altLang="zh-CN" sz="2400" b="0" i="1" dirty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n</a:t>
                </a:r>
                <a:endParaRPr lang="en-US" altLang="zh-CN" sz="2400" b="0" i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endParaRPr>
              </a:p>
              <a:p>
                <a:r>
                  <a:rPr lang="en-US" altLang="zh-CN" sz="2400" dirty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             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18" charset="0"/>
                    <a:sym typeface="Euclid Symbol" pitchFamily="18" charset="2"/>
                  </a:rPr>
                  <a:t>   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  <a:sym typeface="Euclid Symbol" pitchFamily="18" charset="2"/>
                  </a:rPr>
                  <a:t>齐次方程组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sym typeface="Euclid 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Ax = 0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只有零解                  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   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有非零解</a:t>
                </a:r>
              </a:p>
              <a:p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sym typeface="Euclid Symbol" pitchFamily="18" charset="2"/>
                  </a:rPr>
                  <a:t>                 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18" charset="0"/>
                    <a:sym typeface="Euclid 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A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的行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(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列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)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向量组线性无关                    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   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 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  <a:sym typeface="Euclid Symbol" pitchFamily="18" charset="2"/>
                  </a:rPr>
                  <a:t>线性相关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 </a:t>
                </a:r>
                <a:endParaRPr lang="zh-CN" altLang="en-US" sz="2400" dirty="0">
                  <a:solidFill>
                    <a:srgbClr val="FF0000"/>
                  </a:solidFill>
                  <a:latin typeface="Times New Roman" pitchFamily="18" charset="0"/>
                  <a:sym typeface="Euclid Symbol" pitchFamily="18" charset="2"/>
                </a:endParaRPr>
              </a:p>
              <a:p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sym typeface="Euclid Symbol" pitchFamily="18" charset="2"/>
                  </a:rPr>
                  <a:t>                 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18" charset="0"/>
                    <a:sym typeface="Euclid 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A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与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E</a:t>
                </a:r>
                <a:r>
                  <a:rPr lang="en-US" altLang="zh-CN" sz="2400" i="1" baseline="-250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n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等价                                             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   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 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与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E</a:t>
                </a:r>
                <a:r>
                  <a:rPr lang="en-US" altLang="zh-CN" sz="2400" i="1" baseline="-25000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n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不等价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endParaRPr lang="zh-CN" altLang="en-US" sz="2400" dirty="0">
                  <a:solidFill>
                    <a:srgbClr val="FF0000"/>
                  </a:solidFill>
                  <a:latin typeface="Times New Roman" pitchFamily="18" charset="0"/>
                  <a:sym typeface="Euclid Symbol" pitchFamily="18" charset="2"/>
                </a:endParaRPr>
              </a:p>
              <a:p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sym typeface="Euclid Symbol" pitchFamily="18" charset="2"/>
                  </a:rPr>
                  <a:t>                 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18" charset="0"/>
                    <a:sym typeface="Euclid 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A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经有限次行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(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列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)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初等变换                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        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……</a:t>
                </a:r>
                <a:endParaRPr lang="en-US" altLang="zh-CN" sz="2400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                  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可化为单位矩阵</a:t>
                </a:r>
              </a:p>
              <a:p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sym typeface="Euclid Symbol" pitchFamily="18" charset="2"/>
                  </a:rPr>
                  <a:t>                 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18" charset="0"/>
                    <a:sym typeface="Euclid 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A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可表为若干初等方阵乘积                  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     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……</a:t>
                </a:r>
                <a:endParaRPr lang="en-US" altLang="zh-CN" sz="2400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endParaRPr>
              </a:p>
              <a:p>
                <a:r>
                  <a:rPr lang="en-US" altLang="zh-CN" sz="2400" i="1" dirty="0" smtClean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                   A</a:t>
                </a:r>
                <a:r>
                  <a:rPr lang="en-US" altLang="zh-CN" sz="2400" i="1" baseline="30000" dirty="0" smtClean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*</a:t>
                </a:r>
                <a:r>
                  <a:rPr lang="en-US" altLang="zh-CN" sz="2400" i="1" dirty="0" smtClean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可逆                                                     </a:t>
                </a:r>
                <a:r>
                  <a:rPr lang="zh-CN" altLang="en-US" sz="2400" dirty="0" smtClean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    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 </a:t>
                </a:r>
                <a:r>
                  <a:rPr lang="en-US" altLang="zh-CN" sz="2400" i="1" dirty="0" smtClean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A</a:t>
                </a:r>
                <a:r>
                  <a:rPr lang="en-US" altLang="zh-CN" sz="2400" i="1" baseline="30000" dirty="0" smtClean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*</a:t>
                </a:r>
                <a:r>
                  <a:rPr lang="en-US" altLang="zh-CN" sz="2400" i="1" dirty="0" smtClean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r>
                  <a:rPr lang="zh-CN" altLang="en-US" sz="2400" dirty="0" smtClean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不可逆</a:t>
                </a:r>
              </a:p>
              <a:p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itchFamily="18" charset="0"/>
                    <a:sym typeface="Euclid Symbol" pitchFamily="18" charset="2"/>
                  </a:rPr>
                  <a:t>                  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Times New Roman" pitchFamily="18" charset="0"/>
                    <a:sym typeface="Euclid 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A</a:t>
                </a:r>
                <a:r>
                  <a:rPr lang="en-US" altLang="zh-CN" sz="2400" i="1" baseline="300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T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可逆                                                     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   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A</a:t>
                </a:r>
                <a:r>
                  <a:rPr lang="en-US" altLang="zh-CN" sz="2400" i="1" baseline="30000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T  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不</a:t>
                </a:r>
                <a:r>
                  <a:rPr lang="zh-CN" altLang="en-US" sz="2400" dirty="0" smtClean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可逆</a:t>
                </a:r>
                <a:endParaRPr lang="en-US" altLang="zh-CN" sz="2400" dirty="0" smtClean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endParaRPr>
              </a:p>
              <a:p>
                <a:r>
                  <a:rPr lang="en-US" altLang="zh-CN" sz="2400" dirty="0" smtClean="0">
                    <a:solidFill>
                      <a:srgbClr val="FF0000"/>
                    </a:solidFill>
                    <a:latin typeface="Times New Roman" pitchFamily="18" charset="0"/>
                    <a:sym typeface="Euclid Symbol" pitchFamily="18" charset="2"/>
                  </a:rPr>
                  <a:t>                   </a:t>
                </a:r>
                <a:r>
                  <a:rPr lang="en-US" altLang="zh-CN" sz="2400" i="1" dirty="0" smtClean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A 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没有零特征值                                      </a:t>
                </a:r>
                <a:r>
                  <a:rPr lang="zh-CN" altLang="en-US" sz="2400" dirty="0" smtClean="0">
                    <a:solidFill>
                      <a:srgbClr val="0000FF"/>
                    </a:solidFill>
                    <a:latin typeface="Times New Roman" pitchFamily="18" charset="0"/>
                    <a:sym typeface="Euclid Symbol" pitchFamily="18" charset="2"/>
                  </a:rPr>
                  <a:t>     </a:t>
                </a:r>
                <a:r>
                  <a:rPr lang="zh-CN" altLang="en-US" sz="2400" dirty="0" smtClean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有零特征值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  </a:t>
                </a:r>
                <a:endParaRPr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1557" name="Line 5"/>
              <p:cNvSpPr>
                <a:spLocks noChangeShapeType="1"/>
              </p:cNvSpPr>
              <p:nvPr/>
            </p:nvSpPr>
            <p:spPr bwMode="auto">
              <a:xfrm>
                <a:off x="3375" y="432"/>
                <a:ext cx="29" cy="30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5155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1890773"/>
                </p:ext>
              </p:extLst>
            </p:nvPr>
          </p:nvGraphicFramePr>
          <p:xfrm>
            <a:off x="768" y="768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312" name="Equation" r:id="rId3" imgW="279360" imgH="190800" progId="Equation.3">
                    <p:embed/>
                  </p:oleObj>
                </mc:Choice>
                <mc:Fallback>
                  <p:oleObj name="Equation" r:id="rId3" imgW="279360" imgH="190800" progId="Equation.3">
                    <p:embed/>
                    <p:pic>
                      <p:nvPicPr>
                        <p:cNvPr id="0" name="Picture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768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5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0212713"/>
                </p:ext>
              </p:extLst>
            </p:nvPr>
          </p:nvGraphicFramePr>
          <p:xfrm>
            <a:off x="768" y="1008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313" name="Equation" r:id="rId5" imgW="279360" imgH="190800" progId="Equation.3">
                    <p:embed/>
                  </p:oleObj>
                </mc:Choice>
                <mc:Fallback>
                  <p:oleObj name="Equation" r:id="rId5" imgW="279360" imgH="190800" progId="Equation.3">
                    <p:embed/>
                    <p:pic>
                      <p:nvPicPr>
                        <p:cNvPr id="0" name="Picture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008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6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0880257"/>
                </p:ext>
              </p:extLst>
            </p:nvPr>
          </p:nvGraphicFramePr>
          <p:xfrm>
            <a:off x="768" y="1248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314" name="Equation" r:id="rId7" imgW="279360" imgH="190800" progId="Equation.3">
                    <p:embed/>
                  </p:oleObj>
                </mc:Choice>
                <mc:Fallback>
                  <p:oleObj name="Equation" r:id="rId7" imgW="279360" imgH="190800" progId="Equation.3">
                    <p:embed/>
                    <p:pic>
                      <p:nvPicPr>
                        <p:cNvPr id="0" name="Picture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248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6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1639285"/>
                </p:ext>
              </p:extLst>
            </p:nvPr>
          </p:nvGraphicFramePr>
          <p:xfrm>
            <a:off x="768" y="1488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315" name="Equation" r:id="rId9" imgW="279360" imgH="190800" progId="Equation.3">
                    <p:embed/>
                  </p:oleObj>
                </mc:Choice>
                <mc:Fallback>
                  <p:oleObj name="Equation" r:id="rId9" imgW="279360" imgH="190800" progId="Equation.3">
                    <p:embed/>
                    <p:pic>
                      <p:nvPicPr>
                        <p:cNvPr id="0" name="Picture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488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6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8641605"/>
                </p:ext>
              </p:extLst>
            </p:nvPr>
          </p:nvGraphicFramePr>
          <p:xfrm>
            <a:off x="768" y="1728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316" name="Equation" r:id="rId11" imgW="279360" imgH="190800" progId="Equation.3">
                    <p:embed/>
                  </p:oleObj>
                </mc:Choice>
                <mc:Fallback>
                  <p:oleObj name="Equation" r:id="rId11" imgW="279360" imgH="190800" progId="Equation.3">
                    <p:embed/>
                    <p:pic>
                      <p:nvPicPr>
                        <p:cNvPr id="0" name="Picture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728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6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3848365"/>
                </p:ext>
              </p:extLst>
            </p:nvPr>
          </p:nvGraphicFramePr>
          <p:xfrm>
            <a:off x="768" y="1972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317" name="Equation" r:id="rId13" imgW="279360" imgH="190800" progId="Equation.3">
                    <p:embed/>
                  </p:oleObj>
                </mc:Choice>
                <mc:Fallback>
                  <p:oleObj name="Equation" r:id="rId13" imgW="279360" imgH="190800" progId="Equation.3">
                    <p:embed/>
                    <p:pic>
                      <p:nvPicPr>
                        <p:cNvPr id="0" name="Picture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972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6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9444027"/>
                </p:ext>
              </p:extLst>
            </p:nvPr>
          </p:nvGraphicFramePr>
          <p:xfrm>
            <a:off x="768" y="2195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318" name="Equation" r:id="rId15" imgW="279360" imgH="190800" progId="Equation.3">
                    <p:embed/>
                  </p:oleObj>
                </mc:Choice>
                <mc:Fallback>
                  <p:oleObj name="Equation" r:id="rId15" imgW="279360" imgH="190800" progId="Equation.3">
                    <p:embed/>
                    <p:pic>
                      <p:nvPicPr>
                        <p:cNvPr id="0" name="Picture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195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6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614545"/>
                </p:ext>
              </p:extLst>
            </p:nvPr>
          </p:nvGraphicFramePr>
          <p:xfrm>
            <a:off x="768" y="2640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319" name="Equation" r:id="rId17" imgW="279360" imgH="190800" progId="Equation.3">
                    <p:embed/>
                  </p:oleObj>
                </mc:Choice>
                <mc:Fallback>
                  <p:oleObj name="Equation" r:id="rId17" imgW="279360" imgH="190800" progId="Equation.3">
                    <p:embed/>
                    <p:pic>
                      <p:nvPicPr>
                        <p:cNvPr id="0" name="Picture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640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6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8436396"/>
                </p:ext>
              </p:extLst>
            </p:nvPr>
          </p:nvGraphicFramePr>
          <p:xfrm>
            <a:off x="768" y="2880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320" name="Equation" r:id="rId19" imgW="279360" imgH="190800" progId="Equation.3">
                    <p:embed/>
                  </p:oleObj>
                </mc:Choice>
                <mc:Fallback>
                  <p:oleObj name="Equation" r:id="rId19" imgW="279360" imgH="190800" progId="Equation.3">
                    <p:embed/>
                    <p:pic>
                      <p:nvPicPr>
                        <p:cNvPr id="0" name="Picture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880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67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6924255"/>
                </p:ext>
              </p:extLst>
            </p:nvPr>
          </p:nvGraphicFramePr>
          <p:xfrm>
            <a:off x="768" y="3120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321" name="Equation" r:id="rId21" imgW="279360" imgH="190800" progId="Equation.3">
                    <p:embed/>
                  </p:oleObj>
                </mc:Choice>
                <mc:Fallback>
                  <p:oleObj name="Equation" r:id="rId21" imgW="279360" imgH="190800" progId="Equation.3">
                    <p:embed/>
                    <p:pic>
                      <p:nvPicPr>
                        <p:cNvPr id="0" name="Picture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120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6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0667128"/>
                </p:ext>
              </p:extLst>
            </p:nvPr>
          </p:nvGraphicFramePr>
          <p:xfrm>
            <a:off x="768" y="3312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322" name="Equation" r:id="rId23" imgW="279360" imgH="190800" progId="Equation.3">
                    <p:embed/>
                  </p:oleObj>
                </mc:Choice>
                <mc:Fallback>
                  <p:oleObj name="Equation" r:id="rId23" imgW="279360" imgH="190800" progId="Equation.3">
                    <p:embed/>
                    <p:pic>
                      <p:nvPicPr>
                        <p:cNvPr id="0" name="Picture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312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69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1872957"/>
                </p:ext>
              </p:extLst>
            </p:nvPr>
          </p:nvGraphicFramePr>
          <p:xfrm>
            <a:off x="4176" y="768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323" name="Equation" r:id="rId25" imgW="279360" imgH="190800" progId="Equation.3">
                    <p:embed/>
                  </p:oleObj>
                </mc:Choice>
                <mc:Fallback>
                  <p:oleObj name="Equation" r:id="rId25" imgW="279360" imgH="190800" progId="Equation.3">
                    <p:embed/>
                    <p:pic>
                      <p:nvPicPr>
                        <p:cNvPr id="0" name="Picture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768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70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6907058"/>
                </p:ext>
              </p:extLst>
            </p:nvPr>
          </p:nvGraphicFramePr>
          <p:xfrm>
            <a:off x="4176" y="1008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324" name="Equation" r:id="rId27" imgW="279360" imgH="190800" progId="Equation.3">
                    <p:embed/>
                  </p:oleObj>
                </mc:Choice>
                <mc:Fallback>
                  <p:oleObj name="Equation" r:id="rId27" imgW="279360" imgH="190800" progId="Equation.3">
                    <p:embed/>
                    <p:pic>
                      <p:nvPicPr>
                        <p:cNvPr id="0" name="Picture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008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7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392149"/>
                </p:ext>
              </p:extLst>
            </p:nvPr>
          </p:nvGraphicFramePr>
          <p:xfrm>
            <a:off x="4176" y="1248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325" name="Equation" r:id="rId29" imgW="279360" imgH="190800" progId="Equation.3">
                    <p:embed/>
                  </p:oleObj>
                </mc:Choice>
                <mc:Fallback>
                  <p:oleObj name="Equation" r:id="rId29" imgW="279360" imgH="190800" progId="Equation.3">
                    <p:embed/>
                    <p:pic>
                      <p:nvPicPr>
                        <p:cNvPr id="0" name="Picture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248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72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6379333"/>
                </p:ext>
              </p:extLst>
            </p:nvPr>
          </p:nvGraphicFramePr>
          <p:xfrm>
            <a:off x="4176" y="1488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326" name="Equation" r:id="rId31" imgW="279360" imgH="190800" progId="Equation.3">
                    <p:embed/>
                  </p:oleObj>
                </mc:Choice>
                <mc:Fallback>
                  <p:oleObj name="Equation" r:id="rId31" imgW="279360" imgH="190800" progId="Equation.3">
                    <p:embed/>
                    <p:pic>
                      <p:nvPicPr>
                        <p:cNvPr id="0" name="Picture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488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73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1673986"/>
                </p:ext>
              </p:extLst>
            </p:nvPr>
          </p:nvGraphicFramePr>
          <p:xfrm>
            <a:off x="4176" y="1728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327" name="Equation" r:id="rId33" imgW="279360" imgH="190800" progId="Equation.3">
                    <p:embed/>
                  </p:oleObj>
                </mc:Choice>
                <mc:Fallback>
                  <p:oleObj name="Equation" r:id="rId33" imgW="279360" imgH="190800" progId="Equation.3">
                    <p:embed/>
                    <p:pic>
                      <p:nvPicPr>
                        <p:cNvPr id="0" name="Picture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728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74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9460258"/>
                </p:ext>
              </p:extLst>
            </p:nvPr>
          </p:nvGraphicFramePr>
          <p:xfrm>
            <a:off x="4176" y="1972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328" name="Equation" r:id="rId35" imgW="279360" imgH="190800" progId="Equation.3">
                    <p:embed/>
                  </p:oleObj>
                </mc:Choice>
                <mc:Fallback>
                  <p:oleObj name="Equation" r:id="rId35" imgW="279360" imgH="190800" progId="Equation.3">
                    <p:embed/>
                    <p:pic>
                      <p:nvPicPr>
                        <p:cNvPr id="0" name="Picture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972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75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3643175"/>
                </p:ext>
              </p:extLst>
            </p:nvPr>
          </p:nvGraphicFramePr>
          <p:xfrm>
            <a:off x="4176" y="2245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329" name="Equation" r:id="rId37" imgW="279360" imgH="190800" progId="Equation.3">
                    <p:embed/>
                  </p:oleObj>
                </mc:Choice>
                <mc:Fallback>
                  <p:oleObj name="Equation" r:id="rId37" imgW="279360" imgH="190800" progId="Equation.3">
                    <p:embed/>
                    <p:pic>
                      <p:nvPicPr>
                        <p:cNvPr id="0" name="Picture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245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76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3075264"/>
                </p:ext>
              </p:extLst>
            </p:nvPr>
          </p:nvGraphicFramePr>
          <p:xfrm>
            <a:off x="4176" y="2880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330" name="Equation" r:id="rId39" imgW="279360" imgH="190800" progId="Equation.3">
                    <p:embed/>
                  </p:oleObj>
                </mc:Choice>
                <mc:Fallback>
                  <p:oleObj name="Equation" r:id="rId39" imgW="279360" imgH="190800" progId="Equation.3">
                    <p:embed/>
                    <p:pic>
                      <p:nvPicPr>
                        <p:cNvPr id="0" name="Picture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880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77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8477521"/>
                </p:ext>
              </p:extLst>
            </p:nvPr>
          </p:nvGraphicFramePr>
          <p:xfrm>
            <a:off x="4184" y="3072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331" name="Equation" r:id="rId41" imgW="279360" imgH="190800" progId="Equation.3">
                    <p:embed/>
                  </p:oleObj>
                </mc:Choice>
                <mc:Fallback>
                  <p:oleObj name="Equation" r:id="rId41" imgW="279360" imgH="190800" progId="Equation.3">
                    <p:embed/>
                    <p:pic>
                      <p:nvPicPr>
                        <p:cNvPr id="0" name="Picture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4" y="3072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78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8671691"/>
                </p:ext>
              </p:extLst>
            </p:nvPr>
          </p:nvGraphicFramePr>
          <p:xfrm>
            <a:off x="4185" y="3312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332" name="Equation" r:id="rId43" imgW="279360" imgH="190800" progId="Equation.3">
                    <p:embed/>
                  </p:oleObj>
                </mc:Choice>
                <mc:Fallback>
                  <p:oleObj name="Equation" r:id="rId43" imgW="279360" imgH="190800" progId="Equation.3">
                    <p:embed/>
                    <p:pic>
                      <p:nvPicPr>
                        <p:cNvPr id="0" name="Picture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5" y="3312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79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1586820"/>
                </p:ext>
              </p:extLst>
            </p:nvPr>
          </p:nvGraphicFramePr>
          <p:xfrm>
            <a:off x="4176" y="2688"/>
            <a:ext cx="31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333" name="Equation" r:id="rId45" imgW="279360" imgH="190800" progId="Equation.3">
                    <p:embed/>
                  </p:oleObj>
                </mc:Choice>
                <mc:Fallback>
                  <p:oleObj name="Equation" r:id="rId45" imgW="279360" imgH="190800" progId="Equation.3">
                    <p:embed/>
                    <p:pic>
                      <p:nvPicPr>
                        <p:cNvPr id="0" name="Picture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688"/>
                          <a:ext cx="316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三、矩阵的性质</a:t>
            </a:r>
            <a:endParaRPr lang="zh-CN" altLang="en-US" sz="3600" dirty="0">
              <a:solidFill>
                <a:srgbClr val="FFFF00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136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三、矩阵的性质</a:t>
            </a:r>
            <a:endParaRPr lang="zh-CN" altLang="en-US" sz="3600" dirty="0">
              <a:solidFill>
                <a:srgbClr val="FFFF00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14282" y="785794"/>
            <a:ext cx="28575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3.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分块矩阵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295940" y="1357298"/>
            <a:ext cx="7772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cs typeface="Times New Roman" pitchFamily="18" charset="0"/>
              </a:rPr>
              <a:t>         </a:t>
            </a:r>
            <a:r>
              <a:rPr lang="zh-CN" altLang="en-US" sz="2800" b="1" dirty="0" smtClean="0"/>
              <a:t>用</a:t>
            </a:r>
            <a:r>
              <a:rPr lang="zh-CN" altLang="en-US" sz="2800" b="1" dirty="0"/>
              <a:t>一些横线和纵线(穿过矩阵)将矩阵分成为若干个矩形的</a:t>
            </a:r>
            <a:r>
              <a:rPr lang="zh-CN" altLang="en-US" sz="2800" b="1" dirty="0">
                <a:solidFill>
                  <a:srgbClr val="F6363F"/>
                </a:solidFill>
              </a:rPr>
              <a:t>子块</a:t>
            </a:r>
            <a:r>
              <a:rPr lang="zh-CN" altLang="en-US" sz="2800" b="1" dirty="0"/>
              <a:t>(</a:t>
            </a:r>
            <a:r>
              <a:rPr lang="zh-CN" altLang="en-US" sz="2800" b="1" dirty="0">
                <a:solidFill>
                  <a:srgbClr val="F6363F"/>
                </a:solidFill>
              </a:rPr>
              <a:t>子矩阵</a:t>
            </a:r>
            <a:r>
              <a:rPr lang="zh-CN" altLang="en-US" sz="2800" b="1" dirty="0"/>
              <a:t>),以子块为元素的矩阵称为</a:t>
            </a:r>
            <a:r>
              <a:rPr lang="zh-CN" altLang="en-US" sz="2800" b="1" dirty="0">
                <a:solidFill>
                  <a:srgbClr val="F6363F"/>
                </a:solidFill>
              </a:rPr>
              <a:t>分块矩阵.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285720" y="1334963"/>
            <a:ext cx="10987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定义</a:t>
            </a:r>
            <a:endParaRPr lang="en-US" altLang="zh-CN" sz="2800" dirty="0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19" name="Text Box 35"/>
          <p:cNvSpPr txBox="1">
            <a:spLocks noChangeArrowheads="1"/>
          </p:cNvSpPr>
          <p:nvPr/>
        </p:nvSpPr>
        <p:spPr bwMode="auto">
          <a:xfrm>
            <a:off x="428596" y="3000372"/>
            <a:ext cx="100013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0000FF"/>
                </a:solidFill>
              </a:rPr>
              <a:t>用途</a:t>
            </a:r>
            <a:r>
              <a:rPr kumimoji="1" lang="zh-CN" altLang="en-US" sz="2800" dirty="0" smtClean="0">
                <a:solidFill>
                  <a:schemeClr val="tx1"/>
                </a:solidFill>
              </a:rPr>
              <a:t>：</a:t>
            </a:r>
            <a:endParaRPr kumimoji="1"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0100" y="3000372"/>
            <a:ext cx="7215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      将阶数较高的矩阵通过分块化成阶数较低的矩阵，使运算快捷、简便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39762" y="4643446"/>
            <a:ext cx="7632700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latin typeface="Times New Roman" pitchFamily="18" charset="0"/>
              </a:rPr>
              <a:t>分块</a:t>
            </a:r>
            <a:r>
              <a:rPr kumimoji="1" lang="zh-CN" altLang="en-US" sz="2400" b="1" dirty="0">
                <a:latin typeface="Times New Roman" pitchFamily="18" charset="0"/>
              </a:rPr>
              <a:t>矩阵运算</a:t>
            </a:r>
            <a:r>
              <a:rPr kumimoji="1" lang="zh-CN" altLang="en-US" sz="2400" b="1" dirty="0" smtClean="0">
                <a:latin typeface="Times New Roman" pitchFamily="18" charset="0"/>
              </a:rPr>
              <a:t>把握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两</a:t>
            </a:r>
            <a:r>
              <a:rPr kumimoji="1" lang="zh-CN" altLang="en-US" sz="2400" b="1" dirty="0" smtClean="0">
                <a:latin typeface="Times New Roman" pitchFamily="18" charset="0"/>
              </a:rPr>
              <a:t>点：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zh-CN" altLang="en-US" sz="2400" b="1" dirty="0" smtClean="0">
                <a:latin typeface="Times New Roman" pitchFamily="18" charset="0"/>
              </a:rPr>
              <a:t>第一</a:t>
            </a:r>
            <a:r>
              <a:rPr kumimoji="1" lang="zh-CN" altLang="en-US" sz="2400" b="1" dirty="0">
                <a:latin typeface="Times New Roman" pitchFamily="18" charset="0"/>
              </a:rPr>
              <a:t>，子块当元素看可运算</a:t>
            </a:r>
            <a:r>
              <a:rPr kumimoji="1" lang="zh-CN" altLang="en-US" sz="2400" b="1" dirty="0" smtClean="0">
                <a:latin typeface="Times New Roman" pitchFamily="18" charset="0"/>
              </a:rPr>
              <a:t>，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zh-CN" altLang="en-US" sz="2400" b="1" dirty="0" smtClean="0">
                <a:latin typeface="Times New Roman" pitchFamily="18" charset="0"/>
              </a:rPr>
              <a:t>第二</a:t>
            </a:r>
            <a:r>
              <a:rPr kumimoji="1" lang="zh-CN" altLang="en-US" sz="2400" b="1" dirty="0">
                <a:latin typeface="Times New Roman" pitchFamily="18" charset="0"/>
              </a:rPr>
              <a:t>，子块当矩阵看也可运算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三、矩阵的性质</a:t>
            </a:r>
            <a:endParaRPr lang="zh-CN" altLang="en-US" sz="3600" dirty="0">
              <a:solidFill>
                <a:srgbClr val="FFFF00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14282" y="785794"/>
            <a:ext cx="2714644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分块矩阵的运算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21186" name="Object 2"/>
          <p:cNvGraphicFramePr>
            <a:graphicFrameLocks noGrp="1" noChangeAspect="1"/>
          </p:cNvGraphicFramePr>
          <p:nvPr/>
        </p:nvGraphicFramePr>
        <p:xfrm>
          <a:off x="2000232" y="1357298"/>
          <a:ext cx="3957787" cy="1335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22" name="Equation" r:id="rId4" imgW="2108200" imgH="711200" progId="Equation.DSMT4">
                  <p:embed/>
                </p:oleObj>
              </mc:Choice>
              <mc:Fallback>
                <p:oleObj name="Equation" r:id="rId4" imgW="2108200" imgH="711200" progId="Equation.DSMT4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1357298"/>
                        <a:ext cx="3957787" cy="13350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7" name="Object 3"/>
          <p:cNvGraphicFramePr>
            <a:graphicFrameLocks noChangeAspect="1"/>
          </p:cNvGraphicFramePr>
          <p:nvPr/>
        </p:nvGraphicFramePr>
        <p:xfrm>
          <a:off x="2071670" y="2786058"/>
          <a:ext cx="3330575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23" name="Equation" r:id="rId6" imgW="1574800" imgH="711200" progId="Equation.DSMT4">
                  <p:embed/>
                </p:oleObj>
              </mc:Choice>
              <mc:Fallback>
                <p:oleObj name="Equation" r:id="rId6" imgW="1574800" imgH="7112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2786058"/>
                        <a:ext cx="3330575" cy="1444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8" name="Object 4"/>
          <p:cNvGraphicFramePr>
            <a:graphicFrameLocks noChangeAspect="1"/>
          </p:cNvGraphicFramePr>
          <p:nvPr/>
        </p:nvGraphicFramePr>
        <p:xfrm>
          <a:off x="2143108" y="4286256"/>
          <a:ext cx="3071834" cy="1295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24" name="Equation" r:id="rId8" imgW="3200400" imgH="1536700" progId="Equation.3">
                  <p:embed/>
                </p:oleObj>
              </mc:Choice>
              <mc:Fallback>
                <p:oleObj name="Equation" r:id="rId8" imgW="3200400" imgH="15367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4286256"/>
                        <a:ext cx="3071834" cy="1295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9" name="Object 5"/>
          <p:cNvGraphicFramePr>
            <a:graphicFrameLocks noChangeAspect="1"/>
          </p:cNvGraphicFramePr>
          <p:nvPr/>
        </p:nvGraphicFramePr>
        <p:xfrm>
          <a:off x="1285852" y="5572140"/>
          <a:ext cx="6586558" cy="864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25" name="公式" r:id="rId10" imgW="2819400" imgH="431800" progId="Equation.3">
                  <p:embed/>
                </p:oleObj>
              </mc:Choice>
              <mc:Fallback>
                <p:oleObj name="公式" r:id="rId10" imgW="2819400" imgH="4318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5572140"/>
                        <a:ext cx="6586558" cy="8649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14282" y="1477020"/>
            <a:ext cx="23574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⒈  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Times New Roman" pitchFamily="18" charset="0"/>
              </a:rPr>
              <a:t>加法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357158" y="2928934"/>
            <a:ext cx="23574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2800" dirty="0" smtClean="0">
                <a:solidFill>
                  <a:srgbClr val="FF0000"/>
                </a:solidFill>
                <a:latin typeface="+mn-ea"/>
                <a:ea typeface="+mn-ea"/>
              </a:rPr>
              <a:t>2.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数乘</a:t>
            </a:r>
            <a:endParaRPr kumimoji="1" lang="zh-CN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28596" y="4214818"/>
            <a:ext cx="23574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2800" dirty="0" smtClean="0">
                <a:solidFill>
                  <a:srgbClr val="FF0000"/>
                </a:solidFill>
                <a:latin typeface="+mn-ea"/>
                <a:ea typeface="+mn-ea"/>
              </a:rPr>
              <a:t>3.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乘法</a:t>
            </a:r>
            <a:endParaRPr kumimoji="1" lang="zh-CN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三、矩阵的性质</a:t>
            </a:r>
            <a:endParaRPr lang="zh-CN" altLang="en-US" sz="3600" dirty="0">
              <a:solidFill>
                <a:srgbClr val="FFFF00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14282" y="785794"/>
            <a:ext cx="2714644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分块矩阵的运算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14282" y="4078962"/>
            <a:ext cx="23574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280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5. 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转置</a:t>
            </a:r>
            <a:endParaRPr kumimoji="1" lang="zh-CN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223238" name="Object 6"/>
          <p:cNvGraphicFramePr>
            <a:graphicFrameLocks noChangeAspect="1"/>
          </p:cNvGraphicFramePr>
          <p:nvPr/>
        </p:nvGraphicFramePr>
        <p:xfrm>
          <a:off x="1142976" y="4173553"/>
          <a:ext cx="3286148" cy="1600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02" name="Equation" r:id="rId4" imgW="1459866" imgH="710891" progId="Equation.DSMT4">
                  <p:embed/>
                </p:oleObj>
              </mc:Choice>
              <mc:Fallback>
                <p:oleObj name="Equation" r:id="rId4" imgW="1459866" imgH="710891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4173553"/>
                        <a:ext cx="3286148" cy="16002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9" name="Object 7"/>
          <p:cNvGraphicFramePr>
            <a:graphicFrameLocks noChangeAspect="1"/>
          </p:cNvGraphicFramePr>
          <p:nvPr/>
        </p:nvGraphicFramePr>
        <p:xfrm>
          <a:off x="3682972" y="4244992"/>
          <a:ext cx="48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03" name="Equation" r:id="rId6" imgW="634680" imgH="546840" progId="Equation.3">
                  <p:embed/>
                </p:oleObj>
              </mc:Choice>
              <mc:Fallback>
                <p:oleObj name="Equation" r:id="rId6" imgW="634680" imgH="54684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2972" y="4244992"/>
                        <a:ext cx="482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0" name="Object 8"/>
          <p:cNvGraphicFramePr>
            <a:graphicFrameLocks noChangeAspect="1"/>
          </p:cNvGraphicFramePr>
          <p:nvPr/>
        </p:nvGraphicFramePr>
        <p:xfrm>
          <a:off x="2311372" y="5235592"/>
          <a:ext cx="48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04" name="Equation" r:id="rId8" imgW="634680" imgH="559800" progId="Equation.3">
                  <p:embed/>
                </p:oleObj>
              </mc:Choice>
              <mc:Fallback>
                <p:oleObj name="Equation" r:id="rId8" imgW="634680" imgH="5598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372" y="5235592"/>
                        <a:ext cx="482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1" name="Object 9"/>
          <p:cNvGraphicFramePr>
            <a:graphicFrameLocks noChangeAspect="1"/>
          </p:cNvGraphicFramePr>
          <p:nvPr/>
        </p:nvGraphicFramePr>
        <p:xfrm>
          <a:off x="7531072" y="4168792"/>
          <a:ext cx="495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05" name="Equation" r:id="rId10" imgW="291960" imgH="305280" progId="Equation.3">
                  <p:embed/>
                </p:oleObj>
              </mc:Choice>
              <mc:Fallback>
                <p:oleObj name="Equation" r:id="rId10" imgW="291960" imgH="30528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1072" y="4168792"/>
                        <a:ext cx="495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2" name="Object 10"/>
          <p:cNvGraphicFramePr>
            <a:graphicFrameLocks noChangeAspect="1"/>
          </p:cNvGraphicFramePr>
          <p:nvPr/>
        </p:nvGraphicFramePr>
        <p:xfrm>
          <a:off x="6134072" y="5235592"/>
          <a:ext cx="49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06" name="Equation" r:id="rId12" imgW="291960" imgH="292680" progId="Equation.3">
                  <p:embed/>
                </p:oleObj>
              </mc:Choice>
              <mc:Fallback>
                <p:oleObj name="Equation" r:id="rId12" imgW="291960" imgH="29268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072" y="5235592"/>
                        <a:ext cx="4953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3" name="Object 11"/>
          <p:cNvGraphicFramePr>
            <a:graphicFrameLocks noChangeAspect="1"/>
          </p:cNvGraphicFramePr>
          <p:nvPr/>
        </p:nvGraphicFramePr>
        <p:xfrm>
          <a:off x="4610072" y="4130692"/>
          <a:ext cx="37211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07" name="Equation" r:id="rId14" imgW="1587500" imgH="736600" progId="Equation.3">
                  <p:embed/>
                </p:oleObj>
              </mc:Choice>
              <mc:Fallback>
                <p:oleObj name="Equation" r:id="rId14" imgW="1587500" imgH="7366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072" y="4130692"/>
                        <a:ext cx="3721100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85720" y="1428736"/>
            <a:ext cx="52864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4. 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初等变换（本质上是矩阵乘法）</a:t>
            </a:r>
            <a:endParaRPr kumimoji="1" lang="zh-CN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542953" y="2285992"/>
          <a:ext cx="7958137" cy="18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08" name="Equation" r:id="rId16" imgW="4165600" imgH="965200" progId="Equation.DSMT4">
                  <p:embed/>
                </p:oleObj>
              </mc:Choice>
              <mc:Fallback>
                <p:oleObj name="Equation" r:id="rId16" imgW="4165600" imgH="9652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contrast="12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53" y="2285992"/>
                        <a:ext cx="7958137" cy="183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三、矩阵的性质</a:t>
            </a:r>
            <a:endParaRPr lang="zh-CN" altLang="en-US" sz="3600" dirty="0">
              <a:solidFill>
                <a:srgbClr val="FFFF00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14282" y="785794"/>
            <a:ext cx="2714644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分块矩阵的运算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22214" name="Object 6"/>
          <p:cNvGraphicFramePr>
            <a:graphicFrameLocks noChangeAspect="1"/>
          </p:cNvGraphicFramePr>
          <p:nvPr/>
        </p:nvGraphicFramePr>
        <p:xfrm>
          <a:off x="785786" y="1428736"/>
          <a:ext cx="1001713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04" name="Equation" r:id="rId4" imgW="622030" imgH="939392" progId="Equation.DSMT4">
                  <p:embed/>
                </p:oleObj>
              </mc:Choice>
              <mc:Fallback>
                <p:oleObj name="Equation" r:id="rId4" imgW="622030" imgH="939392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1428736"/>
                        <a:ext cx="1001713" cy="150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5" name="Object 7"/>
          <p:cNvGraphicFramePr>
            <a:graphicFrameLocks noChangeAspect="1"/>
          </p:cNvGraphicFramePr>
          <p:nvPr/>
        </p:nvGraphicFramePr>
        <p:xfrm>
          <a:off x="3625850" y="642938"/>
          <a:ext cx="4833938" cy="151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05" name="Equation" r:id="rId6" imgW="2984500" imgH="939800" progId="Equation.DSMT4">
                  <p:embed/>
                </p:oleObj>
              </mc:Choice>
              <mc:Fallback>
                <p:oleObj name="Equation" r:id="rId6" imgW="2984500" imgH="9398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642938"/>
                        <a:ext cx="4833938" cy="1519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6" name="Object 8"/>
          <p:cNvGraphicFramePr>
            <a:graphicFrameLocks noChangeAspect="1"/>
          </p:cNvGraphicFramePr>
          <p:nvPr/>
        </p:nvGraphicFramePr>
        <p:xfrm>
          <a:off x="2071670" y="1428736"/>
          <a:ext cx="102235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06" name="Equation" r:id="rId8" imgW="634725" imgH="939392" progId="Equation.DSMT4">
                  <p:embed/>
                </p:oleObj>
              </mc:Choice>
              <mc:Fallback>
                <p:oleObj name="Equation" r:id="rId8" imgW="634725" imgH="939392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1428736"/>
                        <a:ext cx="1022350" cy="150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7" name="Object 9"/>
          <p:cNvGraphicFramePr>
            <a:graphicFrameLocks noChangeAspect="1"/>
          </p:cNvGraphicFramePr>
          <p:nvPr/>
        </p:nvGraphicFramePr>
        <p:xfrm>
          <a:off x="3643306" y="2266952"/>
          <a:ext cx="3868738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07" name="Equation" r:id="rId10" imgW="2387600" imgH="939800" progId="Equation.DSMT4">
                  <p:embed/>
                </p:oleObj>
              </mc:Choice>
              <mc:Fallback>
                <p:oleObj name="Equation" r:id="rId10" imgW="2387600" imgH="9398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2266952"/>
                        <a:ext cx="3868738" cy="1519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8" name="Object 10"/>
          <p:cNvGraphicFramePr>
            <a:graphicFrameLocks noChangeAspect="1"/>
          </p:cNvGraphicFramePr>
          <p:nvPr/>
        </p:nvGraphicFramePr>
        <p:xfrm>
          <a:off x="1524000" y="3883023"/>
          <a:ext cx="26257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08" name="Equation" r:id="rId12" imgW="1295400" imgH="228600" progId="Equation.DSMT4">
                  <p:embed/>
                </p:oleObj>
              </mc:Choice>
              <mc:Fallback>
                <p:oleObj name="Equation" r:id="rId12" imgW="1295400" imgH="2286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83023"/>
                        <a:ext cx="2625725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57158" y="3857628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那么</a:t>
            </a:r>
            <a:endParaRPr lang="zh-CN" alt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214282" y="1500174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设</a:t>
            </a:r>
            <a:endParaRPr lang="zh-CN" altLang="en-US" sz="2800" dirty="0"/>
          </a:p>
        </p:txBody>
      </p:sp>
      <p:graphicFrame>
        <p:nvGraphicFramePr>
          <p:cNvPr id="2222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691827"/>
              </p:ext>
            </p:extLst>
          </p:nvPr>
        </p:nvGraphicFramePr>
        <p:xfrm>
          <a:off x="1397309" y="4406059"/>
          <a:ext cx="2814651" cy="1327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09" name="Equation" r:id="rId14" imgW="1955520" imgH="927000" progId="Equation.DSMT4">
                  <p:embed/>
                </p:oleObj>
              </mc:Choice>
              <mc:Fallback>
                <p:oleObj name="Equation" r:id="rId14" imgW="1955520" imgH="9270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309" y="4406059"/>
                        <a:ext cx="2814651" cy="13271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867298"/>
              </p:ext>
            </p:extLst>
          </p:nvPr>
        </p:nvGraphicFramePr>
        <p:xfrm>
          <a:off x="1547664" y="5807794"/>
          <a:ext cx="242411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10" name="Equation" r:id="rId16" imgW="1193800" imgH="355600" progId="Equation.DSMT4">
                  <p:embed/>
                </p:oleObj>
              </mc:Choice>
              <mc:Fallback>
                <p:oleObj name="Equation" r:id="rId16" imgW="1193800" imgH="3556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807794"/>
                        <a:ext cx="2424113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21" name="Object 13"/>
          <p:cNvGraphicFramePr>
            <a:graphicFrameLocks noChangeAspect="1"/>
          </p:cNvGraphicFramePr>
          <p:nvPr/>
        </p:nvGraphicFramePr>
        <p:xfrm>
          <a:off x="4651375" y="3916363"/>
          <a:ext cx="27527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11" name="Equation" r:id="rId18" imgW="1358310" imgH="241195" progId="Equation.DSMT4">
                  <p:embed/>
                </p:oleObj>
              </mc:Choice>
              <mc:Fallback>
                <p:oleObj name="Equation" r:id="rId18" imgW="1358310" imgH="241195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75" y="3916363"/>
                        <a:ext cx="2752725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65043"/>
              </p:ext>
            </p:extLst>
          </p:nvPr>
        </p:nvGraphicFramePr>
        <p:xfrm>
          <a:off x="4808912" y="4400555"/>
          <a:ext cx="25717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12" name="Equation" r:id="rId20" imgW="1270000" imgH="228600" progId="Equation.DSMT4">
                  <p:embed/>
                </p:oleObj>
              </mc:Choice>
              <mc:Fallback>
                <p:oleObj name="Equation" r:id="rId20" imgW="1270000" imgH="2286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8912" y="4400555"/>
                        <a:ext cx="257175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23" name="Object 15"/>
          <p:cNvGraphicFramePr>
            <a:graphicFrameLocks noChangeAspect="1"/>
          </p:cNvGraphicFramePr>
          <p:nvPr/>
        </p:nvGraphicFramePr>
        <p:xfrm>
          <a:off x="4286248" y="4857760"/>
          <a:ext cx="4714908" cy="1700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13" name="Equation" r:id="rId22" imgW="2590800" imgH="939800" progId="Equation.DSMT4">
                  <p:embed/>
                </p:oleObj>
              </mc:Choice>
              <mc:Fallback>
                <p:oleObj name="Equation" r:id="rId22" imgW="2590800" imgH="9398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8" y="4857760"/>
                        <a:ext cx="4714908" cy="17001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三、矩阵的性质</a:t>
            </a:r>
            <a:endParaRPr lang="zh-CN" altLang="en-US" sz="3600" dirty="0">
              <a:solidFill>
                <a:srgbClr val="FFFF00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14282" y="785794"/>
            <a:ext cx="3143272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分块对角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阵的性质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24265" name="Object 9"/>
          <p:cNvGraphicFramePr>
            <a:graphicFrameLocks noChangeAspect="1"/>
          </p:cNvGraphicFramePr>
          <p:nvPr/>
        </p:nvGraphicFramePr>
        <p:xfrm>
          <a:off x="4071934" y="357166"/>
          <a:ext cx="35306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28" name="Equation" r:id="rId4" imgW="3530600" imgH="2057400" progId="Equation.3">
                  <p:embed/>
                </p:oleObj>
              </mc:Choice>
              <mc:Fallback>
                <p:oleObj name="Equation" r:id="rId4" imgW="3530600" imgH="20574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357166"/>
                        <a:ext cx="353060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6" name="Object 10"/>
          <p:cNvGraphicFramePr>
            <a:graphicFrameLocks noChangeAspect="1"/>
          </p:cNvGraphicFramePr>
          <p:nvPr/>
        </p:nvGraphicFramePr>
        <p:xfrm>
          <a:off x="5367334" y="1652566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29" name="Equation" r:id="rId6" imgW="291847" imgH="317225" progId="Equation.3">
                  <p:embed/>
                </p:oleObj>
              </mc:Choice>
              <mc:Fallback>
                <p:oleObj name="Equation" r:id="rId6" imgW="291847" imgH="317225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334" y="1652566"/>
                        <a:ext cx="2921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7" name="Object 11"/>
          <p:cNvGraphicFramePr>
            <a:graphicFrameLocks noChangeAspect="1"/>
          </p:cNvGraphicFramePr>
          <p:nvPr/>
        </p:nvGraphicFramePr>
        <p:xfrm>
          <a:off x="6510334" y="814366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30" name="Equation" r:id="rId8" imgW="291847" imgH="317225" progId="Equation.3">
                  <p:embed/>
                </p:oleObj>
              </mc:Choice>
              <mc:Fallback>
                <p:oleObj name="Equation" r:id="rId8" imgW="291847" imgH="317225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334" y="814366"/>
                        <a:ext cx="2921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357158" y="2500306"/>
            <a:ext cx="5980114" cy="536575"/>
            <a:chOff x="373" y="2671"/>
            <a:chExt cx="3767" cy="338"/>
          </a:xfrm>
        </p:grpSpPr>
        <p:graphicFrame>
          <p:nvGraphicFramePr>
            <p:cNvPr id="19" name="Object 11"/>
            <p:cNvGraphicFramePr>
              <a:graphicFrameLocks noChangeAspect="1"/>
            </p:cNvGraphicFramePr>
            <p:nvPr/>
          </p:nvGraphicFramePr>
          <p:xfrm>
            <a:off x="1341" y="2698"/>
            <a:ext cx="2799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331" name="Equation" r:id="rId9" imgW="2146300" imgH="228600" progId="Equation.DSMT4">
                    <p:embed/>
                  </p:oleObj>
                </mc:Choice>
                <mc:Fallback>
                  <p:oleObj name="Equation" r:id="rId9" imgW="2146300" imgH="22860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contrast="12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1" y="2698"/>
                          <a:ext cx="2799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373" y="2671"/>
              <a:ext cx="69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dirty="0"/>
                <a:t>性质</a:t>
              </a:r>
              <a:r>
                <a:rPr lang="en-US" altLang="zh-CN" sz="2800" dirty="0"/>
                <a:t>1</a:t>
              </a:r>
            </a:p>
          </p:txBody>
        </p:sp>
      </p:grpSp>
      <p:grpSp>
        <p:nvGrpSpPr>
          <p:cNvPr id="21" name="Group 15"/>
          <p:cNvGrpSpPr>
            <a:grpSpLocks/>
          </p:cNvGrpSpPr>
          <p:nvPr/>
        </p:nvGrpSpPr>
        <p:grpSpPr bwMode="auto">
          <a:xfrm>
            <a:off x="377940" y="4799022"/>
            <a:ext cx="5486400" cy="538163"/>
            <a:chOff x="373" y="2671"/>
            <a:chExt cx="3456" cy="339"/>
          </a:xfrm>
        </p:grpSpPr>
        <p:graphicFrame>
          <p:nvGraphicFramePr>
            <p:cNvPr id="22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7420070"/>
                </p:ext>
              </p:extLst>
            </p:nvPr>
          </p:nvGraphicFramePr>
          <p:xfrm>
            <a:off x="1305" y="2716"/>
            <a:ext cx="252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332" name="Equation" r:id="rId11" imgW="2044700" imgH="228600" progId="Equation.DSMT4">
                    <p:embed/>
                  </p:oleObj>
                </mc:Choice>
                <mc:Fallback>
                  <p:oleObj name="Equation" r:id="rId11" imgW="2044700" imgH="228600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contrast="12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5" y="2716"/>
                          <a:ext cx="2524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373" y="2671"/>
              <a:ext cx="69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dirty="0"/>
                <a:t>性质</a:t>
              </a:r>
              <a:r>
                <a:rPr lang="en-US" altLang="zh-CN" sz="2800" dirty="0"/>
                <a:t>2</a:t>
              </a:r>
            </a:p>
          </p:txBody>
        </p:sp>
      </p:grpSp>
      <p:graphicFrame>
        <p:nvGraphicFramePr>
          <p:cNvPr id="224270" name="Object 14"/>
          <p:cNvGraphicFramePr>
            <a:graphicFrameLocks noChangeAspect="1"/>
          </p:cNvGraphicFramePr>
          <p:nvPr/>
        </p:nvGraphicFramePr>
        <p:xfrm>
          <a:off x="5929322" y="4357694"/>
          <a:ext cx="2822188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33" name="Equation" r:id="rId13" imgW="1790700" imgH="939800" progId="Equation.DSMT4">
                  <p:embed/>
                </p:oleObj>
              </mc:Choice>
              <mc:Fallback>
                <p:oleObj name="Equation" r:id="rId13" imgW="1790700" imgH="9398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contrast="12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22" y="4357694"/>
                        <a:ext cx="2822188" cy="1487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71" name="Object 15"/>
          <p:cNvGraphicFramePr>
            <a:graphicFrameLocks noChangeAspect="1"/>
          </p:cNvGraphicFramePr>
          <p:nvPr/>
        </p:nvGraphicFramePr>
        <p:xfrm>
          <a:off x="1928794" y="3286124"/>
          <a:ext cx="3429001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34" name="Equation" r:id="rId15" imgW="1714500" imgH="457200" progId="Equation.DSMT4">
                  <p:embed/>
                </p:oleObj>
              </mc:Choice>
              <mc:Fallback>
                <p:oleObj name="Equation" r:id="rId15" imgW="1714500" imgH="4572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contrast="12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3286124"/>
                        <a:ext cx="3429001" cy="909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57158" y="928670"/>
            <a:ext cx="1444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定义</a:t>
            </a:r>
            <a:endParaRPr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4099" name="Object 15"/>
          <p:cNvGraphicFramePr>
            <a:graphicFrameLocks/>
          </p:cNvGraphicFramePr>
          <p:nvPr/>
        </p:nvGraphicFramePr>
        <p:xfrm>
          <a:off x="4021138" y="2838450"/>
          <a:ext cx="20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89" name="Equation" r:id="rId4" imgW="202147" imgH="429563" progId="Equation.DSMT4">
                  <p:embed/>
                </p:oleObj>
              </mc:Choice>
              <mc:Fallback>
                <p:oleObj name="Equation" r:id="rId4" imgW="202147" imgH="429563" progId="Equation.DSMT4">
                  <p:embed/>
                  <p:pic>
                    <p:nvPicPr>
                      <p:cNvPr id="0" name="Picture 49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138" y="2838450"/>
                        <a:ext cx="203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二、矩阵的定义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00034" y="911214"/>
            <a:ext cx="8229600" cy="946150"/>
            <a:chOff x="576" y="1110"/>
            <a:chExt cx="4664" cy="596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576" y="1110"/>
              <a:ext cx="2368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>
                  <a:latin typeface="黑体" pitchFamily="2" charset="-122"/>
                  <a:ea typeface="黑体" pitchFamily="2" charset="-122"/>
                </a:rPr>
                <a:t>    </a:t>
              </a:r>
              <a:r>
                <a:rPr kumimoji="1" lang="zh-CN" altLang="en-US">
                  <a:latin typeface="黑体" pitchFamily="2" charset="-122"/>
                  <a:ea typeface="黑体" pitchFamily="2" charset="-122"/>
                </a:rPr>
                <a:t>由     个数</a:t>
              </a:r>
            </a:p>
            <a:p>
              <a:pPr eaLnBrk="1" hangingPunct="1"/>
              <a:r>
                <a:rPr kumimoji="1" lang="zh-CN" altLang="en-US">
                  <a:latin typeface="黑体" pitchFamily="2" charset="-122"/>
                  <a:ea typeface="黑体" pitchFamily="2" charset="-122"/>
                </a:rPr>
                <a:t>排成的  行  列的数表</a:t>
              </a:r>
            </a:p>
          </p:txBody>
        </p:sp>
        <p:graphicFrame>
          <p:nvGraphicFramePr>
            <p:cNvPr id="10" name="Object 34"/>
            <p:cNvGraphicFramePr>
              <a:graphicFrameLocks noChangeAspect="1"/>
            </p:cNvGraphicFramePr>
            <p:nvPr/>
          </p:nvGraphicFramePr>
          <p:xfrm>
            <a:off x="1368" y="1256"/>
            <a:ext cx="50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90" name="Equation" r:id="rId6" imgW="799753" imgH="317362" progId="Equation.3">
                    <p:embed/>
                  </p:oleObj>
                </mc:Choice>
                <mc:Fallback>
                  <p:oleObj name="Equation" r:id="rId6" imgW="799753" imgH="317362" progId="Equation.3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8" y="1256"/>
                          <a:ext cx="50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35"/>
            <p:cNvGraphicFramePr>
              <a:graphicFrameLocks noChangeAspect="1"/>
            </p:cNvGraphicFramePr>
            <p:nvPr/>
          </p:nvGraphicFramePr>
          <p:xfrm>
            <a:off x="1344" y="1542"/>
            <a:ext cx="215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91" name="公式" r:id="rId8" imgW="342751" imgH="253890" progId="Equation.3">
                    <p:embed/>
                  </p:oleObj>
                </mc:Choice>
                <mc:Fallback>
                  <p:oleObj name="公式" r:id="rId8" imgW="342751" imgH="253890" progId="Equation.3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542"/>
                          <a:ext cx="215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36"/>
            <p:cNvGraphicFramePr>
              <a:graphicFrameLocks noChangeAspect="1"/>
            </p:cNvGraphicFramePr>
            <p:nvPr/>
          </p:nvGraphicFramePr>
          <p:xfrm>
            <a:off x="1824" y="1527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92" name="公式" r:id="rId10" imgW="241195" imgH="253890" progId="Equation.3">
                    <p:embed/>
                  </p:oleObj>
                </mc:Choice>
                <mc:Fallback>
                  <p:oleObj name="公式" r:id="rId10" imgW="241195" imgH="253890" progId="Equation.3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527"/>
                          <a:ext cx="151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37"/>
            <p:cNvGraphicFramePr>
              <a:graphicFrameLocks noChangeAspect="1"/>
            </p:cNvGraphicFramePr>
            <p:nvPr/>
          </p:nvGraphicFramePr>
          <p:xfrm>
            <a:off x="2448" y="1185"/>
            <a:ext cx="279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93" name="Equation" r:id="rId12" imgW="4432300" imgH="469900" progId="Equation.3">
                    <p:embed/>
                  </p:oleObj>
                </mc:Choice>
                <mc:Fallback>
                  <p:oleObj name="Equation" r:id="rId12" imgW="4432300" imgH="469900" progId="Equation.3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185"/>
                          <a:ext cx="2792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38"/>
          <p:cNvGraphicFramePr>
            <a:graphicFrameLocks noChangeAspect="1"/>
          </p:cNvGraphicFramePr>
          <p:nvPr/>
        </p:nvGraphicFramePr>
        <p:xfrm>
          <a:off x="3203575" y="2165350"/>
          <a:ext cx="2797175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4" name="Equation" r:id="rId14" imgW="1219200" imgH="914400" progId="Equation.3">
                  <p:embed/>
                </p:oleObj>
              </mc:Choice>
              <mc:Fallback>
                <p:oleObj name="Equation" r:id="rId14" imgW="1219200" imgH="9144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165350"/>
                        <a:ext cx="2797175" cy="209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1071538" y="4214818"/>
            <a:ext cx="4288940" cy="584200"/>
            <a:chOff x="672" y="3177"/>
            <a:chExt cx="1799" cy="368"/>
          </a:xfrm>
        </p:grpSpPr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672" y="3177"/>
              <a:ext cx="179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dirty="0">
                  <a:latin typeface="黑体" pitchFamily="2" charset="-122"/>
                  <a:ea typeface="黑体" pitchFamily="2" charset="-122"/>
                </a:rPr>
                <a:t>称为一个       </a:t>
              </a:r>
              <a:r>
                <a:rPr kumimoji="1" lang="zh-CN" altLang="en-US" dirty="0" smtClean="0">
                  <a:latin typeface="黑体" pitchFamily="2" charset="-122"/>
                  <a:ea typeface="黑体" pitchFamily="2" charset="-122"/>
                </a:rPr>
                <a:t>矩阵</a:t>
              </a:r>
              <a:r>
                <a:rPr kumimoji="1" lang="en-US" altLang="zh-CN" dirty="0">
                  <a:latin typeface="黑体" pitchFamily="2" charset="-122"/>
                  <a:ea typeface="黑体" pitchFamily="2" charset="-122"/>
                </a:rPr>
                <a:t>.</a:t>
              </a:r>
            </a:p>
          </p:txBody>
        </p:sp>
        <p:graphicFrame>
          <p:nvGraphicFramePr>
            <p:cNvPr id="17" name="Object 39"/>
            <p:cNvGraphicFramePr>
              <a:graphicFrameLocks noChangeAspect="1"/>
            </p:cNvGraphicFramePr>
            <p:nvPr/>
          </p:nvGraphicFramePr>
          <p:xfrm>
            <a:off x="1430" y="3306"/>
            <a:ext cx="552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95" name="公式" r:id="rId16" imgW="875920" imgH="253890" progId="Equation.3">
                    <p:embed/>
                  </p:oleObj>
                </mc:Choice>
                <mc:Fallback>
                  <p:oleObj name="公式" r:id="rId16" imgW="875920" imgH="253890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0" y="3306"/>
                          <a:ext cx="552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1071538" y="4779973"/>
            <a:ext cx="7215237" cy="1570038"/>
            <a:chOff x="2245" y="2775"/>
            <a:chExt cx="4389" cy="989"/>
          </a:xfrm>
        </p:grpSpPr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2245" y="2775"/>
              <a:ext cx="4389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dirty="0"/>
                <a:t> </a:t>
              </a:r>
              <a:r>
                <a:rPr lang="en-US" altLang="zh-CN" dirty="0" smtClean="0"/>
                <a:t>   </a:t>
              </a:r>
              <a:r>
                <a:rPr lang="zh-CN" altLang="en-US" dirty="0" smtClean="0"/>
                <a:t>称为</a:t>
              </a:r>
              <a:r>
                <a:rPr lang="zh-CN" altLang="en-US" dirty="0"/>
                <a:t>这个矩阵的</a:t>
              </a:r>
              <a:r>
                <a:rPr lang="zh-CN" altLang="en-US" dirty="0" smtClean="0"/>
                <a:t>第 </a:t>
              </a:r>
              <a:r>
                <a:rPr lang="en-US" altLang="zh-CN" i="1" dirty="0" err="1" smtClean="0">
                  <a:latin typeface="Times New Roman" pitchFamily="18" charset="0"/>
                </a:rPr>
                <a:t>i</a:t>
              </a:r>
              <a:r>
                <a:rPr lang="en-US" altLang="zh-CN" i="1" dirty="0" smtClean="0">
                  <a:latin typeface="Times New Roman" pitchFamily="18" charset="0"/>
                </a:rPr>
                <a:t> </a:t>
              </a:r>
              <a:r>
                <a:rPr lang="zh-CN" altLang="en-US" dirty="0" smtClean="0"/>
                <a:t>行第 </a:t>
              </a:r>
              <a:r>
                <a:rPr lang="en-US" altLang="zh-CN" i="1" dirty="0" smtClean="0">
                  <a:latin typeface="Times New Roman" pitchFamily="18" charset="0"/>
                </a:rPr>
                <a:t>j </a:t>
              </a:r>
              <a:r>
                <a:rPr lang="zh-CN" altLang="en-US" dirty="0" smtClean="0"/>
                <a:t>列</a:t>
              </a:r>
              <a:r>
                <a:rPr lang="zh-CN" altLang="en-US" dirty="0"/>
                <a:t>的</a:t>
              </a:r>
              <a:r>
                <a:rPr lang="zh-CN" altLang="en-US" dirty="0">
                  <a:solidFill>
                    <a:schemeClr val="hlink"/>
                  </a:solidFill>
                </a:rPr>
                <a:t>元素，</a:t>
              </a:r>
              <a:endParaRPr lang="en-US" altLang="zh-CN" dirty="0">
                <a:solidFill>
                  <a:schemeClr val="hlink"/>
                </a:solidFill>
              </a:endParaRPr>
            </a:p>
            <a:p>
              <a:pPr eaLnBrk="1" hangingPunct="1"/>
              <a:r>
                <a:rPr lang="zh-CN" altLang="en-US" dirty="0"/>
                <a:t>也称为矩阵的一个分量。</a:t>
              </a:r>
            </a:p>
          </p:txBody>
        </p:sp>
        <p:graphicFrame>
          <p:nvGraphicFramePr>
            <p:cNvPr id="19" name="Object 40"/>
            <p:cNvGraphicFramePr>
              <a:graphicFrameLocks noChangeAspect="1"/>
            </p:cNvGraphicFramePr>
            <p:nvPr/>
          </p:nvGraphicFramePr>
          <p:xfrm>
            <a:off x="2290" y="2776"/>
            <a:ext cx="267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96" name="Equation" r:id="rId18" imgW="177646" imgH="241091" progId="Equation.3">
                    <p:embed/>
                  </p:oleObj>
                </mc:Choice>
                <mc:Fallback>
                  <p:oleObj name="Equation" r:id="rId18" imgW="177646" imgH="241091" progId="Equation.3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2776"/>
                          <a:ext cx="267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41"/>
          <p:cNvGraphicFramePr>
            <a:graphicFrameLocks noChangeAspect="1"/>
          </p:cNvGraphicFramePr>
          <p:nvPr/>
        </p:nvGraphicFramePr>
        <p:xfrm>
          <a:off x="3000364" y="2071678"/>
          <a:ext cx="3024187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7" name="Equation" r:id="rId20" imgW="889000" imgH="914400" progId="Equation.3">
                  <p:embed/>
                </p:oleObj>
              </mc:Choice>
              <mc:Fallback>
                <p:oleObj name="Equation" r:id="rId20" imgW="889000" imgH="91440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2071678"/>
                        <a:ext cx="3024187" cy="209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330" name="Object 2"/>
          <p:cNvGraphicFramePr>
            <a:graphicFrameLocks noGrp="1" noChangeAspect="1"/>
          </p:cNvGraphicFramePr>
          <p:nvPr/>
        </p:nvGraphicFramePr>
        <p:xfrm>
          <a:off x="1285852" y="1357298"/>
          <a:ext cx="48895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57" name="Equation" r:id="rId3" imgW="2552700" imgH="939800" progId="Equation.3">
                  <p:embed/>
                </p:oleObj>
              </mc:Choice>
              <mc:Fallback>
                <p:oleObj name="Equation" r:id="rId3" imgW="2552700" imgH="939800" progId="Equation.3">
                  <p:embed/>
                  <p:pic>
                    <p:nvPicPr>
                      <p:cNvPr id="0" name="Picture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1357298"/>
                        <a:ext cx="4889500" cy="180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214282" y="1571612"/>
            <a:ext cx="11031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dirty="0" smtClean="0"/>
              <a:t>性质</a:t>
            </a:r>
            <a:r>
              <a:rPr lang="en-US" altLang="zh-CN" sz="2800" dirty="0" smtClean="0"/>
              <a:t>3</a:t>
            </a:r>
            <a:endParaRPr lang="en-US" altLang="zh-CN" sz="28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4282" y="785794"/>
            <a:ext cx="3143272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分块对角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阵的性质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三、矩阵的性质</a:t>
            </a:r>
            <a:endParaRPr lang="zh-CN" altLang="en-US" sz="3600" dirty="0">
              <a:solidFill>
                <a:srgbClr val="FFFF00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6215074" y="1428736"/>
          <a:ext cx="28067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58" name="Equation" r:id="rId5" imgW="1816100" imgH="939800" progId="Equation.3">
                  <p:embed/>
                </p:oleObj>
              </mc:Choice>
              <mc:Fallback>
                <p:oleObj name="Equation" r:id="rId5" imgW="1816100" imgH="9398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74" y="1428736"/>
                        <a:ext cx="2806700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2" name="Object 4"/>
          <p:cNvGraphicFramePr>
            <a:graphicFrameLocks noChangeAspect="1"/>
          </p:cNvGraphicFramePr>
          <p:nvPr/>
        </p:nvGraphicFramePr>
        <p:xfrm>
          <a:off x="1643042" y="3643314"/>
          <a:ext cx="46863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59" name="Equation" r:id="rId7" imgW="2705100" imgH="965200" progId="Equation.3">
                  <p:embed/>
                </p:oleObj>
              </mc:Choice>
              <mc:Fallback>
                <p:oleObj name="Equation" r:id="rId7" imgW="2705100" imgH="9652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3643314"/>
                        <a:ext cx="4686300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三、矩阵的性质</a:t>
            </a:r>
            <a:endParaRPr lang="zh-CN" altLang="en-US" sz="3600" dirty="0">
              <a:solidFill>
                <a:srgbClr val="FFFF00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14282" y="785794"/>
            <a:ext cx="35719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分块次对角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阵的性质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357158" y="2285992"/>
            <a:ext cx="11031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dirty="0"/>
              <a:t>性质</a:t>
            </a:r>
            <a:r>
              <a:rPr lang="en-US" altLang="zh-CN" sz="2800" dirty="0"/>
              <a:t>1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57158" y="5534043"/>
            <a:ext cx="5486400" cy="538163"/>
            <a:chOff x="373" y="2671"/>
            <a:chExt cx="3456" cy="339"/>
          </a:xfrm>
        </p:grpSpPr>
        <p:graphicFrame>
          <p:nvGraphicFramePr>
            <p:cNvPr id="22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7420070"/>
                </p:ext>
              </p:extLst>
            </p:nvPr>
          </p:nvGraphicFramePr>
          <p:xfrm>
            <a:off x="1305" y="2716"/>
            <a:ext cx="252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92" name="Equation" r:id="rId4" imgW="2044700" imgH="228600" progId="Equation.DSMT4">
                    <p:embed/>
                  </p:oleObj>
                </mc:Choice>
                <mc:Fallback>
                  <p:oleObj name="Equation" r:id="rId4" imgW="2044700" imgH="228600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contrast="12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5" y="2716"/>
                          <a:ext cx="2524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373" y="2671"/>
              <a:ext cx="69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dirty="0"/>
                <a:t>性质</a:t>
              </a:r>
              <a:r>
                <a:rPr lang="en-US" altLang="zh-CN" sz="2800" dirty="0"/>
                <a:t>2</a:t>
              </a:r>
            </a:p>
          </p:txBody>
        </p:sp>
      </p:grpSp>
      <p:graphicFrame>
        <p:nvGraphicFramePr>
          <p:cNvPr id="226312" name="Object 8"/>
          <p:cNvGraphicFramePr>
            <a:graphicFrameLocks noChangeAspect="1"/>
          </p:cNvGraphicFramePr>
          <p:nvPr/>
        </p:nvGraphicFramePr>
        <p:xfrm>
          <a:off x="4071934" y="428604"/>
          <a:ext cx="3233737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93" name="Equation" r:id="rId6" imgW="1701800" imgH="939800" progId="Equation.DSMT4">
                  <p:embed/>
                </p:oleObj>
              </mc:Choice>
              <mc:Fallback>
                <p:oleObj name="Equation" r:id="rId6" imgW="1701800" imgH="9398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contrast="12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428604"/>
                        <a:ext cx="3233737" cy="178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28794" y="2786058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当         </a:t>
            </a:r>
            <a:endParaRPr lang="zh-CN" altLang="en-US" sz="2000" dirty="0"/>
          </a:p>
        </p:txBody>
      </p:sp>
      <p:graphicFrame>
        <p:nvGraphicFramePr>
          <p:cNvPr id="16" name="Object 11"/>
          <p:cNvGraphicFramePr>
            <a:graphicFrameLocks noChangeAspect="1"/>
          </p:cNvGraphicFramePr>
          <p:nvPr/>
        </p:nvGraphicFramePr>
        <p:xfrm>
          <a:off x="2000232" y="2357430"/>
          <a:ext cx="30876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94" name="Equation" r:id="rId8" imgW="1676400" imgH="228600" progId="Equation.DSMT4">
                  <p:embed/>
                </p:oleObj>
              </mc:Choice>
              <mc:Fallback>
                <p:oleObj name="Equation" r:id="rId8" imgW="1676400" imgH="2286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contrast="12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2357430"/>
                        <a:ext cx="3087688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285984" y="3317487"/>
          <a:ext cx="714380" cy="540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95" name="Equation" r:id="rId10" imgW="520474" imgH="393529" progId="Equation.DSMT4">
                  <p:embed/>
                </p:oleObj>
              </mc:Choice>
              <mc:Fallback>
                <p:oleObj name="Equation" r:id="rId10" imgW="520474" imgH="393529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3317487"/>
                        <a:ext cx="714380" cy="5401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2285984" y="2714620"/>
          <a:ext cx="3916104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96" name="Equation" r:id="rId12" imgW="2552700" imgH="419100" progId="Equation.DSMT4">
                  <p:embed/>
                </p:oleObj>
              </mc:Choice>
              <mc:Fallback>
                <p:oleObj name="Equation" r:id="rId12" imgW="2552700" imgH="4191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2714620"/>
                        <a:ext cx="3916104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928794" y="3317487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与            奇偶性相同时           ；           </a:t>
            </a:r>
            <a:endParaRPr lang="zh-CN" altLang="en-US" sz="2000" dirty="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4714876" y="3353205"/>
          <a:ext cx="642942" cy="321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97" name="Equation" r:id="rId14" imgW="330057" imgH="165028" progId="Equation.DSMT4">
                  <p:embed/>
                </p:oleObj>
              </mc:Choice>
              <mc:Fallback>
                <p:oleObj name="Equation" r:id="rId14" imgW="330057" imgH="165028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6" y="3353205"/>
                        <a:ext cx="642942" cy="3214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928794" y="3786194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否则，         </a:t>
            </a:r>
            <a:endParaRPr lang="zh-CN" altLang="en-US" sz="2000" dirty="0"/>
          </a:p>
        </p:txBody>
      </p:sp>
      <p:graphicFrame>
        <p:nvGraphicFramePr>
          <p:cNvPr id="27" name="Object 105"/>
          <p:cNvGraphicFramePr>
            <a:graphicFrameLocks noChangeAspect="1"/>
          </p:cNvGraphicFramePr>
          <p:nvPr/>
        </p:nvGraphicFramePr>
        <p:xfrm>
          <a:off x="2616180" y="3786190"/>
          <a:ext cx="839787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98" name="Equation" r:id="rId16" imgW="431613" imgH="165028" progId="Equation.DSMT4">
                  <p:embed/>
                </p:oleObj>
              </mc:Choice>
              <mc:Fallback>
                <p:oleObj name="Equation" r:id="rId16" imgW="431613" imgH="165028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180" y="3786190"/>
                        <a:ext cx="839787" cy="32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8" name="Object 14"/>
          <p:cNvGraphicFramePr>
            <a:graphicFrameLocks noChangeAspect="1"/>
          </p:cNvGraphicFramePr>
          <p:nvPr/>
        </p:nvGraphicFramePr>
        <p:xfrm>
          <a:off x="5857884" y="5162572"/>
          <a:ext cx="2538413" cy="133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99" name="Equation" r:id="rId18" imgW="1790700" imgH="939800" progId="Equation.DSMT4">
                  <p:embed/>
                </p:oleObj>
              </mc:Choice>
              <mc:Fallback>
                <p:oleObj name="Equation" r:id="rId18" imgW="1790700" imgH="9398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contrast="12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4" y="5162572"/>
                        <a:ext cx="2538413" cy="1338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154978"/>
              </p:ext>
            </p:extLst>
          </p:nvPr>
        </p:nvGraphicFramePr>
        <p:xfrm>
          <a:off x="1928827" y="4353470"/>
          <a:ext cx="4786313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00" name="Equation" r:id="rId20" imgW="2425700" imgH="482600" progId="Equation.DSMT4">
                  <p:embed/>
                </p:oleObj>
              </mc:Choice>
              <mc:Fallback>
                <p:oleObj name="Equation" r:id="rId20" imgW="2425700" imgH="4826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contrast="12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27" y="4353470"/>
                        <a:ext cx="4786313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三、矩阵的性质</a:t>
            </a:r>
            <a:endParaRPr lang="zh-CN" altLang="en-US" sz="3600" dirty="0">
              <a:solidFill>
                <a:srgbClr val="FFFF00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14282" y="785794"/>
            <a:ext cx="28575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4.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正交矩阵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" name="Rectangle 3"/>
          <p:cNvSpPr txBox="1">
            <a:spLocks noRot="1" noChangeArrowheads="1"/>
          </p:cNvSpPr>
          <p:nvPr/>
        </p:nvSpPr>
        <p:spPr>
          <a:xfrm>
            <a:off x="0" y="1285860"/>
            <a:ext cx="8839200" cy="3071834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正交矩阵有以下几种等价定义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定义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：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为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阶实矩阵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若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800" b="0" i="1" u="none" strike="noStrike" kern="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A=E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则称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为正交矩阵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定义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：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为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阶实矩阵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若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AA</a:t>
            </a:r>
            <a:r>
              <a:rPr kumimoji="0" lang="en-US" altLang="zh-CN" sz="2800" b="0" i="1" u="none" strike="noStrike" kern="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=E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则称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为正交矩阵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定义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：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为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阶实矩阵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若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800" b="0" i="1" u="none" strike="noStrike" kern="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=A</a:t>
            </a:r>
            <a:r>
              <a:rPr kumimoji="0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-1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则称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为正交矩阵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定义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4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：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为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阶实矩阵，若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的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个行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/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列向量是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两两正交的单位向量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，则称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为正交矩阵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" name="Text Box 35"/>
          <p:cNvSpPr txBox="1">
            <a:spLocks noChangeArrowheads="1"/>
          </p:cNvSpPr>
          <p:nvPr/>
        </p:nvSpPr>
        <p:spPr bwMode="auto">
          <a:xfrm>
            <a:off x="428596" y="4572008"/>
            <a:ext cx="100013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0000FF"/>
                </a:solidFill>
              </a:rPr>
              <a:t>用途</a:t>
            </a:r>
            <a:r>
              <a:rPr kumimoji="1" lang="zh-CN" altLang="en-US" sz="2800" dirty="0" smtClean="0">
                <a:solidFill>
                  <a:schemeClr val="tx1"/>
                </a:solidFill>
              </a:rPr>
              <a:t>：</a:t>
            </a:r>
            <a:endParaRPr kumimoji="1"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0100" y="4572008"/>
            <a:ext cx="72152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正交变换在标准正交基下的矩阵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  2.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正交相似（相合）变换的矩阵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三、矩阵的性质</a:t>
            </a:r>
            <a:endParaRPr lang="zh-CN" altLang="en-US" sz="3600" dirty="0">
              <a:solidFill>
                <a:srgbClr val="FFFF00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14282" y="785794"/>
            <a:ext cx="2786082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正交矩阵的性质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85720" y="2071678"/>
            <a:ext cx="850112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90000"/>
              </a:lnSpc>
              <a:buAutoNum type="arabicPeriod"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|=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1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90000"/>
              </a:lnSpc>
              <a:buAutoNum type="arabicPeriod"/>
            </a:pP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可逆，其逆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也是正交矩阵；</a:t>
            </a: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90000"/>
              </a:lnSpc>
              <a:buAutoNum type="arabicPeriod" startAt="3"/>
            </a:pP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也是正交矩阵；</a:t>
            </a: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90000"/>
              </a:lnSpc>
              <a:buAutoNum type="arabicPeriod" startAt="3"/>
            </a:pP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(m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为自然数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800" i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8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A</a:t>
            </a:r>
            <a:r>
              <a:rPr lang="en-US" altLang="zh-CN" sz="28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等都是正交矩阵；</a:t>
            </a: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 startAt="5"/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|=-|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必不可逆；</a:t>
            </a: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 startAt="5"/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为奇数阶正交矩阵，且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|=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|B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A-B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必不可逆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AutoNum type="arabicPeriod" startAt="5"/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正交矩阵的特征值只能是</a:t>
            </a:r>
            <a:r>
              <a:rPr lang="en-US" altLang="zh-CN" sz="2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1.</a:t>
            </a:r>
            <a:endParaRPr lang="zh-CN" alt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90000"/>
              </a:lnSpc>
              <a:buAutoNum type="arabicPeriod" startAt="3"/>
            </a:pPr>
            <a:endParaRPr lang="en-US" altLang="zh-CN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14282" y="1500174"/>
            <a:ext cx="40719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设为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都是正交矩阵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0034" y="1357298"/>
            <a:ext cx="75724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熟练掌握矩阵的运算法则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加法、倍法、乘法、转置等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。掌握伴随阵公式，初等变换与初等阵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方阵积的行列式公式；理解矩阵的秩的概念；掌握逆矩阵存在的条件，熟悉逆矩阵的性质，掌握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阶矩阵求逆公式及高阶阵的逆公式。熟练掌握矩阵的初等变换，了解初等方阵的概念与性质。掌握用初等变换求矩阵阶梯型与秩的方法；熟悉初等变换求逆阵的方法。了解分块矩阵及其性质，掌握常用简单分块矩阵的一些计算方法技巧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要求</a:t>
            </a:r>
            <a:endParaRPr lang="zh-CN" altLang="en-US" sz="3600" dirty="0">
              <a:solidFill>
                <a:srgbClr val="FFFF00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142844" y="3187706"/>
            <a:ext cx="842968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(3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只有一行的矩阵称为</a:t>
            </a:r>
            <a:r>
              <a:rPr lang="zh-CN" altLang="en-US" sz="28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行矩阵或行向量；</a:t>
            </a:r>
            <a:endParaRPr lang="en-US" altLang="zh-CN" sz="2800" dirty="0" smtClean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      只有一列的矩阵称为</a:t>
            </a:r>
            <a:r>
              <a:rPr lang="zh-CN" altLang="en-US" sz="28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列矩阵或列向量；</a:t>
            </a:r>
            <a:endParaRPr lang="en-US" altLang="zh-CN" sz="2800" dirty="0" smtClean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二、矩阵的定义</a:t>
            </a:r>
            <a:endParaRPr lang="zh-CN" altLang="en-US" sz="3600" dirty="0">
              <a:solidFill>
                <a:srgbClr val="FFFF00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grpSp>
        <p:nvGrpSpPr>
          <p:cNvPr id="23" name="Group 27"/>
          <p:cNvGrpSpPr>
            <a:grpSpLocks/>
          </p:cNvGrpSpPr>
          <p:nvPr/>
        </p:nvGrpSpPr>
        <p:grpSpPr bwMode="auto">
          <a:xfrm>
            <a:off x="147888" y="1401756"/>
            <a:ext cx="5424244" cy="1039439"/>
            <a:chOff x="863" y="1117"/>
            <a:chExt cx="3099" cy="647"/>
          </a:xfrm>
        </p:grpSpPr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884" y="1117"/>
              <a:ext cx="306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(1) 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若            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，则称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为</a:t>
              </a:r>
              <a:r>
                <a:rPr lang="zh-CN" altLang="en-US" sz="2800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实矩阵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；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863" y="1400"/>
              <a:ext cx="309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      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若 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           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，则称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为</a:t>
              </a:r>
              <a:r>
                <a:rPr lang="zh-CN" altLang="en-US" sz="2800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复矩阵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；</a:t>
              </a:r>
            </a:p>
          </p:txBody>
        </p:sp>
        <p:graphicFrame>
          <p:nvGraphicFramePr>
            <p:cNvPr id="24" name="Object 22"/>
            <p:cNvGraphicFramePr>
              <a:graphicFrameLocks noChangeAspect="1"/>
            </p:cNvGraphicFramePr>
            <p:nvPr/>
          </p:nvGraphicFramePr>
          <p:xfrm>
            <a:off x="1432" y="1141"/>
            <a:ext cx="667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32" name="Equation" r:id="rId4" imgW="444307" imgH="241195" progId="Equation.3">
                    <p:embed/>
                  </p:oleObj>
                </mc:Choice>
                <mc:Fallback>
                  <p:oleObj name="Equation" r:id="rId4" imgW="444307" imgH="241195" progId="Equation.3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2" y="1141"/>
                          <a:ext cx="667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3"/>
            <p:cNvGraphicFramePr>
              <a:graphicFrameLocks noChangeAspect="1"/>
            </p:cNvGraphicFramePr>
            <p:nvPr/>
          </p:nvGraphicFramePr>
          <p:xfrm>
            <a:off x="1432" y="1401"/>
            <a:ext cx="667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33" name="Equation" r:id="rId6" imgW="444307" imgH="241195" progId="Equation.3">
                    <p:embed/>
                  </p:oleObj>
                </mc:Choice>
                <mc:Fallback>
                  <p:oleObj name="Equation" r:id="rId6" imgW="444307" imgH="241195" progId="Equation.3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2" y="1401"/>
                          <a:ext cx="667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Group 39"/>
          <p:cNvGrpSpPr>
            <a:grpSpLocks/>
          </p:cNvGrpSpPr>
          <p:nvPr/>
        </p:nvGrpSpPr>
        <p:grpSpPr bwMode="auto">
          <a:xfrm>
            <a:off x="142844" y="785796"/>
            <a:ext cx="3357563" cy="604839"/>
            <a:chOff x="872" y="654"/>
            <a:chExt cx="2115" cy="381"/>
          </a:xfrm>
        </p:grpSpPr>
        <p:sp>
          <p:nvSpPr>
            <p:cNvPr id="29" name="Text Box 37"/>
            <p:cNvSpPr txBox="1">
              <a:spLocks noChangeArrowheads="1"/>
            </p:cNvSpPr>
            <p:nvPr/>
          </p:nvSpPr>
          <p:spPr bwMode="auto">
            <a:xfrm>
              <a:off x="872" y="654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对于矩阵</a:t>
              </a:r>
            </a:p>
          </p:txBody>
        </p:sp>
        <p:graphicFrame>
          <p:nvGraphicFramePr>
            <p:cNvPr id="30" name="Object 26"/>
            <p:cNvGraphicFramePr>
              <a:graphicFrameLocks noChangeAspect="1"/>
            </p:cNvGraphicFramePr>
            <p:nvPr/>
          </p:nvGraphicFramePr>
          <p:xfrm>
            <a:off x="1963" y="699"/>
            <a:ext cx="102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34" name="Equation" r:id="rId8" imgW="736600" imgH="241300" progId="Equation.3">
                    <p:embed/>
                  </p:oleObj>
                </mc:Choice>
                <mc:Fallback>
                  <p:oleObj name="Equation" r:id="rId8" imgW="736600" imgH="241300" progId="Equation.3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3" y="699"/>
                          <a:ext cx="1024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179868" y="2473326"/>
            <a:ext cx="4677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m = n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，则称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sz="28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方阵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grpSp>
        <p:nvGrpSpPr>
          <p:cNvPr id="34" name="Group 42"/>
          <p:cNvGrpSpPr>
            <a:grpSpLocks/>
          </p:cNvGrpSpPr>
          <p:nvPr/>
        </p:nvGrpSpPr>
        <p:grpSpPr bwMode="auto">
          <a:xfrm>
            <a:off x="142844" y="4259276"/>
            <a:ext cx="9448800" cy="579438"/>
            <a:chOff x="188" y="2659"/>
            <a:chExt cx="6144" cy="365"/>
          </a:xfrm>
        </p:grpSpPr>
        <p:graphicFrame>
          <p:nvGraphicFramePr>
            <p:cNvPr id="35" name="Object 18"/>
            <p:cNvGraphicFramePr>
              <a:graphicFrameLocks noChangeAspect="1"/>
            </p:cNvGraphicFramePr>
            <p:nvPr/>
          </p:nvGraphicFramePr>
          <p:xfrm>
            <a:off x="792" y="2659"/>
            <a:ext cx="635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35" name="Equation" r:id="rId10" imgW="418918" imgH="241195" progId="Equation.3">
                    <p:embed/>
                  </p:oleObj>
                </mc:Choice>
                <mc:Fallback>
                  <p:oleObj name="Equation" r:id="rId10" imgW="418918" imgH="241195" progId="Equation.3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" y="2659"/>
                          <a:ext cx="635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6" name="Group 41"/>
            <p:cNvGrpSpPr>
              <a:grpSpLocks/>
            </p:cNvGrpSpPr>
            <p:nvPr/>
          </p:nvGrpSpPr>
          <p:grpSpPr bwMode="auto">
            <a:xfrm>
              <a:off x="188" y="2659"/>
              <a:ext cx="6144" cy="360"/>
              <a:chOff x="175" y="2826"/>
              <a:chExt cx="6144" cy="360"/>
            </a:xfrm>
          </p:grpSpPr>
          <p:sp>
            <p:nvSpPr>
              <p:cNvPr id="37" name="Text Box 32"/>
              <p:cNvSpPr txBox="1">
                <a:spLocks noChangeArrowheads="1"/>
              </p:cNvSpPr>
              <p:nvPr/>
            </p:nvSpPr>
            <p:spPr bwMode="auto">
              <a:xfrm>
                <a:off x="175" y="2826"/>
                <a:ext cx="614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(4) </a:t>
                </a:r>
                <a:r>
                  <a:rPr lang="zh-CN" altLang="en-US" sz="2800" dirty="0" smtClean="0">
                    <a:latin typeface="Times New Roman" pitchFamily="18" charset="0"/>
                    <a:cs typeface="Times New Roman" pitchFamily="18" charset="0"/>
                  </a:rPr>
                  <a:t>若          </a:t>
                </a:r>
                <a:r>
                  <a:rPr lang="zh-CN" altLang="en-US" sz="2800" dirty="0">
                    <a:latin typeface="Times New Roman" pitchFamily="18" charset="0"/>
                    <a:cs typeface="Times New Roman" pitchFamily="18" charset="0"/>
                  </a:rPr>
                  <a:t>，则称</a:t>
                </a: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zh-CN" altLang="en-US" sz="2800" dirty="0">
                    <a:latin typeface="Times New Roman" pitchFamily="18" charset="0"/>
                    <a:cs typeface="Times New Roman" pitchFamily="18" charset="0"/>
                  </a:rPr>
                  <a:t>为</a:t>
                </a:r>
                <a:r>
                  <a:rPr lang="zh-CN" altLang="en-US" sz="2800" dirty="0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零矩阵</a:t>
                </a:r>
                <a:r>
                  <a:rPr lang="zh-CN" altLang="en-US" sz="2800" dirty="0">
                    <a:latin typeface="Times New Roman" pitchFamily="18" charset="0"/>
                    <a:cs typeface="Times New Roman" pitchFamily="18" charset="0"/>
                  </a:rPr>
                  <a:t>，记做       或    </a:t>
                </a:r>
                <a:r>
                  <a:rPr lang="zh-CN" altLang="en-US" sz="2800" dirty="0" smtClean="0">
                    <a:latin typeface="Times New Roman" pitchFamily="18" charset="0"/>
                    <a:cs typeface="Times New Roman" pitchFamily="18" charset="0"/>
                  </a:rPr>
                  <a:t>；</a:t>
                </a:r>
                <a:endParaRPr lang="zh-CN" alt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38" name="Object 19"/>
              <p:cNvGraphicFramePr>
                <a:graphicFrameLocks noChangeAspect="1"/>
              </p:cNvGraphicFramePr>
              <p:nvPr/>
            </p:nvGraphicFramePr>
            <p:xfrm>
              <a:off x="3752" y="2840"/>
              <a:ext cx="481" cy="3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436" name="Equation" r:id="rId12" imgW="317362" imgH="228501" progId="Equation.3">
                      <p:embed/>
                    </p:oleObj>
                  </mc:Choice>
                  <mc:Fallback>
                    <p:oleObj name="Equation" r:id="rId12" imgW="317362" imgH="228501" progId="Equation.3">
                      <p:embed/>
                      <p:pic>
                        <p:nvPicPr>
                          <p:cNvPr id="0" name="Picture 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52" y="2840"/>
                            <a:ext cx="481" cy="3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" name="Object 20"/>
              <p:cNvGraphicFramePr>
                <a:graphicFrameLocks noChangeAspect="1"/>
              </p:cNvGraphicFramePr>
              <p:nvPr/>
            </p:nvGraphicFramePr>
            <p:xfrm>
              <a:off x="4449" y="2871"/>
              <a:ext cx="249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437" name="Equation" r:id="rId14" imgW="164814" imgH="177492" progId="Equation.3">
                      <p:embed/>
                    </p:oleObj>
                  </mc:Choice>
                  <mc:Fallback>
                    <p:oleObj name="Equation" r:id="rId14" imgW="164814" imgH="177492" progId="Equation.3">
                      <p:embed/>
                      <p:pic>
                        <p:nvPicPr>
                          <p:cNvPr id="0" name="Picture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9" y="2871"/>
                            <a:ext cx="249" cy="27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" name="Group 42"/>
          <p:cNvGrpSpPr>
            <a:grpSpLocks/>
          </p:cNvGrpSpPr>
          <p:nvPr/>
        </p:nvGrpSpPr>
        <p:grpSpPr bwMode="auto">
          <a:xfrm>
            <a:off x="142844" y="5108595"/>
            <a:ext cx="9448800" cy="1392239"/>
            <a:chOff x="188" y="2699"/>
            <a:chExt cx="6144" cy="877"/>
          </a:xfrm>
        </p:grpSpPr>
        <p:sp>
          <p:nvSpPr>
            <p:cNvPr id="43" name="Text Box 32"/>
            <p:cNvSpPr txBox="1">
              <a:spLocks noChangeArrowheads="1"/>
            </p:cNvSpPr>
            <p:nvPr/>
          </p:nvSpPr>
          <p:spPr bwMode="auto">
            <a:xfrm>
              <a:off x="188" y="2704"/>
              <a:ext cx="6144" cy="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(5) 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若            ，即            ，则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称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为</a:t>
              </a:r>
              <a:r>
                <a:rPr lang="zh-CN" altLang="en-US" sz="2800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对阵矩阵；</a:t>
              </a:r>
              <a:endParaRPr lang="en-US" altLang="zh-CN" sz="28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  <a:p>
              <a:pPr eaLnBrk="1" hangingPunct="1"/>
              <a:r>
                <a:rPr lang="en-US" altLang="zh-CN" sz="2800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    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若              ，即             ，则称</a:t>
              </a:r>
              <a:r>
                <a:rPr lang="en-US" altLang="zh-CN" sz="2800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为</a:t>
              </a:r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反</a:t>
              </a:r>
              <a:r>
                <a:rPr lang="zh-CN" altLang="en-US" sz="2800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对阵矩阵；</a:t>
              </a:r>
              <a:endParaRPr lang="en-US" altLang="zh-CN" sz="28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  <a:p>
              <a:pPr eaLnBrk="1" hangingPunct="1"/>
              <a:r>
                <a:rPr lang="en-US" altLang="zh-CN" sz="2800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41" name="Object 18"/>
            <p:cNvGraphicFramePr>
              <a:graphicFrameLocks noChangeAspect="1"/>
            </p:cNvGraphicFramePr>
            <p:nvPr/>
          </p:nvGraphicFramePr>
          <p:xfrm>
            <a:off x="792" y="2699"/>
            <a:ext cx="7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38" name="Equation" r:id="rId16" imgW="495085" imgH="241195" progId="Equation.DSMT4">
                    <p:embed/>
                  </p:oleObj>
                </mc:Choice>
                <mc:Fallback>
                  <p:oleObj name="Equation" r:id="rId16" imgW="495085" imgH="241195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" y="2699"/>
                          <a:ext cx="750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" name="Object 18"/>
          <p:cNvGraphicFramePr>
            <a:graphicFrameLocks noChangeAspect="1"/>
          </p:cNvGraphicFramePr>
          <p:nvPr/>
        </p:nvGraphicFramePr>
        <p:xfrm>
          <a:off x="1066785" y="5545146"/>
          <a:ext cx="13620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9" name="Equation" r:id="rId18" imgW="583947" imgH="241195" progId="Equation.DSMT4">
                  <p:embed/>
                </p:oleObj>
              </mc:Choice>
              <mc:Fallback>
                <p:oleObj name="Equation" r:id="rId18" imgW="583947" imgH="241195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785" y="5545146"/>
                        <a:ext cx="1362075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2928926" y="5143512"/>
          <a:ext cx="928694" cy="366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40" name="Equation" r:id="rId20" imgW="482391" imgH="190417" progId="Equation.DSMT4">
                  <p:embed/>
                </p:oleObj>
              </mc:Choice>
              <mc:Fallback>
                <p:oleObj name="Equation" r:id="rId20" imgW="482391" imgH="190417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5143512"/>
                        <a:ext cx="928694" cy="3665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1" name="Object 23"/>
          <p:cNvGraphicFramePr>
            <a:graphicFrameLocks noChangeAspect="1"/>
          </p:cNvGraphicFramePr>
          <p:nvPr/>
        </p:nvGraphicFramePr>
        <p:xfrm>
          <a:off x="3057525" y="5572140"/>
          <a:ext cx="110013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41" name="Equation" r:id="rId22" imgW="571252" imgH="190417" progId="Equation.DSMT4">
                  <p:embed/>
                </p:oleObj>
              </mc:Choice>
              <mc:Fallback>
                <p:oleObj name="Equation" r:id="rId22" imgW="571252" imgH="190417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5572140"/>
                        <a:ext cx="1100138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16"/>
          <p:cNvSpPr txBox="1">
            <a:spLocks noChangeArrowheads="1"/>
          </p:cNvSpPr>
          <p:nvPr/>
        </p:nvSpPr>
        <p:spPr bwMode="auto">
          <a:xfrm>
            <a:off x="79375" y="700088"/>
            <a:ext cx="74215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(6) 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对角矩阵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：主对角线元素不全为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，其余元素都为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170" name="Object 10"/>
          <p:cNvGraphicFramePr>
            <a:graphicFrameLocks noChangeAspect="1"/>
          </p:cNvGraphicFramePr>
          <p:nvPr/>
        </p:nvGraphicFramePr>
        <p:xfrm>
          <a:off x="2000250" y="1143000"/>
          <a:ext cx="3575050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7" name="Equation" r:id="rId3" imgW="2413000" imgH="939800" progId="Equation.DSMT4">
                  <p:embed/>
                </p:oleObj>
              </mc:Choice>
              <mc:Fallback>
                <p:oleObj name="Equation" r:id="rId3" imgW="2413000" imgH="9398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1143000"/>
                        <a:ext cx="3575050" cy="1392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19"/>
          <p:cNvSpPr txBox="1">
            <a:spLocks noChangeArrowheads="1"/>
          </p:cNvSpPr>
          <p:nvPr/>
        </p:nvSpPr>
        <p:spPr bwMode="auto">
          <a:xfrm>
            <a:off x="71438" y="4429125"/>
            <a:ext cx="76438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(8)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单位阵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：主对角元素都为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，其余元素都为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graphicFrame>
        <p:nvGraphicFramePr>
          <p:cNvPr id="7171" name="Object 11"/>
          <p:cNvGraphicFramePr>
            <a:graphicFrameLocks noChangeAspect="1"/>
          </p:cNvGraphicFramePr>
          <p:nvPr/>
        </p:nvGraphicFramePr>
        <p:xfrm>
          <a:off x="2143125" y="4929188"/>
          <a:ext cx="3544888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8" name="Equation" r:id="rId5" imgW="2273300" imgH="914400" progId="Equation.DSMT4">
                  <p:embed/>
                </p:oleObj>
              </mc:Choice>
              <mc:Fallback>
                <p:oleObj name="Equation" r:id="rId5" imgW="2273300" imgH="9144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4929188"/>
                        <a:ext cx="3544888" cy="142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19"/>
          <p:cNvSpPr txBox="1">
            <a:spLocks noChangeArrowheads="1"/>
          </p:cNvSpPr>
          <p:nvPr/>
        </p:nvSpPr>
        <p:spPr bwMode="auto">
          <a:xfrm>
            <a:off x="71438" y="2500313"/>
            <a:ext cx="89296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(7)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纯量矩阵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：主对角元素都相同的对角矩阵。</a:t>
            </a:r>
          </a:p>
        </p:txBody>
      </p:sp>
      <p:graphicFrame>
        <p:nvGraphicFramePr>
          <p:cNvPr id="7172" name="Object 10"/>
          <p:cNvGraphicFramePr>
            <a:graphicFrameLocks noChangeAspect="1"/>
          </p:cNvGraphicFramePr>
          <p:nvPr/>
        </p:nvGraphicFramePr>
        <p:xfrm>
          <a:off x="1860550" y="2928938"/>
          <a:ext cx="399415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9" name="Equation" r:id="rId7" imgW="2514600" imgH="914400" progId="Equation.DSMT4">
                  <p:embed/>
                </p:oleObj>
              </mc:Choice>
              <mc:Fallback>
                <p:oleObj name="Equation" r:id="rId7" imgW="2514600" imgH="9144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2928938"/>
                        <a:ext cx="3994150" cy="1452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二、矩阵的定义</a:t>
            </a:r>
            <a:endParaRPr lang="zh-CN" altLang="en-US" sz="3600" dirty="0">
              <a:solidFill>
                <a:srgbClr val="FFFF00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二、矩阵的运算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graphicFrame>
        <p:nvGraphicFramePr>
          <p:cNvPr id="96261" name="Object 44"/>
          <p:cNvGraphicFramePr>
            <a:graphicFrameLocks noGrp="1" noChangeAspect="1"/>
          </p:cNvGraphicFramePr>
          <p:nvPr/>
        </p:nvGraphicFramePr>
        <p:xfrm>
          <a:off x="2174903" y="3214686"/>
          <a:ext cx="6397625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4" imgW="2832100" imgH="939800" progId="Equation.DSMT4">
                  <p:embed/>
                </p:oleObj>
              </mc:Choice>
              <mc:Fallback>
                <p:oleObj name="Equation" r:id="rId4" imgW="2832100" imgH="939800" progId="Equation.DSMT4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903" y="3214686"/>
                        <a:ext cx="6397625" cy="212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357158" y="3357562"/>
            <a:ext cx="13612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⒉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数乘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14282" y="785794"/>
            <a:ext cx="23574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⒈  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Times New Roman" pitchFamily="18" charset="0"/>
              </a:rPr>
              <a:t>加法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18" name="Object 102"/>
          <p:cNvGraphicFramePr>
            <a:graphicFrameLocks noChangeAspect="1"/>
          </p:cNvGraphicFramePr>
          <p:nvPr/>
        </p:nvGraphicFramePr>
        <p:xfrm>
          <a:off x="1928794" y="874159"/>
          <a:ext cx="5786478" cy="241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6" imgW="2832100" imgH="1181100" progId="Equation.3">
                  <p:embed/>
                </p:oleObj>
              </mc:Choice>
              <mc:Fallback>
                <p:oleObj name="Equation" r:id="rId6" imgW="2832100" imgH="11811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874159"/>
                        <a:ext cx="5786478" cy="24119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483959" y="5572140"/>
            <a:ext cx="13019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减法</a:t>
            </a:r>
          </a:p>
        </p:txBody>
      </p:sp>
      <p:graphicFrame>
        <p:nvGraphicFramePr>
          <p:cNvPr id="20" name="Object 114"/>
          <p:cNvGraphicFramePr>
            <a:graphicFrameLocks noGrp="1" noChangeAspect="1"/>
          </p:cNvGraphicFramePr>
          <p:nvPr/>
        </p:nvGraphicFramePr>
        <p:xfrm>
          <a:off x="2000232" y="5615006"/>
          <a:ext cx="38893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8" imgW="1778000" imgH="241300" progId="Equation.3">
                  <p:embed/>
                </p:oleObj>
              </mc:Choice>
              <mc:Fallback>
                <p:oleObj name="Equation" r:id="rId8" imgW="1778000" imgH="241300" progId="Equation.3">
                  <p:embed/>
                  <p:pic>
                    <p:nvPicPr>
                      <p:cNvPr id="0" name="Picture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5615006"/>
                        <a:ext cx="3889375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00034" y="1428736"/>
            <a:ext cx="1214446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运算律：</a:t>
            </a:r>
            <a:endParaRPr lang="en-US" altLang="zh-CN" sz="2400" dirty="0" smtClean="0"/>
          </a:p>
        </p:txBody>
      </p:sp>
      <p:sp>
        <p:nvSpPr>
          <p:cNvPr id="16" name="矩形 15"/>
          <p:cNvSpPr/>
          <p:nvPr/>
        </p:nvSpPr>
        <p:spPr>
          <a:xfrm>
            <a:off x="500034" y="1928802"/>
            <a:ext cx="1723549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00000"/>
                </a:solidFill>
                <a:latin typeface="Arial"/>
                <a:ea typeface="宋体"/>
              </a:rPr>
              <a:t>加法四法则</a:t>
            </a:r>
            <a:endParaRPr lang="zh-CN" altLang="en-US" dirty="0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1472" y="4253219"/>
            <a:ext cx="1214446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运算律：</a:t>
            </a:r>
            <a:endParaRPr lang="en-US" altLang="zh-CN" sz="2400" dirty="0" smtClean="0"/>
          </a:p>
        </p:txBody>
      </p:sp>
      <p:sp>
        <p:nvSpPr>
          <p:cNvPr id="22" name="矩形 21"/>
          <p:cNvSpPr/>
          <p:nvPr/>
        </p:nvSpPr>
        <p:spPr>
          <a:xfrm>
            <a:off x="571472" y="4714884"/>
            <a:ext cx="1723549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00000"/>
                </a:solidFill>
                <a:latin typeface="Arial"/>
                <a:ea typeface="宋体"/>
              </a:rPr>
              <a:t>数乘四法则</a:t>
            </a:r>
            <a:endParaRPr lang="zh-CN" altLang="en-US" dirty="0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二、矩阵的运算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14282" y="785794"/>
            <a:ext cx="23574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4.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乘法</a:t>
            </a:r>
            <a:endParaRPr kumimoji="1" lang="zh-CN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188421" name="Object 62"/>
          <p:cNvGraphicFramePr>
            <a:graphicFrameLocks noGrp="1" noChangeAspect="1"/>
          </p:cNvGraphicFramePr>
          <p:nvPr/>
        </p:nvGraphicFramePr>
        <p:xfrm>
          <a:off x="1571604" y="966786"/>
          <a:ext cx="6096000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75" name="Equation" r:id="rId4" imgW="3263900" imgH="939800" progId="Equation.DSMT4">
                  <p:embed/>
                </p:oleObj>
              </mc:Choice>
              <mc:Fallback>
                <p:oleObj name="Equation" r:id="rId4" imgW="3263900" imgH="939800" progId="Equation.DSMT4">
                  <p:embed/>
                  <p:pic>
                    <p:nvPicPr>
                      <p:cNvPr id="0" name="Picture 3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966786"/>
                        <a:ext cx="6096000" cy="175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2" name="Object 63"/>
          <p:cNvGraphicFramePr>
            <a:graphicFrameLocks noChangeAspect="1"/>
          </p:cNvGraphicFramePr>
          <p:nvPr/>
        </p:nvGraphicFramePr>
        <p:xfrm>
          <a:off x="2041535" y="2752736"/>
          <a:ext cx="3162367" cy="2033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76" name="公式" r:id="rId6" imgW="1892300" imgH="1092200" progId="Equation.3">
                  <p:embed/>
                </p:oleObj>
              </mc:Choice>
              <mc:Fallback>
                <p:oleObj name="公式" r:id="rId6" imgW="1892300" imgH="10922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35" y="2752736"/>
                        <a:ext cx="3162367" cy="20335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46" name="Object 64"/>
          <p:cNvGraphicFramePr>
            <a:graphicFrameLocks noChangeAspect="1"/>
          </p:cNvGraphicFramePr>
          <p:nvPr/>
        </p:nvGraphicFramePr>
        <p:xfrm>
          <a:off x="5422910" y="3562361"/>
          <a:ext cx="5778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77" name="Equation" r:id="rId8" imgW="279158" imgH="177646" progId="Equation.3">
                  <p:embed/>
                </p:oleObj>
              </mc:Choice>
              <mc:Fallback>
                <p:oleObj name="Equation" r:id="rId8" imgW="279158" imgH="177646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10" y="3562361"/>
                        <a:ext cx="57785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900113" y="4702176"/>
            <a:ext cx="7634288" cy="1949450"/>
            <a:chOff x="567" y="2962"/>
            <a:chExt cx="4809" cy="1228"/>
          </a:xfrm>
        </p:grpSpPr>
        <p:graphicFrame>
          <p:nvGraphicFramePr>
            <p:cNvPr id="15" name="Object 229"/>
            <p:cNvGraphicFramePr>
              <a:graphicFrameLocks noChangeAspect="1"/>
            </p:cNvGraphicFramePr>
            <p:nvPr/>
          </p:nvGraphicFramePr>
          <p:xfrm>
            <a:off x="567" y="3377"/>
            <a:ext cx="212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478" name="Equation" r:id="rId10" imgW="164957" imgH="241091" progId="Equation.3">
                    <p:embed/>
                  </p:oleObj>
                </mc:Choice>
                <mc:Fallback>
                  <p:oleObj name="Equation" r:id="rId10" imgW="164957" imgH="241091" progId="Equation.3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3377"/>
                          <a:ext cx="212" cy="3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" name="Group 38"/>
            <p:cNvGrpSpPr>
              <a:grpSpLocks/>
            </p:cNvGrpSpPr>
            <p:nvPr/>
          </p:nvGrpSpPr>
          <p:grpSpPr bwMode="auto">
            <a:xfrm>
              <a:off x="735" y="3270"/>
              <a:ext cx="436" cy="296"/>
              <a:chOff x="1565" y="2590"/>
              <a:chExt cx="436" cy="296"/>
            </a:xfrm>
          </p:grpSpPr>
          <p:grpSp>
            <p:nvGrpSpPr>
              <p:cNvPr id="23" name="Group 39"/>
              <p:cNvGrpSpPr>
                <a:grpSpLocks/>
              </p:cNvGrpSpPr>
              <p:nvPr/>
            </p:nvGrpSpPr>
            <p:grpSpPr bwMode="auto">
              <a:xfrm>
                <a:off x="1610" y="2840"/>
                <a:ext cx="363" cy="46"/>
                <a:chOff x="1655" y="2840"/>
                <a:chExt cx="499" cy="46"/>
              </a:xfrm>
            </p:grpSpPr>
            <p:sp>
              <p:nvSpPr>
                <p:cNvPr id="25" name="Line 40"/>
                <p:cNvSpPr>
                  <a:spLocks noChangeShapeType="1"/>
                </p:cNvSpPr>
                <p:nvPr/>
              </p:nvSpPr>
              <p:spPr bwMode="auto">
                <a:xfrm>
                  <a:off x="1655" y="2840"/>
                  <a:ext cx="499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Line 41"/>
                <p:cNvSpPr>
                  <a:spLocks noChangeShapeType="1"/>
                </p:cNvSpPr>
                <p:nvPr/>
              </p:nvSpPr>
              <p:spPr bwMode="auto">
                <a:xfrm>
                  <a:off x="1655" y="2886"/>
                  <a:ext cx="499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" name="Text Box 42"/>
              <p:cNvSpPr txBox="1">
                <a:spLocks noChangeArrowheads="1"/>
              </p:cNvSpPr>
              <p:nvPr/>
            </p:nvSpPr>
            <p:spPr bwMode="auto">
              <a:xfrm>
                <a:off x="1565" y="2590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>
                    <a:solidFill>
                      <a:schemeClr val="hlink"/>
                    </a:solidFill>
                  </a:rPr>
                  <a:t>记做</a:t>
                </a:r>
              </a:p>
            </p:txBody>
          </p:sp>
        </p:grpSp>
        <p:graphicFrame>
          <p:nvGraphicFramePr>
            <p:cNvPr id="21" name="Object 230"/>
            <p:cNvGraphicFramePr>
              <a:graphicFrameLocks noChangeAspect="1"/>
            </p:cNvGraphicFramePr>
            <p:nvPr/>
          </p:nvGraphicFramePr>
          <p:xfrm>
            <a:off x="1156" y="2962"/>
            <a:ext cx="1957" cy="1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479" name="Equation" r:id="rId12" imgW="1752600" imgH="1104900" progId="Equation.DSMT4">
                    <p:embed/>
                  </p:oleObj>
                </mc:Choice>
                <mc:Fallback>
                  <p:oleObj name="Equation" r:id="rId12" imgW="1752600" imgH="110490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962"/>
                          <a:ext cx="1957" cy="1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31"/>
            <p:cNvGraphicFramePr>
              <a:graphicFrameLocks noChangeAspect="1"/>
            </p:cNvGraphicFramePr>
            <p:nvPr/>
          </p:nvGraphicFramePr>
          <p:xfrm>
            <a:off x="3150" y="3420"/>
            <a:ext cx="2226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480" name="公式" r:id="rId14" imgW="1930400" imgH="266700" progId="Equation.3">
                    <p:embed/>
                  </p:oleObj>
                </mc:Choice>
                <mc:Fallback>
                  <p:oleObj name="公式" r:id="rId14" imgW="1930400" imgH="266700" progId="Equation.3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0" y="3420"/>
                          <a:ext cx="2226" cy="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二、矩阵的运算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14282" y="785794"/>
            <a:ext cx="2071702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800" dirty="0" smtClean="0">
                <a:latin typeface="+mn-ea"/>
                <a:ea typeface="+mn-ea"/>
              </a:rPr>
              <a:t>乘法运算律：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  <p:graphicFrame>
        <p:nvGraphicFramePr>
          <p:cNvPr id="18" name="Object 77"/>
          <p:cNvGraphicFramePr>
            <a:graphicFrameLocks noChangeAspect="1"/>
          </p:cNvGraphicFramePr>
          <p:nvPr/>
        </p:nvGraphicFramePr>
        <p:xfrm>
          <a:off x="635000" y="1431925"/>
          <a:ext cx="50990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21" name="Equation" r:id="rId4" imgW="2247900" imgH="228600" progId="Equation.3">
                  <p:embed/>
                </p:oleObj>
              </mc:Choice>
              <mc:Fallback>
                <p:oleObj name="Equation" r:id="rId4" imgW="2247900" imgH="22860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1431925"/>
                        <a:ext cx="509905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6215063" y="1428750"/>
            <a:ext cx="197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>
                <a:solidFill>
                  <a:schemeClr val="hlink"/>
                </a:solidFill>
              </a:rPr>
              <a:t>乘法结合律</a:t>
            </a:r>
          </a:p>
        </p:txBody>
      </p:sp>
      <p:graphicFrame>
        <p:nvGraphicFramePr>
          <p:cNvPr id="20" name="Object 78"/>
          <p:cNvGraphicFramePr>
            <a:graphicFrameLocks noChangeAspect="1"/>
          </p:cNvGraphicFramePr>
          <p:nvPr/>
        </p:nvGraphicFramePr>
        <p:xfrm>
          <a:off x="627063" y="2139950"/>
          <a:ext cx="486886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22" name="Equation" r:id="rId6" imgW="2146300" imgH="457200" progId="Equation.3">
                  <p:embed/>
                </p:oleObj>
              </mc:Choice>
              <mc:Fallback>
                <p:oleObj name="Equation" r:id="rId6" imgW="2146300" imgH="4572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2139950"/>
                        <a:ext cx="4868862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6215063" y="2286000"/>
            <a:ext cx="197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>
                <a:solidFill>
                  <a:schemeClr val="hlink"/>
                </a:solidFill>
              </a:rPr>
              <a:t>乘法分配律</a:t>
            </a:r>
          </a:p>
        </p:txBody>
      </p:sp>
      <p:graphicFrame>
        <p:nvGraphicFramePr>
          <p:cNvPr id="27" name="Object 79"/>
          <p:cNvGraphicFramePr>
            <a:graphicFrameLocks noChangeAspect="1"/>
          </p:cNvGraphicFramePr>
          <p:nvPr/>
        </p:nvGraphicFramePr>
        <p:xfrm>
          <a:off x="622300" y="3375025"/>
          <a:ext cx="365918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23" name="Equation" r:id="rId8" imgW="1612900" imgH="228600" progId="Equation.3">
                  <p:embed/>
                </p:oleObj>
              </mc:Choice>
              <mc:Fallback>
                <p:oleObj name="Equation" r:id="rId8" imgW="1612900" imgH="2286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3375025"/>
                        <a:ext cx="3659188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3649663" y="4643438"/>
            <a:ext cx="4752975" cy="544512"/>
            <a:chOff x="2471" y="3631"/>
            <a:chExt cx="2994" cy="343"/>
          </a:xfrm>
        </p:grpSpPr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3187" y="3631"/>
              <a:ext cx="227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>
                  <a:solidFill>
                    <a:schemeClr val="hlink"/>
                  </a:solidFill>
                </a:rPr>
                <a:t>类似于数字乘法中的</a:t>
              </a:r>
              <a:r>
                <a:rPr lang="en-US" altLang="zh-CN" sz="2800">
                  <a:solidFill>
                    <a:schemeClr val="hlink"/>
                  </a:solidFill>
                </a:rPr>
                <a:t>1</a:t>
              </a:r>
            </a:p>
          </p:txBody>
        </p:sp>
        <p:graphicFrame>
          <p:nvGraphicFramePr>
            <p:cNvPr id="31" name="Object 81"/>
            <p:cNvGraphicFramePr>
              <a:graphicFrameLocks noChangeAspect="1"/>
            </p:cNvGraphicFramePr>
            <p:nvPr/>
          </p:nvGraphicFramePr>
          <p:xfrm>
            <a:off x="2471" y="3649"/>
            <a:ext cx="780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524" name="Equation" r:id="rId10" imgW="545863" imgH="228501" progId="Equation.3">
                    <p:embed/>
                  </p:oleObj>
                </mc:Choice>
                <mc:Fallback>
                  <p:oleObj name="Equation" r:id="rId10" imgW="545863" imgH="228501" progId="Equation.3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1" y="3649"/>
                          <a:ext cx="780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Object 80"/>
          <p:cNvGraphicFramePr>
            <a:graphicFrameLocks noChangeAspect="1"/>
          </p:cNvGraphicFramePr>
          <p:nvPr/>
        </p:nvGraphicFramePr>
        <p:xfrm>
          <a:off x="642910" y="4071942"/>
          <a:ext cx="54165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25" name="Equation" r:id="rId12" imgW="2387600" imgH="228600" progId="Equation.DSMT4">
                  <p:embed/>
                </p:oleObj>
              </mc:Choice>
              <mc:Fallback>
                <p:oleObj name="Equation" r:id="rId12" imgW="2387600" imgH="2286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4071942"/>
                        <a:ext cx="541655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857224" y="5191141"/>
            <a:ext cx="8228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Char char="ü"/>
            </a:pPr>
            <a:r>
              <a:rPr lang="zh-CN" altLang="en-US" sz="2800" dirty="0"/>
              <a:t>纯量矩阵    与矩阵相乘相当于  数成这个矩阵</a:t>
            </a:r>
            <a:endParaRPr lang="en-US" altLang="zh-CN" sz="2800" dirty="0"/>
          </a:p>
        </p:txBody>
      </p:sp>
      <p:graphicFrame>
        <p:nvGraphicFramePr>
          <p:cNvPr id="34" name="Object 81"/>
          <p:cNvGraphicFramePr>
            <a:graphicFrameLocks noChangeAspect="1"/>
          </p:cNvGraphicFramePr>
          <p:nvPr/>
        </p:nvGraphicFramePr>
        <p:xfrm>
          <a:off x="2608195" y="5262579"/>
          <a:ext cx="547688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26" name="Equation" r:id="rId14" imgW="241091" imgH="177646" progId="Equation.DSMT4">
                  <p:embed/>
                </p:oleObj>
              </mc:Choice>
              <mc:Fallback>
                <p:oleObj name="Equation" r:id="rId14" imgW="241091" imgH="177646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195" y="5262579"/>
                        <a:ext cx="547688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81"/>
          <p:cNvGraphicFramePr>
            <a:graphicFrameLocks noChangeAspect="1"/>
          </p:cNvGraphicFramePr>
          <p:nvPr/>
        </p:nvGraphicFramePr>
        <p:xfrm>
          <a:off x="5767341" y="5262579"/>
          <a:ext cx="3175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27" name="Equation" r:id="rId16" imgW="139579" imgH="177646" progId="Equation.DSMT4">
                  <p:embed/>
                </p:oleObj>
              </mc:Choice>
              <mc:Fallback>
                <p:oleObj name="Equation" r:id="rId16" imgW="139579" imgH="177646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341" y="5262579"/>
                        <a:ext cx="317500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18"/>
          <p:cNvSpPr txBox="1">
            <a:spLocks noChangeArrowheads="1"/>
          </p:cNvSpPr>
          <p:nvPr/>
        </p:nvSpPr>
        <p:spPr bwMode="auto">
          <a:xfrm>
            <a:off x="6429375" y="4000500"/>
            <a:ext cx="2571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>
                <a:solidFill>
                  <a:schemeClr val="hlink"/>
                </a:solidFill>
              </a:rPr>
              <a:t>乘法交换律</a:t>
            </a:r>
          </a:p>
        </p:txBody>
      </p:sp>
      <p:graphicFrame>
        <p:nvGraphicFramePr>
          <p:cNvPr id="126989" name="Object 60"/>
          <p:cNvGraphicFramePr>
            <a:graphicFrameLocks noChangeAspect="1"/>
          </p:cNvGraphicFramePr>
          <p:nvPr/>
        </p:nvGraphicFramePr>
        <p:xfrm>
          <a:off x="3357554" y="285728"/>
          <a:ext cx="4464283" cy="1000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28" name="Equation" r:id="rId18" imgW="3175000" imgH="711200" progId="Equation.3">
                  <p:embed/>
                </p:oleObj>
              </mc:Choice>
              <mc:Fallback>
                <p:oleObj name="Equation" r:id="rId18" imgW="3175000" imgH="71120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285728"/>
                        <a:ext cx="4464283" cy="10001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857224" y="5715016"/>
            <a:ext cx="80724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Char char="ü"/>
            </a:pPr>
            <a:r>
              <a:rPr lang="zh-CN" altLang="en-US" sz="2800" dirty="0" smtClean="0"/>
              <a:t>与任意矩阵都可交换相乘的矩阵一定是纯</a:t>
            </a:r>
            <a:r>
              <a:rPr lang="zh-CN" altLang="en-US" sz="2800" dirty="0"/>
              <a:t>量</a:t>
            </a:r>
            <a:r>
              <a:rPr lang="zh-CN" altLang="en-US" sz="2800" dirty="0" smtClean="0"/>
              <a:t>矩阵</a:t>
            </a:r>
            <a:endParaRPr lang="en-US" altLang="zh-CN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二、矩阵的运算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14282" y="785794"/>
            <a:ext cx="28575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5.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方阵的幂</a:t>
            </a:r>
            <a:endParaRPr kumimoji="1" lang="zh-CN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58900" y="1214422"/>
            <a:ext cx="60276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/>
              <a:t>    </a:t>
            </a:r>
            <a:r>
              <a:rPr lang="zh-CN" altLang="en-US" sz="2800" dirty="0"/>
              <a:t>设</a:t>
            </a:r>
            <a:r>
              <a:rPr lang="en-US" altLang="zh-CN" sz="2800" i="1" dirty="0">
                <a:latin typeface="Times New Roman" pitchFamily="18" charset="0"/>
              </a:rPr>
              <a:t>A</a:t>
            </a:r>
            <a:r>
              <a:rPr lang="zh-CN" altLang="en-US" sz="2800" dirty="0"/>
              <a:t>为</a:t>
            </a:r>
            <a:r>
              <a:rPr lang="en-US" altLang="zh-CN" sz="2800" i="1" dirty="0">
                <a:latin typeface="Times New Roman" pitchFamily="18" charset="0"/>
              </a:rPr>
              <a:t>n</a:t>
            </a:r>
            <a:r>
              <a:rPr lang="zh-CN" altLang="en-US" sz="2800" dirty="0"/>
              <a:t>阶方阵，则规定</a:t>
            </a:r>
            <a:r>
              <a:rPr lang="en-US" altLang="zh-CN" sz="2800" i="1" dirty="0">
                <a:latin typeface="Times New Roman" pitchFamily="18" charset="0"/>
              </a:rPr>
              <a:t>A</a:t>
            </a:r>
            <a:r>
              <a:rPr lang="zh-CN" altLang="en-US" sz="2800" dirty="0"/>
              <a:t>的</a:t>
            </a:r>
            <a:r>
              <a:rPr lang="en-US" altLang="zh-CN" sz="2800" i="1" dirty="0">
                <a:latin typeface="Times New Roman" pitchFamily="18" charset="0"/>
              </a:rPr>
              <a:t>k</a:t>
            </a:r>
            <a:r>
              <a:rPr lang="zh-CN" altLang="en-US" sz="2800" dirty="0"/>
              <a:t>次方为</a:t>
            </a:r>
          </a:p>
        </p:txBody>
      </p:sp>
      <p:graphicFrame>
        <p:nvGraphicFramePr>
          <p:cNvPr id="22" name="Object 154"/>
          <p:cNvGraphicFramePr>
            <a:graphicFrameLocks noGrp="1" noChangeAspect="1"/>
          </p:cNvGraphicFramePr>
          <p:nvPr/>
        </p:nvGraphicFramePr>
        <p:xfrm>
          <a:off x="6215074" y="972936"/>
          <a:ext cx="1933583" cy="670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30" name="Equation" r:id="rId4" imgW="952087" imgH="330057" progId="Equation.3">
                  <p:embed/>
                </p:oleObj>
              </mc:Choice>
              <mc:Fallback>
                <p:oleObj name="Equation" r:id="rId4" imgW="952087" imgH="330057" progId="Equation.3">
                  <p:embed/>
                  <p:pic>
                    <p:nvPicPr>
                      <p:cNvPr id="0" name="Picture 7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74" y="972936"/>
                        <a:ext cx="1933583" cy="6701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55"/>
          <p:cNvGraphicFramePr>
            <a:graphicFrameLocks noChangeAspect="1"/>
          </p:cNvGraphicFramePr>
          <p:nvPr/>
        </p:nvGraphicFramePr>
        <p:xfrm>
          <a:off x="1785918" y="1785926"/>
          <a:ext cx="991240" cy="38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31" name="Equation" r:id="rId6" imgW="495085" imgH="190417" progId="Equation.3">
                  <p:embed/>
                </p:oleObj>
              </mc:Choice>
              <mc:Fallback>
                <p:oleObj name="Equation" r:id="rId6" imgW="495085" imgH="190417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1785926"/>
                        <a:ext cx="991240" cy="38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56"/>
          <p:cNvGraphicFramePr>
            <a:graphicFrameLocks noChangeAspect="1"/>
          </p:cNvGraphicFramePr>
          <p:nvPr/>
        </p:nvGraphicFramePr>
        <p:xfrm>
          <a:off x="4286248" y="1761776"/>
          <a:ext cx="1678134" cy="38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32" name="Equation" r:id="rId8" imgW="838200" imgH="190500" progId="Equation.3">
                  <p:embed/>
                </p:oleObj>
              </mc:Choice>
              <mc:Fallback>
                <p:oleObj name="Equation" r:id="rId8" imgW="838200" imgH="1905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8" y="1761776"/>
                        <a:ext cx="1678134" cy="3813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57"/>
          <p:cNvGraphicFramePr>
            <a:graphicFrameLocks noChangeAspect="1"/>
          </p:cNvGraphicFramePr>
          <p:nvPr/>
        </p:nvGraphicFramePr>
        <p:xfrm>
          <a:off x="6215074" y="1807953"/>
          <a:ext cx="1474831" cy="406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33" name="Equation" r:id="rId10" imgW="736600" imgH="203200" progId="Equation.3">
                  <p:embed/>
                </p:oleObj>
              </mc:Choice>
              <mc:Fallback>
                <p:oleObj name="Equation" r:id="rId10" imgW="736600" imgH="20320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74" y="1807953"/>
                        <a:ext cx="1474831" cy="4066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642910" y="1690677"/>
            <a:ext cx="9452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/>
              <a:t>规定：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642910" y="2284405"/>
            <a:ext cx="1285884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 smtClean="0"/>
              <a:t>运算律：</a:t>
            </a:r>
            <a:endParaRPr lang="zh-CN" altLang="en-US" sz="2800" dirty="0"/>
          </a:p>
        </p:txBody>
      </p:sp>
      <p:graphicFrame>
        <p:nvGraphicFramePr>
          <p:cNvPr id="40" name="Object 158"/>
          <p:cNvGraphicFramePr>
            <a:graphicFrameLocks noChangeAspect="1"/>
          </p:cNvGraphicFramePr>
          <p:nvPr/>
        </p:nvGraphicFramePr>
        <p:xfrm>
          <a:off x="2214546" y="2357430"/>
          <a:ext cx="1801045" cy="391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34" name="Equation" r:id="rId12" imgW="876300" imgH="190500" progId="Equation.3">
                  <p:embed/>
                </p:oleObj>
              </mc:Choice>
              <mc:Fallback>
                <p:oleObj name="Equation" r:id="rId12" imgW="876300" imgH="19050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2357430"/>
                        <a:ext cx="1801045" cy="3913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59"/>
          <p:cNvGraphicFramePr>
            <a:graphicFrameLocks noChangeAspect="1"/>
          </p:cNvGraphicFramePr>
          <p:nvPr/>
        </p:nvGraphicFramePr>
        <p:xfrm>
          <a:off x="4214810" y="2357430"/>
          <a:ext cx="1487498" cy="46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35" name="Equation" r:id="rId14" imgW="723586" imgH="228501" progId="Equation.3">
                  <p:embed/>
                </p:oleObj>
              </mc:Choice>
              <mc:Fallback>
                <p:oleObj name="Equation" r:id="rId14" imgW="723586" imgH="228501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2357430"/>
                        <a:ext cx="1487498" cy="46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5832433" y="2285992"/>
            <a:ext cx="331156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i="1" dirty="0" err="1" smtClean="0">
                <a:latin typeface="Times New Roman" pitchFamily="18" charset="0"/>
              </a:rPr>
              <a:t>k,l</a:t>
            </a:r>
            <a:r>
              <a:rPr lang="zh-CN" altLang="en-US" sz="2800" dirty="0"/>
              <a:t>为</a:t>
            </a:r>
            <a:r>
              <a:rPr lang="zh-CN" altLang="en-US" sz="2800" dirty="0" smtClean="0"/>
              <a:t>任意整数</a:t>
            </a:r>
            <a:endParaRPr lang="en-US" altLang="zh-CN" sz="2800" dirty="0" smtClean="0"/>
          </a:p>
          <a:p>
            <a:pPr eaLnBrk="1" hangingPunct="1"/>
            <a:r>
              <a:rPr lang="en-US" altLang="zh-CN" sz="2000" dirty="0" smtClean="0"/>
              <a:t>(</a:t>
            </a:r>
            <a:r>
              <a:rPr lang="zh-CN" altLang="en-US" sz="2000" dirty="0" smtClean="0"/>
              <a:t>负整数相当于逆矩阵的幂</a:t>
            </a:r>
            <a:r>
              <a:rPr lang="en-US" altLang="zh-CN" sz="2000" dirty="0" smtClean="0"/>
              <a:t>)</a:t>
            </a:r>
          </a:p>
        </p:txBody>
      </p:sp>
      <p:grpSp>
        <p:nvGrpSpPr>
          <p:cNvPr id="43" name="Group 24"/>
          <p:cNvGrpSpPr>
            <a:grpSpLocks/>
          </p:cNvGrpSpPr>
          <p:nvPr/>
        </p:nvGrpSpPr>
        <p:grpSpPr bwMode="auto">
          <a:xfrm>
            <a:off x="840926" y="3143248"/>
            <a:ext cx="2159438" cy="523875"/>
            <a:chOff x="450" y="1834"/>
            <a:chExt cx="1330" cy="330"/>
          </a:xfrm>
        </p:grpSpPr>
        <p:sp>
          <p:nvSpPr>
            <p:cNvPr id="44" name="Text Box 22"/>
            <p:cNvSpPr txBox="1">
              <a:spLocks noChangeArrowheads="1"/>
            </p:cNvSpPr>
            <p:nvPr/>
          </p:nvSpPr>
          <p:spPr bwMode="auto">
            <a:xfrm>
              <a:off x="450" y="1834"/>
              <a:ext cx="133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 smtClean="0">
                  <a:latin typeface="Times New Roman" pitchFamily="18" charset="0"/>
                </a:rPr>
                <a:t>              时，</a:t>
              </a:r>
              <a:endParaRPr lang="zh-CN" altLang="en-US" sz="2800" dirty="0"/>
            </a:p>
          </p:txBody>
        </p:sp>
        <p:graphicFrame>
          <p:nvGraphicFramePr>
            <p:cNvPr id="45" name="Object 160"/>
            <p:cNvGraphicFramePr>
              <a:graphicFrameLocks noChangeAspect="1"/>
            </p:cNvGraphicFramePr>
            <p:nvPr/>
          </p:nvGraphicFramePr>
          <p:xfrm>
            <a:off x="450" y="1879"/>
            <a:ext cx="83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636" name="Equation" r:id="rId16" imgW="634449" imgH="164957" progId="Equation.3">
                    <p:embed/>
                  </p:oleObj>
                </mc:Choice>
                <mc:Fallback>
                  <p:oleObj name="Equation" r:id="rId16" imgW="634449" imgH="164957" progId="Equation.3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" y="1879"/>
                          <a:ext cx="833" cy="2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" name="Object 161"/>
          <p:cNvGraphicFramePr>
            <a:graphicFrameLocks noChangeAspect="1"/>
          </p:cNvGraphicFramePr>
          <p:nvPr/>
        </p:nvGraphicFramePr>
        <p:xfrm>
          <a:off x="3071802" y="1785926"/>
          <a:ext cx="940716" cy="38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37" name="Equation" r:id="rId18" imgW="469696" imgH="190417" progId="Equation.3">
                  <p:embed/>
                </p:oleObj>
              </mc:Choice>
              <mc:Fallback>
                <p:oleObj name="Equation" r:id="rId18" imgW="469696" imgH="190417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1785926"/>
                        <a:ext cx="940716" cy="3813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0" name="Object 121"/>
          <p:cNvGraphicFramePr>
            <a:graphicFrameLocks noChangeAspect="1"/>
          </p:cNvGraphicFramePr>
          <p:nvPr/>
        </p:nvGraphicFramePr>
        <p:xfrm>
          <a:off x="2857488" y="3214686"/>
          <a:ext cx="1631397" cy="397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38" name="Equation" r:id="rId20" imgW="939800" imgH="228600" progId="Equation.3">
                  <p:embed/>
                </p:oleObj>
              </mc:Choice>
              <mc:Fallback>
                <p:oleObj name="Equation" r:id="rId20" imgW="939800" imgH="22860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3214686"/>
                        <a:ext cx="1631397" cy="3974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7" name="Object 118"/>
          <p:cNvGraphicFramePr>
            <a:graphicFrameLocks noChangeAspect="1"/>
          </p:cNvGraphicFramePr>
          <p:nvPr/>
        </p:nvGraphicFramePr>
        <p:xfrm>
          <a:off x="4929190" y="3214686"/>
          <a:ext cx="2778059" cy="397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39" name="Equation" r:id="rId22" imgW="1600200" imgH="228600" progId="Equation.3">
                  <p:embed/>
                </p:oleObj>
              </mc:Choice>
              <mc:Fallback>
                <p:oleObj name="Equation" r:id="rId22" imgW="1600200" imgH="22860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90" y="3214686"/>
                        <a:ext cx="2778059" cy="3974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8" name="Object 119"/>
          <p:cNvGraphicFramePr>
            <a:graphicFrameLocks noChangeAspect="1"/>
          </p:cNvGraphicFramePr>
          <p:nvPr/>
        </p:nvGraphicFramePr>
        <p:xfrm>
          <a:off x="785786" y="3643314"/>
          <a:ext cx="2866653" cy="397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40" name="Equation" r:id="rId24" imgW="1651000" imgH="228600" progId="Equation.3">
                  <p:embed/>
                </p:oleObj>
              </mc:Choice>
              <mc:Fallback>
                <p:oleObj name="Equation" r:id="rId24" imgW="1651000" imgH="22860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3643314"/>
                        <a:ext cx="2866653" cy="3974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9" name="Object 120"/>
          <p:cNvGraphicFramePr>
            <a:graphicFrameLocks noChangeAspect="1"/>
          </p:cNvGraphicFramePr>
          <p:nvPr/>
        </p:nvGraphicFramePr>
        <p:xfrm>
          <a:off x="3929058" y="3643314"/>
          <a:ext cx="5049865" cy="420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41" name="Equation" r:id="rId26" imgW="2908300" imgH="241300" progId="Equation.3">
                  <p:embed/>
                </p:oleObj>
              </mc:Choice>
              <mc:Fallback>
                <p:oleObj name="Equation" r:id="rId26" imgW="2908300" imgH="24130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3643314"/>
                        <a:ext cx="5049865" cy="4201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214282" y="4071942"/>
            <a:ext cx="28575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6.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方阵的多项式</a:t>
            </a:r>
            <a:endParaRPr kumimoji="1" lang="zh-CN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341312" y="6497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 sz="2800"/>
          </a:p>
        </p:txBody>
      </p:sp>
      <p:pic>
        <p:nvPicPr>
          <p:cNvPr id="50" name="图片 14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1285852" y="4645037"/>
            <a:ext cx="45974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682625" y="5829320"/>
            <a:ext cx="846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sz="2400" dirty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zh-CN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sz="240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2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sz="2400" dirty="0" smtClean="0">
                <a:latin typeface="Times New Roman" pitchFamily="18" charset="0"/>
                <a:cs typeface="Times New Roman" pitchFamily="18" charset="0"/>
              </a:rPr>
              <a:t>次</a:t>
            </a:r>
            <a:r>
              <a:rPr lang="zh-CN" sz="2400" dirty="0">
                <a:latin typeface="Times New Roman" pitchFamily="18" charset="0"/>
                <a:cs typeface="Times New Roman" pitchFamily="18" charset="0"/>
              </a:rPr>
              <a:t>多项式。</a:t>
            </a:r>
          </a:p>
        </p:txBody>
      </p:sp>
      <p:pic>
        <p:nvPicPr>
          <p:cNvPr id="57" name="图片 21"/>
          <p:cNvPicPr>
            <a:picLocks noChangeAspect="1" noChangeArrowheads="1"/>
          </p:cNvPicPr>
          <p:nvPr/>
        </p:nvPicPr>
        <p:blipFill>
          <a:blip r:embed="rId29"/>
          <a:srcRect/>
          <a:stretch>
            <a:fillRect/>
          </a:stretch>
        </p:blipFill>
        <p:spPr bwMode="auto">
          <a:xfrm>
            <a:off x="1947878" y="5413392"/>
            <a:ext cx="48387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785786" y="4572008"/>
            <a:ext cx="778674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sz="2400" dirty="0" smtClean="0"/>
              <a:t>设</a:t>
            </a:r>
            <a:r>
              <a:rPr lang="en-US" altLang="zh-CN" sz="2400" dirty="0" smtClean="0"/>
              <a:t>                                        	      </a:t>
            </a:r>
            <a:r>
              <a:rPr lang="zh-CN" altLang="en-US" sz="2400" dirty="0" smtClean="0"/>
              <a:t>是关于    的    次多项式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dirty="0" smtClean="0"/>
              <a:t>阶方阵，称方阵</a:t>
            </a:r>
            <a:endParaRPr lang="zh-CN" sz="2400" dirty="0"/>
          </a:p>
        </p:txBody>
      </p:sp>
      <p:pic>
        <p:nvPicPr>
          <p:cNvPr id="30" name="图片 17"/>
          <p:cNvPicPr>
            <a:picLocks noChangeAspect="1" noChangeArrowheads="1"/>
          </p:cNvPicPr>
          <p:nvPr/>
        </p:nvPicPr>
        <p:blipFill>
          <a:blip r:embed="rId30"/>
          <a:srcRect/>
          <a:stretch>
            <a:fillRect/>
          </a:stretch>
        </p:blipFill>
        <p:spPr bwMode="auto">
          <a:xfrm>
            <a:off x="6929454" y="4714884"/>
            <a:ext cx="269875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图片 18"/>
          <p:cNvPicPr>
            <a:picLocks noChangeAspect="1" noChangeArrowheads="1"/>
          </p:cNvPicPr>
          <p:nvPr/>
        </p:nvPicPr>
        <p:blipFill>
          <a:blip r:embed="rId31"/>
          <a:srcRect/>
          <a:stretch>
            <a:fillRect/>
          </a:stretch>
        </p:blipFill>
        <p:spPr bwMode="auto">
          <a:xfrm>
            <a:off x="7500958" y="4714884"/>
            <a:ext cx="3175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1061378</TotalTime>
  <Words>1860</Words>
  <Application>Microsoft Office PowerPoint</Application>
  <PresentationFormat>全屏显示(4:3)</PresentationFormat>
  <Paragraphs>301</Paragraphs>
  <Slides>34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黑体</vt:lpstr>
      <vt:lpstr>华文行楷</vt:lpstr>
      <vt:lpstr>楷体_GB2312</vt:lpstr>
      <vt:lpstr>宋体</vt:lpstr>
      <vt:lpstr>Arial</vt:lpstr>
      <vt:lpstr>Euclid Symbol</vt:lpstr>
      <vt:lpstr>Garamond</vt:lpstr>
      <vt:lpstr>Symbol</vt:lpstr>
      <vt:lpstr>Times New Roman</vt:lpstr>
      <vt:lpstr>Wingdings</vt:lpstr>
      <vt:lpstr>自定义设计方案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rllang</dc:creator>
  <cp:lastModifiedBy>Franknew Chen</cp:lastModifiedBy>
  <cp:revision>1016</cp:revision>
  <cp:lastPrinted>1601-01-01T00:00:00Z</cp:lastPrinted>
  <dcterms:created xsi:type="dcterms:W3CDTF">1601-01-01T00:00:00Z</dcterms:created>
  <dcterms:modified xsi:type="dcterms:W3CDTF">2016-01-14T01:15:37Z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