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sldIdLst>
    <p:sldId id="822" r:id="rId2"/>
    <p:sldId id="976" r:id="rId3"/>
    <p:sldId id="974" r:id="rId4"/>
    <p:sldId id="975" r:id="rId5"/>
    <p:sldId id="977" r:id="rId6"/>
    <p:sldId id="978" r:id="rId7"/>
    <p:sldId id="979" r:id="rId8"/>
    <p:sldId id="981" r:id="rId9"/>
    <p:sldId id="982" r:id="rId10"/>
    <p:sldId id="984" r:id="rId11"/>
    <p:sldId id="987" r:id="rId12"/>
    <p:sldId id="988" r:id="rId13"/>
    <p:sldId id="990" r:id="rId14"/>
    <p:sldId id="991" r:id="rId15"/>
    <p:sldId id="980" r:id="rId16"/>
    <p:sldId id="986" r:id="rId17"/>
    <p:sldId id="985" r:id="rId18"/>
    <p:sldId id="989" r:id="rId19"/>
    <p:sldId id="983" r:id="rId20"/>
    <p:sldId id="95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A46E5A-4F32-4816-A6A0-9EDBC90FD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5C66F-7DAF-4E99-A3E5-8560DD4E1AE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89CB-BF50-45C6-A019-1F6871166952}" type="slidenum">
              <a:rPr lang="en-US" altLang="zh-CN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785918" y="2786069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线性方程组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57422" y="2762249"/>
            <a:ext cx="431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解的判定方法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357422" y="2000240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应用与相关问题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785918" y="2024049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1785918" y="352425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57422" y="3500438"/>
            <a:ext cx="431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通解的结构和求法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14356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通解的求法：齐次方程组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072066" y="914386"/>
          <a:ext cx="1371600" cy="514350"/>
        </p:xfrm>
        <a:graphic>
          <a:graphicData uri="http://schemas.openxmlformats.org/presentationml/2006/ole">
            <p:oleObj spid="_x0000_s131074" name="Equation" r:id="rId3" imgW="609480" imgH="2286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57224" y="2071678"/>
          <a:ext cx="6483350" cy="1022350"/>
        </p:xfrm>
        <a:graphic>
          <a:graphicData uri="http://schemas.openxmlformats.org/presentationml/2006/ole">
            <p:oleObj spid="_x0000_s131077" name="Equation" r:id="rId4" imgW="2895600" imgH="457200" progId="Equation.DSMT4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1229" y="1285860"/>
            <a:ext cx="7167347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 smtClean="0">
                <a:latin typeface="Times New Roman" pitchFamily="18" charset="0"/>
              </a:rPr>
              <a:t>当</a:t>
            </a:r>
            <a:r>
              <a:rPr kumimoji="1" lang="en-US" altLang="zh-CN" sz="2400" dirty="0" smtClean="0">
                <a:latin typeface="Times New Roman" pitchFamily="18" charset="0"/>
              </a:rPr>
              <a:t>rank(</a:t>
            </a:r>
            <a:r>
              <a:rPr kumimoji="1" lang="en-US" altLang="zh-CN" sz="2400" i="1" dirty="0" smtClean="0">
                <a:latin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</a:rPr>
              <a:t>)</a:t>
            </a:r>
            <a:r>
              <a:rPr kumimoji="1" lang="en-US" altLang="zh-CN" sz="2400" i="1" dirty="0" smtClean="0">
                <a:latin typeface="Times New Roman" pitchFamily="18" charset="0"/>
              </a:rPr>
              <a:t>=r=n</a:t>
            </a:r>
            <a:r>
              <a:rPr kumimoji="1" lang="zh-CN" altLang="en-US" sz="2400" dirty="0"/>
              <a:t>时</a:t>
            </a:r>
            <a:r>
              <a:rPr kumimoji="1" lang="en-US" altLang="zh-CN" sz="2400" dirty="0">
                <a:latin typeface="Times New Roman" pitchFamily="18" charset="0"/>
              </a:rPr>
              <a:t>,</a:t>
            </a:r>
            <a:r>
              <a:rPr kumimoji="1" lang="zh-CN" altLang="en-US" sz="2400" dirty="0"/>
              <a:t>只有零解，</a:t>
            </a:r>
            <a:r>
              <a:rPr kumimoji="1" lang="en-US" altLang="zh-CN" sz="2400" i="1" dirty="0">
                <a:latin typeface="Times New Roman" pitchFamily="18" charset="0"/>
              </a:rPr>
              <a:t>S=</a:t>
            </a:r>
            <a:r>
              <a:rPr kumimoji="1" lang="en-US" altLang="zh-CN" sz="2400" dirty="0">
                <a:latin typeface="Times New Roman" pitchFamily="18" charset="0"/>
              </a:rPr>
              <a:t>{</a:t>
            </a:r>
            <a:r>
              <a:rPr kumimoji="1" lang="en-US" altLang="zh-CN" sz="2400" i="1" dirty="0">
                <a:latin typeface="Times New Roman" pitchFamily="18" charset="0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}</a:t>
            </a:r>
            <a:r>
              <a:rPr kumimoji="1" lang="en-US" altLang="zh-CN" sz="2400" i="1" dirty="0">
                <a:latin typeface="Times New Roman" pitchFamily="18" charset="0"/>
              </a:rPr>
              <a:t>,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所以</a:t>
            </a:r>
            <a:r>
              <a:rPr kumimoji="1" lang="en-US" altLang="zh-CN" sz="2400" dirty="0">
                <a:latin typeface="Times New Roman" pitchFamily="18" charset="0"/>
              </a:rPr>
              <a:t>dim</a:t>
            </a:r>
            <a:r>
              <a:rPr kumimoji="1" lang="en-US" altLang="zh-CN" sz="2400" i="1" dirty="0">
                <a:latin typeface="Times New Roman" pitchFamily="18" charset="0"/>
              </a:rPr>
              <a:t> S=</a:t>
            </a:r>
            <a:r>
              <a:rPr kumimoji="1" lang="en-US" altLang="zh-CN" sz="2400" dirty="0">
                <a:latin typeface="Times New Roman" pitchFamily="18" charset="0"/>
              </a:rPr>
              <a:t>0</a:t>
            </a:r>
            <a:r>
              <a:rPr kumimoji="1" lang="en-US" altLang="zh-CN" sz="2400" i="1" dirty="0"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425926" y="3605209"/>
          <a:ext cx="134937" cy="271463"/>
        </p:xfrm>
        <a:graphic>
          <a:graphicData uri="http://schemas.openxmlformats.org/presentationml/2006/ole">
            <p:oleObj spid="_x0000_s131078" name="Equation" r:id="rId5" imgW="126835" imgH="253670" progId="Equation.3">
              <p:embed/>
            </p:oleObj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00034" y="1721406"/>
            <a:ext cx="3482043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(2)</a:t>
            </a:r>
            <a:r>
              <a:rPr kumimoji="1" lang="zh-CN" altLang="en-US" sz="2400" dirty="0" smtClean="0"/>
              <a:t>当</a:t>
            </a:r>
            <a:r>
              <a:rPr kumimoji="1" lang="en-US" altLang="zh-CN" sz="2400" dirty="0" smtClean="0">
                <a:latin typeface="Times New Roman" pitchFamily="18" charset="0"/>
              </a:rPr>
              <a:t>rank(</a:t>
            </a:r>
            <a:r>
              <a:rPr kumimoji="1" lang="en-US" altLang="zh-CN" sz="2400" i="1" dirty="0" smtClean="0">
                <a:latin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</a:rPr>
              <a:t>)</a:t>
            </a:r>
            <a:r>
              <a:rPr kumimoji="1" lang="en-US" altLang="zh-CN" sz="2400" i="1" dirty="0" smtClean="0">
                <a:latin typeface="Times New Roman" pitchFamily="18" charset="0"/>
              </a:rPr>
              <a:t>= </a:t>
            </a:r>
            <a:r>
              <a:rPr kumimoji="1" lang="en-US" altLang="zh-CN" sz="2400" i="1" dirty="0" smtClean="0">
                <a:latin typeface="Times New Roman" pitchFamily="18" charset="0"/>
                <a:ea typeface="楷体_GB2312" pitchFamily="49" charset="-122"/>
              </a:rPr>
              <a:t>r&lt;n</a:t>
            </a:r>
            <a:r>
              <a:rPr kumimoji="1" lang="zh-CN" altLang="en-US" sz="2400" smtClean="0"/>
              <a:t>时，设</a:t>
            </a:r>
            <a:endParaRPr kumimoji="1" lang="en-US" altLang="zh-CN" sz="2400" i="1" dirty="0">
              <a:latin typeface="Times New Roman" pitchFamily="18" charset="0"/>
            </a:endParaRPr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071538" y="2928934"/>
            <a:ext cx="8072438" cy="3600450"/>
            <a:chOff x="592" y="1842"/>
            <a:chExt cx="5085" cy="2268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687" y="2832"/>
              <a:ext cx="99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行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最简形</a:t>
              </a:r>
            </a:p>
            <a:p>
              <a:pPr eaLnBrk="1" hangingPunct="1"/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endPara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592" y="2144"/>
            <a:ext cx="3640" cy="1966"/>
          </p:xfrm>
          <a:graphic>
            <a:graphicData uri="http://schemas.openxmlformats.org/presentationml/2006/ole">
              <p:oleObj spid="_x0000_s131079" name="Equation" r:id="rId6" imgW="2438400" imgH="1447800" progId="Equation.DSMT4">
                <p:embed/>
              </p:oleObj>
            </a:graphicData>
          </a:graphic>
        </p:graphicFrame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32" y="1842"/>
              <a:ext cx="33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i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  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… 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r     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r+1     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r+2       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…   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kumimoji="1" lang="zh-CN" altLang="en-US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66" y="3294"/>
              <a:ext cx="281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572396" y="2357430"/>
            <a:ext cx="1309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消元法     </a:t>
            </a: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7050" y="857232"/>
            <a:ext cx="7478713" cy="3382963"/>
            <a:chOff x="240" y="2229"/>
            <a:chExt cx="4140" cy="201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40" y="3063"/>
              <a:ext cx="77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dirty="0">
                  <a:latin typeface="Times New Roman" pitchFamily="18" charset="0"/>
                </a:rPr>
                <a:t>通解为：</a:t>
              </a:r>
              <a:endParaRPr kumimoji="1" lang="zh-CN" altLang="en-US" sz="2000" dirty="0">
                <a:latin typeface="Times New Roman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876" y="2229"/>
            <a:ext cx="3504" cy="2016"/>
          </p:xfrm>
          <a:graphic>
            <a:graphicData uri="http://schemas.openxmlformats.org/presentationml/2006/ole">
              <p:oleObj spid="_x0000_s133122" name="Equation" r:id="rId3" imgW="2425700" imgH="1473200" progId="Equation.DSMT4">
                <p:embed/>
              </p:oleObj>
            </a:graphicData>
          </a:graphic>
        </p:graphicFrame>
      </p:grp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744538" y="4133832"/>
          <a:ext cx="7512050" cy="2239963"/>
        </p:xfrm>
        <a:graphic>
          <a:graphicData uri="http://schemas.openxmlformats.org/presentationml/2006/ole">
            <p:oleObj spid="_x0000_s133123" name="Equation" r:id="rId4" imgW="3187700" imgH="965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7"/>
          <p:cNvGraphicFramePr>
            <a:graphicFrameLocks noChangeAspect="1"/>
          </p:cNvGraphicFramePr>
          <p:nvPr/>
        </p:nvGraphicFramePr>
        <p:xfrm>
          <a:off x="582613" y="1158875"/>
          <a:ext cx="8561387" cy="2771775"/>
        </p:xfrm>
        <a:graphic>
          <a:graphicData uri="http://schemas.openxmlformats.org/presentationml/2006/ole">
            <p:oleObj spid="_x0000_s134146" name="Equation" r:id="rId3" imgW="3848100" imgH="1193800" progId="Equation.DSMT4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625498" y="4083059"/>
          <a:ext cx="7232650" cy="560387"/>
        </p:xfrm>
        <a:graphic>
          <a:graphicData uri="http://schemas.openxmlformats.org/presentationml/2006/ole">
            <p:oleObj spid="_x0000_s134147" name="Equation" r:id="rId4" imgW="3251200" imgH="241300" progId="Equation.DSMT4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71538" y="730241"/>
          <a:ext cx="7477125" cy="1341437"/>
        </p:xfrm>
        <a:graphic>
          <a:graphicData uri="http://schemas.openxmlformats.org/presentationml/2006/ole">
            <p:oleObj spid="_x0000_s138244" name="Equation" r:id="rId3" imgW="3238500" imgH="584200" progId="Equation.DSMT4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6816" y="785794"/>
            <a:ext cx="133191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4282" y="194468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解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79463" y="2000250"/>
          <a:ext cx="6423025" cy="1341438"/>
        </p:xfrm>
        <a:graphic>
          <a:graphicData uri="http://schemas.openxmlformats.org/presentationml/2006/ole">
            <p:oleObj spid="_x0000_s138245" name="Equation" r:id="rId4" imgW="2781000" imgH="58392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827088" y="3214686"/>
          <a:ext cx="4049712" cy="989012"/>
        </p:xfrm>
        <a:graphic>
          <a:graphicData uri="http://schemas.openxmlformats.org/presentationml/2006/ole">
            <p:oleObj spid="_x0000_s138246" name="Equation" r:id="rId5" imgW="1752600" imgH="43180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860452" y="4214818"/>
          <a:ext cx="7569200" cy="931862"/>
        </p:xfrm>
        <a:graphic>
          <a:graphicData uri="http://schemas.openxmlformats.org/presentationml/2006/ole">
            <p:oleObj spid="_x0000_s138247" name="Equation" r:id="rId6" imgW="3276600" imgH="406400" progId="Equation.DSMT4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766763" y="5000625"/>
          <a:ext cx="6526212" cy="1619250"/>
        </p:xfrm>
        <a:graphic>
          <a:graphicData uri="http://schemas.openxmlformats.org/presentationml/2006/ole">
            <p:oleObj spid="_x0000_s138248" name="Equation" r:id="rId7" imgW="2946240" imgH="736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71538" y="730241"/>
          <a:ext cx="7477125" cy="1341437"/>
        </p:xfrm>
        <a:graphic>
          <a:graphicData uri="http://schemas.openxmlformats.org/presentationml/2006/ole">
            <p:oleObj spid="_x0000_s139266" name="Equation" r:id="rId3" imgW="3238500" imgH="584200" progId="Equation.DSMT4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6816" y="785794"/>
            <a:ext cx="133191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4282" y="194468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解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39271" name="Object 3"/>
          <p:cNvGraphicFramePr>
            <a:graphicFrameLocks noChangeAspect="1"/>
          </p:cNvGraphicFramePr>
          <p:nvPr/>
        </p:nvGraphicFramePr>
        <p:xfrm>
          <a:off x="1857356" y="2428868"/>
          <a:ext cx="4135437" cy="2620963"/>
        </p:xfrm>
        <a:graphic>
          <a:graphicData uri="http://schemas.openxmlformats.org/presentationml/2006/ole">
            <p:oleObj spid="_x0000_s139271" name="Equation" r:id="rId4" imgW="1790640" imgH="1143000" progId="Equation.DSMT4">
              <p:embed/>
            </p:oleObj>
          </a:graphicData>
        </a:graphic>
      </p:graphicFrame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3540100" y="5372107"/>
          <a:ext cx="2846388" cy="495300"/>
        </p:xfrm>
        <a:graphic>
          <a:graphicData uri="http://schemas.openxmlformats.org/presentationml/2006/ole">
            <p:oleObj spid="_x0000_s139272" name="Equation" r:id="rId5" imgW="1231366" imgH="215806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解的结构：非齐次方程组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072066" y="914386"/>
          <a:ext cx="1371600" cy="514350"/>
        </p:xfrm>
        <a:graphic>
          <a:graphicData uri="http://schemas.openxmlformats.org/presentationml/2006/ole">
            <p:oleObj spid="_x0000_s122890" name="Equation" r:id="rId3" imgW="609480" imgH="228600" progId="Equation.DSMT4">
              <p:embed/>
            </p:oleObj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357158" y="2000250"/>
          <a:ext cx="8509000" cy="1106488"/>
        </p:xfrm>
        <a:graphic>
          <a:graphicData uri="http://schemas.openxmlformats.org/presentationml/2006/ole">
            <p:oleObj spid="_x0000_s122891" name="Equation" r:id="rId4" imgW="3682800" imgH="482400" progId="Equation.DSMT4">
              <p:embed/>
            </p:oleObj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614391" y="3214686"/>
          <a:ext cx="8101013" cy="466725"/>
        </p:xfrm>
        <a:graphic>
          <a:graphicData uri="http://schemas.openxmlformats.org/presentationml/2006/ole">
            <p:oleObj spid="_x0000_s122892" name="Equation" r:id="rId5" imgW="35049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通解的求法：非齐次方程组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414978" y="914386"/>
          <a:ext cx="1371600" cy="514350"/>
        </p:xfrm>
        <a:graphic>
          <a:graphicData uri="http://schemas.openxmlformats.org/presentationml/2006/ole">
            <p:oleObj spid="_x0000_s132098" name="Equation" r:id="rId3" imgW="609480" imgH="228600" progId="Equation.DSMT4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48" y="2571744"/>
            <a:ext cx="7000924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(1)  </a:t>
            </a:r>
            <a:r>
              <a:rPr kumimoji="1" lang="zh-CN" altLang="en-US" dirty="0" smtClean="0">
                <a:sym typeface="Wingdings" pitchFamily="2" charset="2"/>
              </a:rPr>
              <a:t>求</a:t>
            </a:r>
            <a:r>
              <a:rPr kumimoji="1" lang="zh-CN" altLang="en-US" dirty="0">
                <a:sym typeface="Wingdings" pitchFamily="2" charset="2"/>
              </a:rPr>
              <a:t>齐次</a:t>
            </a:r>
            <a:r>
              <a:rPr kumimoji="1" lang="zh-CN" altLang="en-US" dirty="0" smtClean="0">
                <a:sym typeface="Wingdings" pitchFamily="2" charset="2"/>
              </a:rPr>
              <a:t>方程           基础</a:t>
            </a:r>
            <a:r>
              <a:rPr kumimoji="1" lang="zh-CN" altLang="en-US" dirty="0">
                <a:sym typeface="Wingdings" pitchFamily="2" charset="2"/>
              </a:rPr>
              <a:t>解系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;</a:t>
            </a:r>
          </a:p>
          <a:p>
            <a:pPr eaLnBrk="1" hangingPunct="1"/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)  </a:t>
            </a:r>
            <a:r>
              <a:rPr kumimoji="1" lang="zh-CN" altLang="en-US" dirty="0" smtClean="0">
                <a:sym typeface="Wingdings" pitchFamily="2" charset="2"/>
              </a:rPr>
              <a:t>求         非</a:t>
            </a:r>
            <a:r>
              <a:rPr kumimoji="1" lang="zh-CN" altLang="en-US" dirty="0">
                <a:sym typeface="Wingdings" pitchFamily="2" charset="2"/>
              </a:rPr>
              <a:t>齐次特解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;</a:t>
            </a:r>
          </a:p>
          <a:p>
            <a:pPr eaLnBrk="1" hangingPunct="1"/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3</a:t>
            </a:r>
            <a:r>
              <a:rPr kumimoji="1" lang="en-US" altLang="zh-CN" dirty="0" smtClean="0">
                <a:latin typeface="Times New Roman" pitchFamily="18" charset="0"/>
                <a:sym typeface="Wingdings" pitchFamily="2" charset="2"/>
              </a:rPr>
              <a:t>)  </a:t>
            </a:r>
            <a:r>
              <a:rPr kumimoji="1" lang="zh-CN" altLang="en-US" dirty="0" smtClean="0">
                <a:sym typeface="Wingdings" pitchFamily="2" charset="2"/>
              </a:rPr>
              <a:t>写出</a:t>
            </a:r>
            <a:r>
              <a:rPr kumimoji="1" lang="zh-CN" altLang="en-US" dirty="0">
                <a:sym typeface="Wingdings" pitchFamily="2" charset="2"/>
              </a:rPr>
              <a:t>通解</a:t>
            </a:r>
            <a:r>
              <a:rPr kumimoji="1" lang="en-US" altLang="zh-CN" dirty="0">
                <a:latin typeface="Times New Roman" pitchFamily="18" charset="0"/>
                <a:sym typeface="Wingdings" pitchFamily="2" charset="2"/>
              </a:rPr>
              <a:t>.</a:t>
            </a:r>
            <a:endParaRPr kumimoji="1" lang="zh-CN" altLang="en-US" dirty="0">
              <a:latin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3643306" y="2671760"/>
          <a:ext cx="1000125" cy="400050"/>
        </p:xfrm>
        <a:graphic>
          <a:graphicData uri="http://schemas.openxmlformats.org/presentationml/2006/ole">
            <p:oleObj spid="_x0000_s132099" name="Equation" r:id="rId4" imgW="444240" imgH="177480" progId="Equation.DSMT4">
              <p:embed/>
            </p:oleObj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857356" y="3143248"/>
          <a:ext cx="1000125" cy="400050"/>
        </p:xfrm>
        <a:graphic>
          <a:graphicData uri="http://schemas.openxmlformats.org/presentationml/2006/ole">
            <p:oleObj spid="_x0000_s132100" name="Equation" r:id="rId5" imgW="44424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857232"/>
            <a:ext cx="1331913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14414" y="873117"/>
          <a:ext cx="6862762" cy="1341437"/>
        </p:xfrm>
        <a:graphic>
          <a:graphicData uri="http://schemas.openxmlformats.org/presentationml/2006/ole">
            <p:oleObj spid="_x0000_s135170" name="Equation" r:id="rId3" imgW="2971800" imgH="584200" progId="Equation.DSMT4">
              <p:embed/>
            </p:oleObj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0201" y="212883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解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403350" y="2249488"/>
          <a:ext cx="6716713" cy="1341437"/>
        </p:xfrm>
        <a:graphic>
          <a:graphicData uri="http://schemas.openxmlformats.org/presentationml/2006/ole">
            <p:oleObj spid="_x0000_s135171" name="Equation" r:id="rId4" imgW="2908300" imgH="58420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500166" y="3714752"/>
          <a:ext cx="1495425" cy="407987"/>
        </p:xfrm>
        <a:graphic>
          <a:graphicData uri="http://schemas.openxmlformats.org/presentationml/2006/ole">
            <p:oleObj spid="_x0000_s135172" name="Equation" r:id="rId5" imgW="647419" imgH="177723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411303" y="4186253"/>
          <a:ext cx="4929188" cy="933450"/>
        </p:xfrm>
        <a:graphic>
          <a:graphicData uri="http://schemas.openxmlformats.org/presentationml/2006/ole">
            <p:oleObj spid="_x0000_s135173" name="Equation" r:id="rId6" imgW="2132674" imgH="406224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409717" y="5114942"/>
          <a:ext cx="5662613" cy="671512"/>
        </p:xfrm>
        <a:graphic>
          <a:graphicData uri="http://schemas.openxmlformats.org/presentationml/2006/ole">
            <p:oleObj spid="_x0000_s135174" name="Equation" r:id="rId7" imgW="2451100" imgH="292100" progId="Equation.DSMT4">
              <p:embed/>
            </p:oleObj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37223" name="Object 8"/>
          <p:cNvGraphicFramePr>
            <a:graphicFrameLocks noChangeAspect="1"/>
          </p:cNvGraphicFramePr>
          <p:nvPr/>
        </p:nvGraphicFramePr>
        <p:xfrm>
          <a:off x="504796" y="3505184"/>
          <a:ext cx="8031163" cy="2706688"/>
        </p:xfrm>
        <a:graphic>
          <a:graphicData uri="http://schemas.openxmlformats.org/presentationml/2006/ole">
            <p:oleObj spid="_x0000_s137223" name="Equation" r:id="rId3" imgW="3479800" imgH="1181100" progId="Equation.DSMT4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1142984"/>
          <a:ext cx="7862888" cy="2165350"/>
        </p:xfrm>
        <a:graphic>
          <a:graphicData uri="http://schemas.openxmlformats.org/presentationml/2006/ole">
            <p:oleObj spid="_x0000_s137224" name="Equation" r:id="rId4" imgW="3403600" imgH="93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511175" y="882650"/>
          <a:ext cx="7323138" cy="962025"/>
        </p:xfrm>
        <a:graphic>
          <a:graphicData uri="http://schemas.openxmlformats.org/presentationml/2006/ole">
            <p:oleObj spid="_x0000_s130050" name="Equation" r:id="rId3" imgW="3632040" imgH="431640" progId="Equation.DSMT4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493713" y="1749410"/>
          <a:ext cx="6376987" cy="481013"/>
        </p:xfrm>
        <a:graphic>
          <a:graphicData uri="http://schemas.openxmlformats.org/presentationml/2006/ole">
            <p:oleObj spid="_x0000_s130051" name="Equation" r:id="rId4" imgW="3162300" imgH="215900" progId="Equation.DSMT4">
              <p:embed/>
            </p:oleObj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7832725" y="1357298"/>
          <a:ext cx="1203325" cy="452437"/>
        </p:xfrm>
        <a:graphic>
          <a:graphicData uri="http://schemas.openxmlformats.org/presentationml/2006/ole">
            <p:oleObj spid="_x0000_s130052" name="Equation" r:id="rId5" imgW="596641" imgH="203112" progId="Equation.DSMT4">
              <p:embed/>
            </p:oleObj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484188" y="2193910"/>
          <a:ext cx="7221537" cy="482600"/>
        </p:xfrm>
        <a:graphic>
          <a:graphicData uri="http://schemas.openxmlformats.org/presentationml/2006/ole">
            <p:oleObj spid="_x0000_s130053" name="Equation" r:id="rId6" imgW="3581400" imgH="215900" progId="Equation.DSMT4">
              <p:embed/>
            </p:oleObj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6943725" y="1808148"/>
          <a:ext cx="2100263" cy="452437"/>
        </p:xfrm>
        <a:graphic>
          <a:graphicData uri="http://schemas.openxmlformats.org/presentationml/2006/ole">
            <p:oleObj spid="_x0000_s130054" name="Equation" r:id="rId7" imgW="1040948" imgH="203112" progId="Equation.DSMT4">
              <p:embed/>
            </p:oleObj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7816850" y="2227248"/>
          <a:ext cx="1203325" cy="454025"/>
        </p:xfrm>
        <a:graphic>
          <a:graphicData uri="http://schemas.openxmlformats.org/presentationml/2006/ole">
            <p:oleObj spid="_x0000_s130055" name="Equation" r:id="rId8" imgW="596641" imgH="203112" progId="Equation.DSMT4">
              <p:embed/>
            </p:oleObj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468313" y="2647935"/>
          <a:ext cx="7091362" cy="965200"/>
        </p:xfrm>
        <a:graphic>
          <a:graphicData uri="http://schemas.openxmlformats.org/presentationml/2006/ole">
            <p:oleObj spid="_x0000_s130056" name="Equation" r:id="rId9" imgW="3517900" imgH="431800" progId="Equation.DSMT4">
              <p:embed/>
            </p:oleObj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4249738" y="3159110"/>
          <a:ext cx="4762500" cy="454025"/>
        </p:xfrm>
        <a:graphic>
          <a:graphicData uri="http://schemas.openxmlformats.org/presentationml/2006/ole">
            <p:oleObj spid="_x0000_s130057" name="Equation" r:id="rId10" imgW="2362200" imgH="203200" progId="Equation.DSMT4">
              <p:embed/>
            </p:oleObj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477838" y="3490898"/>
          <a:ext cx="5402262" cy="965200"/>
        </p:xfrm>
        <a:graphic>
          <a:graphicData uri="http://schemas.openxmlformats.org/presentationml/2006/ole">
            <p:oleObj spid="_x0000_s130058" name="Equation" r:id="rId11" imgW="2679700" imgH="431800" progId="Equation.DSMT4">
              <p:embed/>
            </p:oleObj>
          </a:graphicData>
        </a:graphic>
      </p:graphicFrame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6075363" y="3960798"/>
          <a:ext cx="2944812" cy="455612"/>
        </p:xfrm>
        <a:graphic>
          <a:graphicData uri="http://schemas.openxmlformats.org/presentationml/2006/ole">
            <p:oleObj spid="_x0000_s130059" name="Equation" r:id="rId12" imgW="1459866" imgH="203112" progId="Equation.DSMT4">
              <p:embed/>
            </p:oleObj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463550" y="4422760"/>
          <a:ext cx="5146675" cy="1450975"/>
        </p:xfrm>
        <a:graphic>
          <a:graphicData uri="http://schemas.openxmlformats.org/presentationml/2006/ole">
            <p:oleObj spid="_x0000_s130060" name="Equation" r:id="rId13" imgW="2552700" imgH="647700" progId="Equation.DSMT4">
              <p:embed/>
            </p:oleObj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5727700" y="5400660"/>
          <a:ext cx="3278188" cy="454025"/>
        </p:xfrm>
        <a:graphic>
          <a:graphicData uri="http://schemas.openxmlformats.org/presentationml/2006/ole">
            <p:oleObj spid="_x0000_s130061" name="Equation" r:id="rId14" imgW="1625600" imgH="203200" progId="Equation.DSMT4">
              <p:embed/>
            </p:oleObj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519113" y="5899135"/>
          <a:ext cx="5684837" cy="482600"/>
        </p:xfrm>
        <a:graphic>
          <a:graphicData uri="http://schemas.openxmlformats.org/presentationml/2006/ole">
            <p:oleObj spid="_x0000_s130062" name="Equation" r:id="rId15" imgW="2819400" imgH="215900" progId="Equation.DSMT4">
              <p:embed/>
            </p:oleObj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6303963" y="5913423"/>
          <a:ext cx="2689225" cy="454025"/>
        </p:xfrm>
        <a:graphic>
          <a:graphicData uri="http://schemas.openxmlformats.org/presentationml/2006/ole">
            <p:oleObj spid="_x0000_s130063" name="Equation" r:id="rId16" imgW="13335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一、线性方程组的应用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00100" y="1166417"/>
            <a:ext cx="67818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）向量组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向量的线性表示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线性相关、线性无关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）行列式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系数行列式与方程组解的关系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）矩阵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70C0"/>
                </a:solidFill>
              </a:rPr>
              <a:t>矩阵的秩与方程组解的关系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）欧式空间与二次型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求子空间的交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特征向量（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非零向量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endParaRPr lang="en-US" altLang="zh-CN" sz="2800" b="1" dirty="0">
              <a:solidFill>
                <a:srgbClr val="0070C0"/>
              </a:solidFill>
            </a:endParaRPr>
          </a:p>
          <a:p>
            <a:endParaRPr lang="en-US" altLang="zh-CN" sz="2800" b="1" dirty="0"/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要求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1071546"/>
            <a:ext cx="8358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掌握用初等行变换求解线性方程组的方法；理解掌握齐次方程组有非零解的条件，会用初等变换判定方程组有解或无解，理解线性方程组有解的判定定理；熟悉齐次方程组解的性质；理解掌握非齐次方程解性质与结构；掌握齐次方程组的基础解系、通解等概念。掌握非齐次线性方程组有解的充分必要条件；熟悉矩阵与向量的乘法规则，会用矩阵格式表示线性方程组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二、线性方程组解的判定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20" name="Object 69"/>
          <p:cNvGraphicFramePr>
            <a:graphicFrameLocks noChangeAspect="1"/>
          </p:cNvGraphicFramePr>
          <p:nvPr/>
        </p:nvGraphicFramePr>
        <p:xfrm>
          <a:off x="2174904" y="1784361"/>
          <a:ext cx="5403850" cy="2119313"/>
        </p:xfrm>
        <a:graphic>
          <a:graphicData uri="http://schemas.openxmlformats.org/presentationml/2006/ole">
            <p:oleObj spid="_x0000_s98318" name="Equation" r:id="rId4" imgW="2400300" imgH="939800" progId="Equation.3">
              <p:embed/>
            </p:oleObj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84198" y="1214432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一般线性方程组是指形式为</a:t>
            </a:r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522316" y="4017976"/>
            <a:ext cx="8264526" cy="1411288"/>
            <a:chOff x="340" y="3113"/>
            <a:chExt cx="5206" cy="889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340" y="3113"/>
              <a:ext cx="520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的方程组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它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包含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个方程，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未知数            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</a:t>
              </a:r>
            </a:p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个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系数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其中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为第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个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方程码，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为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之系数</a:t>
              </a:r>
            </a:p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码；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      称为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常数项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右端项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70"/>
            <p:cNvGraphicFramePr>
              <a:graphicFrameLocks noChangeAspect="1"/>
            </p:cNvGraphicFramePr>
            <p:nvPr/>
          </p:nvGraphicFramePr>
          <p:xfrm>
            <a:off x="4105" y="3124"/>
            <a:ext cx="1089" cy="338"/>
          </p:xfrm>
          <a:graphic>
            <a:graphicData uri="http://schemas.openxmlformats.org/presentationml/2006/ole">
              <p:oleObj spid="_x0000_s98319" name="Equation" r:id="rId5" imgW="736600" imgH="228600" progId="Equation.DSMT4">
                <p:embed/>
              </p:oleObj>
            </a:graphicData>
          </a:graphic>
        </p:graphicFrame>
        <p:graphicFrame>
          <p:nvGraphicFramePr>
            <p:cNvPr id="25" name="Object 71"/>
            <p:cNvGraphicFramePr>
              <a:graphicFrameLocks noChangeAspect="1"/>
            </p:cNvGraphicFramePr>
            <p:nvPr/>
          </p:nvGraphicFramePr>
          <p:xfrm>
            <a:off x="877" y="3664"/>
            <a:ext cx="987" cy="338"/>
          </p:xfrm>
          <a:graphic>
            <a:graphicData uri="http://schemas.openxmlformats.org/presentationml/2006/ole">
              <p:oleObj spid="_x0000_s98320" name="Equation" r:id="rId6" imgW="685800" imgH="241300" progId="Equation.DSMT4">
                <p:embed/>
              </p:oleObj>
            </a:graphicData>
          </a:graphic>
        </p:graphicFrame>
        <p:graphicFrame>
          <p:nvGraphicFramePr>
            <p:cNvPr id="26" name="Object 72"/>
            <p:cNvGraphicFramePr>
              <a:graphicFrameLocks noChangeAspect="1"/>
            </p:cNvGraphicFramePr>
            <p:nvPr/>
          </p:nvGraphicFramePr>
          <p:xfrm>
            <a:off x="425" y="3462"/>
            <a:ext cx="525" cy="206"/>
          </p:xfrm>
          <a:graphic>
            <a:graphicData uri="http://schemas.openxmlformats.org/presentationml/2006/ole">
              <p:oleObj spid="_x0000_s98321" name="Equation" r:id="rId7" imgW="355446" imgH="139639" progId="Equation.3">
                <p:embed/>
              </p:oleObj>
            </a:graphicData>
          </a:graphic>
        </p:graphicFrame>
        <p:graphicFrame>
          <p:nvGraphicFramePr>
            <p:cNvPr id="27" name="Object 73"/>
            <p:cNvGraphicFramePr>
              <a:graphicFrameLocks noChangeAspect="1"/>
            </p:cNvGraphicFramePr>
            <p:nvPr/>
          </p:nvGraphicFramePr>
          <p:xfrm>
            <a:off x="1594" y="3372"/>
            <a:ext cx="263" cy="356"/>
          </p:xfrm>
          <a:graphic>
            <a:graphicData uri="http://schemas.openxmlformats.org/presentationml/2006/ole">
              <p:oleObj spid="_x0000_s98322" name="Equation" r:id="rId8" imgW="177646" imgH="241091" progId="Equation.3">
                <p:embed/>
              </p:oleObj>
            </a:graphicData>
          </a:graphic>
        </p:graphicFrame>
        <p:graphicFrame>
          <p:nvGraphicFramePr>
            <p:cNvPr id="28" name="Object 74"/>
            <p:cNvGraphicFramePr>
              <a:graphicFrameLocks noChangeAspect="1"/>
            </p:cNvGraphicFramePr>
            <p:nvPr/>
          </p:nvGraphicFramePr>
          <p:xfrm>
            <a:off x="2543" y="3444"/>
            <a:ext cx="131" cy="243"/>
          </p:xfrm>
          <a:graphic>
            <a:graphicData uri="http://schemas.openxmlformats.org/presentationml/2006/ole">
              <p:oleObj spid="_x0000_s98323" name="Equation" r:id="rId9" imgW="88707" imgH="164742" progId="Equation.3">
                <p:embed/>
              </p:oleObj>
            </a:graphicData>
          </a:graphic>
        </p:graphicFrame>
        <p:graphicFrame>
          <p:nvGraphicFramePr>
            <p:cNvPr id="29" name="Object 75"/>
            <p:cNvGraphicFramePr>
              <a:graphicFrameLocks noChangeAspect="1"/>
            </p:cNvGraphicFramePr>
            <p:nvPr/>
          </p:nvGraphicFramePr>
          <p:xfrm>
            <a:off x="3079" y="3444"/>
            <a:ext cx="131" cy="243"/>
          </p:xfrm>
          <a:graphic>
            <a:graphicData uri="http://schemas.openxmlformats.org/presentationml/2006/ole">
              <p:oleObj spid="_x0000_s98324" name="Equation" r:id="rId10" imgW="88707" imgH="164742" progId="Equation.3">
                <p:embed/>
              </p:oleObj>
            </a:graphicData>
          </a:graphic>
        </p:graphicFrame>
        <p:graphicFrame>
          <p:nvGraphicFramePr>
            <p:cNvPr id="30" name="Object 76"/>
            <p:cNvGraphicFramePr>
              <a:graphicFrameLocks noChangeAspect="1"/>
            </p:cNvGraphicFramePr>
            <p:nvPr/>
          </p:nvGraphicFramePr>
          <p:xfrm>
            <a:off x="4159" y="3417"/>
            <a:ext cx="187" cy="280"/>
          </p:xfrm>
          <a:graphic>
            <a:graphicData uri="http://schemas.openxmlformats.org/presentationml/2006/ole">
              <p:oleObj spid="_x0000_s98325" name="Equation" r:id="rId11" imgW="126890" imgH="190335" progId="Equation.3">
                <p:embed/>
              </p:oleObj>
            </a:graphicData>
          </a:graphic>
        </p:graphicFrame>
        <p:graphicFrame>
          <p:nvGraphicFramePr>
            <p:cNvPr id="31" name="Object 77"/>
            <p:cNvGraphicFramePr>
              <a:graphicFrameLocks noChangeAspect="1"/>
            </p:cNvGraphicFramePr>
            <p:nvPr/>
          </p:nvGraphicFramePr>
          <p:xfrm>
            <a:off x="4519" y="3372"/>
            <a:ext cx="262" cy="354"/>
          </p:xfrm>
          <a:graphic>
            <a:graphicData uri="http://schemas.openxmlformats.org/presentationml/2006/ole">
              <p:oleObj spid="_x0000_s98326" name="Equation" r:id="rId12" imgW="177646" imgH="241091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28596" y="3548722"/>
            <a:ext cx="71320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rgbClr val="0000FF"/>
                </a:solidFill>
              </a:rPr>
              <a:t> 解</a:t>
            </a:r>
            <a:r>
              <a:rPr lang="zh-CN" altLang="en-US" sz="2800" dirty="0"/>
              <a:t>：                                  代入方程组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</a:t>
            </a:r>
            <a:r>
              <a:rPr lang="zh-CN" altLang="en-US" sz="2800" dirty="0" smtClean="0"/>
              <a:t>使</a:t>
            </a:r>
            <a:r>
              <a:rPr lang="zh-CN" altLang="en-US" sz="2800" dirty="0"/>
              <a:t>每一个方程为恒等；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二、线性方程组解的判定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22" name="Object 30"/>
          <p:cNvGraphicFramePr>
            <a:graphicFrameLocks noChangeAspect="1"/>
          </p:cNvGraphicFramePr>
          <p:nvPr/>
        </p:nvGraphicFramePr>
        <p:xfrm>
          <a:off x="2146323" y="742937"/>
          <a:ext cx="5640387" cy="900113"/>
        </p:xfrm>
        <a:graphic>
          <a:graphicData uri="http://schemas.openxmlformats.org/presentationml/2006/ole">
            <p:oleObj spid="_x0000_s99338" name="Equation" r:id="rId4" imgW="2768600" imgH="457200" progId="Equation.DSMT4">
              <p:embed/>
            </p:oleObj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4282" y="857232"/>
            <a:ext cx="1911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宋体" charset="-122"/>
              </a:rPr>
              <a:t>方程分类</a:t>
            </a:r>
            <a:r>
              <a:rPr lang="en-US" altLang="zh-CN" sz="2800" dirty="0">
                <a:latin typeface="宋体" charset="-122"/>
              </a:rPr>
              <a:t>:</a:t>
            </a:r>
          </a:p>
        </p:txBody>
      </p:sp>
      <p:graphicFrame>
        <p:nvGraphicFramePr>
          <p:cNvPr id="24" name="Object 31"/>
          <p:cNvGraphicFramePr>
            <a:graphicFrameLocks noChangeAspect="1"/>
          </p:cNvGraphicFramePr>
          <p:nvPr/>
        </p:nvGraphicFramePr>
        <p:xfrm>
          <a:off x="2143141" y="1641475"/>
          <a:ext cx="4714875" cy="1906588"/>
        </p:xfrm>
        <a:graphic>
          <a:graphicData uri="http://schemas.openxmlformats.org/presentationml/2006/ole">
            <p:oleObj spid="_x0000_s99339" name="Equation" r:id="rId5" imgW="2324100" imgH="939800" progId="Equation.3">
              <p:embed/>
            </p:oleObj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752496" y="1784350"/>
            <a:ext cx="1132618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solidFill>
                  <a:schemeClr val="hlink"/>
                </a:solidFill>
              </a:rPr>
              <a:t>  </a:t>
            </a:r>
            <a:r>
              <a:rPr lang="zh-CN" altLang="en-US" sz="2800">
                <a:solidFill>
                  <a:schemeClr val="hlink"/>
                </a:solidFill>
              </a:rPr>
              <a:t>方程组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齐次线性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793774" y="4470426"/>
            <a:ext cx="4746625" cy="530225"/>
            <a:chOff x="191" y="2867"/>
            <a:chExt cx="2990" cy="334"/>
          </a:xfrm>
        </p:grpSpPr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91" y="2867"/>
              <a:ext cx="2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</a:rPr>
                <a:t>解集</a:t>
              </a:r>
              <a:r>
                <a:rPr lang="zh-CN" altLang="en-US" sz="2800" dirty="0"/>
                <a:t>：解                 </a:t>
              </a:r>
              <a:r>
                <a:rPr lang="zh-CN" altLang="en-US" sz="2800" dirty="0" smtClean="0"/>
                <a:t>之</a:t>
              </a:r>
              <a:r>
                <a:rPr lang="zh-CN" altLang="en-US" sz="2800" dirty="0"/>
                <a:t>全体；</a:t>
              </a:r>
            </a:p>
          </p:txBody>
        </p:sp>
        <p:graphicFrame>
          <p:nvGraphicFramePr>
            <p:cNvPr id="28" name="Object 33"/>
            <p:cNvGraphicFramePr>
              <a:graphicFrameLocks noChangeAspect="1"/>
            </p:cNvGraphicFramePr>
            <p:nvPr/>
          </p:nvGraphicFramePr>
          <p:xfrm>
            <a:off x="1131" y="2909"/>
            <a:ext cx="1087" cy="292"/>
          </p:xfrm>
          <a:graphic>
            <a:graphicData uri="http://schemas.openxmlformats.org/presentationml/2006/ole">
              <p:oleObj spid="_x0000_s99340" name="Equation" r:id="rId6" imgW="850900" imgH="228600" progId="Equation.3">
                <p:embed/>
              </p:oleObj>
            </a:graphicData>
          </a:graphic>
        </p:graphicFrame>
      </p:grp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776312" y="4973659"/>
            <a:ext cx="5211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通解</a:t>
            </a:r>
            <a:r>
              <a:rPr lang="zh-CN" altLang="en-US" sz="2800" dirty="0"/>
              <a:t>：能表示任一解的表达式；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781074" y="5478484"/>
            <a:ext cx="6647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同解</a:t>
            </a:r>
            <a:r>
              <a:rPr lang="zh-CN" altLang="en-US" sz="2800" dirty="0"/>
              <a:t>：两个线性方程组有相同的解集合；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776312" y="5981722"/>
            <a:ext cx="729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</a:rPr>
              <a:t>相容</a:t>
            </a:r>
            <a:r>
              <a:rPr lang="zh-CN" altLang="en-US" sz="2800" dirty="0"/>
              <a:t>：即有解；</a:t>
            </a:r>
            <a:r>
              <a:rPr lang="zh-CN" altLang="en-US" sz="2800" dirty="0">
                <a:solidFill>
                  <a:schemeClr val="hlink"/>
                </a:solidFill>
              </a:rPr>
              <a:t>不相容</a:t>
            </a:r>
            <a:r>
              <a:rPr lang="zh-CN" altLang="en-US" sz="2800" dirty="0"/>
              <a:t>：即无解，或矛盾的。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920879" y="3608392"/>
          <a:ext cx="3222625" cy="463550"/>
        </p:xfrm>
        <a:graphic>
          <a:graphicData uri="http://schemas.openxmlformats.org/presentationml/2006/ole">
            <p:oleObj spid="_x0000_s99341" name="Equation" r:id="rId7" imgW="15875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解的判定问题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85720" y="1643050"/>
            <a:ext cx="7477018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dirty="0"/>
              <a:t>1.  </a:t>
            </a:r>
            <a:r>
              <a:rPr lang="zh-CN" altLang="en-US" sz="2800" dirty="0"/>
              <a:t>齐次方程组必有零解。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）有</a:t>
            </a:r>
            <a:r>
              <a:rPr lang="zh-CN" altLang="en-US" sz="2800" dirty="0"/>
              <a:t>非零</a:t>
            </a:r>
            <a:r>
              <a:rPr lang="zh-CN" altLang="en-US" sz="2800" dirty="0" smtClean="0"/>
              <a:t>解的</a:t>
            </a:r>
            <a:r>
              <a:rPr lang="zh-CN" altLang="en-US" sz="2800" dirty="0"/>
              <a:t>充要条件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r>
              <a:rPr lang="zh-CN" altLang="en-US" sz="2800" dirty="0" smtClean="0"/>
              <a:t>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）只有零解的充要条件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85720" y="3714752"/>
            <a:ext cx="8905875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dirty="0"/>
              <a:t>2.   </a:t>
            </a:r>
            <a:r>
              <a:rPr lang="zh-CN" altLang="en-US" sz="2800" dirty="0"/>
              <a:t>非齐次线性方程组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）是否有解？有解（或无解）的充要条件；</a:t>
            </a:r>
          </a:p>
          <a:p>
            <a:pPr>
              <a:lnSpc>
                <a:spcPct val="115000"/>
              </a:lnSpc>
            </a:pPr>
            <a:r>
              <a:rPr lang="zh-CN" altLang="en-US" sz="2800" dirty="0"/>
              <a:t>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）有多少解？有唯一解的充要条件，有无穷</a:t>
            </a:r>
          </a:p>
          <a:p>
            <a:pPr>
              <a:lnSpc>
                <a:spcPct val="115000"/>
              </a:lnSpc>
            </a:pPr>
            <a:r>
              <a:rPr lang="zh-CN" altLang="en-US" sz="2800" dirty="0" smtClean="0"/>
              <a:t>             多</a:t>
            </a:r>
            <a:r>
              <a:rPr lang="zh-CN" altLang="en-US" sz="2800" dirty="0"/>
              <a:t>解的</a:t>
            </a:r>
            <a:r>
              <a:rPr lang="zh-CN" altLang="en-US" sz="2800" dirty="0" smtClean="0"/>
              <a:t>充要条件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二、线性方程组解的判定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解的判定方法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：行列式法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二、线性方程组解的判定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2357430"/>
            <a:ext cx="8001056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      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910" y="3571876"/>
            <a:ext cx="7929618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Wingdings" pitchFamily="2" charset="2"/>
              </a:rPr>
              <a:t>                         </a:t>
            </a:r>
            <a:endParaRPr lang="zh-CN" alt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84978" y="1428736"/>
            <a:ext cx="5288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只适用于方程个数</a:t>
            </a:r>
            <a:r>
              <a:rPr lang="en-US" altLang="zh-CN" sz="2400" dirty="0">
                <a:solidFill>
                  <a:srgbClr val="FF3300"/>
                </a:solidFill>
              </a:rPr>
              <a:t>=</a:t>
            </a:r>
            <a:r>
              <a:rPr lang="zh-CN" altLang="en-US" sz="2400" dirty="0">
                <a:solidFill>
                  <a:srgbClr val="FF3300"/>
                </a:solidFill>
              </a:rPr>
              <a:t>未知数个数的</a:t>
            </a:r>
            <a:r>
              <a:rPr lang="zh-CN" altLang="en-US" sz="2400" dirty="0" smtClean="0">
                <a:solidFill>
                  <a:srgbClr val="FF3300"/>
                </a:solidFill>
              </a:rPr>
              <a:t>情况</a:t>
            </a:r>
            <a:endParaRPr lang="en-US" altLang="zh-CN" sz="24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00675" y="914386"/>
          <a:ext cx="1343025" cy="514350"/>
        </p:xfrm>
        <a:graphic>
          <a:graphicData uri="http://schemas.openxmlformats.org/presentationml/2006/ole">
            <p:oleObj spid="_x0000_s120834" name="Equation" r:id="rId3" imgW="59688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8662" y="2214554"/>
          <a:ext cx="6337301" cy="642938"/>
        </p:xfrm>
        <a:graphic>
          <a:graphicData uri="http://schemas.openxmlformats.org/presentationml/2006/ole">
            <p:oleObj spid="_x0000_s120835" name="Equation" r:id="rId4" imgW="2501640" imgH="253800" progId="Equation.DSMT4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928662" y="3000372"/>
          <a:ext cx="6300788" cy="642937"/>
        </p:xfrm>
        <a:graphic>
          <a:graphicData uri="http://schemas.openxmlformats.org/presentationml/2006/ole">
            <p:oleObj spid="_x0000_s120836" name="Equation" r:id="rId5" imgW="2489040" imgH="253800" progId="Equation.DSMT4">
              <p:embed/>
            </p:oleObj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57158" y="4429132"/>
            <a:ext cx="3357574" cy="461963"/>
            <a:chOff x="240" y="3475"/>
            <a:chExt cx="2115" cy="291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0" y="3475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对齐次方程组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4" name="Object 232"/>
            <p:cNvGraphicFramePr>
              <a:graphicFrameLocks noChangeAspect="1"/>
            </p:cNvGraphicFramePr>
            <p:nvPr/>
          </p:nvGraphicFramePr>
          <p:xfrm>
            <a:off x="1492" y="3475"/>
            <a:ext cx="863" cy="265"/>
          </p:xfrm>
          <a:graphic>
            <a:graphicData uri="http://schemas.openxmlformats.org/presentationml/2006/ole">
              <p:oleObj spid="_x0000_s120837" name="Equation" r:id="rId6" imgW="787400" imgH="241300" progId="Equation.3">
                <p:embed/>
              </p:oleObj>
            </a:graphicData>
          </a:graphic>
        </p:graphicFrame>
      </p:grpSp>
      <p:graphicFrame>
        <p:nvGraphicFramePr>
          <p:cNvPr id="15" name="Object 233"/>
          <p:cNvGraphicFramePr>
            <a:graphicFrameLocks noChangeAspect="1"/>
          </p:cNvGraphicFramePr>
          <p:nvPr/>
        </p:nvGraphicFramePr>
        <p:xfrm>
          <a:off x="395288" y="4851400"/>
          <a:ext cx="8582025" cy="806450"/>
        </p:xfrm>
        <a:graphic>
          <a:graphicData uri="http://schemas.openxmlformats.org/presentationml/2006/ole">
            <p:oleObj spid="_x0000_s120838" name="Equation" r:id="rId7" imgW="4431960" imgH="380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解的判定方法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：矩阵的秩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二、线性方程组解的判定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5429256" y="914386"/>
          <a:ext cx="1371600" cy="514350"/>
        </p:xfrm>
        <a:graphic>
          <a:graphicData uri="http://schemas.openxmlformats.org/presentationml/2006/ole">
            <p:oleObj spid="_x0000_s121858" name="Equation" r:id="rId3" imgW="609480" imgH="228600" progId="Equation.DSMT4">
              <p:embed/>
            </p:oleObj>
          </a:graphicData>
        </a:graphic>
      </p:graphicFrame>
      <p:graphicFrame>
        <p:nvGraphicFramePr>
          <p:cNvPr id="10" name="Object 151"/>
          <p:cNvGraphicFramePr>
            <a:graphicFrameLocks noChangeAspect="1"/>
          </p:cNvGraphicFramePr>
          <p:nvPr/>
        </p:nvGraphicFramePr>
        <p:xfrm>
          <a:off x="292100" y="1571625"/>
          <a:ext cx="8151813" cy="1901825"/>
        </p:xfrm>
        <a:graphic>
          <a:graphicData uri="http://schemas.openxmlformats.org/presentationml/2006/ole">
            <p:oleObj spid="_x0000_s121859" name="Equation" r:id="rId4" imgW="4165560" imgH="88884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00892" y="928670"/>
          <a:ext cx="1357322" cy="491443"/>
        </p:xfrm>
        <a:graphic>
          <a:graphicData uri="http://schemas.openxmlformats.org/presentationml/2006/ole">
            <p:oleObj spid="_x0000_s121860" name="Equation" r:id="rId5" imgW="736560" imgH="266400" progId="Equation.DSMT4">
              <p:embed/>
            </p:oleObj>
          </a:graphicData>
        </a:graphic>
      </p:graphicFrame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285720" y="4513281"/>
            <a:ext cx="7321550" cy="1701801"/>
            <a:chOff x="96" y="2304"/>
            <a:chExt cx="4612" cy="1072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6" y="2304"/>
              <a:ext cx="16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楷体_GB2312" pitchFamily="49" charset="-122"/>
                </a:rPr>
                <a:t>对齐次线性方程组</a:t>
              </a:r>
            </a:p>
          </p:txBody>
        </p:sp>
        <p:graphicFrame>
          <p:nvGraphicFramePr>
            <p:cNvPr id="14" name="Object 230"/>
            <p:cNvGraphicFramePr>
              <a:graphicFrameLocks noChangeAspect="1"/>
            </p:cNvGraphicFramePr>
            <p:nvPr/>
          </p:nvGraphicFramePr>
          <p:xfrm>
            <a:off x="1716" y="2318"/>
            <a:ext cx="915" cy="279"/>
          </p:xfrm>
          <a:graphic>
            <a:graphicData uri="http://schemas.openxmlformats.org/presentationml/2006/ole">
              <p:oleObj spid="_x0000_s121861" name="公式" r:id="rId6" imgW="787400" imgH="241300" progId="Equation.3">
                <p:embed/>
              </p:oleObj>
            </a:graphicData>
          </a:graphic>
        </p:graphicFrame>
        <p:graphicFrame>
          <p:nvGraphicFramePr>
            <p:cNvPr id="15" name="Object 231"/>
            <p:cNvGraphicFramePr>
              <a:graphicFrameLocks noChangeAspect="1"/>
            </p:cNvGraphicFramePr>
            <p:nvPr/>
          </p:nvGraphicFramePr>
          <p:xfrm>
            <a:off x="337" y="2641"/>
            <a:ext cx="4371" cy="735"/>
          </p:xfrm>
          <a:graphic>
            <a:graphicData uri="http://schemas.openxmlformats.org/presentationml/2006/ole">
              <p:oleObj spid="_x0000_s121862" name="Equation" r:id="rId7" imgW="3466800" imgH="583920" progId="Equation.DSMT4">
                <p:embed/>
              </p:oleObj>
            </a:graphicData>
          </a:graphic>
        </p:graphicFrame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79455" y="3429000"/>
            <a:ext cx="83788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决定一个方程组是否有解的并不是方程个数的多少，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而   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系数矩阵和增广矩阵的秩。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解的表示问题：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8596" y="1857364"/>
            <a:ext cx="7929618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 smtClean="0"/>
              <a:t>当线性方程组有无穷多个解时，如何表示这些解？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785675"/>
            <a:ext cx="8388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解的结构：齐次方程组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三、线性方程组通解的结构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4714876" y="914386"/>
          <a:ext cx="1371600" cy="514350"/>
        </p:xfrm>
        <a:graphic>
          <a:graphicData uri="http://schemas.openxmlformats.org/presentationml/2006/ole">
            <p:oleObj spid="_x0000_s126981" name="Equation" r:id="rId3" imgW="60948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224" y="142873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解向量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2428868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解集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解空间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3000372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" pitchFamily="2" charset="2"/>
              </a:rPr>
              <a:t>解空间的一组基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基础解系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>
                <a:sym typeface="Wingdings" pitchFamily="2" charset="2"/>
              </a:rPr>
              <a:t>不唯一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14480" y="192880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（解向量的任意线性组合仍是解向量）</a:t>
            </a:r>
            <a:endParaRPr lang="zh-CN" altLang="en-US" sz="2800" dirty="0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285720" y="3592525"/>
          <a:ext cx="4500563" cy="503238"/>
        </p:xfrm>
        <a:graphic>
          <a:graphicData uri="http://schemas.openxmlformats.org/presentationml/2006/ole">
            <p:oleObj spid="_x0000_s126982" name="Equation" r:id="rId4" imgW="1955520" imgH="215640" progId="Equation.DSMT4">
              <p:embed/>
            </p:oleObj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285720" y="4164028"/>
          <a:ext cx="8653463" cy="1479550"/>
        </p:xfrm>
        <a:graphic>
          <a:graphicData uri="http://schemas.openxmlformats.org/presentationml/2006/ole">
            <p:oleObj spid="_x0000_s126983" name="Equation" r:id="rId5" imgW="3759120" imgH="634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1061332</TotalTime>
  <Words>680</Words>
  <Application>Microsoft Office PowerPoint</Application>
  <PresentationFormat>全屏显示(4:3)</PresentationFormat>
  <Paragraphs>97</Paragraphs>
  <Slides>20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832</cp:revision>
  <cp:lastPrinted>1601-01-01T00:00:00Z</cp:lastPrinted>
  <dcterms:created xsi:type="dcterms:W3CDTF">1601-01-01T00:00:00Z</dcterms:created>
  <dcterms:modified xsi:type="dcterms:W3CDTF">2016-01-06T08:38:15Z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