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1"/>
  </p:notesMasterIdLst>
  <p:sldIdLst>
    <p:sldId id="822" r:id="rId2"/>
    <p:sldId id="976" r:id="rId3"/>
    <p:sldId id="974" r:id="rId4"/>
    <p:sldId id="1002" r:id="rId5"/>
    <p:sldId id="1003" r:id="rId6"/>
    <p:sldId id="1004" r:id="rId7"/>
    <p:sldId id="1005" r:id="rId8"/>
    <p:sldId id="1006" r:id="rId9"/>
    <p:sldId id="1007" r:id="rId10"/>
    <p:sldId id="1015" r:id="rId11"/>
    <p:sldId id="1009" r:id="rId12"/>
    <p:sldId id="1010" r:id="rId13"/>
    <p:sldId id="1011" r:id="rId14"/>
    <p:sldId id="1008" r:id="rId15"/>
    <p:sldId id="1013" r:id="rId16"/>
    <p:sldId id="1014" r:id="rId17"/>
    <p:sldId id="1012" r:id="rId18"/>
    <p:sldId id="1016" r:id="rId19"/>
    <p:sldId id="1001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43" autoAdjust="0"/>
    <p:restoredTop sz="94660"/>
  </p:normalViewPr>
  <p:slideViewPr>
    <p:cSldViewPr>
      <p:cViewPr varScale="1">
        <p:scale>
          <a:sx n="81" d="100"/>
          <a:sy n="81" d="100"/>
        </p:scale>
        <p:origin x="-10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6.wmf"/><Relationship Id="rId4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6.e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5.wmf"/><Relationship Id="rId5" Type="http://schemas.openxmlformats.org/officeDocument/2006/relationships/image" Target="../media/image12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2A46E5A-4F32-4816-A6A0-9EDBC90FD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1461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82916-648E-4160-AC8D-FFB91A038587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341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82916-648E-4160-AC8D-FFB91A038587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41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785918" y="2786069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1785918" y="3497266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向量组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28860" y="2762249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定义及相关运算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414601" y="3476629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向量组的线性相关性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414601" y="2000240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应用与相关问题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Oval 6"/>
          <p:cNvSpPr>
            <a:spLocks noChangeAspect="1" noChangeArrowheads="1"/>
          </p:cNvSpPr>
          <p:nvPr/>
        </p:nvSpPr>
        <p:spPr bwMode="auto">
          <a:xfrm>
            <a:off x="1785918" y="2024049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44" name="Object 106"/>
          <p:cNvGraphicFramePr>
            <a:graphicFrameLocks noChangeAspect="1"/>
          </p:cNvGraphicFramePr>
          <p:nvPr/>
        </p:nvGraphicFramePr>
        <p:xfrm>
          <a:off x="515957" y="1455730"/>
          <a:ext cx="6913563" cy="1820862"/>
        </p:xfrm>
        <a:graphic>
          <a:graphicData uri="http://schemas.openxmlformats.org/presentationml/2006/ole">
            <p:oleObj spid="_x0000_s134161" name="Equation" r:id="rId3" imgW="3073400" imgH="787400" progId="Equation.DSMT4">
              <p:embed/>
            </p:oleObj>
          </a:graphicData>
        </a:graphic>
      </p:graphicFrame>
      <p:graphicFrame>
        <p:nvGraphicFramePr>
          <p:cNvPr id="106501" name="Object 158"/>
          <p:cNvGraphicFramePr>
            <a:graphicFrameLocks noChangeAspect="1"/>
          </p:cNvGraphicFramePr>
          <p:nvPr/>
        </p:nvGraphicFramePr>
        <p:xfrm>
          <a:off x="285720" y="3409959"/>
          <a:ext cx="8343900" cy="884238"/>
        </p:xfrm>
        <a:graphic>
          <a:graphicData uri="http://schemas.openxmlformats.org/presentationml/2006/ole">
            <p:oleObj spid="_x0000_s134162" name="Equation" r:id="rId4" imgW="4203700" imgH="431800" progId="Equation.DSMT4">
              <p:embed/>
            </p:oleObj>
          </a:graphicData>
        </a:graphic>
      </p:graphicFrame>
      <p:graphicFrame>
        <p:nvGraphicFramePr>
          <p:cNvPr id="106504" name="Object 159"/>
          <p:cNvGraphicFramePr>
            <a:graphicFrameLocks noChangeAspect="1"/>
          </p:cNvGraphicFramePr>
          <p:nvPr/>
        </p:nvGraphicFramePr>
        <p:xfrm>
          <a:off x="285720" y="4384688"/>
          <a:ext cx="8578850" cy="901700"/>
        </p:xfrm>
        <a:graphic>
          <a:graphicData uri="http://schemas.openxmlformats.org/presentationml/2006/ole">
            <p:oleObj spid="_x0000_s134163" name="Equation" r:id="rId5" imgW="4229100" imgH="43180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28596" y="78579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线性相关性其它判定方法</a:t>
            </a:r>
            <a:endParaRPr lang="zh-CN" altLang="en-US" sz="28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三、向量组的线性相关性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28596" y="1000108"/>
            <a:ext cx="4876800" cy="822325"/>
            <a:chOff x="48" y="336"/>
            <a:chExt cx="3072" cy="518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48" y="336"/>
              <a:ext cx="30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buFontTx/>
                <a:buAutoNum type="arabicParenBoth"/>
              </a:pP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设                    线性相关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  <a:p>
              <a:pPr marL="457200" indent="-457200"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    可用                线性表示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.             </a:t>
              </a:r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549" y="351"/>
            <a:ext cx="976" cy="260"/>
          </p:xfrm>
          <a:graphic>
            <a:graphicData uri="http://schemas.openxmlformats.org/presentationml/2006/ole">
              <p:oleObj spid="_x0000_s128042" name="Equation" r:id="rId3" imgW="812447" imgH="215806" progId="Equation.DSMT4">
                <p:embed/>
              </p:oleObj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576" y="576"/>
            <a:ext cx="213" cy="260"/>
          </p:xfrm>
          <a:graphic>
            <a:graphicData uri="http://schemas.openxmlformats.org/presentationml/2006/ole">
              <p:oleObj spid="_x0000_s128043" name="Equation" r:id="rId4" imgW="177569" imgH="215619" progId="Equation.DSMT4">
                <p:embed/>
              </p:oleObj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1152" y="576"/>
            <a:ext cx="772" cy="268"/>
          </p:xfrm>
          <a:graphic>
            <a:graphicData uri="http://schemas.openxmlformats.org/presentationml/2006/ole">
              <p:oleObj spid="_x0000_s128044" name="Equation" r:id="rId5" imgW="622030" imgH="215806" progId="Equation.DSMT4">
                <p:embed/>
              </p:oleObj>
            </a:graphicData>
          </a:graphic>
        </p:graphicFrame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428596" y="1990708"/>
            <a:ext cx="5791200" cy="822325"/>
            <a:chOff x="48" y="960"/>
            <a:chExt cx="3456" cy="518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8" y="960"/>
              <a:ext cx="345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(2)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设                      线性相关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则其中任一个可用其余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m-1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个线性表示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.  </a:t>
              </a:r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576" y="988"/>
            <a:ext cx="912" cy="260"/>
          </p:xfrm>
          <a:graphic>
            <a:graphicData uri="http://schemas.openxmlformats.org/presentationml/2006/ole">
              <p:oleObj spid="_x0000_s128045" name="Equation" r:id="rId6" imgW="812447" imgH="215806" progId="Equation.DSMT4">
                <p:embed/>
              </p:oleObj>
            </a:graphicData>
          </a:graphic>
        </p:graphicFrame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28596" y="2874946"/>
            <a:ext cx="6096000" cy="822325"/>
            <a:chOff x="48" y="1517"/>
            <a:chExt cx="3456" cy="518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" y="1517"/>
              <a:ext cx="345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(3)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设                      线性相关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则其中有一个可用其余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m-1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个线性表示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. </a:t>
              </a:r>
            </a:p>
          </p:txBody>
        </p:sp>
        <p:graphicFrame>
          <p:nvGraphicFramePr>
            <p:cNvPr id="12" name="Object 13"/>
            <p:cNvGraphicFramePr>
              <a:graphicFrameLocks noChangeAspect="1"/>
            </p:cNvGraphicFramePr>
            <p:nvPr/>
          </p:nvGraphicFramePr>
          <p:xfrm>
            <a:off x="549" y="1532"/>
            <a:ext cx="939" cy="260"/>
          </p:xfrm>
          <a:graphic>
            <a:graphicData uri="http://schemas.openxmlformats.org/presentationml/2006/ole">
              <p:oleObj spid="_x0000_s128046" name="Equation" r:id="rId7" imgW="812447" imgH="215806" progId="Equation.DSMT4">
                <p:embed/>
              </p:oleObj>
            </a:graphicData>
          </a:graphic>
        </p:graphicFrame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95258" y="3713146"/>
            <a:ext cx="7500938" cy="822325"/>
            <a:chOff x="27" y="2045"/>
            <a:chExt cx="4485" cy="518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7" y="2045"/>
              <a:ext cx="448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(4) 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设                      中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有一个不能用其余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m-1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个线性表示</a:t>
              </a:r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  <a:p>
              <a:pPr eaLnBrk="1" hangingPunct="1"/>
              <a:r>
                <a:rPr kumimoji="1" lang="en-US" altLang="zh-CN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4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                      线性无关</a:t>
              </a:r>
              <a:r>
                <a:rPr kumimoji="1" lang="en-US" altLang="zh-CN" sz="2200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.                                                                      </a:t>
              </a:r>
              <a:endParaRPr kumimoji="1" lang="en-US" altLang="zh-CN" sz="24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528" y="2060"/>
            <a:ext cx="960" cy="260"/>
          </p:xfrm>
          <a:graphic>
            <a:graphicData uri="http://schemas.openxmlformats.org/presentationml/2006/ole">
              <p:oleObj spid="_x0000_s128047" name="Equation" r:id="rId8" imgW="812447" imgH="215806" progId="Equation.DSMT4">
                <p:embed/>
              </p:oleObj>
            </a:graphicData>
          </a:graphic>
        </p:graphicFrame>
        <p:graphicFrame>
          <p:nvGraphicFramePr>
            <p:cNvPr id="16" name="Object 17"/>
            <p:cNvGraphicFramePr>
              <a:graphicFrameLocks noChangeAspect="1"/>
            </p:cNvGraphicFramePr>
            <p:nvPr/>
          </p:nvGraphicFramePr>
          <p:xfrm>
            <a:off x="528" y="2257"/>
            <a:ext cx="960" cy="260"/>
          </p:xfrm>
          <a:graphic>
            <a:graphicData uri="http://schemas.openxmlformats.org/presentationml/2006/ole">
              <p:oleObj spid="_x0000_s128048" name="Equation" r:id="rId9" imgW="812447" imgH="215806" progId="Equation.DSMT4">
                <p:embed/>
              </p:oleObj>
            </a:graphicData>
          </a:graphic>
        </p:graphicFrame>
      </p:grpSp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882621" y="4549758"/>
          <a:ext cx="5337175" cy="1708150"/>
        </p:xfrm>
        <a:graphic>
          <a:graphicData uri="http://schemas.openxmlformats.org/presentationml/2006/ole">
            <p:oleObj spid="_x0000_s128049" name="Equation" r:id="rId10" imgW="2806700" imgH="812800" progId="Equation.DSMT4">
              <p:embed/>
            </p:oleObj>
          </a:graphicData>
        </a:graphic>
      </p:graphicFrame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4924396" y="1228708"/>
            <a:ext cx="374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……………………....…(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192808" y="2219308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………………(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183283" y="3133708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………………(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√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878608" y="3971908"/>
            <a:ext cx="168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…….…(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三、向量组的线性相关性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" y="1241425"/>
            <a:ext cx="7924800" cy="822325"/>
            <a:chOff x="48" y="144"/>
            <a:chExt cx="4992" cy="518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48" y="144"/>
              <a:ext cx="49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(5)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设                      中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任一个都不能用其余 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m-1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个线性表示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</a:p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                      线性无关</a:t>
              </a:r>
              <a:r>
                <a:rPr kumimoji="1" lang="en-US" altLang="zh-CN" sz="22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.                                                                      </a:t>
              </a:r>
              <a:endPara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597" y="159"/>
            <a:ext cx="1035" cy="260"/>
          </p:xfrm>
          <a:graphic>
            <a:graphicData uri="http://schemas.openxmlformats.org/presentationml/2006/ole">
              <p:oleObj spid="_x0000_s129066" name="Equation" r:id="rId3" imgW="812447" imgH="215806" progId="Equation.DSMT4">
                <p:embed/>
              </p:oleObj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560" y="384"/>
            <a:ext cx="1072" cy="260"/>
          </p:xfrm>
          <a:graphic>
            <a:graphicData uri="http://schemas.openxmlformats.org/presentationml/2006/ole">
              <p:oleObj spid="_x0000_s129067" name="Equation" r:id="rId4" imgW="812447" imgH="215806" progId="Equation.DSMT4">
                <p:embed/>
              </p:oleObj>
            </a:graphicData>
          </a:graphic>
        </p:graphicFrame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6200" y="2705100"/>
            <a:ext cx="4800600" cy="822325"/>
            <a:chOff x="48" y="912"/>
            <a:chExt cx="3024" cy="518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1040" y="912"/>
            <a:ext cx="838" cy="260"/>
          </p:xfrm>
          <a:graphic>
            <a:graphicData uri="http://schemas.openxmlformats.org/presentationml/2006/ole">
              <p:oleObj spid="_x0000_s129068" name="Equation" r:id="rId5" imgW="812447" imgH="215806" progId="Equation.DSMT4">
                <p:embed/>
              </p:oleObj>
            </a:graphicData>
          </a:graphic>
        </p:graphicFrame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8" y="912"/>
              <a:ext cx="302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(6)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若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可用                   线性表示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                    线性相关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.           </a:t>
              </a:r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576" y="1152"/>
            <a:ext cx="960" cy="260"/>
          </p:xfrm>
          <a:graphic>
            <a:graphicData uri="http://schemas.openxmlformats.org/presentationml/2006/ole">
              <p:oleObj spid="_x0000_s129069" name="Equation" r:id="rId6" imgW="812447" imgH="215806" progId="Equation.DSMT4">
                <p:embed/>
              </p:oleObj>
            </a:graphicData>
          </a:graphic>
        </p:graphicFrame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76200" y="3743325"/>
            <a:ext cx="6477000" cy="1917700"/>
            <a:chOff x="48" y="1720"/>
            <a:chExt cx="4080" cy="1208"/>
          </a:xfrm>
        </p:grpSpPr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2016" y="2448"/>
            <a:ext cx="976" cy="260"/>
          </p:xfrm>
          <a:graphic>
            <a:graphicData uri="http://schemas.openxmlformats.org/presentationml/2006/ole">
              <p:oleObj spid="_x0000_s129070" name="Equation" r:id="rId7" imgW="812447" imgH="215806" progId="Equation.DSMT4">
                <p:embed/>
              </p:oleObj>
            </a:graphicData>
          </a:graphic>
        </p:graphicFrame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8" y="1720"/>
              <a:ext cx="4080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(7)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设                     是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的列向量组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齐次线性方程组 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Ax=0</a:t>
              </a:r>
              <a:r>
                <a:rPr kumimoji="1" lang="en-US" altLang="zh-CN" sz="2400" i="1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</a:t>
              </a:r>
            </a:p>
            <a:p>
              <a:pPr lvl="1" eaLnBrk="1" hangingPunct="1">
                <a:buFont typeface="Wingdings" pitchFamily="2" charset="2"/>
                <a:buChar char="§"/>
              </a:pP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Ax=0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有非零解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                      线性相关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.                      </a:t>
              </a:r>
            </a:p>
            <a:p>
              <a:pPr lvl="1" eaLnBrk="1" hangingPunct="1">
                <a:buFont typeface="Wingdings" pitchFamily="2" charset="2"/>
                <a:buChar char="§"/>
              </a:pP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Ax=0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只有零解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                      线性无关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.                               </a:t>
              </a:r>
              <a:endPara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endParaRPr>
            </a:p>
            <a:p>
              <a:pPr lvl="1" eaLnBrk="1" hangingPunct="1">
                <a:buFont typeface="Wingdings" pitchFamily="2" charset="2"/>
                <a:buNone/>
              </a:pP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说明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: </a:t>
              </a:r>
              <a:r>
                <a:rPr kumimoji="1" lang="en-US" altLang="zh-CN" sz="2400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Ax=0 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 </a:t>
              </a:r>
            </a:p>
          </p:txBody>
        </p:sp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576" y="1728"/>
            <a:ext cx="976" cy="260"/>
          </p:xfrm>
          <a:graphic>
            <a:graphicData uri="http://schemas.openxmlformats.org/presentationml/2006/ole">
              <p:oleObj spid="_x0000_s129071" name="Equation" r:id="rId8" imgW="812447" imgH="215806" progId="Equation.DSMT4">
                <p:embed/>
              </p:oleObj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2048" y="2208"/>
            <a:ext cx="976" cy="260"/>
          </p:xfrm>
          <a:graphic>
            <a:graphicData uri="http://schemas.openxmlformats.org/presentationml/2006/ole">
              <p:oleObj spid="_x0000_s129072" name="Equation" r:id="rId9" imgW="812447" imgH="215806" progId="Equation.DSMT4">
                <p:embed/>
              </p:oleObj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1680" y="2668"/>
            <a:ext cx="1998" cy="260"/>
          </p:xfrm>
          <a:graphic>
            <a:graphicData uri="http://schemas.openxmlformats.org/presentationml/2006/ole">
              <p:oleObj spid="_x0000_s129073" name="Equation" r:id="rId10" imgW="1663700" imgH="215900" progId="Equation.DSMT4">
                <p:embed/>
              </p:oleObj>
            </a:graphicData>
          </a:graphic>
        </p:graphicFrame>
      </p:grp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6705600" y="1546225"/>
            <a:ext cx="2246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……………..(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√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572000" y="2994025"/>
            <a:ext cx="435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………………………………(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248400" y="4365625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…………..….(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√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6248400" y="4746625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…………..….(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√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33400" y="2003425"/>
            <a:ext cx="457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说明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此命题为定理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的逆否命题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三、向量组的线性相关性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8475" y="854075"/>
            <a:ext cx="5562600" cy="822325"/>
            <a:chOff x="96" y="604"/>
            <a:chExt cx="3504" cy="518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96" y="604"/>
              <a:ext cx="350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(8)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设                      线性相关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则其中至少有</a:t>
              </a:r>
              <a:r>
                <a:rPr kumimoji="1" lang="en-US" altLang="zh-CN" sz="2400" i="1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-1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个向量线性相关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2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endPara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624" y="622"/>
            <a:ext cx="1056" cy="260"/>
          </p:xfrm>
          <a:graphic>
            <a:graphicData uri="http://schemas.openxmlformats.org/presentationml/2006/ole">
              <p:oleObj spid="_x0000_s130065" name="Equation" r:id="rId3" imgW="812447" imgH="215806" progId="Equation.DSMT4">
                <p:embed/>
              </p:oleObj>
            </a:graphicData>
          </a:graphic>
        </p:graphicFrame>
      </p:grp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947738" y="1676400"/>
          <a:ext cx="4732337" cy="2438400"/>
        </p:xfrm>
        <a:graphic>
          <a:graphicData uri="http://schemas.openxmlformats.org/presentationml/2006/ole">
            <p:oleObj spid="_x0000_s130066" name="Equation" r:id="rId4" imgW="2489200" imgH="1244600" progId="Equation.DSMT4">
              <p:embed/>
            </p:oleObj>
          </a:graphicData>
        </a:graphic>
      </p:graphicFrame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74675" y="4016375"/>
            <a:ext cx="6705600" cy="968375"/>
            <a:chOff x="144" y="2274"/>
            <a:chExt cx="3744" cy="610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44" y="2274"/>
              <a:ext cx="3744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(9)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若                    中任意</a:t>
              </a:r>
              <a:r>
                <a:rPr kumimoji="1" lang="en-US" altLang="zh-CN" sz="2400" i="1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-1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个向量都线性无关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  <a:p>
              <a:pPr eaLnBrk="1" hangingPunct="1"/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则此组向量线性无关</a:t>
              </a:r>
              <a:r>
                <a:rPr kumimoji="1" lang="en-US" altLang="zh-CN" sz="24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.      </a:t>
              </a:r>
            </a:p>
          </p:txBody>
        </p:sp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689" y="2298"/>
            <a:ext cx="751" cy="250"/>
          </p:xfrm>
          <a:graphic>
            <a:graphicData uri="http://schemas.openxmlformats.org/presentationml/2006/ole">
              <p:oleObj spid="_x0000_s130067" name="Equation" r:id="rId5" imgW="812447" imgH="215806" progId="Equation.DSMT4">
                <p:embed/>
              </p:oleObj>
            </a:graphicData>
          </a:graphic>
        </p:graphicFrame>
      </p:grp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57200" y="5435600"/>
            <a:ext cx="57150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2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(10) 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若向量组线性相关，</a:t>
            </a:r>
          </a:p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则它必有一部分向量线性相关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.   </a:t>
            </a:r>
            <a:endParaRPr kumimoji="1" lang="en-US" altLang="zh-CN" sz="24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984875" y="5718175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………………..  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908675" y="4194175"/>
            <a:ext cx="313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…..…………..…(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756275" y="1038225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…………………  (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1016000" y="4879975"/>
            <a:ext cx="656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见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(8)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之例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此命题为命题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(8)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的逆否命题，故也错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971550" y="6175375"/>
            <a:ext cx="34163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的逆命题</a:t>
            </a:r>
            <a:r>
              <a:rPr kumimoji="1"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不成立</a:t>
            </a:r>
            <a:r>
              <a:rPr kumimoji="1"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三、向量组的线性相关性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三、向量组的线性相关性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8" name="Text Box 77"/>
          <p:cNvSpPr txBox="1">
            <a:spLocks noChangeArrowheads="1"/>
          </p:cNvSpPr>
          <p:nvPr/>
        </p:nvSpPr>
        <p:spPr bwMode="auto">
          <a:xfrm>
            <a:off x="285720" y="785794"/>
            <a:ext cx="167640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1500166" y="2767012"/>
            <a:ext cx="7740650" cy="97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简称为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极大无关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组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不唯一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</a:rPr>
              <a:t>，</a:t>
            </a:r>
            <a:endParaRPr lang="en-US" altLang="zh-CN" sz="2800" dirty="0" smtClean="0">
              <a:latin typeface="Times New Roman" pitchFamily="18" charset="0"/>
            </a:endParaRPr>
          </a:p>
          <a:p>
            <a:pPr eaLnBrk="1" hangingPunct="1">
              <a:lnSpc>
                <a:spcPts val="16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称</a:t>
            </a:r>
            <a:r>
              <a:rPr lang="en-US" altLang="zh-CN" sz="2800" i="1" dirty="0">
                <a:latin typeface="Times New Roman" pitchFamily="18" charset="0"/>
              </a:rPr>
              <a:t>r</a:t>
            </a:r>
            <a:r>
              <a:rPr lang="zh-CN" altLang="en-US" sz="2800" dirty="0">
                <a:latin typeface="Times New Roman" pitchFamily="18" charset="0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向量组的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秩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唯一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1000100" y="1285860"/>
          <a:ext cx="7715304" cy="1517561"/>
        </p:xfrm>
        <a:graphic>
          <a:graphicData uri="http://schemas.openxmlformats.org/presentationml/2006/ole">
            <p:oleObj spid="_x0000_s126991" name="Equation" r:id="rId3" imgW="3314700" imgH="647700" progId="Equation.DSMT4">
              <p:embed/>
            </p:oleObj>
          </a:graphicData>
        </a:graphic>
      </p:graphicFrame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1428728" y="857232"/>
            <a:ext cx="4713150" cy="52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itchFamily="18" charset="0"/>
              </a:rPr>
              <a:t>若向量组</a:t>
            </a:r>
            <a:r>
              <a:rPr lang="en-US" altLang="zh-CN" sz="2800" dirty="0">
                <a:latin typeface="Times New Roman" pitchFamily="18" charset="0"/>
              </a:rPr>
              <a:t>T</a:t>
            </a:r>
            <a:r>
              <a:rPr lang="zh-CN" altLang="en-US" sz="2800" dirty="0">
                <a:latin typeface="Times New Roman" pitchFamily="18" charset="0"/>
              </a:rPr>
              <a:t>（均同维）满足：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385765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求向量组的极大无关组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39750" y="1857372"/>
            <a:ext cx="8534400" cy="2011363"/>
            <a:chOff x="384" y="754"/>
            <a:chExt cx="5376" cy="1267"/>
          </a:xfrm>
        </p:grpSpPr>
        <p:graphicFrame>
          <p:nvGraphicFramePr>
            <p:cNvPr id="4" name="Object 118"/>
            <p:cNvGraphicFramePr>
              <a:graphicFrameLocks noChangeAspect="1"/>
            </p:cNvGraphicFramePr>
            <p:nvPr/>
          </p:nvGraphicFramePr>
          <p:xfrm>
            <a:off x="768" y="754"/>
            <a:ext cx="3551" cy="330"/>
          </p:xfrm>
          <a:graphic>
            <a:graphicData uri="http://schemas.openxmlformats.org/presentationml/2006/ole">
              <p:oleObj spid="_x0000_s132103" name="Equation" r:id="rId3" imgW="2336800" imgH="215900" progId="Equation.DSMT4">
                <p:embed/>
              </p:oleObj>
            </a:graphicData>
          </a:graphic>
        </p:graphicFrame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84" y="1026"/>
              <a:ext cx="5376" cy="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lnSpc>
                  <a:spcPct val="115000"/>
                </a:lnSpc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(1) 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</a:rPr>
                <a:t>A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的行 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列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)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向量组的秩为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；</a:t>
              </a:r>
            </a:p>
            <a:p>
              <a:pPr marL="457200" indent="-457200">
                <a:lnSpc>
                  <a:spcPct val="115000"/>
                </a:lnSpc>
                <a:buFontTx/>
                <a:buAutoNum type="arabicParenBoth" startAt="2"/>
              </a:pPr>
              <a:r>
                <a:rPr lang="zh-CN" altLang="en-US" sz="2800" dirty="0" smtClean="0">
                  <a:solidFill>
                    <a:schemeClr val="tx2"/>
                  </a:solidFill>
                  <a:latin typeface="Times New Roman" pitchFamily="18" charset="0"/>
                </a:rPr>
                <a:t> 当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</a:rPr>
                <a:t>A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的某个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阶子式 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r>
                <a:rPr lang="en-US" altLang="zh-CN" sz="2800" i="1" baseline="-25000" dirty="0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lang="en-US" altLang="zh-CN" sz="2800" baseline="-25000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不为零时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含 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r>
                <a:rPr lang="en-US" altLang="zh-CN" sz="2800" i="1" baseline="-25000" dirty="0">
                  <a:solidFill>
                    <a:schemeClr val="tx2"/>
                  </a:solidFill>
                  <a:latin typeface="Times New Roman" pitchFamily="18" charset="0"/>
                </a:rPr>
                <a:t>r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的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个行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列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向量组是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</a:rPr>
                <a:t>A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的行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列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</a:rPr>
                <a:t>向量组的一个极大无关组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7290" y="1334144"/>
            <a:ext cx="75724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利用行列式求向量组的极大无关组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14282" y="1334144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方法一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86099" y="4000504"/>
            <a:ext cx="895790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ea typeface="黑体" pitchFamily="2" charset="-122"/>
              </a:rPr>
              <a:t>说明</a:t>
            </a:r>
            <a:r>
              <a:rPr lang="zh-CN" altLang="en-US" sz="2800" dirty="0" smtClean="0">
                <a:solidFill>
                  <a:srgbClr val="0000FF"/>
                </a:solidFill>
              </a:rPr>
              <a:t>：</a:t>
            </a:r>
            <a:r>
              <a:rPr lang="en-US" altLang="zh-CN" sz="2800" dirty="0" smtClean="0"/>
              <a:t>1. </a:t>
            </a:r>
            <a:r>
              <a:rPr lang="zh-CN" altLang="en-US" sz="2800" dirty="0" smtClean="0"/>
              <a:t>计算</a:t>
            </a:r>
            <a:r>
              <a:rPr lang="zh-CN" altLang="en-US" sz="2800" dirty="0"/>
              <a:t>向量组的秩可以转化为求</a:t>
            </a:r>
            <a:r>
              <a:rPr lang="zh-CN" altLang="en-US" sz="2800" dirty="0" smtClean="0"/>
              <a:t>矩阵的秩</a:t>
            </a:r>
            <a:endParaRPr lang="en-US" altLang="zh-CN" sz="2800" dirty="0" smtClean="0"/>
          </a:p>
          <a:p>
            <a:r>
              <a:rPr lang="en-US" altLang="zh-CN" sz="2800" dirty="0" smtClean="0"/>
              <a:t>             </a:t>
            </a:r>
            <a:r>
              <a:rPr lang="zh-CN" altLang="en-US" sz="2800" dirty="0" smtClean="0"/>
              <a:t>（行列初等变换可以交替使用）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           2. </a:t>
            </a:r>
            <a:r>
              <a:rPr lang="zh-CN" altLang="en-US" sz="2800" dirty="0" smtClean="0"/>
              <a:t>求极大无关组转化为求子式不为零的行（列）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三、向量组的线性相关性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385765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求向量组的极大无关组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7290" y="1334144"/>
            <a:ext cx="75724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 利用初等变换求向量组的秩与极大无关组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14282" y="1334144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方法二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9" name="Object 158"/>
          <p:cNvGraphicFramePr>
            <a:graphicFrameLocks noChangeAspect="1"/>
          </p:cNvGraphicFramePr>
          <p:nvPr/>
        </p:nvGraphicFramePr>
        <p:xfrm>
          <a:off x="682594" y="2571744"/>
          <a:ext cx="7696200" cy="1020762"/>
        </p:xfrm>
        <a:graphic>
          <a:graphicData uri="http://schemas.openxmlformats.org/presentationml/2006/ole">
            <p:oleObj spid="_x0000_s133138" name="Equation" r:id="rId3" imgW="3505200" imgH="431800" progId="Equation.DSMT4">
              <p:embed/>
            </p:oleObj>
          </a:graphicData>
        </a:graphic>
      </p:graphicFrame>
      <p:graphicFrame>
        <p:nvGraphicFramePr>
          <p:cNvPr id="11" name="Object 159"/>
          <p:cNvGraphicFramePr>
            <a:graphicFrameLocks noChangeAspect="1"/>
          </p:cNvGraphicFramePr>
          <p:nvPr/>
        </p:nvGraphicFramePr>
        <p:xfrm>
          <a:off x="357158" y="2000240"/>
          <a:ext cx="2016125" cy="492125"/>
        </p:xfrm>
        <a:graphic>
          <a:graphicData uri="http://schemas.openxmlformats.org/presentationml/2006/ole">
            <p:oleObj spid="_x0000_s133139" name="Equation" r:id="rId4" imgW="952087" imgH="215806" progId="Equation.DSMT4">
              <p:embed/>
            </p:oleObj>
          </a:graphicData>
        </a:graphic>
      </p:graphicFrame>
      <p:graphicFrame>
        <p:nvGraphicFramePr>
          <p:cNvPr id="12" name="Object 160"/>
          <p:cNvGraphicFramePr>
            <a:graphicFrameLocks noChangeAspect="1"/>
          </p:cNvGraphicFramePr>
          <p:nvPr/>
        </p:nvGraphicFramePr>
        <p:xfrm>
          <a:off x="709582" y="3579806"/>
          <a:ext cx="7669212" cy="1020763"/>
        </p:xfrm>
        <a:graphic>
          <a:graphicData uri="http://schemas.openxmlformats.org/presentationml/2006/ole">
            <p:oleObj spid="_x0000_s133140" name="Equation" r:id="rId5" imgW="3492500" imgH="431800" progId="Equation.DSMT4">
              <p:embed/>
            </p:oleObj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三、向量组的线性相关性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00062" y="857252"/>
            <a:ext cx="8129588" cy="2481263"/>
            <a:chOff x="315" y="674"/>
            <a:chExt cx="5121" cy="1563"/>
          </a:xfrm>
        </p:grpSpPr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315" y="1034"/>
            <a:ext cx="5121" cy="1203"/>
          </p:xfrm>
          <a:graphic>
            <a:graphicData uri="http://schemas.openxmlformats.org/presentationml/2006/ole">
              <p:oleObj spid="_x0000_s131079" name="Equation" r:id="rId3" imgW="3556000" imgH="838200" progId="Equation.DSMT4">
                <p:embed/>
              </p:oleObj>
            </a:graphicData>
          </a:graphic>
        </p:graphicFrame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912" y="674"/>
              <a:ext cx="2463" cy="3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2800" dirty="0"/>
                <a:t>设有两个</a:t>
              </a:r>
              <a:r>
                <a:rPr lang="zh-CN" altLang="en-US" sz="2800" i="1" dirty="0">
                  <a:latin typeface="Times New Roman" pitchFamily="18" charset="0"/>
                </a:rPr>
                <a:t> </a:t>
              </a:r>
              <a:r>
                <a:rPr lang="en-US" altLang="zh-CN" sz="2800" i="1" dirty="0">
                  <a:latin typeface="Times New Roman" pitchFamily="18" charset="0"/>
                </a:rPr>
                <a:t>n </a:t>
              </a:r>
              <a:r>
                <a:rPr lang="zh-CN" altLang="en-US" sz="2800" dirty="0"/>
                <a:t>维向量组</a:t>
              </a:r>
            </a:p>
          </p:txBody>
        </p:sp>
      </p:grpSp>
      <p:sp>
        <p:nvSpPr>
          <p:cNvPr id="10" name="Text Box 77"/>
          <p:cNvSpPr txBox="1">
            <a:spLocks noChangeArrowheads="1"/>
          </p:cNvSpPr>
          <p:nvPr/>
        </p:nvSpPr>
        <p:spPr bwMode="auto">
          <a:xfrm>
            <a:off x="285720" y="857232"/>
            <a:ext cx="167640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34" y="5072074"/>
            <a:ext cx="83677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</a:rPr>
              <a:t>2.   </a:t>
            </a:r>
            <a:r>
              <a:rPr lang="zh-CN" altLang="en-US" sz="2800" dirty="0" smtClean="0">
                <a:latin typeface="Times New Roman" pitchFamily="18" charset="0"/>
              </a:rPr>
              <a:t>向量</a:t>
            </a:r>
            <a:r>
              <a:rPr lang="zh-CN" altLang="en-US" sz="2800" dirty="0">
                <a:latin typeface="Times New Roman" pitchFamily="18" charset="0"/>
              </a:rPr>
              <a:t>组与它的任一个极大无关组等价。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034" y="4143380"/>
            <a:ext cx="864396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向量组等价满足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等价三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公理：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altLang="zh-CN" sz="2800" dirty="0" smtClean="0"/>
              <a:t>                    </a:t>
            </a:r>
            <a:r>
              <a:rPr lang="zh-CN" altLang="en-US" sz="2800" dirty="0" smtClean="0"/>
              <a:t>反身性、对称性、传递性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13" name="Text Box 77"/>
          <p:cNvSpPr txBox="1">
            <a:spLocks noChangeArrowheads="1"/>
          </p:cNvSpPr>
          <p:nvPr/>
        </p:nvSpPr>
        <p:spPr bwMode="auto">
          <a:xfrm>
            <a:off x="428596" y="3500438"/>
            <a:ext cx="167640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性质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三、向量组的线性相关性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00034" y="5500702"/>
            <a:ext cx="8367712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3.   </a:t>
            </a:r>
            <a:r>
              <a:rPr lang="zh-CN" altLang="en-US" sz="2800" dirty="0" smtClean="0">
                <a:latin typeface="Times New Roman" pitchFamily="18" charset="0"/>
              </a:rPr>
              <a:t>向量组</a:t>
            </a:r>
            <a:r>
              <a:rPr lang="zh-CN" altLang="en-US" sz="2800" dirty="0" smtClean="0"/>
              <a:t>是它的任意极大线性无关组的线性组合。</a:t>
            </a:r>
          </a:p>
          <a:p>
            <a:pPr eaLnBrk="1" hangingPunct="1"/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1472" y="1428736"/>
            <a:ext cx="7064375" cy="2579688"/>
            <a:chOff x="249" y="1002"/>
            <a:chExt cx="4450" cy="1625"/>
          </a:xfrm>
        </p:grpSpPr>
        <p:graphicFrame>
          <p:nvGraphicFramePr>
            <p:cNvPr id="3" name="Object 4"/>
            <p:cNvGraphicFramePr>
              <a:graphicFrameLocks noChangeAspect="1"/>
            </p:cNvGraphicFramePr>
            <p:nvPr/>
          </p:nvGraphicFramePr>
          <p:xfrm>
            <a:off x="513" y="1333"/>
            <a:ext cx="4186" cy="1294"/>
          </p:xfrm>
          <a:graphic>
            <a:graphicData uri="http://schemas.openxmlformats.org/presentationml/2006/ole">
              <p:oleObj spid="_x0000_s135175" name="Equation" r:id="rId3" imgW="2984500" imgH="889000" progId="Equation.DSMT4">
                <p:embed/>
              </p:oleObj>
            </a:graphicData>
          </a:graphic>
        </p:graphicFrame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249" y="1002"/>
              <a:ext cx="317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n-US" altLang="zh-CN" sz="2800" dirty="0" smtClean="0">
                  <a:latin typeface="Times New Roman" pitchFamily="18" charset="0"/>
                  <a:ea typeface="黑体" pitchFamily="2" charset="-122"/>
                </a:rPr>
                <a:t>4. </a:t>
              </a:r>
              <a:r>
                <a:rPr lang="zh-CN" altLang="en-US" sz="2800" dirty="0" smtClean="0">
                  <a:latin typeface="Times New Roman" pitchFamily="18" charset="0"/>
                </a:rPr>
                <a:t>对</a:t>
              </a:r>
              <a:r>
                <a:rPr lang="zh-CN" altLang="en-US" sz="2800" dirty="0">
                  <a:latin typeface="Times New Roman" pitchFamily="18" charset="0"/>
                </a:rPr>
                <a:t>两个</a:t>
              </a:r>
              <a:r>
                <a:rPr lang="en-US" altLang="zh-CN" sz="2800" i="1" dirty="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维</a:t>
              </a:r>
              <a:r>
                <a:rPr lang="zh-CN" altLang="en-US" sz="2800" dirty="0">
                  <a:latin typeface="Times New Roman" pitchFamily="18" charset="0"/>
                </a:rPr>
                <a:t>向量组</a:t>
              </a:r>
              <a:endParaRPr lang="zh-CN" altLang="en-US" sz="2800" dirty="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5" name="Text Box 77"/>
          <p:cNvSpPr txBox="1">
            <a:spLocks noChangeArrowheads="1"/>
          </p:cNvSpPr>
          <p:nvPr/>
        </p:nvSpPr>
        <p:spPr bwMode="auto">
          <a:xfrm>
            <a:off x="428596" y="785794"/>
            <a:ext cx="167640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性质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8731" y="4941168"/>
            <a:ext cx="3874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5. </a:t>
            </a:r>
            <a:r>
              <a:rPr lang="zh-CN" altLang="en-US" sz="2800" dirty="0" smtClean="0"/>
              <a:t>等价</a:t>
            </a:r>
            <a:r>
              <a:rPr lang="zh-CN" altLang="en-US" sz="2800" dirty="0"/>
              <a:t>向量组的秩相等</a:t>
            </a:r>
            <a:r>
              <a:rPr lang="en-US" altLang="zh-CN" sz="2800" dirty="0"/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三、向量组的线性相关性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0154" y="4159580"/>
            <a:ext cx="8108310" cy="523220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特别</a:t>
            </a:r>
            <a:r>
              <a:rPr lang="zh-CN" alt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地，若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16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可由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16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线性表示，则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rank(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)≤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rank(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16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1357298"/>
            <a:ext cx="75724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400" kern="100" dirty="0">
                <a:ea typeface="宋体"/>
                <a:cs typeface="Times New Roman"/>
              </a:rPr>
              <a:t>掌握</a:t>
            </a:r>
            <a:r>
              <a:rPr lang="en-US" sz="2400" kern="100" dirty="0">
                <a:ea typeface="宋体"/>
                <a:cs typeface="Times New Roman"/>
              </a:rPr>
              <a:t>n</a:t>
            </a:r>
            <a:r>
              <a:rPr lang="zh-CN" sz="2400" kern="100" dirty="0">
                <a:ea typeface="宋体"/>
                <a:cs typeface="Times New Roman"/>
              </a:rPr>
              <a:t>元数组向量的概念与运算；理解向量的线性相关性；极大无关组与向量组的秩；等价向量组的有关性质</a:t>
            </a:r>
            <a:r>
              <a:rPr lang="zh-CN" sz="2400" kern="100" dirty="0" smtClean="0">
                <a:ea typeface="宋体"/>
                <a:cs typeface="Times New Roman"/>
              </a:rPr>
              <a:t>。理解</a:t>
            </a:r>
            <a:r>
              <a:rPr lang="zh-CN" sz="2400" kern="100" dirty="0">
                <a:ea typeface="宋体"/>
                <a:cs typeface="Times New Roman"/>
              </a:rPr>
              <a:t>一般向量组的线性相关与线性无关性的定义，了解向量组线性相关与线性无关的基本定理。熟悉向量组的秩与极大无关组的概念。掌握求给定向量组的秩与最大无关组的方法。理解向量组等价的概念，掌握等价向量组的有关性质。</a:t>
            </a:r>
            <a:endParaRPr lang="zh-CN" altLang="en-US" sz="4400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要求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一、向量的应用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42976" y="857232"/>
            <a:ext cx="67818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）线性方程组</a:t>
            </a:r>
            <a:endParaRPr lang="en-US" altLang="zh-CN" sz="2800" b="1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rgbClr val="0070C0"/>
                </a:solidFill>
              </a:rPr>
              <a:t> 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线性方程组的解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利用方程组判断线性表示、线性相关性、线性无关性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）矩阵</a:t>
            </a:r>
            <a:endParaRPr lang="en-US" altLang="zh-CN" sz="2800" b="1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利用矩阵的初等变换求向量组的秩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与矩阵的秩的关系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）线性空间</a:t>
            </a:r>
            <a:endParaRPr lang="en-US" altLang="zh-CN" sz="2800" b="1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空间的维数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lvl="1"/>
            <a:endParaRPr lang="en-US" altLang="zh-CN" sz="2800" b="1" dirty="0">
              <a:solidFill>
                <a:srgbClr val="0070C0"/>
              </a:solidFill>
            </a:endParaRPr>
          </a:p>
          <a:p>
            <a:pPr lvl="1"/>
            <a:endParaRPr lang="en-US" altLang="zh-CN" sz="2800" b="1" dirty="0">
              <a:solidFill>
                <a:srgbClr val="0070C0"/>
              </a:solidFill>
            </a:endParaRPr>
          </a:p>
          <a:p>
            <a:endParaRPr lang="en-US" altLang="zh-CN" sz="2800" b="1" dirty="0"/>
          </a:p>
          <a:p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二、向量的定义与运算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30" y="850895"/>
            <a:ext cx="9001126" cy="954088"/>
            <a:chOff x="171" y="3321"/>
            <a:chExt cx="5670" cy="601"/>
          </a:xfrm>
        </p:grpSpPr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171" y="3321"/>
              <a:ext cx="5670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dirty="0"/>
                <a:t>             </a:t>
              </a:r>
              <a:r>
                <a:rPr lang="zh-CN" altLang="en-US" sz="2800" dirty="0" smtClean="0"/>
                <a:t>任意</a:t>
              </a:r>
              <a:r>
                <a:rPr lang="zh-CN" altLang="en-US" sz="2800" dirty="0"/>
                <a:t>数</a:t>
              </a:r>
              <a:r>
                <a:rPr lang="zh-CN" altLang="en-US" sz="2800" dirty="0" smtClean="0"/>
                <a:t>域上</a:t>
              </a:r>
              <a:r>
                <a:rPr lang="zh-CN" altLang="en-US" sz="2800" dirty="0"/>
                <a:t>的</a:t>
              </a:r>
              <a:r>
                <a:rPr lang="en-US" altLang="zh-CN" sz="2800" dirty="0"/>
                <a:t> </a:t>
              </a:r>
              <a:r>
                <a:rPr lang="en-US" altLang="zh-CN" sz="2800" i="1" dirty="0">
                  <a:latin typeface="Times New Roman" pitchFamily="18" charset="0"/>
                </a:rPr>
                <a:t>n</a:t>
              </a:r>
              <a:r>
                <a:rPr lang="zh-CN" altLang="en-US" sz="2800" dirty="0"/>
                <a:t>个有顺序的数                 </a:t>
              </a:r>
              <a:r>
                <a:rPr lang="en-US" altLang="zh-CN" sz="2800" dirty="0" smtClean="0"/>
                <a:t> </a:t>
              </a:r>
              <a:r>
                <a:rPr lang="zh-CN" altLang="en-US" sz="2800" dirty="0" smtClean="0"/>
                <a:t>所 </a:t>
              </a:r>
              <a:endParaRPr lang="en-US" altLang="zh-CN" sz="2800" dirty="0" smtClean="0"/>
            </a:p>
            <a:p>
              <a:pPr eaLnBrk="1" hangingPunct="1"/>
              <a:r>
                <a:rPr lang="en-US" altLang="zh-CN" sz="2800" dirty="0" smtClean="0"/>
                <a:t>             </a:t>
              </a:r>
              <a:r>
                <a:rPr lang="zh-CN" altLang="en-US" sz="2800" dirty="0" smtClean="0"/>
                <a:t>组成</a:t>
              </a:r>
              <a:r>
                <a:rPr lang="zh-CN" altLang="en-US" sz="2800" dirty="0"/>
                <a:t>的</a:t>
              </a:r>
              <a:r>
                <a:rPr lang="zh-CN" altLang="en-US" sz="2800" dirty="0" smtClean="0"/>
                <a:t>数组                         </a:t>
              </a:r>
              <a:r>
                <a:rPr lang="zh-CN" altLang="en-US" sz="2800" dirty="0"/>
                <a:t>称为</a:t>
              </a:r>
              <a:r>
                <a:rPr lang="en-US" altLang="zh-CN" sz="2800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维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数组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向量</a:t>
              </a:r>
              <a:r>
                <a:rPr lang="en-US" altLang="zh-CN" sz="2800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24" name="Object 7"/>
            <p:cNvGraphicFramePr>
              <a:graphicFrameLocks noChangeAspect="1"/>
            </p:cNvGraphicFramePr>
            <p:nvPr/>
          </p:nvGraphicFramePr>
          <p:xfrm>
            <a:off x="3906" y="3325"/>
            <a:ext cx="1038" cy="318"/>
          </p:xfrm>
          <a:graphic>
            <a:graphicData uri="http://schemas.openxmlformats.org/presentationml/2006/ole">
              <p:oleObj spid="_x0000_s98377" name="Equation" r:id="rId4" imgW="749300" imgH="228600" progId="Equation.3">
                <p:embed/>
              </p:oleObj>
            </a:graphicData>
          </a:graphic>
        </p:graphicFrame>
        <p:graphicFrame>
          <p:nvGraphicFramePr>
            <p:cNvPr id="25" name="Object 8"/>
            <p:cNvGraphicFramePr>
              <a:graphicFrameLocks noChangeAspect="1"/>
            </p:cNvGraphicFramePr>
            <p:nvPr/>
          </p:nvGraphicFramePr>
          <p:xfrm>
            <a:off x="2196" y="3595"/>
            <a:ext cx="1531" cy="318"/>
          </p:xfrm>
          <a:graphic>
            <a:graphicData uri="http://schemas.openxmlformats.org/presentationml/2006/ole">
              <p:oleObj spid="_x0000_s98378" name="Equation" r:id="rId5" imgW="1104900" imgH="228600" progId="Equation.3">
                <p:embed/>
              </p:oleObj>
            </a:graphicData>
          </a:graphic>
        </p:graphicFrame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1263674" y="1714488"/>
            <a:ext cx="6808788" cy="533400"/>
            <a:chOff x="379" y="3613"/>
            <a:chExt cx="4289" cy="336"/>
          </a:xfrm>
        </p:grpSpPr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379" y="3613"/>
              <a:ext cx="428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>
                  <a:latin typeface="Times New Roman" pitchFamily="18" charset="0"/>
                </a:rPr>
                <a:t>其中数    称为向量   的</a:t>
              </a:r>
              <a:r>
                <a:rPr lang="zh-CN" altLang="en-US" sz="2800" dirty="0" smtClean="0">
                  <a:latin typeface="Times New Roman" pitchFamily="18" charset="0"/>
                </a:rPr>
                <a:t>第 </a:t>
              </a:r>
              <a:r>
                <a:rPr lang="en-US" altLang="zh-CN" sz="2800" i="1" dirty="0" smtClean="0">
                  <a:latin typeface="Times New Roman" pitchFamily="18" charset="0"/>
                </a:rPr>
                <a:t>j </a:t>
              </a:r>
              <a:r>
                <a:rPr lang="zh-CN" altLang="en-US" sz="2800" dirty="0" smtClean="0">
                  <a:latin typeface="Times New Roman" pitchFamily="18" charset="0"/>
                </a:rPr>
                <a:t>个</a:t>
              </a:r>
              <a:r>
                <a:rPr lang="zh-CN" altLang="en-US" sz="2800" dirty="0">
                  <a:latin typeface="Times New Roman" pitchFamily="18" charset="0"/>
                </a:rPr>
                <a:t>分量</a:t>
              </a:r>
              <a:r>
                <a:rPr lang="en-US" altLang="zh-CN" sz="2800" dirty="0">
                  <a:latin typeface="Times New Roman" pitchFamily="18" charset="0"/>
                </a:rPr>
                <a:t>(</a:t>
              </a:r>
              <a:r>
                <a:rPr lang="zh-CN" altLang="en-US" sz="2800" dirty="0">
                  <a:latin typeface="Times New Roman" pitchFamily="18" charset="0"/>
                </a:rPr>
                <a:t>或坐标</a:t>
              </a:r>
              <a:r>
                <a:rPr lang="en-US" altLang="zh-CN" sz="2800" dirty="0">
                  <a:latin typeface="Times New Roman" pitchFamily="18" charset="0"/>
                </a:rPr>
                <a:t>).</a:t>
              </a:r>
            </a:p>
          </p:txBody>
        </p:sp>
        <p:graphicFrame>
          <p:nvGraphicFramePr>
            <p:cNvPr id="28" name="Object 11"/>
            <p:cNvGraphicFramePr>
              <a:graphicFrameLocks noChangeAspect="1"/>
            </p:cNvGraphicFramePr>
            <p:nvPr/>
          </p:nvGraphicFramePr>
          <p:xfrm>
            <a:off x="1077" y="3613"/>
            <a:ext cx="247" cy="336"/>
          </p:xfrm>
          <a:graphic>
            <a:graphicData uri="http://schemas.openxmlformats.org/presentationml/2006/ole">
              <p:oleObj spid="_x0000_s98379" name="Equation" r:id="rId6" imgW="177646" imgH="241091" progId="Equation.3">
                <p:embed/>
              </p:oleObj>
            </a:graphicData>
          </a:graphic>
        </p:graphicFrame>
        <p:graphicFrame>
          <p:nvGraphicFramePr>
            <p:cNvPr id="29" name="Object 12"/>
            <p:cNvGraphicFramePr>
              <a:graphicFrameLocks noChangeAspect="1"/>
            </p:cNvGraphicFramePr>
            <p:nvPr/>
          </p:nvGraphicFramePr>
          <p:xfrm>
            <a:off x="2224" y="3703"/>
            <a:ext cx="193" cy="194"/>
          </p:xfrm>
          <a:graphic>
            <a:graphicData uri="http://schemas.openxmlformats.org/presentationml/2006/ole">
              <p:oleObj spid="_x0000_s98380" name="Equation" r:id="rId7" imgW="139700" imgH="139700" progId="Equation.3">
                <p:embed/>
              </p:oleObj>
            </a:graphicData>
          </a:graphic>
        </p:graphicFrame>
      </p:grp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214282" y="857232"/>
            <a:ext cx="15398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57158" y="4071942"/>
            <a:ext cx="46418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加法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27002" name="Object 26"/>
          <p:cNvGraphicFramePr>
            <a:graphicFrameLocks noChangeAspect="1"/>
          </p:cNvGraphicFramePr>
          <p:nvPr/>
        </p:nvGraphicFramePr>
        <p:xfrm>
          <a:off x="1928794" y="4143380"/>
          <a:ext cx="4516437" cy="485775"/>
        </p:xfrm>
        <a:graphic>
          <a:graphicData uri="http://schemas.openxmlformats.org/presentationml/2006/ole">
            <p:oleObj spid="_x0000_s98381" name="Equation" r:id="rId8" imgW="2120900" imgH="228600" progId="Equation.3">
              <p:embed/>
            </p:oleObj>
          </a:graphicData>
        </a:graphic>
      </p:graphicFrame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85720" y="3571876"/>
            <a:ext cx="18573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相关运算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57158" y="4643446"/>
            <a:ext cx="16684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2.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数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乘</a:t>
            </a:r>
          </a:p>
        </p:txBody>
      </p:sp>
      <p:graphicFrame>
        <p:nvGraphicFramePr>
          <p:cNvPr id="20" name="Object 3"/>
          <p:cNvGraphicFramePr>
            <a:graphicFrameLocks noGrp="1" noChangeAspect="1"/>
          </p:cNvGraphicFramePr>
          <p:nvPr/>
        </p:nvGraphicFramePr>
        <p:xfrm>
          <a:off x="2154243" y="4643446"/>
          <a:ext cx="3203575" cy="533400"/>
        </p:xfrm>
        <a:graphic>
          <a:graphicData uri="http://schemas.openxmlformats.org/presentationml/2006/ole">
            <p:oleObj spid="_x0000_s98382" name="Equation" r:id="rId9" imgW="1371600" imgH="228600" progId="Equation.3">
              <p:embed/>
            </p:oleObj>
          </a:graphicData>
        </a:graphic>
      </p:graphicFrame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57158" y="5143512"/>
            <a:ext cx="20637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3.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负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向量</a:t>
            </a:r>
          </a:p>
        </p:txBody>
      </p:sp>
      <p:graphicFrame>
        <p:nvGraphicFramePr>
          <p:cNvPr id="31" name="Object 6"/>
          <p:cNvGraphicFramePr>
            <a:graphicFrameLocks noChangeAspect="1"/>
          </p:cNvGraphicFramePr>
          <p:nvPr/>
        </p:nvGraphicFramePr>
        <p:xfrm>
          <a:off x="2071670" y="5181616"/>
          <a:ext cx="3381375" cy="533400"/>
        </p:xfrm>
        <a:graphic>
          <a:graphicData uri="http://schemas.openxmlformats.org/presentationml/2006/ole">
            <p:oleObj spid="_x0000_s98383" name="Equation" r:id="rId10" imgW="1447800" imgH="228600" progId="Equation.3">
              <p:embed/>
            </p:oleObj>
          </a:graphicData>
        </a:graphic>
      </p:graphicFrame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357158" y="5715016"/>
            <a:ext cx="16478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4.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减法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2041496" y="5786454"/>
          <a:ext cx="4489450" cy="485775"/>
        </p:xfrm>
        <a:graphic>
          <a:graphicData uri="http://schemas.openxmlformats.org/presentationml/2006/ole">
            <p:oleObj spid="_x0000_s98384" name="Equation" r:id="rId11" imgW="2108200" imgH="228600" progId="Equation.3">
              <p:embed/>
            </p:oleObj>
          </a:graphicData>
        </a:graphic>
      </p:graphicFrame>
      <p:sp>
        <p:nvSpPr>
          <p:cNvPr id="34" name="矩形 33"/>
          <p:cNvSpPr/>
          <p:nvPr/>
        </p:nvSpPr>
        <p:spPr>
          <a:xfrm>
            <a:off x="7000892" y="4143380"/>
            <a:ext cx="1723549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00000"/>
                </a:solidFill>
                <a:latin typeface="Arial"/>
                <a:ea typeface="宋体"/>
              </a:rPr>
              <a:t>加法四法则</a:t>
            </a:r>
            <a:endParaRPr lang="zh-CN" altLang="en-US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00892" y="4714884"/>
            <a:ext cx="1723549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00000"/>
                </a:solidFill>
                <a:latin typeface="Arial"/>
                <a:ea typeface="宋体"/>
              </a:rPr>
              <a:t>数乘四法则</a:t>
            </a:r>
            <a:endParaRPr lang="zh-CN" altLang="en-US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357158" y="2214554"/>
            <a:ext cx="81168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 smtClean="0"/>
              <a:t>数域   上全体 </a:t>
            </a:r>
            <a:r>
              <a:rPr lang="en-US" altLang="zh-CN" sz="2800" i="1" dirty="0" smtClean="0">
                <a:latin typeface="Times New Roman" pitchFamily="18" charset="0"/>
              </a:rPr>
              <a:t>n </a:t>
            </a:r>
            <a:r>
              <a:rPr lang="zh-CN" altLang="en-US" sz="2800" dirty="0" smtClean="0"/>
              <a:t>维</a:t>
            </a:r>
            <a:r>
              <a:rPr lang="zh-CN" altLang="en-US" sz="2800" dirty="0"/>
              <a:t>向量的集合   ，称为</a:t>
            </a: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维向量</a:t>
            </a:r>
            <a:r>
              <a:rPr lang="zh-CN" altLang="en-US" sz="2800" dirty="0" smtClean="0"/>
              <a:t>空间。</a:t>
            </a:r>
            <a:endParaRPr lang="en-US" altLang="zh-CN" sz="2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42976" y="2285992"/>
          <a:ext cx="333375" cy="363538"/>
        </p:xfrm>
        <a:graphic>
          <a:graphicData uri="http://schemas.openxmlformats.org/presentationml/2006/ole">
            <p:oleObj spid="_x0000_s98385" name="公式" r:id="rId12" imgW="152268" imgH="164957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929190" y="2214554"/>
          <a:ext cx="473075" cy="447675"/>
        </p:xfrm>
        <a:graphic>
          <a:graphicData uri="http://schemas.openxmlformats.org/presentationml/2006/ole">
            <p:oleObj spid="_x0000_s98386" name="公式" r:id="rId13" imgW="215713" imgH="203024" progId="Equation.3">
              <p:embed/>
            </p:oleObj>
          </a:graphicData>
        </a:graphic>
      </p:graphicFrame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428596" y="2786058"/>
            <a:ext cx="521497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 smtClean="0">
                <a:latin typeface="+mn-ea"/>
                <a:ea typeface="+mn-ea"/>
              </a:rPr>
              <a:t>例：零向量、实向量、复向量，</a:t>
            </a:r>
            <a:endParaRPr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5370513" y="2798763"/>
          <a:ext cx="446087" cy="420687"/>
        </p:xfrm>
        <a:graphic>
          <a:graphicData uri="http://schemas.openxmlformats.org/presentationml/2006/ole">
            <p:oleObj spid="_x0000_s98387" name="Equation" r:id="rId14" imgW="203112" imgH="190417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二、向量的定义与运算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7158" y="905516"/>
            <a:ext cx="16478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5.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内积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7" name="Object 11"/>
          <p:cNvGraphicFramePr>
            <a:graphicFrameLocks noChangeAspect="1"/>
          </p:cNvGraphicFramePr>
          <p:nvPr/>
        </p:nvGraphicFramePr>
        <p:xfrm>
          <a:off x="2000232" y="928670"/>
          <a:ext cx="5795962" cy="539750"/>
        </p:xfrm>
        <a:graphic>
          <a:graphicData uri="http://schemas.openxmlformats.org/presentationml/2006/ole">
            <p:oleObj spid="_x0000_s118825" name="Equation" r:id="rId4" imgW="2590800" imgH="24130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1472" y="1500174"/>
            <a:ext cx="121444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运算律：</a:t>
            </a:r>
            <a:endParaRPr lang="en-US" altLang="zh-CN" sz="2400" dirty="0" smtClean="0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571472" y="2143116"/>
            <a:ext cx="229711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/>
              <a:t>⑴ </a:t>
            </a:r>
            <a:r>
              <a:rPr lang="zh-CN" altLang="en-US" sz="2800"/>
              <a:t>对称性</a:t>
            </a:r>
          </a:p>
        </p:txBody>
      </p:sp>
      <p:graphicFrame>
        <p:nvGraphicFramePr>
          <p:cNvPr id="39" name="Object 4"/>
          <p:cNvGraphicFramePr>
            <a:graphicFrameLocks noGrp="1" noChangeAspect="1"/>
          </p:cNvGraphicFramePr>
          <p:nvPr/>
        </p:nvGraphicFramePr>
        <p:xfrm>
          <a:off x="2960659" y="2158995"/>
          <a:ext cx="1966913" cy="484187"/>
        </p:xfrm>
        <a:graphic>
          <a:graphicData uri="http://schemas.openxmlformats.org/presentationml/2006/ole">
            <p:oleObj spid="_x0000_s118826" name="Equation" r:id="rId5" imgW="875920" imgH="215806" progId="Equation.3">
              <p:embed/>
            </p:oleObj>
          </a:graphicData>
        </a:graphic>
      </p:graphicFrame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571472" y="2762241"/>
            <a:ext cx="19446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/>
              <a:t>⑵ </a:t>
            </a:r>
            <a:r>
              <a:rPr lang="zh-CN" altLang="en-US" sz="2800"/>
              <a:t>齐次性</a:t>
            </a:r>
          </a:p>
        </p:txBody>
      </p:sp>
      <p:graphicFrame>
        <p:nvGraphicFramePr>
          <p:cNvPr id="41" name="Object 19"/>
          <p:cNvGraphicFramePr>
            <a:graphicFrameLocks noChangeAspect="1"/>
          </p:cNvGraphicFramePr>
          <p:nvPr/>
        </p:nvGraphicFramePr>
        <p:xfrm>
          <a:off x="3009914" y="2786058"/>
          <a:ext cx="3562350" cy="484188"/>
        </p:xfrm>
        <a:graphic>
          <a:graphicData uri="http://schemas.openxmlformats.org/presentationml/2006/ole">
            <p:oleObj spid="_x0000_s118827" name="Equation" r:id="rId6" imgW="1586811" imgH="215806" progId="Equation.3">
              <p:embed/>
            </p:oleObj>
          </a:graphicData>
        </a:graphic>
      </p:graphicFrame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571472" y="3338504"/>
            <a:ext cx="201612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/>
              <a:t>⑶ </a:t>
            </a:r>
            <a:r>
              <a:rPr lang="zh-CN" altLang="en-US" sz="2800"/>
              <a:t>分配性</a:t>
            </a:r>
          </a:p>
        </p:txBody>
      </p:sp>
      <p:graphicFrame>
        <p:nvGraphicFramePr>
          <p:cNvPr id="43" name="Object 21"/>
          <p:cNvGraphicFramePr>
            <a:graphicFrameLocks noChangeAspect="1"/>
          </p:cNvGraphicFramePr>
          <p:nvPr/>
        </p:nvGraphicFramePr>
        <p:xfrm>
          <a:off x="3020984" y="3357562"/>
          <a:ext cx="3421063" cy="484188"/>
        </p:xfrm>
        <a:graphic>
          <a:graphicData uri="http://schemas.openxmlformats.org/presentationml/2006/ole">
            <p:oleObj spid="_x0000_s118828" name="Equation" r:id="rId7" imgW="1523339" imgH="215806" progId="Equation.3">
              <p:embed/>
            </p:oleObj>
          </a:graphicData>
        </a:graphic>
      </p:graphicFrame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42910" y="3929066"/>
            <a:ext cx="172034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/>
              <a:t>⑷ </a:t>
            </a:r>
            <a:r>
              <a:rPr lang="zh-CN" altLang="en-US" sz="2800"/>
              <a:t>非负性</a:t>
            </a:r>
          </a:p>
        </p:txBody>
      </p:sp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3019398" y="3943353"/>
          <a:ext cx="2622550" cy="484188"/>
        </p:xfrm>
        <a:graphic>
          <a:graphicData uri="http://schemas.openxmlformats.org/presentationml/2006/ole">
            <p:oleObj spid="_x0000_s118829" name="Equation" r:id="rId8" imgW="1167893" imgH="215806" progId="Equation.3">
              <p:embed/>
            </p:oleObj>
          </a:graphicData>
        </a:graphic>
      </p:graphicFrame>
      <p:graphicFrame>
        <p:nvGraphicFramePr>
          <p:cNvPr id="46" name="Object 4"/>
          <p:cNvGraphicFramePr>
            <a:graphicFrameLocks noChangeAspect="1"/>
          </p:cNvGraphicFramePr>
          <p:nvPr/>
        </p:nvGraphicFramePr>
        <p:xfrm>
          <a:off x="5972148" y="3929066"/>
          <a:ext cx="2622550" cy="484187"/>
        </p:xfrm>
        <a:graphic>
          <a:graphicData uri="http://schemas.openxmlformats.org/presentationml/2006/ole">
            <p:oleObj spid="_x0000_s118830" name="Equation" r:id="rId9" imgW="1167893" imgH="215806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二、向量的定义与运算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122895" name="Object 15"/>
          <p:cNvGraphicFramePr>
            <a:graphicFrameLocks noChangeAspect="1"/>
          </p:cNvGraphicFramePr>
          <p:nvPr/>
        </p:nvGraphicFramePr>
        <p:xfrm>
          <a:off x="1800239" y="1428736"/>
          <a:ext cx="4700587" cy="654050"/>
        </p:xfrm>
        <a:graphic>
          <a:graphicData uri="http://schemas.openxmlformats.org/presentationml/2006/ole">
            <p:oleObj spid="_x0000_s120883" name="Equation" r:id="rId3" imgW="2095500" imgH="292100" progId="Equation.3">
              <p:embed/>
            </p:oleObj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28596" y="857232"/>
            <a:ext cx="450059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6.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向量范数（模，长度）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071678"/>
            <a:ext cx="100013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性质：</a:t>
            </a:r>
            <a:endParaRPr lang="en-US" altLang="zh-CN" sz="2400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57224" y="2714620"/>
            <a:ext cx="172034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/>
              <a:t>⑴ </a:t>
            </a:r>
            <a:r>
              <a:rPr lang="zh-CN" altLang="en-US" sz="2800" dirty="0"/>
              <a:t>非负性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446490" y="2643182"/>
            <a:ext cx="4983162" cy="598488"/>
            <a:chOff x="1903" y="663"/>
            <a:chExt cx="3139" cy="377"/>
          </a:xfrm>
        </p:grpSpPr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1903" y="677"/>
            <a:ext cx="1452" cy="363"/>
          </p:xfrm>
          <a:graphic>
            <a:graphicData uri="http://schemas.openxmlformats.org/presentationml/2006/ole">
              <p:oleObj spid="_x0000_s120884" name="Equation" r:id="rId4" imgW="1015559" imgH="253890" progId="Equation.3">
                <p:embed/>
              </p:oleObj>
            </a:graphicData>
          </a:graphic>
        </p:graphicFrame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288" y="684"/>
              <a:ext cx="34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且</a:t>
              </a: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3590" y="663"/>
            <a:ext cx="1452" cy="363"/>
          </p:xfrm>
          <a:graphic>
            <a:graphicData uri="http://schemas.openxmlformats.org/presentationml/2006/ole">
              <p:oleObj spid="_x0000_s120885" name="Equation" r:id="rId5" imgW="1015559" imgH="253890" progId="Equation.3">
                <p:embed/>
              </p:oleObj>
            </a:graphicData>
          </a:graphic>
        </p:graphicFrame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877861" y="3214686"/>
            <a:ext cx="4524375" cy="576263"/>
            <a:chOff x="612" y="1023"/>
            <a:chExt cx="2850" cy="363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12" y="1053"/>
              <a:ext cx="131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/>
                <a:t>⑵ </a:t>
              </a:r>
              <a:r>
                <a:rPr lang="zh-CN" altLang="en-US" sz="2800" dirty="0"/>
                <a:t>正齐次性</a:t>
              </a:r>
            </a:p>
          </p:txBody>
        </p:sp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264" y="1023"/>
            <a:ext cx="1198" cy="363"/>
          </p:xfrm>
          <a:graphic>
            <a:graphicData uri="http://schemas.openxmlformats.org/presentationml/2006/ole">
              <p:oleObj spid="_x0000_s120886" name="Equation" r:id="rId6" imgW="837836" imgH="253890" progId="Equation.3">
                <p:embed/>
              </p:oleObj>
            </a:graphicData>
          </a:graphic>
        </p:graphicFrame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877861" y="3786186"/>
            <a:ext cx="5194300" cy="576263"/>
            <a:chOff x="612" y="1383"/>
            <a:chExt cx="3272" cy="363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12" y="1389"/>
              <a:ext cx="153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/>
                <a:t>⑶ </a:t>
              </a:r>
              <a:r>
                <a:rPr lang="zh-CN" altLang="en-US" sz="2800" dirty="0"/>
                <a:t>三角不等式</a:t>
              </a:r>
            </a:p>
          </p:txBody>
        </p:sp>
        <p:graphicFrame>
          <p:nvGraphicFramePr>
            <p:cNvPr id="16" name="Object 13"/>
            <p:cNvGraphicFramePr>
              <a:graphicFrameLocks noChangeAspect="1"/>
            </p:cNvGraphicFramePr>
            <p:nvPr/>
          </p:nvGraphicFramePr>
          <p:xfrm>
            <a:off x="2269" y="1383"/>
            <a:ext cx="1615" cy="363"/>
          </p:xfrm>
          <a:graphic>
            <a:graphicData uri="http://schemas.openxmlformats.org/presentationml/2006/ole">
              <p:oleObj spid="_x0000_s120887" name="Equation" r:id="rId7" imgW="1129810" imgH="253890" progId="Equation.3">
                <p:embed/>
              </p:oleObj>
            </a:graphicData>
          </a:graphic>
        </p:graphicFrame>
      </p:grp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82607" y="5072074"/>
            <a:ext cx="237757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 smtClean="0"/>
              <a:t>    </a:t>
            </a:r>
            <a:r>
              <a:rPr lang="zh-CN" altLang="en-US" sz="2800" dirty="0"/>
              <a:t>是单位向量</a:t>
            </a: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896921" y="5214950"/>
          <a:ext cx="323850" cy="295275"/>
        </p:xfrm>
        <a:graphic>
          <a:graphicData uri="http://schemas.openxmlformats.org/presentationml/2006/ole">
            <p:oleObj spid="_x0000_s120888" name="Equation" r:id="rId8" imgW="152334" imgH="139639" progId="Equation.3">
              <p:embed/>
            </p:oleObj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3040061" y="5105415"/>
          <a:ext cx="1317625" cy="538163"/>
        </p:xfrm>
        <a:graphic>
          <a:graphicData uri="http://schemas.openxmlformats.org/presentationml/2006/ole">
            <p:oleObj spid="_x0000_s120889" name="Equation" r:id="rId9" imgW="622030" imgH="253890" progId="Equation.3">
              <p:embed/>
            </p:oleObj>
          </a:graphicData>
        </a:graphic>
      </p:graphicFrame>
      <p:graphicFrame>
        <p:nvGraphicFramePr>
          <p:cNvPr id="119827" name="Object 19"/>
          <p:cNvGraphicFramePr>
            <a:graphicFrameLocks noChangeAspect="1"/>
          </p:cNvGraphicFramePr>
          <p:nvPr/>
        </p:nvGraphicFramePr>
        <p:xfrm>
          <a:off x="4486283" y="5559446"/>
          <a:ext cx="1157287" cy="941388"/>
        </p:xfrm>
        <a:graphic>
          <a:graphicData uri="http://schemas.openxmlformats.org/presentationml/2006/ole">
            <p:oleObj spid="_x0000_s120890" name="Equation" r:id="rId10" imgW="545863" imgH="444307" progId="Equation.DSMT4">
              <p:embed/>
            </p:oleObj>
          </a:graphicData>
        </a:graphic>
      </p:graphicFrame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85786" y="5702322"/>
            <a:ext cx="379142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</a:pPr>
            <a:r>
              <a:rPr lang="zh-CN" altLang="en-US" sz="2800" dirty="0" smtClean="0"/>
              <a:t>非零向量           单位</a:t>
            </a:r>
            <a:r>
              <a:rPr lang="zh-CN" altLang="en-US" sz="2800" dirty="0"/>
              <a:t>化</a:t>
            </a:r>
            <a:endParaRPr lang="en-US" altLang="zh-CN" sz="2800" dirty="0"/>
          </a:p>
        </p:txBody>
      </p:sp>
      <p:graphicFrame>
        <p:nvGraphicFramePr>
          <p:cNvPr id="23" name="Object 17"/>
          <p:cNvGraphicFramePr>
            <a:graphicFrameLocks noChangeAspect="1"/>
          </p:cNvGraphicFramePr>
          <p:nvPr/>
        </p:nvGraphicFramePr>
        <p:xfrm>
          <a:off x="2428860" y="5773760"/>
          <a:ext cx="865188" cy="403225"/>
        </p:xfrm>
        <a:graphic>
          <a:graphicData uri="http://schemas.openxmlformats.org/presentationml/2006/ole">
            <p:oleObj spid="_x0000_s120891" name="Equation" r:id="rId11" imgW="380670" imgH="177646" progId="Equation.3">
              <p:embed/>
            </p:oleObj>
          </a:graphicData>
        </a:graphic>
      </p:graphicFrame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844491" y="4334542"/>
            <a:ext cx="258450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zh-CN" altLang="en-US" sz="2800" dirty="0" smtClean="0"/>
              <a:t>内积不等式</a:t>
            </a:r>
            <a:endParaRPr lang="zh-CN" altLang="en-US" sz="2800" dirty="0"/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3571868" y="4286258"/>
          <a:ext cx="4273547" cy="568460"/>
        </p:xfrm>
        <a:graphic>
          <a:graphicData uri="http://schemas.openxmlformats.org/presentationml/2006/ole">
            <p:oleObj spid="_x0000_s120892" name="Equation" r:id="rId12" imgW="2095500" imgH="279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二、向量的定义与运算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28596" y="857232"/>
            <a:ext cx="450059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7.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向量夹角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1071538" y="1428736"/>
          <a:ext cx="2649538" cy="1008063"/>
        </p:xfrm>
        <a:graphic>
          <a:graphicData uri="http://schemas.openxmlformats.org/presentationml/2006/ole">
            <p:oleObj spid="_x0000_s121878" name="Equation" r:id="rId3" imgW="1167893" imgH="444307" progId="Equation.3">
              <p:embed/>
            </p:oleObj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1360463" y="2335199"/>
          <a:ext cx="6451600" cy="1065212"/>
        </p:xfrm>
        <a:graphic>
          <a:graphicData uri="http://schemas.openxmlformats.org/presentationml/2006/ole">
            <p:oleObj spid="_x0000_s121879" name="Equation" r:id="rId4" imgW="2844800" imgH="469900" progId="Equation.3">
              <p:embed/>
            </p:oleObj>
          </a:graphicData>
        </a:graphic>
      </p:graphicFrame>
      <p:graphicFrame>
        <p:nvGraphicFramePr>
          <p:cNvPr id="120862" name="Object 30"/>
          <p:cNvGraphicFramePr>
            <a:graphicFrameLocks noChangeAspect="1"/>
          </p:cNvGraphicFramePr>
          <p:nvPr/>
        </p:nvGraphicFramePr>
        <p:xfrm>
          <a:off x="1357290" y="4143380"/>
          <a:ext cx="3871913" cy="833437"/>
        </p:xfrm>
        <a:graphic>
          <a:graphicData uri="http://schemas.openxmlformats.org/presentationml/2006/ole">
            <p:oleObj spid="_x0000_s121880" name="Equation" r:id="rId5" imgW="1828800" imgH="393700" progId="Equation.3">
              <p:embed/>
            </p:oleObj>
          </a:graphicData>
        </a:graphic>
      </p:graphicFrame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0034" y="3429000"/>
            <a:ext cx="450059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8.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向量正交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428591" y="857234"/>
            <a:ext cx="8289925" cy="954088"/>
            <a:chOff x="453" y="1771"/>
            <a:chExt cx="5222" cy="601"/>
          </a:xfrm>
        </p:grpSpPr>
        <p:sp>
          <p:nvSpPr>
            <p:cNvPr id="11" name="Text Box 78"/>
            <p:cNvSpPr txBox="1">
              <a:spLocks noChangeArrowheads="1"/>
            </p:cNvSpPr>
            <p:nvPr/>
          </p:nvSpPr>
          <p:spPr bwMode="auto">
            <a:xfrm>
              <a:off x="453" y="1771"/>
              <a:ext cx="5222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800" dirty="0"/>
                <a:t>         </a:t>
              </a:r>
              <a:r>
                <a:rPr lang="zh-CN" altLang="en-US" sz="2800" dirty="0" smtClean="0"/>
                <a:t>设                     </a:t>
              </a:r>
              <a:r>
                <a:rPr lang="zh-CN" altLang="en-US" sz="2800" dirty="0"/>
                <a:t>均为      中的</a:t>
              </a:r>
              <a:r>
                <a:rPr lang="en-US" altLang="zh-CN" sz="2800" i="1" dirty="0">
                  <a:latin typeface="Times New Roman" pitchFamily="18" charset="0"/>
                </a:rPr>
                <a:t>n</a:t>
              </a:r>
              <a:r>
                <a:rPr lang="zh-CN" altLang="en-US" sz="2800" dirty="0"/>
                <a:t>维向量，若</a:t>
              </a:r>
              <a:endParaRPr lang="en-US" altLang="zh-CN" sz="2800" dirty="0"/>
            </a:p>
            <a:p>
              <a:pPr eaLnBrk="1" hangingPunct="1"/>
              <a:r>
                <a:rPr lang="zh-CN" altLang="en-US" sz="2800" dirty="0" smtClean="0"/>
                <a:t>         有</a:t>
              </a:r>
              <a:r>
                <a:rPr lang="zh-CN" altLang="en-US" sz="2800" dirty="0"/>
                <a:t>一组数                ，使得</a:t>
              </a:r>
            </a:p>
          </p:txBody>
        </p:sp>
        <p:graphicFrame>
          <p:nvGraphicFramePr>
            <p:cNvPr id="12" name="Object 79"/>
            <p:cNvGraphicFramePr>
              <a:graphicFrameLocks noChangeAspect="1"/>
            </p:cNvGraphicFramePr>
            <p:nvPr/>
          </p:nvGraphicFramePr>
          <p:xfrm>
            <a:off x="1308" y="1817"/>
            <a:ext cx="1270" cy="297"/>
          </p:xfrm>
          <a:graphic>
            <a:graphicData uri="http://schemas.openxmlformats.org/presentationml/2006/ole">
              <p:oleObj spid="_x0000_s122936" name="Equation" r:id="rId3" imgW="977900" imgH="228600" progId="Equation.3">
                <p:embed/>
              </p:oleObj>
            </a:graphicData>
          </a:graphic>
        </p:graphicFrame>
        <p:graphicFrame>
          <p:nvGraphicFramePr>
            <p:cNvPr id="13" name="Object 82"/>
            <p:cNvGraphicFramePr>
              <a:graphicFrameLocks noChangeAspect="1"/>
            </p:cNvGraphicFramePr>
            <p:nvPr/>
          </p:nvGraphicFramePr>
          <p:xfrm>
            <a:off x="1955" y="2059"/>
            <a:ext cx="973" cy="297"/>
          </p:xfrm>
          <a:graphic>
            <a:graphicData uri="http://schemas.openxmlformats.org/presentationml/2006/ole">
              <p:oleObj spid="_x0000_s122937" name="Equation" r:id="rId4" imgW="749300" imgH="228600" progId="Equation.3">
                <p:embed/>
              </p:oleObj>
            </a:graphicData>
          </a:graphic>
        </p:graphicFrame>
      </p:grp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三、向量组的线性相关性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8" name="Text Box 77"/>
          <p:cNvSpPr txBox="1">
            <a:spLocks noChangeArrowheads="1"/>
          </p:cNvSpPr>
          <p:nvPr/>
        </p:nvSpPr>
        <p:spPr bwMode="auto">
          <a:xfrm>
            <a:off x="285720" y="857232"/>
            <a:ext cx="167640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9" name="Object 81"/>
          <p:cNvGraphicFramePr>
            <a:graphicFrameLocks noChangeAspect="1"/>
          </p:cNvGraphicFramePr>
          <p:nvPr/>
        </p:nvGraphicFramePr>
        <p:xfrm>
          <a:off x="2643174" y="1857364"/>
          <a:ext cx="3455987" cy="471487"/>
        </p:xfrm>
        <a:graphic>
          <a:graphicData uri="http://schemas.openxmlformats.org/presentationml/2006/ole">
            <p:oleObj spid="_x0000_s122938" name="Equation" r:id="rId5" imgW="1676400" imgH="228600" progId="Equation.3">
              <p:embed/>
            </p:oleObj>
          </a:graphicData>
        </a:graphic>
      </p:graphicFrame>
      <p:grpSp>
        <p:nvGrpSpPr>
          <p:cNvPr id="14" name="Group 87"/>
          <p:cNvGrpSpPr>
            <a:grpSpLocks/>
          </p:cNvGrpSpPr>
          <p:nvPr/>
        </p:nvGrpSpPr>
        <p:grpSpPr bwMode="auto">
          <a:xfrm>
            <a:off x="1357290" y="2262183"/>
            <a:ext cx="5133975" cy="523875"/>
            <a:chOff x="327" y="2503"/>
            <a:chExt cx="3234" cy="330"/>
          </a:xfrm>
        </p:grpSpPr>
        <p:sp>
          <p:nvSpPr>
            <p:cNvPr id="15" name="Text Box 84"/>
            <p:cNvSpPr txBox="1">
              <a:spLocks noChangeArrowheads="1"/>
            </p:cNvSpPr>
            <p:nvPr/>
          </p:nvSpPr>
          <p:spPr bwMode="auto">
            <a:xfrm>
              <a:off x="327" y="2503"/>
              <a:ext cx="32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则称   是                 的</a:t>
              </a:r>
              <a:r>
                <a:rPr lang="zh-CN" altLang="en-US" sz="2800" dirty="0">
                  <a:solidFill>
                    <a:srgbClr val="FF0000"/>
                  </a:solidFill>
                  <a:ea typeface="黑体" pitchFamily="2" charset="-122"/>
                </a:rPr>
                <a:t>线性组合</a:t>
              </a:r>
              <a:r>
                <a:rPr lang="en-US" altLang="zh-CN" sz="2800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16" name="Object 85"/>
            <p:cNvGraphicFramePr>
              <a:graphicFrameLocks noChangeAspect="1"/>
            </p:cNvGraphicFramePr>
            <p:nvPr/>
          </p:nvGraphicFramePr>
          <p:xfrm>
            <a:off x="822" y="2608"/>
            <a:ext cx="198" cy="182"/>
          </p:xfrm>
          <a:graphic>
            <a:graphicData uri="http://schemas.openxmlformats.org/presentationml/2006/ole">
              <p:oleObj spid="_x0000_s122939" name="Equation" r:id="rId6" imgW="152334" imgH="139639" progId="Equation.3">
                <p:embed/>
              </p:oleObj>
            </a:graphicData>
          </a:graphic>
        </p:graphicFrame>
        <p:graphicFrame>
          <p:nvGraphicFramePr>
            <p:cNvPr id="17" name="Object 86"/>
            <p:cNvGraphicFramePr>
              <a:graphicFrameLocks noChangeAspect="1"/>
            </p:cNvGraphicFramePr>
            <p:nvPr/>
          </p:nvGraphicFramePr>
          <p:xfrm>
            <a:off x="1227" y="2523"/>
            <a:ext cx="1072" cy="297"/>
          </p:xfrm>
          <a:graphic>
            <a:graphicData uri="http://schemas.openxmlformats.org/presentationml/2006/ole">
              <p:oleObj spid="_x0000_s122940" name="Equation" r:id="rId7" imgW="825500" imgH="228600" progId="Equation.3">
                <p:embed/>
              </p:oleObj>
            </a:graphicData>
          </a:graphic>
        </p:graphicFrame>
      </p:grpSp>
      <p:sp>
        <p:nvSpPr>
          <p:cNvPr id="21" name="Text Box 94"/>
          <p:cNvSpPr txBox="1">
            <a:spLocks noChangeArrowheads="1"/>
          </p:cNvSpPr>
          <p:nvPr/>
        </p:nvSpPr>
        <p:spPr bwMode="auto">
          <a:xfrm>
            <a:off x="519113" y="3724275"/>
            <a:ext cx="1847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altLang="zh-CN" dirty="0">
              <a:latin typeface="Times New Roman" pitchFamily="18" charset="0"/>
            </a:endParaRPr>
          </a:p>
        </p:txBody>
      </p:sp>
      <p:grpSp>
        <p:nvGrpSpPr>
          <p:cNvPr id="24" name="Group 101"/>
          <p:cNvGrpSpPr>
            <a:grpSpLocks/>
          </p:cNvGrpSpPr>
          <p:nvPr/>
        </p:nvGrpSpPr>
        <p:grpSpPr bwMode="auto">
          <a:xfrm>
            <a:off x="1357290" y="2714620"/>
            <a:ext cx="5086350" cy="519112"/>
            <a:chOff x="930" y="3475"/>
            <a:chExt cx="3204" cy="327"/>
          </a:xfrm>
        </p:grpSpPr>
        <p:sp>
          <p:nvSpPr>
            <p:cNvPr id="25" name="Text Box 98"/>
            <p:cNvSpPr txBox="1">
              <a:spLocks noChangeArrowheads="1"/>
            </p:cNvSpPr>
            <p:nvPr/>
          </p:nvSpPr>
          <p:spPr bwMode="auto">
            <a:xfrm>
              <a:off x="930" y="3475"/>
              <a:ext cx="320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又称   可由                 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线性表示</a:t>
              </a:r>
              <a:r>
                <a:rPr lang="en-US" altLang="zh-CN" sz="2800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26" name="Object 99"/>
            <p:cNvGraphicFramePr>
              <a:graphicFrameLocks noChangeAspect="1"/>
            </p:cNvGraphicFramePr>
            <p:nvPr/>
          </p:nvGraphicFramePr>
          <p:xfrm>
            <a:off x="1425" y="3565"/>
            <a:ext cx="198" cy="182"/>
          </p:xfrm>
          <a:graphic>
            <a:graphicData uri="http://schemas.openxmlformats.org/presentationml/2006/ole">
              <p:oleObj spid="_x0000_s122941" name="Equation" r:id="rId8" imgW="152334" imgH="139639" progId="Equation.3">
                <p:embed/>
              </p:oleObj>
            </a:graphicData>
          </a:graphic>
        </p:graphicFrame>
        <p:graphicFrame>
          <p:nvGraphicFramePr>
            <p:cNvPr id="27" name="Object 100"/>
            <p:cNvGraphicFramePr>
              <a:graphicFrameLocks noChangeAspect="1"/>
            </p:cNvGraphicFramePr>
            <p:nvPr/>
          </p:nvGraphicFramePr>
          <p:xfrm>
            <a:off x="2055" y="3486"/>
            <a:ext cx="1072" cy="297"/>
          </p:xfrm>
          <a:graphic>
            <a:graphicData uri="http://schemas.openxmlformats.org/presentationml/2006/ole">
              <p:oleObj spid="_x0000_s122942" name="Equation" r:id="rId9" imgW="825500" imgH="228600" progId="Equation.3">
                <p:embed/>
              </p:oleObj>
            </a:graphicData>
          </a:graphic>
        </p:graphicFrame>
      </p:grpSp>
      <p:graphicFrame>
        <p:nvGraphicFramePr>
          <p:cNvPr id="28" name="对象 2"/>
          <p:cNvGraphicFramePr>
            <a:graphicFrameLocks noChangeAspect="1"/>
          </p:cNvGraphicFramePr>
          <p:nvPr/>
        </p:nvGraphicFramePr>
        <p:xfrm>
          <a:off x="4500562" y="857232"/>
          <a:ext cx="639762" cy="447675"/>
        </p:xfrm>
        <a:graphic>
          <a:graphicData uri="http://schemas.openxmlformats.org/presentationml/2006/ole">
            <p:oleObj spid="_x0000_s122943" name="Equation" r:id="rId10" imgW="291973" imgH="203112" progId="Equation.DSMT4">
              <p:embed/>
            </p:oleObj>
          </a:graphicData>
        </a:graphic>
      </p:graphicFrame>
      <p:sp>
        <p:nvSpPr>
          <p:cNvPr id="29" name="矩形 28"/>
          <p:cNvSpPr/>
          <p:nvPr/>
        </p:nvSpPr>
        <p:spPr>
          <a:xfrm>
            <a:off x="1428728" y="3214687"/>
            <a:ext cx="7215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称               为组合系数</a:t>
            </a:r>
            <a:r>
              <a:rPr lang="en-US" altLang="zh-CN" sz="2800" dirty="0" smtClean="0">
                <a:solidFill>
                  <a:srgbClr val="000000"/>
                </a:solidFill>
              </a:rPr>
              <a:t>.</a:t>
            </a:r>
          </a:p>
          <a:p>
            <a:endParaRPr lang="zh-CN" altLang="en-US" dirty="0"/>
          </a:p>
        </p:txBody>
      </p:sp>
      <p:graphicFrame>
        <p:nvGraphicFramePr>
          <p:cNvPr id="30" name="Object 92"/>
          <p:cNvGraphicFramePr>
            <a:graphicFrameLocks noChangeAspect="1"/>
          </p:cNvGraphicFramePr>
          <p:nvPr/>
        </p:nvGraphicFramePr>
        <p:xfrm>
          <a:off x="1857356" y="3286124"/>
          <a:ext cx="1544638" cy="471488"/>
        </p:xfrm>
        <a:graphic>
          <a:graphicData uri="http://schemas.openxmlformats.org/presentationml/2006/ole">
            <p:oleObj spid="_x0000_s122944" name="Equation" r:id="rId11" imgW="749300" imgH="228600" progId="Equation.3">
              <p:embed/>
            </p:oleObj>
          </a:graphicData>
        </a:graphic>
      </p:graphicFrame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142976" y="4000504"/>
            <a:ext cx="6715172" cy="22467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Clr>
                <a:schemeClr val="hlink"/>
              </a:buClr>
            </a:pPr>
            <a:r>
              <a:rPr lang="zh-CN" altLang="en-US" sz="2800" dirty="0" smtClean="0"/>
              <a:t>判断向量</a:t>
            </a:r>
            <a:r>
              <a:rPr lang="zh-CN" altLang="en-US" sz="2800" dirty="0"/>
              <a:t>是否可由另一组向量线性</a:t>
            </a:r>
            <a:r>
              <a:rPr lang="zh-CN" altLang="en-US" sz="2800" dirty="0" smtClean="0"/>
              <a:t>表示</a:t>
            </a:r>
            <a:endParaRPr lang="en-US" altLang="zh-CN" sz="2800" dirty="0" smtClean="0"/>
          </a:p>
          <a:p>
            <a:pPr eaLnBrk="1" hangingPunct="1">
              <a:buClr>
                <a:schemeClr val="hlink"/>
              </a:buClr>
            </a:pPr>
            <a:r>
              <a:rPr lang="en-US" altLang="zh-CN" sz="2800" dirty="0" smtClean="0"/>
              <a:t>—</a:t>
            </a:r>
            <a:r>
              <a:rPr lang="zh-CN" altLang="en-US" sz="2800" dirty="0" smtClean="0"/>
              <a:t>转化为判定</a:t>
            </a:r>
            <a:r>
              <a:rPr lang="zh-CN" altLang="en-US" sz="2800" dirty="0" smtClean="0">
                <a:solidFill>
                  <a:schemeClr val="hlink"/>
                </a:solidFill>
              </a:rPr>
              <a:t>非齐次线性方程组</a:t>
            </a:r>
            <a:endParaRPr lang="en-US" altLang="zh-CN" sz="2800" dirty="0" smtClean="0">
              <a:solidFill>
                <a:schemeClr val="hlink"/>
              </a:solidFill>
            </a:endParaRPr>
          </a:p>
          <a:p>
            <a:pPr eaLnBrk="1" hangingPunct="1">
              <a:buClr>
                <a:schemeClr val="hlink"/>
              </a:buClr>
            </a:pPr>
            <a:endParaRPr lang="en-US" altLang="zh-CN" sz="2800" dirty="0" smtClean="0">
              <a:solidFill>
                <a:schemeClr val="hlink"/>
              </a:solidFill>
            </a:endParaRPr>
          </a:p>
          <a:p>
            <a:pPr eaLnBrk="1" hangingPunct="1">
              <a:buClr>
                <a:schemeClr val="hlink"/>
              </a:buClr>
            </a:pPr>
            <a:endParaRPr lang="en-US" altLang="zh-CN" sz="2800" dirty="0" smtClean="0">
              <a:solidFill>
                <a:schemeClr val="hlink"/>
              </a:solidFill>
            </a:endParaRPr>
          </a:p>
          <a:p>
            <a:pPr eaLnBrk="1" hangingPunct="1">
              <a:buClr>
                <a:schemeClr val="hlink"/>
              </a:buClr>
            </a:pPr>
            <a:r>
              <a:rPr lang="zh-CN" altLang="en-US" sz="2800" dirty="0" smtClean="0"/>
              <a:t>是否</a:t>
            </a:r>
            <a:r>
              <a:rPr lang="zh-CN" altLang="en-US" sz="2800" dirty="0"/>
              <a:t>有解</a:t>
            </a:r>
          </a:p>
        </p:txBody>
      </p:sp>
      <p:graphicFrame>
        <p:nvGraphicFramePr>
          <p:cNvPr id="122895" name="Object 15"/>
          <p:cNvGraphicFramePr>
            <a:graphicFrameLocks noChangeAspect="1"/>
          </p:cNvGraphicFramePr>
          <p:nvPr/>
        </p:nvGraphicFramePr>
        <p:xfrm>
          <a:off x="4349771" y="4429132"/>
          <a:ext cx="3294063" cy="1550988"/>
        </p:xfrm>
        <a:graphic>
          <a:graphicData uri="http://schemas.openxmlformats.org/presentationml/2006/ole">
            <p:oleObj spid="_x0000_s122945" name="Equation" r:id="rId12" imgW="1511300" imgH="71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857224" y="2500306"/>
            <a:ext cx="5305425" cy="523875"/>
            <a:chOff x="356" y="1404"/>
            <a:chExt cx="3342" cy="330"/>
          </a:xfrm>
        </p:grpSpPr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56" y="1404"/>
              <a:ext cx="3342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/>
                <a:t>则称向量组                  </a:t>
              </a:r>
              <a:r>
                <a:rPr lang="zh-CN" altLang="en-US" sz="2800" dirty="0">
                  <a:solidFill>
                    <a:srgbClr val="FF0000"/>
                  </a:solidFill>
                  <a:ea typeface="黑体" pitchFamily="2" charset="-122"/>
                </a:rPr>
                <a:t>线性相关</a:t>
              </a:r>
              <a:r>
                <a:rPr lang="en-US" altLang="zh-CN" sz="2800" dirty="0">
                  <a:latin typeface="Times New Roman" pitchFamily="18" charset="0"/>
                </a:rPr>
                <a:t>;</a:t>
              </a:r>
            </a:p>
          </p:txBody>
        </p:sp>
        <p:graphicFrame>
          <p:nvGraphicFramePr>
            <p:cNvPr id="35" name="Object 34"/>
            <p:cNvGraphicFramePr>
              <a:graphicFrameLocks noChangeAspect="1"/>
            </p:cNvGraphicFramePr>
            <p:nvPr/>
          </p:nvGraphicFramePr>
          <p:xfrm>
            <a:off x="1526" y="1407"/>
            <a:ext cx="1134" cy="314"/>
          </p:xfrm>
          <a:graphic>
            <a:graphicData uri="http://schemas.openxmlformats.org/presentationml/2006/ole">
              <p:oleObj spid="_x0000_s123957" name="Equation" r:id="rId3" imgW="825500" imgH="228600" progId="Equation.3">
                <p:embed/>
              </p:oleObj>
            </a:graphicData>
          </a:graphic>
        </p:graphicFrame>
      </p:grp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三、向量组的线性相关性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8" name="Text Box 77"/>
          <p:cNvSpPr txBox="1">
            <a:spLocks noChangeArrowheads="1"/>
          </p:cNvSpPr>
          <p:nvPr/>
        </p:nvSpPr>
        <p:spPr bwMode="auto">
          <a:xfrm>
            <a:off x="285720" y="785794"/>
            <a:ext cx="167640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428596" y="1500174"/>
            <a:ext cx="7359650" cy="523875"/>
            <a:chOff x="599" y="962"/>
            <a:chExt cx="4636" cy="330"/>
          </a:xfrm>
        </p:grpSpPr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599" y="962"/>
              <a:ext cx="463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/>
                <a:t>⑴ </a:t>
              </a:r>
              <a:r>
                <a:rPr lang="zh-CN" altLang="en-US" sz="2800" dirty="0" smtClean="0"/>
                <a:t>若存在一</a:t>
              </a:r>
              <a:r>
                <a:rPr lang="zh-CN" altLang="en-US" sz="2800" dirty="0"/>
                <a:t>组不全为零的数                 ，使得</a:t>
              </a:r>
            </a:p>
          </p:txBody>
        </p:sp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3395" y="962"/>
            <a:ext cx="1029" cy="314"/>
          </p:xfrm>
          <a:graphic>
            <a:graphicData uri="http://schemas.openxmlformats.org/presentationml/2006/ole">
              <p:oleObj spid="_x0000_s123958" name="Equation" r:id="rId4" imgW="749300" imgH="228600" progId="Equation.DSMT4">
                <p:embed/>
              </p:oleObj>
            </a:graphicData>
          </a:graphic>
        </p:graphicFrame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2214546" y="2071678"/>
          <a:ext cx="3627437" cy="498475"/>
        </p:xfrm>
        <a:graphic>
          <a:graphicData uri="http://schemas.openxmlformats.org/presentationml/2006/ole">
            <p:oleObj spid="_x0000_s123959" name="Equation" r:id="rId5" imgW="1663700" imgH="228600" progId="Equation.3">
              <p:embed/>
            </p:oleObj>
          </a:graphicData>
        </a:graphic>
      </p:graphicFrame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28596" y="3071810"/>
            <a:ext cx="6121400" cy="523875"/>
            <a:chOff x="521" y="2144"/>
            <a:chExt cx="3856" cy="330"/>
          </a:xfrm>
        </p:grpSpPr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521" y="2144"/>
              <a:ext cx="385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/>
                <a:t>⑵ </a:t>
              </a:r>
              <a:r>
                <a:rPr lang="zh-CN" altLang="en-US" sz="2800" dirty="0"/>
                <a:t>否则称向量组                  </a:t>
              </a:r>
              <a:r>
                <a:rPr lang="zh-CN" altLang="en-US" sz="2800" dirty="0">
                  <a:solidFill>
                    <a:srgbClr val="FF0000"/>
                  </a:solidFill>
                  <a:ea typeface="黑体" pitchFamily="2" charset="-122"/>
                </a:rPr>
                <a:t>线性无关</a:t>
              </a:r>
              <a:r>
                <a:rPr lang="en-US" altLang="zh-CN" sz="2800" dirty="0">
                  <a:latin typeface="Times New Roman" pitchFamily="18" charset="0"/>
                </a:rPr>
                <a:t>;</a:t>
              </a:r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/>
          </p:nvGraphicFramePr>
          <p:xfrm>
            <a:off x="2186" y="2144"/>
            <a:ext cx="1134" cy="314"/>
          </p:xfrm>
          <a:graphic>
            <a:graphicData uri="http://schemas.openxmlformats.org/presentationml/2006/ole">
              <p:oleObj spid="_x0000_s123960" name="Equation" r:id="rId6" imgW="825500" imgH="228600" progId="Equation.3">
                <p:embed/>
              </p:oleObj>
            </a:graphicData>
          </a:graphic>
        </p:graphicFrame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500166" y="857232"/>
            <a:ext cx="6080129" cy="523875"/>
            <a:chOff x="1669" y="634"/>
            <a:chExt cx="3830" cy="330"/>
          </a:xfrm>
        </p:grpSpPr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1669" y="634"/>
              <a:ext cx="38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dirty="0" smtClean="0"/>
                <a:t>设                    均为    中的</a:t>
              </a:r>
              <a:r>
                <a:rPr lang="en-US" altLang="zh-CN" sz="2800" i="1" dirty="0" smtClean="0">
                  <a:latin typeface="Times New Roman" pitchFamily="18" charset="0"/>
                </a:rPr>
                <a:t>n</a:t>
              </a:r>
              <a:r>
                <a:rPr lang="zh-CN" altLang="en-US" sz="2800" dirty="0"/>
                <a:t>维向量，</a:t>
              </a:r>
            </a:p>
          </p:txBody>
        </p:sp>
        <p:graphicFrame>
          <p:nvGraphicFramePr>
            <p:cNvPr id="42" name="Object 41"/>
            <p:cNvGraphicFramePr>
              <a:graphicFrameLocks noChangeAspect="1"/>
            </p:cNvGraphicFramePr>
            <p:nvPr/>
          </p:nvGraphicFramePr>
          <p:xfrm>
            <a:off x="1984" y="634"/>
            <a:ext cx="1141" cy="297"/>
          </p:xfrm>
          <a:graphic>
            <a:graphicData uri="http://schemas.openxmlformats.org/presentationml/2006/ole">
              <p:oleObj spid="_x0000_s123961" name="公式" r:id="rId7" imgW="927100" imgH="241300" progId="Equation.3">
                <p:embed/>
              </p:oleObj>
            </a:graphicData>
          </a:graphic>
        </p:graphicFrame>
      </p:grpSp>
      <p:graphicFrame>
        <p:nvGraphicFramePr>
          <p:cNvPr id="123921" name="对象 1"/>
          <p:cNvGraphicFramePr>
            <a:graphicFrameLocks noChangeAspect="1"/>
          </p:cNvGraphicFramePr>
          <p:nvPr/>
        </p:nvGraphicFramePr>
        <p:xfrm>
          <a:off x="4572000" y="857232"/>
          <a:ext cx="473075" cy="447675"/>
        </p:xfrm>
        <a:graphic>
          <a:graphicData uri="http://schemas.openxmlformats.org/presentationml/2006/ole">
            <p:oleObj spid="_x0000_s123962" name="公式" r:id="rId8" imgW="215713" imgH="203024" progId="Equation.3">
              <p:embed/>
            </p:oleObj>
          </a:graphicData>
        </a:graphic>
      </p:graphicFrame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857224" y="3714752"/>
            <a:ext cx="6715172" cy="26776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Clr>
                <a:schemeClr val="hlink"/>
              </a:buClr>
            </a:pPr>
            <a:r>
              <a:rPr lang="zh-CN" altLang="en-US" sz="2800" dirty="0" smtClean="0">
                <a:solidFill>
                  <a:schemeClr val="tx2"/>
                </a:solidFill>
              </a:rPr>
              <a:t>判断</a:t>
            </a:r>
            <a:r>
              <a:rPr lang="zh-CN" altLang="en-US" sz="2800" dirty="0">
                <a:solidFill>
                  <a:schemeClr val="tx2"/>
                </a:solidFill>
              </a:rPr>
              <a:t>数字向量组线性相关或无关的</a:t>
            </a:r>
            <a:r>
              <a:rPr lang="zh-CN" altLang="en-US" sz="2800" dirty="0" smtClean="0">
                <a:solidFill>
                  <a:schemeClr val="tx2"/>
                </a:solidFill>
              </a:rPr>
              <a:t>方法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eaLnBrk="1" hangingPunct="1">
              <a:buClr>
                <a:schemeClr val="hlink"/>
              </a:buClr>
            </a:pPr>
            <a:r>
              <a:rPr lang="en-US" altLang="zh-CN" sz="2800" dirty="0" smtClean="0"/>
              <a:t>—</a:t>
            </a:r>
            <a:r>
              <a:rPr lang="zh-CN" altLang="en-US" sz="2800" dirty="0" smtClean="0">
                <a:solidFill>
                  <a:schemeClr val="tx2"/>
                </a:solidFill>
              </a:rPr>
              <a:t>齐次线性方程组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eaLnBrk="1" hangingPunct="1">
              <a:buClr>
                <a:schemeClr val="hlink"/>
              </a:buClr>
            </a:pPr>
            <a:endParaRPr lang="en-US" altLang="zh-CN" sz="2800" dirty="0" smtClean="0">
              <a:solidFill>
                <a:schemeClr val="tx2"/>
              </a:solidFill>
            </a:endParaRPr>
          </a:p>
          <a:p>
            <a:pPr eaLnBrk="1" hangingPunct="1">
              <a:buClr>
                <a:schemeClr val="hlink"/>
              </a:buClr>
            </a:pPr>
            <a:endParaRPr lang="en-US" altLang="zh-CN" sz="2800" dirty="0" smtClean="0">
              <a:solidFill>
                <a:schemeClr val="tx2"/>
              </a:solidFill>
            </a:endParaRPr>
          </a:p>
          <a:p>
            <a:pPr eaLnBrk="1" hangingPunct="1">
              <a:buClr>
                <a:schemeClr val="hlink"/>
              </a:buClr>
            </a:pPr>
            <a:endParaRPr lang="en-US" altLang="zh-CN" sz="2800" dirty="0" smtClean="0">
              <a:solidFill>
                <a:schemeClr val="tx2"/>
              </a:solidFill>
            </a:endParaRPr>
          </a:p>
          <a:p>
            <a:pPr eaLnBrk="1" hangingPunct="1">
              <a:buClr>
                <a:schemeClr val="hlink"/>
              </a:buClr>
            </a:pPr>
            <a:r>
              <a:rPr lang="zh-CN" altLang="en-US" sz="2800" dirty="0" smtClean="0">
                <a:solidFill>
                  <a:schemeClr val="tx2"/>
                </a:solidFill>
              </a:rPr>
              <a:t>有</a:t>
            </a:r>
            <a:r>
              <a:rPr lang="zh-CN" altLang="en-US" sz="2800" dirty="0">
                <a:solidFill>
                  <a:schemeClr val="tx2"/>
                </a:solidFill>
              </a:rPr>
              <a:t>非零</a:t>
            </a:r>
            <a:r>
              <a:rPr lang="zh-CN" altLang="en-US" sz="2800" dirty="0" smtClean="0">
                <a:solidFill>
                  <a:schemeClr val="tx2"/>
                </a:solidFill>
              </a:rPr>
              <a:t>解</a:t>
            </a:r>
            <a:r>
              <a:rPr lang="en-US" altLang="zh-CN" sz="2800" dirty="0" smtClean="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zh-CN" altLang="en-US" sz="2800" dirty="0" smtClean="0">
                <a:solidFill>
                  <a:schemeClr val="tx2"/>
                </a:solidFill>
                <a:sym typeface="Wingdings" pitchFamily="2" charset="2"/>
              </a:rPr>
              <a:t>线性相关；否则，线性无关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25" name="Object 31"/>
          <p:cNvGraphicFramePr>
            <a:graphicFrameLocks noChangeAspect="1"/>
          </p:cNvGraphicFramePr>
          <p:nvPr/>
        </p:nvGraphicFramePr>
        <p:xfrm>
          <a:off x="2285984" y="4286256"/>
          <a:ext cx="3211512" cy="1550988"/>
        </p:xfrm>
        <a:graphic>
          <a:graphicData uri="http://schemas.openxmlformats.org/presentationml/2006/ole">
            <p:oleObj spid="_x0000_s123963" name="Equation" r:id="rId9" imgW="1473200" imgH="711200" progId="Equation.DSMT4">
              <p:embed/>
            </p:oleObj>
          </a:graphicData>
        </a:graphic>
      </p:graphicFrame>
      <p:graphicFrame>
        <p:nvGraphicFramePr>
          <p:cNvPr id="14416" name="Object 80"/>
          <p:cNvGraphicFramePr>
            <a:graphicFrameLocks noChangeAspect="1"/>
          </p:cNvGraphicFramePr>
          <p:nvPr/>
        </p:nvGraphicFramePr>
        <p:xfrm>
          <a:off x="6500826" y="2643182"/>
          <a:ext cx="2459066" cy="874657"/>
        </p:xfrm>
        <a:graphic>
          <a:graphicData uri="http://schemas.openxmlformats.org/presentationml/2006/ole">
            <p:oleObj spid="_x0000_s123964" name="Equation" r:id="rId10" imgW="1802160" imgH="6361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57158" y="3786190"/>
            <a:ext cx="8143932" cy="523220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向量维数</a:t>
            </a:r>
            <a:r>
              <a:rPr lang="zh-CN" altLang="en-US" sz="2800" dirty="0" smtClean="0">
                <a:latin typeface="+mn-ea"/>
                <a:ea typeface="+mn-ea"/>
              </a:rPr>
              <a:t>：短</a:t>
            </a:r>
            <a:r>
              <a:rPr lang="zh-CN" altLang="en-US" sz="2800" dirty="0">
                <a:latin typeface="+mn-ea"/>
                <a:ea typeface="+mn-ea"/>
              </a:rPr>
              <a:t>无关，则长无关；长相关，则短相关。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三、向量组的线性相关性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85720" y="1357298"/>
            <a:ext cx="8643938" cy="954088"/>
            <a:chOff x="566" y="1056"/>
            <a:chExt cx="5445" cy="601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66" y="1056"/>
              <a:ext cx="5445" cy="601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800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定理 </a:t>
              </a:r>
              <a:r>
                <a:rPr lang="zh-CN" altLang="en-US" sz="2800" dirty="0">
                  <a:latin typeface="+mn-ea"/>
                  <a:ea typeface="+mn-ea"/>
                </a:rPr>
                <a:t>　        （     ）</a:t>
              </a:r>
              <a:r>
                <a:rPr lang="zh-CN" altLang="en-US" sz="2800" dirty="0" smtClean="0">
                  <a:latin typeface="+mn-ea"/>
                  <a:ea typeface="+mn-ea"/>
                </a:rPr>
                <a:t>线性相关 </a:t>
              </a:r>
              <a:endParaRPr lang="zh-CN" altLang="en-US" sz="2800" dirty="0">
                <a:latin typeface="+mn-ea"/>
                <a:ea typeface="+mn-ea"/>
              </a:endParaRPr>
            </a:p>
            <a:p>
              <a:pPr eaLnBrk="1" hangingPunct="1"/>
              <a:r>
                <a:rPr lang="zh-CN" altLang="en-US" sz="2800" dirty="0">
                  <a:latin typeface="+mn-ea"/>
                  <a:ea typeface="+mn-ea"/>
                </a:rPr>
                <a:t>中某个向量可由其余     个向量线性</a:t>
              </a:r>
              <a:r>
                <a:rPr lang="zh-CN" altLang="en-US" sz="2800" dirty="0" smtClean="0">
                  <a:latin typeface="+mn-ea"/>
                  <a:ea typeface="+mn-ea"/>
                </a:rPr>
                <a:t>表示。</a:t>
              </a:r>
              <a:endParaRPr lang="zh-CN" altLang="en-US" sz="2800" dirty="0">
                <a:latin typeface="+mn-ea"/>
                <a:ea typeface="+mn-ea"/>
              </a:endParaRP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186" y="1085"/>
            <a:ext cx="1168" cy="272"/>
          </p:xfrm>
          <a:graphic>
            <a:graphicData uri="http://schemas.openxmlformats.org/presentationml/2006/ole">
              <p:oleObj spid="_x0000_s125985" name="Equation" r:id="rId3" imgW="1854200" imgH="431800" progId="Equation.3">
                <p:embed/>
              </p:oleObj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2482" y="1125"/>
            <a:ext cx="592" cy="208"/>
          </p:xfrm>
          <a:graphic>
            <a:graphicData uri="http://schemas.openxmlformats.org/presentationml/2006/ole">
              <p:oleObj spid="_x0000_s125986" name="公式" r:id="rId4" imgW="939392" imgH="330057" progId="Equation.3">
                <p:embed/>
              </p:oleObj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4657" y="1082"/>
            <a:ext cx="1264" cy="288"/>
          </p:xfrm>
          <a:graphic>
            <a:graphicData uri="http://schemas.openxmlformats.org/presentationml/2006/ole">
              <p:oleObj spid="_x0000_s125987" name="公式" r:id="rId5" imgW="2006600" imgH="457200" progId="Equation.3">
                <p:embed/>
              </p:oleObj>
            </a:graphicData>
          </a:graphic>
        </p:graphicFrame>
      </p:grp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6072198" y="1408102"/>
          <a:ext cx="736600" cy="520700"/>
        </p:xfrm>
        <a:graphic>
          <a:graphicData uri="http://schemas.openxmlformats.org/presentationml/2006/ole">
            <p:oleObj spid="_x0000_s125988" name="公式" r:id="rId6" imgW="215713" imgH="152268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3581370" y="1884354"/>
          <a:ext cx="876300" cy="330200"/>
        </p:xfrm>
        <a:graphic>
          <a:graphicData uri="http://schemas.openxmlformats.org/presentationml/2006/ole">
            <p:oleObj spid="_x0000_s125989" name="公式" r:id="rId7" imgW="876300" imgH="330200" progId="Equation.3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428596" y="78579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线性相关性其它判定方法</a:t>
            </a:r>
            <a:endParaRPr lang="zh-CN" altLang="en-US" sz="2800" dirty="0"/>
          </a:p>
        </p:txBody>
      </p:sp>
      <p:graphicFrame>
        <p:nvGraphicFramePr>
          <p:cNvPr id="13" name="对象 1"/>
          <p:cNvGraphicFramePr>
            <a:graphicFrameLocks noChangeAspect="1"/>
          </p:cNvGraphicFramePr>
          <p:nvPr/>
        </p:nvGraphicFramePr>
        <p:xfrm>
          <a:off x="285720" y="2428868"/>
          <a:ext cx="8628264" cy="1000132"/>
        </p:xfrm>
        <a:graphic>
          <a:graphicData uri="http://schemas.openxmlformats.org/presentationml/2006/ole">
            <p:oleObj spid="_x0000_s125990" name="Equation" r:id="rId8" imgW="4203700" imgH="431800" progId="Equation.DSMT4">
              <p:embed/>
            </p:oleObj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57158" y="4429132"/>
            <a:ext cx="8143932" cy="652486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向量个数</a:t>
            </a:r>
            <a:r>
              <a:rPr kumimoji="1" lang="zh-CN" altLang="en-US" sz="2800" dirty="0" smtClean="0">
                <a:latin typeface="Times New Roman" pitchFamily="18" charset="0"/>
              </a:rPr>
              <a:t>：少相关，则多相关；多无关，则少无关。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31425" y="5206153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注：逆命题都不成立。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1061206</TotalTime>
  <Words>1104</Words>
  <Application>Microsoft Office PowerPoint</Application>
  <PresentationFormat>全屏显示(4:3)</PresentationFormat>
  <Paragraphs>160</Paragraphs>
  <Slides>19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自定义设计方案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***</cp:lastModifiedBy>
  <cp:revision>1048</cp:revision>
  <cp:lastPrinted>1601-01-01T00:00:00Z</cp:lastPrinted>
  <dcterms:created xsi:type="dcterms:W3CDTF">1601-01-01T00:00:00Z</dcterms:created>
  <dcterms:modified xsi:type="dcterms:W3CDTF">2016-01-06T08:37:47Z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