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0"/>
  </p:notesMasterIdLst>
  <p:sldIdLst>
    <p:sldId id="822" r:id="rId2"/>
    <p:sldId id="976" r:id="rId3"/>
    <p:sldId id="974" r:id="rId4"/>
    <p:sldId id="1002" r:id="rId5"/>
    <p:sldId id="1017" r:id="rId6"/>
    <p:sldId id="1018" r:id="rId7"/>
    <p:sldId id="1019" r:id="rId8"/>
    <p:sldId id="1020" r:id="rId9"/>
    <p:sldId id="1021" r:id="rId10"/>
    <p:sldId id="1022" r:id="rId11"/>
    <p:sldId id="1023" r:id="rId12"/>
    <p:sldId id="1024" r:id="rId13"/>
    <p:sldId id="1027" r:id="rId14"/>
    <p:sldId id="1037" r:id="rId15"/>
    <p:sldId id="1038" r:id="rId16"/>
    <p:sldId id="1025" r:id="rId17"/>
    <p:sldId id="1026" r:id="rId18"/>
    <p:sldId id="1028" r:id="rId19"/>
    <p:sldId id="1029" r:id="rId20"/>
    <p:sldId id="1032" r:id="rId21"/>
    <p:sldId id="1034" r:id="rId22"/>
    <p:sldId id="1030" r:id="rId23"/>
    <p:sldId id="1031" r:id="rId24"/>
    <p:sldId id="1036" r:id="rId25"/>
    <p:sldId id="1035" r:id="rId26"/>
    <p:sldId id="1039" r:id="rId27"/>
    <p:sldId id="1033" r:id="rId28"/>
    <p:sldId id="1040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FF00"/>
    <a:srgbClr val="FF5050"/>
    <a:srgbClr val="800080"/>
    <a:srgbClr val="669900"/>
    <a:srgbClr val="33CC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3" autoAdjust="0"/>
    <p:restoredTop sz="94660"/>
  </p:normalViewPr>
  <p:slideViewPr>
    <p:cSldViewPr>
      <p:cViewPr varScale="1">
        <p:scale>
          <a:sx n="65" d="100"/>
          <a:sy n="65" d="100"/>
        </p:scale>
        <p:origin x="42" y="5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3.wmf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43.wmf"/><Relationship Id="rId11" Type="http://schemas.openxmlformats.org/officeDocument/2006/relationships/image" Target="../media/image60.wmf"/><Relationship Id="rId5" Type="http://schemas.openxmlformats.org/officeDocument/2006/relationships/image" Target="../media/image55.wmf"/><Relationship Id="rId10" Type="http://schemas.openxmlformats.org/officeDocument/2006/relationships/image" Target="../media/image59.wmf"/><Relationship Id="rId4" Type="http://schemas.openxmlformats.org/officeDocument/2006/relationships/image" Target="../media/image54.wmf"/><Relationship Id="rId9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12" Type="http://schemas.openxmlformats.org/officeDocument/2006/relationships/image" Target="../media/image84.wmf"/><Relationship Id="rId2" Type="http://schemas.openxmlformats.org/officeDocument/2006/relationships/image" Target="../media/image69.wmf"/><Relationship Id="rId1" Type="http://schemas.openxmlformats.org/officeDocument/2006/relationships/image" Target="../media/image74.wmf"/><Relationship Id="rId6" Type="http://schemas.openxmlformats.org/officeDocument/2006/relationships/image" Target="../media/image78.wmf"/><Relationship Id="rId11" Type="http://schemas.openxmlformats.org/officeDocument/2006/relationships/image" Target="../media/image83.wmf"/><Relationship Id="rId5" Type="http://schemas.openxmlformats.org/officeDocument/2006/relationships/image" Target="../media/image77.wmf"/><Relationship Id="rId10" Type="http://schemas.openxmlformats.org/officeDocument/2006/relationships/image" Target="../media/image82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image" Target="../media/image97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12" Type="http://schemas.openxmlformats.org/officeDocument/2006/relationships/image" Target="../media/image96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11" Type="http://schemas.openxmlformats.org/officeDocument/2006/relationships/image" Target="../media/image95.wmf"/><Relationship Id="rId5" Type="http://schemas.openxmlformats.org/officeDocument/2006/relationships/image" Target="../media/image89.wmf"/><Relationship Id="rId10" Type="http://schemas.openxmlformats.org/officeDocument/2006/relationships/image" Target="../media/image94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Relationship Id="rId14" Type="http://schemas.openxmlformats.org/officeDocument/2006/relationships/image" Target="../media/image9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110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12" Type="http://schemas.openxmlformats.org/officeDocument/2006/relationships/image" Target="../media/image109.wmf"/><Relationship Id="rId2" Type="http://schemas.openxmlformats.org/officeDocument/2006/relationships/image" Target="../media/image88.wmf"/><Relationship Id="rId16" Type="http://schemas.openxmlformats.org/officeDocument/2006/relationships/image" Target="../media/image113.wmf"/><Relationship Id="rId1" Type="http://schemas.openxmlformats.org/officeDocument/2006/relationships/image" Target="../media/image99.wmf"/><Relationship Id="rId6" Type="http://schemas.openxmlformats.org/officeDocument/2006/relationships/image" Target="../media/image103.wmf"/><Relationship Id="rId11" Type="http://schemas.openxmlformats.org/officeDocument/2006/relationships/image" Target="../media/image108.wmf"/><Relationship Id="rId5" Type="http://schemas.openxmlformats.org/officeDocument/2006/relationships/image" Target="../media/image102.wmf"/><Relationship Id="rId15" Type="http://schemas.openxmlformats.org/officeDocument/2006/relationships/image" Target="../media/image112.wmf"/><Relationship Id="rId10" Type="http://schemas.openxmlformats.org/officeDocument/2006/relationships/image" Target="../media/image107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Relationship Id="rId14" Type="http://schemas.openxmlformats.org/officeDocument/2006/relationships/image" Target="../media/image11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4" Type="http://schemas.openxmlformats.org/officeDocument/2006/relationships/image" Target="../media/image11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4" Type="http://schemas.openxmlformats.org/officeDocument/2006/relationships/image" Target="../media/image12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4" Type="http://schemas.openxmlformats.org/officeDocument/2006/relationships/image" Target="../media/image12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image" Target="../media/image127.wmf"/><Relationship Id="rId7" Type="http://schemas.openxmlformats.org/officeDocument/2006/relationships/image" Target="../media/image130.wmf"/><Relationship Id="rId2" Type="http://schemas.openxmlformats.org/officeDocument/2006/relationships/image" Target="../media/image126.wmf"/><Relationship Id="rId1" Type="http://schemas.openxmlformats.org/officeDocument/2006/relationships/image" Target="../media/image122.wmf"/><Relationship Id="rId6" Type="http://schemas.openxmlformats.org/officeDocument/2006/relationships/image" Target="../media/image129.wmf"/><Relationship Id="rId5" Type="http://schemas.openxmlformats.org/officeDocument/2006/relationships/image" Target="../media/image69.wmf"/><Relationship Id="rId4" Type="http://schemas.openxmlformats.org/officeDocument/2006/relationships/image" Target="../media/image128.wmf"/><Relationship Id="rId9" Type="http://schemas.openxmlformats.org/officeDocument/2006/relationships/image" Target="../media/image13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wmf"/><Relationship Id="rId1" Type="http://schemas.openxmlformats.org/officeDocument/2006/relationships/image" Target="../media/image133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12" Type="http://schemas.openxmlformats.org/officeDocument/2006/relationships/image" Target="../media/image146.wmf"/><Relationship Id="rId2" Type="http://schemas.openxmlformats.org/officeDocument/2006/relationships/image" Target="../media/image136.e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11" Type="http://schemas.openxmlformats.org/officeDocument/2006/relationships/image" Target="../media/image145.wmf"/><Relationship Id="rId5" Type="http://schemas.openxmlformats.org/officeDocument/2006/relationships/image" Target="../media/image139.wmf"/><Relationship Id="rId10" Type="http://schemas.openxmlformats.org/officeDocument/2006/relationships/image" Target="../media/image144.wmf"/><Relationship Id="rId4" Type="http://schemas.openxmlformats.org/officeDocument/2006/relationships/image" Target="../media/image138.wmf"/><Relationship Id="rId9" Type="http://schemas.openxmlformats.org/officeDocument/2006/relationships/image" Target="../media/image143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image" Target="../media/image159.wmf"/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12" Type="http://schemas.openxmlformats.org/officeDocument/2006/relationships/image" Target="../media/image158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11" Type="http://schemas.openxmlformats.org/officeDocument/2006/relationships/image" Target="../media/image157.wmf"/><Relationship Id="rId5" Type="http://schemas.openxmlformats.org/officeDocument/2006/relationships/image" Target="../media/image151.wmf"/><Relationship Id="rId10" Type="http://schemas.openxmlformats.org/officeDocument/2006/relationships/image" Target="../media/image156.wmf"/><Relationship Id="rId4" Type="http://schemas.openxmlformats.org/officeDocument/2006/relationships/image" Target="../media/image150.wmf"/><Relationship Id="rId9" Type="http://schemas.openxmlformats.org/officeDocument/2006/relationships/image" Target="../media/image15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50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image" Target="../media/image167.wmf"/><Relationship Id="rId7" Type="http://schemas.openxmlformats.org/officeDocument/2006/relationships/image" Target="../media/image171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3.wmf"/><Relationship Id="rId18" Type="http://schemas.openxmlformats.org/officeDocument/2006/relationships/image" Target="../media/image4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12" Type="http://schemas.openxmlformats.org/officeDocument/2006/relationships/image" Target="../media/image42.wmf"/><Relationship Id="rId17" Type="http://schemas.openxmlformats.org/officeDocument/2006/relationships/image" Target="../media/image47.wmf"/><Relationship Id="rId2" Type="http://schemas.openxmlformats.org/officeDocument/2006/relationships/image" Target="../media/image32.wmf"/><Relationship Id="rId16" Type="http://schemas.openxmlformats.org/officeDocument/2006/relationships/image" Target="../media/image46.wmf"/><Relationship Id="rId20" Type="http://schemas.openxmlformats.org/officeDocument/2006/relationships/image" Target="../media/image50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11" Type="http://schemas.openxmlformats.org/officeDocument/2006/relationships/image" Target="../media/image41.wmf"/><Relationship Id="rId5" Type="http://schemas.openxmlformats.org/officeDocument/2006/relationships/image" Target="../media/image35.wmf"/><Relationship Id="rId15" Type="http://schemas.openxmlformats.org/officeDocument/2006/relationships/image" Target="../media/image45.wmf"/><Relationship Id="rId10" Type="http://schemas.openxmlformats.org/officeDocument/2006/relationships/image" Target="../media/image40.wmf"/><Relationship Id="rId19" Type="http://schemas.openxmlformats.org/officeDocument/2006/relationships/image" Target="../media/image49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Relationship Id="rId14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2A46E5A-4F32-4816-A6A0-9EDBC90FDE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46199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82916-648E-4160-AC8D-FFB91A038587}" type="slidenum">
              <a:rPr lang="en-US" altLang="zh-CN" smtClean="0">
                <a:latin typeface="Arial" pitchFamily="34" charset="0"/>
              </a:rPr>
              <a:pPr/>
              <a:t>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411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82916-648E-4160-AC8D-FFB91A038587}" type="slidenum">
              <a:rPr lang="en-US" altLang="zh-CN" smtClean="0">
                <a:latin typeface="Arial" pitchFamily="34" charset="0"/>
              </a:rPr>
              <a:pPr/>
              <a:t>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419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82916-648E-4160-AC8D-FFB91A038587}" type="slidenum">
              <a:rPr lang="en-US" altLang="zh-CN" smtClean="0">
                <a:latin typeface="Arial" pitchFamily="34" charset="0"/>
              </a:rPr>
              <a:pPr/>
              <a:t>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090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A46E5A-4F32-4816-A6A0-9EDBC90FDEE1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977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1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8.wmf"/><Relationship Id="rId26" Type="http://schemas.openxmlformats.org/officeDocument/2006/relationships/oleObject" Target="../embeddings/oleObject40.bin"/><Relationship Id="rId39" Type="http://schemas.openxmlformats.org/officeDocument/2006/relationships/image" Target="../media/image48.w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34" Type="http://schemas.openxmlformats.org/officeDocument/2006/relationships/oleObject" Target="../embeddings/oleObject44.bin"/><Relationship Id="rId42" Type="http://schemas.openxmlformats.org/officeDocument/2006/relationships/oleObject" Target="../embeddings/oleObject4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5.bin"/><Relationship Id="rId25" Type="http://schemas.openxmlformats.org/officeDocument/2006/relationships/image" Target="../media/image41.wmf"/><Relationship Id="rId33" Type="http://schemas.openxmlformats.org/officeDocument/2006/relationships/image" Target="../media/image45.wmf"/><Relationship Id="rId38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20" Type="http://schemas.openxmlformats.org/officeDocument/2006/relationships/image" Target="../media/image39.wmf"/><Relationship Id="rId29" Type="http://schemas.openxmlformats.org/officeDocument/2006/relationships/image" Target="../media/image43.wmf"/><Relationship Id="rId41" Type="http://schemas.openxmlformats.org/officeDocument/2006/relationships/image" Target="../media/image4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2.bin"/><Relationship Id="rId24" Type="http://schemas.openxmlformats.org/officeDocument/2006/relationships/oleObject" Target="../embeddings/oleObject39.bin"/><Relationship Id="rId32" Type="http://schemas.openxmlformats.org/officeDocument/2006/relationships/oleObject" Target="../embeddings/oleObject43.bin"/><Relationship Id="rId37" Type="http://schemas.openxmlformats.org/officeDocument/2006/relationships/image" Target="../media/image47.wmf"/><Relationship Id="rId40" Type="http://schemas.openxmlformats.org/officeDocument/2006/relationships/oleObject" Target="../embeddings/oleObject47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28" Type="http://schemas.openxmlformats.org/officeDocument/2006/relationships/oleObject" Target="../embeddings/oleObject41.bin"/><Relationship Id="rId36" Type="http://schemas.openxmlformats.org/officeDocument/2006/relationships/oleObject" Target="../embeddings/oleObject45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36.bin"/><Relationship Id="rId31" Type="http://schemas.openxmlformats.org/officeDocument/2006/relationships/image" Target="../media/image44.wmf"/><Relationship Id="rId44" Type="http://schemas.openxmlformats.org/officeDocument/2006/relationships/image" Target="../media/image50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6.wmf"/><Relationship Id="rId22" Type="http://schemas.openxmlformats.org/officeDocument/2006/relationships/image" Target="../media/image40.wmf"/><Relationship Id="rId27" Type="http://schemas.openxmlformats.org/officeDocument/2006/relationships/image" Target="../media/image42.wmf"/><Relationship Id="rId30" Type="http://schemas.openxmlformats.org/officeDocument/2006/relationships/oleObject" Target="../embeddings/oleObject42.bin"/><Relationship Id="rId35" Type="http://schemas.openxmlformats.org/officeDocument/2006/relationships/image" Target="../media/image46.wmf"/><Relationship Id="rId43" Type="http://schemas.openxmlformats.org/officeDocument/2006/relationships/oleObject" Target="../embeddings/oleObject4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57.wmf"/><Relationship Id="rId26" Type="http://schemas.openxmlformats.org/officeDocument/2006/relationships/image" Target="../media/image61.w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57.bin"/><Relationship Id="rId25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4.bin"/><Relationship Id="rId24" Type="http://schemas.openxmlformats.org/officeDocument/2006/relationships/image" Target="../media/image60.wmf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60.bin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43.wmf"/><Relationship Id="rId22" Type="http://schemas.openxmlformats.org/officeDocument/2006/relationships/image" Target="../media/image5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73.wmf"/><Relationship Id="rId3" Type="http://schemas.openxmlformats.org/officeDocument/2006/relationships/oleObject" Target="../embeddings/oleObject69.bin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2.w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6.bin"/><Relationship Id="rId10" Type="http://schemas.openxmlformats.org/officeDocument/2006/relationships/oleObject" Target="../embeddings/oleObject73.bin"/><Relationship Id="rId4" Type="http://schemas.openxmlformats.org/officeDocument/2006/relationships/image" Target="../media/image69.wmf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7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80.wmf"/><Relationship Id="rId26" Type="http://schemas.openxmlformats.org/officeDocument/2006/relationships/image" Target="../media/image84.wmf"/><Relationship Id="rId3" Type="http://schemas.openxmlformats.org/officeDocument/2006/relationships/oleObject" Target="../embeddings/oleObject77.bin"/><Relationship Id="rId21" Type="http://schemas.openxmlformats.org/officeDocument/2006/relationships/oleObject" Target="../embeddings/oleObject86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84.bin"/><Relationship Id="rId25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9.wmf"/><Relationship Id="rId20" Type="http://schemas.openxmlformats.org/officeDocument/2006/relationships/image" Target="../media/image81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81.bin"/><Relationship Id="rId24" Type="http://schemas.openxmlformats.org/officeDocument/2006/relationships/image" Target="../media/image83.wmf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23" Type="http://schemas.openxmlformats.org/officeDocument/2006/relationships/oleObject" Target="../embeddings/oleObject87.bin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85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78.wmf"/><Relationship Id="rId22" Type="http://schemas.openxmlformats.org/officeDocument/2006/relationships/image" Target="../media/image8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94.bin"/><Relationship Id="rId18" Type="http://schemas.openxmlformats.org/officeDocument/2006/relationships/oleObject" Target="../embeddings/oleObject97.bin"/><Relationship Id="rId26" Type="http://schemas.openxmlformats.org/officeDocument/2006/relationships/oleObject" Target="../embeddings/oleObject102.bin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99.bin"/><Relationship Id="rId34" Type="http://schemas.openxmlformats.org/officeDocument/2006/relationships/image" Target="../media/image97.wmf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89.wmf"/><Relationship Id="rId17" Type="http://schemas.openxmlformats.org/officeDocument/2006/relationships/image" Target="../media/image91.wmf"/><Relationship Id="rId25" Type="http://schemas.openxmlformats.org/officeDocument/2006/relationships/image" Target="../media/image94.wmf"/><Relationship Id="rId33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6.bin"/><Relationship Id="rId20" Type="http://schemas.openxmlformats.org/officeDocument/2006/relationships/oleObject" Target="../embeddings/oleObject98.bin"/><Relationship Id="rId29" Type="http://schemas.openxmlformats.org/officeDocument/2006/relationships/image" Target="../media/image9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93.bin"/><Relationship Id="rId24" Type="http://schemas.openxmlformats.org/officeDocument/2006/relationships/oleObject" Target="../embeddings/oleObject101.bin"/><Relationship Id="rId32" Type="http://schemas.openxmlformats.org/officeDocument/2006/relationships/oleObject" Target="../embeddings/oleObject106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image" Target="../media/image93.wmf"/><Relationship Id="rId28" Type="http://schemas.openxmlformats.org/officeDocument/2006/relationships/oleObject" Target="../embeddings/oleObject103.bin"/><Relationship Id="rId36" Type="http://schemas.openxmlformats.org/officeDocument/2006/relationships/image" Target="../media/image98.wmf"/><Relationship Id="rId10" Type="http://schemas.openxmlformats.org/officeDocument/2006/relationships/image" Target="../media/image88.wmf"/><Relationship Id="rId19" Type="http://schemas.openxmlformats.org/officeDocument/2006/relationships/image" Target="../media/image92.wmf"/><Relationship Id="rId31" Type="http://schemas.openxmlformats.org/officeDocument/2006/relationships/oleObject" Target="../embeddings/oleObject105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0.wmf"/><Relationship Id="rId22" Type="http://schemas.openxmlformats.org/officeDocument/2006/relationships/oleObject" Target="../embeddings/oleObject100.bin"/><Relationship Id="rId27" Type="http://schemas.openxmlformats.org/officeDocument/2006/relationships/image" Target="../media/image95.wmf"/><Relationship Id="rId30" Type="http://schemas.openxmlformats.org/officeDocument/2006/relationships/oleObject" Target="../embeddings/oleObject104.bin"/><Relationship Id="rId35" Type="http://schemas.openxmlformats.org/officeDocument/2006/relationships/oleObject" Target="../embeddings/oleObject10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14.bin"/><Relationship Id="rId18" Type="http://schemas.openxmlformats.org/officeDocument/2006/relationships/oleObject" Target="../embeddings/oleObject117.bin"/><Relationship Id="rId26" Type="http://schemas.openxmlformats.org/officeDocument/2006/relationships/oleObject" Target="../embeddings/oleObject121.bin"/><Relationship Id="rId3" Type="http://schemas.openxmlformats.org/officeDocument/2006/relationships/oleObject" Target="../embeddings/oleObject109.bin"/><Relationship Id="rId21" Type="http://schemas.openxmlformats.org/officeDocument/2006/relationships/image" Target="../media/image106.wmf"/><Relationship Id="rId34" Type="http://schemas.openxmlformats.org/officeDocument/2006/relationships/oleObject" Target="../embeddings/oleObject125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116.bin"/><Relationship Id="rId25" Type="http://schemas.openxmlformats.org/officeDocument/2006/relationships/image" Target="../media/image108.wmf"/><Relationship Id="rId33" Type="http://schemas.openxmlformats.org/officeDocument/2006/relationships/image" Target="../media/image11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wmf"/><Relationship Id="rId20" Type="http://schemas.openxmlformats.org/officeDocument/2006/relationships/oleObject" Target="../embeddings/oleObject118.bin"/><Relationship Id="rId29" Type="http://schemas.openxmlformats.org/officeDocument/2006/relationships/image" Target="../media/image11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113.bin"/><Relationship Id="rId24" Type="http://schemas.openxmlformats.org/officeDocument/2006/relationships/oleObject" Target="../embeddings/oleObject120.bin"/><Relationship Id="rId32" Type="http://schemas.openxmlformats.org/officeDocument/2006/relationships/oleObject" Target="../embeddings/oleObject124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23" Type="http://schemas.openxmlformats.org/officeDocument/2006/relationships/image" Target="../media/image107.wmf"/><Relationship Id="rId28" Type="http://schemas.openxmlformats.org/officeDocument/2006/relationships/oleObject" Target="../embeddings/oleObject122.bin"/><Relationship Id="rId10" Type="http://schemas.openxmlformats.org/officeDocument/2006/relationships/image" Target="../media/image101.wmf"/><Relationship Id="rId19" Type="http://schemas.openxmlformats.org/officeDocument/2006/relationships/image" Target="../media/image105.wmf"/><Relationship Id="rId31" Type="http://schemas.openxmlformats.org/officeDocument/2006/relationships/image" Target="../media/image111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03.wmf"/><Relationship Id="rId22" Type="http://schemas.openxmlformats.org/officeDocument/2006/relationships/oleObject" Target="../embeddings/oleObject119.bin"/><Relationship Id="rId27" Type="http://schemas.openxmlformats.org/officeDocument/2006/relationships/image" Target="../media/image109.wmf"/><Relationship Id="rId30" Type="http://schemas.openxmlformats.org/officeDocument/2006/relationships/oleObject" Target="../embeddings/oleObject123.bin"/><Relationship Id="rId35" Type="http://schemas.openxmlformats.org/officeDocument/2006/relationships/image" Target="../media/image11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2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121.wmf"/><Relationship Id="rId5" Type="http://schemas.openxmlformats.org/officeDocument/2006/relationships/image" Target="../media/image118.wmf"/><Relationship Id="rId10" Type="http://schemas.openxmlformats.org/officeDocument/2006/relationships/oleObject" Target="../embeddings/oleObject133.bin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2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3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31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0.wmf"/><Relationship Id="rId20" Type="http://schemas.openxmlformats.org/officeDocument/2006/relationships/image" Target="../media/image132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128.wmf"/><Relationship Id="rId19" Type="http://schemas.openxmlformats.org/officeDocument/2006/relationships/oleObject" Target="../embeddings/oleObject146.bin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2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133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42.wmf"/><Relationship Id="rId26" Type="http://schemas.openxmlformats.org/officeDocument/2006/relationships/image" Target="../media/image146.wmf"/><Relationship Id="rId3" Type="http://schemas.openxmlformats.org/officeDocument/2006/relationships/oleObject" Target="../embeddings/oleObject149.bin"/><Relationship Id="rId21" Type="http://schemas.openxmlformats.org/officeDocument/2006/relationships/oleObject" Target="../embeddings/oleObject158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39.wmf"/><Relationship Id="rId17" Type="http://schemas.openxmlformats.org/officeDocument/2006/relationships/oleObject" Target="../embeddings/oleObject156.bin"/><Relationship Id="rId25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1.wmf"/><Relationship Id="rId20" Type="http://schemas.openxmlformats.org/officeDocument/2006/relationships/image" Target="../media/image143.wmf"/><Relationship Id="rId29" Type="http://schemas.openxmlformats.org/officeDocument/2006/relationships/oleObject" Target="../embeddings/oleObject163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6.emf"/><Relationship Id="rId11" Type="http://schemas.openxmlformats.org/officeDocument/2006/relationships/oleObject" Target="../embeddings/oleObject153.bin"/><Relationship Id="rId24" Type="http://schemas.openxmlformats.org/officeDocument/2006/relationships/image" Target="../media/image145.wmf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23" Type="http://schemas.openxmlformats.org/officeDocument/2006/relationships/oleObject" Target="../embeddings/oleObject159.bin"/><Relationship Id="rId28" Type="http://schemas.openxmlformats.org/officeDocument/2006/relationships/oleObject" Target="../embeddings/oleObject162.bin"/><Relationship Id="rId10" Type="http://schemas.openxmlformats.org/officeDocument/2006/relationships/image" Target="../media/image138.wmf"/><Relationship Id="rId19" Type="http://schemas.openxmlformats.org/officeDocument/2006/relationships/oleObject" Target="../embeddings/oleObject157.bin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40.wmf"/><Relationship Id="rId22" Type="http://schemas.openxmlformats.org/officeDocument/2006/relationships/image" Target="../media/image144.wmf"/><Relationship Id="rId27" Type="http://schemas.openxmlformats.org/officeDocument/2006/relationships/oleObject" Target="../embeddings/oleObject161.bin"/><Relationship Id="rId30" Type="http://schemas.openxmlformats.org/officeDocument/2006/relationships/oleObject" Target="../embeddings/oleObject16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153.wmf"/><Relationship Id="rId26" Type="http://schemas.openxmlformats.org/officeDocument/2006/relationships/oleObject" Target="../embeddings/oleObject179.bin"/><Relationship Id="rId3" Type="http://schemas.openxmlformats.org/officeDocument/2006/relationships/oleObject" Target="../embeddings/oleObject165.bin"/><Relationship Id="rId21" Type="http://schemas.openxmlformats.org/officeDocument/2006/relationships/image" Target="../media/image154.wmf"/><Relationship Id="rId34" Type="http://schemas.openxmlformats.org/officeDocument/2006/relationships/oleObject" Target="../embeddings/oleObject185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51.wmf"/><Relationship Id="rId17" Type="http://schemas.openxmlformats.org/officeDocument/2006/relationships/oleObject" Target="../embeddings/oleObject173.bin"/><Relationship Id="rId25" Type="http://schemas.openxmlformats.org/officeDocument/2006/relationships/oleObject" Target="../embeddings/oleObject178.bin"/><Relationship Id="rId33" Type="http://schemas.openxmlformats.org/officeDocument/2006/relationships/image" Target="../media/image157.wmf"/><Relationship Id="rId38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2.bin"/><Relationship Id="rId20" Type="http://schemas.openxmlformats.org/officeDocument/2006/relationships/oleObject" Target="../embeddings/oleObject175.bin"/><Relationship Id="rId29" Type="http://schemas.openxmlformats.org/officeDocument/2006/relationships/oleObject" Target="../embeddings/oleObject182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69.bin"/><Relationship Id="rId24" Type="http://schemas.openxmlformats.org/officeDocument/2006/relationships/oleObject" Target="../embeddings/oleObject177.bin"/><Relationship Id="rId32" Type="http://schemas.openxmlformats.org/officeDocument/2006/relationships/oleObject" Target="../embeddings/oleObject184.bin"/><Relationship Id="rId37" Type="http://schemas.openxmlformats.org/officeDocument/2006/relationships/image" Target="../media/image159.wmf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23" Type="http://schemas.openxmlformats.org/officeDocument/2006/relationships/image" Target="../media/image155.wmf"/><Relationship Id="rId28" Type="http://schemas.openxmlformats.org/officeDocument/2006/relationships/oleObject" Target="../embeddings/oleObject181.bin"/><Relationship Id="rId36" Type="http://schemas.openxmlformats.org/officeDocument/2006/relationships/oleObject" Target="../embeddings/oleObject186.bin"/><Relationship Id="rId10" Type="http://schemas.openxmlformats.org/officeDocument/2006/relationships/image" Target="../media/image150.wmf"/><Relationship Id="rId19" Type="http://schemas.openxmlformats.org/officeDocument/2006/relationships/oleObject" Target="../embeddings/oleObject174.bin"/><Relationship Id="rId31" Type="http://schemas.openxmlformats.org/officeDocument/2006/relationships/oleObject" Target="../embeddings/oleObject183.bin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52.wmf"/><Relationship Id="rId22" Type="http://schemas.openxmlformats.org/officeDocument/2006/relationships/oleObject" Target="../embeddings/oleObject176.bin"/><Relationship Id="rId27" Type="http://schemas.openxmlformats.org/officeDocument/2006/relationships/oleObject" Target="../embeddings/oleObject180.bin"/><Relationship Id="rId30" Type="http://schemas.openxmlformats.org/officeDocument/2006/relationships/image" Target="../media/image156.wmf"/><Relationship Id="rId35" Type="http://schemas.openxmlformats.org/officeDocument/2006/relationships/image" Target="../media/image15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189.bin"/><Relationship Id="rId4" Type="http://schemas.openxmlformats.org/officeDocument/2006/relationships/image" Target="../media/image16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92.bin"/><Relationship Id="rId4" Type="http://schemas.openxmlformats.org/officeDocument/2006/relationships/image" Target="../media/image15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oleObject" Target="../embeddings/oleObject199.bin"/><Relationship Id="rId18" Type="http://schemas.openxmlformats.org/officeDocument/2006/relationships/oleObject" Target="../embeddings/oleObject202.bin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69.wmf"/><Relationship Id="rId17" Type="http://schemas.openxmlformats.org/officeDocument/2006/relationships/image" Target="../media/image17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1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98.bin"/><Relationship Id="rId5" Type="http://schemas.openxmlformats.org/officeDocument/2006/relationships/oleObject" Target="../embeddings/oleObject195.bin"/><Relationship Id="rId15" Type="http://schemas.openxmlformats.org/officeDocument/2006/relationships/image" Target="../media/image170.wmf"/><Relationship Id="rId10" Type="http://schemas.openxmlformats.org/officeDocument/2006/relationships/image" Target="../media/image168.wmf"/><Relationship Id="rId19" Type="http://schemas.openxmlformats.org/officeDocument/2006/relationships/image" Target="../media/image172.wmf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97.bin"/><Relationship Id="rId14" Type="http://schemas.openxmlformats.org/officeDocument/2006/relationships/oleObject" Target="../embeddings/oleObject200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9.wmf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1785918" y="2786069"/>
            <a:ext cx="414338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2</a:t>
            </a:r>
          </a:p>
        </p:txBody>
      </p:sp>
      <p:sp>
        <p:nvSpPr>
          <p:cNvPr id="137222" name="Oval 6"/>
          <p:cNvSpPr>
            <a:spLocks noChangeAspect="1" noChangeArrowheads="1"/>
          </p:cNvSpPr>
          <p:nvPr/>
        </p:nvSpPr>
        <p:spPr bwMode="auto">
          <a:xfrm>
            <a:off x="1785918" y="3497266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3</a:t>
            </a:r>
          </a:p>
        </p:txBody>
      </p:sp>
      <p:sp>
        <p:nvSpPr>
          <p:cNvPr id="38917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空间与变换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428860" y="2762249"/>
            <a:ext cx="43180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各种空间定义及相关</a:t>
            </a: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性质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2414601" y="3476629"/>
            <a:ext cx="4157663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各种变换定义及相关性质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2414601" y="2000240"/>
            <a:ext cx="4157663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相关问题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3" name="Oval 6"/>
          <p:cNvSpPr>
            <a:spLocks noChangeAspect="1" noChangeArrowheads="1"/>
          </p:cNvSpPr>
          <p:nvPr/>
        </p:nvSpPr>
        <p:spPr bwMode="auto">
          <a:xfrm>
            <a:off x="1785918" y="2024049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2.2</a:t>
            </a:r>
            <a:r>
              <a:rPr lang="en-US" altLang="zh-CN" sz="3600" dirty="0" smtClean="0">
                <a:solidFill>
                  <a:srgbClr val="FFFF00"/>
                </a:solidFill>
                <a:ea typeface="华文行楷" pitchFamily="2" charset="-122"/>
              </a:rPr>
              <a:t> </a:t>
            </a: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线性空间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357158" y="1000108"/>
            <a:ext cx="76327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定义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是线性空间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的子空间，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若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85852" y="1643050"/>
            <a:ext cx="7715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ea"/>
              <a:buAutoNum type="circleNumDbPlain"/>
              <a:defRPr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对每个向量</a:t>
            </a:r>
            <a:r>
              <a:rPr lang="en-US" altLang="zh-CN" sz="2800" i="1" dirty="0" smtClean="0">
                <a:latin typeface="Times New Roman" pitchFamily="18" charset="0"/>
                <a:ea typeface="宋体"/>
                <a:cs typeface="Times New Roman" pitchFamily="18" charset="0"/>
              </a:rPr>
              <a:t>a</a:t>
            </a:r>
            <a:r>
              <a:rPr lang="en-US" altLang="zh-CN" sz="2800" dirty="0">
                <a:latin typeface="Times New Roman" pitchFamily="18" charset="0"/>
                <a:ea typeface="宋体"/>
                <a:cs typeface="Times New Roman" pitchFamily="18" charset="0"/>
                <a:sym typeface="Symbol"/>
              </a:rPr>
              <a:t></a:t>
            </a:r>
            <a:r>
              <a:rPr lang="en-US" altLang="zh-CN" sz="2800" i="1" dirty="0">
                <a:latin typeface="Times New Roman" pitchFamily="18" charset="0"/>
                <a:ea typeface="宋体"/>
                <a:cs typeface="Times New Roman" pitchFamily="18" charset="0"/>
              </a:rPr>
              <a:t>V</a:t>
            </a:r>
            <a:r>
              <a:rPr lang="en-US" altLang="zh-CN" sz="2800" baseline="-25000" dirty="0">
                <a:latin typeface="Times New Roman" pitchFamily="18" charset="0"/>
                <a:ea typeface="宋体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ea typeface="宋体"/>
                <a:cs typeface="Times New Roman" pitchFamily="18" charset="0"/>
              </a:rPr>
              <a:t>+ </a:t>
            </a:r>
            <a:r>
              <a:rPr lang="en-US" altLang="zh-CN" sz="2800" i="1" dirty="0">
                <a:latin typeface="Times New Roman" pitchFamily="18" charset="0"/>
                <a:ea typeface="宋体"/>
                <a:cs typeface="Times New Roman" pitchFamily="18" charset="0"/>
              </a:rPr>
              <a:t>V</a:t>
            </a:r>
            <a:r>
              <a:rPr lang="en-US" altLang="zh-CN" sz="2800" baseline="-25000" dirty="0">
                <a:latin typeface="Times New Roman" pitchFamily="18" charset="0"/>
                <a:ea typeface="宋体"/>
                <a:cs typeface="Times New Roman" pitchFamily="18" charset="0"/>
              </a:rPr>
              <a:t>2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都有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唯一的分解式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740038" y="2143116"/>
          <a:ext cx="36893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2" name="Equation" r:id="rId3" imgW="1701800" imgH="215900" progId="Equation.3">
                  <p:embed/>
                </p:oleObj>
              </mc:Choice>
              <mc:Fallback>
                <p:oleObj name="Equation" r:id="rId3" imgW="1701800" imgH="2159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38" y="2143116"/>
                        <a:ext cx="368935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714348" y="3857628"/>
            <a:ext cx="75664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则称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的和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直和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，记作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85852" y="2643182"/>
            <a:ext cx="33416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Font typeface="+mj-ea"/>
              <a:buAutoNum type="circleNumDbPlain" startAt="2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∩ 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{0}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文本框 5"/>
          <p:cNvSpPr txBox="1">
            <a:spLocks noChangeArrowheads="1"/>
          </p:cNvSpPr>
          <p:nvPr/>
        </p:nvSpPr>
        <p:spPr bwMode="auto">
          <a:xfrm>
            <a:off x="1285852" y="3191532"/>
            <a:ext cx="609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Font typeface="+mj-ea"/>
              <a:buAutoNum type="circleNumDbPlain" startAt="3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dim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+ dim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= dim(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 + V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4348" y="264318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4348" y="314324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2.3</a:t>
            </a:r>
            <a:r>
              <a:rPr lang="en-US" altLang="zh-CN" sz="3600" dirty="0" smtClean="0">
                <a:solidFill>
                  <a:srgbClr val="FFFF00"/>
                </a:solidFill>
                <a:ea typeface="华文行楷" pitchFamily="2" charset="-122"/>
              </a:rPr>
              <a:t> </a:t>
            </a: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欧氏空间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1357290" y="857232"/>
            <a:ext cx="948531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kumimoji="0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是数</a:t>
            </a:r>
            <a:r>
              <a:rPr kumimoji="0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域</a:t>
            </a:r>
            <a:r>
              <a: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kumimoji="0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的线性空间</a:t>
            </a:r>
            <a:r>
              <a:rPr kumimoji="0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，在</a:t>
            </a:r>
            <a:r>
              <a:rPr kumimoji="0"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上引入</a:t>
            </a:r>
            <a:endParaRPr kumimoji="0"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内积</a:t>
            </a:r>
            <a:r>
              <a:rPr kumimoji="0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运算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kumimoji="0"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欧氏空间</a:t>
            </a:r>
            <a:r>
              <a:rPr lang="en-US" altLang="zh-CN" sz="2800" dirty="0" smtClean="0">
                <a:solidFill>
                  <a:srgbClr val="CC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.</a:t>
            </a:r>
            <a:endParaRPr kumimoji="0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158" y="85723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定义</a:t>
            </a:r>
            <a:endParaRPr lang="zh-CN" altLang="en-US" sz="2800" dirty="0"/>
          </a:p>
        </p:txBody>
      </p:sp>
      <p:graphicFrame>
        <p:nvGraphicFramePr>
          <p:cNvPr id="1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421817"/>
              </p:ext>
            </p:extLst>
          </p:nvPr>
        </p:nvGraphicFramePr>
        <p:xfrm>
          <a:off x="142844" y="2347581"/>
          <a:ext cx="2286016" cy="414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30" name="Equation" r:id="rId3" imgW="2590800" imgH="469900" progId="Equation.DSMT4">
                  <p:embed/>
                </p:oleObj>
              </mc:Choice>
              <mc:Fallback>
                <p:oleObj name="Equation" r:id="rId3" imgW="2590800" imgH="469900" progId="Equation.DSMT4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" y="2347581"/>
                        <a:ext cx="2286016" cy="4146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780229"/>
              </p:ext>
            </p:extLst>
          </p:nvPr>
        </p:nvGraphicFramePr>
        <p:xfrm>
          <a:off x="2571736" y="2347581"/>
          <a:ext cx="2571768" cy="398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31" name="Equation" r:id="rId5" imgW="3035300" imgH="469900" progId="Equation.DSMT4">
                  <p:embed/>
                </p:oleObj>
              </mc:Choice>
              <mc:Fallback>
                <p:oleObj name="Equation" r:id="rId5" imgW="3035300" imgH="469900" progId="Equation.DSMT4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2347581"/>
                        <a:ext cx="2571768" cy="398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036949"/>
              </p:ext>
            </p:extLst>
          </p:nvPr>
        </p:nvGraphicFramePr>
        <p:xfrm>
          <a:off x="5214942" y="2347581"/>
          <a:ext cx="3786214" cy="444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32" name="Equation" r:id="rId7" imgW="4330700" imgH="508000" progId="Equation.DSMT4">
                  <p:embed/>
                </p:oleObj>
              </mc:Choice>
              <mc:Fallback>
                <p:oleObj name="Equation" r:id="rId7" imgW="4330700" imgH="50800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2347581"/>
                        <a:ext cx="3786214" cy="444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37"/>
          <p:cNvGrpSpPr>
            <a:grpSpLocks/>
          </p:cNvGrpSpPr>
          <p:nvPr/>
        </p:nvGrpSpPr>
        <p:grpSpPr bwMode="auto">
          <a:xfrm>
            <a:off x="158278" y="2704769"/>
            <a:ext cx="6357938" cy="462182"/>
            <a:chOff x="599" y="3521"/>
            <a:chExt cx="4005" cy="305"/>
          </a:xfrm>
        </p:grpSpPr>
        <p:graphicFrame>
          <p:nvGraphicFramePr>
            <p:cNvPr id="1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3249201"/>
                </p:ext>
              </p:extLst>
            </p:nvPr>
          </p:nvGraphicFramePr>
          <p:xfrm>
            <a:off x="599" y="3524"/>
            <a:ext cx="1193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33" name="Equation" r:id="rId9" imgW="1981200" imgH="469900" progId="Equation.DSMT4">
                    <p:embed/>
                  </p:oleObj>
                </mc:Choice>
                <mc:Fallback>
                  <p:oleObj name="Equation" r:id="rId9" imgW="1981200" imgH="469900" progId="Equation.DSMT4">
                    <p:embed/>
                    <p:pic>
                      <p:nvPicPr>
                        <p:cNvPr id="0" name="Picture 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" y="3524"/>
                          <a:ext cx="1193" cy="283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C000"/>
                          </a:solidFill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" name="Group 36"/>
            <p:cNvGrpSpPr>
              <a:grpSpLocks/>
            </p:cNvGrpSpPr>
            <p:nvPr/>
          </p:nvGrpSpPr>
          <p:grpSpPr bwMode="auto">
            <a:xfrm>
              <a:off x="1791" y="3521"/>
              <a:ext cx="2813" cy="305"/>
              <a:chOff x="1927" y="3566"/>
              <a:chExt cx="2813" cy="305"/>
            </a:xfrm>
          </p:grpSpPr>
          <p:sp>
            <p:nvSpPr>
              <p:cNvPr id="18" name="Rectangle 35"/>
              <p:cNvSpPr>
                <a:spLocks noChangeArrowheads="1"/>
              </p:cNvSpPr>
              <p:nvPr/>
            </p:nvSpPr>
            <p:spPr bwMode="auto">
              <a:xfrm>
                <a:off x="1927" y="3566"/>
                <a:ext cx="2813" cy="305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0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当且仅当 </a:t>
                </a:r>
                <a:r>
                  <a:rPr kumimoji="0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kumimoji="0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</a:p>
            </p:txBody>
          </p:sp>
          <p:graphicFrame>
            <p:nvGraphicFramePr>
              <p:cNvPr id="19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8425233"/>
                  </p:ext>
                </p:extLst>
              </p:nvPr>
            </p:nvGraphicFramePr>
            <p:xfrm>
              <a:off x="2735" y="3613"/>
              <a:ext cx="52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834" name="Equation" r:id="rId11" imgW="825142" imgH="317362" progId="Equation.DSMT4">
                      <p:embed/>
                    </p:oleObj>
                  </mc:Choice>
                  <mc:Fallback>
                    <p:oleObj name="Equation" r:id="rId11" imgW="825142" imgH="317362" progId="Equation.DSMT4">
                      <p:embed/>
                      <p:pic>
                        <p:nvPicPr>
                          <p:cNvPr id="0" name="Picture 2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5" y="3613"/>
                            <a:ext cx="520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43478995"/>
                  </p:ext>
                </p:extLst>
              </p:nvPr>
            </p:nvGraphicFramePr>
            <p:xfrm>
              <a:off x="3435" y="3613"/>
              <a:ext cx="944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835" name="Equation" r:id="rId13" imgW="1497950" imgH="393529" progId="Equation.DSMT4">
                      <p:embed/>
                    </p:oleObj>
                  </mc:Choice>
                  <mc:Fallback>
                    <p:oleObj name="Equation" r:id="rId13" imgW="1497950" imgH="393529" progId="Equation.DSMT4">
                      <p:embed/>
                      <p:pic>
                        <p:nvPicPr>
                          <p:cNvPr id="0" name="Picture 2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35" y="3613"/>
                            <a:ext cx="944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237100"/>
              </p:ext>
            </p:extLst>
          </p:nvPr>
        </p:nvGraphicFramePr>
        <p:xfrm>
          <a:off x="1709738" y="1852613"/>
          <a:ext cx="30114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36" name="Equation" r:id="rId15" imgW="3365280" imgH="393480" progId="Equation.DSMT4">
                  <p:embed/>
                </p:oleObj>
              </mc:Choice>
              <mc:Fallback>
                <p:oleObj name="Equation" r:id="rId15" imgW="3365280" imgH="39348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1852613"/>
                        <a:ext cx="3011487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85720" y="1714488"/>
            <a:ext cx="1214446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运算律：</a:t>
            </a:r>
            <a:endParaRPr lang="en-US" altLang="zh-CN" sz="2400" dirty="0" smtClean="0"/>
          </a:p>
        </p:txBody>
      </p:sp>
      <p:grpSp>
        <p:nvGrpSpPr>
          <p:cNvPr id="26" name="Group 32"/>
          <p:cNvGrpSpPr>
            <a:grpSpLocks/>
          </p:cNvGrpSpPr>
          <p:nvPr/>
        </p:nvGrpSpPr>
        <p:grpSpPr bwMode="auto">
          <a:xfrm>
            <a:off x="428596" y="3500438"/>
            <a:ext cx="8186738" cy="461963"/>
            <a:chOff x="853" y="2910"/>
            <a:chExt cx="5157" cy="291"/>
          </a:xfrm>
        </p:grpSpPr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853" y="2910"/>
              <a:ext cx="51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0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                                      </a:t>
              </a:r>
              <a:r>
                <a:rPr kumimoji="0"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称为</a:t>
              </a:r>
              <a:r>
                <a:rPr kumimoji="0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向量    的</a:t>
              </a:r>
              <a:r>
                <a:rPr kumimoji="0"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长度</a:t>
              </a:r>
              <a:r>
                <a:rPr kumimoji="0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2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7822903"/>
                </p:ext>
              </p:extLst>
            </p:nvPr>
          </p:nvGraphicFramePr>
          <p:xfrm>
            <a:off x="1123" y="2919"/>
            <a:ext cx="1665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37" name="Equation" r:id="rId17" imgW="3403600" imgH="533400" progId="Equation.DSMT4">
                    <p:embed/>
                  </p:oleObj>
                </mc:Choice>
                <mc:Fallback>
                  <p:oleObj name="Equation" r:id="rId17" imgW="3403600" imgH="533400" progId="Equation.DSMT4">
                    <p:embed/>
                    <p:pic>
                      <p:nvPicPr>
                        <p:cNvPr id="0" name="Picture 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3" y="2919"/>
                          <a:ext cx="1665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8886359"/>
                </p:ext>
              </p:extLst>
            </p:nvPr>
          </p:nvGraphicFramePr>
          <p:xfrm>
            <a:off x="3643" y="2983"/>
            <a:ext cx="17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38" name="Equation" r:id="rId19" imgW="279279" imgH="241195" progId="Equation.DSMT4">
                    <p:embed/>
                  </p:oleObj>
                </mc:Choice>
                <mc:Fallback>
                  <p:oleObj name="Equation" r:id="rId19" imgW="279279" imgH="241195" progId="Equation.DSMT4">
                    <p:embed/>
                    <p:pic>
                      <p:nvPicPr>
                        <p:cNvPr id="0" name="Picture 2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3" y="2983"/>
                          <a:ext cx="17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矩形 29"/>
          <p:cNvSpPr/>
          <p:nvPr/>
        </p:nvSpPr>
        <p:spPr>
          <a:xfrm>
            <a:off x="428596" y="307181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相关定义</a:t>
            </a:r>
            <a:endParaRPr lang="zh-CN" altLang="en-US" sz="2800" dirty="0"/>
          </a:p>
        </p:txBody>
      </p:sp>
      <p:grpSp>
        <p:nvGrpSpPr>
          <p:cNvPr id="31" name="Group 33"/>
          <p:cNvGrpSpPr>
            <a:grpSpLocks/>
          </p:cNvGrpSpPr>
          <p:nvPr/>
        </p:nvGrpSpPr>
        <p:grpSpPr bwMode="auto">
          <a:xfrm>
            <a:off x="785786" y="3895726"/>
            <a:ext cx="7632700" cy="461963"/>
            <a:chOff x="521" y="3364"/>
            <a:chExt cx="4808" cy="291"/>
          </a:xfrm>
        </p:grpSpPr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521" y="3364"/>
              <a:ext cx="48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特别地，当           时，称    为</a:t>
              </a:r>
              <a:r>
                <a:rPr kumimoji="0"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单位向量</a:t>
              </a:r>
              <a:r>
                <a:rPr kumimoji="0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kumimoji="0"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33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8225974"/>
                </p:ext>
              </p:extLst>
            </p:nvPr>
          </p:nvGraphicFramePr>
          <p:xfrm>
            <a:off x="1567" y="3393"/>
            <a:ext cx="439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39" name="Equation" r:id="rId21" imgW="901309" imgH="495085" progId="Equation.DSMT4">
                    <p:embed/>
                  </p:oleObj>
                </mc:Choice>
                <mc:Fallback>
                  <p:oleObj name="Equation" r:id="rId21" imgW="901309" imgH="495085" progId="Equation.DSMT4">
                    <p:embed/>
                    <p:pic>
                      <p:nvPicPr>
                        <p:cNvPr id="0" name="Picture 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3393"/>
                          <a:ext cx="439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8243107"/>
                </p:ext>
              </p:extLst>
            </p:nvPr>
          </p:nvGraphicFramePr>
          <p:xfrm>
            <a:off x="2636" y="3437"/>
            <a:ext cx="17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40" name="Equation" r:id="rId23" imgW="279279" imgH="241195" progId="Equation.DSMT4">
                    <p:embed/>
                  </p:oleObj>
                </mc:Choice>
                <mc:Fallback>
                  <p:oleObj name="Equation" r:id="rId23" imgW="279279" imgH="241195" progId="Equation.DSMT4">
                    <p:embed/>
                    <p:pic>
                      <p:nvPicPr>
                        <p:cNvPr id="0" name="Picture 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6" y="3437"/>
                          <a:ext cx="17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5423" name="Object 15"/>
          <p:cNvGraphicFramePr>
            <a:graphicFrameLocks noChangeAspect="1"/>
          </p:cNvGraphicFramePr>
          <p:nvPr/>
        </p:nvGraphicFramePr>
        <p:xfrm>
          <a:off x="1643042" y="4714871"/>
          <a:ext cx="3502028" cy="84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41" name="Equation" r:id="rId24" imgW="3962400" imgH="952500" progId="Equation.DSMT4">
                  <p:embed/>
                </p:oleObj>
              </mc:Choice>
              <mc:Fallback>
                <p:oleObj name="Equation" r:id="rId24" imgW="3962400" imgH="95250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4714871"/>
                        <a:ext cx="3502028" cy="841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4" name="Object 16"/>
          <p:cNvGraphicFramePr>
            <a:graphicFrameLocks noChangeAspect="1"/>
          </p:cNvGraphicFramePr>
          <p:nvPr/>
        </p:nvGraphicFramePr>
        <p:xfrm>
          <a:off x="4929190" y="4929185"/>
          <a:ext cx="2267339" cy="437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42" name="Equation" r:id="rId26" imgW="2565400" imgH="495300" progId="Equation.DSMT4">
                  <p:embed/>
                </p:oleObj>
              </mc:Choice>
              <mc:Fallback>
                <p:oleObj name="Equation" r:id="rId26" imgW="2565400" imgH="495300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4929185"/>
                        <a:ext cx="2267339" cy="437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/>
          <p:cNvSpPr/>
          <p:nvPr/>
        </p:nvSpPr>
        <p:spPr>
          <a:xfrm>
            <a:off x="428596" y="4857747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anose="02020603050405020304" pitchFamily="18" charset="0"/>
              </a:rPr>
              <a:t>夹角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grpSp>
        <p:nvGrpSpPr>
          <p:cNvPr id="35" name="Group 30"/>
          <p:cNvGrpSpPr>
            <a:grpSpLocks/>
          </p:cNvGrpSpPr>
          <p:nvPr/>
        </p:nvGrpSpPr>
        <p:grpSpPr bwMode="auto">
          <a:xfrm>
            <a:off x="438175" y="5572127"/>
            <a:ext cx="7777163" cy="461962"/>
            <a:chOff x="1247" y="2478"/>
            <a:chExt cx="4899" cy="291"/>
          </a:xfrm>
        </p:grpSpPr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1247" y="2478"/>
              <a:ext cx="48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en-US" altLang="zh-CN" sz="2400" dirty="0" smtClean="0">
                  <a:latin typeface="Times New Roman" pitchFamily="18" charset="0"/>
                  <a:cs typeface="Times New Roman" pitchFamily="18" charset="0"/>
                </a:rPr>
                <a:t>4. </a:t>
              </a:r>
              <a:r>
                <a:rPr kumimoji="0" lang="zh-CN" altLang="en-US" sz="2400" dirty="0" smtClean="0">
                  <a:latin typeface="Times New Roman" pitchFamily="18" charset="0"/>
                  <a:cs typeface="Times New Roman" pitchFamily="18" charset="0"/>
                </a:rPr>
                <a:t>设          </a:t>
              </a:r>
              <a:r>
                <a:rPr kumimoji="0" lang="zh-CN" altLang="en-US" sz="2400" dirty="0">
                  <a:latin typeface="Times New Roman" pitchFamily="18" charset="0"/>
                  <a:cs typeface="Times New Roman" pitchFamily="18" charset="0"/>
                </a:rPr>
                <a:t>为欧氏空间中两个向量，若内积</a:t>
              </a:r>
              <a:r>
                <a:rPr kumimoji="0" lang="zh-CN" altLang="en-US" sz="2400" b="0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graphicFrame>
          <p:nvGraphicFramePr>
            <p:cNvPr id="38" name="Object 32"/>
            <p:cNvGraphicFramePr>
              <a:graphicFrameLocks noChangeAspect="1"/>
            </p:cNvGraphicFramePr>
            <p:nvPr/>
          </p:nvGraphicFramePr>
          <p:xfrm>
            <a:off x="1700" y="2523"/>
            <a:ext cx="39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43" name="Equation" r:id="rId28" imgW="838200" imgH="381000" progId="Equation.DSMT4">
                    <p:embed/>
                  </p:oleObj>
                </mc:Choice>
                <mc:Fallback>
                  <p:oleObj name="Equation" r:id="rId28" imgW="838200" imgH="381000" progId="Equation.DSMT4">
                    <p:embed/>
                    <p:pic>
                      <p:nvPicPr>
                        <p:cNvPr id="0" name="Picture 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0" y="2523"/>
                          <a:ext cx="39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781480"/>
              </p:ext>
            </p:extLst>
          </p:nvPr>
        </p:nvGraphicFramePr>
        <p:xfrm>
          <a:off x="6286512" y="5622981"/>
          <a:ext cx="1143008" cy="377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44" name="Equation" r:id="rId30" imgW="1497950" imgH="495085" progId="Equation.DSMT4">
                  <p:embed/>
                </p:oleObj>
              </mc:Choice>
              <mc:Fallback>
                <p:oleObj name="Equation" r:id="rId30" imgW="1497950" imgH="495085" progId="Equation.DSMT4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5622981"/>
                        <a:ext cx="1143008" cy="377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34"/>
          <p:cNvGrpSpPr>
            <a:grpSpLocks/>
          </p:cNvGrpSpPr>
          <p:nvPr/>
        </p:nvGrpSpPr>
        <p:grpSpPr bwMode="auto">
          <a:xfrm>
            <a:off x="714348" y="6032521"/>
            <a:ext cx="8340724" cy="468313"/>
            <a:chOff x="521" y="3339"/>
            <a:chExt cx="4582" cy="295"/>
          </a:xfrm>
        </p:grpSpPr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521" y="3339"/>
              <a:ext cx="45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sz="2400" dirty="0">
                  <a:latin typeface="Times New Roman" pitchFamily="18" charset="0"/>
                  <a:cs typeface="Times New Roman" pitchFamily="18" charset="0"/>
                </a:rPr>
                <a:t>则称    与    </a:t>
              </a:r>
              <a:r>
                <a:rPr kumimoji="0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正交</a:t>
              </a:r>
              <a:r>
                <a:rPr kumimoji="0" lang="zh-CN" altLang="en-US" sz="2400" dirty="0">
                  <a:latin typeface="Times New Roman" pitchFamily="18" charset="0"/>
                  <a:cs typeface="Times New Roman" pitchFamily="18" charset="0"/>
                </a:rPr>
                <a:t>或</a:t>
              </a:r>
              <a:r>
                <a:rPr kumimoji="0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互相垂直</a:t>
              </a:r>
              <a:r>
                <a:rPr kumimoji="0" lang="zh-CN" altLang="en-US" sz="2400" dirty="0">
                  <a:latin typeface="Times New Roman" pitchFamily="18" charset="0"/>
                  <a:cs typeface="Times New Roman" pitchFamily="18" charset="0"/>
                </a:rPr>
                <a:t>，记作</a:t>
              </a:r>
              <a:r>
                <a:rPr kumimoji="0" lang="zh-CN" altLang="en-US" sz="2400" b="0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graphicFrame>
          <p:nvGraphicFramePr>
            <p:cNvPr id="42" name="Object 36"/>
            <p:cNvGraphicFramePr>
              <a:graphicFrameLocks noChangeAspect="1"/>
            </p:cNvGraphicFramePr>
            <p:nvPr/>
          </p:nvGraphicFramePr>
          <p:xfrm>
            <a:off x="913" y="3409"/>
            <a:ext cx="173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45" name="Equation" r:id="rId32" imgW="279279" imgH="241195" progId="Equation.DSMT4">
                    <p:embed/>
                  </p:oleObj>
                </mc:Choice>
                <mc:Fallback>
                  <p:oleObj name="Equation" r:id="rId32" imgW="279279" imgH="241195" progId="Equation.DSMT4">
                    <p:embed/>
                    <p:pic>
                      <p:nvPicPr>
                        <p:cNvPr id="0" name="Picture 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3" y="3409"/>
                          <a:ext cx="173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37"/>
            <p:cNvGraphicFramePr>
              <a:graphicFrameLocks noChangeAspect="1"/>
            </p:cNvGraphicFramePr>
            <p:nvPr/>
          </p:nvGraphicFramePr>
          <p:xfrm>
            <a:off x="1240" y="3394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46" name="Equation" r:id="rId34" imgW="291973" imgH="380835" progId="Equation.DSMT4">
                    <p:embed/>
                  </p:oleObj>
                </mc:Choice>
                <mc:Fallback>
                  <p:oleObj name="Equation" r:id="rId34" imgW="291973" imgH="380835" progId="Equation.DSMT4">
                    <p:embed/>
                    <p:pic>
                      <p:nvPicPr>
                        <p:cNvPr id="0" name="Picture 2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0" y="3394"/>
                          <a:ext cx="1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38"/>
            <p:cNvGraphicFramePr>
              <a:graphicFrameLocks noChangeAspect="1"/>
            </p:cNvGraphicFramePr>
            <p:nvPr/>
          </p:nvGraphicFramePr>
          <p:xfrm>
            <a:off x="3111" y="3386"/>
            <a:ext cx="543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47" name="Equation" r:id="rId36" imgW="1054100" imgH="393700" progId="Equation.DSMT4">
                    <p:embed/>
                  </p:oleObj>
                </mc:Choice>
                <mc:Fallback>
                  <p:oleObj name="Equation" r:id="rId36" imgW="1054100" imgH="393700" progId="Equation.DSMT4">
                    <p:embed/>
                    <p:pic>
                      <p:nvPicPr>
                        <p:cNvPr id="0" name="Picture 2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1" y="3386"/>
                          <a:ext cx="543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" name="Group 25"/>
          <p:cNvGrpSpPr>
            <a:grpSpLocks/>
          </p:cNvGrpSpPr>
          <p:nvPr/>
        </p:nvGrpSpPr>
        <p:grpSpPr bwMode="auto">
          <a:xfrm>
            <a:off x="428596" y="4214818"/>
            <a:ext cx="7632700" cy="647700"/>
            <a:chOff x="419" y="3430"/>
            <a:chExt cx="4808" cy="408"/>
          </a:xfrm>
        </p:grpSpPr>
        <p:sp>
          <p:nvSpPr>
            <p:cNvPr id="46" name="AutoShape 22"/>
            <p:cNvSpPr>
              <a:spLocks noChangeArrowheads="1"/>
            </p:cNvSpPr>
            <p:nvPr/>
          </p:nvSpPr>
          <p:spPr bwMode="auto">
            <a:xfrm>
              <a:off x="419" y="3430"/>
              <a:ext cx="4808" cy="408"/>
            </a:xfrm>
            <a:prstGeom prst="flowChartProcess">
              <a:avLst/>
            </a:prstGeom>
            <a:solidFill>
              <a:srgbClr val="FF99CC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2.</a:t>
              </a:r>
              <a:r>
                <a:rPr lang="en-US" altLang="zh-CN" sz="2400" dirty="0" smtClean="0">
                  <a:latin typeface="+mn-ea"/>
                  <a:ea typeface="+mn-ea"/>
                </a:rPr>
                <a:t>       </a:t>
              </a:r>
              <a:r>
                <a:rPr lang="zh-CN" altLang="en-US" sz="2400" dirty="0" smtClean="0">
                  <a:latin typeface="+mn-ea"/>
                  <a:ea typeface="+mn-ea"/>
                </a:rPr>
                <a:t>称为  与</a:t>
              </a:r>
              <a:r>
                <a:rPr lang="zh-CN" altLang="en-US" sz="2400" dirty="0">
                  <a:latin typeface="+mn-ea"/>
                  <a:ea typeface="+mn-ea"/>
                </a:rPr>
                <a:t>　的</a:t>
              </a:r>
              <a:r>
                <a:rPr lang="zh-CN" altLang="en-US" sz="24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距离</a:t>
              </a:r>
              <a:r>
                <a:rPr lang="zh-CN" altLang="en-US" sz="2400" dirty="0">
                  <a:latin typeface="+mn-ea"/>
                  <a:ea typeface="+mn-ea"/>
                </a:rPr>
                <a:t>，记作</a:t>
              </a:r>
            </a:p>
          </p:txBody>
        </p:sp>
        <p:graphicFrame>
          <p:nvGraphicFramePr>
            <p:cNvPr id="4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5147812"/>
                </p:ext>
              </p:extLst>
            </p:nvPr>
          </p:nvGraphicFramePr>
          <p:xfrm>
            <a:off x="720" y="3520"/>
            <a:ext cx="53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48" name="Equation" r:id="rId38" imgW="977476" imgH="495085" progId="Equation.DSMT4">
                    <p:embed/>
                  </p:oleObj>
                </mc:Choice>
                <mc:Fallback>
                  <p:oleObj name="Equation" r:id="rId38" imgW="977476" imgH="495085" progId="Equation.DSMT4">
                    <p:embed/>
                    <p:pic>
                      <p:nvPicPr>
                        <p:cNvPr id="0" name="Picture 2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520"/>
                          <a:ext cx="53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8201355"/>
                </p:ext>
              </p:extLst>
            </p:nvPr>
          </p:nvGraphicFramePr>
          <p:xfrm>
            <a:off x="3479" y="3565"/>
            <a:ext cx="76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49" name="Equation" r:id="rId40" imgW="1205977" imgH="393529" progId="Equation.DSMT4">
                    <p:embed/>
                  </p:oleObj>
                </mc:Choice>
                <mc:Fallback>
                  <p:oleObj name="Equation" r:id="rId40" imgW="1205977" imgH="393529" progId="Equation.DSMT4">
                    <p:embed/>
                    <p:pic>
                      <p:nvPicPr>
                        <p:cNvPr id="0" name="Picture 2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9" y="3565"/>
                          <a:ext cx="760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886359"/>
              </p:ext>
            </p:extLst>
          </p:nvPr>
        </p:nvGraphicFramePr>
        <p:xfrm>
          <a:off x="2428860" y="4429132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50" name="Equation" r:id="rId42" imgW="279279" imgH="241195" progId="Equation.DSMT4">
                  <p:embed/>
                </p:oleObj>
              </mc:Choice>
              <mc:Fallback>
                <p:oleObj name="Equation" r:id="rId42" imgW="279279" imgH="241195" progId="Equation.DSMT4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4429132"/>
                        <a:ext cx="279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886359"/>
              </p:ext>
            </p:extLst>
          </p:nvPr>
        </p:nvGraphicFramePr>
        <p:xfrm>
          <a:off x="3000364" y="4357694"/>
          <a:ext cx="29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51" name="Equation" r:id="rId43" imgW="291973" imgH="380835" progId="Equation.DSMT4">
                  <p:embed/>
                </p:oleObj>
              </mc:Choice>
              <mc:Fallback>
                <p:oleObj name="Equation" r:id="rId43" imgW="291973" imgH="380835" progId="Equation.DSMT4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4357694"/>
                        <a:ext cx="292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2.3</a:t>
            </a:r>
            <a:r>
              <a:rPr lang="en-US" altLang="zh-CN" sz="3600" dirty="0" smtClean="0">
                <a:solidFill>
                  <a:srgbClr val="FFFF00"/>
                </a:solidFill>
                <a:ea typeface="华文行楷" pitchFamily="2" charset="-122"/>
              </a:rPr>
              <a:t> </a:t>
            </a: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欧氏空间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8596" y="785794"/>
            <a:ext cx="172354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内积的性质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82798"/>
              </p:ext>
            </p:extLst>
          </p:nvPr>
        </p:nvGraphicFramePr>
        <p:xfrm>
          <a:off x="500034" y="1428736"/>
          <a:ext cx="5429288" cy="424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75" name="Equation" r:id="rId3" imgW="6489700" imgH="508000" progId="Equation.DSMT4">
                  <p:embed/>
                </p:oleObj>
              </mc:Choice>
              <mc:Fallback>
                <p:oleObj name="Equation" r:id="rId3" imgW="6489700" imgH="50800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1428736"/>
                        <a:ext cx="5429288" cy="4249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44608"/>
              </p:ext>
            </p:extLst>
          </p:nvPr>
        </p:nvGraphicFramePr>
        <p:xfrm>
          <a:off x="500034" y="2586376"/>
          <a:ext cx="3703650" cy="327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76" name="Equation" r:id="rId5" imgW="4457700" imgH="393700" progId="Equation.DSMT4">
                  <p:embed/>
                </p:oleObj>
              </mc:Choice>
              <mc:Fallback>
                <p:oleObj name="Equation" r:id="rId5" imgW="4457700" imgH="39370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2586376"/>
                        <a:ext cx="3703650" cy="327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236529"/>
              </p:ext>
            </p:extLst>
          </p:nvPr>
        </p:nvGraphicFramePr>
        <p:xfrm>
          <a:off x="498459" y="2000240"/>
          <a:ext cx="17875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77" name="Equation" r:id="rId7" imgW="2005729" imgH="393529" progId="Equation.DSMT4">
                  <p:embed/>
                </p:oleObj>
              </mc:Choice>
              <mc:Fallback>
                <p:oleObj name="Equation" r:id="rId7" imgW="2005729" imgH="393529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59" y="2000240"/>
                        <a:ext cx="1787525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357422" y="785794"/>
            <a:ext cx="4516437" cy="461963"/>
            <a:chOff x="567" y="754"/>
            <a:chExt cx="2845" cy="291"/>
          </a:xfrm>
        </p:grpSpPr>
        <p:graphicFrame>
          <p:nvGraphicFramePr>
            <p:cNvPr id="1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7956427"/>
                </p:ext>
              </p:extLst>
            </p:nvPr>
          </p:nvGraphicFramePr>
          <p:xfrm>
            <a:off x="1811" y="799"/>
            <a:ext cx="1601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78" name="Equation" r:id="rId9" imgW="3111480" imgH="393480" progId="Equation.DSMT4">
                    <p:embed/>
                  </p:oleObj>
                </mc:Choice>
                <mc:Fallback>
                  <p:oleObj name="Equation" r:id="rId9" imgW="3111480" imgH="393480" progId="Equation.DSMT4">
                    <p:embed/>
                    <p:pic>
                      <p:nvPicPr>
                        <p:cNvPr id="0" name="Picture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1" y="799"/>
                          <a:ext cx="1601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567" y="754"/>
              <a:ext cx="244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0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为欧氏空间，</a:t>
              </a:r>
            </a:p>
          </p:txBody>
        </p:sp>
      </p:grp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072066" y="2364253"/>
          <a:ext cx="2143140" cy="650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79" name="Equation" r:id="rId11" imgW="3136900" imgH="952500" progId="Equation.DSMT4">
                  <p:embed/>
                </p:oleObj>
              </mc:Choice>
              <mc:Fallback>
                <p:oleObj name="Equation" r:id="rId11" imgW="3136900" imgH="95250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2364253"/>
                        <a:ext cx="2143140" cy="650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25"/>
          <p:cNvGrpSpPr>
            <a:grpSpLocks/>
          </p:cNvGrpSpPr>
          <p:nvPr/>
        </p:nvGrpSpPr>
        <p:grpSpPr bwMode="auto">
          <a:xfrm>
            <a:off x="3714744" y="3399085"/>
            <a:ext cx="5105400" cy="461963"/>
            <a:chOff x="567" y="1958"/>
            <a:chExt cx="3216" cy="291"/>
          </a:xfrm>
        </p:grpSpPr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67" y="1958"/>
              <a:ext cx="3216" cy="291"/>
            </a:xfrm>
            <a:prstGeom prst="rect">
              <a:avLst/>
            </a:prstGeom>
            <a:noFill/>
            <a:ln w="317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0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当且仅当          线性相关时等号成立</a:t>
              </a:r>
              <a:r>
                <a:rPr kumimoji="0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1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7899723"/>
                </p:ext>
              </p:extLst>
            </p:nvPr>
          </p:nvGraphicFramePr>
          <p:xfrm>
            <a:off x="1422" y="2044"/>
            <a:ext cx="40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80" name="Equation" r:id="rId13" imgW="838200" imgH="381000" progId="Equation.DSMT4">
                    <p:embed/>
                  </p:oleObj>
                </mc:Choice>
                <mc:Fallback>
                  <p:oleObj name="Equation" r:id="rId13" imgW="838200" imgH="381000" progId="Equation.DSMT4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2" y="2044"/>
                          <a:ext cx="405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52502"/>
              </p:ext>
            </p:extLst>
          </p:nvPr>
        </p:nvGraphicFramePr>
        <p:xfrm>
          <a:off x="928662" y="3443632"/>
          <a:ext cx="2786082" cy="413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81" name="Equation" r:id="rId15" imgW="3162300" imgH="469900" progId="Equation.DSMT4">
                  <p:embed/>
                </p:oleObj>
              </mc:Choice>
              <mc:Fallback>
                <p:oleObj name="Equation" r:id="rId15" imgW="3162300" imgH="4699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3443632"/>
                        <a:ext cx="2786082" cy="413996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rgbClr val="FFC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428596" y="2981967"/>
            <a:ext cx="82946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0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  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柯西</a:t>
            </a:r>
            <a:r>
              <a:rPr kumimoji="0"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施瓦茨</a:t>
            </a:r>
            <a:r>
              <a:rPr kumimoji="0"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(Cauchy-Schwarz)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不等式</a:t>
            </a:r>
            <a:endParaRPr kumimoji="0"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64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065664"/>
              </p:ext>
            </p:extLst>
          </p:nvPr>
        </p:nvGraphicFramePr>
        <p:xfrm>
          <a:off x="2857488" y="4643446"/>
          <a:ext cx="2143140" cy="439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82" name="Equation" r:id="rId17" imgW="2413000" imgH="495300" progId="Equation.DSMT4">
                  <p:embed/>
                </p:oleObj>
              </mc:Choice>
              <mc:Fallback>
                <p:oleObj name="Equation" r:id="rId17" imgW="2413000" imgH="49530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4643446"/>
                        <a:ext cx="2143140" cy="43990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C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428596" y="4643446"/>
            <a:ext cx="3429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zh-CN" altLang="en-US" sz="2400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0" lang="zh-CN" altLang="en-US" sz="2400" dirty="0" smtClean="0"/>
              <a:t>三角不等式</a:t>
            </a:r>
            <a:endParaRPr kumimoji="0" lang="zh-CN" altLang="en-US" sz="2400" dirty="0"/>
          </a:p>
        </p:txBody>
      </p:sp>
      <p:graphicFrame>
        <p:nvGraphicFramePr>
          <p:cNvPr id="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60307"/>
              </p:ext>
            </p:extLst>
          </p:nvPr>
        </p:nvGraphicFramePr>
        <p:xfrm>
          <a:off x="500034" y="5214950"/>
          <a:ext cx="34496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83" name="Equation" r:id="rId19" imgW="4178300" imgH="495300" progId="Equation.DSMT4">
                  <p:embed/>
                </p:oleObj>
              </mc:Choice>
              <mc:Fallback>
                <p:oleObj name="Equation" r:id="rId19" imgW="4178300" imgH="49530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5214950"/>
                        <a:ext cx="344963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2643174" y="5572140"/>
            <a:ext cx="5000659" cy="642942"/>
            <a:chOff x="567" y="1517"/>
            <a:chExt cx="3815" cy="175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567" y="2024"/>
              <a:ext cx="3815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0" lang="zh-CN" altLang="en-US" sz="2400" dirty="0" smtClean="0"/>
                <a:t>非</a:t>
              </a:r>
              <a:r>
                <a:rPr kumimoji="0" lang="zh-CN" altLang="en-US" sz="2400" dirty="0"/>
                <a:t>零向量    的单位化：</a:t>
              </a:r>
              <a:r>
                <a:rPr kumimoji="0" lang="zh-CN" altLang="en-US" sz="2400" b="0" dirty="0"/>
                <a:t> </a:t>
              </a:r>
            </a:p>
          </p:txBody>
        </p:sp>
        <p:graphicFrame>
          <p:nvGraphicFramePr>
            <p:cNvPr id="2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2454454"/>
                </p:ext>
              </p:extLst>
            </p:nvPr>
          </p:nvGraphicFramePr>
          <p:xfrm>
            <a:off x="1603" y="2336"/>
            <a:ext cx="176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84" name="Equation" r:id="rId21" imgW="279279" imgH="241195" progId="Equation.DSMT4">
                    <p:embed/>
                  </p:oleObj>
                </mc:Choice>
                <mc:Fallback>
                  <p:oleObj name="Equation" r:id="rId21" imgW="279279" imgH="241195" progId="Equation.DSMT4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3" y="2336"/>
                          <a:ext cx="176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2902924"/>
                </p:ext>
              </p:extLst>
            </p:nvPr>
          </p:nvGraphicFramePr>
          <p:xfrm>
            <a:off x="2911" y="1517"/>
            <a:ext cx="490" cy="17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85" name="Equation" r:id="rId23" imgW="863225" imgH="952087" progId="Equation.DSMT4">
                    <p:embed/>
                  </p:oleObj>
                </mc:Choice>
                <mc:Fallback>
                  <p:oleObj name="Equation" r:id="rId23" imgW="863225" imgH="952087" progId="Equation.DSMT4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1" y="1517"/>
                          <a:ext cx="490" cy="17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Object 14"/>
          <p:cNvGraphicFramePr>
            <a:graphicFrameLocks noChangeAspect="1"/>
          </p:cNvGraphicFramePr>
          <p:nvPr/>
        </p:nvGraphicFramePr>
        <p:xfrm>
          <a:off x="500034" y="5715016"/>
          <a:ext cx="1877050" cy="40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86" name="Equation" r:id="rId25" imgW="2273300" imgH="495300" progId="Equation.DSMT4">
                  <p:embed/>
                </p:oleObj>
              </mc:Choice>
              <mc:Fallback>
                <p:oleObj name="Equation" r:id="rId25" imgW="2273300" imgH="49530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5715016"/>
                        <a:ext cx="1877050" cy="408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/>
          <p:cNvSpPr/>
          <p:nvPr/>
        </p:nvSpPr>
        <p:spPr>
          <a:xfrm>
            <a:off x="500034" y="4071942"/>
            <a:ext cx="172354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长度的性质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2.3</a:t>
            </a:r>
            <a:r>
              <a:rPr lang="en-US" altLang="zh-CN" sz="3600" dirty="0" smtClean="0">
                <a:solidFill>
                  <a:srgbClr val="FFFF00"/>
                </a:solidFill>
                <a:ea typeface="华文行楷" pitchFamily="2" charset="-122"/>
              </a:rPr>
              <a:t> </a:t>
            </a: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欧氏空间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28596" y="1428750"/>
            <a:ext cx="3476625" cy="500064"/>
            <a:chOff x="463" y="2750"/>
            <a:chExt cx="2190" cy="315"/>
          </a:xfrm>
        </p:grpSpPr>
        <p:sp>
          <p:nvSpPr>
            <p:cNvPr id="4" name="Rectangle 14"/>
            <p:cNvSpPr>
              <a:spLocks noChangeArrowheads="1"/>
            </p:cNvSpPr>
            <p:nvPr/>
          </p:nvSpPr>
          <p:spPr bwMode="auto">
            <a:xfrm>
              <a:off x="463" y="2750"/>
              <a:ext cx="219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sz="2400" b="1" dirty="0" smtClean="0">
                  <a:latin typeface="Times New Roman" pitchFamily="18" charset="0"/>
                </a:rPr>
                <a:t>1</a:t>
              </a:r>
              <a:r>
                <a:rPr kumimoji="1" lang="zh-CN" altLang="en-US" sz="2400" b="1" dirty="0" smtClean="0">
                  <a:latin typeface="Times New Roman" pitchFamily="18" charset="0"/>
                </a:rPr>
                <a:t>）</a:t>
              </a:r>
              <a:r>
                <a:rPr kumimoji="1" lang="zh-CN" altLang="en-US" sz="2400" dirty="0" smtClean="0"/>
                <a:t> </a:t>
              </a:r>
              <a:endParaRPr kumimoji="1" lang="zh-CN" altLang="en-US" sz="2400" dirty="0"/>
            </a:p>
          </p:txBody>
        </p:sp>
        <p:graphicFrame>
          <p:nvGraphicFramePr>
            <p:cNvPr id="5" name="Object 15"/>
            <p:cNvGraphicFramePr>
              <a:graphicFrameLocks noChangeAspect="1"/>
            </p:cNvGraphicFramePr>
            <p:nvPr/>
          </p:nvGraphicFramePr>
          <p:xfrm>
            <a:off x="823" y="2772"/>
            <a:ext cx="162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646" name="Equation" r:id="rId3" imgW="2743200" imgH="495300" progId="Equation.DSMT4">
                    <p:embed/>
                  </p:oleObj>
                </mc:Choice>
                <mc:Fallback>
                  <p:oleObj name="Equation" r:id="rId3" imgW="2743200" imgH="49530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" y="2772"/>
                          <a:ext cx="1620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428596" y="2508243"/>
            <a:ext cx="6284913" cy="492124"/>
            <a:chOff x="463" y="3612"/>
            <a:chExt cx="3959" cy="310"/>
          </a:xfrm>
        </p:grpSpPr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463" y="3612"/>
              <a:ext cx="395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sz="2400" b="1" dirty="0" smtClean="0">
                  <a:latin typeface="Times New Roman" pitchFamily="18" charset="0"/>
                </a:rPr>
                <a:t>3</a:t>
              </a:r>
              <a:r>
                <a:rPr kumimoji="1" lang="zh-CN" altLang="en-US" sz="2400" b="1" dirty="0" smtClean="0">
                  <a:latin typeface="Times New Roman" pitchFamily="18" charset="0"/>
                </a:rPr>
                <a:t>）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graphicFrame>
          <p:nvGraphicFramePr>
            <p:cNvPr id="8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136095"/>
                </p:ext>
              </p:extLst>
            </p:nvPr>
          </p:nvGraphicFramePr>
          <p:xfrm>
            <a:off x="828" y="3646"/>
            <a:ext cx="238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647" name="Equation" r:id="rId5" imgW="4267200" imgH="495300" progId="Equation.DSMT4">
                    <p:embed/>
                  </p:oleObj>
                </mc:Choice>
                <mc:Fallback>
                  <p:oleObj name="Equation" r:id="rId5" imgW="4267200" imgH="49530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3646"/>
                          <a:ext cx="2380" cy="276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C000"/>
                          </a:solidFill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428596" y="2000235"/>
            <a:ext cx="11269662" cy="482601"/>
            <a:chOff x="431" y="3137"/>
            <a:chExt cx="6667" cy="304"/>
          </a:xfrm>
        </p:grpSpPr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431" y="3137"/>
              <a:ext cx="66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1" lang="en-US" altLang="zh-CN" sz="2400" b="1" dirty="0" smtClean="0">
                  <a:latin typeface="Times New Roman" pitchFamily="18" charset="0"/>
                </a:rPr>
                <a:t>2</a:t>
              </a:r>
              <a:r>
                <a:rPr kumimoji="1" lang="zh-CN" altLang="en-US" sz="2400" b="1" dirty="0" smtClean="0">
                  <a:latin typeface="Times New Roman" pitchFamily="18" charset="0"/>
                </a:rPr>
                <a:t>）       </a:t>
              </a:r>
              <a:r>
                <a:rPr kumimoji="1" lang="zh-CN" altLang="en-US" sz="2400" b="1" dirty="0" smtClean="0"/>
                <a:t>              并且</a:t>
              </a:r>
              <a:r>
                <a:rPr kumimoji="1" lang="zh-CN" altLang="en-US" sz="2400" b="1" dirty="0"/>
                <a:t>仅</a:t>
              </a:r>
              <a:r>
                <a:rPr kumimoji="1" lang="zh-CN" altLang="en-US" sz="2400" b="1" dirty="0" smtClean="0"/>
                <a:t>当           时等号</a:t>
              </a:r>
              <a:r>
                <a:rPr kumimoji="1" lang="zh-CN" altLang="en-US" sz="2400" b="1" dirty="0"/>
                <a:t>才成立；</a:t>
              </a:r>
            </a:p>
          </p:txBody>
        </p:sp>
        <p:graphicFrame>
          <p:nvGraphicFramePr>
            <p:cNvPr id="1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9726785"/>
                </p:ext>
              </p:extLst>
            </p:nvPr>
          </p:nvGraphicFramePr>
          <p:xfrm>
            <a:off x="769" y="3182"/>
            <a:ext cx="95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648" name="Equation" r:id="rId7" imgW="1828800" imgH="495300" progId="Equation.DSMT4">
                    <p:embed/>
                  </p:oleObj>
                </mc:Choice>
                <mc:Fallback>
                  <p:oleObj name="Equation" r:id="rId7" imgW="1828800" imgH="49530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" y="3182"/>
                          <a:ext cx="95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3762411"/>
                </p:ext>
              </p:extLst>
            </p:nvPr>
          </p:nvGraphicFramePr>
          <p:xfrm>
            <a:off x="2502" y="3182"/>
            <a:ext cx="540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649" name="Equation" r:id="rId9" imgW="914400" imgH="381000" progId="Equation.DSMT4">
                    <p:embed/>
                  </p:oleObj>
                </mc:Choice>
                <mc:Fallback>
                  <p:oleObj name="Equation" r:id="rId9" imgW="914400" imgH="38100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2" y="3182"/>
                          <a:ext cx="540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矩形 12"/>
          <p:cNvSpPr/>
          <p:nvPr/>
        </p:nvSpPr>
        <p:spPr>
          <a:xfrm>
            <a:off x="428596" y="785794"/>
            <a:ext cx="172354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距离的性质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28596" y="3857628"/>
            <a:ext cx="71278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en-US" altLang="zh-CN" sz="2400" dirty="0" smtClean="0">
                <a:latin typeface="Times New Roman" pitchFamily="18" charset="0"/>
                <a:cs typeface="Times New Roman" pitchFamily="18" charset="0"/>
              </a:rPr>
              <a:t>1)  </a:t>
            </a:r>
            <a:r>
              <a:rPr kumimoji="0" lang="zh-CN" altLang="en-US" sz="2400" dirty="0">
                <a:latin typeface="Times New Roman" pitchFamily="18" charset="0"/>
                <a:cs typeface="Times New Roman" pitchFamily="18" charset="0"/>
              </a:rPr>
              <a:t>零向量与任意向量正交</a:t>
            </a:r>
            <a:r>
              <a:rPr kumimoji="0" lang="en-US" altLang="zh-C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428596" y="4357694"/>
            <a:ext cx="8686800" cy="657225"/>
            <a:chOff x="521" y="1169"/>
            <a:chExt cx="5261" cy="414"/>
          </a:xfrm>
        </p:grpSpPr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521" y="1232"/>
              <a:ext cx="526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0" lang="en-US" altLang="zh-CN" sz="2400" dirty="0" smtClean="0">
                  <a:latin typeface="Times New Roman" pitchFamily="18" charset="0"/>
                  <a:cs typeface="Times New Roman" pitchFamily="18" charset="0"/>
                </a:rPr>
                <a:t>2)                                             </a:t>
              </a:r>
              <a:r>
                <a:rPr kumimoji="0" lang="zh-CN" altLang="en-US" sz="2400" dirty="0" smtClean="0">
                  <a:latin typeface="Times New Roman" pitchFamily="18" charset="0"/>
                  <a:cs typeface="Times New Roman" pitchFamily="18" charset="0"/>
                </a:rPr>
                <a:t>即                             </a:t>
              </a:r>
              <a:r>
                <a:rPr kumimoji="0" lang="en-US" altLang="zh-CN" sz="2400" dirty="0" smtClean="0">
                  <a:latin typeface="Times New Roman" pitchFamily="18" charset="0"/>
                  <a:cs typeface="Times New Roman" pitchFamily="18" charset="0"/>
                </a:rPr>
                <a:t>.</a:t>
              </a:r>
              <a:endParaRPr kumimoji="0" lang="en-US" altLang="zh-C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8717418"/>
                </p:ext>
              </p:extLst>
            </p:nvPr>
          </p:nvGraphicFramePr>
          <p:xfrm>
            <a:off x="871" y="1169"/>
            <a:ext cx="1813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650" name="Equation" r:id="rId11" imgW="3670300" imgH="838200" progId="Equation.DSMT4">
                    <p:embed/>
                  </p:oleObj>
                </mc:Choice>
                <mc:Fallback>
                  <p:oleObj name="Equation" r:id="rId11" imgW="3670300" imgH="838200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1" y="1169"/>
                          <a:ext cx="1813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3510698"/>
                </p:ext>
              </p:extLst>
            </p:nvPr>
          </p:nvGraphicFramePr>
          <p:xfrm>
            <a:off x="3030" y="1304"/>
            <a:ext cx="115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651" name="Equation" r:id="rId13" imgW="1955800" imgH="381000" progId="Equation.DSMT4">
                    <p:embed/>
                  </p:oleObj>
                </mc:Choice>
                <mc:Fallback>
                  <p:oleObj name="Equation" r:id="rId13" imgW="1955800" imgH="381000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0" y="1304"/>
                          <a:ext cx="1155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AutoShape 17"/>
            <p:cNvSpPr>
              <a:spLocks noChangeArrowheads="1"/>
            </p:cNvSpPr>
            <p:nvPr/>
          </p:nvSpPr>
          <p:spPr bwMode="auto">
            <a:xfrm>
              <a:off x="1430" y="1349"/>
              <a:ext cx="346" cy="90"/>
            </a:xfrm>
            <a:prstGeom prst="leftRightArrow">
              <a:avLst>
                <a:gd name="adj1" fmla="val 50000"/>
                <a:gd name="adj2" fmla="val 7338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" name="Group 8"/>
          <p:cNvGrpSpPr>
            <a:grpSpLocks/>
          </p:cNvGrpSpPr>
          <p:nvPr/>
        </p:nvGrpSpPr>
        <p:grpSpPr bwMode="auto">
          <a:xfrm>
            <a:off x="946687" y="5110475"/>
            <a:ext cx="3857652" cy="428628"/>
            <a:chOff x="785" y="3113"/>
            <a:chExt cx="3008" cy="360"/>
          </a:xfrm>
        </p:grpSpPr>
        <p:graphicFrame>
          <p:nvGraphicFramePr>
            <p:cNvPr id="2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0818588"/>
                </p:ext>
              </p:extLst>
            </p:nvPr>
          </p:nvGraphicFramePr>
          <p:xfrm>
            <a:off x="785" y="3113"/>
            <a:ext cx="300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652" name="Equation" r:id="rId15" imgW="4775200" imgH="571500" progId="Equation.DSMT4">
                    <p:embed/>
                  </p:oleObj>
                </mc:Choice>
                <mc:Fallback>
                  <p:oleObj name="Equation" r:id="rId15" imgW="4775200" imgH="57150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" y="3113"/>
                          <a:ext cx="3008" cy="360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C000"/>
                          </a:solidFill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AutoShape 10"/>
            <p:cNvSpPr>
              <a:spLocks noChangeArrowheads="1"/>
            </p:cNvSpPr>
            <p:nvPr/>
          </p:nvSpPr>
          <p:spPr bwMode="auto">
            <a:xfrm>
              <a:off x="1429" y="3249"/>
              <a:ext cx="499" cy="136"/>
            </a:xfrm>
            <a:prstGeom prst="leftRightArrow">
              <a:avLst>
                <a:gd name="adj1" fmla="val 50000"/>
                <a:gd name="adj2" fmla="val 7338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428596" y="5072074"/>
            <a:ext cx="518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3) 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0034" y="3214686"/>
            <a:ext cx="172354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正交的性质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29190" y="5143512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（勾股定理）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2.3</a:t>
            </a:r>
            <a:r>
              <a:rPr lang="en-US" altLang="zh-CN" sz="3600" dirty="0" smtClean="0">
                <a:solidFill>
                  <a:srgbClr val="FFFF00"/>
                </a:solidFill>
                <a:ea typeface="华文行楷" pitchFamily="2" charset="-122"/>
              </a:rPr>
              <a:t> </a:t>
            </a: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欧氏空间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785786" y="1065503"/>
            <a:ext cx="8728075" cy="830262"/>
            <a:chOff x="693" y="754"/>
            <a:chExt cx="5498" cy="523"/>
          </a:xfrm>
        </p:grpSpPr>
        <p:sp>
          <p:nvSpPr>
            <p:cNvPr id="4" name="Rectangle 11"/>
            <p:cNvSpPr>
              <a:spLocks noChangeArrowheads="1"/>
            </p:cNvSpPr>
            <p:nvPr/>
          </p:nvSpPr>
          <p:spPr bwMode="auto">
            <a:xfrm>
              <a:off x="793" y="754"/>
              <a:ext cx="539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400" b="1" dirty="0">
                  <a:latin typeface="Times New Roman" pitchFamily="18" charset="0"/>
                  <a:cs typeface="Times New Roman" pitchFamily="18" charset="0"/>
                </a:rPr>
                <a:t>维欧氏空间中，由   个向量构成的正交向量</a:t>
              </a:r>
              <a:r>
                <a:rPr kumimoji="1" lang="zh-CN" altLang="en-US" sz="2400" b="1" dirty="0" smtClean="0">
                  <a:latin typeface="Times New Roman" pitchFamily="18" charset="0"/>
                  <a:cs typeface="Times New Roman" pitchFamily="18" charset="0"/>
                </a:rPr>
                <a:t>组称为</a:t>
              </a:r>
              <a:r>
                <a:rPr kumimoji="1" lang="zh-CN" altLang="en-US" sz="2400" b="1" dirty="0" smtClean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正交基</a:t>
              </a:r>
              <a:r>
                <a:rPr kumimoji="1" lang="zh-CN" altLang="en-US" sz="2400" b="1" dirty="0" smtClean="0">
                  <a:latin typeface="Times New Roman" pitchFamily="18" charset="0"/>
                  <a:cs typeface="Times New Roman" pitchFamily="18" charset="0"/>
                </a:rPr>
                <a:t>；</a:t>
              </a:r>
            </a:p>
            <a:p>
              <a:endParaRPr kumimoji="1"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5" name="Object 12"/>
            <p:cNvGraphicFramePr>
              <a:graphicFrameLocks noChangeAspect="1"/>
            </p:cNvGraphicFramePr>
            <p:nvPr/>
          </p:nvGraphicFramePr>
          <p:xfrm>
            <a:off x="693" y="827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85" name="Equation" r:id="rId3" imgW="228600" imgH="241300" progId="Equation.DSMT4">
                    <p:embed/>
                  </p:oleObj>
                </mc:Choice>
                <mc:Fallback>
                  <p:oleObj name="Equation" r:id="rId3" imgW="228600" imgH="2413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" y="827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6683907"/>
                </p:ext>
              </p:extLst>
            </p:nvPr>
          </p:nvGraphicFramePr>
          <p:xfrm>
            <a:off x="2412" y="827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86" name="Equation" r:id="rId5" imgW="228600" imgH="241300" progId="Equation.DSMT4">
                    <p:embed/>
                  </p:oleObj>
                </mc:Choice>
                <mc:Fallback>
                  <p:oleObj name="Equation" r:id="rId5" imgW="228600" imgH="2413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" y="827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642910" y="1467137"/>
            <a:ext cx="91130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由单位向量构成的正交基称为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标准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正交基</a:t>
            </a:r>
            <a:r>
              <a:rPr kumimoji="1" lang="en-US" altLang="zh-CN" sz="2400" b="1" dirty="0" smtClean="0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103850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定义</a:t>
            </a:r>
            <a:endParaRPr lang="zh-CN" altLang="en-US" sz="2400" dirty="0"/>
          </a:p>
        </p:txBody>
      </p:sp>
      <p:sp>
        <p:nvSpPr>
          <p:cNvPr id="10" name="Rectangle 66"/>
          <p:cNvSpPr>
            <a:spLocks noChangeArrowheads="1"/>
          </p:cNvSpPr>
          <p:nvPr/>
        </p:nvSpPr>
        <p:spPr bwMode="auto">
          <a:xfrm>
            <a:off x="214282" y="2752723"/>
            <a:ext cx="871543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正交向量组必是线性无关向量</a:t>
            </a: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组</a:t>
            </a:r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>
              <a:buAutoNum type="arabicParenR" startAt="2"/>
            </a:pP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 线性无关向量组未必是正交向量组</a:t>
            </a:r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AutoNum type="arabicParenR" startAt="2"/>
            </a:pPr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维欧氏空间中正交向量组所含向量个数</a:t>
            </a:r>
            <a:endParaRPr kumimoji="1" lang="en-US" altLang="zh-C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406" y="218121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性质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4252921"/>
            <a:ext cx="929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kumimoji="1"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884093" y="3616327"/>
          <a:ext cx="258883" cy="241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87" name="Equation" r:id="rId6" imgW="228600" imgH="241300" progId="Equation.DSMT4">
                  <p:embed/>
                </p:oleObj>
              </mc:Choice>
              <mc:Fallback>
                <p:oleObj name="Equation" r:id="rId6" imgW="228600" imgH="2413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093" y="3616327"/>
                        <a:ext cx="258883" cy="2413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6429388" y="3571876"/>
          <a:ext cx="690353" cy="292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88" name="Equation" r:id="rId8" imgW="609336" imgH="291973" progId="Equation.DSMT4">
                  <p:embed/>
                </p:oleObj>
              </mc:Choice>
              <mc:Fallback>
                <p:oleObj name="Equation" r:id="rId8" imgW="609336" imgH="291973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8" y="3571876"/>
                        <a:ext cx="690353" cy="292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6"/>
          <p:cNvGrpSpPr>
            <a:grpSpLocks/>
          </p:cNvGrpSpPr>
          <p:nvPr/>
        </p:nvGrpSpPr>
        <p:grpSpPr bwMode="auto">
          <a:xfrm>
            <a:off x="214282" y="3857628"/>
            <a:ext cx="5616575" cy="461962"/>
            <a:chOff x="340" y="1685"/>
            <a:chExt cx="3538" cy="291"/>
          </a:xfrm>
        </p:grpSpPr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40" y="1685"/>
              <a:ext cx="353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sz="2400" b="1" dirty="0" smtClean="0">
                  <a:latin typeface="Times New Roman" pitchFamily="18" charset="0"/>
                  <a:cs typeface="Times New Roman" pitchFamily="18" charset="0"/>
                </a:rPr>
                <a:t>4)  </a:t>
              </a:r>
              <a:r>
                <a:rPr kumimoji="1" lang="zh-CN" altLang="en-US" sz="2400" b="1" dirty="0">
                  <a:latin typeface="Times New Roman" pitchFamily="18" charset="0"/>
                  <a:cs typeface="Times New Roman" pitchFamily="18" charset="0"/>
                </a:rPr>
                <a:t>　　 </a:t>
              </a:r>
              <a:r>
                <a:rPr kumimoji="1" lang="zh-CN" altLang="en-US" sz="2400" b="1" dirty="0" smtClean="0">
                  <a:latin typeface="Times New Roman" pitchFamily="18" charset="0"/>
                  <a:cs typeface="Times New Roman" pitchFamily="18" charset="0"/>
                </a:rPr>
                <a:t> 为</a:t>
              </a:r>
              <a:r>
                <a:rPr kumimoji="1" lang="zh-CN" altLang="en-US" sz="2400" b="1" dirty="0">
                  <a:latin typeface="Times New Roman" pitchFamily="18" charset="0"/>
                  <a:cs typeface="Times New Roman" pitchFamily="18" charset="0"/>
                </a:rPr>
                <a:t>正交矩阵</a:t>
              </a:r>
            </a:p>
          </p:txBody>
        </p:sp>
        <p:graphicFrame>
          <p:nvGraphicFramePr>
            <p:cNvPr id="18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8430775"/>
                </p:ext>
              </p:extLst>
            </p:nvPr>
          </p:nvGraphicFramePr>
          <p:xfrm>
            <a:off x="774" y="1717"/>
            <a:ext cx="331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89" name="Equation" r:id="rId10" imgW="634680" imgH="431640" progId="Equation.DSMT4">
                    <p:embed/>
                  </p:oleObj>
                </mc:Choice>
                <mc:Fallback>
                  <p:oleObj name="Equation" r:id="rId10" imgW="634680" imgH="4316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4" y="1717"/>
                          <a:ext cx="331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35"/>
          <p:cNvGrpSpPr>
            <a:grpSpLocks/>
          </p:cNvGrpSpPr>
          <p:nvPr/>
        </p:nvGrpSpPr>
        <p:grpSpPr bwMode="auto">
          <a:xfrm>
            <a:off x="857224" y="4286256"/>
            <a:ext cx="8964612" cy="461962"/>
            <a:chOff x="612" y="2115"/>
            <a:chExt cx="5647" cy="291"/>
          </a:xfrm>
        </p:grpSpPr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111" y="2115"/>
              <a:ext cx="514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zh-CN" altLang="en-US" sz="2400" b="1" dirty="0">
                  <a:latin typeface="Times New Roman" pitchFamily="18" charset="0"/>
                  <a:cs typeface="Times New Roman" pitchFamily="18" charset="0"/>
                </a:rPr>
                <a:t>的列向量组是欧氏空间     </a:t>
              </a:r>
              <a:r>
                <a:rPr kumimoji="1" lang="zh-CN" altLang="en-US" sz="2400" b="1" dirty="0" smtClean="0">
                  <a:latin typeface="Times New Roman" pitchFamily="18" charset="0"/>
                  <a:cs typeface="Times New Roman" pitchFamily="18" charset="0"/>
                </a:rPr>
                <a:t> 的标准</a:t>
              </a:r>
              <a:r>
                <a:rPr kumimoji="1" lang="zh-CN" altLang="en-US" sz="2400" b="1" dirty="0">
                  <a:latin typeface="Times New Roman" pitchFamily="18" charset="0"/>
                  <a:cs typeface="Times New Roman" pitchFamily="18" charset="0"/>
                </a:rPr>
                <a:t>正交基</a:t>
              </a:r>
              <a:r>
                <a:rPr kumimoji="1" lang="en-US" altLang="zh-CN" sz="2400" b="1" dirty="0"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graphicFrame>
          <p:nvGraphicFramePr>
            <p:cNvPr id="21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6619708"/>
                </p:ext>
              </p:extLst>
            </p:nvPr>
          </p:nvGraphicFramePr>
          <p:xfrm>
            <a:off x="3267" y="2160"/>
            <a:ext cx="20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90" name="Equation" r:id="rId12" imgW="431613" imgH="380835" progId="Equation.DSMT4">
                    <p:embed/>
                  </p:oleObj>
                </mc:Choice>
                <mc:Fallback>
                  <p:oleObj name="Equation" r:id="rId12" imgW="431613" imgH="380835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7" y="2160"/>
                          <a:ext cx="204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>
              <a:off x="612" y="2205"/>
              <a:ext cx="499" cy="136"/>
            </a:xfrm>
            <a:prstGeom prst="leftRightArrow">
              <a:avLst>
                <a:gd name="adj1" fmla="val 50000"/>
                <a:gd name="adj2" fmla="val 7338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" name="Group 36"/>
          <p:cNvGrpSpPr>
            <a:grpSpLocks/>
          </p:cNvGrpSpPr>
          <p:nvPr/>
        </p:nvGrpSpPr>
        <p:grpSpPr bwMode="auto">
          <a:xfrm>
            <a:off x="857224" y="4714884"/>
            <a:ext cx="8929687" cy="461962"/>
            <a:chOff x="650" y="3262"/>
            <a:chExt cx="5625" cy="291"/>
          </a:xfrm>
        </p:grpSpPr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1127" y="3262"/>
              <a:ext cx="514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 b="1" i="1" dirty="0" smtClean="0">
                  <a:latin typeface="Times New Roman" pitchFamily="18" charset="0"/>
                  <a:cs typeface="Times New Roman" pitchFamily="18" charset="0"/>
                </a:rPr>
                <a:t> A</a:t>
              </a:r>
              <a:r>
                <a:rPr kumimoji="1" lang="zh-CN" altLang="en-US" sz="2400" b="1" dirty="0">
                  <a:latin typeface="Times New Roman" pitchFamily="18" charset="0"/>
                  <a:cs typeface="Times New Roman" pitchFamily="18" charset="0"/>
                </a:rPr>
                <a:t>的行向量组是欧氏空间     </a:t>
              </a:r>
              <a:r>
                <a:rPr kumimoji="1" lang="zh-CN" altLang="en-US" sz="2400" b="1" dirty="0" smtClean="0">
                  <a:latin typeface="Times New Roman" pitchFamily="18" charset="0"/>
                  <a:cs typeface="Times New Roman" pitchFamily="18" charset="0"/>
                </a:rPr>
                <a:t> 的</a:t>
              </a:r>
              <a:r>
                <a:rPr kumimoji="1" lang="zh-CN" altLang="en-US" sz="2400" b="1" dirty="0">
                  <a:latin typeface="Times New Roman" pitchFamily="18" charset="0"/>
                  <a:cs typeface="Times New Roman" pitchFamily="18" charset="0"/>
                </a:rPr>
                <a:t>标准正交基</a:t>
              </a:r>
              <a:r>
                <a:rPr kumimoji="1" lang="en-US" altLang="zh-CN" sz="2400" b="1" dirty="0"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  <p:graphicFrame>
          <p:nvGraphicFramePr>
            <p:cNvPr id="2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1279055"/>
                </p:ext>
              </p:extLst>
            </p:nvPr>
          </p:nvGraphicFramePr>
          <p:xfrm>
            <a:off x="3339" y="3307"/>
            <a:ext cx="191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91" name="Equation" r:id="rId14" imgW="431613" imgH="380835" progId="Equation.DSMT4">
                    <p:embed/>
                  </p:oleObj>
                </mc:Choice>
                <mc:Fallback>
                  <p:oleObj name="Equation" r:id="rId14" imgW="431613" imgH="380835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9" y="3307"/>
                          <a:ext cx="191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AutoShape 34"/>
            <p:cNvSpPr>
              <a:spLocks noChangeArrowheads="1"/>
            </p:cNvSpPr>
            <p:nvPr/>
          </p:nvSpPr>
          <p:spPr bwMode="auto">
            <a:xfrm>
              <a:off x="650" y="3357"/>
              <a:ext cx="499" cy="136"/>
            </a:xfrm>
            <a:prstGeom prst="leftRightArrow">
              <a:avLst>
                <a:gd name="adj1" fmla="val 50000"/>
                <a:gd name="adj2" fmla="val 7338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0" name="Rectangle 66"/>
          <p:cNvSpPr>
            <a:spLocks noChangeArrowheads="1"/>
          </p:cNvSpPr>
          <p:nvPr/>
        </p:nvSpPr>
        <p:spPr bwMode="auto">
          <a:xfrm>
            <a:off x="214282" y="5572140"/>
            <a:ext cx="87154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</a:rPr>
              <a:t>6)   </a:t>
            </a: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正交基的每个向量单位化后即可得到一组标准正交基</a:t>
            </a:r>
            <a:r>
              <a:rPr kumimoji="1" lang="en-US" altLang="zh-CN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1" name="Group 31"/>
          <p:cNvGrpSpPr>
            <a:grpSpLocks/>
          </p:cNvGrpSpPr>
          <p:nvPr/>
        </p:nvGrpSpPr>
        <p:grpSpPr bwMode="auto">
          <a:xfrm>
            <a:off x="214282" y="5099069"/>
            <a:ext cx="9072563" cy="830261"/>
            <a:chOff x="340" y="1323"/>
            <a:chExt cx="5715" cy="523"/>
          </a:xfrm>
        </p:grpSpPr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340" y="1323"/>
              <a:ext cx="5715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kumimoji="1" lang="en-US" altLang="zh-CN" sz="2400" b="1" dirty="0" smtClean="0"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5)       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维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欧氏空间中任一个正交向量组都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能扩充成一组正交基</a:t>
              </a:r>
              <a:r>
                <a:rPr kumimoji="1" lang="en-US" altLang="zh-CN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>
                <a:defRPr/>
              </a:pP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3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881594"/>
                </p:ext>
              </p:extLst>
            </p:nvPr>
          </p:nvGraphicFramePr>
          <p:xfrm>
            <a:off x="700" y="1389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92" name="Equation" r:id="rId15" imgW="228600" imgH="241300" progId="Equation.DSMT4">
                    <p:embed/>
                  </p:oleObj>
                </mc:Choice>
                <mc:Fallback>
                  <p:oleObj name="Equation" r:id="rId15" imgW="228600" imgH="24130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" y="1389"/>
                          <a:ext cx="151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214282" y="1384292"/>
            <a:ext cx="8643937" cy="830262"/>
            <a:chOff x="521" y="754"/>
            <a:chExt cx="5445" cy="523"/>
          </a:xfrm>
        </p:grpSpPr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521" y="754"/>
              <a:ext cx="5445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kumimoji="1" lang="zh-CN" altLang="en-US" sz="2400" b="1" dirty="0" smtClean="0">
                  <a:ea typeface="宋体" pitchFamily="2" charset="-122"/>
                </a:rPr>
                <a:t>由   </a:t>
              </a:r>
              <a:r>
                <a:rPr kumimoji="1" lang="zh-CN" altLang="en-US" sz="2400" b="1" dirty="0">
                  <a:ea typeface="宋体" pitchFamily="2" charset="-122"/>
                </a:rPr>
                <a:t>维欧氏空间中任一组</a:t>
              </a:r>
              <a:r>
                <a:rPr kumimoji="1" lang="zh-CN" altLang="en-US" sz="2400" b="1" dirty="0" smtClean="0"/>
                <a:t>基                  都可找到一组标准正交基 </a:t>
              </a:r>
              <a:r>
                <a:rPr kumimoji="1" lang="en-US" altLang="zh-CN" sz="2400" dirty="0" smtClean="0">
                  <a:ea typeface="宋体" pitchFamily="2" charset="-122"/>
                </a:rPr>
                <a:t>                    </a:t>
              </a:r>
              <a:r>
                <a:rPr kumimoji="1" lang="zh-CN" altLang="en-US" sz="2400" b="1" dirty="0" smtClean="0">
                  <a:ea typeface="宋体" pitchFamily="2" charset="-122"/>
                </a:rPr>
                <a:t>使得</a:t>
              </a:r>
              <a:endParaRPr kumimoji="1" lang="zh-CN" altLang="en-US" sz="2400" b="1" dirty="0">
                <a:ea typeface="宋体" pitchFamily="2" charset="-122"/>
              </a:endParaRPr>
            </a:p>
          </p:txBody>
        </p:sp>
        <p:graphicFrame>
          <p:nvGraphicFramePr>
            <p:cNvPr id="14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5149021"/>
                </p:ext>
              </p:extLst>
            </p:nvPr>
          </p:nvGraphicFramePr>
          <p:xfrm>
            <a:off x="2908" y="794"/>
            <a:ext cx="885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65" name="Equation" r:id="rId3" imgW="1790640" imgH="431640" progId="Equation.DSMT4">
                    <p:embed/>
                  </p:oleObj>
                </mc:Choice>
                <mc:Fallback>
                  <p:oleObj name="Equation" r:id="rId3" imgW="1790640" imgH="43164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8" y="794"/>
                          <a:ext cx="885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0556645"/>
                </p:ext>
              </p:extLst>
            </p:nvPr>
          </p:nvGraphicFramePr>
          <p:xfrm>
            <a:off x="782" y="855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66" name="Equation" r:id="rId5" imgW="228600" imgH="241300" progId="Equation.DSMT4">
                    <p:embed/>
                  </p:oleObj>
                </mc:Choice>
                <mc:Fallback>
                  <p:oleObj name="Equation" r:id="rId5" imgW="228600" imgH="2413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2" y="855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945534"/>
              </p:ext>
            </p:extLst>
          </p:nvPr>
        </p:nvGraphicFramePr>
        <p:xfrm>
          <a:off x="714348" y="1785926"/>
          <a:ext cx="1571636" cy="368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7" name="Equation" r:id="rId7" imgW="1841500" imgH="431800" progId="Equation.DSMT4">
                  <p:embed/>
                </p:oleObj>
              </mc:Choice>
              <mc:Fallback>
                <p:oleObj name="Equation" r:id="rId7" imgW="1841500" imgH="431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1785926"/>
                        <a:ext cx="1571636" cy="368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488483"/>
              </p:ext>
            </p:extLst>
          </p:nvPr>
        </p:nvGraphicFramePr>
        <p:xfrm>
          <a:off x="3013075" y="1844667"/>
          <a:ext cx="59055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8" name="Equation" r:id="rId9" imgW="6895800" imgH="431640" progId="Equation.DSMT4">
                  <p:embed/>
                </p:oleObj>
              </mc:Choice>
              <mc:Fallback>
                <p:oleObj name="Equation" r:id="rId9" imgW="689580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1844667"/>
                        <a:ext cx="590550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2.3</a:t>
            </a:r>
            <a:r>
              <a:rPr lang="en-US" altLang="zh-CN" sz="3600" dirty="0" smtClean="0">
                <a:solidFill>
                  <a:srgbClr val="FFFF00"/>
                </a:solidFill>
                <a:ea typeface="华文行楷" pitchFamily="2" charset="-122"/>
              </a:rPr>
              <a:t> </a:t>
            </a: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欧氏空间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2" y="785794"/>
            <a:ext cx="242889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求</a:t>
            </a:r>
            <a:r>
              <a:rPr kumimoji="1"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标准正交基</a:t>
            </a:r>
            <a:endParaRPr kumimoji="1"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14282" y="2285992"/>
            <a:ext cx="3357586" cy="523220"/>
          </a:xfrm>
          <a:prstGeom prst="rect">
            <a:avLst/>
          </a:prstGeom>
          <a:noFill/>
          <a:ln w="76200">
            <a:solidFill>
              <a:srgbClr val="FFC000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Schmidt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正交化方法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636951"/>
              </p:ext>
            </p:extLst>
          </p:nvPr>
        </p:nvGraphicFramePr>
        <p:xfrm>
          <a:off x="714348" y="3429000"/>
          <a:ext cx="1071570" cy="379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9" name="Equation" r:id="rId11" imgW="1218671" imgH="431613" progId="Equation.DSMT4">
                  <p:embed/>
                </p:oleObj>
              </mc:Choice>
              <mc:Fallback>
                <p:oleObj name="Equation" r:id="rId11" imgW="1218671" imgH="431613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3429000"/>
                        <a:ext cx="1071570" cy="379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886133"/>
              </p:ext>
            </p:extLst>
          </p:nvPr>
        </p:nvGraphicFramePr>
        <p:xfrm>
          <a:off x="642910" y="3929066"/>
          <a:ext cx="5072098" cy="875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0" name="Equation" r:id="rId13" imgW="5740400" imgH="990600" progId="Equation.DSMT4">
                  <p:embed/>
                </p:oleObj>
              </mc:Choice>
              <mc:Fallback>
                <p:oleObj name="Equation" r:id="rId13" imgW="5740400" imgH="990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3929066"/>
                        <a:ext cx="5072098" cy="875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075416"/>
              </p:ext>
            </p:extLst>
          </p:nvPr>
        </p:nvGraphicFramePr>
        <p:xfrm>
          <a:off x="714348" y="5429264"/>
          <a:ext cx="3571900" cy="849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1" name="Equation" r:id="rId15" imgW="3949700" imgH="939800" progId="Equation.DSMT4">
                  <p:embed/>
                </p:oleObj>
              </mc:Choice>
              <mc:Fallback>
                <p:oleObj name="Equation" r:id="rId15" imgW="3949700" imgH="9398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5429264"/>
                        <a:ext cx="3571900" cy="849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431785" y="3648073"/>
            <a:ext cx="4824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17"/>
          <p:cNvGrpSpPr>
            <a:grpSpLocks/>
          </p:cNvGrpSpPr>
          <p:nvPr/>
        </p:nvGrpSpPr>
        <p:grpSpPr bwMode="auto">
          <a:xfrm>
            <a:off x="285720" y="2894009"/>
            <a:ext cx="8429624" cy="831850"/>
            <a:chOff x="567" y="641"/>
            <a:chExt cx="5310" cy="524"/>
          </a:xfrm>
        </p:grpSpPr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748" y="642"/>
              <a:ext cx="512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先把线性无关的向量</a:t>
              </a:r>
              <a:r>
                <a:rPr kumimoji="1"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组                  化成正交向量组</a:t>
              </a:r>
            </a:p>
            <a:p>
              <a:endPara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253238"/>
                </p:ext>
              </p:extLst>
            </p:nvPr>
          </p:nvGraphicFramePr>
          <p:xfrm>
            <a:off x="2817" y="661"/>
            <a:ext cx="765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72" name="Equation" r:id="rId17" imgW="1358310" imgH="431613" progId="Equation.DSMT4">
                    <p:embed/>
                  </p:oleObj>
                </mc:Choice>
                <mc:Fallback>
                  <p:oleObj name="Equation" r:id="rId17" imgW="1358310" imgH="431613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7" y="661"/>
                          <a:ext cx="765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5"/>
            <p:cNvGraphicFramePr>
              <a:graphicFrameLocks noChangeAspect="1"/>
            </p:cNvGraphicFramePr>
            <p:nvPr/>
          </p:nvGraphicFramePr>
          <p:xfrm>
            <a:off x="567" y="641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73" name="Equation" r:id="rId19" imgW="279279" imgH="380835" progId="Equation.DSMT4">
                    <p:embed/>
                  </p:oleObj>
                </mc:Choice>
                <mc:Fallback>
                  <p:oleObj name="Equation" r:id="rId19" imgW="279279" imgH="380835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641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Group 19"/>
          <p:cNvGrpSpPr>
            <a:grpSpLocks/>
          </p:cNvGrpSpPr>
          <p:nvPr/>
        </p:nvGrpSpPr>
        <p:grpSpPr bwMode="auto">
          <a:xfrm>
            <a:off x="285720" y="4870456"/>
            <a:ext cx="8643937" cy="487363"/>
            <a:chOff x="509" y="2772"/>
            <a:chExt cx="5445" cy="307"/>
          </a:xfrm>
        </p:grpSpPr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703" y="2788"/>
              <a:ext cx="525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1"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再将正交向量组单位</a:t>
              </a:r>
              <a:r>
                <a: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化得标准正交向量组</a:t>
              </a:r>
            </a:p>
          </p:txBody>
        </p:sp>
        <p:graphicFrame>
          <p:nvGraphicFramePr>
            <p:cNvPr id="3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3148991"/>
                </p:ext>
              </p:extLst>
            </p:nvPr>
          </p:nvGraphicFramePr>
          <p:xfrm>
            <a:off x="4289" y="2809"/>
            <a:ext cx="996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74" name="Equation" r:id="rId21" imgW="1866900" imgH="431800" progId="Equation.DSMT4">
                    <p:embed/>
                  </p:oleObj>
                </mc:Choice>
                <mc:Fallback>
                  <p:oleObj name="Equation" r:id="rId21" imgW="1866900" imgH="43180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9" y="2809"/>
                          <a:ext cx="996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6"/>
            <p:cNvGraphicFramePr>
              <a:graphicFrameLocks noChangeAspect="1"/>
            </p:cNvGraphicFramePr>
            <p:nvPr/>
          </p:nvGraphicFramePr>
          <p:xfrm>
            <a:off x="509" y="2772"/>
            <a:ext cx="2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75" name="Equation" r:id="rId23" imgW="317225" imgH="380670" progId="Equation.DSMT4">
                    <p:embed/>
                  </p:oleObj>
                </mc:Choice>
                <mc:Fallback>
                  <p:oleObj name="Equation" r:id="rId23" imgW="317225" imgH="38067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" y="2772"/>
                          <a:ext cx="20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979280"/>
              </p:ext>
            </p:extLst>
          </p:nvPr>
        </p:nvGraphicFramePr>
        <p:xfrm>
          <a:off x="7358082" y="2928934"/>
          <a:ext cx="1616358" cy="350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6" name="Equation" r:id="rId25" imgW="1993900" imgH="431800" progId="Equation.DSMT4">
                  <p:embed/>
                </p:oleObj>
              </mc:Choice>
              <mc:Fallback>
                <p:oleObj name="Equation" r:id="rId25" imgW="1993900" imgH="4318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082" y="2928934"/>
                        <a:ext cx="1616358" cy="350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2.3</a:t>
            </a:r>
            <a:r>
              <a:rPr lang="en-US" altLang="zh-CN" sz="3600" dirty="0" smtClean="0">
                <a:solidFill>
                  <a:srgbClr val="FFFF00"/>
                </a:solidFill>
                <a:ea typeface="华文行楷" pitchFamily="2" charset="-122"/>
              </a:rPr>
              <a:t> </a:t>
            </a: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欧氏空间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graphicFrame>
        <p:nvGraphicFramePr>
          <p:cNvPr id="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336084"/>
              </p:ext>
            </p:extLst>
          </p:nvPr>
        </p:nvGraphicFramePr>
        <p:xfrm>
          <a:off x="6286512" y="1500174"/>
          <a:ext cx="2247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39" name="Equation" r:id="rId3" imgW="2247900" imgH="393700" progId="Equation.DSMT4">
                  <p:embed/>
                </p:oleObj>
              </mc:Choice>
              <mc:Fallback>
                <p:oleObj name="Equation" r:id="rId3" imgW="2247900" imgH="39370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1500174"/>
                        <a:ext cx="2247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00096" y="1857369"/>
            <a:ext cx="8858250" cy="500062"/>
            <a:chOff x="521" y="3430"/>
            <a:chExt cx="5580" cy="315"/>
          </a:xfrm>
        </p:grpSpPr>
        <p:sp>
          <p:nvSpPr>
            <p:cNvPr id="5" name="Rectangle 31"/>
            <p:cNvSpPr>
              <a:spLocks noChangeArrowheads="1"/>
            </p:cNvSpPr>
            <p:nvPr/>
          </p:nvSpPr>
          <p:spPr bwMode="auto">
            <a:xfrm>
              <a:off x="521" y="3430"/>
              <a:ext cx="5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　则称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向量</a:t>
              </a:r>
              <a:r>
                <a: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　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与子空间  </a:t>
              </a:r>
              <a:r>
                <a: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　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正交</a:t>
              </a:r>
              <a:r>
                <a: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，记作</a:t>
              </a:r>
            </a:p>
          </p:txBody>
        </p:sp>
        <p:graphicFrame>
          <p:nvGraphicFramePr>
            <p:cNvPr id="6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2958944"/>
                </p:ext>
              </p:extLst>
            </p:nvPr>
          </p:nvGraphicFramePr>
          <p:xfrm>
            <a:off x="1557" y="3517"/>
            <a:ext cx="17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840" name="Equation" r:id="rId5" imgW="279279" imgH="241195" progId="Equation.DSMT4">
                    <p:embed/>
                  </p:oleObj>
                </mc:Choice>
                <mc:Fallback>
                  <p:oleObj name="Equation" r:id="rId5" imgW="279279" imgH="241195" progId="Equation.DSMT4">
                    <p:embed/>
                    <p:pic>
                      <p:nvPicPr>
                        <p:cNvPr id="0" name="Picture 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7" y="3517"/>
                          <a:ext cx="17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4196822"/>
                </p:ext>
              </p:extLst>
            </p:nvPr>
          </p:nvGraphicFramePr>
          <p:xfrm>
            <a:off x="3806" y="3430"/>
            <a:ext cx="6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841" name="Equation" r:id="rId7" imgW="1091726" imgH="431613" progId="Equation.DSMT4">
                    <p:embed/>
                  </p:oleObj>
                </mc:Choice>
                <mc:Fallback>
                  <p:oleObj name="Equation" r:id="rId7" imgW="1091726" imgH="431613" progId="Equation.DSMT4">
                    <p:embed/>
                    <p:pic>
                      <p:nvPicPr>
                        <p:cNvPr id="0" name="Picture 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6" y="3430"/>
                          <a:ext cx="6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818805"/>
                </p:ext>
              </p:extLst>
            </p:nvPr>
          </p:nvGraphicFramePr>
          <p:xfrm>
            <a:off x="2546" y="3473"/>
            <a:ext cx="2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842" name="Equation" r:id="rId9" imgW="317225" imgH="431425" progId="Equation.DSMT4">
                    <p:embed/>
                  </p:oleObj>
                </mc:Choice>
                <mc:Fallback>
                  <p:oleObj name="Equation" r:id="rId9" imgW="317225" imgH="431425" progId="Equation.DSMT4">
                    <p:embed/>
                    <p:pic>
                      <p:nvPicPr>
                        <p:cNvPr id="0" name="Picture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6" y="3473"/>
                          <a:ext cx="20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0" y="1428736"/>
            <a:ext cx="8928100" cy="500063"/>
            <a:chOff x="567" y="2704"/>
            <a:chExt cx="5624" cy="315"/>
          </a:xfrm>
        </p:grpSpPr>
        <p:grpSp>
          <p:nvGrpSpPr>
            <p:cNvPr id="10" name="Group 44"/>
            <p:cNvGrpSpPr>
              <a:grpSpLocks/>
            </p:cNvGrpSpPr>
            <p:nvPr/>
          </p:nvGrpSpPr>
          <p:grpSpPr bwMode="auto">
            <a:xfrm>
              <a:off x="567" y="2704"/>
              <a:ext cx="5624" cy="291"/>
              <a:chOff x="567" y="2568"/>
              <a:chExt cx="5624" cy="291"/>
            </a:xfrm>
          </p:grpSpPr>
          <p:sp>
            <p:nvSpPr>
              <p:cNvPr id="12" name="Rectangle 38"/>
              <p:cNvSpPr>
                <a:spLocks noChangeArrowheads="1"/>
              </p:cNvSpPr>
              <p:nvPr/>
            </p:nvSpPr>
            <p:spPr bwMode="auto">
              <a:xfrm>
                <a:off x="567" y="2568"/>
                <a:ext cx="562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kumimoji="1"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对给定向量       　  如果对         　　 恒有</a:t>
                </a:r>
              </a:p>
            </p:txBody>
          </p:sp>
          <p:graphicFrame>
            <p:nvGraphicFramePr>
              <p:cNvPr id="13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7037346"/>
                  </p:ext>
                </p:extLst>
              </p:nvPr>
            </p:nvGraphicFramePr>
            <p:xfrm>
              <a:off x="2097" y="2613"/>
              <a:ext cx="616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843" name="Equation" r:id="rId11" imgW="977476" imgH="355446" progId="Equation.DSMT4">
                      <p:embed/>
                    </p:oleObj>
                  </mc:Choice>
                  <mc:Fallback>
                    <p:oleObj name="Equation" r:id="rId11" imgW="977476" imgH="355446" progId="Equation.DSMT4">
                      <p:embed/>
                      <p:pic>
                        <p:nvPicPr>
                          <p:cNvPr id="0" name="Picture 1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97" y="2613"/>
                            <a:ext cx="616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679468"/>
                </p:ext>
              </p:extLst>
            </p:nvPr>
          </p:nvGraphicFramePr>
          <p:xfrm>
            <a:off x="3267" y="2747"/>
            <a:ext cx="8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844" name="Equation" r:id="rId13" imgW="1346200" imgH="431800" progId="Equation.DSMT4">
                    <p:embed/>
                  </p:oleObj>
                </mc:Choice>
                <mc:Fallback>
                  <p:oleObj name="Equation" r:id="rId13" imgW="1346200" imgH="431800" progId="Equation.DSMT4">
                    <p:embed/>
                    <p:pic>
                      <p:nvPicPr>
                        <p:cNvPr id="0" name="Picture 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7" y="2747"/>
                          <a:ext cx="8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0" y="2538403"/>
            <a:ext cx="9361561" cy="461963"/>
            <a:chOff x="431" y="1117"/>
            <a:chExt cx="5579" cy="291"/>
          </a:xfrm>
        </p:grpSpPr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431" y="1117"/>
              <a:ext cx="55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　与     是欧氏空间</a:t>
              </a:r>
              <a:r>
                <a:rPr kumimoji="1"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中的两个子空间，如果对</a:t>
              </a:r>
            </a:p>
          </p:txBody>
        </p:sp>
        <p:graphicFrame>
          <p:nvGraphicFramePr>
            <p:cNvPr id="16" name="Object 21"/>
            <p:cNvGraphicFramePr>
              <a:graphicFrameLocks noChangeAspect="1"/>
            </p:cNvGraphicFramePr>
            <p:nvPr/>
          </p:nvGraphicFramePr>
          <p:xfrm>
            <a:off x="984" y="1160"/>
            <a:ext cx="16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845" name="Equation" r:id="rId15" imgW="317225" imgH="431425" progId="Equation.DSMT4">
                    <p:embed/>
                  </p:oleObj>
                </mc:Choice>
                <mc:Fallback>
                  <p:oleObj name="Equation" r:id="rId15" imgW="317225" imgH="431425" progId="Equation.DSMT4">
                    <p:embed/>
                    <p:pic>
                      <p:nvPicPr>
                        <p:cNvPr id="0" name="Picture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" y="1160"/>
                          <a:ext cx="16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634819"/>
                </p:ext>
              </p:extLst>
            </p:nvPr>
          </p:nvGraphicFramePr>
          <p:xfrm>
            <a:off x="1325" y="1162"/>
            <a:ext cx="179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846" name="Equation" r:id="rId16" imgW="342751" imgH="431613" progId="Equation.DSMT4">
                    <p:embed/>
                  </p:oleObj>
                </mc:Choice>
                <mc:Fallback>
                  <p:oleObj name="Equation" r:id="rId16" imgW="342751" imgH="431613" progId="Equation.DSMT4">
                    <p:embed/>
                    <p:pic>
                      <p:nvPicPr>
                        <p:cNvPr id="0" name="Picture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5" y="1162"/>
                          <a:ext cx="179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056781"/>
              </p:ext>
            </p:extLst>
          </p:nvPr>
        </p:nvGraphicFramePr>
        <p:xfrm>
          <a:off x="4143372" y="3038469"/>
          <a:ext cx="2015790" cy="353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47" name="Equation" r:id="rId18" imgW="2247900" imgH="393700" progId="Equation.DSMT4">
                  <p:embed/>
                </p:oleObj>
              </mc:Choice>
              <mc:Fallback>
                <p:oleObj name="Equation" r:id="rId18" imgW="2247900" imgH="393700" progId="Equation.DSMT4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3038469"/>
                        <a:ext cx="2015790" cy="353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37"/>
          <p:cNvGrpSpPr>
            <a:grpSpLocks/>
          </p:cNvGrpSpPr>
          <p:nvPr/>
        </p:nvGrpSpPr>
        <p:grpSpPr bwMode="auto">
          <a:xfrm>
            <a:off x="857224" y="3395665"/>
            <a:ext cx="7488238" cy="461963"/>
            <a:chOff x="476" y="2160"/>
            <a:chExt cx="4717" cy="291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76" y="2160"/>
              <a:ext cx="471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则称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子空间</a:t>
              </a:r>
              <a:r>
                <a: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与     </a:t>
              </a:r>
              <a:r>
                <a:rPr kumimoji="1"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400" b="1" dirty="0" smtClean="0">
                  <a:solidFill>
                    <a:srgbClr val="CC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正交</a:t>
              </a:r>
              <a:r>
                <a:rPr kumimoji="1"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记作</a:t>
              </a:r>
            </a:p>
          </p:txBody>
        </p:sp>
        <p:graphicFrame>
          <p:nvGraphicFramePr>
            <p:cNvPr id="21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0894482"/>
                </p:ext>
              </p:extLst>
            </p:nvPr>
          </p:nvGraphicFramePr>
          <p:xfrm>
            <a:off x="2006" y="2205"/>
            <a:ext cx="18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848" name="Equation" r:id="rId20" imgW="342751" imgH="431613" progId="Equation.DSMT4">
                    <p:embed/>
                  </p:oleObj>
                </mc:Choice>
                <mc:Fallback>
                  <p:oleObj name="Equation" r:id="rId20" imgW="342751" imgH="431613" progId="Equation.DSMT4">
                    <p:embed/>
                    <p:pic>
                      <p:nvPicPr>
                        <p:cNvPr id="0" name="Picture 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6" y="2205"/>
                          <a:ext cx="18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162653"/>
                </p:ext>
              </p:extLst>
            </p:nvPr>
          </p:nvGraphicFramePr>
          <p:xfrm>
            <a:off x="1556" y="2203"/>
            <a:ext cx="18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849" name="Equation" r:id="rId21" imgW="317225" imgH="431425" progId="Equation.DSMT4">
                    <p:embed/>
                  </p:oleObj>
                </mc:Choice>
                <mc:Fallback>
                  <p:oleObj name="Equation" r:id="rId21" imgW="317225" imgH="431425" progId="Equation.DSMT4">
                    <p:embed/>
                    <p:pic>
                      <p:nvPicPr>
                        <p:cNvPr id="0" name="Picture 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6" y="2203"/>
                          <a:ext cx="180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6292191"/>
                </p:ext>
              </p:extLst>
            </p:nvPr>
          </p:nvGraphicFramePr>
          <p:xfrm>
            <a:off x="3266" y="2205"/>
            <a:ext cx="61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850" name="Equation" r:id="rId22" imgW="1180588" imgH="431613" progId="Equation.DSMT4">
                    <p:embed/>
                  </p:oleObj>
                </mc:Choice>
                <mc:Fallback>
                  <p:oleObj name="Equation" r:id="rId22" imgW="1180588" imgH="431613" progId="Equation.DSMT4">
                    <p:embed/>
                    <p:pic>
                      <p:nvPicPr>
                        <p:cNvPr id="0" name="Picture 1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6" y="2205"/>
                          <a:ext cx="615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43"/>
          <p:cNvGrpSpPr>
            <a:grpSpLocks/>
          </p:cNvGrpSpPr>
          <p:nvPr/>
        </p:nvGrpSpPr>
        <p:grpSpPr bwMode="auto">
          <a:xfrm>
            <a:off x="928662" y="2967031"/>
            <a:ext cx="5684838" cy="461963"/>
            <a:chOff x="703" y="1480"/>
            <a:chExt cx="3581" cy="291"/>
          </a:xfrm>
        </p:grpSpPr>
        <p:graphicFrame>
          <p:nvGraphicFramePr>
            <p:cNvPr id="25" name="Object 41"/>
            <p:cNvGraphicFramePr>
              <a:graphicFrameLocks noChangeAspect="1"/>
            </p:cNvGraphicFramePr>
            <p:nvPr/>
          </p:nvGraphicFramePr>
          <p:xfrm>
            <a:off x="703" y="1525"/>
            <a:ext cx="144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851" name="Equation" r:id="rId24" imgW="2667000" imgH="431800" progId="Equation.DSMT4">
                    <p:embed/>
                  </p:oleObj>
                </mc:Choice>
                <mc:Fallback>
                  <p:oleObj name="Equation" r:id="rId24" imgW="2667000" imgH="431800" progId="Equation.DSMT4">
                    <p:embed/>
                    <p:pic>
                      <p:nvPicPr>
                        <p:cNvPr id="0" name="Picture 1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525"/>
                          <a:ext cx="144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2188" y="1480"/>
              <a:ext cx="20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恒有</a:t>
              </a:r>
            </a:p>
          </p:txBody>
        </p:sp>
      </p:grpSp>
      <p:sp>
        <p:nvSpPr>
          <p:cNvPr id="27" name="矩形 26"/>
          <p:cNvSpPr/>
          <p:nvPr/>
        </p:nvSpPr>
        <p:spPr>
          <a:xfrm>
            <a:off x="285720" y="785794"/>
            <a:ext cx="30718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定义</a:t>
            </a:r>
            <a:r>
              <a:rPr lang="en-US" altLang="zh-CN" sz="28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-</a:t>
            </a:r>
            <a:r>
              <a:rPr lang="zh-CN" altLang="en-US" sz="28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子空间相关</a:t>
            </a:r>
            <a:endParaRPr lang="zh-CN" altLang="en-US" sz="2800" dirty="0"/>
          </a:p>
        </p:txBody>
      </p:sp>
      <p:grpSp>
        <p:nvGrpSpPr>
          <p:cNvPr id="28" name="Group 32"/>
          <p:cNvGrpSpPr>
            <a:grpSpLocks/>
          </p:cNvGrpSpPr>
          <p:nvPr/>
        </p:nvGrpSpPr>
        <p:grpSpPr bwMode="auto">
          <a:xfrm>
            <a:off x="-32" y="4143380"/>
            <a:ext cx="9072562" cy="461963"/>
            <a:chOff x="476" y="1026"/>
            <a:chExt cx="5715" cy="291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476" y="1026"/>
              <a:ext cx="57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kumimoji="1"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）如果</a:t>
              </a:r>
              <a:r>
                <a: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欧氏空间</a:t>
              </a:r>
              <a:r>
                <a:rPr kumimoji="1"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的子空间       　 满足　　　　并且</a:t>
              </a:r>
            </a:p>
          </p:txBody>
        </p:sp>
        <p:graphicFrame>
          <p:nvGraphicFramePr>
            <p:cNvPr id="30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9047028"/>
                </p:ext>
              </p:extLst>
            </p:nvPr>
          </p:nvGraphicFramePr>
          <p:xfrm>
            <a:off x="3131" y="1069"/>
            <a:ext cx="405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852" name="Equation" r:id="rId26" imgW="774364" imgH="431613" progId="Equation.DSMT4">
                    <p:embed/>
                  </p:oleObj>
                </mc:Choice>
                <mc:Fallback>
                  <p:oleObj name="Equation" r:id="rId26" imgW="774364" imgH="431613" progId="Equation.DSMT4">
                    <p:embed/>
                    <p:pic>
                      <p:nvPicPr>
                        <p:cNvPr id="0" name="Picture 1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" y="1069"/>
                          <a:ext cx="405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498230"/>
                </p:ext>
              </p:extLst>
            </p:nvPr>
          </p:nvGraphicFramePr>
          <p:xfrm>
            <a:off x="4046" y="1071"/>
            <a:ext cx="61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853" name="Equation" r:id="rId28" imgW="1180588" imgH="431613" progId="Equation.DSMT4">
                    <p:embed/>
                  </p:oleObj>
                </mc:Choice>
                <mc:Fallback>
                  <p:oleObj name="Equation" r:id="rId28" imgW="1180588" imgH="431613" progId="Equation.DSMT4">
                    <p:embed/>
                    <p:pic>
                      <p:nvPicPr>
                        <p:cNvPr id="0" name="Picture 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6" y="1071"/>
                          <a:ext cx="615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69956" y="4572010"/>
            <a:ext cx="6516688" cy="461963"/>
            <a:chOff x="1836" y="1484"/>
            <a:chExt cx="4105" cy="291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1836" y="1484"/>
              <a:ext cx="41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则称  　为  　的</a:t>
              </a:r>
              <a:r>
                <a:rPr kumimoji="1" lang="zh-CN" altLang="en-US" sz="2400" b="1" dirty="0" smtClean="0">
                  <a:solidFill>
                    <a:srgbClr val="CC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正交补。</a:t>
              </a:r>
              <a:endPara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4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8100035"/>
                </p:ext>
              </p:extLst>
            </p:nvPr>
          </p:nvGraphicFramePr>
          <p:xfrm>
            <a:off x="2341" y="1519"/>
            <a:ext cx="187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854" name="Equation" r:id="rId30" imgW="342751" imgH="431613" progId="Equation.DSMT4">
                    <p:embed/>
                  </p:oleObj>
                </mc:Choice>
                <mc:Fallback>
                  <p:oleObj name="Equation" r:id="rId30" imgW="342751" imgH="431613" progId="Equation.DSMT4">
                    <p:embed/>
                    <p:pic>
                      <p:nvPicPr>
                        <p:cNvPr id="0" name="Picture 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1" y="1519"/>
                          <a:ext cx="187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2221557"/>
                </p:ext>
              </p:extLst>
            </p:nvPr>
          </p:nvGraphicFramePr>
          <p:xfrm>
            <a:off x="2791" y="1529"/>
            <a:ext cx="16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855" name="Equation" r:id="rId31" imgW="317225" imgH="431425" progId="Equation.DSMT4">
                    <p:embed/>
                  </p:oleObj>
                </mc:Choice>
                <mc:Fallback>
                  <p:oleObj name="Equation" r:id="rId31" imgW="317225" imgH="431425" progId="Equation.DSMT4">
                    <p:embed/>
                    <p:pic>
                      <p:nvPicPr>
                        <p:cNvPr id="0" name="Picture 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1" y="1529"/>
                          <a:ext cx="165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文本框 3"/>
          <p:cNvSpPr txBox="1"/>
          <p:nvPr/>
        </p:nvSpPr>
        <p:spPr>
          <a:xfrm>
            <a:off x="4214810" y="4572008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+mn-ea"/>
                <a:ea typeface="+mn-ea"/>
                <a:cs typeface="Times New Roman" panose="02020603050405020304" pitchFamily="18" charset="0"/>
              </a:rPr>
              <a:t>  的正交补记为   </a:t>
            </a:r>
            <a:r>
              <a:rPr kumimoji="1"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+mn-ea"/>
              <a:ea typeface="+mn-ea"/>
            </a:endParaRPr>
          </a:p>
        </p:txBody>
      </p:sp>
      <p:graphicFrame>
        <p:nvGraphicFramePr>
          <p:cNvPr id="3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124629"/>
              </p:ext>
            </p:extLst>
          </p:nvPr>
        </p:nvGraphicFramePr>
        <p:xfrm>
          <a:off x="4214810" y="4643446"/>
          <a:ext cx="306377" cy="416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56" name="Equation" r:id="rId32" imgW="317225" imgH="431425" progId="Equation.DSMT4">
                  <p:embed/>
                </p:oleObj>
              </mc:Choice>
              <mc:Fallback>
                <p:oleObj name="Equation" r:id="rId32" imgW="317225" imgH="431425" progId="Equation.DSMT4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4643446"/>
                        <a:ext cx="306377" cy="4166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254280"/>
              </p:ext>
            </p:extLst>
          </p:nvPr>
        </p:nvGraphicFramePr>
        <p:xfrm>
          <a:off x="6429388" y="4589474"/>
          <a:ext cx="482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57" name="Equation" r:id="rId33" imgW="482391" imgH="482391" progId="Equation.DSMT4">
                  <p:embed/>
                </p:oleObj>
              </mc:Choice>
              <mc:Fallback>
                <p:oleObj name="Equation" r:id="rId33" imgW="482391" imgH="482391" progId="Equation.DSMT4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8" y="4589474"/>
                        <a:ext cx="482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0"/>
          <p:cNvGraphicFramePr>
            <a:graphicFrameLocks noChangeAspect="1"/>
          </p:cNvGraphicFramePr>
          <p:nvPr/>
        </p:nvGraphicFramePr>
        <p:xfrm>
          <a:off x="7572396" y="4214818"/>
          <a:ext cx="1428760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58" name="Equation" r:id="rId35" imgW="1727200" imgH="431800" progId="Equation.DSMT4">
                  <p:embed/>
                </p:oleObj>
              </mc:Choice>
              <mc:Fallback>
                <p:oleObj name="Equation" r:id="rId35" imgW="1727200" imgH="431800" progId="Equation.DSMT4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96" y="4214818"/>
                        <a:ext cx="1428760" cy="357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2.3</a:t>
            </a:r>
            <a:r>
              <a:rPr lang="en-US" altLang="zh-CN" sz="3600" dirty="0" smtClean="0">
                <a:solidFill>
                  <a:srgbClr val="FFFF00"/>
                </a:solidFill>
                <a:ea typeface="华文行楷" pitchFamily="2" charset="-122"/>
              </a:rPr>
              <a:t> </a:t>
            </a: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欧氏空间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428596" y="1428737"/>
            <a:ext cx="9187784" cy="461963"/>
            <a:chOff x="476" y="578"/>
            <a:chExt cx="5625" cy="291"/>
          </a:xfrm>
        </p:grpSpPr>
        <p:sp>
          <p:nvSpPr>
            <p:cNvPr id="4" name="Rectangle 32"/>
            <p:cNvSpPr>
              <a:spLocks noChangeArrowheads="1"/>
            </p:cNvSpPr>
            <p:nvPr/>
          </p:nvSpPr>
          <p:spPr bwMode="auto">
            <a:xfrm>
              <a:off x="476" y="578"/>
              <a:ext cx="56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sz="2400" b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1" lang="zh-CN" altLang="en-US" sz="2400" b="1" dirty="0" smtClean="0"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kumimoji="1" lang="en-US" altLang="zh-CN" sz="2400" b="1" dirty="0" smtClean="0">
                  <a:latin typeface="Times New Roman" pitchFamily="18" charset="0"/>
                  <a:cs typeface="Times New Roman" pitchFamily="18" charset="0"/>
                </a:rPr>
                <a:t>       </a:t>
              </a:r>
              <a:r>
                <a:rPr kumimoji="1" lang="zh-CN" altLang="en-US" sz="2400" b="1" dirty="0">
                  <a:latin typeface="Times New Roman" pitchFamily="18" charset="0"/>
                  <a:cs typeface="Times New Roman" pitchFamily="18" charset="0"/>
                </a:rPr>
                <a:t>　</a:t>
              </a:r>
              <a:r>
                <a:rPr kumimoji="1" lang="zh-CN" altLang="en-US" sz="2400" b="1" dirty="0" smtClean="0">
                  <a:latin typeface="Times New Roman" pitchFamily="18" charset="0"/>
                  <a:cs typeface="Times New Roman" pitchFamily="18" charset="0"/>
                </a:rPr>
                <a:t>当且仅当 </a:t>
              </a:r>
              <a:r>
                <a:rPr kumimoji="1" lang="zh-CN" altLang="en-US" sz="2400" b="1" dirty="0">
                  <a:latin typeface="Times New Roman" pitchFamily="18" charset="0"/>
                  <a:cs typeface="Times New Roman" pitchFamily="18" charset="0"/>
                </a:rPr>
                <a:t>　中每个向量都与 　正交．</a:t>
              </a:r>
              <a:r>
                <a:rPr kumimoji="1" lang="zh-CN" alt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graphicFrame>
          <p:nvGraphicFramePr>
            <p:cNvPr id="5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977345"/>
                </p:ext>
              </p:extLst>
            </p:nvPr>
          </p:nvGraphicFramePr>
          <p:xfrm>
            <a:off x="870" y="633"/>
            <a:ext cx="507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806" name="Equation" r:id="rId3" imgW="1066800" imgH="431800" progId="Equation.DSMT4">
                    <p:embed/>
                  </p:oleObj>
                </mc:Choice>
                <mc:Fallback>
                  <p:oleObj name="Equation" r:id="rId3" imgW="1066800" imgH="431800" progId="Equation.DSMT4">
                    <p:embed/>
                    <p:pic>
                      <p:nvPicPr>
                        <p:cNvPr id="0" name="Picture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0" y="633"/>
                          <a:ext cx="507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7820532"/>
                </p:ext>
              </p:extLst>
            </p:nvPr>
          </p:nvGraphicFramePr>
          <p:xfrm>
            <a:off x="2182" y="623"/>
            <a:ext cx="14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807" name="Equation" r:id="rId5" imgW="317225" imgH="431425" progId="Equation.DSMT4">
                    <p:embed/>
                  </p:oleObj>
                </mc:Choice>
                <mc:Fallback>
                  <p:oleObj name="Equation" r:id="rId5" imgW="317225" imgH="431425" progId="Equation.DSMT4">
                    <p:embed/>
                    <p:pic>
                      <p:nvPicPr>
                        <p:cNvPr id="0" name="Picture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2" y="623"/>
                          <a:ext cx="14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2451766"/>
                </p:ext>
              </p:extLst>
            </p:nvPr>
          </p:nvGraphicFramePr>
          <p:xfrm>
            <a:off x="3712" y="623"/>
            <a:ext cx="161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808" name="Equation" r:id="rId7" imgW="342751" imgH="431613" progId="Equation.DSMT4">
                    <p:embed/>
                  </p:oleObj>
                </mc:Choice>
                <mc:Fallback>
                  <p:oleObj name="Equation" r:id="rId7" imgW="342751" imgH="431613" progId="Equation.DSMT4">
                    <p:embed/>
                    <p:pic>
                      <p:nvPicPr>
                        <p:cNvPr id="0" name="Picture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2" y="623"/>
                          <a:ext cx="161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428596" y="1928802"/>
            <a:ext cx="3871913" cy="461962"/>
            <a:chOff x="476" y="1277"/>
            <a:chExt cx="2439" cy="291"/>
          </a:xfrm>
        </p:grpSpPr>
        <p:sp>
          <p:nvSpPr>
            <p:cNvPr id="9" name="Rectangle 36"/>
            <p:cNvSpPr>
              <a:spLocks noChangeArrowheads="1"/>
            </p:cNvSpPr>
            <p:nvPr/>
          </p:nvSpPr>
          <p:spPr bwMode="auto">
            <a:xfrm>
              <a:off x="476" y="1277"/>
              <a:ext cx="9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sz="2400" b="1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kumimoji="1" lang="zh-CN" altLang="en-US" sz="2400" b="1" dirty="0" smtClean="0">
                  <a:latin typeface="Times New Roman" pitchFamily="18" charset="0"/>
                  <a:cs typeface="Times New Roman" pitchFamily="18" charset="0"/>
                </a:rPr>
                <a:t>）</a:t>
              </a:r>
              <a:endParaRPr kumimoji="1" lang="en-US" altLang="zh-C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0" name="Object 41"/>
            <p:cNvGraphicFramePr>
              <a:graphicFrameLocks noChangeAspect="1"/>
            </p:cNvGraphicFramePr>
            <p:nvPr/>
          </p:nvGraphicFramePr>
          <p:xfrm>
            <a:off x="836" y="1299"/>
            <a:ext cx="207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809" name="Equation" r:id="rId9" imgW="3619500" imgH="431800" progId="Equation.DSMT4">
                    <p:embed/>
                  </p:oleObj>
                </mc:Choice>
                <mc:Fallback>
                  <p:oleObj name="Equation" r:id="rId9" imgW="3619500" imgH="431800" progId="Equation.DSMT4">
                    <p:embed/>
                    <p:pic>
                      <p:nvPicPr>
                        <p:cNvPr id="0" name="Picture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" y="1299"/>
                          <a:ext cx="207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428596" y="2428868"/>
            <a:ext cx="7669212" cy="461963"/>
            <a:chOff x="453" y="1958"/>
            <a:chExt cx="4831" cy="291"/>
          </a:xfrm>
        </p:grpSpPr>
        <p:sp>
          <p:nvSpPr>
            <p:cNvPr id="12" name="Rectangle 43"/>
            <p:cNvSpPr>
              <a:spLocks noChangeArrowheads="1"/>
            </p:cNvSpPr>
            <p:nvPr/>
          </p:nvSpPr>
          <p:spPr bwMode="auto">
            <a:xfrm>
              <a:off x="453" y="1958"/>
              <a:ext cx="483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sz="2400" b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kumimoji="1" lang="zh-CN" altLang="en-US" sz="2400" b="1" dirty="0" smtClean="0">
                  <a:latin typeface="Times New Roman" pitchFamily="18" charset="0"/>
                  <a:cs typeface="Times New Roman" pitchFamily="18" charset="0"/>
                </a:rPr>
                <a:t>）当      </a:t>
              </a:r>
              <a:r>
                <a:rPr kumimoji="1" lang="zh-CN" altLang="en-US" sz="2400" b="1" dirty="0">
                  <a:latin typeface="Times New Roman" pitchFamily="18" charset="0"/>
                  <a:cs typeface="Times New Roman" pitchFamily="18" charset="0"/>
                </a:rPr>
                <a:t>　</a:t>
              </a:r>
              <a:r>
                <a:rPr kumimoji="1" lang="zh-CN" altLang="en-US" sz="2400" b="1" dirty="0" smtClean="0">
                  <a:latin typeface="Times New Roman" pitchFamily="18" charset="0"/>
                  <a:cs typeface="Times New Roman" pitchFamily="18" charset="0"/>
                </a:rPr>
                <a:t> 且      </a:t>
              </a:r>
              <a:r>
                <a:rPr kumimoji="1" lang="zh-CN" altLang="en-US" sz="2400" b="1" dirty="0">
                  <a:latin typeface="Times New Roman" pitchFamily="18" charset="0"/>
                  <a:cs typeface="Times New Roman" pitchFamily="18" charset="0"/>
                </a:rPr>
                <a:t>　  时，必有</a:t>
              </a:r>
              <a:r>
                <a:rPr kumimoji="1" lang="zh-CN" altLang="en-US" sz="2400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graphicFrame>
          <p:nvGraphicFramePr>
            <p:cNvPr id="13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969137"/>
                </p:ext>
              </p:extLst>
            </p:nvPr>
          </p:nvGraphicFramePr>
          <p:xfrm>
            <a:off x="1038" y="2003"/>
            <a:ext cx="504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810" name="Equation" r:id="rId11" imgW="977900" imgH="431800" progId="Equation.DSMT4">
                    <p:embed/>
                  </p:oleObj>
                </mc:Choice>
                <mc:Fallback>
                  <p:oleObj name="Equation" r:id="rId11" imgW="977900" imgH="431800" progId="Equation.DSMT4">
                    <p:embed/>
                    <p:pic>
                      <p:nvPicPr>
                        <p:cNvPr id="0" name="Picture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8" y="2003"/>
                          <a:ext cx="504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8375239"/>
                </p:ext>
              </p:extLst>
            </p:nvPr>
          </p:nvGraphicFramePr>
          <p:xfrm>
            <a:off x="1803" y="2003"/>
            <a:ext cx="47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811" name="Equation" r:id="rId13" imgW="914400" imgH="431800" progId="Equation.DSMT4">
                    <p:embed/>
                  </p:oleObj>
                </mc:Choice>
                <mc:Fallback>
                  <p:oleObj name="Equation" r:id="rId13" imgW="914400" imgH="431800" progId="Equation.DSMT4">
                    <p:embed/>
                    <p:pic>
                      <p:nvPicPr>
                        <p:cNvPr id="0" name="Picture 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3" y="2003"/>
                          <a:ext cx="476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5911538"/>
                </p:ext>
              </p:extLst>
            </p:nvPr>
          </p:nvGraphicFramePr>
          <p:xfrm>
            <a:off x="3153" y="2003"/>
            <a:ext cx="5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812" name="Equation" r:id="rId15" imgW="901309" imgH="317362" progId="Equation.DSMT4">
                    <p:embed/>
                  </p:oleObj>
                </mc:Choice>
                <mc:Fallback>
                  <p:oleObj name="Equation" r:id="rId15" imgW="901309" imgH="317362" progId="Equation.DSMT4">
                    <p:embed/>
                    <p:pic>
                      <p:nvPicPr>
                        <p:cNvPr id="0" name="Picture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2003"/>
                          <a:ext cx="5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矩形 16"/>
          <p:cNvSpPr/>
          <p:nvPr/>
        </p:nvSpPr>
        <p:spPr>
          <a:xfrm>
            <a:off x="428596" y="785794"/>
            <a:ext cx="3057247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正交子空间的性质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Rectangle 29"/>
          <p:cNvSpPr>
            <a:spLocks noChangeArrowheads="1"/>
          </p:cNvSpPr>
          <p:nvPr/>
        </p:nvSpPr>
        <p:spPr bwMode="auto">
          <a:xfrm>
            <a:off x="500034" y="2857496"/>
            <a:ext cx="7777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4</a:t>
            </a:r>
            <a:r>
              <a:rPr lang="zh-CN" altLang="en-US" sz="24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lang="zh-CN" altLang="en-US" sz="2400" b="1" dirty="0" smtClean="0">
                <a:latin typeface="宋体" pitchFamily="2" charset="-122"/>
              </a:rPr>
              <a:t>两两</a:t>
            </a:r>
            <a:r>
              <a:rPr lang="zh-CN" altLang="en-US" sz="2400" b="1" dirty="0">
                <a:latin typeface="宋体" pitchFamily="2" charset="-122"/>
              </a:rPr>
              <a:t>正交的子空间的和必是直和．</a:t>
            </a:r>
          </a:p>
        </p:txBody>
      </p:sp>
      <p:grpSp>
        <p:nvGrpSpPr>
          <p:cNvPr id="19" name="Group 36"/>
          <p:cNvGrpSpPr>
            <a:grpSpLocks/>
          </p:cNvGrpSpPr>
          <p:nvPr/>
        </p:nvGrpSpPr>
        <p:grpSpPr bwMode="auto">
          <a:xfrm>
            <a:off x="428596" y="3357561"/>
            <a:ext cx="8491429" cy="461963"/>
            <a:chOff x="539" y="2262"/>
            <a:chExt cx="5525" cy="291"/>
          </a:xfrm>
        </p:grpSpPr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539" y="2262"/>
              <a:ext cx="5525" cy="291"/>
            </a:xfrm>
            <a:prstGeom prst="rect">
              <a:avLst/>
            </a:prstGeom>
            <a:noFill/>
            <a:ln>
              <a:noFill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2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5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）   </a:t>
              </a:r>
              <a:r>
                <a:rPr kumimoji="1" lang="zh-CN" altLang="en-US" sz="2400" b="1" dirty="0" smtClean="0"/>
                <a:t>维</a:t>
              </a:r>
              <a:r>
                <a:rPr kumimoji="1" lang="zh-CN" altLang="en-US" sz="2400" b="1" dirty="0"/>
                <a:t>欧氏空间</a:t>
              </a:r>
              <a:r>
                <a:rPr kumimoji="1"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zh-CN" altLang="en-US" sz="2400" b="1" dirty="0"/>
                <a:t>的每个子空间  </a:t>
              </a:r>
              <a:r>
                <a:rPr kumimoji="1" lang="zh-CN" altLang="en-US" sz="2400" b="1" dirty="0" smtClean="0"/>
                <a:t>   都</a:t>
              </a:r>
              <a:r>
                <a:rPr kumimoji="1" lang="zh-CN" altLang="en-US" sz="2400" b="1" dirty="0"/>
                <a:t>有唯一正交补</a:t>
              </a:r>
              <a:r>
                <a:rPr kumimoji="1" lang="en-US" altLang="zh-CN" sz="2400" b="1" dirty="0"/>
                <a:t>.</a:t>
              </a:r>
            </a:p>
          </p:txBody>
        </p:sp>
        <p:graphicFrame>
          <p:nvGraphicFramePr>
            <p:cNvPr id="2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6083202"/>
                </p:ext>
              </p:extLst>
            </p:nvPr>
          </p:nvGraphicFramePr>
          <p:xfrm>
            <a:off x="3467" y="2307"/>
            <a:ext cx="16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813" name="Equation" r:id="rId17" imgW="317225" imgH="431425" progId="Equation.DSMT4">
                    <p:embed/>
                  </p:oleObj>
                </mc:Choice>
                <mc:Fallback>
                  <p:oleObj name="Equation" r:id="rId17" imgW="317225" imgH="431425" progId="Equation.DSMT4">
                    <p:embed/>
                    <p:pic>
                      <p:nvPicPr>
                        <p:cNvPr id="0" name="Picture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7" y="2307"/>
                          <a:ext cx="165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5364151"/>
                </p:ext>
              </p:extLst>
            </p:nvPr>
          </p:nvGraphicFramePr>
          <p:xfrm>
            <a:off x="957" y="2340"/>
            <a:ext cx="139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814" name="Equation" r:id="rId18" imgW="228600" imgH="241300" progId="Equation.DSMT4">
                    <p:embed/>
                  </p:oleObj>
                </mc:Choice>
                <mc:Fallback>
                  <p:oleObj name="Equation" r:id="rId18" imgW="228600" imgH="241300" progId="Equation.DSMT4">
                    <p:embed/>
                    <p:pic>
                      <p:nvPicPr>
                        <p:cNvPr id="0" name="Picture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7" y="2340"/>
                          <a:ext cx="139" cy="1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500034" y="3824591"/>
            <a:ext cx="7632848" cy="461665"/>
          </a:xfrm>
          <a:prstGeom prst="rect">
            <a:avLst/>
          </a:prstGeom>
          <a:noFill/>
          <a:ln>
            <a:noFill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kumimoji="1" lang="zh-CN" altLang="en-US" sz="2400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1" lang="zh-CN" altLang="en-US" sz="2400" dirty="0" smtClean="0"/>
              <a:t>     恰由所有与    正交的向量组成。</a:t>
            </a:r>
            <a:endParaRPr kumimoji="1" lang="zh-CN" altLang="en-US" sz="2400" dirty="0"/>
          </a:p>
        </p:txBody>
      </p:sp>
      <p:graphicFrame>
        <p:nvGraphicFramePr>
          <p:cNvPr id="148492" name="Object 12"/>
          <p:cNvGraphicFramePr>
            <a:graphicFrameLocks noChangeAspect="1"/>
          </p:cNvGraphicFramePr>
          <p:nvPr/>
        </p:nvGraphicFramePr>
        <p:xfrm>
          <a:off x="1071538" y="3896029"/>
          <a:ext cx="274618" cy="372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15" name="Equation" r:id="rId20" imgW="482391" imgH="482391" progId="Equation.DSMT4">
                  <p:embed/>
                </p:oleObj>
              </mc:Choice>
              <mc:Fallback>
                <p:oleObj name="Equation" r:id="rId20" imgW="482391" imgH="482391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3896029"/>
                        <a:ext cx="274618" cy="3726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3" name="Object 13"/>
          <p:cNvGraphicFramePr>
            <a:graphicFrameLocks noChangeAspect="1"/>
          </p:cNvGraphicFramePr>
          <p:nvPr/>
        </p:nvGraphicFramePr>
        <p:xfrm>
          <a:off x="3038138" y="3952792"/>
          <a:ext cx="176540" cy="333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16" name="Equation" r:id="rId22" imgW="317225" imgH="431425" progId="Equation.DSMT4">
                  <p:embed/>
                </p:oleObj>
              </mc:Choice>
              <mc:Fallback>
                <p:oleObj name="Equation" r:id="rId22" imgW="317225" imgH="431425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138" y="3952792"/>
                        <a:ext cx="176540" cy="3334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500034" y="4286256"/>
            <a:ext cx="97202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>
              <a:buAutoNum type="arabicParenR" startAt="7"/>
            </a:pP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向量    到子空间     中</a:t>
            </a: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的各向量的距离以垂线为最</a:t>
            </a:r>
            <a:r>
              <a:rPr kumimoji="1" lang="zh-CN" altLang="en-US" sz="2400" b="1" dirty="0" smtClean="0">
                <a:latin typeface="Times New Roman" pitchFamily="18" charset="0"/>
                <a:cs typeface="Times New Roman" pitchFamily="18" charset="0"/>
              </a:rPr>
              <a:t>短，即</a:t>
            </a:r>
            <a:endParaRPr kumimoji="1"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kumimoji="1" lang="en-US" altLang="zh-CN" sz="2400" b="1" dirty="0" smtClean="0"/>
              <a:t>      </a:t>
            </a:r>
            <a:r>
              <a:rPr kumimoji="1" lang="zh-CN" altLang="en-US" sz="2400" b="1" dirty="0" smtClean="0"/>
              <a:t>若           ，                 ，则              ，</a:t>
            </a:r>
            <a:r>
              <a:rPr kumimoji="1" lang="en-US" altLang="zh-CN" sz="2400" b="1" dirty="0" smtClean="0"/>
              <a:t> </a:t>
            </a:r>
            <a:endParaRPr kumimoji="1" lang="en-US" altLang="zh-CN" sz="2400" b="1" dirty="0"/>
          </a:p>
        </p:txBody>
      </p:sp>
      <p:graphicFrame>
        <p:nvGraphicFramePr>
          <p:cNvPr id="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719554"/>
              </p:ext>
            </p:extLst>
          </p:nvPr>
        </p:nvGraphicFramePr>
        <p:xfrm>
          <a:off x="1636694" y="4357694"/>
          <a:ext cx="29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17" name="Equation" r:id="rId24" imgW="291973" imgH="380835" progId="Equation.DSMT4">
                  <p:embed/>
                </p:oleObj>
              </mc:Choice>
              <mc:Fallback>
                <p:oleObj name="Equation" r:id="rId24" imgW="291973" imgH="380835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694" y="4357694"/>
                        <a:ext cx="292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8"/>
          <p:cNvGraphicFramePr>
            <a:graphicFrameLocks noChangeAspect="1"/>
          </p:cNvGraphicFramePr>
          <p:nvPr/>
        </p:nvGraphicFramePr>
        <p:xfrm>
          <a:off x="2500298" y="4714884"/>
          <a:ext cx="1500198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18" name="Equation" r:id="rId26" imgW="1600200" imgH="381000" progId="Equation.DSMT4">
                  <p:embed/>
                </p:oleObj>
              </mc:Choice>
              <mc:Fallback>
                <p:oleObj name="Equation" r:id="rId26" imgW="1600200" imgH="381000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4714884"/>
                        <a:ext cx="1500198" cy="357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365688"/>
              </p:ext>
            </p:extLst>
          </p:nvPr>
        </p:nvGraphicFramePr>
        <p:xfrm>
          <a:off x="4714876" y="4714884"/>
          <a:ext cx="1231900" cy="317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19" name="Equation" r:id="rId28" imgW="1231366" imgH="317362" progId="Equation.DSMT4">
                  <p:embed/>
                </p:oleObj>
              </mc:Choice>
              <mc:Fallback>
                <p:oleObj name="Equation" r:id="rId28" imgW="1231366" imgH="317362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4714884"/>
                        <a:ext cx="1231900" cy="317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7" name="Object 17"/>
          <p:cNvGraphicFramePr>
            <a:graphicFrameLocks noChangeAspect="1"/>
          </p:cNvGraphicFramePr>
          <p:nvPr/>
        </p:nvGraphicFramePr>
        <p:xfrm>
          <a:off x="3262306" y="4357694"/>
          <a:ext cx="381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20" name="Equation" r:id="rId30" imgW="380835" imgH="304668" progId="Equation.DSMT4">
                  <p:embed/>
                </p:oleObj>
              </mc:Choice>
              <mc:Fallback>
                <p:oleObj name="Equation" r:id="rId30" imgW="380835" imgH="304668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06" y="4357694"/>
                        <a:ext cx="381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8" name="Object 18"/>
          <p:cNvGraphicFramePr>
            <a:graphicFrameLocks noChangeAspect="1"/>
          </p:cNvGraphicFramePr>
          <p:nvPr/>
        </p:nvGraphicFramePr>
        <p:xfrm>
          <a:off x="6143636" y="4643446"/>
          <a:ext cx="2336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21" name="Equation" r:id="rId32" imgW="2336800" imgH="495300" progId="Equation.DSMT4">
                  <p:embed/>
                </p:oleObj>
              </mc:Choice>
              <mc:Fallback>
                <p:oleObj name="Equation" r:id="rId32" imgW="2336800" imgH="49530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4643446"/>
                        <a:ext cx="2336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9" name="Object 19"/>
          <p:cNvGraphicFramePr>
            <a:graphicFrameLocks noChangeAspect="1"/>
          </p:cNvGraphicFramePr>
          <p:nvPr/>
        </p:nvGraphicFramePr>
        <p:xfrm>
          <a:off x="1428728" y="4714884"/>
          <a:ext cx="852472" cy="334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22" name="Equation" r:id="rId34" imgW="939800" imgH="368300" progId="Equation.DSMT4">
                  <p:embed/>
                </p:oleObj>
              </mc:Choice>
              <mc:Fallback>
                <p:oleObj name="Equation" r:id="rId34" imgW="939800" imgH="36830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4714884"/>
                        <a:ext cx="852472" cy="3340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00166" y="2899002"/>
            <a:ext cx="70723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最小二乘解      就是齐次方程组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的解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2.3</a:t>
            </a:r>
            <a:r>
              <a:rPr lang="en-US" altLang="zh-CN" sz="3600" dirty="0" smtClean="0">
                <a:solidFill>
                  <a:srgbClr val="FFFF00"/>
                </a:solidFill>
                <a:ea typeface="华文行楷" pitchFamily="2" charset="-122"/>
              </a:rPr>
              <a:t> </a:t>
            </a: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欧氏空间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8596" y="785794"/>
            <a:ext cx="235745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最小二乘问题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82638" y="1500173"/>
            <a:ext cx="7561262" cy="530225"/>
            <a:chOff x="485" y="461"/>
            <a:chExt cx="4763" cy="334"/>
          </a:xfrm>
        </p:grpSpPr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485" y="461"/>
              <a:ext cx="476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800" b="1" dirty="0" smtClean="0"/>
                <a:t>求                            使</a:t>
              </a:r>
              <a:r>
                <a:rPr kumimoji="1" lang="zh-CN" altLang="en-US" sz="2800" b="1" dirty="0" smtClean="0">
                  <a:latin typeface="Times New Roman" pitchFamily="18" charset="0"/>
                </a:rPr>
                <a:t>                 </a:t>
              </a:r>
              <a:r>
                <a:rPr kumimoji="1" lang="zh-CN" altLang="en-US" sz="2800" b="1" dirty="0" smtClean="0"/>
                <a:t>最小</a:t>
              </a:r>
              <a:r>
                <a:rPr kumimoji="1" lang="en-US" altLang="zh-CN" sz="2800" b="1" dirty="0" smtClean="0"/>
                <a:t>.</a:t>
              </a:r>
              <a:r>
                <a:rPr kumimoji="1" lang="en-US" altLang="zh-CN" sz="2800" b="1" dirty="0" smtClean="0">
                  <a:latin typeface="宋体" pitchFamily="2" charset="-122"/>
                </a:rPr>
                <a:t> </a:t>
              </a:r>
              <a:r>
                <a:rPr kumimoji="1" lang="en-US" altLang="zh-CN" sz="2800" dirty="0" smtClean="0"/>
                <a:t>  </a:t>
              </a:r>
              <a:endParaRPr kumimoji="1" lang="en-US" altLang="zh-CN" sz="2800" dirty="0"/>
            </a:p>
          </p:txBody>
        </p:sp>
        <p:graphicFrame>
          <p:nvGraphicFramePr>
            <p:cNvPr id="6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3931875"/>
                </p:ext>
              </p:extLst>
            </p:nvPr>
          </p:nvGraphicFramePr>
          <p:xfrm>
            <a:off x="845" y="510"/>
            <a:ext cx="1530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608" name="Equation" r:id="rId3" imgW="2933700" imgH="546100" progId="Equation.DSMT4">
                    <p:embed/>
                  </p:oleObj>
                </mc:Choice>
                <mc:Fallback>
                  <p:oleObj name="Equation" r:id="rId3" imgW="2933700" imgH="54610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5" y="510"/>
                          <a:ext cx="1530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0531" name="Object 3"/>
          <p:cNvGraphicFramePr>
            <a:graphicFrameLocks noChangeAspect="1"/>
          </p:cNvGraphicFramePr>
          <p:nvPr/>
        </p:nvGraphicFramePr>
        <p:xfrm>
          <a:off x="4214810" y="1571612"/>
          <a:ext cx="1357322" cy="411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09" name="Equation" r:id="rId5" imgW="1549400" imgH="469900" progId="Equation.DSMT4">
                  <p:embed/>
                </p:oleObj>
              </mc:Choice>
              <mc:Fallback>
                <p:oleObj name="Equation" r:id="rId5" imgW="1549400" imgH="4699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1571612"/>
                        <a:ext cx="1357322" cy="411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3"/>
          <p:cNvGraphicFramePr>
            <a:graphicFrameLocks noChangeAspect="1"/>
          </p:cNvGraphicFramePr>
          <p:nvPr/>
        </p:nvGraphicFramePr>
        <p:xfrm>
          <a:off x="3643306" y="3605448"/>
          <a:ext cx="2501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0" name="Equation" r:id="rId7" imgW="2501900" imgH="508000" progId="Equation.DSMT4">
                  <p:embed/>
                </p:oleObj>
              </mc:Choice>
              <mc:Fallback>
                <p:oleObj name="Equation" r:id="rId7" imgW="2501900" imgH="5080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3605448"/>
                        <a:ext cx="2501900" cy="508000"/>
                      </a:xfrm>
                      <a:prstGeom prst="rect">
                        <a:avLst/>
                      </a:prstGeom>
                      <a:noFill/>
                      <a:ln w="63500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931875"/>
              </p:ext>
            </p:extLst>
          </p:nvPr>
        </p:nvGraphicFramePr>
        <p:xfrm>
          <a:off x="3428992" y="2970440"/>
          <a:ext cx="38893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1" name="Equation" r:id="rId9" imgW="469696" imgH="380835" progId="Equation.DSMT4">
                  <p:embed/>
                </p:oleObj>
              </mc:Choice>
              <mc:Fallback>
                <p:oleObj name="Equation" r:id="rId9" imgW="469696" imgH="380835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2970440"/>
                        <a:ext cx="388937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3.1  </a:t>
            </a: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基变换与坐标变换</a:t>
            </a:r>
            <a:r>
              <a:rPr lang="en-US" altLang="zh-CN" sz="3600" dirty="0" smtClean="0">
                <a:solidFill>
                  <a:srgbClr val="FFFF00"/>
                </a:solidFill>
                <a:ea typeface="华文行楷" pitchFamily="2" charset="-122"/>
              </a:rPr>
              <a:t> 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179065" y="774801"/>
            <a:ext cx="7112000" cy="788988"/>
            <a:chOff x="612" y="638"/>
            <a:chExt cx="4480" cy="497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12" y="722"/>
              <a:ext cx="28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kumimoji="1" lang="zh-CN" altLang="en-US" sz="2800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设</a:t>
              </a:r>
              <a:r>
                <a:rPr kumimoji="1" lang="en-US" altLang="zh-CN" sz="2800" i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r</a:t>
              </a:r>
              <a:r>
                <a:rPr kumimoji="1" lang="zh-CN" altLang="en-US" sz="2800" dirty="0" smtClean="0">
                  <a:latin typeface="Times New Roman" panose="02020603050405020304" pitchFamily="18" charset="0"/>
                  <a:sym typeface="Wingdings" panose="05000000000000000000" pitchFamily="2" charset="2"/>
                </a:rPr>
                <a:t>维</a:t>
              </a:r>
              <a:r>
                <a:rPr kumimoji="1" lang="zh-CN" altLang="en-US" sz="2800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线性</a:t>
              </a:r>
              <a:r>
                <a:rPr kumimoji="1" lang="zh-CN" altLang="en-US" sz="2800" dirty="0" smtClean="0">
                  <a:latin typeface="Times New Roman" panose="02020603050405020304" pitchFamily="18" charset="0"/>
                  <a:sym typeface="Wingdings" panose="05000000000000000000" pitchFamily="2" charset="2"/>
                </a:rPr>
                <a:t>空间</a:t>
              </a:r>
              <a:r>
                <a:rPr kumimoji="1" lang="en-US" altLang="zh-CN" sz="2800" i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V</a:t>
              </a:r>
              <a:r>
                <a:rPr kumimoji="1" lang="zh-CN" altLang="en-US" sz="2800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的两个基为</a:t>
              </a:r>
            </a:p>
          </p:txBody>
        </p:sp>
        <p:graphicFrame>
          <p:nvGraphicFramePr>
            <p:cNvPr id="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4039876"/>
                </p:ext>
              </p:extLst>
            </p:nvPr>
          </p:nvGraphicFramePr>
          <p:xfrm>
            <a:off x="3561" y="638"/>
            <a:ext cx="1531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15" name="Equation" r:id="rId4" imgW="1180800" imgH="393480" progId="Equation.DSMT4">
                    <p:embed/>
                  </p:oleObj>
                </mc:Choice>
                <mc:Fallback>
                  <p:oleObj name="Equation" r:id="rId4" imgW="1180800" imgH="393480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1" y="638"/>
                          <a:ext cx="1531" cy="4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497975"/>
              </p:ext>
            </p:extLst>
          </p:nvPr>
        </p:nvGraphicFramePr>
        <p:xfrm>
          <a:off x="252413" y="1473200"/>
          <a:ext cx="8397875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6" name="Equation" r:id="rId6" imgW="4127400" imgH="1015920" progId="Equation.DSMT4">
                  <p:embed/>
                </p:oleObj>
              </mc:Choice>
              <mc:Fallback>
                <p:oleObj name="Equation" r:id="rId6" imgW="4127400" imgH="101592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1473200"/>
                        <a:ext cx="8397875" cy="20066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C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标注 9"/>
          <p:cNvSpPr/>
          <p:nvPr/>
        </p:nvSpPr>
        <p:spPr>
          <a:xfrm>
            <a:off x="7469116" y="1287995"/>
            <a:ext cx="1648320" cy="887142"/>
          </a:xfrm>
          <a:prstGeom prst="wedgeRectCallout">
            <a:avLst>
              <a:gd name="adj1" fmla="val -119253"/>
              <a:gd name="adj2" fmla="val 5840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过渡矩阵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985476"/>
              </p:ext>
            </p:extLst>
          </p:nvPr>
        </p:nvGraphicFramePr>
        <p:xfrm>
          <a:off x="492125" y="3589338"/>
          <a:ext cx="69437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7" name="Equation" r:id="rId8" imgW="3085920" imgH="406080" progId="Equation.DSMT4">
                  <p:embed/>
                </p:oleObj>
              </mc:Choice>
              <mc:Fallback>
                <p:oleObj name="Equation" r:id="rId8" imgW="3085920" imgH="40608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3589338"/>
                        <a:ext cx="6943725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641437"/>
              </p:ext>
            </p:extLst>
          </p:nvPr>
        </p:nvGraphicFramePr>
        <p:xfrm>
          <a:off x="412744" y="4572008"/>
          <a:ext cx="8302660" cy="17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8" name="Equation" r:id="rId10" imgW="4368600" imgH="1002960" progId="Equation.DSMT4">
                  <p:embed/>
                </p:oleObj>
              </mc:Choice>
              <mc:Fallback>
                <p:oleObj name="Equation" r:id="rId10" imgW="4368600" imgH="100296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44" y="4572008"/>
                        <a:ext cx="8302660" cy="17859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C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26775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一、空间的相关问题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42976" y="857232"/>
            <a:ext cx="6781800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）空间</a:t>
            </a:r>
            <a:endParaRPr lang="en-US" altLang="zh-CN" sz="2800" b="1" dirty="0" smtClean="0"/>
          </a:p>
          <a:p>
            <a:pPr marL="914400" lvl="1" indent="-457200"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70C0"/>
                </a:solidFill>
              </a:rPr>
              <a:t>基的性质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914400" lvl="1" indent="-457200"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70C0"/>
                </a:solidFill>
              </a:rPr>
              <a:t>维数定理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</a:t>
            </a:r>
            <a:r>
              <a:rPr lang="zh-CN" altLang="en-US" sz="2800" b="1" dirty="0"/>
              <a:t>线性</a:t>
            </a:r>
            <a:r>
              <a:rPr lang="zh-CN" altLang="en-US" sz="2800" b="1" dirty="0" smtClean="0"/>
              <a:t>变换</a:t>
            </a:r>
            <a:endParaRPr lang="en-US" altLang="zh-CN" sz="2800" b="1" dirty="0" smtClean="0"/>
          </a:p>
          <a:p>
            <a:pPr marL="914400" lvl="1" indent="-457200"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70C0"/>
                </a:solidFill>
              </a:rPr>
              <a:t>可逆线性变换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914400" lvl="1" indent="-457200"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70C0"/>
                </a:solidFill>
              </a:rPr>
              <a:t>正交变换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914400" lvl="1" indent="-457200">
              <a:buFont typeface="Wingdings" pitchFamily="2" charset="2"/>
              <a:buChar char="ü"/>
            </a:pPr>
            <a:r>
              <a:rPr lang="zh-CN" altLang="en-US" sz="2800" b="1" dirty="0">
                <a:solidFill>
                  <a:srgbClr val="0070C0"/>
                </a:solidFill>
              </a:rPr>
              <a:t>对称变换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）基变换与坐标变换</a:t>
            </a:r>
            <a:endParaRPr lang="en-US" altLang="zh-CN" sz="2800" b="1" dirty="0" smtClean="0"/>
          </a:p>
          <a:p>
            <a:pPr marL="914400" lvl="1" indent="-457200"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70C0"/>
                </a:solidFill>
              </a:rPr>
              <a:t>变换公式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914400" lvl="1" indent="-457200"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0070C0"/>
                </a:solidFill>
              </a:rPr>
              <a:t>变换的几何意义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lvl="1"/>
            <a:endParaRPr lang="en-US" altLang="zh-CN" sz="2800" b="1" dirty="0">
              <a:solidFill>
                <a:srgbClr val="0070C0"/>
              </a:solidFill>
            </a:endParaRPr>
          </a:p>
          <a:p>
            <a:pPr lvl="1"/>
            <a:endParaRPr lang="en-US" altLang="zh-CN" sz="2800" b="1" dirty="0">
              <a:solidFill>
                <a:srgbClr val="0070C0"/>
              </a:solidFill>
            </a:endParaRPr>
          </a:p>
          <a:p>
            <a:endParaRPr lang="en-US" altLang="zh-CN" sz="2800" b="1" dirty="0"/>
          </a:p>
          <a:p>
            <a:endParaRPr lang="en-US" altLang="zh-CN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23528" y="928670"/>
            <a:ext cx="8496943" cy="830265"/>
            <a:chOff x="521" y="332"/>
            <a:chExt cx="5670" cy="523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521" y="332"/>
              <a:ext cx="567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0"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r>
                <a:rPr kumimoji="0"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0"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为欧氏空间，                 为</a:t>
              </a:r>
              <a:r>
                <a:rPr kumimoji="0"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0"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的一组基，对</a:t>
              </a:r>
              <a:r>
                <a:rPr kumimoji="0"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中任意两个向量</a:t>
              </a:r>
            </a:p>
            <a:p>
              <a:endPara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8142772"/>
                </p:ext>
              </p:extLst>
            </p:nvPr>
          </p:nvGraphicFramePr>
          <p:xfrm>
            <a:off x="2069" y="349"/>
            <a:ext cx="867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20" name="Equation" r:id="rId3" imgW="1663700" imgH="431800" progId="Equation.DSMT4">
                    <p:embed/>
                  </p:oleObj>
                </mc:Choice>
                <mc:Fallback>
                  <p:oleObj name="Equation" r:id="rId3" imgW="1663700" imgH="4318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9" y="349"/>
                          <a:ext cx="867" cy="225"/>
                        </a:xfrm>
                        <a:prstGeom prst="rect">
                          <a:avLst/>
                        </a:prstGeom>
                        <a:noFill/>
                        <a:ln w="25400">
                          <a:solidFill>
                            <a:srgbClr val="FFC000"/>
                          </a:solidFill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503056"/>
              </p:ext>
            </p:extLst>
          </p:nvPr>
        </p:nvGraphicFramePr>
        <p:xfrm>
          <a:off x="642910" y="1384276"/>
          <a:ext cx="3235325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1" name="Equation" r:id="rId5" imgW="3860640" imgH="2349360" progId="Equation.DSMT4">
                  <p:embed/>
                </p:oleObj>
              </mc:Choice>
              <mc:Fallback>
                <p:oleObj name="Equation" r:id="rId5" imgW="3860640" imgH="234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1384276"/>
                        <a:ext cx="3235325" cy="197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605388"/>
              </p:ext>
            </p:extLst>
          </p:nvPr>
        </p:nvGraphicFramePr>
        <p:xfrm>
          <a:off x="1000100" y="3643314"/>
          <a:ext cx="6413501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2" name="Equation" r:id="rId7" imgW="6413400" imgH="1663560" progId="Equation.DSMT4">
                  <p:embed/>
                </p:oleObj>
              </mc:Choice>
              <mc:Fallback>
                <p:oleObj name="Equation" r:id="rId7" imgW="6413400" imgH="1663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3643314"/>
                        <a:ext cx="6413501" cy="16637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C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9" name="Object 7"/>
          <p:cNvGraphicFramePr>
            <a:graphicFrameLocks noChangeAspect="1"/>
          </p:cNvGraphicFramePr>
          <p:nvPr/>
        </p:nvGraphicFramePr>
        <p:xfrm>
          <a:off x="4429124" y="1455714"/>
          <a:ext cx="323532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3" name="Equation" r:id="rId9" imgW="3860640" imgH="2349360" progId="Equation.DSMT4">
                  <p:embed/>
                </p:oleObj>
              </mc:Choice>
              <mc:Fallback>
                <p:oleObj name="Equation" r:id="rId9" imgW="3860640" imgH="23493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1455714"/>
                        <a:ext cx="3235325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3.1  </a:t>
            </a: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基变换与坐标变换</a:t>
            </a:r>
            <a:r>
              <a:rPr lang="en-US" altLang="zh-CN" sz="3600" dirty="0" smtClean="0">
                <a:solidFill>
                  <a:srgbClr val="FFFF00"/>
                </a:solidFill>
                <a:ea typeface="华文行楷" pitchFamily="2" charset="-122"/>
              </a:rPr>
              <a:t> 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6286512" y="5572140"/>
            <a:ext cx="2214578" cy="642942"/>
          </a:xfrm>
          <a:prstGeom prst="wedgeRectCallout">
            <a:avLst>
              <a:gd name="adj1" fmla="val -86497"/>
              <a:gd name="adj2" fmla="val -829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度量矩阵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400050" y="1357298"/>
            <a:ext cx="74882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  </a:t>
            </a:r>
            <a:r>
              <a:rPr kumimoji="0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度量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矩阵是</a:t>
            </a:r>
            <a:r>
              <a:rPr kumimoji="0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实对称矩阵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430246" y="1714488"/>
            <a:ext cx="8928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/>
            <a:r>
              <a:rPr kumimoji="0" lang="en-US" altLang="zh-CN" sz="2400" dirty="0">
                <a:solidFill>
                  <a:srgbClr val="FF0000"/>
                </a:solidFill>
              </a:rPr>
              <a:t>②</a:t>
            </a:r>
            <a:r>
              <a:rPr kumimoji="0" lang="en-US" altLang="zh-CN" sz="2400" dirty="0"/>
              <a:t>  </a:t>
            </a:r>
            <a:r>
              <a:rPr kumimoji="0" lang="zh-CN" altLang="en-US" sz="2400" dirty="0"/>
              <a:t>由内积的正定性，</a:t>
            </a:r>
            <a:r>
              <a:rPr kumimoji="0" lang="zh-CN" altLang="en-US" sz="2400" dirty="0">
                <a:solidFill>
                  <a:srgbClr val="FF0000"/>
                </a:solidFill>
              </a:rPr>
              <a:t>度量</a:t>
            </a:r>
            <a:r>
              <a:rPr kumimoji="0" lang="zh-CN" altLang="en-US" sz="2400" dirty="0" smtClean="0">
                <a:solidFill>
                  <a:srgbClr val="FF0000"/>
                </a:solidFill>
              </a:rPr>
              <a:t>矩阵是</a:t>
            </a:r>
            <a:r>
              <a:rPr kumimoji="0" lang="zh-CN" altLang="en-US" sz="2400" dirty="0">
                <a:solidFill>
                  <a:srgbClr val="FF0000"/>
                </a:solidFill>
              </a:rPr>
              <a:t>正定矩阵</a:t>
            </a:r>
            <a:r>
              <a:rPr kumimoji="0" lang="en-US" altLang="zh-CN" sz="2400" dirty="0"/>
              <a:t>. </a:t>
            </a:r>
          </a:p>
        </p:txBody>
      </p:sp>
      <p:grpSp>
        <p:nvGrpSpPr>
          <p:cNvPr id="12" name="Group 27"/>
          <p:cNvGrpSpPr>
            <a:grpSpLocks/>
          </p:cNvGrpSpPr>
          <p:nvPr/>
        </p:nvGrpSpPr>
        <p:grpSpPr bwMode="auto">
          <a:xfrm>
            <a:off x="428596" y="2143116"/>
            <a:ext cx="9001125" cy="461963"/>
            <a:chOff x="431" y="2750"/>
            <a:chExt cx="5670" cy="291"/>
          </a:xfrm>
        </p:grpSpPr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431" y="2750"/>
              <a:ext cx="56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2400" dirty="0"/>
                <a:t>③ </a:t>
              </a:r>
              <a:r>
                <a:rPr kumimoji="0" lang="en-US" altLang="zh-CN" sz="2400" dirty="0" smtClean="0"/>
                <a:t> </a:t>
              </a:r>
              <a:r>
                <a:rPr kumimoji="0" lang="zh-CN" altLang="en-US" sz="2400" dirty="0" smtClean="0"/>
                <a:t>在</a:t>
              </a:r>
              <a:r>
                <a:rPr kumimoji="0" lang="zh-CN" altLang="en-US" sz="2400" dirty="0"/>
                <a:t>基                 </a:t>
              </a:r>
              <a:r>
                <a:rPr kumimoji="0" lang="zh-CN" altLang="en-US" sz="2400" dirty="0" smtClean="0"/>
                <a:t>下</a:t>
              </a:r>
              <a:r>
                <a:rPr kumimoji="0" lang="zh-CN" altLang="en-US" sz="2400" dirty="0"/>
                <a:t>，向量的</a:t>
              </a:r>
              <a:r>
                <a:rPr lang="zh-CN" altLang="en-US" sz="2400" dirty="0" smtClean="0"/>
                <a:t>内积由度量矩阵完全确定</a:t>
              </a:r>
              <a:r>
                <a:rPr lang="en-US" altLang="zh-CN" sz="2400" dirty="0" smtClean="0"/>
                <a:t>.</a:t>
              </a:r>
              <a:endParaRPr kumimoji="0" lang="en-US" altLang="zh-CN" sz="2400" dirty="0"/>
            </a:p>
          </p:txBody>
        </p:sp>
        <p:graphicFrame>
          <p:nvGraphicFramePr>
            <p:cNvPr id="14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6595827"/>
                </p:ext>
              </p:extLst>
            </p:nvPr>
          </p:nvGraphicFramePr>
          <p:xfrm>
            <a:off x="1196" y="2795"/>
            <a:ext cx="801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10" name="Equation" r:id="rId3" imgW="1663700" imgH="431800" progId="Equation.DSMT4">
                    <p:embed/>
                  </p:oleObj>
                </mc:Choice>
                <mc:Fallback>
                  <p:oleObj name="Equation" r:id="rId3" imgW="1663700" imgH="4318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2795"/>
                          <a:ext cx="801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3.1  </a:t>
            </a: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基变换与坐标变换</a:t>
            </a:r>
            <a:r>
              <a:rPr lang="en-US" altLang="zh-CN" sz="3600" dirty="0" smtClean="0">
                <a:solidFill>
                  <a:srgbClr val="FFFF00"/>
                </a:solidFill>
                <a:ea typeface="华文行楷" pitchFamily="2" charset="-122"/>
              </a:rPr>
              <a:t> 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8596" y="785794"/>
            <a:ext cx="285752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度量矩阵的性质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500033" y="3962103"/>
            <a:ext cx="261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9" name="Group 32"/>
          <p:cNvGrpSpPr>
            <a:grpSpLocks/>
          </p:cNvGrpSpPr>
          <p:nvPr/>
        </p:nvGrpSpPr>
        <p:grpSpPr bwMode="auto">
          <a:xfrm>
            <a:off x="428596" y="2571743"/>
            <a:ext cx="7500938" cy="461963"/>
            <a:chOff x="431" y="778"/>
            <a:chExt cx="4725" cy="291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31" y="778"/>
              <a:ext cx="472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④  </a:t>
              </a:r>
              <a:r>
                <a:rPr kumimoji="0"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                                         为</a:t>
              </a:r>
              <a:r>
                <a:rPr kumimoji="0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欧氏空间</a:t>
              </a:r>
              <a:r>
                <a:rPr kumimoji="0"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0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的两</a:t>
              </a:r>
              <a:r>
                <a:rPr kumimoji="0"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组基</a:t>
              </a:r>
              <a:endPara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2688790"/>
                </p:ext>
              </p:extLst>
            </p:nvPr>
          </p:nvGraphicFramePr>
          <p:xfrm>
            <a:off x="1016" y="824"/>
            <a:ext cx="1875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11" name="Equation" r:id="rId5" imgW="3619500" imgH="431800" progId="Equation.DSMT4">
                    <p:embed/>
                  </p:oleObj>
                </mc:Choice>
                <mc:Fallback>
                  <p:oleObj name="Equation" r:id="rId5" imgW="3619500" imgH="4318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6" y="824"/>
                          <a:ext cx="1875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857224" y="3000372"/>
            <a:ext cx="72786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它们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的度量矩阵分别为</a:t>
            </a:r>
            <a:r>
              <a:rPr kumimoji="0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</a:p>
        </p:txBody>
      </p:sp>
      <p:graphicFrame>
        <p:nvGraphicFramePr>
          <p:cNvPr id="2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042961"/>
              </p:ext>
            </p:extLst>
          </p:nvPr>
        </p:nvGraphicFramePr>
        <p:xfrm>
          <a:off x="2214546" y="3429000"/>
          <a:ext cx="3929090" cy="377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12" name="Equation" r:id="rId7" imgW="4495800" imgH="431800" progId="Equation.DSMT4">
                  <p:embed/>
                </p:oleObj>
              </mc:Choice>
              <mc:Fallback>
                <p:oleObj name="Equation" r:id="rId7" imgW="4495800" imgH="431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3429000"/>
                        <a:ext cx="3929090" cy="377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928662" y="3786190"/>
            <a:ext cx="45005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则对相同的两个向量内积而言有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551889"/>
              </p:ext>
            </p:extLst>
          </p:nvPr>
        </p:nvGraphicFramePr>
        <p:xfrm>
          <a:off x="5350222" y="3808268"/>
          <a:ext cx="1474849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13" name="Equation" r:id="rId9" imgW="1625600" imgH="393700" progId="Equation.DSMT4">
                  <p:embed/>
                </p:oleObj>
              </mc:Choice>
              <mc:Fallback>
                <p:oleObj name="Equation" r:id="rId9" imgW="1625600" imgH="3937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0222" y="3808268"/>
                        <a:ext cx="1474849" cy="357190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rgbClr val="FFC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428597" y="4877603"/>
            <a:ext cx="83582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buFont typeface="+mj-ea"/>
              <a:buAutoNum type="circleNumDbPlain" startAt="6"/>
            </a:pPr>
            <a:r>
              <a:rPr kumimoji="1"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由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标准正交基到标准正交基的过渡矩阵是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正交矩阵</a:t>
            </a: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428246" y="4118778"/>
            <a:ext cx="8572910" cy="830263"/>
            <a:chOff x="522" y="1012"/>
            <a:chExt cx="5668" cy="523"/>
          </a:xfrm>
        </p:grpSpPr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522" y="1012"/>
              <a:ext cx="566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>
                <a:buFont typeface="+mj-ea"/>
                <a:buAutoNum type="circleNumDbPlain" startAt="5"/>
              </a:pPr>
              <a:r>
                <a:rPr kumimoji="1" lang="en-US" altLang="zh-CN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kumimoji="1" lang="zh-CN" altLang="en-US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维</a:t>
              </a:r>
              <a:r>
                <a:rPr kumimoji="1" lang="zh-CN" altLang="en-US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欧氏空间</a:t>
              </a:r>
              <a:r>
                <a:rPr kumimoji="1" lang="en-US" altLang="zh-CN" sz="2400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kumimoji="1" lang="zh-CN" altLang="en-US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中的一组基               为标准</a:t>
              </a:r>
              <a:r>
                <a:rPr kumimoji="1" lang="zh-CN" altLang="en-US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正交基当且仅当 </a:t>
              </a:r>
              <a:endParaRPr kumimoji="1"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marL="457200" indent="-457200"/>
              <a:r>
                <a:rPr kumimoji="1" lang="en-US" altLang="zh-CN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     </a:t>
              </a:r>
              <a:r>
                <a:rPr kumimoji="1" lang="zh-CN" altLang="en-US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其度量矩阵是单位阵</a:t>
              </a:r>
              <a:r>
                <a:rPr kumimoji="1" lang="en-US" altLang="zh-CN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endParaRPr kumimoji="1" lang="zh-CN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0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2801009"/>
                </p:ext>
              </p:extLst>
            </p:nvPr>
          </p:nvGraphicFramePr>
          <p:xfrm>
            <a:off x="947" y="1085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14" name="Equation" r:id="rId11" imgW="228600" imgH="241300" progId="Equation.DSMT4">
                    <p:embed/>
                  </p:oleObj>
                </mc:Choice>
                <mc:Fallback>
                  <p:oleObj name="Equation" r:id="rId11" imgW="228600" imgH="2413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7" y="1085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0334505"/>
                </p:ext>
              </p:extLst>
            </p:nvPr>
          </p:nvGraphicFramePr>
          <p:xfrm>
            <a:off x="3261" y="1043"/>
            <a:ext cx="675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15" name="Equation" r:id="rId13" imgW="1218671" imgH="431613" progId="Equation.DSMT4">
                    <p:embed/>
                  </p:oleObj>
                </mc:Choice>
                <mc:Fallback>
                  <p:oleObj name="Equation" r:id="rId13" imgW="1218671" imgH="431613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1" y="1043"/>
                          <a:ext cx="675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41"/>
          <p:cNvGrpSpPr>
            <a:grpSpLocks/>
          </p:cNvGrpSpPr>
          <p:nvPr/>
        </p:nvGrpSpPr>
        <p:grpSpPr bwMode="auto">
          <a:xfrm>
            <a:off x="422314" y="5247987"/>
            <a:ext cx="9721850" cy="461963"/>
            <a:chOff x="385" y="79"/>
            <a:chExt cx="6124" cy="291"/>
          </a:xfrm>
        </p:grpSpPr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385" y="79"/>
              <a:ext cx="61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buFont typeface="+mj-ea"/>
                <a:buAutoNum type="circleNumDbPlain" startAt="7"/>
              </a:pPr>
              <a:r>
                <a:rPr kumimoji="1" lang="zh-CN" altLang="en-US" sz="2400" dirty="0" smtClean="0">
                  <a:latin typeface="Times New Roman" pitchFamily="18" charset="0"/>
                  <a:cs typeface="Times New Roman" pitchFamily="18" charset="0"/>
                </a:rPr>
                <a:t>设          </a:t>
              </a:r>
              <a:r>
                <a:rPr kumimoji="1" lang="zh-CN" altLang="en-US" sz="2400" dirty="0">
                  <a:latin typeface="Times New Roman" pitchFamily="18" charset="0"/>
                  <a:cs typeface="Times New Roman" pitchFamily="18" charset="0"/>
                </a:rPr>
                <a:t>　　  是标准正交基，</a:t>
              </a:r>
              <a:r>
                <a:rPr kumimoji="1" lang="en-US" altLang="zh-CN" sz="24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zh-CN" altLang="en-US" sz="2400" dirty="0">
                  <a:latin typeface="Times New Roman" pitchFamily="18" charset="0"/>
                  <a:cs typeface="Times New Roman" pitchFamily="18" charset="0"/>
                </a:rPr>
                <a:t>为正交矩阵，若  </a:t>
              </a:r>
            </a:p>
          </p:txBody>
        </p:sp>
        <p:graphicFrame>
          <p:nvGraphicFramePr>
            <p:cNvPr id="3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6421933"/>
                </p:ext>
              </p:extLst>
            </p:nvPr>
          </p:nvGraphicFramePr>
          <p:xfrm>
            <a:off x="952" y="122"/>
            <a:ext cx="87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16" name="Equation" r:id="rId15" imgW="1663700" imgH="431800" progId="Equation.DSMT4">
                    <p:embed/>
                  </p:oleObj>
                </mc:Choice>
                <mc:Fallback>
                  <p:oleObj name="Equation" r:id="rId15" imgW="1663700" imgH="43180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122"/>
                          <a:ext cx="87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Group 11"/>
          <p:cNvGrpSpPr>
            <a:grpSpLocks/>
          </p:cNvGrpSpPr>
          <p:nvPr/>
        </p:nvGrpSpPr>
        <p:grpSpPr bwMode="auto">
          <a:xfrm>
            <a:off x="4643439" y="5605177"/>
            <a:ext cx="4143404" cy="461962"/>
            <a:chOff x="567" y="1207"/>
            <a:chExt cx="4898" cy="291"/>
          </a:xfrm>
        </p:grpSpPr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567" y="1207"/>
              <a:ext cx="48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95300" indent="-495300"/>
              <a:r>
                <a:rPr kumimoji="1" lang="zh-CN" altLang="en-US" sz="2400">
                  <a:latin typeface="Times New Roman" pitchFamily="18" charset="0"/>
                  <a:cs typeface="Times New Roman" pitchFamily="18" charset="0"/>
                </a:rPr>
                <a:t>则　　           也是标准正交基</a:t>
              </a:r>
              <a:r>
                <a:rPr kumimoji="1" lang="en-US" altLang="zh-CN" sz="2400" dirty="0">
                  <a:latin typeface="Times New Roman" pitchFamily="18" charset="0"/>
                  <a:cs typeface="Times New Roman" pitchFamily="18" charset="0"/>
                </a:rPr>
                <a:t>. </a:t>
              </a:r>
            </a:p>
          </p:txBody>
        </p:sp>
        <p:graphicFrame>
          <p:nvGraphicFramePr>
            <p:cNvPr id="3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89529"/>
                </p:ext>
              </p:extLst>
            </p:nvPr>
          </p:nvGraphicFramePr>
          <p:xfrm>
            <a:off x="1074" y="1252"/>
            <a:ext cx="15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17" name="Equation" r:id="rId17" imgW="1688367" imgH="431613" progId="Equation.DSMT4">
                    <p:embed/>
                  </p:oleObj>
                </mc:Choice>
                <mc:Fallback>
                  <p:oleObj name="Equation" r:id="rId17" imgW="1688367" imgH="431613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4" y="1252"/>
                          <a:ext cx="158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544171"/>
              </p:ext>
            </p:extLst>
          </p:nvPr>
        </p:nvGraphicFramePr>
        <p:xfrm>
          <a:off x="1000100" y="5690741"/>
          <a:ext cx="3571900" cy="343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18" name="Equation" r:id="rId19" imgW="4495800" imgH="431800" progId="Equation.DSMT4">
                  <p:embed/>
                </p:oleObj>
              </mc:Choice>
              <mc:Fallback>
                <p:oleObj name="Equation" r:id="rId19" imgW="4495800" imgH="4318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5690741"/>
                        <a:ext cx="3571900" cy="343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428596" y="6072206"/>
            <a:ext cx="83582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buFont typeface="+mj-ea"/>
              <a:buAutoNum type="circleNumDbPlain" startAt="8"/>
            </a:pPr>
            <a:r>
              <a:rPr kumimoji="1" lang="zh-CN" altLang="en-US" sz="2400" dirty="0" smtClean="0">
                <a:latin typeface="Times New Roman" pitchFamily="18" charset="0"/>
                <a:cs typeface="Times New Roman" pitchFamily="18" charset="0"/>
              </a:rPr>
              <a:t>向量在标准正交基下的内积是坐标（数组）向量的内积</a:t>
            </a: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1"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3.2  </a:t>
            </a: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线性变换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4282" y="857232"/>
            <a:ext cx="7559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kumimoji="1" lang="zh-CN" altLang="en-US" sz="2400" b="1" dirty="0">
                <a:latin typeface="Perpetua"/>
              </a:rPr>
              <a:t>  设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为线性空间，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上的变换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: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Perpetua"/>
              </a:rPr>
              <a:t>→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V 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若满足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939007"/>
              </p:ext>
            </p:extLst>
          </p:nvPr>
        </p:nvGraphicFramePr>
        <p:xfrm>
          <a:off x="1247474" y="1357298"/>
          <a:ext cx="3429023" cy="821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9" name="Equation" r:id="rId3" imgW="2385720" imgH="559800" progId="Equation.DSMT4">
                  <p:embed/>
                </p:oleObj>
              </mc:Choice>
              <mc:Fallback>
                <p:oleObj name="Equation" r:id="rId3" imgW="2385720" imgH="559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474" y="1357298"/>
                        <a:ext cx="3429023" cy="8210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354234" y="1714488"/>
            <a:ext cx="4608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Perpetua"/>
              </a:rPr>
              <a:t>则称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 dirty="0">
                <a:latin typeface="Perpetua"/>
              </a:rPr>
              <a:t> </a:t>
            </a:r>
            <a:r>
              <a:rPr kumimoji="1" lang="zh-CN" altLang="en-US" sz="2400" b="1" dirty="0">
                <a:latin typeface="Perpetua"/>
              </a:rPr>
              <a:t>为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上的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线性变换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1525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02122"/>
              </p:ext>
            </p:extLst>
          </p:nvPr>
        </p:nvGraphicFramePr>
        <p:xfrm>
          <a:off x="1390350" y="3880428"/>
          <a:ext cx="5643602" cy="1962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10" name="Equation" r:id="rId5" imgW="3352800" imgH="1168400" progId="Equation.DSMT4">
                  <p:embed/>
                </p:oleObj>
              </mc:Choice>
              <mc:Fallback>
                <p:oleObj name="Equation" r:id="rId5" imgW="3352800" imgH="1168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350" y="3880428"/>
                        <a:ext cx="5643602" cy="196258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C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标注 10"/>
          <p:cNvSpPr/>
          <p:nvPr/>
        </p:nvSpPr>
        <p:spPr>
          <a:xfrm>
            <a:off x="7033952" y="3166048"/>
            <a:ext cx="1928794" cy="887142"/>
          </a:xfrm>
          <a:prstGeom prst="wedgeRectCallout">
            <a:avLst>
              <a:gd name="adj1" fmla="val -88320"/>
              <a:gd name="adj2" fmla="val 7822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线性变换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的矩阵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1747540" y="5737816"/>
            <a:ext cx="1643074" cy="571504"/>
          </a:xfrm>
          <a:prstGeom prst="wedgeRectCallout">
            <a:avLst>
              <a:gd name="adj1" fmla="val 68929"/>
              <a:gd name="adj2" fmla="val -14342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的一组基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47474" y="2240813"/>
            <a:ext cx="6929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</a:rPr>
              <a:t>若存在</a:t>
            </a:r>
            <a:r>
              <a:rPr lang="en-US" altLang="zh-CN" sz="2400" b="1" i="1" dirty="0" smtClean="0">
                <a:latin typeface="Times New Roman" pitchFamily="18" charset="0"/>
              </a:rPr>
              <a:t>V</a:t>
            </a:r>
            <a:r>
              <a:rPr lang="zh-CN" altLang="en-US" sz="2400" b="1" dirty="0" smtClean="0">
                <a:latin typeface="Times New Roman" pitchFamily="18" charset="0"/>
              </a:rPr>
              <a:t>上的变换</a:t>
            </a:r>
            <a:r>
              <a:rPr lang="en-US" altLang="zh-CN" sz="2400" b="1" i="1" dirty="0" smtClean="0">
                <a:latin typeface="Times New Roman" pitchFamily="18" charset="0"/>
              </a:rPr>
              <a:t>R</a:t>
            </a:r>
            <a:r>
              <a:rPr lang="zh-CN" altLang="en-US" sz="2400" b="1" dirty="0" smtClean="0">
                <a:latin typeface="Times New Roman" pitchFamily="18" charset="0"/>
              </a:rPr>
              <a:t>使</a:t>
            </a:r>
            <a:r>
              <a:rPr lang="en-US" altLang="zh-CN" sz="2400" b="1" i="1" dirty="0" smtClean="0">
                <a:latin typeface="Times New Roman" pitchFamily="18" charset="0"/>
              </a:rPr>
              <a:t>TR=RT</a:t>
            </a:r>
            <a:r>
              <a:rPr lang="zh-CN" altLang="en-US" sz="2400" b="1" i="1" dirty="0" smtClean="0">
                <a:latin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</a:rPr>
              <a:t>是一个单位变换，则称</a:t>
            </a:r>
            <a:r>
              <a:rPr lang="en-US" altLang="zh-CN" sz="2400" b="1" i="1" dirty="0" smtClean="0">
                <a:latin typeface="Times New Roman" pitchFamily="18" charset="0"/>
              </a:rPr>
              <a:t>T</a:t>
            </a:r>
            <a:r>
              <a:rPr lang="zh-CN" altLang="en-US" sz="2400" b="1" dirty="0" smtClean="0">
                <a:latin typeface="Times New Roman" pitchFamily="18" charset="0"/>
              </a:rPr>
              <a:t>为可逆变换，称</a:t>
            </a:r>
            <a:r>
              <a:rPr lang="en-US" altLang="zh-CN" sz="2400" b="1" i="1" dirty="0" smtClean="0">
                <a:latin typeface="Times New Roman" pitchFamily="18" charset="0"/>
              </a:rPr>
              <a:t>R</a:t>
            </a:r>
            <a:r>
              <a:rPr lang="zh-CN" altLang="en-US" sz="2400" b="1" dirty="0" smtClean="0">
                <a:latin typeface="Times New Roman" pitchFamily="18" charset="0"/>
              </a:rPr>
              <a:t>为</a:t>
            </a:r>
            <a:r>
              <a:rPr lang="en-US" altLang="zh-CN" sz="2400" b="1" i="1" dirty="0" smtClean="0">
                <a:latin typeface="Times New Roman" pitchFamily="18" charset="0"/>
              </a:rPr>
              <a:t>T</a:t>
            </a:r>
            <a:r>
              <a:rPr lang="zh-CN" altLang="en-US" sz="2400" b="1" dirty="0" smtClean="0">
                <a:latin typeface="Times New Roman" pitchFamily="18" charset="0"/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逆变换</a:t>
            </a:r>
            <a:r>
              <a:rPr lang="zh-CN" altLang="en-US" sz="2400" b="1" dirty="0" smtClean="0">
                <a:latin typeface="Times New Roman" pitchFamily="18" charset="0"/>
              </a:rPr>
              <a:t>，记作</a:t>
            </a:r>
            <a:r>
              <a:rPr lang="en-US" altLang="zh-CN" sz="2400" b="1" i="1" dirty="0" smtClean="0">
                <a:latin typeface="Times New Roman" pitchFamily="18" charset="0"/>
              </a:rPr>
              <a:t>T</a:t>
            </a:r>
            <a:r>
              <a:rPr lang="en-US" altLang="zh-CN" sz="2400" b="1" baseline="30000" dirty="0" smtClean="0">
                <a:latin typeface="Times New Roman" pitchFamily="18" charset="0"/>
              </a:rPr>
              <a:t>-1</a:t>
            </a:r>
            <a:r>
              <a:rPr lang="en-US" altLang="zh-CN" sz="2400" b="1" dirty="0" smtClean="0">
                <a:latin typeface="Times New Roman" pitchFamily="18" charset="0"/>
              </a:rPr>
              <a:t> .</a:t>
            </a:r>
            <a:endParaRPr lang="zh-CN" altLang="en-US" sz="2400" b="1" baseline="30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52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3.2  </a:t>
            </a: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线性变换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718358"/>
              </p:ext>
            </p:extLst>
          </p:nvPr>
        </p:nvGraphicFramePr>
        <p:xfrm>
          <a:off x="2643174" y="1285860"/>
          <a:ext cx="2214578" cy="35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7" name="Equation" r:id="rId3" imgW="1269449" imgH="203112" progId="Equation.DSMT4">
                  <p:embed/>
                </p:oleObj>
              </mc:Choice>
              <mc:Fallback>
                <p:oleObj name="Equation" r:id="rId3" imgW="1269449" imgH="203112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1285860"/>
                        <a:ext cx="2214578" cy="355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432330"/>
              </p:ext>
            </p:extLst>
          </p:nvPr>
        </p:nvGraphicFramePr>
        <p:xfrm>
          <a:off x="214282" y="1285860"/>
          <a:ext cx="1500198" cy="374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8" name="Equation" r:id="rId5" imgW="1065960" imgH="254520" progId="Equation.DSMT4">
                  <p:embed/>
                </p:oleObj>
              </mc:Choice>
              <mc:Fallback>
                <p:oleObj name="Equation" r:id="rId5" imgW="1065960" imgH="2545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1285860"/>
                        <a:ext cx="1500198" cy="374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588190"/>
              </p:ext>
            </p:extLst>
          </p:nvPr>
        </p:nvGraphicFramePr>
        <p:xfrm>
          <a:off x="214282" y="1643050"/>
          <a:ext cx="72929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9" name="Equation" r:id="rId7" imgW="4267080" imgH="228600" progId="Equation.DSMT4">
                  <p:embed/>
                </p:oleObj>
              </mc:Choice>
              <mc:Fallback>
                <p:oleObj name="Equation" r:id="rId7" imgW="42670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1643050"/>
                        <a:ext cx="72929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214282" y="78579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性质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2876" y="1942919"/>
            <a:ext cx="90011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 smtClean="0">
                <a:latin typeface="Times New Roman" pitchFamily="18" charset="0"/>
              </a:rPr>
              <a:t>(4) </a:t>
            </a:r>
            <a:r>
              <a:rPr lang="zh-CN" altLang="en-US" sz="2400" dirty="0" smtClean="0">
                <a:latin typeface="Times New Roman" pitchFamily="18" charset="0"/>
              </a:rPr>
              <a:t>若                  线性相关，则                                 也线性相关</a:t>
            </a:r>
            <a:r>
              <a:rPr lang="en-US" altLang="zh-CN" sz="2400" dirty="0" smtClean="0">
                <a:latin typeface="Times New Roman" pitchFamily="18" charset="0"/>
              </a:rPr>
              <a:t>.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2400" dirty="0" smtClean="0">
                <a:latin typeface="Times New Roman" pitchFamily="18" charset="0"/>
              </a:rPr>
              <a:t>      若                  线性无关，则                                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不一定</a:t>
            </a:r>
            <a:r>
              <a:rPr lang="zh-CN" altLang="en-US" sz="2400" dirty="0" smtClean="0">
                <a:latin typeface="Times New Roman" pitchFamily="18" charset="0"/>
              </a:rPr>
              <a:t>线性无关， </a:t>
            </a:r>
            <a:endParaRPr lang="en-US" altLang="zh-CN" sz="2400" dirty="0" smtClean="0">
              <a:latin typeface="Times New Roman" pitchFamily="18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400" dirty="0" smtClean="0">
                <a:latin typeface="Times New Roman" pitchFamily="18" charset="0"/>
              </a:rPr>
              <a:t>      </a:t>
            </a:r>
            <a:r>
              <a:rPr lang="zh-CN" altLang="en-US" sz="2400" dirty="0" smtClean="0">
                <a:latin typeface="Times New Roman" pitchFamily="18" charset="0"/>
              </a:rPr>
              <a:t>只有当</a:t>
            </a:r>
            <a:r>
              <a:rPr lang="en-US" altLang="zh-CN" sz="2400" i="1" dirty="0" smtClean="0">
                <a:latin typeface="Times New Roman" pitchFamily="18" charset="0"/>
              </a:rPr>
              <a:t>T</a:t>
            </a:r>
            <a:r>
              <a:rPr lang="zh-CN" altLang="en-US" sz="2400" dirty="0" smtClean="0">
                <a:latin typeface="Times New Roman" pitchFamily="18" charset="0"/>
              </a:rPr>
              <a:t>是可逆的线性变换时                                  才线性无关</a:t>
            </a:r>
            <a:r>
              <a:rPr lang="en-US" altLang="zh-CN" sz="2400" dirty="0" smtClean="0">
                <a:latin typeface="Times New Roman" pitchFamily="18" charset="0"/>
              </a:rPr>
              <a:t>.      </a:t>
            </a:r>
          </a:p>
        </p:txBody>
      </p:sp>
      <p:graphicFrame>
        <p:nvGraphicFramePr>
          <p:cNvPr id="153608" name="Object 8"/>
          <p:cNvGraphicFramePr>
            <a:graphicFrameLocks noChangeAspect="1"/>
          </p:cNvGraphicFramePr>
          <p:nvPr/>
        </p:nvGraphicFramePr>
        <p:xfrm>
          <a:off x="4214842" y="1974672"/>
          <a:ext cx="24955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0" name="Equation" r:id="rId9" imgW="1460160" imgH="228600" progId="Equation.DSMT4">
                  <p:embed/>
                </p:oleObj>
              </mc:Choice>
              <mc:Fallback>
                <p:oleObj name="Equation" r:id="rId9" imgW="146016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42" y="1974672"/>
                        <a:ext cx="249555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9" name="Object 9"/>
          <p:cNvGraphicFramePr>
            <a:graphicFrameLocks noChangeAspect="1"/>
          </p:cNvGraphicFramePr>
          <p:nvPr/>
        </p:nvGraphicFramePr>
        <p:xfrm>
          <a:off x="968391" y="1974672"/>
          <a:ext cx="13890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1" name="Equation" r:id="rId11" imgW="812520" imgH="228600" progId="Equation.DSMT4">
                  <p:embed/>
                </p:oleObj>
              </mc:Choice>
              <mc:Fallback>
                <p:oleObj name="Equation" r:id="rId11" imgW="81252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91" y="1974672"/>
                        <a:ext cx="1389062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0" name="Object 10"/>
          <p:cNvGraphicFramePr>
            <a:graphicFrameLocks noChangeAspect="1"/>
          </p:cNvGraphicFramePr>
          <p:nvPr/>
        </p:nvGraphicFramePr>
        <p:xfrm>
          <a:off x="968391" y="2371547"/>
          <a:ext cx="13890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2" name="Equation" r:id="rId13" imgW="812520" imgH="228600" progId="Equation.DSMT4">
                  <p:embed/>
                </p:oleObj>
              </mc:Choice>
              <mc:Fallback>
                <p:oleObj name="Equation" r:id="rId13" imgW="81252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91" y="2371547"/>
                        <a:ext cx="1389063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1" name="Object 11"/>
          <p:cNvGraphicFramePr>
            <a:graphicFrameLocks noChangeAspect="1"/>
          </p:cNvGraphicFramePr>
          <p:nvPr/>
        </p:nvGraphicFramePr>
        <p:xfrm>
          <a:off x="4214842" y="2371547"/>
          <a:ext cx="24955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3" name="Equation" r:id="rId15" imgW="1460160" imgH="228600" progId="Equation.DSMT4">
                  <p:embed/>
                </p:oleObj>
              </mc:Choice>
              <mc:Fallback>
                <p:oleObj name="Equation" r:id="rId15" imgW="146016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42" y="2371547"/>
                        <a:ext cx="249555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42844" y="3124328"/>
            <a:ext cx="83582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 smtClean="0">
                <a:latin typeface="Times New Roman" pitchFamily="18" charset="0"/>
              </a:rPr>
              <a:t>(5)                                                           . 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714348" y="3157365"/>
          <a:ext cx="4333905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4" name="Equation" r:id="rId17" imgW="2311200" imgH="228600" progId="Equation.DSMT4">
                  <p:embed/>
                </p:oleObj>
              </mc:Choice>
              <mc:Fallback>
                <p:oleObj name="Equation" r:id="rId17" imgW="2311200" imgH="228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3157365"/>
                        <a:ext cx="4333905" cy="428628"/>
                      </a:xfrm>
                      <a:prstGeom prst="rect">
                        <a:avLst/>
                      </a:prstGeom>
                      <a:noFill/>
                      <a:ln w="63500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142844" y="4028871"/>
            <a:ext cx="8786874" cy="1200329"/>
          </a:xfrm>
          <a:prstGeom prst="rect">
            <a:avLst/>
          </a:prstGeom>
          <a:ln w="508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AutoNum type="arabicParenBoth" startAt="7"/>
              <a:defRPr/>
            </a:pPr>
            <a:r>
              <a:rPr lang="zh-CN" altLang="en-US" sz="2400" dirty="0" smtClean="0">
                <a:latin typeface="Times New Roman" pitchFamily="18" charset="0"/>
              </a:rPr>
              <a:t>可逆的线性变换</a:t>
            </a:r>
            <a:r>
              <a:rPr lang="en-US" altLang="zh-CN" sz="2400" i="1" dirty="0" smtClean="0">
                <a:latin typeface="Times New Roman" pitchFamily="18" charset="0"/>
              </a:rPr>
              <a:t>T</a:t>
            </a:r>
            <a:r>
              <a:rPr lang="zh-CN" altLang="en-US" sz="2400" dirty="0" smtClean="0">
                <a:latin typeface="Times New Roman" pitchFamily="18" charset="0"/>
              </a:rPr>
              <a:t>是一一映射，并且在任意基下的矩阵都是   可逆阵，这时</a:t>
            </a:r>
            <a:r>
              <a:rPr lang="en-US" altLang="zh-CN" sz="2400" i="1" dirty="0" smtClean="0">
                <a:latin typeface="Times New Roman" pitchFamily="18" charset="0"/>
              </a:rPr>
              <a:t>T</a:t>
            </a:r>
            <a:r>
              <a:rPr lang="zh-CN" altLang="en-US" sz="2400" dirty="0" smtClean="0">
                <a:latin typeface="Times New Roman" pitchFamily="18" charset="0"/>
              </a:rPr>
              <a:t>在一组基                   下的矩阵可以看作是由基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</a:p>
          <a:p>
            <a:pPr marL="457200" indent="-457200" eaLnBrk="1" hangingPunct="1">
              <a:spcBef>
                <a:spcPts val="0"/>
              </a:spcBef>
              <a:defRPr/>
            </a:pPr>
            <a:r>
              <a:rPr lang="zh-CN" altLang="en-US" sz="2400" dirty="0" smtClean="0">
                <a:latin typeface="Times New Roman" pitchFamily="18" charset="0"/>
              </a:rPr>
              <a:t>     </a:t>
            </a:r>
            <a:r>
              <a:rPr lang="en-US" altLang="zh-CN" sz="2400" dirty="0" smtClean="0">
                <a:latin typeface="Times New Roman" pitchFamily="18" charset="0"/>
              </a:rPr>
              <a:t>                    </a:t>
            </a:r>
            <a:r>
              <a:rPr lang="zh-CN" altLang="en-US" sz="2400" dirty="0" smtClean="0">
                <a:latin typeface="Times New Roman" pitchFamily="18" charset="0"/>
              </a:rPr>
              <a:t>到基                                   的过渡矩阵。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42844" y="5157629"/>
            <a:ext cx="8501090" cy="1200329"/>
          </a:xfrm>
          <a:prstGeom prst="rect">
            <a:avLst/>
          </a:prstGeom>
          <a:noFill/>
          <a:ln w="31750">
            <a:solidFill>
              <a:srgbClr val="FFC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ts val="0"/>
              </a:spcBef>
            </a:pPr>
            <a:r>
              <a:rPr kumimoji="1" lang="en-US" altLang="zh-CN" sz="2400" dirty="0" smtClean="0">
                <a:latin typeface="Times New Roman" pitchFamily="18" charset="0"/>
              </a:rPr>
              <a:t>(8)  </a:t>
            </a:r>
            <a:r>
              <a:rPr kumimoji="1" lang="zh-CN" altLang="en-US" sz="2400" dirty="0" smtClean="0">
                <a:latin typeface="Times New Roman" pitchFamily="18" charset="0"/>
              </a:rPr>
              <a:t>设</a:t>
            </a:r>
            <a:r>
              <a:rPr kumimoji="1" lang="zh-CN" altLang="en-US" sz="2400" dirty="0">
                <a:latin typeface="Times New Roman" pitchFamily="18" charset="0"/>
              </a:rPr>
              <a:t>线性空间</a:t>
            </a:r>
            <a:r>
              <a:rPr kumimoji="1" lang="en-US" altLang="zh-CN" sz="2400" i="1" dirty="0">
                <a:latin typeface="Times New Roman" pitchFamily="18" charset="0"/>
              </a:rPr>
              <a:t>V</a:t>
            </a:r>
            <a:r>
              <a:rPr kumimoji="1" lang="zh-CN" altLang="en-US" sz="2400" dirty="0">
                <a:latin typeface="Times New Roman" pitchFamily="18" charset="0"/>
              </a:rPr>
              <a:t>的线性变换</a:t>
            </a:r>
            <a:r>
              <a:rPr kumimoji="1" lang="en-US" altLang="zh-CN" sz="2400" i="1" dirty="0">
                <a:latin typeface="Times New Roman" pitchFamily="18" charset="0"/>
              </a:rPr>
              <a:t>T</a:t>
            </a:r>
            <a:r>
              <a:rPr kumimoji="1" lang="zh-CN" altLang="en-US" sz="2400" dirty="0">
                <a:latin typeface="Times New Roman" pitchFamily="18" charset="0"/>
              </a:rPr>
              <a:t> 在两组</a:t>
            </a:r>
            <a:r>
              <a:rPr kumimoji="1" lang="zh-CN" altLang="en-US" sz="2400" dirty="0" smtClean="0">
                <a:latin typeface="Times New Roman" pitchFamily="18" charset="0"/>
              </a:rPr>
              <a:t>基</a:t>
            </a:r>
            <a:endParaRPr kumimoji="1" lang="en-US" altLang="zh-CN" sz="2400" dirty="0" smtClean="0">
              <a:latin typeface="Times New Roman" pitchFamily="18" charset="0"/>
            </a:endParaRPr>
          </a:p>
          <a:p>
            <a:pPr marL="457200" indent="-457200" eaLnBrk="1" hangingPunct="1">
              <a:spcBef>
                <a:spcPts val="0"/>
              </a:spcBef>
            </a:pPr>
            <a:r>
              <a:rPr kumimoji="1" lang="zh-CN" altLang="en-US" sz="2400" dirty="0" smtClean="0">
                <a:latin typeface="Times New Roman" pitchFamily="18" charset="0"/>
              </a:rPr>
              <a:t>       </a:t>
            </a:r>
            <a:r>
              <a:rPr kumimoji="1" lang="en-US" altLang="zh-CN" sz="2400" dirty="0" smtClean="0">
                <a:latin typeface="Times New Roman" pitchFamily="18" charset="0"/>
              </a:rPr>
              <a:t>(</a:t>
            </a:r>
            <a:r>
              <a:rPr kumimoji="1" lang="en-US" altLang="zh-CN" sz="2400" dirty="0">
                <a:latin typeface="Times New Roman" pitchFamily="18" charset="0"/>
              </a:rPr>
              <a:t>Ⅰ)                         </a:t>
            </a:r>
            <a:r>
              <a:rPr kumimoji="1" lang="en-US" altLang="zh-CN" sz="2400" dirty="0" smtClean="0">
                <a:latin typeface="Times New Roman" pitchFamily="18" charset="0"/>
              </a:rPr>
              <a:t>(</a:t>
            </a:r>
            <a:r>
              <a:rPr kumimoji="1" lang="en-US" altLang="zh-CN" sz="2400" dirty="0">
                <a:latin typeface="Times New Roman" pitchFamily="18" charset="0"/>
              </a:rPr>
              <a:t>Ⅱ</a:t>
            </a:r>
            <a:r>
              <a:rPr kumimoji="1" lang="en-US" altLang="zh-CN" sz="2400" dirty="0" smtClean="0">
                <a:latin typeface="Times New Roman" pitchFamily="18" charset="0"/>
              </a:rPr>
              <a:t>)                       </a:t>
            </a:r>
            <a:r>
              <a:rPr kumimoji="1" lang="zh-CN" altLang="en-US" sz="2400" dirty="0" smtClean="0">
                <a:latin typeface="Times New Roman" pitchFamily="18" charset="0"/>
              </a:rPr>
              <a:t>下</a:t>
            </a:r>
            <a:r>
              <a:rPr kumimoji="1" lang="zh-CN" altLang="en-US" sz="2400" dirty="0">
                <a:latin typeface="Times New Roman" pitchFamily="18" charset="0"/>
              </a:rPr>
              <a:t>的矩阵分别为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zh-CN" altLang="en-US" sz="2400" dirty="0">
                <a:latin typeface="Times New Roman" pitchFamily="18" charset="0"/>
              </a:rPr>
              <a:t>、</a:t>
            </a:r>
            <a:r>
              <a:rPr kumimoji="1" lang="en-US" altLang="zh-CN" sz="2400" i="1" dirty="0">
                <a:latin typeface="Times New Roman" pitchFamily="18" charset="0"/>
              </a:rPr>
              <a:t>B</a:t>
            </a:r>
            <a:r>
              <a:rPr kumimoji="1" lang="zh-CN" altLang="en-US" sz="2400" dirty="0">
                <a:latin typeface="Times New Roman" pitchFamily="18" charset="0"/>
              </a:rPr>
              <a:t>，且从基</a:t>
            </a:r>
            <a:r>
              <a:rPr kumimoji="1" lang="en-US" altLang="zh-CN" sz="2400" dirty="0">
                <a:latin typeface="Times New Roman" pitchFamily="18" charset="0"/>
              </a:rPr>
              <a:t>(Ⅰ) </a:t>
            </a:r>
            <a:r>
              <a:rPr kumimoji="1" lang="zh-CN" altLang="en-US" sz="2400" dirty="0">
                <a:latin typeface="Times New Roman" pitchFamily="18" charset="0"/>
              </a:rPr>
              <a:t>到基</a:t>
            </a:r>
            <a:r>
              <a:rPr kumimoji="1" lang="en-US" altLang="zh-CN" sz="2400" dirty="0">
                <a:latin typeface="Times New Roman" pitchFamily="18" charset="0"/>
              </a:rPr>
              <a:t>(Ⅱ)</a:t>
            </a:r>
            <a:r>
              <a:rPr kumimoji="1" lang="zh-CN" altLang="en-US" sz="2400" dirty="0">
                <a:latin typeface="Times New Roman" pitchFamily="18" charset="0"/>
              </a:rPr>
              <a:t>的过渡矩阵是</a:t>
            </a:r>
            <a:r>
              <a:rPr kumimoji="1" lang="en-US" altLang="zh-CN" sz="2400" i="1" dirty="0">
                <a:latin typeface="Times New Roman" pitchFamily="18" charset="0"/>
              </a:rPr>
              <a:t>P</a:t>
            </a:r>
            <a:r>
              <a:rPr kumimoji="1" lang="zh-CN" altLang="en-US" sz="2400" dirty="0">
                <a:latin typeface="Times New Roman" pitchFamily="18" charset="0"/>
              </a:rPr>
              <a:t>，</a:t>
            </a:r>
            <a:r>
              <a:rPr kumimoji="1" lang="zh-CN" altLang="en-US" sz="2400" dirty="0" smtClean="0">
                <a:latin typeface="Times New Roman" pitchFamily="18" charset="0"/>
              </a:rPr>
              <a:t>则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graphicFrame>
        <p:nvGraphicFramePr>
          <p:cNvPr id="19" name="Object 42"/>
          <p:cNvGraphicFramePr>
            <a:graphicFrameLocks noGrp="1" noChangeAspect="1"/>
          </p:cNvGraphicFramePr>
          <p:nvPr/>
        </p:nvGraphicFramePr>
        <p:xfrm>
          <a:off x="1428728" y="5586257"/>
          <a:ext cx="1511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5" name="Equation" r:id="rId19" imgW="1714500" imgH="431800" progId="Equation.DSMT4">
                  <p:embed/>
                </p:oleObj>
              </mc:Choice>
              <mc:Fallback>
                <p:oleObj name="Equation" r:id="rId19" imgW="1714500" imgH="431800" progId="Equation.DSMT4">
                  <p:embed/>
                  <p:pic>
                    <p:nvPicPr>
                      <p:cNvPr id="0" name="Object 4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5586257"/>
                        <a:ext cx="1511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3"/>
          <p:cNvGraphicFramePr>
            <a:graphicFrameLocks noGrp="1" noChangeAspect="1"/>
          </p:cNvGraphicFramePr>
          <p:nvPr/>
        </p:nvGraphicFramePr>
        <p:xfrm>
          <a:off x="3857620" y="5586257"/>
          <a:ext cx="143986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6" name="Equation" r:id="rId21" imgW="1688367" imgH="431613" progId="Equation.DSMT4">
                  <p:embed/>
                </p:oleObj>
              </mc:Choice>
              <mc:Fallback>
                <p:oleObj name="Equation" r:id="rId21" imgW="1688367" imgH="431613" progId="Equation.DSMT4">
                  <p:embed/>
                  <p:pic>
                    <p:nvPicPr>
                      <p:cNvPr id="0" name="Object 4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5586257"/>
                        <a:ext cx="1439863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4"/>
          <p:cNvGraphicFramePr>
            <a:graphicFrameLocks noGrp="1" noChangeAspect="1"/>
          </p:cNvGraphicFramePr>
          <p:nvPr/>
        </p:nvGraphicFramePr>
        <p:xfrm>
          <a:off x="6072198" y="5943447"/>
          <a:ext cx="1500198" cy="334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7" name="Equation" r:id="rId23" imgW="1765300" imgH="393700" progId="Equation.DSMT4">
                  <p:embed/>
                </p:oleObj>
              </mc:Choice>
              <mc:Fallback>
                <p:oleObj name="Equation" r:id="rId23" imgW="1765300" imgH="393700" progId="Equation.DSMT4">
                  <p:embed/>
                  <p:pic>
                    <p:nvPicPr>
                      <p:cNvPr id="0" name="Object 4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98" y="5943447"/>
                        <a:ext cx="1500198" cy="3346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142844" y="3552956"/>
            <a:ext cx="83582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 smtClean="0">
                <a:latin typeface="Times New Roman" pitchFamily="18" charset="0"/>
              </a:rPr>
              <a:t>(6)  </a:t>
            </a:r>
          </a:p>
        </p:txBody>
      </p:sp>
      <p:graphicFrame>
        <p:nvGraphicFramePr>
          <p:cNvPr id="1536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094722"/>
              </p:ext>
            </p:extLst>
          </p:nvPr>
        </p:nvGraphicFramePr>
        <p:xfrm>
          <a:off x="649919" y="3603630"/>
          <a:ext cx="51911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8" name="Equation" r:id="rId25" imgW="2768400" imgH="228600" progId="Equation.DSMT4">
                  <p:embed/>
                </p:oleObj>
              </mc:Choice>
              <mc:Fallback>
                <p:oleObj name="Equation" r:id="rId25" imgW="2768400" imgH="2286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919" y="3603630"/>
                        <a:ext cx="5191125" cy="428625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rgbClr val="FFC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7" name="Object 17"/>
          <p:cNvGraphicFramePr>
            <a:graphicFrameLocks noChangeAspect="1"/>
          </p:cNvGraphicFramePr>
          <p:nvPr/>
        </p:nvGraphicFramePr>
        <p:xfrm>
          <a:off x="3929058" y="4366446"/>
          <a:ext cx="13890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9" name="Equation" r:id="rId27" imgW="812520" imgH="228600" progId="Equation.DSMT4">
                  <p:embed/>
                </p:oleObj>
              </mc:Choice>
              <mc:Fallback>
                <p:oleObj name="Equation" r:id="rId27" imgW="812520" imgH="2286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4366446"/>
                        <a:ext cx="1389063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8" name="Object 18"/>
          <p:cNvGraphicFramePr>
            <a:graphicFrameLocks noChangeAspect="1"/>
          </p:cNvGraphicFramePr>
          <p:nvPr/>
        </p:nvGraphicFramePr>
        <p:xfrm>
          <a:off x="714348" y="4723636"/>
          <a:ext cx="13890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0" name="Equation" r:id="rId28" imgW="812520" imgH="228600" progId="Equation.DSMT4">
                  <p:embed/>
                </p:oleObj>
              </mc:Choice>
              <mc:Fallback>
                <p:oleObj name="Equation" r:id="rId28" imgW="812520" imgH="2286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4723636"/>
                        <a:ext cx="1389062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9" name="Object 19"/>
          <p:cNvGraphicFramePr>
            <a:graphicFrameLocks noChangeAspect="1"/>
          </p:cNvGraphicFramePr>
          <p:nvPr/>
        </p:nvGraphicFramePr>
        <p:xfrm>
          <a:off x="2790830" y="4760754"/>
          <a:ext cx="24955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1" name="Equation" r:id="rId29" imgW="1460160" imgH="228600" progId="Equation.DSMT4">
                  <p:embed/>
                </p:oleObj>
              </mc:Choice>
              <mc:Fallback>
                <p:oleObj name="Equation" r:id="rId29" imgW="1460160" imgH="2286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30" y="4760754"/>
                        <a:ext cx="249555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20" name="Object 20"/>
          <p:cNvGraphicFramePr>
            <a:graphicFrameLocks noChangeAspect="1"/>
          </p:cNvGraphicFramePr>
          <p:nvPr/>
        </p:nvGraphicFramePr>
        <p:xfrm>
          <a:off x="4576780" y="2714620"/>
          <a:ext cx="24955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2" name="Equation" r:id="rId30" imgW="1460160" imgH="228600" progId="Equation.DSMT4">
                  <p:embed/>
                </p:oleObj>
              </mc:Choice>
              <mc:Fallback>
                <p:oleObj name="Equation" r:id="rId30" imgW="1460160" imgH="2286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780" y="2714620"/>
                        <a:ext cx="249555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621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9"/>
          <p:cNvGrpSpPr>
            <a:grpSpLocks/>
          </p:cNvGrpSpPr>
          <p:nvPr/>
        </p:nvGrpSpPr>
        <p:grpSpPr bwMode="auto">
          <a:xfrm>
            <a:off x="357216" y="3287721"/>
            <a:ext cx="8358188" cy="1570039"/>
            <a:chOff x="521" y="1526"/>
            <a:chExt cx="5265" cy="989"/>
          </a:xfrm>
        </p:grpSpPr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521" y="1526"/>
              <a:ext cx="5265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>
                <a:buAutoNum type="arabicParenR"/>
                <a:tabLst>
                  <a:tab pos="228600" algn="l"/>
                </a:tabLst>
              </a:pPr>
              <a:r>
                <a:rPr kumimoji="0"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若    </a:t>
              </a:r>
              <a:r>
                <a:rPr kumimoji="0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   </a:t>
              </a:r>
              <a:r>
                <a:rPr kumimoji="0"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维</a:t>
              </a:r>
              <a:r>
                <a:rPr kumimoji="0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欧氏空间</a:t>
              </a:r>
              <a:r>
                <a:rPr kumimoji="0"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0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的正交变换</a:t>
              </a:r>
              <a:r>
                <a:rPr kumimoji="0"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                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  <a:r>
                <a:rPr lang="en-US" altLang="zh-CN" sz="24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的标准正交基，则                                  也是</a:t>
              </a:r>
              <a:r>
                <a:rPr lang="en-US" altLang="zh-CN" sz="24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的标准正交基</a:t>
              </a:r>
              <a:r>
                <a:rPr lang="en-US" altLang="zh-CN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marL="457200" indent="-457200">
                <a:tabLst>
                  <a:tab pos="228600" algn="l"/>
                </a:tabLst>
              </a:pPr>
              <a:r>
                <a:rPr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若线性变换    使</a:t>
              </a: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的标准正交基                   变称标准正交基                        ，     ，则    是</a:t>
              </a: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的正交变换</a:t>
              </a: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zh-CN" sz="2400" dirty="0" smtClean="0"/>
                <a:t> </a:t>
              </a:r>
              <a:endPara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0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235640"/>
                </p:ext>
              </p:extLst>
            </p:nvPr>
          </p:nvGraphicFramePr>
          <p:xfrm>
            <a:off x="1421" y="159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46" name="Equation" r:id="rId3" imgW="228600" imgH="241300" progId="Equation.DSMT4">
                    <p:embed/>
                  </p:oleObj>
                </mc:Choice>
                <mc:Fallback>
                  <p:oleObj name="Equation" r:id="rId3" imgW="228600" imgH="2413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1" y="159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7400768"/>
                </p:ext>
              </p:extLst>
            </p:nvPr>
          </p:nvGraphicFramePr>
          <p:xfrm>
            <a:off x="3761" y="1570"/>
            <a:ext cx="83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47" name="Equation" r:id="rId5" imgW="1663700" imgH="431800" progId="Equation.DSMT4">
                    <p:embed/>
                  </p:oleObj>
                </mc:Choice>
                <mc:Fallback>
                  <p:oleObj name="Equation" r:id="rId5" imgW="1663700" imgH="43180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1" y="1570"/>
                          <a:ext cx="83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28"/>
            <p:cNvGraphicFramePr>
              <a:graphicFrameLocks noChangeAspect="1"/>
            </p:cNvGraphicFramePr>
            <p:nvPr/>
          </p:nvGraphicFramePr>
          <p:xfrm>
            <a:off x="1061" y="1615"/>
            <a:ext cx="164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48" name="Equation" r:id="rId7" imgW="279400" imgH="228600" progId="Equation.DSMT4">
                    <p:embed/>
                  </p:oleObj>
                </mc:Choice>
                <mc:Fallback>
                  <p:oleObj name="Equation" r:id="rId7" imgW="279400" imgH="22860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1" y="1615"/>
                          <a:ext cx="164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3.3  </a:t>
            </a: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正交变换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214414" y="857232"/>
            <a:ext cx="7143750" cy="461963"/>
            <a:chOff x="612" y="845"/>
            <a:chExt cx="4500" cy="291"/>
          </a:xfrm>
        </p:grpSpPr>
        <p:sp>
          <p:nvSpPr>
            <p:cNvPr id="5" name="Rectangle 18"/>
            <p:cNvSpPr>
              <a:spLocks noChangeArrowheads="1"/>
            </p:cNvSpPr>
            <p:nvPr/>
          </p:nvSpPr>
          <p:spPr bwMode="auto">
            <a:xfrm>
              <a:off x="612" y="845"/>
              <a:ext cx="450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0"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r>
                <a:rPr kumimoji="0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　是欧氏空间</a:t>
              </a:r>
              <a:r>
                <a:rPr kumimoji="0"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0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的一个</a:t>
              </a:r>
              <a:r>
                <a:rPr kumimoji="0"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线性变换，则下述命题等价</a:t>
              </a:r>
              <a:endPara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4034012"/>
                </p:ext>
              </p:extLst>
            </p:nvPr>
          </p:nvGraphicFramePr>
          <p:xfrm>
            <a:off x="886" y="926"/>
            <a:ext cx="17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49" name="Equation" r:id="rId9" imgW="279400" imgH="228600" progId="Equation.DSMT4">
                    <p:embed/>
                  </p:oleObj>
                </mc:Choice>
                <mc:Fallback>
                  <p:oleObj name="Equation" r:id="rId9" imgW="279400" imgH="2286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" y="926"/>
                          <a:ext cx="17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484968"/>
              </p:ext>
            </p:extLst>
          </p:nvPr>
        </p:nvGraphicFramePr>
        <p:xfrm flipV="1">
          <a:off x="5292081" y="2586955"/>
          <a:ext cx="3775691" cy="446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50" name="Equation" r:id="rId11" imgW="5613120" imgH="482400" progId="Equation.DSMT4">
                  <p:embed/>
                </p:oleObj>
              </mc:Choice>
              <mc:Fallback>
                <p:oleObj name="Equation" r:id="rId11" imgW="561312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5292081" y="2586955"/>
                        <a:ext cx="3775691" cy="446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642910" y="2571744"/>
            <a:ext cx="8101012" cy="461963"/>
            <a:chOff x="657" y="2795"/>
            <a:chExt cx="5103" cy="291"/>
          </a:xfrm>
        </p:grpSpPr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657" y="2795"/>
              <a:ext cx="51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(4</a:t>
              </a: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kumimoji="0"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保持</a:t>
              </a:r>
              <a:r>
                <a:rPr kumimoji="0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向量间的距离不变，即</a:t>
              </a:r>
            </a:p>
          </p:txBody>
        </p:sp>
        <p:graphicFrame>
          <p:nvGraphicFramePr>
            <p:cNvPr id="10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7190624"/>
                </p:ext>
              </p:extLst>
            </p:nvPr>
          </p:nvGraphicFramePr>
          <p:xfrm>
            <a:off x="1107" y="2885"/>
            <a:ext cx="17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51" name="Equation" r:id="rId13" imgW="279400" imgH="228600" progId="Equation.DSMT4">
                    <p:embed/>
                  </p:oleObj>
                </mc:Choice>
                <mc:Fallback>
                  <p:oleObj name="Equation" r:id="rId13" imgW="279400" imgH="2286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7" y="2885"/>
                          <a:ext cx="17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642910" y="2143309"/>
            <a:ext cx="8424862" cy="461770"/>
            <a:chOff x="612" y="1979"/>
            <a:chExt cx="5534" cy="351"/>
          </a:xfrm>
        </p:grpSpPr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612" y="1979"/>
              <a:ext cx="5534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</a:t>
              </a: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kumimoji="0"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kumimoji="0" lang="zh-CN" altLang="en-US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保持</a:t>
              </a:r>
              <a:r>
                <a:rPr kumimoji="0"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向量长度不变</a:t>
              </a:r>
              <a:r>
                <a:rPr kumimoji="0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，即</a:t>
              </a:r>
            </a:p>
          </p:txBody>
        </p:sp>
        <p:graphicFrame>
          <p:nvGraphicFramePr>
            <p:cNvPr id="13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43377"/>
                </p:ext>
              </p:extLst>
            </p:nvPr>
          </p:nvGraphicFramePr>
          <p:xfrm>
            <a:off x="1091" y="2093"/>
            <a:ext cx="189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52" name="Equation" r:id="rId15" imgW="279400" imgH="228600" progId="Equation.DSMT4">
                    <p:embed/>
                  </p:oleObj>
                </mc:Choice>
                <mc:Fallback>
                  <p:oleObj name="Equation" r:id="rId15" imgW="279400" imgH="2286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1" y="2093"/>
                          <a:ext cx="189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35"/>
          <p:cNvGrpSpPr>
            <a:grpSpLocks/>
          </p:cNvGrpSpPr>
          <p:nvPr/>
        </p:nvGrpSpPr>
        <p:grpSpPr bwMode="auto">
          <a:xfrm>
            <a:off x="642910" y="1285860"/>
            <a:ext cx="4537075" cy="461963"/>
            <a:chOff x="657" y="1640"/>
            <a:chExt cx="2858" cy="291"/>
          </a:xfrm>
        </p:grpSpPr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657" y="1640"/>
              <a:ext cx="285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</a:t>
              </a: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  </a:t>
              </a:r>
              <a:r>
                <a:rPr kumimoji="0"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kumimoji="0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  <a:r>
                <a:rPr kumimoji="0"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正交变换</a:t>
              </a:r>
              <a:r>
                <a:rPr kumimoji="0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；</a:t>
              </a:r>
            </a:p>
          </p:txBody>
        </p:sp>
        <p:graphicFrame>
          <p:nvGraphicFramePr>
            <p:cNvPr id="16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8895846"/>
                </p:ext>
              </p:extLst>
            </p:nvPr>
          </p:nvGraphicFramePr>
          <p:xfrm>
            <a:off x="1100" y="1730"/>
            <a:ext cx="17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53" name="Equation" r:id="rId16" imgW="279400" imgH="228600" progId="Equation.DSMT4">
                    <p:embed/>
                  </p:oleObj>
                </mc:Choice>
                <mc:Fallback>
                  <p:oleObj name="Equation" r:id="rId16" imgW="279400" imgH="2286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0" y="1730"/>
                          <a:ext cx="17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074248"/>
              </p:ext>
            </p:extLst>
          </p:nvPr>
        </p:nvGraphicFramePr>
        <p:xfrm>
          <a:off x="4714876" y="2176451"/>
          <a:ext cx="2571768" cy="449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54" name="公式" r:id="rId17" imgW="1485255" imgH="253890" progId="Equation.3">
                  <p:embed/>
                </p:oleObj>
              </mc:Choice>
              <mc:Fallback>
                <p:oleObj name="公式" r:id="rId17" imgW="1485255" imgH="25389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2176451"/>
                        <a:ext cx="2571768" cy="4491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214282" y="85723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定义</a:t>
            </a:r>
            <a:endParaRPr lang="zh-CN" altLang="en-US" sz="24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9" name="Group 39"/>
          <p:cNvGrpSpPr>
            <a:grpSpLocks/>
          </p:cNvGrpSpPr>
          <p:nvPr/>
        </p:nvGrpSpPr>
        <p:grpSpPr bwMode="auto">
          <a:xfrm>
            <a:off x="642910" y="1714681"/>
            <a:ext cx="8424862" cy="461770"/>
            <a:chOff x="612" y="1979"/>
            <a:chExt cx="5534" cy="351"/>
          </a:xfrm>
        </p:grpSpPr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612" y="1979"/>
              <a:ext cx="5534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kumimoji="0"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保持向量</a:t>
              </a:r>
              <a:r>
                <a:rPr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内积</a:t>
              </a:r>
              <a:r>
                <a:rPr kumimoji="0"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不变</a:t>
              </a:r>
              <a:r>
                <a:rPr kumimoji="0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，即</a:t>
              </a:r>
            </a:p>
          </p:txBody>
        </p:sp>
        <p:graphicFrame>
          <p:nvGraphicFramePr>
            <p:cNvPr id="21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43377"/>
                </p:ext>
              </p:extLst>
            </p:nvPr>
          </p:nvGraphicFramePr>
          <p:xfrm>
            <a:off x="1091" y="2093"/>
            <a:ext cx="189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55" name="Equation" r:id="rId19" imgW="279400" imgH="228600" progId="Equation.DSMT4">
                    <p:embed/>
                  </p:oleObj>
                </mc:Choice>
                <mc:Fallback>
                  <p:oleObj name="Equation" r:id="rId19" imgW="279400" imgH="2286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1" y="2093"/>
                          <a:ext cx="189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5897" name="Object 9"/>
          <p:cNvGraphicFramePr>
            <a:graphicFrameLocks noChangeAspect="1"/>
          </p:cNvGraphicFramePr>
          <p:nvPr/>
        </p:nvGraphicFramePr>
        <p:xfrm>
          <a:off x="4714876" y="1747823"/>
          <a:ext cx="4002090" cy="387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56" name="Equation" r:id="rId20" imgW="5118100" imgH="495300" progId="Equation.DSMT4">
                  <p:embed/>
                </p:oleObj>
              </mc:Choice>
              <mc:Fallback>
                <p:oleObj name="Equation" r:id="rId20" imgW="5118100" imgH="4953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1747823"/>
                        <a:ext cx="4002090" cy="3872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142844" y="292894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性质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3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724214"/>
              </p:ext>
            </p:extLst>
          </p:nvPr>
        </p:nvGraphicFramePr>
        <p:xfrm>
          <a:off x="2214604" y="3742940"/>
          <a:ext cx="2428892" cy="32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57" name="Equation" r:id="rId22" imgW="3187700" imgH="431800" progId="Equation.DSMT4">
                  <p:embed/>
                </p:oleObj>
              </mc:Choice>
              <mc:Fallback>
                <p:oleObj name="Equation" r:id="rId22" imgW="3187700" imgH="4318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604" y="3742940"/>
                        <a:ext cx="2428892" cy="32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8"/>
          <p:cNvGraphicFramePr>
            <a:graphicFrameLocks noChangeAspect="1"/>
          </p:cNvGraphicFramePr>
          <p:nvPr/>
        </p:nvGraphicFramePr>
        <p:xfrm>
          <a:off x="2454669" y="4143391"/>
          <a:ext cx="260001" cy="212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58" name="Equation" r:id="rId24" imgW="279400" imgH="228600" progId="Equation.DSMT4">
                  <p:embed/>
                </p:oleObj>
              </mc:Choice>
              <mc:Fallback>
                <p:oleObj name="Equation" r:id="rId24" imgW="279400" imgH="2286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669" y="4143391"/>
                        <a:ext cx="260001" cy="212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400768"/>
              </p:ext>
            </p:extLst>
          </p:nvPr>
        </p:nvGraphicFramePr>
        <p:xfrm>
          <a:off x="5111761" y="4087148"/>
          <a:ext cx="1317685" cy="341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59" name="Equation" r:id="rId25" imgW="1663700" imgH="431800" progId="Equation.DSMT4">
                  <p:embed/>
                </p:oleObj>
              </mc:Choice>
              <mc:Fallback>
                <p:oleObj name="Equation" r:id="rId25" imgW="1663700" imgH="4318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61" y="4087148"/>
                        <a:ext cx="1317685" cy="341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5" name="Object 17"/>
          <p:cNvGraphicFramePr>
            <a:graphicFrameLocks noChangeAspect="1"/>
          </p:cNvGraphicFramePr>
          <p:nvPr/>
        </p:nvGraphicFramePr>
        <p:xfrm>
          <a:off x="1214472" y="4429143"/>
          <a:ext cx="242887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60" name="Equation" r:id="rId26" imgW="3187700" imgH="431800" progId="Equation.DSMT4">
                  <p:embed/>
                </p:oleObj>
              </mc:Choice>
              <mc:Fallback>
                <p:oleObj name="Equation" r:id="rId26" imgW="3187700" imgH="4318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72" y="4429143"/>
                        <a:ext cx="2428875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6" name="Object 18"/>
          <p:cNvGraphicFramePr>
            <a:graphicFrameLocks noChangeAspect="1"/>
          </p:cNvGraphicFramePr>
          <p:nvPr/>
        </p:nvGraphicFramePr>
        <p:xfrm>
          <a:off x="4357744" y="4500581"/>
          <a:ext cx="260350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61" name="Equation" r:id="rId27" imgW="279400" imgH="228600" progId="Equation.DSMT4">
                  <p:embed/>
                </p:oleObj>
              </mc:Choice>
              <mc:Fallback>
                <p:oleObj name="Equation" r:id="rId27" imgW="279400" imgH="2286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744" y="4500581"/>
                        <a:ext cx="260350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16"/>
          <p:cNvGrpSpPr>
            <a:grpSpLocks/>
          </p:cNvGrpSpPr>
          <p:nvPr/>
        </p:nvGrpSpPr>
        <p:grpSpPr bwMode="auto">
          <a:xfrm>
            <a:off x="357158" y="5187970"/>
            <a:ext cx="8388350" cy="461963"/>
            <a:chOff x="476" y="210"/>
            <a:chExt cx="5284" cy="291"/>
          </a:xfrm>
        </p:grpSpPr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476" y="210"/>
              <a:ext cx="52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3)      </a:t>
              </a:r>
              <a:r>
                <a:rPr kumimoji="0" lang="en-US" altLang="zh-CN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维欧氏空间</a:t>
              </a:r>
              <a:r>
                <a:rPr kumimoji="0"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0"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中的线性变换　是正交变换</a:t>
              </a:r>
            </a:p>
          </p:txBody>
        </p:sp>
        <p:graphicFrame>
          <p:nvGraphicFramePr>
            <p:cNvPr id="38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763861"/>
                </p:ext>
              </p:extLst>
            </p:nvPr>
          </p:nvGraphicFramePr>
          <p:xfrm>
            <a:off x="881" y="283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62" name="Equation" r:id="rId28" imgW="228600" imgH="241300" progId="Equation.DSMT4">
                    <p:embed/>
                  </p:oleObj>
                </mc:Choice>
                <mc:Fallback>
                  <p:oleObj name="Equation" r:id="rId28" imgW="228600" imgH="241300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1" y="283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1975233"/>
                </p:ext>
              </p:extLst>
            </p:nvPr>
          </p:nvGraphicFramePr>
          <p:xfrm>
            <a:off x="3266" y="300"/>
            <a:ext cx="17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63" name="Equation" r:id="rId29" imgW="279400" imgH="228600" progId="Equation.DSMT4">
                    <p:embed/>
                  </p:oleObj>
                </mc:Choice>
                <mc:Fallback>
                  <p:oleObj name="Equation" r:id="rId29" imgW="279400" imgH="228600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6" y="300"/>
                          <a:ext cx="17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996990" y="5583263"/>
            <a:ext cx="7718414" cy="461963"/>
            <a:chOff x="476" y="663"/>
            <a:chExt cx="4457" cy="291"/>
          </a:xfrm>
        </p:grpSpPr>
        <p:grpSp>
          <p:nvGrpSpPr>
            <p:cNvPr id="41" name="Group 17"/>
            <p:cNvGrpSpPr>
              <a:grpSpLocks/>
            </p:cNvGrpSpPr>
            <p:nvPr/>
          </p:nvGrpSpPr>
          <p:grpSpPr bwMode="auto">
            <a:xfrm>
              <a:off x="884" y="663"/>
              <a:ext cx="4049" cy="291"/>
              <a:chOff x="793" y="663"/>
              <a:chExt cx="4049" cy="291"/>
            </a:xfrm>
          </p:grpSpPr>
          <p:sp>
            <p:nvSpPr>
              <p:cNvPr id="43" name="Rectangle 10"/>
              <p:cNvSpPr>
                <a:spLocks noChangeArrowheads="1"/>
              </p:cNvSpPr>
              <p:nvPr/>
            </p:nvSpPr>
            <p:spPr bwMode="auto">
              <a:xfrm>
                <a:off x="793" y="663"/>
                <a:ext cx="404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0"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　在任一组标准正交基下的</a:t>
                </a:r>
                <a:r>
                  <a:rPr kumimoji="0"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矩阵</a:t>
                </a:r>
                <a:r>
                  <a:rPr kumimoji="0" lang="en-US" altLang="zh-CN" sz="24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0" lang="zh-CN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kumimoji="0"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正交矩阵．</a:t>
                </a:r>
              </a:p>
            </p:txBody>
          </p:sp>
          <p:graphicFrame>
            <p:nvGraphicFramePr>
              <p:cNvPr id="44" name="Object 10"/>
              <p:cNvGraphicFramePr>
                <a:graphicFrameLocks noChangeAspect="1"/>
              </p:cNvGraphicFramePr>
              <p:nvPr/>
            </p:nvGraphicFramePr>
            <p:xfrm>
              <a:off x="884" y="753"/>
              <a:ext cx="17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6164" name="Equation" r:id="rId31" imgW="279400" imgH="228600" progId="Equation.DSMT4">
                      <p:embed/>
                    </p:oleObj>
                  </mc:Choice>
                  <mc:Fallback>
                    <p:oleObj name="Equation" r:id="rId31" imgW="279400" imgH="228600" progId="Equation.DSMT4">
                      <p:embed/>
                      <p:pic>
                        <p:nvPicPr>
                          <p:cNvPr id="0" name="Picture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4" y="753"/>
                            <a:ext cx="17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2" name="AutoShape 20"/>
            <p:cNvSpPr>
              <a:spLocks noChangeArrowheads="1"/>
            </p:cNvSpPr>
            <p:nvPr/>
          </p:nvSpPr>
          <p:spPr bwMode="auto">
            <a:xfrm>
              <a:off x="476" y="754"/>
              <a:ext cx="453" cy="136"/>
            </a:xfrm>
            <a:prstGeom prst="leftRightArrow">
              <a:avLst>
                <a:gd name="adj1" fmla="val 50000"/>
                <a:gd name="adj2" fmla="val 6661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Group 23"/>
          <p:cNvGrpSpPr>
            <a:grpSpLocks/>
          </p:cNvGrpSpPr>
          <p:nvPr/>
        </p:nvGrpSpPr>
        <p:grpSpPr bwMode="auto">
          <a:xfrm>
            <a:off x="857224" y="5902348"/>
            <a:ext cx="8286750" cy="669924"/>
            <a:chOff x="612" y="1752"/>
            <a:chExt cx="5220" cy="422"/>
          </a:xfrm>
        </p:grpSpPr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612" y="1752"/>
              <a:ext cx="5220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kumimoji="0"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如果            则</a:t>
              </a:r>
              <a:r>
                <a:rPr kumimoji="0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称　为</a:t>
              </a:r>
              <a:r>
                <a:rPr kumimoji="0" lang="zh-CN" altLang="en-US" sz="2400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第一类</a:t>
              </a:r>
              <a:r>
                <a:rPr kumimoji="0" lang="zh-CN" altLang="en-US" sz="2400" dirty="0" smtClean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的</a:t>
              </a:r>
              <a:r>
                <a:rPr kumimoji="0" lang="zh-CN" altLang="en-US" sz="2400" dirty="0" smtClean="0">
                  <a:solidFill>
                    <a:srgbClr val="CC66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；</a:t>
              </a:r>
              <a:r>
                <a:rPr lang="zh-CN" altLang="en-US" sz="2400" dirty="0" smtClean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如果 </a:t>
              </a:r>
              <a:r>
                <a:rPr lang="zh-CN" altLang="en-US" sz="2400" dirty="0" smtClean="0">
                  <a:solidFill>
                    <a:srgbClr val="CC66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            </a:t>
              </a:r>
              <a:r>
                <a:rPr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则称　为</a:t>
              </a:r>
              <a:r>
                <a:rPr lang="zh-CN" altLang="en-US" sz="2400" dirty="0" smtClean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第二类</a:t>
              </a:r>
              <a:r>
                <a:rPr lang="en-US" altLang="zh-CN" sz="2400" dirty="0" smtClean="0">
                  <a:solidFill>
                    <a:srgbClr val="CC66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.</a:t>
              </a:r>
              <a:endPara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1588368"/>
                </p:ext>
              </p:extLst>
            </p:nvPr>
          </p:nvGraphicFramePr>
          <p:xfrm>
            <a:off x="1107" y="1895"/>
            <a:ext cx="495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65" name="Equation" r:id="rId32" imgW="1028254" imgH="495085" progId="Equation.DSMT4">
                    <p:embed/>
                  </p:oleObj>
                </mc:Choice>
                <mc:Fallback>
                  <p:oleObj name="Equation" r:id="rId32" imgW="1028254" imgH="495085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7" y="1895"/>
                          <a:ext cx="495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3482770"/>
                </p:ext>
              </p:extLst>
            </p:nvPr>
          </p:nvGraphicFramePr>
          <p:xfrm>
            <a:off x="2007" y="1932"/>
            <a:ext cx="165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66" name="Equation" r:id="rId34" imgW="279400" imgH="228600" progId="Equation.DSMT4">
                    <p:embed/>
                  </p:oleObj>
                </mc:Choice>
                <mc:Fallback>
                  <p:oleObj name="Equation" r:id="rId34" imgW="279400" imgH="228600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7" y="1932"/>
                          <a:ext cx="165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962463"/>
              </p:ext>
            </p:extLst>
          </p:nvPr>
        </p:nvGraphicFramePr>
        <p:xfrm>
          <a:off x="5857884" y="6116664"/>
          <a:ext cx="928694" cy="365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67" name="Equation" r:id="rId36" imgW="1256755" imgH="495085" progId="Equation.DSMT4">
                  <p:embed/>
                </p:oleObj>
              </mc:Choice>
              <mc:Fallback>
                <p:oleObj name="Equation" r:id="rId36" imgW="1256755" imgH="495085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6116664"/>
                        <a:ext cx="928694" cy="365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482770"/>
              </p:ext>
            </p:extLst>
          </p:nvPr>
        </p:nvGraphicFramePr>
        <p:xfrm>
          <a:off x="7429520" y="6188102"/>
          <a:ext cx="261942" cy="214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68" name="Equation" r:id="rId38" imgW="279400" imgH="228600" progId="Equation.DSMT4">
                  <p:embed/>
                </p:oleObj>
              </mc:Choice>
              <mc:Fallback>
                <p:oleObj name="Equation" r:id="rId38" imgW="279400" imgH="2286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20" y="6188102"/>
                        <a:ext cx="261942" cy="214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57158" y="4786322"/>
            <a:ext cx="742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2)   </a:t>
            </a:r>
            <a:r>
              <a:rPr lang="zh-CN" altLang="en-US" sz="2400" dirty="0" smtClean="0"/>
              <a:t>正交变换是可逆的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4"/>
          <p:cNvGraphicFramePr>
            <a:graphicFrameLocks noChangeAspect="1"/>
          </p:cNvGraphicFramePr>
          <p:nvPr/>
        </p:nvGraphicFramePr>
        <p:xfrm>
          <a:off x="428596" y="1384296"/>
          <a:ext cx="61214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3" name="Equation" r:id="rId3" imgW="3060700" imgH="736600" progId="Equation.DSMT4">
                  <p:embed/>
                </p:oleObj>
              </mc:Choice>
              <mc:Fallback>
                <p:oleObj name="Equation" r:id="rId3" imgW="3060700" imgH="7366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1384296"/>
                        <a:ext cx="61214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5"/>
          <p:cNvGraphicFramePr>
            <a:graphicFrameLocks noChangeAspect="1"/>
          </p:cNvGraphicFramePr>
          <p:nvPr/>
        </p:nvGraphicFramePr>
        <p:xfrm>
          <a:off x="825500" y="2921000"/>
          <a:ext cx="58420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4" name="Equation" r:id="rId5" imgW="2921000" imgH="736600" progId="Equation.DSMT4">
                  <p:embed/>
                </p:oleObj>
              </mc:Choice>
              <mc:Fallback>
                <p:oleObj name="Equation" r:id="rId5" imgW="2921000" imgH="7366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2921000"/>
                        <a:ext cx="58420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6"/>
          <p:cNvGraphicFramePr>
            <a:graphicFrameLocks noChangeAspect="1"/>
          </p:cNvGraphicFramePr>
          <p:nvPr/>
        </p:nvGraphicFramePr>
        <p:xfrm>
          <a:off x="838200" y="4978400"/>
          <a:ext cx="58420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5" name="Equation" r:id="rId7" imgW="2921000" imgH="736600" progId="Equation.DSMT4">
                  <p:embed/>
                </p:oleObj>
              </mc:Choice>
              <mc:Fallback>
                <p:oleObj name="Equation" r:id="rId7" imgW="2921000" imgH="7366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978400"/>
                        <a:ext cx="58420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6477000" y="1066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Text Box 1030"/>
          <p:cNvSpPr txBox="1">
            <a:spLocks noChangeArrowheads="1"/>
          </p:cNvSpPr>
          <p:nvPr/>
        </p:nvSpPr>
        <p:spPr bwMode="auto">
          <a:xfrm>
            <a:off x="6562696" y="1739896"/>
            <a:ext cx="2286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绕 </a:t>
            </a:r>
            <a:r>
              <a:rPr lang="en-US" altLang="zh-CN" b="1" i="1">
                <a:solidFill>
                  <a:srgbClr val="000000"/>
                </a:solidFill>
              </a:rPr>
              <a:t>z </a:t>
            </a:r>
            <a:r>
              <a:rPr lang="zh-CN" altLang="en-US" b="1">
                <a:solidFill>
                  <a:srgbClr val="000000"/>
                </a:solidFill>
              </a:rPr>
              <a:t>轴旋转</a:t>
            </a:r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6629400" y="3200400"/>
            <a:ext cx="2362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绕 </a:t>
            </a:r>
            <a:r>
              <a:rPr lang="en-US" altLang="zh-CN" b="1" i="1">
                <a:solidFill>
                  <a:srgbClr val="000000"/>
                </a:solidFill>
              </a:rPr>
              <a:t>x </a:t>
            </a:r>
            <a:r>
              <a:rPr lang="zh-CN" altLang="en-US" b="1">
                <a:solidFill>
                  <a:srgbClr val="000000"/>
                </a:solidFill>
              </a:rPr>
              <a:t>轴旋转</a:t>
            </a:r>
          </a:p>
        </p:txBody>
      </p:sp>
      <p:sp>
        <p:nvSpPr>
          <p:cNvPr id="8" name="Text Box 1032"/>
          <p:cNvSpPr txBox="1">
            <a:spLocks noChangeArrowheads="1"/>
          </p:cNvSpPr>
          <p:nvPr/>
        </p:nvSpPr>
        <p:spPr bwMode="auto">
          <a:xfrm>
            <a:off x="6496050" y="5334000"/>
            <a:ext cx="2362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绕 </a:t>
            </a:r>
            <a:r>
              <a:rPr lang="en-US" altLang="zh-CN" b="1" i="1">
                <a:solidFill>
                  <a:srgbClr val="000000"/>
                </a:solidFill>
              </a:rPr>
              <a:t>y </a:t>
            </a:r>
            <a:r>
              <a:rPr lang="zh-CN" altLang="en-US" b="1">
                <a:solidFill>
                  <a:srgbClr val="000000"/>
                </a:solidFill>
              </a:rPr>
              <a:t>轴旋转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61952" y="776288"/>
            <a:ext cx="6305548" cy="5191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</a:rPr>
              <a:t>绕</a:t>
            </a:r>
            <a:r>
              <a:rPr lang="zh-CN" altLang="en-US" sz="2800" b="1" dirty="0">
                <a:solidFill>
                  <a:srgbClr val="FF0000"/>
                </a:solidFill>
              </a:rPr>
              <a:t>坐标轴的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旋转变换是特殊的正交变换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3.3  </a:t>
            </a: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正交变换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3.4  </a:t>
            </a: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对称变换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214414" y="1181081"/>
            <a:ext cx="7143750" cy="461963"/>
            <a:chOff x="612" y="845"/>
            <a:chExt cx="4500" cy="291"/>
          </a:xfrm>
        </p:grpSpPr>
        <p:sp>
          <p:nvSpPr>
            <p:cNvPr id="5" name="Rectangle 18"/>
            <p:cNvSpPr>
              <a:spLocks noChangeArrowheads="1"/>
            </p:cNvSpPr>
            <p:nvPr/>
          </p:nvSpPr>
          <p:spPr bwMode="auto">
            <a:xfrm>
              <a:off x="612" y="845"/>
              <a:ext cx="450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0"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r>
                <a:rPr kumimoji="0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　是欧氏空间</a:t>
              </a:r>
              <a:r>
                <a:rPr kumimoji="0"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0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的一个</a:t>
              </a:r>
              <a:r>
                <a:rPr kumimoji="0"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线性变换，若</a:t>
              </a:r>
              <a:endPara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4034012"/>
                </p:ext>
              </p:extLst>
            </p:nvPr>
          </p:nvGraphicFramePr>
          <p:xfrm>
            <a:off x="886" y="926"/>
            <a:ext cx="17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93" name="Equation" r:id="rId3" imgW="279400" imgH="228600" progId="Equation.DSMT4">
                    <p:embed/>
                  </p:oleObj>
                </mc:Choice>
                <mc:Fallback>
                  <p:oleObj name="Equation" r:id="rId3" imgW="279400" imgH="2286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" y="926"/>
                          <a:ext cx="17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矩形 17"/>
          <p:cNvSpPr/>
          <p:nvPr/>
        </p:nvSpPr>
        <p:spPr>
          <a:xfrm>
            <a:off x="214282" y="118108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定义</a:t>
            </a:r>
            <a:endParaRPr lang="zh-CN" altLang="en-US" sz="24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5720" y="328612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性质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67961" name="Object 25"/>
          <p:cNvGraphicFramePr>
            <a:graphicFrameLocks noChangeAspect="1"/>
          </p:cNvGraphicFramePr>
          <p:nvPr/>
        </p:nvGraphicFramePr>
        <p:xfrm>
          <a:off x="1928794" y="1752585"/>
          <a:ext cx="4643470" cy="407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94" name="Equation" r:id="rId5" imgW="5638800" imgH="495300" progId="Equation.DSMT4">
                  <p:embed/>
                </p:oleObj>
              </mc:Choice>
              <mc:Fallback>
                <p:oleObj name="Equation" r:id="rId5" imgW="5638800" imgH="4953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1752585"/>
                        <a:ext cx="4643470" cy="407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35"/>
          <p:cNvGrpSpPr>
            <a:grpSpLocks/>
          </p:cNvGrpSpPr>
          <p:nvPr/>
        </p:nvGrpSpPr>
        <p:grpSpPr bwMode="auto">
          <a:xfrm>
            <a:off x="1428728" y="2252657"/>
            <a:ext cx="9072562" cy="461963"/>
            <a:chOff x="476" y="3455"/>
            <a:chExt cx="5715" cy="291"/>
          </a:xfrm>
        </p:grpSpPr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476" y="3455"/>
              <a:ext cx="57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则称　为</a:t>
              </a:r>
              <a:r>
                <a:rPr kumimoji="0" lang="zh-CN" altLang="en-US" sz="2400" b="1" dirty="0" smtClean="0">
                  <a:solidFill>
                    <a:srgbClr val="CC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对称变换</a:t>
              </a:r>
              <a:r>
                <a:rPr kumimoji="0"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．</a:t>
              </a:r>
              <a:endPara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4110557"/>
                </p:ext>
              </p:extLst>
            </p:nvPr>
          </p:nvGraphicFramePr>
          <p:xfrm>
            <a:off x="926" y="3545"/>
            <a:ext cx="17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995" name="Equation" r:id="rId7" imgW="279400" imgH="228600" progId="Equation.DSMT4">
                    <p:embed/>
                  </p:oleObj>
                </mc:Choice>
                <mc:Fallback>
                  <p:oleObj name="Equation" r:id="rId7" imgW="279400" imgH="228600" progId="Equation.DSMT4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6" y="3545"/>
                          <a:ext cx="17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" name="Rectangle 7"/>
          <p:cNvSpPr>
            <a:spLocks noChangeArrowheads="1"/>
          </p:cNvSpPr>
          <p:nvPr/>
        </p:nvSpPr>
        <p:spPr bwMode="auto">
          <a:xfrm>
            <a:off x="428596" y="4000504"/>
            <a:ext cx="81439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kumimoji="0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维欧氏空间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的对称变换与</a:t>
            </a:r>
            <a:r>
              <a:rPr kumimoji="0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级实对称矩阵</a:t>
            </a:r>
            <a:r>
              <a:rPr kumimoji="0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标准正交基 下是相互确定的。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14282" y="857232"/>
            <a:ext cx="25923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定义：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285852" y="857232"/>
            <a:ext cx="7632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实数域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上欧氏空间</a:t>
            </a:r>
            <a:r>
              <a:rPr kumimoji="1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kumimoji="1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'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同构的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285852" y="1285860"/>
            <a:ext cx="8066087" cy="461962"/>
            <a:chOff x="521" y="1221"/>
            <a:chExt cx="5081" cy="291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521" y="1221"/>
              <a:ext cx="50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如果由</a:t>
              </a:r>
              <a:r>
                <a:rPr kumimoji="1"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到</a:t>
              </a:r>
              <a:r>
                <a:rPr kumimoji="1"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en-US" altLang="zh-CN" sz="2400" b="1" i="1" dirty="0" smtClean="0"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‘</a:t>
              </a:r>
              <a:r>
                <a:rPr kumimoji="1"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有</a:t>
              </a:r>
              <a:r>
                <a: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一个</a:t>
              </a:r>
              <a:r>
                <a:rPr kumimoji="1"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－</a:t>
              </a:r>
              <a:r>
                <a:rPr kumimoji="1"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对应　</a:t>
              </a:r>
              <a:r>
                <a:rPr kumimoji="1"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，满足</a:t>
              </a:r>
              <a:endPara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6410058"/>
                </p:ext>
              </p:extLst>
            </p:nvPr>
          </p:nvGraphicFramePr>
          <p:xfrm>
            <a:off x="3041" y="1311"/>
            <a:ext cx="17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13" name="Equation" r:id="rId3" imgW="279400" imgH="228600" progId="Equation.DSMT4">
                    <p:embed/>
                  </p:oleObj>
                </mc:Choice>
                <mc:Fallback>
                  <p:oleObj name="Equation" r:id="rId3" imgW="279400" imgH="2286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1" y="1311"/>
                          <a:ext cx="17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181490"/>
              </p:ext>
            </p:extLst>
          </p:nvPr>
        </p:nvGraphicFramePr>
        <p:xfrm>
          <a:off x="1500166" y="1857364"/>
          <a:ext cx="3786214" cy="349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4" name="Equation" r:id="rId5" imgW="4267200" imgH="393700" progId="Equation.DSMT4">
                  <p:embed/>
                </p:oleObj>
              </mc:Choice>
              <mc:Fallback>
                <p:oleObj name="Equation" r:id="rId5" imgW="4267200" imgH="393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1857364"/>
                        <a:ext cx="3786214" cy="349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585139"/>
              </p:ext>
            </p:extLst>
          </p:nvPr>
        </p:nvGraphicFramePr>
        <p:xfrm>
          <a:off x="5643570" y="1857364"/>
          <a:ext cx="2660674" cy="346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5" name="Equation" r:id="rId7" imgW="3022600" imgH="393700" progId="Equation.DSMT4">
                  <p:embed/>
                </p:oleObj>
              </mc:Choice>
              <mc:Fallback>
                <p:oleObj name="Equation" r:id="rId7" imgW="3022600" imgH="3937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1857364"/>
                        <a:ext cx="2660674" cy="346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453778"/>
              </p:ext>
            </p:extLst>
          </p:nvPr>
        </p:nvGraphicFramePr>
        <p:xfrm>
          <a:off x="1500166" y="2285992"/>
          <a:ext cx="2714644" cy="356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6" name="Equation" r:id="rId9" imgW="2997200" imgH="393700" progId="Equation.DSMT4">
                  <p:embed/>
                </p:oleObj>
              </mc:Choice>
              <mc:Fallback>
                <p:oleObj name="Equation" r:id="rId9" imgW="2997200" imgH="393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2285992"/>
                        <a:ext cx="2714644" cy="356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110858"/>
              </p:ext>
            </p:extLst>
          </p:nvPr>
        </p:nvGraphicFramePr>
        <p:xfrm>
          <a:off x="1500166" y="2643182"/>
          <a:ext cx="3357586" cy="425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7" name="Equation" r:id="rId11" imgW="3911600" imgH="495300" progId="Equation.DSMT4">
                  <p:embed/>
                </p:oleObj>
              </mc:Choice>
              <mc:Fallback>
                <p:oleObj name="Equation" r:id="rId11" imgW="3911600" imgH="4953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2643182"/>
                        <a:ext cx="3357586" cy="425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7"/>
          <p:cNvGrpSpPr>
            <a:grpSpLocks/>
          </p:cNvGrpSpPr>
          <p:nvPr/>
        </p:nvGrpSpPr>
        <p:grpSpPr bwMode="auto">
          <a:xfrm>
            <a:off x="1428728" y="3143248"/>
            <a:ext cx="6572250" cy="461962"/>
            <a:chOff x="567" y="2931"/>
            <a:chExt cx="4140" cy="291"/>
          </a:xfrm>
        </p:grpSpPr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567" y="2931"/>
              <a:ext cx="41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这样的映射　称为欧氏空间</a:t>
              </a:r>
              <a:r>
                <a:rPr kumimoji="1"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到</a:t>
              </a:r>
              <a:r>
                <a:rPr kumimoji="1"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en-US" altLang="zh-CN" sz="2400" b="1" i="1" dirty="0"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'</a:t>
              </a:r>
              <a:r>
                <a: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kumimoji="1" lang="zh-CN" altLang="en-US" sz="24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同构映射</a:t>
              </a:r>
              <a:r>
                <a:rPr kumimoji="1"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13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9600716"/>
                </p:ext>
              </p:extLst>
            </p:nvPr>
          </p:nvGraphicFramePr>
          <p:xfrm>
            <a:off x="1602" y="3021"/>
            <a:ext cx="17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18" name="Equation" r:id="rId13" imgW="279400" imgH="228600" progId="Equation.DSMT4">
                    <p:embed/>
                  </p:oleObj>
                </mc:Choice>
                <mc:Fallback>
                  <p:oleObj name="Equation" r:id="rId13" imgW="279400" imgH="2286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3021"/>
                          <a:ext cx="17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3.5  </a:t>
            </a: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同构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grpSp>
        <p:nvGrpSpPr>
          <p:cNvPr id="15" name="Group 33"/>
          <p:cNvGrpSpPr>
            <a:grpSpLocks/>
          </p:cNvGrpSpPr>
          <p:nvPr/>
        </p:nvGrpSpPr>
        <p:grpSpPr bwMode="auto">
          <a:xfrm>
            <a:off x="500034" y="4071946"/>
            <a:ext cx="7488237" cy="461962"/>
            <a:chOff x="612" y="2774"/>
            <a:chExt cx="4717" cy="291"/>
          </a:xfrm>
        </p:grpSpPr>
        <p:sp>
          <p:nvSpPr>
            <p:cNvPr id="16" name="Rectangle 27"/>
            <p:cNvSpPr>
              <a:spLocks noChangeArrowheads="1"/>
            </p:cNvSpPr>
            <p:nvPr/>
          </p:nvSpPr>
          <p:spPr bwMode="auto">
            <a:xfrm>
              <a:off x="612" y="2774"/>
              <a:ext cx="47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kumimoji="1" lang="zh-CN" altLang="en-US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任一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　维欧氏空间</a:t>
              </a:r>
              <a:r>
                <a:rPr kumimoji="1"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必与　 同构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17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8679640"/>
                </p:ext>
              </p:extLst>
            </p:nvPr>
          </p:nvGraphicFramePr>
          <p:xfrm>
            <a:off x="1377" y="2847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19" name="Equation" r:id="rId14" imgW="228600" imgH="241300" progId="Equation.DSMT4">
                    <p:embed/>
                  </p:oleObj>
                </mc:Choice>
                <mc:Fallback>
                  <p:oleObj name="Equation" r:id="rId14" imgW="228600" imgH="2413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7" y="2847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4749843"/>
                </p:ext>
              </p:extLst>
            </p:nvPr>
          </p:nvGraphicFramePr>
          <p:xfrm>
            <a:off x="3042" y="2800"/>
            <a:ext cx="22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20" name="Equation" r:id="rId16" imgW="431613" imgH="380835" progId="Equation.DSMT4">
                    <p:embed/>
                  </p:oleObj>
                </mc:Choice>
                <mc:Fallback>
                  <p:oleObj name="Equation" r:id="rId16" imgW="431613" imgH="380835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2" y="2800"/>
                          <a:ext cx="22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矩形 18"/>
          <p:cNvSpPr/>
          <p:nvPr/>
        </p:nvSpPr>
        <p:spPr>
          <a:xfrm>
            <a:off x="285720" y="3571876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性质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500034" y="4572008"/>
            <a:ext cx="8785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）两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个有限维欧氏空间</a:t>
            </a:r>
            <a:r>
              <a:rPr kumimoji="1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kumimoji="1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V'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同构</a:t>
            </a:r>
          </a:p>
        </p:txBody>
      </p:sp>
      <p:grpSp>
        <p:nvGrpSpPr>
          <p:cNvPr id="21" name="Group 44"/>
          <p:cNvGrpSpPr>
            <a:grpSpLocks/>
          </p:cNvGrpSpPr>
          <p:nvPr/>
        </p:nvGrpSpPr>
        <p:grpSpPr bwMode="auto">
          <a:xfrm>
            <a:off x="5286380" y="4572010"/>
            <a:ext cx="3000375" cy="360363"/>
            <a:chOff x="657" y="754"/>
            <a:chExt cx="1890" cy="227"/>
          </a:xfrm>
        </p:grpSpPr>
        <p:graphicFrame>
          <p:nvGraphicFramePr>
            <p:cNvPr id="22" name="Object 37"/>
            <p:cNvGraphicFramePr>
              <a:graphicFrameLocks noChangeAspect="1"/>
            </p:cNvGraphicFramePr>
            <p:nvPr/>
          </p:nvGraphicFramePr>
          <p:xfrm>
            <a:off x="1247" y="754"/>
            <a:ext cx="130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21" name="Equation" r:id="rId18" imgW="2349500" imgH="393700" progId="Equation.DSMT4">
                    <p:embed/>
                  </p:oleObj>
                </mc:Choice>
                <mc:Fallback>
                  <p:oleObj name="Equation" r:id="rId18" imgW="2349500" imgH="3937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754"/>
                          <a:ext cx="130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AutoShape 39"/>
            <p:cNvSpPr>
              <a:spLocks noChangeArrowheads="1"/>
            </p:cNvSpPr>
            <p:nvPr/>
          </p:nvSpPr>
          <p:spPr bwMode="auto">
            <a:xfrm>
              <a:off x="657" y="845"/>
              <a:ext cx="499" cy="136"/>
            </a:xfrm>
            <a:prstGeom prst="leftRightArrow">
              <a:avLst>
                <a:gd name="adj1" fmla="val 50000"/>
                <a:gd name="adj2" fmla="val 7338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500034" y="5072074"/>
            <a:ext cx="87836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AutoNum type="arabicParenR" startAt="3"/>
            </a:pPr>
            <a:r>
              <a:rPr kumimoji="0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欧氏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空间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的正交变换是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到自身的同构映射</a:t>
            </a:r>
            <a:r>
              <a:rPr kumimoji="0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kumimoji="0"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正交变换的逆变换是正交变换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kumimoji="0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要求</a:t>
            </a:r>
            <a:endParaRPr lang="zh-CN" altLang="en-US" sz="3600" dirty="0">
              <a:solidFill>
                <a:srgbClr val="FFFF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034" y="1071546"/>
            <a:ext cx="75724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掌握线性空间、维数、基底与坐标的基本定义及性质。掌握基变换、坐标变换与矩阵之间的关系。理解子空间与生成子空间的基与维数概念；理解线性变换的简单性质。理解坐标转化法，初步会用坐标法把一个向量空间</a:t>
            </a:r>
            <a:r>
              <a:rPr lang="en-US" sz="2400" dirty="0" smtClean="0"/>
              <a:t>(</a:t>
            </a:r>
            <a:r>
              <a:rPr lang="zh-CN" altLang="en-US" sz="2400" dirty="0" smtClean="0"/>
              <a:t>组</a:t>
            </a:r>
            <a:r>
              <a:rPr lang="en-US" sz="2400" dirty="0" smtClean="0"/>
              <a:t>)</a:t>
            </a:r>
            <a:r>
              <a:rPr lang="zh-CN" altLang="en-US" sz="2400" dirty="0" smtClean="0"/>
              <a:t>转化为数组空间；了解线性变换的性质和线性变换的运算。了解线性变换与矩阵之间的关系；理解线性变换的维数公式。理解保内积同构，了解向量空间与标准数组空间的同构关系。理解欧式空间的概念；熟悉正交向量与正交基</a:t>
            </a:r>
            <a:r>
              <a:rPr lang="zh-CN" altLang="en-US" sz="2400" smtClean="0"/>
              <a:t>，掌握</a:t>
            </a:r>
            <a:r>
              <a:rPr lang="zh-CN" altLang="en-US" sz="2400" smtClean="0">
                <a:cs typeface="Times New Roman" pitchFamily="18" charset="0"/>
              </a:rPr>
              <a:t>线性无关向量组的施密特正交化方法</a:t>
            </a:r>
            <a:r>
              <a:rPr lang="zh-CN" altLang="en-US" sz="2400" smtClean="0"/>
              <a:t>；</a:t>
            </a:r>
            <a:r>
              <a:rPr lang="zh-CN" altLang="en-US" sz="2400" dirty="0" smtClean="0"/>
              <a:t>理解度量矩阵与正定矩阵；了解在欧氏空间内度量矩阵与标准正交基的性质。了解正交补概念，理解正交变换与正交矩阵性质。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8615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右箭头 5"/>
          <p:cNvSpPr/>
          <p:nvPr/>
        </p:nvSpPr>
        <p:spPr>
          <a:xfrm>
            <a:off x="4145082" y="5682549"/>
            <a:ext cx="1651054" cy="4616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4572000" y="5685984"/>
            <a:ext cx="765418" cy="46752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同构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TextBox 18"/>
          <p:cNvSpPr txBox="1"/>
          <p:nvPr/>
        </p:nvSpPr>
        <p:spPr>
          <a:xfrm>
            <a:off x="5715008" y="618978"/>
            <a:ext cx="307183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三维几何空间中的点</a:t>
            </a:r>
            <a:endParaRPr lang="zh-CN" altLang="en-US" sz="2400" dirty="0"/>
          </a:p>
        </p:txBody>
      </p:sp>
      <p:sp>
        <p:nvSpPr>
          <p:cNvPr id="37" name="TextBox 19"/>
          <p:cNvSpPr txBox="1"/>
          <p:nvPr/>
        </p:nvSpPr>
        <p:spPr>
          <a:xfrm>
            <a:off x="1214414" y="618978"/>
            <a:ext cx="185738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坐标</a:t>
            </a:r>
            <a:endParaRPr lang="zh-CN" altLang="en-US" sz="2400" dirty="0"/>
          </a:p>
        </p:txBody>
      </p:sp>
      <p:sp>
        <p:nvSpPr>
          <p:cNvPr id="40" name="左右箭头 39"/>
          <p:cNvSpPr/>
          <p:nvPr/>
        </p:nvSpPr>
        <p:spPr>
          <a:xfrm>
            <a:off x="3571868" y="690416"/>
            <a:ext cx="1643074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21"/>
          <p:cNvSpPr txBox="1"/>
          <p:nvPr/>
        </p:nvSpPr>
        <p:spPr>
          <a:xfrm>
            <a:off x="3929058" y="404664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</a:rPr>
              <a:t>坐标系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sp>
        <p:nvSpPr>
          <p:cNvPr id="42" name="TextBox 22"/>
          <p:cNvSpPr txBox="1"/>
          <p:nvPr/>
        </p:nvSpPr>
        <p:spPr>
          <a:xfrm>
            <a:off x="4071934" y="904730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向量</a:t>
            </a:r>
            <a:endParaRPr lang="zh-CN" altLang="en-US" sz="2000" dirty="0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012834"/>
              </p:ext>
            </p:extLst>
          </p:nvPr>
        </p:nvGraphicFramePr>
        <p:xfrm>
          <a:off x="1928794" y="647553"/>
          <a:ext cx="1000132" cy="400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66" name="Equation" r:id="rId4" imgW="507780" imgH="203112" progId="Equation.DSMT4">
                  <p:embed/>
                </p:oleObj>
              </mc:Choice>
              <mc:Fallback>
                <p:oleObj name="Equation" r:id="rId4" imgW="507780" imgH="203112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647553"/>
                        <a:ext cx="1000132" cy="4000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24"/>
          <p:cNvSpPr txBox="1"/>
          <p:nvPr/>
        </p:nvSpPr>
        <p:spPr>
          <a:xfrm>
            <a:off x="107504" y="2586205"/>
            <a:ext cx="457203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数域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上的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维向量                      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162328"/>
              </p:ext>
            </p:extLst>
          </p:nvPr>
        </p:nvGraphicFramePr>
        <p:xfrm>
          <a:off x="3004724" y="2597020"/>
          <a:ext cx="167481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67" name="Equation" r:id="rId6" imgW="850900" imgH="228600" progId="Equation.DSMT4">
                  <p:embed/>
                </p:oleObj>
              </mc:Choice>
              <mc:Fallback>
                <p:oleObj name="Equation" r:id="rId6" imgW="850900" imgH="22860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4724" y="2597020"/>
                        <a:ext cx="167481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26"/>
          <p:cNvSpPr txBox="1"/>
          <p:nvPr/>
        </p:nvSpPr>
        <p:spPr>
          <a:xfrm>
            <a:off x="714348" y="1076124"/>
            <a:ext cx="2786082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加法、数乘、内积、外积</a:t>
            </a:r>
            <a:endParaRPr lang="zh-CN" altLang="en-US" sz="1800" dirty="0"/>
          </a:p>
        </p:txBody>
      </p:sp>
      <p:sp>
        <p:nvSpPr>
          <p:cNvPr id="47" name="TextBox 27"/>
          <p:cNvSpPr txBox="1"/>
          <p:nvPr/>
        </p:nvSpPr>
        <p:spPr>
          <a:xfrm>
            <a:off x="5357818" y="1076124"/>
            <a:ext cx="3714776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平行、垂直、距离、夹角、面积、体积、直线、平面、曲面</a:t>
            </a:r>
            <a:r>
              <a:rPr lang="en-US" altLang="zh-CN" sz="1600" dirty="0" smtClean="0"/>
              <a:t>…</a:t>
            </a:r>
            <a:endParaRPr lang="zh-CN" altLang="en-US" sz="1600" dirty="0"/>
          </a:p>
        </p:txBody>
      </p:sp>
      <p:sp>
        <p:nvSpPr>
          <p:cNvPr id="48" name="下箭头 47"/>
          <p:cNvSpPr/>
          <p:nvPr/>
        </p:nvSpPr>
        <p:spPr>
          <a:xfrm>
            <a:off x="1928794" y="1476233"/>
            <a:ext cx="285752" cy="1095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14"/>
          <p:cNvSpPr txBox="1"/>
          <p:nvPr/>
        </p:nvSpPr>
        <p:spPr>
          <a:xfrm>
            <a:off x="5781323" y="2586205"/>
            <a:ext cx="300039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数域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上的向量空间                      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16"/>
          <p:cNvSpPr txBox="1"/>
          <p:nvPr/>
        </p:nvSpPr>
        <p:spPr>
          <a:xfrm>
            <a:off x="5745238" y="4211155"/>
            <a:ext cx="300039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数域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上的线性空间                      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714480" y="1758878"/>
            <a:ext cx="714380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chemeClr val="bg1"/>
                </a:solidFill>
              </a:rPr>
              <a:t>推广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52" name="下箭头 51"/>
          <p:cNvSpPr/>
          <p:nvPr/>
        </p:nvSpPr>
        <p:spPr>
          <a:xfrm>
            <a:off x="7102560" y="1643672"/>
            <a:ext cx="277752" cy="92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6888246" y="1895742"/>
            <a:ext cx="714380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chemeClr val="bg1"/>
                </a:solidFill>
              </a:rPr>
              <a:t>抽象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56" name="右箭头 55"/>
          <p:cNvSpPr/>
          <p:nvPr/>
        </p:nvSpPr>
        <p:spPr>
          <a:xfrm>
            <a:off x="4679536" y="2745029"/>
            <a:ext cx="1101787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26"/>
          <p:cNvSpPr txBox="1"/>
          <p:nvPr/>
        </p:nvSpPr>
        <p:spPr>
          <a:xfrm>
            <a:off x="6563335" y="3057247"/>
            <a:ext cx="1393041" cy="3787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加法</a:t>
            </a:r>
            <a:r>
              <a:rPr lang="zh-CN" altLang="en-US" sz="1800" dirty="0"/>
              <a:t>和</a:t>
            </a:r>
            <a:r>
              <a:rPr lang="zh-CN" altLang="en-US" sz="1800" dirty="0" smtClean="0"/>
              <a:t>数乘</a:t>
            </a:r>
            <a:endParaRPr lang="zh-CN" altLang="en-US" sz="1800" dirty="0"/>
          </a:p>
        </p:txBody>
      </p:sp>
      <p:sp>
        <p:nvSpPr>
          <p:cNvPr id="58" name="TextBox 21"/>
          <p:cNvSpPr txBox="1"/>
          <p:nvPr/>
        </p:nvSpPr>
        <p:spPr>
          <a:xfrm>
            <a:off x="4874637" y="2060848"/>
            <a:ext cx="811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线性运算</a:t>
            </a:r>
            <a:endParaRPr lang="zh-CN" altLang="en-US" sz="2000" dirty="0"/>
          </a:p>
        </p:txBody>
      </p:sp>
      <p:sp>
        <p:nvSpPr>
          <p:cNvPr id="59" name="TextBox 21"/>
          <p:cNvSpPr txBox="1"/>
          <p:nvPr/>
        </p:nvSpPr>
        <p:spPr>
          <a:xfrm>
            <a:off x="4872801" y="2857192"/>
            <a:ext cx="812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封闭</a:t>
            </a:r>
          </a:p>
        </p:txBody>
      </p:sp>
      <p:sp>
        <p:nvSpPr>
          <p:cNvPr id="60" name="线形标注 2 59"/>
          <p:cNvSpPr/>
          <p:nvPr/>
        </p:nvSpPr>
        <p:spPr>
          <a:xfrm>
            <a:off x="2555776" y="4020765"/>
            <a:ext cx="2120969" cy="929268"/>
          </a:xfrm>
          <a:prstGeom prst="borderCallout2">
            <a:avLst>
              <a:gd name="adj1" fmla="val 929"/>
              <a:gd name="adj2" fmla="val 100132"/>
              <a:gd name="adj3" fmla="val 45482"/>
              <a:gd name="adj4" fmla="val 133027"/>
              <a:gd name="adj5" fmla="val 46307"/>
              <a:gd name="adj6" fmla="val 149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 smtClean="0"/>
          </a:p>
          <a:p>
            <a:pPr>
              <a:spcBef>
                <a:spcPts val="1200"/>
              </a:spcBef>
            </a:pPr>
            <a:r>
              <a:rPr lang="zh-CN" altLang="en-US" sz="2000" dirty="0" smtClean="0">
                <a:solidFill>
                  <a:schemeClr val="tx1"/>
                </a:solidFill>
              </a:rPr>
              <a:t>定义相应的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r"/>
            <a:r>
              <a:rPr lang="zh-CN" altLang="en-US" sz="2000" dirty="0" smtClean="0">
                <a:solidFill>
                  <a:schemeClr val="tx1"/>
                </a:solidFill>
              </a:rPr>
              <a:t>加法：</a:t>
            </a:r>
            <a:r>
              <a:rPr lang="zh-CN" altLang="en-US" sz="2000" dirty="0" smtClean="0">
                <a:solidFill>
                  <a:srgbClr val="C00000"/>
                </a:solidFill>
              </a:rPr>
              <a:t>四法则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algn="r"/>
            <a:r>
              <a:rPr lang="zh-CN" altLang="en-US" sz="2000" dirty="0" smtClean="0">
                <a:solidFill>
                  <a:schemeClr val="tx1"/>
                </a:solidFill>
              </a:rPr>
              <a:t>数乘：</a:t>
            </a:r>
            <a:r>
              <a:rPr lang="zh-CN" altLang="en-US" sz="2000" dirty="0" smtClean="0">
                <a:solidFill>
                  <a:srgbClr val="C00000"/>
                </a:solidFill>
              </a:rPr>
              <a:t>四法则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61" name="下箭头 60"/>
          <p:cNvSpPr/>
          <p:nvPr/>
        </p:nvSpPr>
        <p:spPr>
          <a:xfrm>
            <a:off x="7121766" y="5053258"/>
            <a:ext cx="258546" cy="6292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16"/>
          <p:cNvSpPr txBox="1"/>
          <p:nvPr/>
        </p:nvSpPr>
        <p:spPr>
          <a:xfrm>
            <a:off x="5781323" y="5682549"/>
            <a:ext cx="2964311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数域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400" dirty="0" smtClean="0">
                <a:cs typeface="Times New Roman" pitchFamily="18" charset="0"/>
              </a:rPr>
              <a:t>上的欧氏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空间                      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26"/>
          <p:cNvSpPr txBox="1"/>
          <p:nvPr/>
        </p:nvSpPr>
        <p:spPr>
          <a:xfrm>
            <a:off x="6584999" y="4685384"/>
            <a:ext cx="1393041" cy="3787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加法</a:t>
            </a:r>
            <a:r>
              <a:rPr lang="zh-CN" altLang="en-US" sz="1800" dirty="0"/>
              <a:t>和</a:t>
            </a:r>
            <a:r>
              <a:rPr lang="zh-CN" altLang="en-US" sz="1800" dirty="0" smtClean="0"/>
              <a:t>数乘</a:t>
            </a:r>
            <a:endParaRPr lang="zh-CN" altLang="en-US" sz="1800" dirty="0"/>
          </a:p>
        </p:txBody>
      </p:sp>
      <p:sp>
        <p:nvSpPr>
          <p:cNvPr id="65" name="TextBox 26"/>
          <p:cNvSpPr txBox="1"/>
          <p:nvPr/>
        </p:nvSpPr>
        <p:spPr>
          <a:xfrm>
            <a:off x="714348" y="3034913"/>
            <a:ext cx="2786082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加法、数乘、内积、外积</a:t>
            </a:r>
            <a:endParaRPr lang="zh-CN" altLang="en-US" sz="1800" dirty="0"/>
          </a:p>
        </p:txBody>
      </p:sp>
      <p:sp>
        <p:nvSpPr>
          <p:cNvPr id="66" name="TextBox 26"/>
          <p:cNvSpPr txBox="1"/>
          <p:nvPr/>
        </p:nvSpPr>
        <p:spPr>
          <a:xfrm>
            <a:off x="6300193" y="6144214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加法</a:t>
            </a:r>
            <a:r>
              <a:rPr lang="zh-CN" altLang="en-US" sz="1800" dirty="0"/>
              <a:t>、</a:t>
            </a:r>
            <a:r>
              <a:rPr lang="zh-CN" altLang="en-US" sz="1800" dirty="0" smtClean="0"/>
              <a:t>数乘、内积</a:t>
            </a:r>
            <a:endParaRPr lang="zh-CN" altLang="en-US" sz="1800" dirty="0"/>
          </a:p>
        </p:txBody>
      </p:sp>
      <p:sp>
        <p:nvSpPr>
          <p:cNvPr id="67" name="下箭头 66"/>
          <p:cNvSpPr/>
          <p:nvPr/>
        </p:nvSpPr>
        <p:spPr>
          <a:xfrm>
            <a:off x="7092280" y="3429000"/>
            <a:ext cx="288032" cy="775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6888246" y="3619827"/>
            <a:ext cx="714380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chemeClr val="bg1"/>
                </a:solidFill>
              </a:rPr>
              <a:t>抽象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372200" y="5147491"/>
            <a:ext cx="1872208" cy="35051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Bef>
                <a:spcPts val="0"/>
              </a:spcBef>
            </a:pPr>
            <a:r>
              <a:rPr lang="zh-CN" altLang="en-US" sz="1800" dirty="0">
                <a:solidFill>
                  <a:srgbClr val="FFFF00"/>
                </a:solidFill>
              </a:rPr>
              <a:t>内积：度量性质</a:t>
            </a:r>
            <a:endParaRPr lang="en-US" altLang="zh-CN" sz="1800" dirty="0">
              <a:solidFill>
                <a:srgbClr val="FFFF00"/>
              </a:solidFill>
            </a:endParaRPr>
          </a:p>
        </p:txBody>
      </p:sp>
      <p:sp>
        <p:nvSpPr>
          <p:cNvPr id="70" name="TextBox 16"/>
          <p:cNvSpPr txBox="1"/>
          <p:nvPr/>
        </p:nvSpPr>
        <p:spPr>
          <a:xfrm>
            <a:off x="1331640" y="5682548"/>
            <a:ext cx="280831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数域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400" dirty="0" smtClean="0">
                <a:cs typeface="Times New Roman" pitchFamily="18" charset="0"/>
              </a:rPr>
              <a:t>上的向量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空间                      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26"/>
          <p:cNvSpPr txBox="1"/>
          <p:nvPr/>
        </p:nvSpPr>
        <p:spPr>
          <a:xfrm>
            <a:off x="1785918" y="5326173"/>
            <a:ext cx="2071702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坐标（数组）向量</a:t>
            </a:r>
            <a:endParaRPr lang="zh-CN" altLang="en-US" sz="1800" dirty="0"/>
          </a:p>
        </p:txBody>
      </p:sp>
      <p:sp>
        <p:nvSpPr>
          <p:cNvPr id="35" name="TextBox 26"/>
          <p:cNvSpPr txBox="1"/>
          <p:nvPr/>
        </p:nvSpPr>
        <p:spPr>
          <a:xfrm>
            <a:off x="1785918" y="6143644"/>
            <a:ext cx="214314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加法、数乘、内积</a:t>
            </a:r>
            <a:endParaRPr lang="zh-CN" alt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5" grpId="0" animBg="1"/>
      <p:bldP spid="36" grpId="0" animBg="1"/>
      <p:bldP spid="37" grpId="0" animBg="1"/>
      <p:bldP spid="40" grpId="0" animBg="1"/>
      <p:bldP spid="41" grpId="0"/>
      <p:bldP spid="42" grpId="0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6" grpId="0" animBg="1"/>
      <p:bldP spid="57" grpId="0" animBg="1"/>
      <p:bldP spid="58" grpId="0"/>
      <p:bldP spid="59" grpId="0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2.1</a:t>
            </a:r>
            <a:r>
              <a:rPr lang="en-US" altLang="zh-CN" sz="3600" dirty="0" smtClean="0">
                <a:solidFill>
                  <a:srgbClr val="FFFF00"/>
                </a:solidFill>
                <a:ea typeface="华文行楷" pitchFamily="2" charset="-122"/>
              </a:rPr>
              <a:t> </a:t>
            </a: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向量空间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graphicFrame>
        <p:nvGraphicFramePr>
          <p:cNvPr id="1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605485"/>
              </p:ext>
            </p:extLst>
          </p:nvPr>
        </p:nvGraphicFramePr>
        <p:xfrm>
          <a:off x="493340" y="1262622"/>
          <a:ext cx="803910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46" name="Equation" r:id="rId4" imgW="3721100" imgH="660400" progId="Equation.DSMT4">
                  <p:embed/>
                </p:oleObj>
              </mc:Choice>
              <mc:Fallback>
                <p:oleObj name="Equation" r:id="rId4" imgW="3721100" imgH="660400" progId="Equation.DSMT4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40" y="1262622"/>
                        <a:ext cx="8039100" cy="153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1385507" y="703741"/>
            <a:ext cx="5153975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dirty="0">
                <a:latin typeface="Times New Roman" panose="02020603050405020304" pitchFamily="18" charset="0"/>
              </a:rPr>
              <a:t>设</a:t>
            </a:r>
            <a:r>
              <a:rPr kumimoji="1" lang="en-US" altLang="zh-CN" i="1" dirty="0">
                <a:latin typeface="Times New Roman" panose="02020603050405020304" pitchFamily="18" charset="0"/>
              </a:rPr>
              <a:t>V</a:t>
            </a:r>
            <a:r>
              <a:rPr kumimoji="1" lang="zh-CN" altLang="en-US" dirty="0">
                <a:latin typeface="Times New Roman" panose="02020603050405020304" pitchFamily="18" charset="0"/>
              </a:rPr>
              <a:t>是非空的</a:t>
            </a:r>
            <a:r>
              <a:rPr kumimoji="1" lang="en-US" altLang="zh-CN" i="1" dirty="0">
                <a:latin typeface="Times New Roman" panose="02020603050405020304" pitchFamily="18" charset="0"/>
              </a:rPr>
              <a:t>n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维向量</a:t>
            </a:r>
            <a:r>
              <a:rPr kumimoji="1" lang="zh-CN" altLang="en-US" dirty="0">
                <a:latin typeface="Times New Roman" panose="02020603050405020304" pitchFamily="18" charset="0"/>
              </a:rPr>
              <a:t>集合，</a:t>
            </a:r>
            <a:endParaRPr kumimoji="1"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0769" y="756568"/>
            <a:ext cx="100488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3" name="Group 8"/>
          <p:cNvGrpSpPr>
            <a:grpSpLocks/>
          </p:cNvGrpSpPr>
          <p:nvPr/>
        </p:nvGrpSpPr>
        <p:grpSpPr bwMode="auto">
          <a:xfrm>
            <a:off x="539016" y="2789440"/>
            <a:ext cx="4773204" cy="2089150"/>
            <a:chOff x="324" y="267"/>
            <a:chExt cx="3622" cy="1316"/>
          </a:xfrm>
        </p:grpSpPr>
        <p:sp>
          <p:nvSpPr>
            <p:cNvPr id="24" name="Text Box 3"/>
            <p:cNvSpPr txBox="1">
              <a:spLocks noChangeArrowheads="1"/>
            </p:cNvSpPr>
            <p:nvPr/>
          </p:nvSpPr>
          <p:spPr bwMode="auto">
            <a:xfrm>
              <a:off x="868" y="267"/>
              <a:ext cx="30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latin typeface="Times New Roman" panose="02020603050405020304" pitchFamily="18" charset="0"/>
                </a:rPr>
                <a:t>对两个</a:t>
              </a:r>
              <a:r>
                <a:rPr kumimoji="1" lang="en-US" altLang="zh-CN" i="1" dirty="0">
                  <a:latin typeface="Times New Roman" panose="02020603050405020304" pitchFamily="18" charset="0"/>
                </a:rPr>
                <a:t>n</a:t>
              </a:r>
              <a:r>
                <a:rPr kumimoji="1" lang="zh-CN" altLang="en-US" dirty="0">
                  <a:latin typeface="Times New Roman" panose="02020603050405020304" pitchFamily="18" charset="0"/>
                </a:rPr>
                <a:t>维向量集合</a:t>
              </a:r>
              <a:r>
                <a:rPr kumimoji="1" lang="en-US" altLang="zh-CN" i="1" dirty="0">
                  <a:latin typeface="Times New Roman" panose="02020603050405020304" pitchFamily="18" charset="0"/>
                </a:rPr>
                <a:t>V</a:t>
              </a:r>
              <a:r>
                <a:rPr kumimoji="1" lang="en-US" altLang="zh-CN" baseline="-25000" dirty="0">
                  <a:latin typeface="Times New Roman" panose="02020603050405020304" pitchFamily="18" charset="0"/>
                </a:rPr>
                <a:t>1</a:t>
              </a:r>
              <a:r>
                <a:rPr kumimoji="1" lang="zh-CN" altLang="en-US" dirty="0">
                  <a:latin typeface="Times New Roman" panose="02020603050405020304" pitchFamily="18" charset="0"/>
                </a:rPr>
                <a:t>与</a:t>
              </a:r>
              <a:r>
                <a:rPr kumimoji="1" lang="en-US" altLang="zh-CN" i="1" dirty="0">
                  <a:latin typeface="Times New Roman" panose="02020603050405020304" pitchFamily="18" charset="0"/>
                </a:rPr>
                <a:t>V</a:t>
              </a:r>
              <a:r>
                <a:rPr kumimoji="1" lang="en-US" altLang="zh-CN" baseline="-25000" dirty="0">
                  <a:latin typeface="Times New Roman" panose="02020603050405020304" pitchFamily="18" charset="0"/>
                </a:rPr>
                <a:t>2 </a:t>
              </a:r>
              <a:r>
                <a:rPr kumimoji="1" lang="en-US" altLang="zh-CN" dirty="0">
                  <a:latin typeface="Times New Roman" panose="02020603050405020304" pitchFamily="18" charset="0"/>
                </a:rPr>
                <a:t>, </a:t>
              </a:r>
              <a:r>
                <a:rPr kumimoji="1" lang="zh-CN" altLang="en-US" dirty="0">
                  <a:latin typeface="Times New Roman" panose="02020603050405020304" pitchFamily="18" charset="0"/>
                </a:rPr>
                <a:t>若</a:t>
              </a:r>
            </a:p>
          </p:txBody>
        </p:sp>
        <p:graphicFrame>
          <p:nvGraphicFramePr>
            <p:cNvPr id="2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106980"/>
                </p:ext>
              </p:extLst>
            </p:nvPr>
          </p:nvGraphicFramePr>
          <p:xfrm>
            <a:off x="324" y="666"/>
            <a:ext cx="3113" cy="9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47" name="Equation" r:id="rId6" imgW="2006600" imgH="622300" progId="Equation.DSMT4">
                    <p:embed/>
                  </p:oleObj>
                </mc:Choice>
                <mc:Fallback>
                  <p:oleObj name="Equation" r:id="rId6" imgW="2006600" imgH="622300" progId="Equation.DSMT4">
                    <p:embed/>
                    <p:pic>
                      <p:nvPicPr>
                        <p:cNvPr id="0" name="Picture 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" y="666"/>
                          <a:ext cx="3113" cy="9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80104" y="2780928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797200"/>
              </p:ext>
            </p:extLst>
          </p:nvPr>
        </p:nvGraphicFramePr>
        <p:xfrm>
          <a:off x="375035" y="4935725"/>
          <a:ext cx="8532812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48" name="Equation" r:id="rId8" imgW="3771900" imgH="711200" progId="Equation.DSMT4">
                  <p:embed/>
                </p:oleObj>
              </mc:Choice>
              <mc:Fallback>
                <p:oleObj name="Equation" r:id="rId8" imgW="3771900" imgH="711200" progId="Equation.DSMT4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35" y="4935725"/>
                        <a:ext cx="8532812" cy="164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375035" y="4935725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2.1</a:t>
            </a:r>
            <a:r>
              <a:rPr lang="en-US" altLang="zh-CN" sz="3600" dirty="0" smtClean="0">
                <a:solidFill>
                  <a:srgbClr val="FFFF00"/>
                </a:solidFill>
                <a:ea typeface="华文行楷" pitchFamily="2" charset="-122"/>
              </a:rPr>
              <a:t> </a:t>
            </a: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向量空间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168895" y="908720"/>
            <a:ext cx="8364341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命题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若</a:t>
            </a:r>
            <a:r>
              <a:rPr kumimoji="1" lang="en-US" altLang="zh-CN" i="1" dirty="0">
                <a:latin typeface="Times New Roman" panose="02020603050405020304" pitchFamily="18" charset="0"/>
              </a:rPr>
              <a:t>V</a:t>
            </a:r>
            <a:r>
              <a:rPr kumimoji="1" lang="zh-CN" altLang="en-US" dirty="0">
                <a:latin typeface="Times New Roman" panose="02020603050405020304" pitchFamily="18" charset="0"/>
              </a:rPr>
              <a:t>是向量空间，则</a:t>
            </a:r>
            <a:r>
              <a:rPr kumimoji="1" lang="en-US" altLang="zh-CN" i="1" dirty="0">
                <a:latin typeface="Times New Roman" panose="02020603050405020304" pitchFamily="18" charset="0"/>
              </a:rPr>
              <a:t>V </a:t>
            </a:r>
            <a:r>
              <a:rPr kumimoji="1" lang="zh-CN" altLang="en-US" dirty="0">
                <a:latin typeface="Times New Roman" panose="02020603050405020304" pitchFamily="18" charset="0"/>
              </a:rPr>
              <a:t>必含有零向量</a:t>
            </a:r>
            <a:r>
              <a:rPr kumimoji="1" lang="en-US" altLang="zh-CN" dirty="0">
                <a:latin typeface="Times New Roman" panose="02020603050405020304" pitchFamily="18" charset="0"/>
              </a:rPr>
              <a:t>.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     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即  </a:t>
            </a:r>
            <a:r>
              <a:rPr kumimoji="1"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kumimoji="1"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含零向量</a:t>
            </a:r>
            <a:r>
              <a:rPr kumimoji="1" lang="zh-CN" altLang="en-US" dirty="0">
                <a:latin typeface="Times New Roman" panose="02020603050405020304" pitchFamily="18" charset="0"/>
              </a:rPr>
              <a:t>是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V </a:t>
            </a:r>
            <a:r>
              <a:rPr kumimoji="1" lang="zh-CN" altLang="en-US" dirty="0">
                <a:latin typeface="Times New Roman" panose="02020603050405020304" pitchFamily="18" charset="0"/>
              </a:rPr>
              <a:t>为向量空间的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必要条件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436610"/>
              </p:ext>
            </p:extLst>
          </p:nvPr>
        </p:nvGraphicFramePr>
        <p:xfrm>
          <a:off x="298566" y="4215283"/>
          <a:ext cx="8718550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7" name="Equation" r:id="rId4" imgW="4038600" imgH="812800" progId="Equation.DSMT4">
                  <p:embed/>
                </p:oleObj>
              </mc:Choice>
              <mc:Fallback>
                <p:oleObj name="Equation" r:id="rId4" imgW="4038600" imgH="8128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566" y="4215283"/>
                        <a:ext cx="8718550" cy="187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92203" y="4142258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706101"/>
              </p:ext>
            </p:extLst>
          </p:nvPr>
        </p:nvGraphicFramePr>
        <p:xfrm>
          <a:off x="1187624" y="2393627"/>
          <a:ext cx="7713662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8" name="Equation" r:id="rId6" imgW="3365500" imgH="609600" progId="Equation.DSMT4">
                  <p:embed/>
                </p:oleObj>
              </mc:Choice>
              <mc:Fallback>
                <p:oleObj name="Equation" r:id="rId6" imgW="3365500" imgH="6096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393627"/>
                        <a:ext cx="7713662" cy="1395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51636" y="2348880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命题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084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323528" y="928670"/>
            <a:ext cx="20955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endParaRPr kumimoji="1"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95551" y="936215"/>
            <a:ext cx="7662863" cy="2781302"/>
            <a:chOff x="494" y="2496"/>
            <a:chExt cx="4827" cy="1752"/>
          </a:xfrm>
        </p:grpSpPr>
        <p:graphicFrame>
          <p:nvGraphicFramePr>
            <p:cNvPr id="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4438682"/>
                </p:ext>
              </p:extLst>
            </p:nvPr>
          </p:nvGraphicFramePr>
          <p:xfrm>
            <a:off x="494" y="2865"/>
            <a:ext cx="4827" cy="1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72" name="Equation" r:id="rId3" imgW="3530520" imgH="1028520" progId="Equation.DSMT4">
                    <p:embed/>
                  </p:oleObj>
                </mc:Choice>
                <mc:Fallback>
                  <p:oleObj name="Equation" r:id="rId3" imgW="3530520" imgH="102852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" y="2865"/>
                          <a:ext cx="4827" cy="13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 Box 13"/>
            <p:cNvSpPr txBox="1">
              <a:spLocks noChangeArrowheads="1"/>
            </p:cNvSpPr>
            <p:nvPr/>
          </p:nvSpPr>
          <p:spPr bwMode="auto">
            <a:xfrm>
              <a:off x="1157" y="2496"/>
              <a:ext cx="21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/>
                <a:t>设</a:t>
              </a:r>
              <a:r>
                <a:rPr kumimoji="1" lang="en-US" altLang="zh-CN" sz="2800" i="1" dirty="0">
                  <a:latin typeface="Times New Roman" panose="02020603050405020304" pitchFamily="18" charset="0"/>
                </a:rPr>
                <a:t>V </a:t>
              </a:r>
              <a:r>
                <a:rPr kumimoji="1" lang="zh-CN" altLang="en-US" sz="2800" dirty="0"/>
                <a:t>为向量空间，若</a:t>
              </a:r>
            </a:p>
          </p:txBody>
        </p:sp>
      </p:grp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2.1</a:t>
            </a:r>
            <a:r>
              <a:rPr lang="en-US" altLang="zh-CN" sz="3600" dirty="0" smtClean="0">
                <a:solidFill>
                  <a:srgbClr val="FFFF00"/>
                </a:solidFill>
                <a:ea typeface="华文行楷" pitchFamily="2" charset="-122"/>
              </a:rPr>
              <a:t> </a:t>
            </a: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向量空间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6976" y="3664974"/>
            <a:ext cx="8064896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800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向量空间的维数与向量的维数是两个不同的概念</a:t>
            </a:r>
            <a:endParaRPr kumimoji="1" lang="en-US" altLang="zh-CN" sz="2800" dirty="0">
              <a:solidFill>
                <a:srgbClr val="FF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7504" y="4372184"/>
            <a:ext cx="828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      (1)</a:t>
            </a:r>
            <a:r>
              <a:rPr kumimoji="1" lang="en-US" altLang="zh-CN" sz="2400" dirty="0">
                <a:sym typeface="Wingdings" panose="05000000000000000000" pitchFamily="2" charset="2"/>
              </a:rPr>
              <a:t> </a:t>
            </a:r>
            <a:r>
              <a:rPr kumimoji="1" lang="zh-CN" altLang="en-US" sz="2400" dirty="0">
                <a:sym typeface="Wingdings" panose="05000000000000000000" pitchFamily="2" charset="2"/>
              </a:rPr>
              <a:t>基不唯一，但各个基所含线性无关的向量组个数相同；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07504" y="4833849"/>
            <a:ext cx="828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      (2)</a:t>
            </a:r>
            <a:r>
              <a:rPr kumimoji="1" lang="en-US" altLang="zh-CN" sz="2400" dirty="0">
                <a:sym typeface="Wingdings" panose="05000000000000000000" pitchFamily="2" charset="2"/>
              </a:rPr>
              <a:t> </a:t>
            </a:r>
            <a:r>
              <a:rPr kumimoji="1" lang="zh-CN" altLang="en-US" sz="2400" dirty="0">
                <a:sym typeface="Wingdings" panose="05000000000000000000" pitchFamily="2" charset="2"/>
              </a:rPr>
              <a:t>不同基等价，即可互相线性表示；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66976" y="5295514"/>
            <a:ext cx="72723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 (3)</a:t>
            </a:r>
            <a:r>
              <a:rPr kumimoji="1" lang="en-US" altLang="zh-CN" sz="2400" dirty="0">
                <a:sym typeface="Wingdings" panose="05000000000000000000" pitchFamily="2" charset="2"/>
              </a:rPr>
              <a:t> </a:t>
            </a:r>
            <a:r>
              <a:rPr kumimoji="1" lang="zh-CN" altLang="en-US" sz="2400" dirty="0">
                <a:sym typeface="Wingdings" panose="05000000000000000000" pitchFamily="2" charset="2"/>
              </a:rPr>
              <a:t>同一个向量，在不同基下坐标不同。</a:t>
            </a:r>
          </a:p>
        </p:txBody>
      </p:sp>
      <p:graphicFrame>
        <p:nvGraphicFramePr>
          <p:cNvPr id="11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803227"/>
              </p:ext>
            </p:extLst>
          </p:nvPr>
        </p:nvGraphicFramePr>
        <p:xfrm>
          <a:off x="3179319" y="5790469"/>
          <a:ext cx="5353121" cy="523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73" name="Equation" r:id="rId5" imgW="2565360" imgH="253800" progId="Equation.DSMT4">
                  <p:embed/>
                </p:oleObj>
              </mc:Choice>
              <mc:Fallback>
                <p:oleObj name="Equation" r:id="rId5" imgW="2565360" imgH="2538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319" y="5790469"/>
                        <a:ext cx="5353121" cy="52317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C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481982" y="5847655"/>
            <a:ext cx="2721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(4) 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在同一组基下，</a:t>
            </a:r>
            <a:r>
              <a:rPr kumimoji="1" lang="en-US" altLang="zh-CN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6786578" y="5214950"/>
            <a:ext cx="2357422" cy="428628"/>
          </a:xfrm>
          <a:prstGeom prst="wedgeRectCallout">
            <a:avLst>
              <a:gd name="adj1" fmla="val -32159"/>
              <a:gd name="adj2" fmla="val 128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坐标（数组）向量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1920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2.1</a:t>
            </a:r>
            <a:r>
              <a:rPr lang="en-US" altLang="zh-CN" sz="3600" dirty="0" smtClean="0">
                <a:solidFill>
                  <a:srgbClr val="FFFF00"/>
                </a:solidFill>
                <a:ea typeface="华文行楷" pitchFamily="2" charset="-122"/>
              </a:rPr>
              <a:t> </a:t>
            </a: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向量空间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395536" y="764704"/>
            <a:ext cx="1828329" cy="5857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基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的性质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65759" y="745654"/>
            <a:ext cx="6910803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设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V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是由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i="1" dirty="0">
                <a:solidFill>
                  <a:srgbClr val="FF00FF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dirty="0">
                <a:solidFill>
                  <a:srgbClr val="FF00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维向量构成的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维向量空间，则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15467" y="1446781"/>
            <a:ext cx="5886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latin typeface="Times New Roman" panose="02020603050405020304" pitchFamily="18" charset="0"/>
              </a:rPr>
              <a:t>1. 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V </a:t>
            </a:r>
            <a:r>
              <a:rPr kumimoji="1" lang="zh-CN" altLang="en-US" sz="2800" dirty="0">
                <a:solidFill>
                  <a:srgbClr val="FF0000"/>
                </a:solidFill>
              </a:rPr>
              <a:t>的任意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r+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dirty="0">
                <a:solidFill>
                  <a:srgbClr val="FF0000"/>
                </a:solidFill>
              </a:rPr>
              <a:t>个向量必定线性相关</a:t>
            </a:r>
            <a:r>
              <a:rPr kumimoji="1" lang="en-US" altLang="zh-CN" sz="2800" dirty="0">
                <a:solidFill>
                  <a:srgbClr val="FF0000"/>
                </a:solidFill>
              </a:rPr>
              <a:t>.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771268"/>
              </p:ext>
            </p:extLst>
          </p:nvPr>
        </p:nvGraphicFramePr>
        <p:xfrm>
          <a:off x="256479" y="1835150"/>
          <a:ext cx="8636001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01" name="Equation" r:id="rId3" imgW="3822700" imgH="406400" progId="Equation.DSMT4">
                  <p:embed/>
                </p:oleObj>
              </mc:Choice>
              <mc:Fallback>
                <p:oleObj name="Equation" r:id="rId3" imgW="3822700" imgH="4064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479" y="1835150"/>
                        <a:ext cx="8636001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99251" y="2689756"/>
            <a:ext cx="77748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514350" indent="-5143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/>
            <a:r>
              <a:rPr lang="en-US" altLang="zh-CN" sz="2800" dirty="0" smtClean="0">
                <a:latin typeface="Times New Roman" panose="02020603050405020304" pitchFamily="18" charset="0"/>
              </a:rPr>
              <a:t>3.  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800" dirty="0">
                <a:solidFill>
                  <a:srgbClr val="FF0000"/>
                </a:solidFill>
              </a:rPr>
              <a:t>中任意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dirty="0">
                <a:solidFill>
                  <a:srgbClr val="FF0000"/>
                </a:solidFill>
              </a:rPr>
              <a:t>个线性无关向量都可作为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800" dirty="0">
                <a:solidFill>
                  <a:srgbClr val="FF0000"/>
                </a:solidFill>
              </a:rPr>
              <a:t>的一个基</a:t>
            </a:r>
            <a:r>
              <a:rPr lang="en-US" altLang="zh-CN" sz="2800" dirty="0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353427"/>
              </p:ext>
            </p:extLst>
          </p:nvPr>
        </p:nvGraphicFramePr>
        <p:xfrm>
          <a:off x="251520" y="3144415"/>
          <a:ext cx="7910970" cy="530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02" name="Equation" r:id="rId5" imgW="3594100" imgH="241300" progId="Equation.DSMT4">
                  <p:embed/>
                </p:oleObj>
              </mc:Choice>
              <mc:Fallback>
                <p:oleObj name="Equation" r:id="rId5" imgW="3594100" imgH="2413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144415"/>
                        <a:ext cx="7910970" cy="5306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867301"/>
              </p:ext>
            </p:extLst>
          </p:nvPr>
        </p:nvGraphicFramePr>
        <p:xfrm>
          <a:off x="12589" y="3479763"/>
          <a:ext cx="2183147" cy="58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03" name="Equation" r:id="rId7" imgW="952087" imgH="253890" progId="Equation.DSMT4">
                  <p:embed/>
                </p:oleObj>
              </mc:Choice>
              <mc:Fallback>
                <p:oleObj name="Equation" r:id="rId7" imgW="952087" imgH="25389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9" y="3479763"/>
                        <a:ext cx="2183147" cy="5830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949680"/>
              </p:ext>
            </p:extLst>
          </p:nvPr>
        </p:nvGraphicFramePr>
        <p:xfrm>
          <a:off x="251520" y="4015497"/>
          <a:ext cx="5472608" cy="556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04" name="Equation" r:id="rId9" imgW="2501900" imgH="254000" progId="Equation.DSMT4">
                  <p:embed/>
                </p:oleObj>
              </mc:Choice>
              <mc:Fallback>
                <p:oleObj name="Equation" r:id="rId9" imgW="2501900" imgH="2540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015497"/>
                        <a:ext cx="5472608" cy="5565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59242"/>
              </p:ext>
            </p:extLst>
          </p:nvPr>
        </p:nvGraphicFramePr>
        <p:xfrm>
          <a:off x="35496" y="4422669"/>
          <a:ext cx="8352928" cy="577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05" name="Equation" r:id="rId11" imgW="3860800" imgH="266700" progId="Equation.DSMT4">
                  <p:embed/>
                </p:oleObj>
              </mc:Choice>
              <mc:Fallback>
                <p:oleObj name="Equation" r:id="rId11" imgW="3860800" imgH="26670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4422669"/>
                        <a:ext cx="8352928" cy="5779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158830"/>
              </p:ext>
            </p:extLst>
          </p:nvPr>
        </p:nvGraphicFramePr>
        <p:xfrm>
          <a:off x="258763" y="4946650"/>
          <a:ext cx="700405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06" name="Equation" r:id="rId13" imgW="3390900" imgH="406400" progId="Equation.DSMT4">
                  <p:embed/>
                </p:oleObj>
              </mc:Choice>
              <mc:Fallback>
                <p:oleObj name="Equation" r:id="rId13" imgW="3390900" imgH="40640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4946650"/>
                        <a:ext cx="7004050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699113"/>
              </p:ext>
            </p:extLst>
          </p:nvPr>
        </p:nvGraphicFramePr>
        <p:xfrm>
          <a:off x="253906" y="5794395"/>
          <a:ext cx="8594726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07" name="Equation" r:id="rId15" imgW="4000500" imgH="228600" progId="Equation.DSMT4">
                  <p:embed/>
                </p:oleObj>
              </mc:Choice>
              <mc:Fallback>
                <p:oleObj name="Equation" r:id="rId15" imgW="4000500" imgH="2286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06" y="5794395"/>
                        <a:ext cx="8594726" cy="4921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C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1976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2.2</a:t>
            </a:r>
            <a:r>
              <a:rPr lang="en-US" altLang="zh-CN" sz="3600" dirty="0" smtClean="0">
                <a:solidFill>
                  <a:srgbClr val="FFFF00"/>
                </a:solidFill>
                <a:ea typeface="华文行楷" pitchFamily="2" charset="-122"/>
              </a:rPr>
              <a:t> </a:t>
            </a: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线性空间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357158" y="928670"/>
            <a:ext cx="835824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定义  </a:t>
            </a:r>
            <a:r>
              <a:rPr lang="zh-CN" altLang="en-US" sz="2400" dirty="0" smtClean="0">
                <a:latin typeface="Times New Roman" pitchFamily="18" charset="0"/>
              </a:rPr>
              <a:t>设 </a:t>
            </a:r>
            <a:r>
              <a:rPr lang="en-US" altLang="zh-CN" sz="2400" i="1" dirty="0">
                <a:latin typeface="Times New Roman" pitchFamily="18" charset="0"/>
              </a:rPr>
              <a:t>V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</a:rPr>
              <a:t>是一个非空集合，</a:t>
            </a:r>
            <a:r>
              <a:rPr lang="en-US" altLang="zh-CN" sz="2400" i="1" dirty="0">
                <a:latin typeface="Times New Roman" pitchFamily="18" charset="0"/>
              </a:rPr>
              <a:t>F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</a:rPr>
              <a:t>为数域</a:t>
            </a:r>
            <a:r>
              <a:rPr lang="zh-CN" altLang="en-US" sz="2400" dirty="0" smtClean="0">
                <a:latin typeface="Times New Roman" pitchFamily="18" charset="0"/>
              </a:rPr>
              <a:t>，在</a:t>
            </a:r>
            <a:r>
              <a:rPr lang="en-US" altLang="zh-CN" sz="2400" i="1" dirty="0" smtClean="0">
                <a:latin typeface="Times New Roman" pitchFamily="18" charset="0"/>
              </a:rPr>
              <a:t>V</a:t>
            </a:r>
            <a:r>
              <a:rPr lang="zh-CN" altLang="en-US" sz="2400" dirty="0" smtClean="0">
                <a:latin typeface="Times New Roman" pitchFamily="18" charset="0"/>
              </a:rPr>
              <a:t>上定义加法和数乘运算（分别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满足运算四法则</a:t>
            </a:r>
            <a:r>
              <a:rPr lang="zh-CN" altLang="en-US" sz="2400" dirty="0" smtClean="0">
                <a:latin typeface="Times New Roman" pitchFamily="18" charset="0"/>
              </a:rPr>
              <a:t>），若</a:t>
            </a:r>
            <a:r>
              <a:rPr lang="en-US" altLang="zh-CN" sz="2400" i="1" dirty="0" smtClean="0">
                <a:latin typeface="Times New Roman" pitchFamily="18" charset="0"/>
              </a:rPr>
              <a:t>V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</a:rPr>
              <a:t>对于这两种运算封闭，则称</a:t>
            </a:r>
            <a:r>
              <a:rPr lang="en-US" altLang="zh-CN" sz="2400" i="1" dirty="0" smtClean="0">
                <a:latin typeface="Times New Roman" pitchFamily="18" charset="0"/>
              </a:rPr>
              <a:t>V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</a:rPr>
              <a:t>是一个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线性空间</a:t>
            </a:r>
            <a:r>
              <a:rPr lang="en-US" altLang="zh-CN" sz="2400" dirty="0" smtClean="0">
                <a:latin typeface="Times New Roman" pitchFamily="18" charset="0"/>
              </a:rPr>
              <a:t>.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 bwMode="auto">
          <a:xfrm>
            <a:off x="357158" y="2143116"/>
            <a:ext cx="8286808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85000"/>
            </a:pPr>
            <a:r>
              <a:rPr lang="zh-CN" altLang="en-US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设</a:t>
            </a:r>
            <a:r>
              <a:rPr lang="en-US" altLang="zh-CN" sz="2400" i="1" dirty="0">
                <a:latin typeface="Times New Roman" pitchFamily="18" charset="0"/>
                <a:ea typeface="+mn-ea"/>
                <a:cs typeface="Times New Roman" pitchFamily="18" charset="0"/>
              </a:rPr>
              <a:t>V 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是数域</a:t>
            </a:r>
            <a:r>
              <a:rPr lang="en-US" altLang="zh-CN" sz="2400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上的线性空间，</a:t>
            </a:r>
            <a:r>
              <a:rPr lang="en-US" altLang="zh-CN" sz="2400" i="1" dirty="0">
                <a:latin typeface="Times New Roman" pitchFamily="18" charset="0"/>
                <a:ea typeface="+mn-ea"/>
                <a:cs typeface="Times New Roman" pitchFamily="18" charset="0"/>
              </a:rPr>
              <a:t>W 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是</a:t>
            </a:r>
            <a:r>
              <a:rPr lang="en-US" altLang="zh-CN" sz="2400" i="1" dirty="0">
                <a:latin typeface="Times New Roman" pitchFamily="18" charset="0"/>
                <a:ea typeface="+mn-ea"/>
                <a:cs typeface="Times New Roman" pitchFamily="18" charset="0"/>
              </a:rPr>
              <a:t>V 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的非空子集， 若</a:t>
            </a:r>
            <a:r>
              <a:rPr lang="en-US" altLang="zh-CN" sz="2400" i="1" dirty="0">
                <a:latin typeface="Times New Roman" pitchFamily="18" charset="0"/>
                <a:ea typeface="+mn-ea"/>
                <a:cs typeface="Times New Roman" pitchFamily="18" charset="0"/>
              </a:rPr>
              <a:t>W 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对于</a:t>
            </a:r>
            <a:r>
              <a:rPr lang="en-US" altLang="zh-CN" sz="2400" i="1" dirty="0">
                <a:latin typeface="Times New Roman" pitchFamily="18" charset="0"/>
                <a:ea typeface="+mn-ea"/>
                <a:cs typeface="Times New Roman" pitchFamily="18" charset="0"/>
              </a:rPr>
              <a:t>V 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中的加法和数乘二种运算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封闭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，即</a:t>
            </a:r>
            <a:endParaRPr lang="en-US" altLang="zh-CN" sz="24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28596" y="3357562"/>
            <a:ext cx="32392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SzPct val="85000"/>
            </a:pP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则称</a:t>
            </a:r>
            <a:r>
              <a:rPr lang="en-US" altLang="zh-CN" sz="2400" i="1" dirty="0">
                <a:latin typeface="Times New Roman" pitchFamily="18" charset="0"/>
                <a:ea typeface="+mn-ea"/>
                <a:cs typeface="Times New Roman" pitchFamily="18" charset="0"/>
              </a:rPr>
              <a:t>W 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是</a:t>
            </a:r>
            <a:r>
              <a:rPr lang="en-US" altLang="zh-CN" sz="2400" i="1" dirty="0">
                <a:latin typeface="Times New Roman" pitchFamily="18" charset="0"/>
                <a:ea typeface="+mn-ea"/>
                <a:cs typeface="Times New Roman" pitchFamily="18" charset="0"/>
              </a:rPr>
              <a:t>V 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子空间</a:t>
            </a:r>
            <a:r>
              <a:rPr lang="zh-CN" altLang="en-US" sz="2400" dirty="0">
                <a:latin typeface="Times New Roman" pitchFamily="18" charset="0"/>
              </a:rPr>
              <a:t>。</a:t>
            </a:r>
            <a:endParaRPr lang="en-US" altLang="zh-CN" sz="2400" i="1" dirty="0">
              <a:latin typeface="Times New Roman" pitchFamily="18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00034" y="2928934"/>
          <a:ext cx="39338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47" name="Equation" r:id="rId3" imgW="1904174" imgH="215806" progId="Equation.3">
                  <p:embed/>
                </p:oleObj>
              </mc:Choice>
              <mc:Fallback>
                <p:oleObj name="Equation" r:id="rId3" imgW="1904174" imgH="215806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2928934"/>
                        <a:ext cx="3933825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4786314" y="2911475"/>
          <a:ext cx="41957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48" name="Equation" r:id="rId5" imgW="2032000" imgH="215900" progId="Equation.3">
                  <p:embed/>
                </p:oleObj>
              </mc:Choice>
              <mc:Fallback>
                <p:oleObj name="Equation" r:id="rId5" imgW="2032000" imgH="21590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2911475"/>
                        <a:ext cx="4195762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365119" y="4349759"/>
          <a:ext cx="33496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49" name="Equation" r:id="rId7" imgW="1663700" imgH="215900" progId="Equation.3">
                  <p:embed/>
                </p:oleObj>
              </mc:Choice>
              <mc:Fallback>
                <p:oleObj name="Equation" r:id="rId7" imgW="1663700" imgH="21590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19" y="4349759"/>
                        <a:ext cx="3349625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3625478" y="4324657"/>
            <a:ext cx="5487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SzPct val="85000"/>
              <a:defRPr/>
            </a:pP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为</a:t>
            </a:r>
            <a:r>
              <a:rPr lang="en-US" altLang="zh-CN" sz="2400" i="1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sz="2400" baseline="-25000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400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与</a:t>
            </a:r>
            <a:r>
              <a:rPr lang="en-US" altLang="zh-CN" sz="2400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i="1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sz="2400" baseline="-25000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i="1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和空间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zh-CN" altLang="en-US" sz="2400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记作 </a:t>
            </a:r>
            <a:r>
              <a:rPr lang="en-US" altLang="zh-CN" sz="2400" i="1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sz="2400" baseline="-25000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+ </a:t>
            </a:r>
            <a:r>
              <a:rPr lang="en-US" altLang="zh-CN" sz="2400" i="1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sz="2400" baseline="-25000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  </a:t>
            </a:r>
            <a:endParaRPr lang="en-US" altLang="zh-CN" sz="2400" i="1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393723" y="3786190"/>
            <a:ext cx="75358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5000"/>
              <a:defRPr/>
            </a:pPr>
            <a:r>
              <a:rPr lang="zh-CN" altLang="en-US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定义</a:t>
            </a:r>
            <a:r>
              <a:rPr lang="en-US" altLang="zh-CN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设</a:t>
            </a:r>
            <a:r>
              <a:rPr lang="en-US" altLang="zh-CN" sz="2400" i="1" dirty="0"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sz="2400" baseline="-250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altLang="zh-CN" sz="2400" i="1" dirty="0"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sz="2400" baseline="-25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是线性空间</a:t>
            </a:r>
            <a:r>
              <a:rPr lang="en-US" altLang="zh-CN" sz="2400" i="1" dirty="0">
                <a:latin typeface="Times New Roman" pitchFamily="18" charset="0"/>
                <a:ea typeface="+mn-ea"/>
                <a:cs typeface="Times New Roman" pitchFamily="18" charset="0"/>
              </a:rPr>
              <a:t>V </a:t>
            </a: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的子空间，称集合</a:t>
            </a:r>
            <a:endParaRPr lang="en-US" altLang="zh-CN" sz="24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SzPct val="85000"/>
              <a:defRPr/>
            </a:pPr>
            <a:endParaRPr lang="en-US" altLang="zh-CN" sz="2400" i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357158" y="5439147"/>
          <a:ext cx="30416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50" name="Equation" r:id="rId9" imgW="1511300" imgH="215900" progId="Equation.3">
                  <p:embed/>
                </p:oleObj>
              </mc:Choice>
              <mc:Fallback>
                <p:oleObj name="Equation" r:id="rId9" imgW="1511300" imgH="21590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5439147"/>
                        <a:ext cx="3041650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4"/>
          <p:cNvSpPr>
            <a:spLocks noChangeArrowheads="1"/>
          </p:cNvSpPr>
          <p:nvPr/>
        </p:nvSpPr>
        <p:spPr bwMode="auto">
          <a:xfrm>
            <a:off x="3286116" y="5429264"/>
            <a:ext cx="55370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SzPct val="85000"/>
              <a:defRPr/>
            </a:pP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为</a:t>
            </a:r>
            <a:r>
              <a:rPr lang="en-US" altLang="zh-CN" sz="2400" i="1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sz="2400" baseline="-25000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400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与</a:t>
            </a:r>
            <a:r>
              <a:rPr lang="en-US" altLang="zh-CN" sz="2400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i="1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sz="2400" baseline="-25000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i="1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交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积空间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400" dirty="0" smtClean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记</a:t>
            </a:r>
            <a:r>
              <a:rPr lang="zh-CN" altLang="en-US" sz="2400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作 </a:t>
            </a:r>
            <a:r>
              <a:rPr lang="en-US" altLang="zh-CN" sz="2400" i="1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sz="2400" baseline="-25000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∩ </a:t>
            </a:r>
            <a:r>
              <a:rPr lang="en-US" altLang="zh-CN" sz="2400" i="1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sz="2400" baseline="-25000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  </a:t>
            </a:r>
            <a:endParaRPr lang="en-US" altLang="zh-CN" sz="2400" i="1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41318" name="Object 6"/>
          <p:cNvGraphicFramePr>
            <a:graphicFrameLocks noChangeAspect="1"/>
          </p:cNvGraphicFramePr>
          <p:nvPr/>
        </p:nvGraphicFramePr>
        <p:xfrm>
          <a:off x="357158" y="5929032"/>
          <a:ext cx="29384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51" name="Equation" r:id="rId11" imgW="1460500" imgH="228600" progId="Equation.DSMT4">
                  <p:embed/>
                </p:oleObj>
              </mc:Choice>
              <mc:Fallback>
                <p:oleObj name="Equation" r:id="rId11" imgW="1460500" imgH="22860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5929032"/>
                        <a:ext cx="2938463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4"/>
          <p:cNvSpPr>
            <a:spLocks noChangeArrowheads="1"/>
          </p:cNvSpPr>
          <p:nvPr/>
        </p:nvSpPr>
        <p:spPr bwMode="auto">
          <a:xfrm>
            <a:off x="3214678" y="5890929"/>
            <a:ext cx="43396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SzPct val="85000"/>
              <a:defRPr/>
            </a:pPr>
            <a:r>
              <a:rPr lang="zh-CN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为</a:t>
            </a:r>
            <a:r>
              <a:rPr lang="en-US" altLang="zh-CN" sz="2400" i="1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sz="2400" baseline="-25000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400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与</a:t>
            </a:r>
            <a:r>
              <a:rPr lang="en-US" altLang="zh-CN" sz="2400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i="1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sz="2400" baseline="-25000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i="1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并</a:t>
            </a:r>
            <a:r>
              <a:rPr lang="zh-CN" altLang="en-US" sz="2400" dirty="0" smtClean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zh-CN" altLang="en-US" sz="2400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记作 </a:t>
            </a:r>
            <a:r>
              <a:rPr lang="en-US" altLang="zh-CN" sz="2400" i="1" dirty="0" smtClean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sz="2400" baseline="-25000" dirty="0" smtClean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400" i="1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en-US" altLang="zh-CN" sz="2400" baseline="-25000" dirty="0">
                <a:solidFill>
                  <a:srgbClr val="006666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  </a:t>
            </a:r>
            <a:endParaRPr lang="en-US" altLang="zh-CN" sz="2400" i="1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6715140" y="5962367"/>
          <a:ext cx="285752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52" name="Equation" r:id="rId13" imgW="152334" imgH="190417" progId="Equation.DSMT4">
                  <p:embed/>
                </p:oleObj>
              </mc:Choice>
              <mc:Fallback>
                <p:oleObj name="Equation" r:id="rId13" imgW="152334" imgH="190417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40" y="5962367"/>
                        <a:ext cx="285752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0" name="Object 8"/>
          <p:cNvGraphicFramePr>
            <a:graphicFrameLocks noChangeAspect="1"/>
          </p:cNvGraphicFramePr>
          <p:nvPr/>
        </p:nvGraphicFramePr>
        <p:xfrm>
          <a:off x="2000232" y="4929198"/>
          <a:ext cx="49339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53" name="Equation" r:id="rId15" imgW="2451100" imgH="228600" progId="Equation.DSMT4">
                  <p:embed/>
                </p:oleObj>
              </mc:Choice>
              <mc:Fallback>
                <p:oleObj name="Equation" r:id="rId15" imgW="2451100" imgH="2286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4929198"/>
                        <a:ext cx="4933950" cy="461962"/>
                      </a:xfrm>
                      <a:prstGeom prst="rect">
                        <a:avLst/>
                      </a:prstGeom>
                      <a:noFill/>
                      <a:ln w="63500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FFFF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2.2</a:t>
            </a:r>
            <a:r>
              <a:rPr lang="en-US" altLang="zh-CN" sz="3600" dirty="0" smtClean="0">
                <a:solidFill>
                  <a:srgbClr val="FFFF00"/>
                </a:solidFill>
                <a:ea typeface="华文行楷" pitchFamily="2" charset="-122"/>
              </a:rPr>
              <a:t> </a:t>
            </a: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线性空间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214282" y="857232"/>
            <a:ext cx="8929718" cy="23574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Times New Roman" pitchFamily="18" charset="0"/>
              </a:rPr>
              <a:t>定义</a:t>
            </a:r>
            <a:r>
              <a:rPr lang="en-US" altLang="zh-CN" sz="2400" b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设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是一个线性空间，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-26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-26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… </a:t>
            </a:r>
            <a:r>
              <a:rPr kumimoji="0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-26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∈</a:t>
            </a:r>
            <a:r>
              <a:rPr kumimoji="0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400" b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，若</a:t>
            </a:r>
            <a:endParaRPr lang="en-US" altLang="zh-CN" sz="2400" b="1" kern="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(1)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-26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-26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…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-26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线性无关，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(2) </a:t>
            </a:r>
            <a:r>
              <a:rPr kumimoji="0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∈</a:t>
            </a:r>
            <a:r>
              <a:rPr kumimoji="0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可由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-26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-26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…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-26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线性表示，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x</a:t>
            </a:r>
            <a:r>
              <a:rPr kumimoji="0" lang="en-US" altLang="zh-CN" sz="2400" b="1" i="0" u="none" strike="noStrike" kern="0" cap="none" spc="0" normalizeH="0" baseline="-26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-26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+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CN" sz="2400" b="1" i="0" u="none" strike="noStrike" kern="0" cap="none" spc="0" normalizeH="0" baseline="-26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-26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+ … +</a:t>
            </a:r>
            <a:r>
              <a:rPr kumimoji="0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CN" sz="2400" b="1" i="0" u="none" strike="noStrike" kern="0" cap="none" spc="0" normalizeH="0" baseline="-26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-26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en-US" altLang="zh-CN" sz="2400" b="1" i="0" u="none" strike="noStrike" kern="0" cap="none" spc="0" normalizeH="0" baseline="-26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lvl="0" indent="-342900" eaLnBrk="0" hangingPunct="0">
              <a:spcBef>
                <a:spcPct val="20000"/>
              </a:spcBef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则称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-26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-26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…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-26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为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的一组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基</a:t>
            </a:r>
            <a:r>
              <a:rPr lang="zh-CN" altLang="en-US" sz="2400" b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，称 </a:t>
            </a:r>
            <a:r>
              <a:rPr lang="en-US" altLang="zh-CN" sz="2400" b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n </a:t>
            </a:r>
            <a:r>
              <a:rPr lang="zh-CN" altLang="en-US" sz="2400" b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为</a:t>
            </a:r>
            <a:r>
              <a:rPr lang="en-US" altLang="zh-CN" sz="2400" b="1" i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V </a:t>
            </a:r>
            <a:r>
              <a:rPr lang="zh-CN" altLang="en-US" sz="2400" b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的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维数</a:t>
            </a:r>
            <a:r>
              <a:rPr lang="zh-CN" altLang="en-US" sz="2400" b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，记作 </a:t>
            </a:r>
            <a:r>
              <a:rPr lang="en-US" altLang="zh-CN" sz="2400" b="1" kern="0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dim</a:t>
            </a:r>
            <a:r>
              <a:rPr lang="en-US" altLang="zh-CN" sz="2400" b="1" i="1" kern="0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en-US" altLang="zh-CN" sz="2400" b="1" i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 =</a:t>
            </a:r>
            <a:r>
              <a:rPr lang="en-US" altLang="zh-CN" sz="2400" b="1" kern="0" dirty="0" smtClean="0">
                <a:latin typeface="Times New Roman" pitchFamily="18" charset="0"/>
                <a:ea typeface="+mn-ea"/>
                <a:cs typeface="Times New Roman" pitchFamily="18" charset="0"/>
              </a:rPr>
              <a:t> n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称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CN" sz="2400" b="1" i="0" u="none" strike="noStrike" kern="0" cap="none" spc="0" normalizeH="0" baseline="-26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CN" sz="2400" b="1" i="0" u="none" strike="noStrike" kern="0" cap="none" spc="0" normalizeH="0" baseline="-26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…, </a:t>
            </a:r>
            <a:r>
              <a:rPr kumimoji="0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CN" sz="2400" b="1" i="0" u="none" strike="noStrike" kern="0" cap="none" spc="0" normalizeH="0" baseline="-26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为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在基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-26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-26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…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-26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下的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坐标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</a:t>
            </a:r>
            <a:endParaRPr kumimoji="0" lang="en-US" altLang="zh-CN" sz="24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5"/>
          <p:cNvSpPr>
            <a:spLocks noChangeArrowheads="1"/>
          </p:cNvSpPr>
          <p:nvPr/>
        </p:nvSpPr>
        <p:spPr bwMode="auto">
          <a:xfrm>
            <a:off x="285720" y="3286124"/>
            <a:ext cx="77867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kumimoji="1" lang="en-US" altLang="zh-CN" sz="2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维数公式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  </a:t>
            </a:r>
            <a:r>
              <a:rPr kumimoji="1" lang="zh-CN" altLang="en-US" sz="2400" b="1" dirty="0" smtClean="0">
                <a:latin typeface="Times New Roman" pitchFamily="18" charset="0"/>
              </a:rPr>
              <a:t>设</a:t>
            </a:r>
            <a:r>
              <a:rPr kumimoji="1" lang="en-US" altLang="zh-CN" sz="2400" b="1" i="1" dirty="0">
                <a:latin typeface="Times New Roman" pitchFamily="18" charset="0"/>
              </a:rPr>
              <a:t>V</a:t>
            </a:r>
            <a:r>
              <a:rPr kumimoji="1" lang="en-US" altLang="zh-CN" sz="2400" b="1" baseline="-25000" dirty="0">
                <a:latin typeface="Times New Roman" pitchFamily="18" charset="0"/>
              </a:rPr>
              <a:t>1</a:t>
            </a:r>
            <a:r>
              <a:rPr kumimoji="1" lang="en-US" altLang="zh-CN" sz="2400" b="1" dirty="0">
                <a:latin typeface="Times New Roman" pitchFamily="18" charset="0"/>
              </a:rPr>
              <a:t>,</a:t>
            </a:r>
            <a:r>
              <a:rPr kumimoji="1" lang="en-US" altLang="zh-CN" sz="2400" b="1" i="1" dirty="0">
                <a:latin typeface="Times New Roman" pitchFamily="18" charset="0"/>
              </a:rPr>
              <a:t> V</a:t>
            </a:r>
            <a:r>
              <a:rPr kumimoji="1" lang="en-US" altLang="zh-CN" sz="2400" b="1" baseline="-25000" dirty="0">
                <a:latin typeface="Times New Roman" pitchFamily="18" charset="0"/>
              </a:rPr>
              <a:t>2</a:t>
            </a:r>
            <a:r>
              <a:rPr kumimoji="1" lang="en-US" altLang="zh-CN" sz="2400" b="1" i="1" dirty="0"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latin typeface="Times New Roman" pitchFamily="18" charset="0"/>
              </a:rPr>
              <a:t>是线性空间</a:t>
            </a:r>
            <a:r>
              <a:rPr kumimoji="1" lang="en-US" altLang="zh-CN" sz="2400" b="1" i="1" dirty="0">
                <a:latin typeface="Times New Roman" pitchFamily="18" charset="0"/>
              </a:rPr>
              <a:t>V </a:t>
            </a:r>
            <a:r>
              <a:rPr kumimoji="1" lang="zh-CN" altLang="en-US" sz="2400" b="1" dirty="0">
                <a:latin typeface="Times New Roman" pitchFamily="18" charset="0"/>
              </a:rPr>
              <a:t>的子空间，则</a:t>
            </a:r>
            <a:endParaRPr kumimoji="1" lang="zh-CN" altLang="en-US" sz="2400" b="1" dirty="0">
              <a:latin typeface="Castellar"/>
            </a:endParaRPr>
          </a:p>
        </p:txBody>
      </p:sp>
      <p:pic>
        <p:nvPicPr>
          <p:cNvPr id="18" name="图片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6171" y="3963987"/>
            <a:ext cx="5743575" cy="431800"/>
          </a:xfrm>
          <a:prstGeom prst="rect">
            <a:avLst/>
          </a:prstGeom>
          <a:noFill/>
          <a:ln w="63500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20" name="Text Box 35"/>
          <p:cNvSpPr txBox="1">
            <a:spLocks noChangeArrowheads="1"/>
          </p:cNvSpPr>
          <p:nvPr/>
        </p:nvSpPr>
        <p:spPr bwMode="auto">
          <a:xfrm>
            <a:off x="357158" y="4832347"/>
            <a:ext cx="10001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000FF"/>
                </a:solidFill>
              </a:rPr>
              <a:t>用途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：</a:t>
            </a:r>
            <a:endParaRPr kumimoji="1"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5852" y="4859736"/>
            <a:ext cx="7467600" cy="1569660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txBody>
          <a:bodyPr>
            <a:spAutoFit/>
          </a:bodyPr>
          <a:lstStyle/>
          <a:p>
            <a:pPr marL="514350" indent="-514350">
              <a:buFont typeface="+mj-ea"/>
              <a:buAutoNum type="circleNumDbPlain"/>
              <a:defRPr/>
            </a:pPr>
            <a:r>
              <a:rPr lang="zh-CN" altLang="en-US" sz="2400" dirty="0"/>
              <a:t>求          </a:t>
            </a:r>
            <a:r>
              <a:rPr lang="zh-CN" altLang="en-US" sz="2400" dirty="0" smtClean="0"/>
              <a:t> 的</a:t>
            </a:r>
            <a:r>
              <a:rPr lang="zh-CN" altLang="en-US" sz="2400" dirty="0"/>
              <a:t>维数并求出一组基。</a:t>
            </a:r>
            <a:endParaRPr lang="en-US" altLang="zh-CN" sz="2400" dirty="0"/>
          </a:p>
          <a:p>
            <a:pPr marL="514350" indent="-514350">
              <a:buFont typeface="+mj-ea"/>
              <a:buAutoNum type="circleNumDbPlain"/>
              <a:defRPr/>
            </a:pPr>
            <a:r>
              <a:rPr lang="zh-CN" altLang="en-US" sz="2400" dirty="0"/>
              <a:t>求           的维数并求出一组基，并将它扩充为          的一组基。</a:t>
            </a:r>
            <a:endParaRPr lang="en-US" altLang="zh-CN" sz="2400" dirty="0"/>
          </a:p>
          <a:p>
            <a:pPr>
              <a:defRPr/>
            </a:pPr>
            <a:endParaRPr lang="zh-CN" altLang="en-US" sz="2400" dirty="0"/>
          </a:p>
        </p:txBody>
      </p:sp>
      <p:graphicFrame>
        <p:nvGraphicFramePr>
          <p:cNvPr id="144385" name="Object 16"/>
          <p:cNvGraphicFramePr>
            <a:graphicFrameLocks noChangeAspect="1"/>
          </p:cNvGraphicFramePr>
          <p:nvPr/>
        </p:nvGraphicFramePr>
        <p:xfrm>
          <a:off x="2230438" y="4899152"/>
          <a:ext cx="841364" cy="458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2" name="Equation" r:id="rId4" imgW="419100" imgH="228600" progId="Equation.DSMT4">
                  <p:embed/>
                </p:oleObj>
              </mc:Choice>
              <mc:Fallback>
                <p:oleObj name="Equation" r:id="rId4" imgW="419100" imgH="2286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4899152"/>
                        <a:ext cx="841364" cy="4586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6" name="Object 17"/>
          <p:cNvGraphicFramePr>
            <a:graphicFrameLocks noChangeAspect="1"/>
          </p:cNvGraphicFramePr>
          <p:nvPr/>
        </p:nvGraphicFramePr>
        <p:xfrm>
          <a:off x="2287588" y="5286374"/>
          <a:ext cx="810804" cy="428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3" name="Equation" r:id="rId6" imgW="431613" imgH="228501" progId="Equation.DSMT4">
                  <p:embed/>
                </p:oleObj>
              </mc:Choice>
              <mc:Fallback>
                <p:oleObj name="Equation" r:id="rId6" imgW="431613" imgH="228501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5286374"/>
                        <a:ext cx="810804" cy="4286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7" name="Object 16"/>
          <p:cNvGraphicFramePr>
            <a:graphicFrameLocks noChangeAspect="1"/>
          </p:cNvGraphicFramePr>
          <p:nvPr/>
        </p:nvGraphicFramePr>
        <p:xfrm>
          <a:off x="8001024" y="5256228"/>
          <a:ext cx="84137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4" name="Equation" r:id="rId8" imgW="419100" imgH="228600" progId="Equation.DSMT4">
                  <p:embed/>
                </p:oleObj>
              </mc:Choice>
              <mc:Fallback>
                <p:oleObj name="Equation" r:id="rId8" imgW="419100" imgH="2286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24" y="5256228"/>
                        <a:ext cx="841375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标题 1"/>
          <p:cNvSpPr txBox="1">
            <a:spLocks/>
          </p:cNvSpPr>
          <p:nvPr/>
        </p:nvSpPr>
        <p:spPr bwMode="auto">
          <a:xfrm>
            <a:off x="5940152" y="6000768"/>
            <a:ext cx="2846690" cy="500066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例子：教材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83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页例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4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1063046</TotalTime>
  <Words>1992</Words>
  <Application>Microsoft Office PowerPoint</Application>
  <PresentationFormat>全屏显示(4:3)</PresentationFormat>
  <Paragraphs>257</Paragraphs>
  <Slides>28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Castellar</vt:lpstr>
      <vt:lpstr>Perpetua</vt:lpstr>
      <vt:lpstr>黑体</vt:lpstr>
      <vt:lpstr>华文行楷</vt:lpstr>
      <vt:lpstr>华文细黑</vt:lpstr>
      <vt:lpstr>楷体_GB2312</vt:lpstr>
      <vt:lpstr>宋体</vt:lpstr>
      <vt:lpstr>Arial</vt:lpstr>
      <vt:lpstr>Garamond</vt:lpstr>
      <vt:lpstr>Symbol</vt:lpstr>
      <vt:lpstr>Times New Roman</vt:lpstr>
      <vt:lpstr>Wingdings</vt:lpstr>
      <vt:lpstr>自定义设计方案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Franknew Chen</cp:lastModifiedBy>
  <cp:revision>1293</cp:revision>
  <cp:lastPrinted>1601-01-01T00:00:00Z</cp:lastPrinted>
  <dcterms:created xsi:type="dcterms:W3CDTF">1601-01-01T00:00:00Z</dcterms:created>
  <dcterms:modified xsi:type="dcterms:W3CDTF">2016-06-21T13:54:06Z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