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8" r:id="rId3"/>
    <p:sldId id="947" r:id="rId4"/>
    <p:sldId id="585" r:id="rId5"/>
    <p:sldId id="795" r:id="rId6"/>
    <p:sldId id="798" r:id="rId7"/>
    <p:sldId id="817" r:id="rId8"/>
    <p:sldId id="801" r:id="rId9"/>
    <p:sldId id="810" r:id="rId10"/>
    <p:sldId id="820" r:id="rId11"/>
    <p:sldId id="818" r:id="rId12"/>
    <p:sldId id="819" r:id="rId13"/>
    <p:sldId id="821" r:id="rId14"/>
    <p:sldId id="822" r:id="rId15"/>
    <p:sldId id="823" r:id="rId16"/>
    <p:sldId id="824" r:id="rId17"/>
    <p:sldId id="884" r:id="rId18"/>
    <p:sldId id="886" r:id="rId19"/>
    <p:sldId id="885" r:id="rId20"/>
    <p:sldId id="887" r:id="rId21"/>
    <p:sldId id="871" r:id="rId22"/>
    <p:sldId id="864" r:id="rId23"/>
    <p:sldId id="865" r:id="rId24"/>
    <p:sldId id="866" r:id="rId25"/>
    <p:sldId id="867" r:id="rId26"/>
    <p:sldId id="868" r:id="rId27"/>
    <p:sldId id="869" r:id="rId28"/>
    <p:sldId id="870" r:id="rId29"/>
    <p:sldId id="796" r:id="rId30"/>
    <p:sldId id="825" r:id="rId31"/>
    <p:sldId id="826" r:id="rId32"/>
    <p:sldId id="802" r:id="rId33"/>
    <p:sldId id="803" r:id="rId34"/>
    <p:sldId id="827" r:id="rId35"/>
    <p:sldId id="806" r:id="rId36"/>
    <p:sldId id="828" r:id="rId37"/>
    <p:sldId id="807" r:id="rId38"/>
    <p:sldId id="808" r:id="rId39"/>
    <p:sldId id="809" r:id="rId40"/>
    <p:sldId id="829" r:id="rId41"/>
    <p:sldId id="830" r:id="rId42"/>
    <p:sldId id="832" r:id="rId43"/>
    <p:sldId id="833" r:id="rId44"/>
    <p:sldId id="842" r:id="rId45"/>
    <p:sldId id="835" r:id="rId46"/>
    <p:sldId id="836" r:id="rId47"/>
    <p:sldId id="837" r:id="rId48"/>
    <p:sldId id="851" r:id="rId49"/>
    <p:sldId id="852" r:id="rId50"/>
    <p:sldId id="853" r:id="rId51"/>
    <p:sldId id="854" r:id="rId52"/>
    <p:sldId id="855" r:id="rId53"/>
    <p:sldId id="856" r:id="rId54"/>
    <p:sldId id="888" r:id="rId55"/>
    <p:sldId id="889" r:id="rId56"/>
    <p:sldId id="890" r:id="rId57"/>
    <p:sldId id="846" r:id="rId58"/>
    <p:sldId id="847" r:id="rId59"/>
    <p:sldId id="848" r:id="rId60"/>
    <p:sldId id="849" r:id="rId61"/>
    <p:sldId id="850" r:id="rId62"/>
    <p:sldId id="862" r:id="rId63"/>
    <p:sldId id="863" r:id="rId64"/>
    <p:sldId id="839" r:id="rId65"/>
    <p:sldId id="840" r:id="rId66"/>
    <p:sldId id="841" r:id="rId67"/>
    <p:sldId id="857" r:id="rId68"/>
    <p:sldId id="858" r:id="rId69"/>
    <p:sldId id="859" r:id="rId70"/>
    <p:sldId id="860" r:id="rId71"/>
    <p:sldId id="861" r:id="rId72"/>
    <p:sldId id="873" r:id="rId73"/>
    <p:sldId id="874" r:id="rId74"/>
    <p:sldId id="875" r:id="rId75"/>
    <p:sldId id="882" r:id="rId76"/>
    <p:sldId id="883" r:id="rId77"/>
    <p:sldId id="877" r:id="rId78"/>
    <p:sldId id="878" r:id="rId7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FF00"/>
    <a:srgbClr val="0000FF"/>
    <a:srgbClr val="FF0000"/>
    <a:srgbClr val="FF5050"/>
    <a:srgbClr val="800080"/>
    <a:srgbClr val="66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2018" autoAdjust="0"/>
  </p:normalViewPr>
  <p:slideViewPr>
    <p:cSldViewPr>
      <p:cViewPr varScale="1">
        <p:scale>
          <a:sx n="68" d="100"/>
          <a:sy n="68" d="100"/>
        </p:scale>
        <p:origin x="1351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59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65.wmf"/><Relationship Id="rId12" Type="http://schemas.openxmlformats.org/officeDocument/2006/relationships/image" Target="../media/image6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17.wmf"/><Relationship Id="rId10" Type="http://schemas.openxmlformats.org/officeDocument/2006/relationships/image" Target="../media/image73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4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64.wmf"/><Relationship Id="rId1" Type="http://schemas.openxmlformats.org/officeDocument/2006/relationships/image" Target="../media/image135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44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46.wmf"/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44.wmf"/><Relationship Id="rId1" Type="http://schemas.openxmlformats.org/officeDocument/2006/relationships/image" Target="../media/image15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9.emf"/><Relationship Id="rId1" Type="http://schemas.openxmlformats.org/officeDocument/2006/relationships/image" Target="../media/image168.w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e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2" Type="http://schemas.openxmlformats.org/officeDocument/2006/relationships/image" Target="../media/image18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5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5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2.emf"/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6.emf"/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e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emf"/><Relationship Id="rId8" Type="http://schemas.openxmlformats.org/officeDocument/2006/relationships/image" Target="../media/image235.emf"/><Relationship Id="rId7" Type="http://schemas.openxmlformats.org/officeDocument/2006/relationships/image" Target="../media/image234.emf"/><Relationship Id="rId6" Type="http://schemas.openxmlformats.org/officeDocument/2006/relationships/image" Target="../media/image233.emf"/><Relationship Id="rId5" Type="http://schemas.openxmlformats.org/officeDocument/2006/relationships/image" Target="../media/image232.emf"/><Relationship Id="rId4" Type="http://schemas.openxmlformats.org/officeDocument/2006/relationships/image" Target="../media/image231.emf"/><Relationship Id="rId3" Type="http://schemas.openxmlformats.org/officeDocument/2006/relationships/image" Target="../media/image230.e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3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2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3" Type="http://schemas.openxmlformats.org/officeDocument/2006/relationships/image" Target="../media/image40.wmf"/><Relationship Id="rId12" Type="http://schemas.openxmlformats.org/officeDocument/2006/relationships/image" Target="../media/image27.wmf"/><Relationship Id="rId11" Type="http://schemas.openxmlformats.org/officeDocument/2006/relationships/image" Target="../media/image39.wmf"/><Relationship Id="rId10" Type="http://schemas.openxmlformats.org/officeDocument/2006/relationships/image" Target="../media/image32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59363D7-40C5-477E-8EC7-039CF222D98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jpe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3" Type="http://schemas.openxmlformats.org/officeDocument/2006/relationships/vmlDrawing" Target="../drawings/vmlDrawing7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48.bin"/><Relationship Id="rId40" Type="http://schemas.openxmlformats.org/officeDocument/2006/relationships/oleObject" Target="../embeddings/oleObject47.bin"/><Relationship Id="rId4" Type="http://schemas.openxmlformats.org/officeDocument/2006/relationships/image" Target="../media/image25.wmf"/><Relationship Id="rId39" Type="http://schemas.openxmlformats.org/officeDocument/2006/relationships/oleObject" Target="../embeddings/oleObject46.bin"/><Relationship Id="rId38" Type="http://schemas.openxmlformats.org/officeDocument/2006/relationships/oleObject" Target="../embeddings/oleObject45.bin"/><Relationship Id="rId37" Type="http://schemas.openxmlformats.org/officeDocument/2006/relationships/image" Target="../media/image33.wmf"/><Relationship Id="rId36" Type="http://schemas.openxmlformats.org/officeDocument/2006/relationships/oleObject" Target="../embeddings/oleObject44.bin"/><Relationship Id="rId35" Type="http://schemas.openxmlformats.org/officeDocument/2006/relationships/oleObject" Target="../embeddings/oleObject43.bin"/><Relationship Id="rId34" Type="http://schemas.openxmlformats.org/officeDocument/2006/relationships/oleObject" Target="../embeddings/oleObject42.bin"/><Relationship Id="rId33" Type="http://schemas.openxmlformats.org/officeDocument/2006/relationships/image" Target="../media/image32.wmf"/><Relationship Id="rId32" Type="http://schemas.openxmlformats.org/officeDocument/2006/relationships/oleObject" Target="../embeddings/oleObject41.bin"/><Relationship Id="rId31" Type="http://schemas.openxmlformats.org/officeDocument/2006/relationships/oleObject" Target="../embeddings/oleObject40.bin"/><Relationship Id="rId30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9.bin"/><Relationship Id="rId28" Type="http://schemas.openxmlformats.org/officeDocument/2006/relationships/oleObject" Target="../embeddings/oleObject38.bin"/><Relationship Id="rId27" Type="http://schemas.openxmlformats.org/officeDocument/2006/relationships/oleObject" Target="../embeddings/oleObject37.bin"/><Relationship Id="rId26" Type="http://schemas.openxmlformats.org/officeDocument/2006/relationships/oleObject" Target="../embeddings/oleObject36.bin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35.bin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33.bin"/><Relationship Id="rId20" Type="http://schemas.openxmlformats.org/officeDocument/2006/relationships/oleObject" Target="../embeddings/oleObject32.bin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1.bin"/><Relationship Id="rId41" Type="http://schemas.openxmlformats.org/officeDocument/2006/relationships/vmlDrawing" Target="../drawings/vmlDrawing8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9" Type="http://schemas.openxmlformats.org/officeDocument/2006/relationships/oleObject" Target="../embeddings/oleObject74.bin"/><Relationship Id="rId38" Type="http://schemas.openxmlformats.org/officeDocument/2006/relationships/oleObject" Target="../embeddings/oleObject73.bin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40.wmf"/><Relationship Id="rId35" Type="http://schemas.openxmlformats.org/officeDocument/2006/relationships/oleObject" Target="../embeddings/oleObject71.bin"/><Relationship Id="rId34" Type="http://schemas.openxmlformats.org/officeDocument/2006/relationships/oleObject" Target="../embeddings/oleObject70.bin"/><Relationship Id="rId33" Type="http://schemas.openxmlformats.org/officeDocument/2006/relationships/image" Target="../media/image27.wmf"/><Relationship Id="rId32" Type="http://schemas.openxmlformats.org/officeDocument/2006/relationships/oleObject" Target="../embeddings/oleObject69.bin"/><Relationship Id="rId31" Type="http://schemas.openxmlformats.org/officeDocument/2006/relationships/oleObject" Target="../embeddings/oleObject68.bin"/><Relationship Id="rId30" Type="http://schemas.openxmlformats.org/officeDocument/2006/relationships/oleObject" Target="../embeddings/oleObject67.bin"/><Relationship Id="rId3" Type="http://schemas.openxmlformats.org/officeDocument/2006/relationships/oleObject" Target="../embeddings/oleObject50.bin"/><Relationship Id="rId29" Type="http://schemas.openxmlformats.org/officeDocument/2006/relationships/oleObject" Target="../embeddings/oleObject66.bin"/><Relationship Id="rId28" Type="http://schemas.openxmlformats.org/officeDocument/2006/relationships/oleObject" Target="../embeddings/oleObject65.bin"/><Relationship Id="rId27" Type="http://schemas.openxmlformats.org/officeDocument/2006/relationships/image" Target="../media/image39.wmf"/><Relationship Id="rId26" Type="http://schemas.openxmlformats.org/officeDocument/2006/relationships/oleObject" Target="../embeddings/oleObject64.bin"/><Relationship Id="rId25" Type="http://schemas.openxmlformats.org/officeDocument/2006/relationships/oleObject" Target="../embeddings/oleObject63.bin"/><Relationship Id="rId24" Type="http://schemas.openxmlformats.org/officeDocument/2006/relationships/oleObject" Target="../embeddings/oleObject62.bin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60.bin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4.wmf"/><Relationship Id="rId19" Type="http://schemas.openxmlformats.org/officeDocument/2006/relationships/image" Target="../media/image38.wmf"/><Relationship Id="rId18" Type="http://schemas.openxmlformats.org/officeDocument/2006/relationships/oleObject" Target="../embeddings/oleObject58.bin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4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9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58.emf"/><Relationship Id="rId1" Type="http://schemas.openxmlformats.org/officeDocument/2006/relationships/oleObject" Target="../embeddings/Presentation1.ppt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59.wmf"/><Relationship Id="rId34" Type="http://schemas.openxmlformats.org/officeDocument/2006/relationships/vmlDrawing" Target="../drawings/vmlDrawing1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111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97.bin"/><Relationship Id="rId29" Type="http://schemas.openxmlformats.org/officeDocument/2006/relationships/oleObject" Target="../embeddings/oleObject110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109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108.bin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62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3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3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2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79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13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97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4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5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11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60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65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18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6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7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7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30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79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35.wmf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8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42.w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19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97.bin"/><Relationship Id="rId21" Type="http://schemas.openxmlformats.org/officeDocument/2006/relationships/vmlDrawing" Target="../drawings/vmlDrawing38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46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153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44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96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154.wmf"/><Relationship Id="rId12" Type="http://schemas.openxmlformats.org/officeDocument/2006/relationships/vmlDrawing" Target="../drawings/vmlDrawing39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206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0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9.wmf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21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215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218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220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7.emf"/><Relationship Id="rId1" Type="http://schemas.openxmlformats.org/officeDocument/2006/relationships/oleObject" Target="../embeddings/oleObject22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69.emf"/><Relationship Id="rId3" Type="http://schemas.openxmlformats.org/officeDocument/2006/relationships/oleObject" Target="../embeddings/oleObject224.bin"/><Relationship Id="rId2" Type="http://schemas.openxmlformats.org/officeDocument/2006/relationships/image" Target="../media/image168.wmf"/><Relationship Id="rId1" Type="http://schemas.openxmlformats.org/officeDocument/2006/relationships/oleObject" Target="../embeddings/oleObject223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170.emf"/><Relationship Id="rId10" Type="http://schemas.openxmlformats.org/officeDocument/2006/relationships/vmlDrawing" Target="../drawings/vmlDrawing46.vml"/><Relationship Id="rId1" Type="http://schemas.openxmlformats.org/officeDocument/2006/relationships/oleObject" Target="../embeddings/oleObject22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33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231.bin"/><Relationship Id="rId26" Type="http://schemas.openxmlformats.org/officeDocument/2006/relationships/vmlDrawing" Target="../drawings/vmlDrawing47.vml"/><Relationship Id="rId25" Type="http://schemas.openxmlformats.org/officeDocument/2006/relationships/slideLayout" Target="../slideLayouts/slideLayout13.xml"/><Relationship Id="rId24" Type="http://schemas.openxmlformats.org/officeDocument/2006/relationships/image" Target="../media/image185.wmf"/><Relationship Id="rId23" Type="http://schemas.openxmlformats.org/officeDocument/2006/relationships/oleObject" Target="../embeddings/oleObject241.bin"/><Relationship Id="rId22" Type="http://schemas.openxmlformats.org/officeDocument/2006/relationships/image" Target="../media/image184.wmf"/><Relationship Id="rId21" Type="http://schemas.openxmlformats.org/officeDocument/2006/relationships/oleObject" Target="../embeddings/oleObject240.bin"/><Relationship Id="rId20" Type="http://schemas.openxmlformats.org/officeDocument/2006/relationships/image" Target="../media/image183.wmf"/><Relationship Id="rId2" Type="http://schemas.openxmlformats.org/officeDocument/2006/relationships/image" Target="../media/image174.wmf"/><Relationship Id="rId19" Type="http://schemas.openxmlformats.org/officeDocument/2006/relationships/oleObject" Target="../embeddings/oleObject239.bin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238.bin"/><Relationship Id="rId16" Type="http://schemas.openxmlformats.org/officeDocument/2006/relationships/image" Target="../media/image181.wmf"/><Relationship Id="rId15" Type="http://schemas.openxmlformats.org/officeDocument/2006/relationships/oleObject" Target="../embeddings/oleObject237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36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235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6.wmf"/><Relationship Id="rId1" Type="http://schemas.openxmlformats.org/officeDocument/2006/relationships/oleObject" Target="../embeddings/oleObject242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187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243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193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249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9.wmf"/><Relationship Id="rId1" Type="http://schemas.openxmlformats.org/officeDocument/2006/relationships/oleObject" Target="../embeddings/oleObject255.bin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00.wmf"/><Relationship Id="rId1" Type="http://schemas.openxmlformats.org/officeDocument/2006/relationships/oleObject" Target="../embeddings/oleObject256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61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02.wmf"/><Relationship Id="rId10" Type="http://schemas.openxmlformats.org/officeDocument/2006/relationships/vmlDrawing" Target="../drawings/vmlDrawing53.vml"/><Relationship Id="rId1" Type="http://schemas.openxmlformats.org/officeDocument/2006/relationships/oleObject" Target="../embeddings/oleObject258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26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64.bin"/><Relationship Id="rId2" Type="http://schemas.openxmlformats.org/officeDocument/2006/relationships/image" Target="../media/image207.wmf"/><Relationship Id="rId1" Type="http://schemas.openxmlformats.org/officeDocument/2006/relationships/oleObject" Target="../embeddings/oleObject26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2.w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09.wmf"/><Relationship Id="rId10" Type="http://schemas.openxmlformats.org/officeDocument/2006/relationships/vmlDrawing" Target="../drawings/vmlDrawing56.vml"/><Relationship Id="rId1" Type="http://schemas.openxmlformats.org/officeDocument/2006/relationships/oleObject" Target="../embeddings/oleObject26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73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72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2.emf"/><Relationship Id="rId7" Type="http://schemas.openxmlformats.org/officeDocument/2006/relationships/oleObject" Target="../embeddings/oleObject278.bin"/><Relationship Id="rId6" Type="http://schemas.openxmlformats.org/officeDocument/2006/relationships/image" Target="../media/image221.e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20.emf"/><Relationship Id="rId3" Type="http://schemas.openxmlformats.org/officeDocument/2006/relationships/oleObject" Target="../embeddings/oleObject276.bin"/><Relationship Id="rId2" Type="http://schemas.openxmlformats.org/officeDocument/2006/relationships/image" Target="../media/image219.emf"/><Relationship Id="rId10" Type="http://schemas.openxmlformats.org/officeDocument/2006/relationships/vmlDrawing" Target="../drawings/vmlDrawing59.vml"/><Relationship Id="rId1" Type="http://schemas.openxmlformats.org/officeDocument/2006/relationships/oleObject" Target="../embeddings/oleObject275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6.e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24.e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23.emf"/><Relationship Id="rId10" Type="http://schemas.openxmlformats.org/officeDocument/2006/relationships/vmlDrawing" Target="../drawings/vmlDrawing60.vml"/><Relationship Id="rId1" Type="http://schemas.openxmlformats.org/officeDocument/2006/relationships/oleObject" Target="../embeddings/oleObject27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7.emf"/><Relationship Id="rId1" Type="http://schemas.openxmlformats.org/officeDocument/2006/relationships/oleObject" Target="../embeddings/oleObject283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231.e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230.e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29.emf"/><Relationship Id="rId3" Type="http://schemas.openxmlformats.org/officeDocument/2006/relationships/oleObject" Target="../embeddings/oleObject285.bin"/><Relationship Id="rId20" Type="http://schemas.openxmlformats.org/officeDocument/2006/relationships/vmlDrawing" Target="../drawings/vmlDrawing62.vml"/><Relationship Id="rId2" Type="http://schemas.openxmlformats.org/officeDocument/2006/relationships/image" Target="../media/image228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36.emf"/><Relationship Id="rId17" Type="http://schemas.openxmlformats.org/officeDocument/2006/relationships/oleObject" Target="../embeddings/oleObject292.bin"/><Relationship Id="rId16" Type="http://schemas.openxmlformats.org/officeDocument/2006/relationships/image" Target="../media/image235.emf"/><Relationship Id="rId15" Type="http://schemas.openxmlformats.org/officeDocument/2006/relationships/oleObject" Target="../embeddings/oleObject291.bin"/><Relationship Id="rId14" Type="http://schemas.openxmlformats.org/officeDocument/2006/relationships/image" Target="../media/image234.emf"/><Relationship Id="rId13" Type="http://schemas.openxmlformats.org/officeDocument/2006/relationships/oleObject" Target="../embeddings/oleObject290.bin"/><Relationship Id="rId12" Type="http://schemas.openxmlformats.org/officeDocument/2006/relationships/image" Target="../media/image233.e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232.emf"/><Relationship Id="rId1" Type="http://schemas.openxmlformats.org/officeDocument/2006/relationships/oleObject" Target="../embeddings/oleObject28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main_imag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24200" y="2524125"/>
            <a:ext cx="2971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229600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线性方程组的解法</a:t>
            </a:r>
            <a:endParaRPr lang="zh-CN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二、线性方程组的同解变形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1267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4189413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方程组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的初等变换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18604" y="1666831"/>
            <a:ext cx="7391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/>
              <a:t>（1）</a:t>
            </a:r>
            <a:r>
              <a:rPr lang="zh-CN" altLang="zh-CN" sz="2800" b="1" dirty="0">
                <a:solidFill>
                  <a:srgbClr val="FF0000"/>
                </a:solidFill>
              </a:rPr>
              <a:t>对换</a:t>
            </a:r>
            <a:r>
              <a:rPr lang="zh-CN" altLang="zh-CN" sz="2800" b="1" dirty="0"/>
              <a:t>方程组中某两个方程的位置；</a:t>
            </a:r>
            <a:endParaRPr lang="zh-CN" altLang="zh-CN" sz="2800" b="1" dirty="0"/>
          </a:p>
        </p:txBody>
      </p:sp>
      <p:sp>
        <p:nvSpPr>
          <p:cNvPr id="11269" name="矩形 3"/>
          <p:cNvSpPr>
            <a:spLocks noChangeArrowheads="1"/>
          </p:cNvSpPr>
          <p:nvPr/>
        </p:nvSpPr>
        <p:spPr bwMode="auto">
          <a:xfrm>
            <a:off x="418604" y="2514600"/>
            <a:ext cx="758239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2800" b="1" dirty="0"/>
              <a:t>（2）以非零的常</a:t>
            </a:r>
            <a:r>
              <a:rPr lang="zh-CN" altLang="zh-CN" sz="2800" b="1" dirty="0">
                <a:solidFill>
                  <a:srgbClr val="FF0000"/>
                </a:solidFill>
              </a:rPr>
              <a:t>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</a:rPr>
              <a:t>乘</a:t>
            </a:r>
            <a:r>
              <a:rPr lang="zh-CN" altLang="zh-CN" sz="2800" b="1" dirty="0"/>
              <a:t>以方程组中某个方程；</a:t>
            </a:r>
            <a:endParaRPr lang="zh-CN" altLang="en-US" sz="2800" dirty="0"/>
          </a:p>
        </p:txBody>
      </p:sp>
      <p:sp>
        <p:nvSpPr>
          <p:cNvPr id="11270" name="矩形 4"/>
          <p:cNvSpPr>
            <a:spLocks noChangeArrowheads="1"/>
          </p:cNvSpPr>
          <p:nvPr/>
        </p:nvSpPr>
        <p:spPr bwMode="auto">
          <a:xfrm>
            <a:off x="418604" y="3386447"/>
            <a:ext cx="7887195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/>
              <a:t>（3）用</a:t>
            </a:r>
            <a:r>
              <a:rPr lang="zh-CN" altLang="zh-CN" sz="2800" b="1" dirty="0">
                <a:solidFill>
                  <a:srgbClr val="FF0000"/>
                </a:solidFill>
              </a:rPr>
              <a:t>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</a:rPr>
              <a:t>乘</a:t>
            </a:r>
            <a:r>
              <a:rPr lang="zh-CN" altLang="zh-CN" sz="2800" b="1" dirty="0"/>
              <a:t>以方程组中某个方程后</a:t>
            </a:r>
            <a:r>
              <a:rPr lang="zh-CN" altLang="zh-CN" sz="2800" b="1" dirty="0">
                <a:solidFill>
                  <a:srgbClr val="FF0000"/>
                </a:solidFill>
              </a:rPr>
              <a:t>加到</a:t>
            </a:r>
            <a:r>
              <a:rPr lang="zh-CN" altLang="zh-CN" sz="2800" b="1" dirty="0"/>
              <a:t>另一</a:t>
            </a:r>
            <a:r>
              <a:rPr lang="zh-CN" altLang="zh-CN" sz="2800" b="1" dirty="0" smtClean="0"/>
              <a:t>个</a:t>
            </a:r>
            <a:r>
              <a:rPr lang="en-US" altLang="zh-CN" sz="2800" b="1" dirty="0" smtClean="0"/>
              <a:t>         </a:t>
            </a:r>
            <a:endParaRPr lang="en-US" altLang="zh-CN" sz="28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方程</a:t>
            </a:r>
            <a:r>
              <a:rPr lang="zh-CN" altLang="zh-CN" sz="2800" b="1" dirty="0"/>
              <a:t>上去。</a:t>
            </a:r>
            <a:endParaRPr lang="zh-CN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二、线性方程组的同解变形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2291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方程组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的同解变形定理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25413" y="1752600"/>
            <a:ext cx="829265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    线性方程组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经过</a:t>
            </a:r>
            <a:r>
              <a:rPr lang="zh-CN" altLang="en-US" sz="2800" b="1" dirty="0">
                <a:solidFill>
                  <a:srgbClr val="FF0000"/>
                </a:solidFill>
              </a:rPr>
              <a:t>初等变换</a:t>
            </a:r>
            <a:r>
              <a:rPr lang="zh-CN" altLang="en-US" sz="2800" b="1" dirty="0"/>
              <a:t>得到的新方程组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与</a:t>
            </a:r>
            <a:r>
              <a:rPr lang="en-US" altLang="zh-CN" sz="2800" b="1" dirty="0" smtClean="0"/>
              <a:t>U</a:t>
            </a:r>
            <a:endParaRPr lang="en-US" altLang="zh-CN" sz="2800" b="1" dirty="0" smtClean="0"/>
          </a:p>
          <a:p>
            <a:pPr eaLnBrk="1" hangingPunct="1"/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互为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线性组合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/>
              <a:t>U        W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同解变形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/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29000" y="24447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5" name="Object 1033"/>
          <p:cNvGraphicFramePr>
            <a:graphicFrameLocks noChangeAspect="1"/>
          </p:cNvGraphicFramePr>
          <p:nvPr/>
        </p:nvGraphicFramePr>
        <p:xfrm>
          <a:off x="6743700" y="304482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" imgW="419100" imgH="393700" progId="Equation.3">
                  <p:embed/>
                </p:oleObj>
              </mc:Choice>
              <mc:Fallback>
                <p:oleObj name="Equation" r:id="rId1" imgW="419100" imgH="3937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044825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040"/>
          <p:cNvSpPr txBox="1">
            <a:spLocks noChangeArrowheads="1"/>
          </p:cNvSpPr>
          <p:nvPr/>
        </p:nvSpPr>
        <p:spPr bwMode="auto">
          <a:xfrm>
            <a:off x="914400" y="1306513"/>
            <a:ext cx="4267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1  </a:t>
            </a:r>
            <a:r>
              <a:rPr lang="zh-CN" altLang="en-US" sz="2800" b="1"/>
              <a:t>求解线性方程组</a:t>
            </a:r>
            <a:endParaRPr lang="zh-CN" altLang="en-US" sz="2800" b="1"/>
          </a:p>
        </p:txBody>
      </p:sp>
      <p:grpSp>
        <p:nvGrpSpPr>
          <p:cNvPr id="4153" name="Group 1081"/>
          <p:cNvGrpSpPr/>
          <p:nvPr/>
        </p:nvGrpSpPr>
        <p:grpSpPr bwMode="auto">
          <a:xfrm>
            <a:off x="704850" y="2130425"/>
            <a:ext cx="4552950" cy="2057400"/>
            <a:chOff x="1020" y="1680"/>
            <a:chExt cx="2868" cy="1296"/>
          </a:xfrm>
        </p:grpSpPr>
        <p:graphicFrame>
          <p:nvGraphicFramePr>
            <p:cNvPr id="13318" name="Object 1030"/>
            <p:cNvGraphicFramePr>
              <a:graphicFrameLocks noChangeAspect="1"/>
            </p:cNvGraphicFramePr>
            <p:nvPr/>
          </p:nvGraphicFramePr>
          <p:xfrm>
            <a:off x="1020" y="1680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" name="Equation" r:id="rId3" imgW="3962400" imgH="2057400" progId="Equation.3">
                    <p:embed/>
                  </p:oleObj>
                </mc:Choice>
                <mc:Fallback>
                  <p:oleObj name="Equation" r:id="rId3" imgW="3962400" imgH="20574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80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19" name="Group 1052"/>
            <p:cNvGrpSpPr/>
            <p:nvPr/>
          </p:nvGrpSpPr>
          <p:grpSpPr bwMode="auto">
            <a:xfrm>
              <a:off x="3744" y="1728"/>
              <a:ext cx="144" cy="144"/>
              <a:chOff x="3888" y="1680"/>
              <a:chExt cx="144" cy="144"/>
            </a:xfrm>
          </p:grpSpPr>
          <p:graphicFrame>
            <p:nvGraphicFramePr>
              <p:cNvPr id="13329" name="Object 1041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0" name="Equation" r:id="rId5" imgW="177800" imgH="304165" progId="Equation.3">
                      <p:embed/>
                    </p:oleObj>
                  </mc:Choice>
                  <mc:Fallback>
                    <p:oleObj name="Equation" r:id="rId5" imgW="177800" imgH="304165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0" name="Oval 1045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320" name="Group 1054"/>
            <p:cNvGrpSpPr/>
            <p:nvPr/>
          </p:nvGrpSpPr>
          <p:grpSpPr bwMode="auto">
            <a:xfrm>
              <a:off x="3744" y="2400"/>
              <a:ext cx="144" cy="155"/>
              <a:chOff x="4720" y="1677"/>
              <a:chExt cx="144" cy="155"/>
            </a:xfrm>
          </p:grpSpPr>
          <p:graphicFrame>
            <p:nvGraphicFramePr>
              <p:cNvPr id="13327" name="Object 1043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1" name="Equation" r:id="rId7" imgW="215900" imgH="316865" progId="Equation.3">
                      <p:embed/>
                    </p:oleObj>
                  </mc:Choice>
                  <mc:Fallback>
                    <p:oleObj name="Equation" r:id="rId7" imgW="215900" imgH="316865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8" name="Oval 1046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321" name="Group 1055"/>
            <p:cNvGrpSpPr/>
            <p:nvPr/>
          </p:nvGrpSpPr>
          <p:grpSpPr bwMode="auto">
            <a:xfrm>
              <a:off x="3744" y="2720"/>
              <a:ext cx="144" cy="152"/>
              <a:chOff x="5064" y="1728"/>
              <a:chExt cx="144" cy="152"/>
            </a:xfrm>
          </p:grpSpPr>
          <p:graphicFrame>
            <p:nvGraphicFramePr>
              <p:cNvPr id="13325" name="Object 1044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2" name="Equation" r:id="rId9" imgW="203200" imgH="304800" progId="Equation.3">
                      <p:embed/>
                    </p:oleObj>
                  </mc:Choice>
                  <mc:Fallback>
                    <p:oleObj name="Equation" r:id="rId9" imgW="203200" imgH="304800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6" name="Oval 1047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322" name="Group 1053"/>
            <p:cNvGrpSpPr/>
            <p:nvPr/>
          </p:nvGrpSpPr>
          <p:grpSpPr bwMode="auto">
            <a:xfrm>
              <a:off x="3744" y="2084"/>
              <a:ext cx="144" cy="152"/>
              <a:chOff x="4328" y="1680"/>
              <a:chExt cx="144" cy="152"/>
            </a:xfrm>
          </p:grpSpPr>
          <p:graphicFrame>
            <p:nvGraphicFramePr>
              <p:cNvPr id="13323" name="Object 1042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43" name="Equation" r:id="rId11" imgW="215900" imgH="304800" progId="Equation.3">
                      <p:embed/>
                    </p:oleObj>
                  </mc:Choice>
                  <mc:Fallback>
                    <p:oleObj name="Equation" r:id="rId11" imgW="215900" imgH="304800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4" name="Oval 1051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31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81000" y="10287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886700" y="1997075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5" name="Equation" r:id="rId1" imgW="647700" imgH="419100" progId="Equation.3">
                  <p:embed/>
                </p:oleObj>
              </mc:Choice>
              <mc:Fallback>
                <p:oleObj name="Equation" r:id="rId1" imgW="647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1997075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914400" y="214312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6" name="Equation" r:id="rId3" imgW="419100" imgH="393700" progId="Equation.3">
                  <p:embed/>
                </p:oleObj>
              </mc:Choice>
              <mc:Fallback>
                <p:oleObj name="Equation" r:id="rId3" imgW="4191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43125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7842250" y="45720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7" name="Equation" r:id="rId5" imgW="660400" imgH="419100" progId="Equation.3">
                  <p:embed/>
                </p:oleObj>
              </mc:Choice>
              <mc:Fallback>
                <p:oleObj name="Equation" r:id="rId5" imgW="6604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4572000"/>
                        <a:ext cx="66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01" name="Group 81"/>
          <p:cNvGrpSpPr/>
          <p:nvPr/>
        </p:nvGrpSpPr>
        <p:grpSpPr bwMode="auto">
          <a:xfrm>
            <a:off x="1447800" y="1981200"/>
            <a:ext cx="1371600" cy="641350"/>
            <a:chOff x="912" y="1248"/>
            <a:chExt cx="864" cy="404"/>
          </a:xfrm>
        </p:grpSpPr>
        <p:sp>
          <p:nvSpPr>
            <p:cNvPr id="14398" name="Line 6"/>
            <p:cNvSpPr>
              <a:spLocks noChangeShapeType="1"/>
            </p:cNvSpPr>
            <p:nvPr/>
          </p:nvSpPr>
          <p:spPr bwMode="auto">
            <a:xfrm>
              <a:off x="912" y="1440"/>
              <a:ext cx="864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99" name="Object 8"/>
            <p:cNvGraphicFramePr>
              <a:graphicFrameLocks noChangeAspect="1"/>
            </p:cNvGraphicFramePr>
            <p:nvPr/>
          </p:nvGraphicFramePr>
          <p:xfrm>
            <a:off x="1164" y="1248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8" name="Equation" r:id="rId7" imgW="419100" imgH="254000" progId="Equation.3">
                    <p:embed/>
                  </p:oleObj>
                </mc:Choice>
                <mc:Fallback>
                  <p:oleObj name="Equation" r:id="rId7" imgW="4191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1248"/>
                          <a:ext cx="26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0" name="Object 10"/>
            <p:cNvGraphicFramePr>
              <a:graphicFrameLocks noChangeAspect="1"/>
            </p:cNvGraphicFramePr>
            <p:nvPr/>
          </p:nvGraphicFramePr>
          <p:xfrm>
            <a:off x="1220" y="1460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9" name="Equation" r:id="rId9" imgW="482600" imgH="304800" progId="Equation.3">
                    <p:embed/>
                  </p:oleObj>
                </mc:Choice>
                <mc:Fallback>
                  <p:oleObj name="Equation" r:id="rId9" imgW="482600" imgH="304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460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01" name="Group 27"/>
            <p:cNvGrpSpPr/>
            <p:nvPr/>
          </p:nvGrpSpPr>
          <p:grpSpPr bwMode="auto">
            <a:xfrm>
              <a:off x="1008" y="1248"/>
              <a:ext cx="144" cy="144"/>
              <a:chOff x="3888" y="1680"/>
              <a:chExt cx="144" cy="144"/>
            </a:xfrm>
          </p:grpSpPr>
          <p:graphicFrame>
            <p:nvGraphicFramePr>
              <p:cNvPr id="14408" name="Object 28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0" name="Equation" r:id="rId11" imgW="177800" imgH="304165" progId="Equation.3">
                      <p:embed/>
                    </p:oleObj>
                  </mc:Choice>
                  <mc:Fallback>
                    <p:oleObj name="Equation" r:id="rId11" imgW="177800" imgH="304165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09" name="Oval 29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402" name="Group 30"/>
            <p:cNvGrpSpPr/>
            <p:nvPr/>
          </p:nvGrpSpPr>
          <p:grpSpPr bwMode="auto">
            <a:xfrm>
              <a:off x="1056" y="1488"/>
              <a:ext cx="144" cy="155"/>
              <a:chOff x="4720" y="1677"/>
              <a:chExt cx="144" cy="155"/>
            </a:xfrm>
          </p:grpSpPr>
          <p:graphicFrame>
            <p:nvGraphicFramePr>
              <p:cNvPr id="14406" name="Object 31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1" name="Equation" r:id="rId13" imgW="215900" imgH="316865" progId="Equation.3">
                      <p:embed/>
                    </p:oleObj>
                  </mc:Choice>
                  <mc:Fallback>
                    <p:oleObj name="Equation" r:id="rId13" imgW="215900" imgH="31686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07" name="Oval 32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403" name="Group 33"/>
            <p:cNvGrpSpPr/>
            <p:nvPr/>
          </p:nvGrpSpPr>
          <p:grpSpPr bwMode="auto">
            <a:xfrm>
              <a:off x="1488" y="1248"/>
              <a:ext cx="144" cy="152"/>
              <a:chOff x="4328" y="1680"/>
              <a:chExt cx="144" cy="152"/>
            </a:xfrm>
          </p:grpSpPr>
          <p:graphicFrame>
            <p:nvGraphicFramePr>
              <p:cNvPr id="14404" name="Object 34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2" name="Equation" r:id="rId15" imgW="215900" imgH="304800" progId="Equation.3">
                      <p:embed/>
                    </p:oleObj>
                  </mc:Choice>
                  <mc:Fallback>
                    <p:oleObj name="Equation" r:id="rId15" imgW="215900" imgH="3048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05" name="Oval 35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5168" name="Group 48"/>
          <p:cNvGrpSpPr/>
          <p:nvPr/>
        </p:nvGrpSpPr>
        <p:grpSpPr bwMode="auto">
          <a:xfrm>
            <a:off x="2971800" y="1295400"/>
            <a:ext cx="4419600" cy="2057400"/>
            <a:chOff x="1680" y="816"/>
            <a:chExt cx="2784" cy="1296"/>
          </a:xfrm>
        </p:grpSpPr>
        <p:graphicFrame>
          <p:nvGraphicFramePr>
            <p:cNvPr id="14385" name="Object 3"/>
            <p:cNvGraphicFramePr>
              <a:graphicFrameLocks noChangeAspect="1"/>
            </p:cNvGraphicFramePr>
            <p:nvPr/>
          </p:nvGraphicFramePr>
          <p:xfrm>
            <a:off x="1680" y="816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3" name="Equation" r:id="rId17" imgW="3962400" imgH="2057400" progId="Equation.3">
                    <p:embed/>
                  </p:oleObj>
                </mc:Choice>
                <mc:Fallback>
                  <p:oleObj name="Equation" r:id="rId17" imgW="3962400" imgH="2057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16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6" name="Group 36"/>
            <p:cNvGrpSpPr/>
            <p:nvPr/>
          </p:nvGrpSpPr>
          <p:grpSpPr bwMode="auto">
            <a:xfrm>
              <a:off x="4320" y="864"/>
              <a:ext cx="144" cy="144"/>
              <a:chOff x="3888" y="1680"/>
              <a:chExt cx="144" cy="144"/>
            </a:xfrm>
          </p:grpSpPr>
          <p:graphicFrame>
            <p:nvGraphicFramePr>
              <p:cNvPr id="14396" name="Object 37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4" name="Equation" r:id="rId19" imgW="177800" imgH="304165" progId="Equation.3">
                      <p:embed/>
                    </p:oleObj>
                  </mc:Choice>
                  <mc:Fallback>
                    <p:oleObj name="Equation" r:id="rId19" imgW="177800" imgH="304165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7" name="Oval 38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87" name="Group 39"/>
            <p:cNvGrpSpPr/>
            <p:nvPr/>
          </p:nvGrpSpPr>
          <p:grpSpPr bwMode="auto">
            <a:xfrm>
              <a:off x="4320" y="1536"/>
              <a:ext cx="144" cy="155"/>
              <a:chOff x="4720" y="1677"/>
              <a:chExt cx="144" cy="155"/>
            </a:xfrm>
          </p:grpSpPr>
          <p:graphicFrame>
            <p:nvGraphicFramePr>
              <p:cNvPr id="14394" name="Object 40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5" name="Equation" r:id="rId20" imgW="215900" imgH="316865" progId="Equation.3">
                      <p:embed/>
                    </p:oleObj>
                  </mc:Choice>
                  <mc:Fallback>
                    <p:oleObj name="Equation" r:id="rId20" imgW="215900" imgH="316865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5" name="Oval 41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88" name="Group 42"/>
            <p:cNvGrpSpPr/>
            <p:nvPr/>
          </p:nvGrpSpPr>
          <p:grpSpPr bwMode="auto">
            <a:xfrm>
              <a:off x="4320" y="1864"/>
              <a:ext cx="144" cy="152"/>
              <a:chOff x="5064" y="1728"/>
              <a:chExt cx="144" cy="152"/>
            </a:xfrm>
          </p:grpSpPr>
          <p:graphicFrame>
            <p:nvGraphicFramePr>
              <p:cNvPr id="14392" name="Object 43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6" name="Equation" r:id="rId21" imgW="203200" imgH="304800" progId="Equation.3">
                      <p:embed/>
                    </p:oleObj>
                  </mc:Choice>
                  <mc:Fallback>
                    <p:oleObj name="Equation" r:id="rId21" imgW="203200" imgH="3048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3" name="Oval 44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89" name="Group 45"/>
            <p:cNvGrpSpPr/>
            <p:nvPr/>
          </p:nvGrpSpPr>
          <p:grpSpPr bwMode="auto">
            <a:xfrm>
              <a:off x="4320" y="1220"/>
              <a:ext cx="144" cy="152"/>
              <a:chOff x="4328" y="1680"/>
              <a:chExt cx="144" cy="152"/>
            </a:xfrm>
          </p:grpSpPr>
          <p:graphicFrame>
            <p:nvGraphicFramePr>
              <p:cNvPr id="14390" name="Object 46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7" name="Equation" r:id="rId23" imgW="215900" imgH="304800" progId="Equation.3">
                      <p:embed/>
                    </p:oleObj>
                  </mc:Choice>
                  <mc:Fallback>
                    <p:oleObj name="Equation" r:id="rId23" imgW="215900" imgH="3048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1" name="Oval 47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5200" name="Group 80"/>
          <p:cNvGrpSpPr/>
          <p:nvPr/>
        </p:nvGrpSpPr>
        <p:grpSpPr bwMode="auto">
          <a:xfrm>
            <a:off x="1371600" y="4114800"/>
            <a:ext cx="1371600" cy="1084263"/>
            <a:chOff x="864" y="2592"/>
            <a:chExt cx="864" cy="683"/>
          </a:xfrm>
        </p:grpSpPr>
        <p:sp>
          <p:nvSpPr>
            <p:cNvPr id="14363" name="Line 49"/>
            <p:cNvSpPr>
              <a:spLocks noChangeShapeType="1"/>
            </p:cNvSpPr>
            <p:nvPr/>
          </p:nvSpPr>
          <p:spPr bwMode="auto">
            <a:xfrm>
              <a:off x="864" y="3024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4" name="Object 50"/>
            <p:cNvGraphicFramePr>
              <a:graphicFrameLocks noChangeAspect="1"/>
            </p:cNvGraphicFramePr>
            <p:nvPr/>
          </p:nvGraphicFramePr>
          <p:xfrm>
            <a:off x="1136" y="279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8" name="Equation" r:id="rId24" imgW="482600" imgH="304800" progId="Equation.3">
                    <p:embed/>
                  </p:oleObj>
                </mc:Choice>
                <mc:Fallback>
                  <p:oleObj name="Equation" r:id="rId24" imgW="482600" imgH="304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79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5" name="Group 52"/>
            <p:cNvGrpSpPr/>
            <p:nvPr/>
          </p:nvGrpSpPr>
          <p:grpSpPr bwMode="auto">
            <a:xfrm>
              <a:off x="1432" y="2832"/>
              <a:ext cx="144" cy="144"/>
              <a:chOff x="3888" y="1680"/>
              <a:chExt cx="144" cy="144"/>
            </a:xfrm>
          </p:grpSpPr>
          <p:graphicFrame>
            <p:nvGraphicFramePr>
              <p:cNvPr id="14383" name="Object 53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9" name="Equation" r:id="rId26" imgW="177800" imgH="304165" progId="Equation.3">
                      <p:embed/>
                    </p:oleObj>
                  </mc:Choice>
                  <mc:Fallback>
                    <p:oleObj name="Equation" r:id="rId26" imgW="177800" imgH="304165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4" name="Oval 5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66" name="Group 55"/>
            <p:cNvGrpSpPr/>
            <p:nvPr/>
          </p:nvGrpSpPr>
          <p:grpSpPr bwMode="auto">
            <a:xfrm>
              <a:off x="1344" y="2592"/>
              <a:ext cx="144" cy="155"/>
              <a:chOff x="4720" y="1677"/>
              <a:chExt cx="144" cy="155"/>
            </a:xfrm>
          </p:grpSpPr>
          <p:graphicFrame>
            <p:nvGraphicFramePr>
              <p:cNvPr id="14381" name="Object 5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0" name="Equation" r:id="rId27" imgW="215900" imgH="316865" progId="Equation.3">
                      <p:embed/>
                    </p:oleObj>
                  </mc:Choice>
                  <mc:Fallback>
                    <p:oleObj name="Equation" r:id="rId27" imgW="215900" imgH="316865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2" name="Oval 5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67" name="Group 58"/>
            <p:cNvGrpSpPr/>
            <p:nvPr/>
          </p:nvGrpSpPr>
          <p:grpSpPr bwMode="auto">
            <a:xfrm>
              <a:off x="960" y="2592"/>
              <a:ext cx="144" cy="152"/>
              <a:chOff x="4328" y="1680"/>
              <a:chExt cx="144" cy="152"/>
            </a:xfrm>
          </p:grpSpPr>
          <p:graphicFrame>
            <p:nvGraphicFramePr>
              <p:cNvPr id="14379" name="Object 59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1" name="Equation" r:id="rId28" imgW="215900" imgH="304800" progId="Equation.3">
                      <p:embed/>
                    </p:oleObj>
                  </mc:Choice>
                  <mc:Fallback>
                    <p:oleObj name="Equation" r:id="rId28" imgW="215900" imgH="3048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80" name="Oval 60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4368" name="Object 61"/>
            <p:cNvGraphicFramePr>
              <a:graphicFrameLocks noChangeAspect="1"/>
            </p:cNvGraphicFramePr>
            <p:nvPr/>
          </p:nvGraphicFramePr>
          <p:xfrm>
            <a:off x="1152" y="264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2" name="Equation" r:id="rId29" imgW="241300" imgH="88900" progId="Equation.3">
                    <p:embed/>
                  </p:oleObj>
                </mc:Choice>
                <mc:Fallback>
                  <p:oleObj name="Equation" r:id="rId29" imgW="241300" imgH="889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8"/>
                          <a:ext cx="152" cy="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9" name="Group 62"/>
            <p:cNvGrpSpPr/>
            <p:nvPr/>
          </p:nvGrpSpPr>
          <p:grpSpPr bwMode="auto">
            <a:xfrm>
              <a:off x="960" y="2816"/>
              <a:ext cx="144" cy="155"/>
              <a:chOff x="4720" y="1677"/>
              <a:chExt cx="144" cy="155"/>
            </a:xfrm>
          </p:grpSpPr>
          <p:graphicFrame>
            <p:nvGraphicFramePr>
              <p:cNvPr id="14377" name="Object 63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3" name="Equation" r:id="rId31" imgW="215900" imgH="316865" progId="Equation.3">
                      <p:embed/>
                    </p:oleObj>
                  </mc:Choice>
                  <mc:Fallback>
                    <p:oleObj name="Equation" r:id="rId31" imgW="215900" imgH="31686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8" name="Oval 64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4370" name="Object 66"/>
            <p:cNvGraphicFramePr>
              <a:graphicFrameLocks noChangeAspect="1"/>
            </p:cNvGraphicFramePr>
            <p:nvPr/>
          </p:nvGraphicFramePr>
          <p:xfrm>
            <a:off x="1136" y="3075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4" name="Equation" r:id="rId32" imgW="481965" imgH="317500" progId="Equation.3">
                    <p:embed/>
                  </p:oleObj>
                </mc:Choice>
                <mc:Fallback>
                  <p:oleObj name="Equation" r:id="rId32" imgW="481965" imgH="3175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075"/>
                          <a:ext cx="3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71" name="Group 67"/>
            <p:cNvGrpSpPr/>
            <p:nvPr/>
          </p:nvGrpSpPr>
          <p:grpSpPr bwMode="auto">
            <a:xfrm>
              <a:off x="1432" y="3119"/>
              <a:ext cx="144" cy="144"/>
              <a:chOff x="3888" y="1680"/>
              <a:chExt cx="144" cy="144"/>
            </a:xfrm>
          </p:grpSpPr>
          <p:graphicFrame>
            <p:nvGraphicFramePr>
              <p:cNvPr id="14375" name="Object 68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5" name="Equation" r:id="rId34" imgW="177800" imgH="304165" progId="Equation.3">
                      <p:embed/>
                    </p:oleObj>
                  </mc:Choice>
                  <mc:Fallback>
                    <p:oleObj name="Equation" r:id="rId34" imgW="177800" imgH="304165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6" name="Oval 69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72" name="Group 73"/>
            <p:cNvGrpSpPr/>
            <p:nvPr/>
          </p:nvGrpSpPr>
          <p:grpSpPr bwMode="auto">
            <a:xfrm>
              <a:off x="960" y="3104"/>
              <a:ext cx="144" cy="152"/>
              <a:chOff x="5064" y="1728"/>
              <a:chExt cx="144" cy="152"/>
            </a:xfrm>
          </p:grpSpPr>
          <p:graphicFrame>
            <p:nvGraphicFramePr>
              <p:cNvPr id="14373" name="Object 74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6" name="Equation" r:id="rId35" imgW="203200" imgH="304800" progId="Equation.3">
                      <p:embed/>
                    </p:oleObj>
                  </mc:Choice>
                  <mc:Fallback>
                    <p:oleObj name="Equation" r:id="rId35" imgW="203200" imgH="3048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4" name="Oval 75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3441700" y="15113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19" name="Group 99"/>
          <p:cNvGrpSpPr/>
          <p:nvPr/>
        </p:nvGrpSpPr>
        <p:grpSpPr bwMode="auto">
          <a:xfrm>
            <a:off x="2971800" y="3657600"/>
            <a:ext cx="4419600" cy="2057400"/>
            <a:chOff x="1872" y="2304"/>
            <a:chExt cx="2784" cy="1296"/>
          </a:xfrm>
        </p:grpSpPr>
        <p:graphicFrame>
          <p:nvGraphicFramePr>
            <p:cNvPr id="14350" name="Object 12"/>
            <p:cNvGraphicFramePr>
              <a:graphicFrameLocks noChangeAspect="1"/>
            </p:cNvGraphicFramePr>
            <p:nvPr/>
          </p:nvGraphicFramePr>
          <p:xfrm>
            <a:off x="1872" y="2304"/>
            <a:ext cx="228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7" name="Equation" r:id="rId36" imgW="3619500" imgH="2057400" progId="Equation.3">
                    <p:embed/>
                  </p:oleObj>
                </mc:Choice>
                <mc:Fallback>
                  <p:oleObj name="Equation" r:id="rId36" imgW="3619500" imgH="2057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304"/>
                          <a:ext cx="228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1" name="Group 82"/>
            <p:cNvGrpSpPr/>
            <p:nvPr/>
          </p:nvGrpSpPr>
          <p:grpSpPr bwMode="auto">
            <a:xfrm>
              <a:off x="4512" y="2352"/>
              <a:ext cx="144" cy="144"/>
              <a:chOff x="3888" y="1680"/>
              <a:chExt cx="144" cy="144"/>
            </a:xfrm>
          </p:grpSpPr>
          <p:graphicFrame>
            <p:nvGraphicFramePr>
              <p:cNvPr id="14361" name="Object 83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8" name="Equation" r:id="rId38" imgW="177800" imgH="304165" progId="Equation.3">
                      <p:embed/>
                    </p:oleObj>
                  </mc:Choice>
                  <mc:Fallback>
                    <p:oleObj name="Equation" r:id="rId38" imgW="177800" imgH="304165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2" name="Oval 8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52" name="Group 85"/>
            <p:cNvGrpSpPr/>
            <p:nvPr/>
          </p:nvGrpSpPr>
          <p:grpSpPr bwMode="auto">
            <a:xfrm>
              <a:off x="4512" y="3024"/>
              <a:ext cx="144" cy="155"/>
              <a:chOff x="4720" y="1677"/>
              <a:chExt cx="144" cy="155"/>
            </a:xfrm>
          </p:grpSpPr>
          <p:graphicFrame>
            <p:nvGraphicFramePr>
              <p:cNvPr id="14359" name="Object 8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9" name="Equation" r:id="rId39" imgW="215900" imgH="316865" progId="Equation.3">
                      <p:embed/>
                    </p:oleObj>
                  </mc:Choice>
                  <mc:Fallback>
                    <p:oleObj name="Equation" r:id="rId39" imgW="215900" imgH="316865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Oval 8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53" name="Group 88"/>
            <p:cNvGrpSpPr/>
            <p:nvPr/>
          </p:nvGrpSpPr>
          <p:grpSpPr bwMode="auto">
            <a:xfrm>
              <a:off x="4512" y="3344"/>
              <a:ext cx="144" cy="152"/>
              <a:chOff x="5064" y="1728"/>
              <a:chExt cx="144" cy="152"/>
            </a:xfrm>
          </p:grpSpPr>
          <p:graphicFrame>
            <p:nvGraphicFramePr>
              <p:cNvPr id="14357" name="Object 89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20" name="Equation" r:id="rId40" imgW="203200" imgH="304800" progId="Equation.3">
                      <p:embed/>
                    </p:oleObj>
                  </mc:Choice>
                  <mc:Fallback>
                    <p:oleObj name="Equation" r:id="rId40" imgW="203200" imgH="304800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8" name="Oval 90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354" name="Group 91"/>
            <p:cNvGrpSpPr/>
            <p:nvPr/>
          </p:nvGrpSpPr>
          <p:grpSpPr bwMode="auto">
            <a:xfrm>
              <a:off x="4512" y="2708"/>
              <a:ext cx="144" cy="152"/>
              <a:chOff x="4328" y="1680"/>
              <a:chExt cx="144" cy="152"/>
            </a:xfrm>
          </p:grpSpPr>
          <p:graphicFrame>
            <p:nvGraphicFramePr>
              <p:cNvPr id="14355" name="Object 92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21" name="Equation" r:id="rId41" imgW="215900" imgH="304800" progId="Equation.3">
                      <p:embed/>
                    </p:oleObj>
                  </mc:Choice>
                  <mc:Fallback>
                    <p:oleObj name="Equation" r:id="rId41" imgW="215900" imgH="3048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6" name="Oval 93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217" name="Line 97"/>
          <p:cNvSpPr>
            <a:spLocks noChangeShapeType="1"/>
          </p:cNvSpPr>
          <p:nvPr/>
        </p:nvSpPr>
        <p:spPr bwMode="auto">
          <a:xfrm>
            <a:off x="3276600" y="4419600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18" name="Oval 98"/>
          <p:cNvSpPr>
            <a:spLocks noChangeArrowheads="1"/>
          </p:cNvSpPr>
          <p:nvPr/>
        </p:nvSpPr>
        <p:spPr bwMode="auto">
          <a:xfrm>
            <a:off x="3200400" y="3683000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6" grpId="0" animBg="1"/>
      <p:bldP spid="5217" grpId="0" animBg="1"/>
      <p:bldP spid="52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842250" y="174625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5" name="Equation" r:id="rId1" imgW="660400" imgH="431800" progId="Equation.3">
                  <p:embed/>
                </p:oleObj>
              </mc:Choice>
              <mc:Fallback>
                <p:oleObj name="Equation" r:id="rId1" imgW="660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1746250"/>
                        <a:ext cx="66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785100" y="38735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6" name="Equation" r:id="rId3" imgW="660400" imgH="419100" progId="Equation.3">
                  <p:embed/>
                </p:oleObj>
              </mc:Choice>
              <mc:Fallback>
                <p:oleObj name="Equation" r:id="rId3" imgW="660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873500"/>
                        <a:ext cx="66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" name="Group 113"/>
          <p:cNvGrpSpPr/>
          <p:nvPr/>
        </p:nvGrpSpPr>
        <p:grpSpPr bwMode="auto">
          <a:xfrm>
            <a:off x="2895600" y="987425"/>
            <a:ext cx="4191000" cy="2044700"/>
            <a:chOff x="1824" y="622"/>
            <a:chExt cx="2640" cy="1288"/>
          </a:xfrm>
        </p:grpSpPr>
        <p:graphicFrame>
          <p:nvGraphicFramePr>
            <p:cNvPr id="15425" name="Object 2"/>
            <p:cNvGraphicFramePr>
              <a:graphicFrameLocks noChangeAspect="1"/>
            </p:cNvGraphicFramePr>
            <p:nvPr/>
          </p:nvGraphicFramePr>
          <p:xfrm>
            <a:off x="1824" y="622"/>
            <a:ext cx="218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7" name="Equation" r:id="rId5" imgW="3467100" imgH="2044700" progId="Equation.3">
                    <p:embed/>
                  </p:oleObj>
                </mc:Choice>
                <mc:Fallback>
                  <p:oleObj name="Equation" r:id="rId5" imgW="3467100" imgH="2044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2"/>
                          <a:ext cx="218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26" name="Group 48"/>
            <p:cNvGrpSpPr/>
            <p:nvPr/>
          </p:nvGrpSpPr>
          <p:grpSpPr bwMode="auto">
            <a:xfrm>
              <a:off x="4320" y="672"/>
              <a:ext cx="144" cy="144"/>
              <a:chOff x="3888" y="1680"/>
              <a:chExt cx="144" cy="144"/>
            </a:xfrm>
          </p:grpSpPr>
          <p:graphicFrame>
            <p:nvGraphicFramePr>
              <p:cNvPr id="15436" name="Object 49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08" name="Equation" r:id="rId7" imgW="177800" imgH="304165" progId="Equation.3">
                      <p:embed/>
                    </p:oleObj>
                  </mc:Choice>
                  <mc:Fallback>
                    <p:oleObj name="Equation" r:id="rId7" imgW="177800" imgH="30416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7" name="Oval 50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427" name="Group 51"/>
            <p:cNvGrpSpPr/>
            <p:nvPr/>
          </p:nvGrpSpPr>
          <p:grpSpPr bwMode="auto">
            <a:xfrm>
              <a:off x="4320" y="1344"/>
              <a:ext cx="144" cy="155"/>
              <a:chOff x="4720" y="1677"/>
              <a:chExt cx="144" cy="155"/>
            </a:xfrm>
          </p:grpSpPr>
          <p:graphicFrame>
            <p:nvGraphicFramePr>
              <p:cNvPr id="15434" name="Object 52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09" name="Equation" r:id="rId9" imgW="215900" imgH="316865" progId="Equation.3">
                      <p:embed/>
                    </p:oleObj>
                  </mc:Choice>
                  <mc:Fallback>
                    <p:oleObj name="Equation" r:id="rId9" imgW="215900" imgH="316865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5" name="Oval 53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428" name="Group 54"/>
            <p:cNvGrpSpPr/>
            <p:nvPr/>
          </p:nvGrpSpPr>
          <p:grpSpPr bwMode="auto">
            <a:xfrm>
              <a:off x="4320" y="1664"/>
              <a:ext cx="144" cy="152"/>
              <a:chOff x="5064" y="1728"/>
              <a:chExt cx="144" cy="152"/>
            </a:xfrm>
          </p:grpSpPr>
          <p:graphicFrame>
            <p:nvGraphicFramePr>
              <p:cNvPr id="15432" name="Object 55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0" name="Equation" r:id="rId11" imgW="203200" imgH="304800" progId="Equation.3">
                      <p:embed/>
                    </p:oleObj>
                  </mc:Choice>
                  <mc:Fallback>
                    <p:oleObj name="Equation" r:id="rId11" imgW="203200" imgH="3048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3" name="Oval 56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429" name="Group 57"/>
            <p:cNvGrpSpPr/>
            <p:nvPr/>
          </p:nvGrpSpPr>
          <p:grpSpPr bwMode="auto">
            <a:xfrm>
              <a:off x="4320" y="1028"/>
              <a:ext cx="144" cy="152"/>
              <a:chOff x="4328" y="1680"/>
              <a:chExt cx="144" cy="152"/>
            </a:xfrm>
          </p:grpSpPr>
          <p:graphicFrame>
            <p:nvGraphicFramePr>
              <p:cNvPr id="15430" name="Object 58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1" name="Equation" r:id="rId13" imgW="215900" imgH="304800" progId="Equation.3">
                      <p:embed/>
                    </p:oleObj>
                  </mc:Choice>
                  <mc:Fallback>
                    <p:oleObj name="Equation" r:id="rId13" imgW="215900" imgH="30480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1" name="Oval 59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5365" name="Group 66"/>
          <p:cNvGrpSpPr/>
          <p:nvPr/>
        </p:nvGrpSpPr>
        <p:grpSpPr bwMode="auto">
          <a:xfrm>
            <a:off x="1371600" y="1138238"/>
            <a:ext cx="1371600" cy="1604962"/>
            <a:chOff x="864" y="576"/>
            <a:chExt cx="864" cy="1011"/>
          </a:xfrm>
        </p:grpSpPr>
        <p:sp>
          <p:nvSpPr>
            <p:cNvPr id="15406" name="Line 26"/>
            <p:cNvSpPr>
              <a:spLocks noChangeShapeType="1"/>
            </p:cNvSpPr>
            <p:nvPr/>
          </p:nvSpPr>
          <p:spPr bwMode="auto">
            <a:xfrm>
              <a:off x="864" y="1112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07" name="Object 27"/>
            <p:cNvGraphicFramePr>
              <a:graphicFrameLocks noChangeAspect="1"/>
            </p:cNvGraphicFramePr>
            <p:nvPr/>
          </p:nvGraphicFramePr>
          <p:xfrm>
            <a:off x="1152" y="115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2" name="Equation" r:id="rId15" imgW="482600" imgH="304800" progId="Equation.3">
                    <p:embed/>
                  </p:oleObj>
                </mc:Choice>
                <mc:Fallback>
                  <p:oleObj name="Equation" r:id="rId15" imgW="4826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8" name="Group 34"/>
            <p:cNvGrpSpPr/>
            <p:nvPr/>
          </p:nvGrpSpPr>
          <p:grpSpPr bwMode="auto">
            <a:xfrm>
              <a:off x="984" y="776"/>
              <a:ext cx="144" cy="152"/>
              <a:chOff x="4328" y="1680"/>
              <a:chExt cx="144" cy="152"/>
            </a:xfrm>
          </p:grpSpPr>
          <p:graphicFrame>
            <p:nvGraphicFramePr>
              <p:cNvPr id="15423" name="Object 35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3" name="Equation" r:id="rId17" imgW="215900" imgH="304800" progId="Equation.3">
                      <p:embed/>
                    </p:oleObj>
                  </mc:Choice>
                  <mc:Fallback>
                    <p:oleObj name="Equation" r:id="rId17" imgW="215900" imgH="3048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24" name="Oval 36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5409" name="Object 37"/>
            <p:cNvGraphicFramePr>
              <a:graphicFrameLocks noChangeAspect="1"/>
            </p:cNvGraphicFramePr>
            <p:nvPr/>
          </p:nvGraphicFramePr>
          <p:xfrm>
            <a:off x="1240" y="576"/>
            <a:ext cx="2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4" name="Equation" r:id="rId18" imgW="469900" imgH="825500" progId="Equation.3">
                    <p:embed/>
                  </p:oleObj>
                </mc:Choice>
                <mc:Fallback>
                  <p:oleObj name="Equation" r:id="rId18" imgW="469900" imgH="8255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576"/>
                          <a:ext cx="296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10" name="Group 38"/>
            <p:cNvGrpSpPr/>
            <p:nvPr/>
          </p:nvGrpSpPr>
          <p:grpSpPr bwMode="auto">
            <a:xfrm>
              <a:off x="960" y="1152"/>
              <a:ext cx="144" cy="155"/>
              <a:chOff x="4720" y="1677"/>
              <a:chExt cx="144" cy="155"/>
            </a:xfrm>
          </p:grpSpPr>
          <p:graphicFrame>
            <p:nvGraphicFramePr>
              <p:cNvPr id="15421" name="Object 39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5" name="Equation" r:id="rId20" imgW="215900" imgH="316865" progId="Equation.3">
                      <p:embed/>
                    </p:oleObj>
                  </mc:Choice>
                  <mc:Fallback>
                    <p:oleObj name="Equation" r:id="rId20" imgW="215900" imgH="316865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22" name="Oval 40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5411" name="Object 41"/>
            <p:cNvGraphicFramePr>
              <a:graphicFrameLocks noChangeAspect="1"/>
            </p:cNvGraphicFramePr>
            <p:nvPr/>
          </p:nvGraphicFramePr>
          <p:xfrm>
            <a:off x="1136" y="1387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6" name="Equation" r:id="rId21" imgW="481965" imgH="317500" progId="Equation.3">
                    <p:embed/>
                  </p:oleObj>
                </mc:Choice>
                <mc:Fallback>
                  <p:oleObj name="Equation" r:id="rId21" imgW="481965" imgH="3175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387"/>
                          <a:ext cx="3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12" name="Group 45"/>
            <p:cNvGrpSpPr/>
            <p:nvPr/>
          </p:nvGrpSpPr>
          <p:grpSpPr bwMode="auto">
            <a:xfrm>
              <a:off x="960" y="1416"/>
              <a:ext cx="144" cy="152"/>
              <a:chOff x="5064" y="1728"/>
              <a:chExt cx="144" cy="152"/>
            </a:xfrm>
          </p:grpSpPr>
          <p:graphicFrame>
            <p:nvGraphicFramePr>
              <p:cNvPr id="15419" name="Object 46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7" name="Equation" r:id="rId23" imgW="203200" imgH="304800" progId="Equation.3">
                      <p:embed/>
                    </p:oleObj>
                  </mc:Choice>
                  <mc:Fallback>
                    <p:oleObj name="Equation" r:id="rId23" imgW="203200" imgH="3048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20" name="Oval 47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413" name="Group 60"/>
            <p:cNvGrpSpPr/>
            <p:nvPr/>
          </p:nvGrpSpPr>
          <p:grpSpPr bwMode="auto">
            <a:xfrm>
              <a:off x="1456" y="1176"/>
              <a:ext cx="144" cy="152"/>
              <a:chOff x="4328" y="1680"/>
              <a:chExt cx="144" cy="152"/>
            </a:xfrm>
          </p:grpSpPr>
          <p:graphicFrame>
            <p:nvGraphicFramePr>
              <p:cNvPr id="15417" name="Object 61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8" name="Equation" r:id="rId24" imgW="215900" imgH="304800" progId="Equation.3">
                      <p:embed/>
                    </p:oleObj>
                  </mc:Choice>
                  <mc:Fallback>
                    <p:oleObj name="Equation" r:id="rId24" imgW="215900" imgH="3048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18" name="Oval 62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414" name="Group 63"/>
            <p:cNvGrpSpPr/>
            <p:nvPr/>
          </p:nvGrpSpPr>
          <p:grpSpPr bwMode="auto">
            <a:xfrm>
              <a:off x="1440" y="1408"/>
              <a:ext cx="144" cy="152"/>
              <a:chOff x="4328" y="1680"/>
              <a:chExt cx="144" cy="152"/>
            </a:xfrm>
          </p:grpSpPr>
          <p:graphicFrame>
            <p:nvGraphicFramePr>
              <p:cNvPr id="15415" name="Object 64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19" name="Equation" r:id="rId25" imgW="215900" imgH="304800" progId="Equation.3">
                      <p:embed/>
                    </p:oleObj>
                  </mc:Choice>
                  <mc:Fallback>
                    <p:oleObj name="Equation" r:id="rId25" imgW="215900" imgH="3048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16" name="Oval 65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36" name="Group 112"/>
          <p:cNvGrpSpPr/>
          <p:nvPr/>
        </p:nvGrpSpPr>
        <p:grpSpPr bwMode="auto">
          <a:xfrm>
            <a:off x="2901950" y="3276600"/>
            <a:ext cx="4171950" cy="2044700"/>
            <a:chOff x="1828" y="2064"/>
            <a:chExt cx="2628" cy="1288"/>
          </a:xfrm>
        </p:grpSpPr>
        <p:graphicFrame>
          <p:nvGraphicFramePr>
            <p:cNvPr id="15393" name="Object 9"/>
            <p:cNvGraphicFramePr>
              <a:graphicFrameLocks noChangeAspect="1"/>
            </p:cNvGraphicFramePr>
            <p:nvPr/>
          </p:nvGraphicFramePr>
          <p:xfrm>
            <a:off x="1828" y="2064"/>
            <a:ext cx="216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0" name="Equation" r:id="rId26" imgW="3429000" imgH="2044700" progId="Equation.3">
                    <p:embed/>
                  </p:oleObj>
                </mc:Choice>
                <mc:Fallback>
                  <p:oleObj name="Equation" r:id="rId26" imgW="3429000" imgH="204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" y="2064"/>
                          <a:ext cx="2160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4" name="Group 87"/>
            <p:cNvGrpSpPr/>
            <p:nvPr/>
          </p:nvGrpSpPr>
          <p:grpSpPr bwMode="auto">
            <a:xfrm>
              <a:off x="4312" y="2104"/>
              <a:ext cx="144" cy="144"/>
              <a:chOff x="3888" y="1680"/>
              <a:chExt cx="144" cy="144"/>
            </a:xfrm>
          </p:grpSpPr>
          <p:graphicFrame>
            <p:nvGraphicFramePr>
              <p:cNvPr id="15404" name="Object 88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1" name="Equation" r:id="rId28" imgW="177800" imgH="304165" progId="Equation.3">
                      <p:embed/>
                    </p:oleObj>
                  </mc:Choice>
                  <mc:Fallback>
                    <p:oleObj name="Equation" r:id="rId28" imgW="177800" imgH="304165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5" name="Oval 89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95" name="Group 90"/>
            <p:cNvGrpSpPr/>
            <p:nvPr/>
          </p:nvGrpSpPr>
          <p:grpSpPr bwMode="auto">
            <a:xfrm>
              <a:off x="4312" y="2776"/>
              <a:ext cx="144" cy="155"/>
              <a:chOff x="4720" y="1677"/>
              <a:chExt cx="144" cy="155"/>
            </a:xfrm>
          </p:grpSpPr>
          <p:graphicFrame>
            <p:nvGraphicFramePr>
              <p:cNvPr id="15402" name="Object 91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2" name="Equation" r:id="rId29" imgW="215900" imgH="316865" progId="Equation.3">
                      <p:embed/>
                    </p:oleObj>
                  </mc:Choice>
                  <mc:Fallback>
                    <p:oleObj name="Equation" r:id="rId29" imgW="215900" imgH="316865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3" name="Oval 92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96" name="Group 93"/>
            <p:cNvGrpSpPr/>
            <p:nvPr/>
          </p:nvGrpSpPr>
          <p:grpSpPr bwMode="auto">
            <a:xfrm>
              <a:off x="4312" y="3096"/>
              <a:ext cx="144" cy="152"/>
              <a:chOff x="5064" y="1728"/>
              <a:chExt cx="144" cy="152"/>
            </a:xfrm>
          </p:grpSpPr>
          <p:graphicFrame>
            <p:nvGraphicFramePr>
              <p:cNvPr id="15400" name="Object 94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3" name="Equation" r:id="rId30" imgW="203200" imgH="304800" progId="Equation.3">
                      <p:embed/>
                    </p:oleObj>
                  </mc:Choice>
                  <mc:Fallback>
                    <p:oleObj name="Equation" r:id="rId30" imgW="203200" imgH="304800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1" name="Oval 95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97" name="Group 96"/>
            <p:cNvGrpSpPr/>
            <p:nvPr/>
          </p:nvGrpSpPr>
          <p:grpSpPr bwMode="auto">
            <a:xfrm>
              <a:off x="4312" y="2460"/>
              <a:ext cx="144" cy="152"/>
              <a:chOff x="4328" y="1680"/>
              <a:chExt cx="144" cy="152"/>
            </a:xfrm>
          </p:grpSpPr>
          <p:graphicFrame>
            <p:nvGraphicFramePr>
              <p:cNvPr id="15398" name="Object 97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4" name="Equation" r:id="rId31" imgW="215900" imgH="304800" progId="Equation.3">
                      <p:embed/>
                    </p:oleObj>
                  </mc:Choice>
                  <mc:Fallback>
                    <p:oleObj name="Equation" r:id="rId31" imgW="215900" imgH="304800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9" name="Oval 98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29" name="Group 105"/>
          <p:cNvGrpSpPr/>
          <p:nvPr/>
        </p:nvGrpSpPr>
        <p:grpSpPr bwMode="auto">
          <a:xfrm>
            <a:off x="1371600" y="3937000"/>
            <a:ext cx="1371600" cy="762000"/>
            <a:chOff x="872" y="2584"/>
            <a:chExt cx="864" cy="480"/>
          </a:xfrm>
        </p:grpSpPr>
        <p:sp>
          <p:nvSpPr>
            <p:cNvPr id="15378" name="Line 68"/>
            <p:cNvSpPr>
              <a:spLocks noChangeShapeType="1"/>
            </p:cNvSpPr>
            <p:nvPr/>
          </p:nvSpPr>
          <p:spPr bwMode="auto">
            <a:xfrm>
              <a:off x="872" y="2808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73"/>
            <p:cNvGraphicFramePr>
              <a:graphicFrameLocks noChangeAspect="1"/>
            </p:cNvGraphicFramePr>
            <p:nvPr/>
          </p:nvGraphicFramePr>
          <p:xfrm>
            <a:off x="1184" y="2584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5" name="Equation" r:id="rId32" imgW="419100" imgH="254000" progId="Equation.3">
                    <p:embed/>
                  </p:oleObj>
                </mc:Choice>
                <mc:Fallback>
                  <p:oleObj name="Equation" r:id="rId32" imgW="419100" imgH="2540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584"/>
                          <a:ext cx="26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0" name="Group 74"/>
            <p:cNvGrpSpPr/>
            <p:nvPr/>
          </p:nvGrpSpPr>
          <p:grpSpPr bwMode="auto">
            <a:xfrm>
              <a:off x="1008" y="2592"/>
              <a:ext cx="144" cy="155"/>
              <a:chOff x="4720" y="1677"/>
              <a:chExt cx="144" cy="155"/>
            </a:xfrm>
          </p:grpSpPr>
          <p:graphicFrame>
            <p:nvGraphicFramePr>
              <p:cNvPr id="15391" name="Object 75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6" name="Equation" r:id="rId34" imgW="215900" imgH="316865" progId="Equation.3">
                      <p:embed/>
                    </p:oleObj>
                  </mc:Choice>
                  <mc:Fallback>
                    <p:oleObj name="Equation" r:id="rId34" imgW="215900" imgH="316865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2" name="Oval 76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5381" name="Object 77"/>
            <p:cNvGraphicFramePr>
              <a:graphicFrameLocks noChangeAspect="1"/>
            </p:cNvGraphicFramePr>
            <p:nvPr/>
          </p:nvGraphicFramePr>
          <p:xfrm>
            <a:off x="1168" y="287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7" name="Equation" r:id="rId35" imgW="482600" imgH="304800" progId="Equation.3">
                    <p:embed/>
                  </p:oleObj>
                </mc:Choice>
                <mc:Fallback>
                  <p:oleObj name="Equation" r:id="rId35" imgW="482600" imgH="3048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87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2" name="Group 78"/>
            <p:cNvGrpSpPr/>
            <p:nvPr/>
          </p:nvGrpSpPr>
          <p:grpSpPr bwMode="auto">
            <a:xfrm>
              <a:off x="992" y="2897"/>
              <a:ext cx="144" cy="152"/>
              <a:chOff x="5064" y="1728"/>
              <a:chExt cx="144" cy="152"/>
            </a:xfrm>
          </p:grpSpPr>
          <p:graphicFrame>
            <p:nvGraphicFramePr>
              <p:cNvPr id="15389" name="Object 79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8" name="Equation" r:id="rId37" imgW="203200" imgH="304800" progId="Equation.3">
                      <p:embed/>
                    </p:oleObj>
                  </mc:Choice>
                  <mc:Fallback>
                    <p:oleObj name="Equation" r:id="rId37" imgW="203200" imgH="3048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Oval 80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83" name="Group 99"/>
            <p:cNvGrpSpPr/>
            <p:nvPr/>
          </p:nvGrpSpPr>
          <p:grpSpPr bwMode="auto">
            <a:xfrm>
              <a:off x="1488" y="2592"/>
              <a:ext cx="144" cy="152"/>
              <a:chOff x="5064" y="1728"/>
              <a:chExt cx="144" cy="152"/>
            </a:xfrm>
          </p:grpSpPr>
          <p:graphicFrame>
            <p:nvGraphicFramePr>
              <p:cNvPr id="15387" name="Object 100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29" name="Equation" r:id="rId38" imgW="203200" imgH="304800" progId="Equation.3">
                      <p:embed/>
                    </p:oleObj>
                  </mc:Choice>
                  <mc:Fallback>
                    <p:oleObj name="Equation" r:id="rId38" imgW="203200" imgH="30480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8" name="Oval 101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384" name="Group 102"/>
            <p:cNvGrpSpPr/>
            <p:nvPr/>
          </p:nvGrpSpPr>
          <p:grpSpPr bwMode="auto">
            <a:xfrm>
              <a:off x="1488" y="2881"/>
              <a:ext cx="144" cy="155"/>
              <a:chOff x="4720" y="1677"/>
              <a:chExt cx="144" cy="155"/>
            </a:xfrm>
          </p:grpSpPr>
          <p:graphicFrame>
            <p:nvGraphicFramePr>
              <p:cNvPr id="15385" name="Object 103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30" name="Equation" r:id="rId39" imgW="215900" imgH="316865" progId="Equation.3">
                      <p:embed/>
                    </p:oleObj>
                  </mc:Choice>
                  <mc:Fallback>
                    <p:oleObj name="Equation" r:id="rId39" imgW="215900" imgH="316865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6" name="Oval 104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35" name="Group 111"/>
          <p:cNvGrpSpPr/>
          <p:nvPr/>
        </p:nvGrpSpPr>
        <p:grpSpPr bwMode="auto">
          <a:xfrm>
            <a:off x="2971800" y="3819525"/>
            <a:ext cx="2565400" cy="981075"/>
            <a:chOff x="1872" y="2406"/>
            <a:chExt cx="1616" cy="618"/>
          </a:xfrm>
        </p:grpSpPr>
        <p:sp>
          <p:nvSpPr>
            <p:cNvPr id="15373" name="Line 106"/>
            <p:cNvSpPr>
              <a:spLocks noChangeShapeType="1"/>
            </p:cNvSpPr>
            <p:nvPr/>
          </p:nvSpPr>
          <p:spPr bwMode="auto">
            <a:xfrm>
              <a:off x="1872" y="240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4" name="Line 107"/>
            <p:cNvSpPr>
              <a:spLocks noChangeShapeType="1"/>
            </p:cNvSpPr>
            <p:nvPr/>
          </p:nvSpPr>
          <p:spPr bwMode="auto">
            <a:xfrm>
              <a:off x="2200" y="2406"/>
              <a:ext cx="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108"/>
            <p:cNvSpPr>
              <a:spLocks noChangeShapeType="1"/>
            </p:cNvSpPr>
            <p:nvPr/>
          </p:nvSpPr>
          <p:spPr bwMode="auto">
            <a:xfrm>
              <a:off x="2200" y="271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Line 109"/>
            <p:cNvSpPr>
              <a:spLocks noChangeShapeType="1"/>
            </p:cNvSpPr>
            <p:nvPr/>
          </p:nvSpPr>
          <p:spPr bwMode="auto">
            <a:xfrm>
              <a:off x="2576" y="2718"/>
              <a:ext cx="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7" name="Line 110"/>
            <p:cNvSpPr>
              <a:spLocks noChangeShapeType="1"/>
            </p:cNvSpPr>
            <p:nvPr/>
          </p:nvSpPr>
          <p:spPr bwMode="auto">
            <a:xfrm>
              <a:off x="2576" y="3022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8" name="Oval 114"/>
          <p:cNvSpPr>
            <a:spLocks noChangeArrowheads="1"/>
          </p:cNvSpPr>
          <p:nvPr/>
        </p:nvSpPr>
        <p:spPr bwMode="auto">
          <a:xfrm>
            <a:off x="3517900" y="1562100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39" name="Oval 115"/>
          <p:cNvSpPr>
            <a:spLocks noChangeArrowheads="1"/>
          </p:cNvSpPr>
          <p:nvPr/>
        </p:nvSpPr>
        <p:spPr bwMode="auto">
          <a:xfrm>
            <a:off x="4114800" y="4375150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140" name="Text Box 116"/>
          <p:cNvSpPr txBox="1">
            <a:spLocks noChangeArrowheads="1"/>
          </p:cNvSpPr>
          <p:nvPr/>
        </p:nvSpPr>
        <p:spPr bwMode="auto">
          <a:xfrm>
            <a:off x="914400" y="5486400"/>
            <a:ext cx="419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用“回代”的方法求出解：</a:t>
            </a:r>
            <a:endParaRPr lang="zh-CN" altLang="en-US" sz="2800" b="1"/>
          </a:p>
        </p:txBody>
      </p:sp>
      <p:sp>
        <p:nvSpPr>
          <p:cNvPr id="1537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" grpId="0" animBg="1"/>
      <p:bldP spid="1139" grpId="0" animBg="1"/>
      <p:bldP spid="11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1765300"/>
            <a:ext cx="1676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于是解得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514600" y="1308100"/>
          <a:ext cx="182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" imgW="1828800" imgH="1511300" progId="Equation.3">
                  <p:embed/>
                </p:oleObj>
              </mc:Choice>
              <mc:Fallback>
                <p:oleObj name="Equation" r:id="rId1" imgW="18288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08100"/>
                        <a:ext cx="1828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679950" y="1841500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2921000" imgH="444500" progId="Equation.3">
                  <p:embed/>
                </p:oleObj>
              </mc:Choice>
              <mc:Fallback>
                <p:oleObj name="Equation" r:id="rId3" imgW="2921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841500"/>
                        <a:ext cx="292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37"/>
          <p:cNvGraphicFramePr>
            <a:graphicFrameLocks noChangeAspect="1"/>
          </p:cNvGraphicFramePr>
          <p:nvPr/>
        </p:nvGraphicFramePr>
        <p:xfrm>
          <a:off x="1646238" y="1985963"/>
          <a:ext cx="56134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" imgW="56692800" imgH="33832800" progId="Equation.DSMT4">
                  <p:embed/>
                </p:oleObj>
              </mc:Choice>
              <mc:Fallback>
                <p:oleObj name="Equation" r:id="rId1" imgW="56692800" imgH="338328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985963"/>
                        <a:ext cx="5613400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050"/>
          <p:cNvSpPr>
            <a:spLocks noChangeArrowheads="1"/>
          </p:cNvSpPr>
          <p:nvPr/>
        </p:nvSpPr>
        <p:spPr bwMode="auto">
          <a:xfrm>
            <a:off x="627063" y="1152525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思考：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74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ChangeArrowheads="1"/>
          </p:cNvSpPr>
          <p:nvPr/>
        </p:nvSpPr>
        <p:spPr bwMode="auto">
          <a:xfrm>
            <a:off x="627063" y="1152525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思考：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843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8436" name="对象 2"/>
          <p:cNvGraphicFramePr>
            <a:graphicFrameLocks noChangeAspect="1"/>
          </p:cNvGraphicFramePr>
          <p:nvPr/>
        </p:nvGraphicFramePr>
        <p:xfrm>
          <a:off x="2201863" y="2209800"/>
          <a:ext cx="4178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" imgW="42976800" imgH="21945600" progId="Equation.DSMT4">
                  <p:embed/>
                </p:oleObj>
              </mc:Choice>
              <mc:Fallback>
                <p:oleObj name="Equation" r:id="rId1" imgW="42976800" imgH="21945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209800"/>
                        <a:ext cx="41783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>
          <a:xfrm>
            <a:off x="3193473" y="1685925"/>
            <a:ext cx="512618" cy="426025"/>
          </a:xfrm>
          <a:prstGeom prst="wedgeRectCallout">
            <a:avLst>
              <a:gd name="adj1" fmla="val 49929"/>
              <a:gd name="adj2" fmla="val 87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269673" y="1600200"/>
          <a:ext cx="360218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3" imgW="3657600" imgH="5486400" progId="Equation.DSMT4">
                  <p:embed/>
                </p:oleObj>
              </mc:Choice>
              <mc:Fallback>
                <p:oleObj name="Equation" r:id="rId3" imgW="3657600" imgH="5486400" progId="Equation.DSMT4">
                  <p:embed/>
                  <p:pic>
                    <p:nvPicPr>
                      <p:cNvPr id="0" name="图片 18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673" y="1600200"/>
                        <a:ext cx="360218" cy="540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标注 6"/>
          <p:cNvSpPr/>
          <p:nvPr/>
        </p:nvSpPr>
        <p:spPr>
          <a:xfrm>
            <a:off x="3782291" y="1685925"/>
            <a:ext cx="512618" cy="426025"/>
          </a:xfrm>
          <a:prstGeom prst="wedgeRectCallout">
            <a:avLst>
              <a:gd name="adj1" fmla="val 40662"/>
              <a:gd name="adj2" fmla="val 84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4371109" y="1685925"/>
            <a:ext cx="512618" cy="426025"/>
          </a:xfrm>
          <a:prstGeom prst="wedgeRectCallout">
            <a:avLst>
              <a:gd name="adj1" fmla="val 40663"/>
              <a:gd name="adj2" fmla="val 819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973782" y="1685924"/>
            <a:ext cx="512618" cy="426025"/>
          </a:xfrm>
          <a:prstGeom prst="wedgeRectCallout">
            <a:avLst>
              <a:gd name="adj1" fmla="val 49929"/>
              <a:gd name="adj2" fmla="val 87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882304" y="1600200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5" imgW="3962400" imgH="5486400" progId="Equation.DSMT4">
                  <p:embed/>
                </p:oleObj>
              </mc:Choice>
              <mc:Fallback>
                <p:oleObj name="Equation" r:id="rId5" imgW="3962400" imgH="5486400" progId="Equation.DSMT4">
                  <p:embed/>
                  <p:pic>
                    <p:nvPicPr>
                      <p:cNvPr id="0" name="图片 18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304" y="1600200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4439516" y="162877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7" imgW="3962400" imgH="5486400" progId="Equation.DSMT4">
                  <p:embed/>
                </p:oleObj>
              </mc:Choice>
              <mc:Fallback>
                <p:oleObj name="Equation" r:id="rId7" imgW="3962400" imgH="5486400" progId="Equation.DSMT4">
                  <p:embed/>
                  <p:pic>
                    <p:nvPicPr>
                      <p:cNvPr id="0" name="图片 18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516" y="1628775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038004" y="163512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9" imgW="3962400" imgH="5486400" progId="Equation.DSMT4">
                  <p:embed/>
                </p:oleObj>
              </mc:Choice>
              <mc:Fallback>
                <p:oleObj name="Equation" r:id="rId9" imgW="3962400" imgH="5486400" progId="Equation.DSMT4">
                  <p:embed/>
                  <p:pic>
                    <p:nvPicPr>
                      <p:cNvPr id="0" name="图片 18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04" y="1635125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37"/>
          <p:cNvGraphicFramePr>
            <a:graphicFrameLocks noChangeAspect="1"/>
          </p:cNvGraphicFramePr>
          <p:nvPr/>
        </p:nvGraphicFramePr>
        <p:xfrm>
          <a:off x="1444625" y="1905000"/>
          <a:ext cx="5953125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" imgW="57302400" imgH="33832800" progId="Equation.DSMT4">
                  <p:embed/>
                </p:oleObj>
              </mc:Choice>
              <mc:Fallback>
                <p:oleObj name="Equation" r:id="rId1" imgW="57302400" imgH="338328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905000"/>
                        <a:ext cx="5953125" cy="334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2050"/>
          <p:cNvSpPr>
            <a:spLocks noChangeArrowheads="1"/>
          </p:cNvSpPr>
          <p:nvPr/>
        </p:nvSpPr>
        <p:spPr bwMode="auto">
          <a:xfrm>
            <a:off x="627063" y="1152525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思考：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946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ChangeArrowheads="1"/>
          </p:cNvSpPr>
          <p:nvPr/>
        </p:nvSpPr>
        <p:spPr bwMode="auto">
          <a:xfrm>
            <a:off x="627063" y="1152525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思考：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048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0484" name="对象 2"/>
          <p:cNvGraphicFramePr>
            <a:graphicFrameLocks noChangeAspect="1"/>
          </p:cNvGraphicFramePr>
          <p:nvPr/>
        </p:nvGraphicFramePr>
        <p:xfrm>
          <a:off x="2311400" y="1152525"/>
          <a:ext cx="47434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1" imgW="42672000" imgH="21945600" progId="Equation.DSMT4">
                  <p:embed/>
                </p:oleObj>
              </mc:Choice>
              <mc:Fallback>
                <p:oleObj name="Equation" r:id="rId1" imgW="42672000" imgH="21945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152525"/>
                        <a:ext cx="474345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4"/>
          <p:cNvGraphicFramePr>
            <a:graphicFrameLocks noChangeAspect="1"/>
          </p:cNvGraphicFramePr>
          <p:nvPr/>
        </p:nvGraphicFramePr>
        <p:xfrm>
          <a:off x="2921000" y="3886200"/>
          <a:ext cx="4064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3" imgW="36576000" imgH="21945600" progId="Equation.DSMT4">
                  <p:embed/>
                </p:oleObj>
              </mc:Choice>
              <mc:Fallback>
                <p:oleObj name="Equation" r:id="rId3" imgW="36576000" imgH="2194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886200"/>
                        <a:ext cx="40640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3641869" y="638175"/>
            <a:ext cx="512618" cy="426025"/>
          </a:xfrm>
          <a:prstGeom prst="wedgeRectCallout">
            <a:avLst>
              <a:gd name="adj1" fmla="val 49929"/>
              <a:gd name="adj2" fmla="val 87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8069" y="552450"/>
          <a:ext cx="360218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5" imgW="3657600" imgH="5486400" progId="Equation.DSMT4">
                  <p:embed/>
                </p:oleObj>
              </mc:Choice>
              <mc:Fallback>
                <p:oleObj name="Equation" r:id="rId5" imgW="3657600" imgH="5486400" progId="Equation.DSMT4">
                  <p:embed/>
                  <p:pic>
                    <p:nvPicPr>
                      <p:cNvPr id="0" name="图片 20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069" y="552450"/>
                        <a:ext cx="360218" cy="540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4230687" y="638175"/>
            <a:ext cx="512618" cy="426025"/>
          </a:xfrm>
          <a:prstGeom prst="wedgeRectCallout">
            <a:avLst>
              <a:gd name="adj1" fmla="val 40662"/>
              <a:gd name="adj2" fmla="val 84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819505" y="638175"/>
            <a:ext cx="512618" cy="426025"/>
          </a:xfrm>
          <a:prstGeom prst="wedgeRectCallout">
            <a:avLst>
              <a:gd name="adj1" fmla="val 40663"/>
              <a:gd name="adj2" fmla="val 819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5422178" y="638174"/>
            <a:ext cx="512618" cy="426025"/>
          </a:xfrm>
          <a:prstGeom prst="wedgeRectCallout">
            <a:avLst>
              <a:gd name="adj1" fmla="val 49929"/>
              <a:gd name="adj2" fmla="val 87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4330700" y="552450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7" imgW="3962400" imgH="5486400" progId="Equation.DSMT4">
                  <p:embed/>
                </p:oleObj>
              </mc:Choice>
              <mc:Fallback>
                <p:oleObj name="Equation" r:id="rId7" imgW="3962400" imgH="5486400" progId="Equation.DSMT4">
                  <p:embed/>
                  <p:pic>
                    <p:nvPicPr>
                      <p:cNvPr id="0" name="图片 20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52450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887912" y="58102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9" imgW="3962400" imgH="5486400" progId="Equation.DSMT4">
                  <p:embed/>
                </p:oleObj>
              </mc:Choice>
              <mc:Fallback>
                <p:oleObj name="Equation" r:id="rId9" imgW="3962400" imgH="5486400" progId="Equation.DSMT4">
                  <p:embed/>
                  <p:pic>
                    <p:nvPicPr>
                      <p:cNvPr id="0" name="图片 20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2" y="581025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486400" y="58737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11" imgW="3962400" imgH="5486400" progId="Equation.DSMT4">
                  <p:embed/>
                </p:oleObj>
              </mc:Choice>
              <mc:Fallback>
                <p:oleObj name="Equation" r:id="rId11" imgW="3962400" imgH="5486400" progId="Equation.DSMT4">
                  <p:embed/>
                  <p:pic>
                    <p:nvPicPr>
                      <p:cNvPr id="0" name="图片 20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87375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消元法的总结</a:t>
            </a:r>
            <a:endParaRPr kumimoji="1" lang="zh-CN" alt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371600" y="1371600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首先用初等变换化线性方程组为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阶梯形方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475013" y="199698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程组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，把最后的一些</a:t>
            </a:r>
            <a:r>
              <a:rPr kumimoji="1" lang="zh-CN" alt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恒等式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“0 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 0”(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如果出现的</a:t>
            </a:r>
            <a:endParaRPr kumimoji="1"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463550" y="2605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话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去掉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063750" y="258762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如果剩下的方程当中最后一个等式是零</a:t>
            </a:r>
            <a:endParaRPr kumimoji="1"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463550" y="3141663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等于一非零的数，那么方程组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无解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，否则有解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7896225" y="3124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57200" y="3733800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有解的情况下，如果阶梯形方程组中方程的个数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三、用消元法解线性方程组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57200" y="4361563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等于未知量的个数 </a:t>
            </a:r>
            <a:r>
              <a:rPr kumimoji="1"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，那么方程组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有唯一的解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endParaRPr kumimoji="1"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4953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果阶梯形方程组中方程的个数</a:t>
            </a:r>
            <a:r>
              <a:rPr kumimoji="1" lang="zh-CN" altLang="en-US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小于未知量的个数</a:t>
            </a:r>
            <a:endParaRPr kumimoji="1" lang="zh-CN" altLang="en-US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200" y="55626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，那么方程组就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有无穷多个解</a:t>
            </a:r>
            <a:r>
              <a:rPr kumimoji="1"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734300" y="4326638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8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utoUpdateAnimBg="0" build="p"/>
      <p:bldP spid="218118" grpId="0" advAuto="0" autoUpdateAnimBg="0" build="p"/>
      <p:bldP spid="218119" grpId="0" advAuto="0" autoUpdateAnimBg="0" build="p"/>
      <p:bldP spid="218120" grpId="0" autoUpdateAnimBg="0" build="p"/>
      <p:bldP spid="218121" grpId="0" advAuto="0" autoUpdateAnimBg="0" build="p"/>
      <p:bldP spid="218122" grpId="0" autoUpdateAnimBg="0" build="p"/>
      <p:bldP spid="218123" grpId="0" advAuto="0" autoUpdateAnimBg="0" build="p"/>
      <p:bldP spid="13" grpId="0" autoUpdateAnimBg="0" build="p"/>
      <p:bldP spid="14" grpId="0" advAuto="0" autoUpdateAnimBg="0" build="p"/>
      <p:bldP spid="15" grpId="0" advAuto="0" autoUpdateAnimBg="0" build="p"/>
      <p:bldP spid="16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685800" y="1606550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以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元线性方程组为例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648200" y="16002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设有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元线性方程组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2286000" y="2327275"/>
          <a:ext cx="43434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1" imgW="1497965" imgH="711200" progId="Equation.3">
                  <p:embed/>
                </p:oleObj>
              </mc:Choice>
              <mc:Fallback>
                <p:oleObj name="公式" r:id="rId1" imgW="1497965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27275"/>
                        <a:ext cx="4343400" cy="206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685800" y="4595813"/>
            <a:ext cx="609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并设其有唯一解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b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c.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utoUpdateAnimBg="0" build="p"/>
      <p:bldP spid="228357" grpId="0" autoUpdateAnimBg="0" build="p"/>
      <p:bldP spid="228359" grpId="0" advAuto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526060" y="854870"/>
            <a:ext cx="7467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元线性方程在几何上表示一个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平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面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527050" y="1462088"/>
            <a:ext cx="8153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因此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，上述线性方程组的几何意义是：这三个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27050" y="2220912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个平面交于一点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).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4870450" y="2219325"/>
            <a:ext cx="3886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从另外一个角度来说，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527050" y="2982912"/>
            <a:ext cx="822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也就是，过空间点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可以作无穷多个平面，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527050" y="3721100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从这无穷多个平面中任选三个就可以确定空间点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527050" y="4448175"/>
            <a:ext cx="7924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而在这些平面中以平面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c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的方程最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527050" y="5168900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简单，它们的位置也最特殊，因为它们平行于三个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27050" y="5867400"/>
            <a:ext cx="1524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坐标面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9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 build="p"/>
      <p:bldP spid="229379" grpId="0" advAuto="0" autoUpdateAnimBg="0" build="p"/>
      <p:bldP spid="229380" grpId="0" advAuto="0" autoUpdateAnimBg="0" build="p"/>
      <p:bldP spid="229381" grpId="0" autoUpdateAnimBg="0" build="p"/>
      <p:bldP spid="229382" grpId="0" advAuto="0" autoUpdateAnimBg="0" build="p"/>
      <p:bldP spid="229383" grpId="0" advAuto="0" autoUpdateAnimBg="0" build="p"/>
      <p:bldP spid="229384" grpId="0" autoUpdateAnimBg="0" build="p"/>
      <p:bldP spid="229385" grpId="0" advAuto="0" autoUpdateAnimBg="0" build="p"/>
      <p:bldP spid="229386" grpId="0" advAuto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5562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由此可看出消元法的几何意义是：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6832600" y="105092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从给定平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584200" y="18478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面出发，逐步用过点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的位置较特殊的平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84200" y="26352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面的方程取代方程组中的方程，直到方程组中的方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584200" y="34559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程是过点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所作的所有平面中方程最简单</a:t>
            </a:r>
            <a:endParaRPr kumimoji="1"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584200" y="42767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的三个为止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kumimoji="1" lang="en-US" altLang="zh-CN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60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0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 build="p"/>
      <p:bldP spid="230403" grpId="0" autoUpdateAnimBg="0" build="p"/>
      <p:bldP spid="230404" grpId="0" advAuto="0" autoUpdateAnimBg="0" build="p"/>
      <p:bldP spid="230405" grpId="0" advAuto="0" autoUpdateAnimBg="0" build="p"/>
      <p:bldP spid="230406" grpId="0" advAuto="0" autoUpdateAnimBg="0" build="p"/>
      <p:bldP spid="230407" grpId="0" advAuto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2644775" y="1320800"/>
          <a:ext cx="45275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" imgW="1587500" imgH="711200" progId="Equation.3">
                  <p:embed/>
                </p:oleObj>
              </mc:Choice>
              <mc:Fallback>
                <p:oleObj name="Equation" r:id="rId1" imgW="1587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320800"/>
                        <a:ext cx="452755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192213" y="3409950"/>
            <a:ext cx="69421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显然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该方程组有唯一解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且为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x = y = z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= 1.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1192213" y="5648325"/>
            <a:ext cx="16271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(1,1,1). 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1192213" y="4932362"/>
            <a:ext cx="70945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方程组的几何意义是这三个平面交于一点 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1192213" y="4170362"/>
            <a:ext cx="7723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方程组中的每一个方程表示一个空间平面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故该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7861300" y="3376612"/>
            <a:ext cx="1130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上述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1219200" y="847725"/>
            <a:ext cx="3810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例如：三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元线性方程组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2819400" y="5648325"/>
            <a:ext cx="2133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如下图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3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 build="p"/>
      <p:bldP spid="231428" grpId="0" advAuto="0" autoUpdateAnimBg="0" build="p"/>
      <p:bldP spid="231429" grpId="0" advAuto="0" autoUpdateAnimBg="0" build="p"/>
      <p:bldP spid="231430" grpId="0" advAuto="0" autoUpdateAnimBg="0" build="p"/>
      <p:bldP spid="231431" grpId="0" autoUpdateAnimBg="0" build="p"/>
      <p:bldP spid="231432" grpId="0" autoUpdateAnimBg="0"/>
      <p:bldP spid="2314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 l="6787" t="24284" r="11861" b="4445"/>
          <a:stretch>
            <a:fillRect/>
          </a:stretch>
        </p:blipFill>
        <p:spPr bwMode="auto">
          <a:xfrm>
            <a:off x="1752600" y="611188"/>
            <a:ext cx="6934200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24000" y="5272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x+2y-z</a:t>
            </a:r>
            <a:r>
              <a:rPr kumimoji="1" lang="en-US" altLang="zh-CN" sz="28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2452" name="Freeform 4"/>
          <p:cNvSpPr/>
          <p:nvPr/>
        </p:nvSpPr>
        <p:spPr bwMode="auto">
          <a:xfrm rot="-153951">
            <a:off x="2047875" y="854075"/>
            <a:ext cx="6181725" cy="3217863"/>
          </a:xfrm>
          <a:custGeom>
            <a:avLst/>
            <a:gdLst>
              <a:gd name="T0" fmla="*/ 0 w 5698"/>
              <a:gd name="T1" fmla="*/ 2867109 h 1844"/>
              <a:gd name="T2" fmla="*/ 2213183 w 5698"/>
              <a:gd name="T3" fmla="*/ 0 h 1844"/>
              <a:gd name="T4" fmla="*/ 6181725 w 5698"/>
              <a:gd name="T5" fmla="*/ 3217863 h 1844"/>
              <a:gd name="T6" fmla="*/ 0 w 5698"/>
              <a:gd name="T7" fmla="*/ 2867109 h 18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98" h="1844">
                <a:moveTo>
                  <a:pt x="0" y="1643"/>
                </a:moveTo>
                <a:lnTo>
                  <a:pt x="2040" y="0"/>
                </a:lnTo>
                <a:lnTo>
                  <a:pt x="5698" y="1844"/>
                </a:lnTo>
                <a:lnTo>
                  <a:pt x="0" y="1643"/>
                </a:lnTo>
              </a:path>
            </a:pathLst>
          </a:custGeom>
          <a:solidFill>
            <a:srgbClr val="006600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453" name="Freeform 5"/>
          <p:cNvSpPr/>
          <p:nvPr/>
        </p:nvSpPr>
        <p:spPr bwMode="auto">
          <a:xfrm rot="-153951">
            <a:off x="2046288" y="838200"/>
            <a:ext cx="6183312" cy="3233738"/>
          </a:xfrm>
          <a:custGeom>
            <a:avLst/>
            <a:gdLst>
              <a:gd name="T0" fmla="*/ 0 w 5698"/>
              <a:gd name="T1" fmla="*/ 2881254 h 1844"/>
              <a:gd name="T2" fmla="*/ 2213752 w 5698"/>
              <a:gd name="T3" fmla="*/ 0 h 1844"/>
              <a:gd name="T4" fmla="*/ 6183312 w 5698"/>
              <a:gd name="T5" fmla="*/ 3233738 h 1844"/>
              <a:gd name="T6" fmla="*/ 0 w 5698"/>
              <a:gd name="T7" fmla="*/ 2881254 h 18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98" h="1844">
                <a:moveTo>
                  <a:pt x="0" y="1643"/>
                </a:moveTo>
                <a:lnTo>
                  <a:pt x="2040" y="0"/>
                </a:lnTo>
                <a:lnTo>
                  <a:pt x="5698" y="1844"/>
                </a:lnTo>
                <a:lnTo>
                  <a:pt x="0" y="1643"/>
                </a:lnTo>
              </a:path>
            </a:pathLst>
          </a:custGeom>
          <a:solidFill>
            <a:srgbClr val="FF0000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2454" name="Group 6"/>
          <p:cNvGrpSpPr/>
          <p:nvPr/>
        </p:nvGrpSpPr>
        <p:grpSpPr bwMode="auto">
          <a:xfrm rot="90418">
            <a:off x="3330575" y="1049338"/>
            <a:ext cx="5033963" cy="3382962"/>
            <a:chOff x="1200" y="720"/>
            <a:chExt cx="3312" cy="2352"/>
          </a:xfrm>
        </p:grpSpPr>
        <p:grpSp>
          <p:nvGrpSpPr>
            <p:cNvPr id="27698" name="Group 7"/>
            <p:cNvGrpSpPr/>
            <p:nvPr/>
          </p:nvGrpSpPr>
          <p:grpSpPr bwMode="auto">
            <a:xfrm>
              <a:off x="1200" y="720"/>
              <a:ext cx="3312" cy="2352"/>
              <a:chOff x="1200" y="720"/>
              <a:chExt cx="3312" cy="2352"/>
            </a:xfrm>
          </p:grpSpPr>
          <p:sp>
            <p:nvSpPr>
              <p:cNvPr id="27713" name="Line 8"/>
              <p:cNvSpPr>
                <a:spLocks noChangeShapeType="1"/>
              </p:cNvSpPr>
              <p:nvPr/>
            </p:nvSpPr>
            <p:spPr bwMode="auto">
              <a:xfrm>
                <a:off x="1824" y="720"/>
                <a:ext cx="2688" cy="196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4" name="Line 9"/>
              <p:cNvSpPr>
                <a:spLocks noChangeShapeType="1"/>
              </p:cNvSpPr>
              <p:nvPr/>
            </p:nvSpPr>
            <p:spPr bwMode="auto">
              <a:xfrm flipH="1">
                <a:off x="1200" y="768"/>
                <a:ext cx="624" cy="23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5" name="Line 10"/>
              <p:cNvSpPr>
                <a:spLocks noChangeShapeType="1"/>
              </p:cNvSpPr>
              <p:nvPr/>
            </p:nvSpPr>
            <p:spPr bwMode="auto">
              <a:xfrm flipV="1">
                <a:off x="1200" y="2688"/>
                <a:ext cx="3312" cy="38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9" name="Line 11"/>
            <p:cNvSpPr>
              <a:spLocks noChangeShapeType="1"/>
            </p:cNvSpPr>
            <p:nvPr/>
          </p:nvSpPr>
          <p:spPr bwMode="auto">
            <a:xfrm flipV="1">
              <a:off x="1728" y="960"/>
              <a:ext cx="432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Line 12"/>
            <p:cNvSpPr>
              <a:spLocks noChangeShapeType="1"/>
            </p:cNvSpPr>
            <p:nvPr/>
          </p:nvSpPr>
          <p:spPr bwMode="auto">
            <a:xfrm flipV="1">
              <a:off x="1680" y="1056"/>
              <a:ext cx="576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Line 13"/>
            <p:cNvSpPr>
              <a:spLocks noChangeShapeType="1"/>
            </p:cNvSpPr>
            <p:nvPr/>
          </p:nvSpPr>
          <p:spPr bwMode="auto">
            <a:xfrm flipV="1">
              <a:off x="1632" y="1152"/>
              <a:ext cx="816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14"/>
            <p:cNvSpPr>
              <a:spLocks noChangeShapeType="1"/>
            </p:cNvSpPr>
            <p:nvPr/>
          </p:nvSpPr>
          <p:spPr bwMode="auto">
            <a:xfrm flipV="1">
              <a:off x="1584" y="1296"/>
              <a:ext cx="1008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3" name="Line 15"/>
            <p:cNvSpPr>
              <a:spLocks noChangeShapeType="1"/>
            </p:cNvSpPr>
            <p:nvPr/>
          </p:nvSpPr>
          <p:spPr bwMode="auto">
            <a:xfrm flipV="1">
              <a:off x="1488" y="1392"/>
              <a:ext cx="1248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4" name="Line 16"/>
            <p:cNvSpPr>
              <a:spLocks noChangeShapeType="1"/>
            </p:cNvSpPr>
            <p:nvPr/>
          </p:nvSpPr>
          <p:spPr bwMode="auto">
            <a:xfrm flipV="1">
              <a:off x="1440" y="1536"/>
              <a:ext cx="1488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Line 17"/>
            <p:cNvSpPr>
              <a:spLocks noChangeShapeType="1"/>
            </p:cNvSpPr>
            <p:nvPr/>
          </p:nvSpPr>
          <p:spPr bwMode="auto">
            <a:xfrm flipV="1">
              <a:off x="1392" y="1680"/>
              <a:ext cx="1728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6" name="Line 18"/>
            <p:cNvSpPr>
              <a:spLocks noChangeShapeType="1"/>
            </p:cNvSpPr>
            <p:nvPr/>
          </p:nvSpPr>
          <p:spPr bwMode="auto">
            <a:xfrm flipV="1">
              <a:off x="1296" y="1824"/>
              <a:ext cx="1968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7" name="Line 19"/>
            <p:cNvSpPr>
              <a:spLocks noChangeShapeType="1"/>
            </p:cNvSpPr>
            <p:nvPr/>
          </p:nvSpPr>
          <p:spPr bwMode="auto">
            <a:xfrm flipV="1">
              <a:off x="1248" y="1920"/>
              <a:ext cx="2208" cy="9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8" name="Line 20"/>
            <p:cNvSpPr>
              <a:spLocks noChangeShapeType="1"/>
            </p:cNvSpPr>
            <p:nvPr/>
          </p:nvSpPr>
          <p:spPr bwMode="auto">
            <a:xfrm flipV="1">
              <a:off x="1344" y="2064"/>
              <a:ext cx="2256" cy="10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9" name="Line 21"/>
            <p:cNvSpPr>
              <a:spLocks noChangeShapeType="1"/>
            </p:cNvSpPr>
            <p:nvPr/>
          </p:nvSpPr>
          <p:spPr bwMode="auto">
            <a:xfrm flipV="1">
              <a:off x="2064" y="2160"/>
              <a:ext cx="1728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0" name="Line 22"/>
            <p:cNvSpPr>
              <a:spLocks noChangeShapeType="1"/>
            </p:cNvSpPr>
            <p:nvPr/>
          </p:nvSpPr>
          <p:spPr bwMode="auto">
            <a:xfrm flipV="1">
              <a:off x="2688" y="2304"/>
              <a:ext cx="1248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1" name="Line 23"/>
            <p:cNvSpPr>
              <a:spLocks noChangeShapeType="1"/>
            </p:cNvSpPr>
            <p:nvPr/>
          </p:nvSpPr>
          <p:spPr bwMode="auto">
            <a:xfrm flipV="1">
              <a:off x="3264" y="2400"/>
              <a:ext cx="816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2" name="Line 24"/>
            <p:cNvSpPr>
              <a:spLocks noChangeShapeType="1"/>
            </p:cNvSpPr>
            <p:nvPr/>
          </p:nvSpPr>
          <p:spPr bwMode="auto">
            <a:xfrm flipV="1">
              <a:off x="3888" y="2496"/>
              <a:ext cx="384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2473" name="Group 25"/>
          <p:cNvGrpSpPr/>
          <p:nvPr/>
        </p:nvGrpSpPr>
        <p:grpSpPr bwMode="auto">
          <a:xfrm rot="64243">
            <a:off x="3294063" y="1008063"/>
            <a:ext cx="5029200" cy="3424237"/>
            <a:chOff x="1200" y="720"/>
            <a:chExt cx="3312" cy="2352"/>
          </a:xfrm>
        </p:grpSpPr>
        <p:grpSp>
          <p:nvGrpSpPr>
            <p:cNvPr id="27680" name="Group 26"/>
            <p:cNvGrpSpPr/>
            <p:nvPr/>
          </p:nvGrpSpPr>
          <p:grpSpPr bwMode="auto">
            <a:xfrm>
              <a:off x="1200" y="720"/>
              <a:ext cx="3312" cy="2352"/>
              <a:chOff x="1200" y="720"/>
              <a:chExt cx="3312" cy="2352"/>
            </a:xfrm>
          </p:grpSpPr>
          <p:sp>
            <p:nvSpPr>
              <p:cNvPr id="27695" name="Line 27"/>
              <p:cNvSpPr>
                <a:spLocks noChangeShapeType="1"/>
              </p:cNvSpPr>
              <p:nvPr/>
            </p:nvSpPr>
            <p:spPr bwMode="auto">
              <a:xfrm>
                <a:off x="1824" y="720"/>
                <a:ext cx="2688" cy="1968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Line 28"/>
              <p:cNvSpPr>
                <a:spLocks noChangeShapeType="1"/>
              </p:cNvSpPr>
              <p:nvPr/>
            </p:nvSpPr>
            <p:spPr bwMode="auto">
              <a:xfrm flipH="1">
                <a:off x="1200" y="768"/>
                <a:ext cx="624" cy="2304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Line 29"/>
              <p:cNvSpPr>
                <a:spLocks noChangeShapeType="1"/>
              </p:cNvSpPr>
              <p:nvPr/>
            </p:nvSpPr>
            <p:spPr bwMode="auto">
              <a:xfrm flipV="1">
                <a:off x="1200" y="2688"/>
                <a:ext cx="3312" cy="384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 flipV="1">
              <a:off x="1728" y="960"/>
              <a:ext cx="432" cy="14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 flipV="1">
              <a:off x="1680" y="1056"/>
              <a:ext cx="576" cy="24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Line 32"/>
            <p:cNvSpPr>
              <a:spLocks noChangeShapeType="1"/>
            </p:cNvSpPr>
            <p:nvPr/>
          </p:nvSpPr>
          <p:spPr bwMode="auto">
            <a:xfrm flipV="1">
              <a:off x="1632" y="1152"/>
              <a:ext cx="816" cy="38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33"/>
            <p:cNvSpPr>
              <a:spLocks noChangeShapeType="1"/>
            </p:cNvSpPr>
            <p:nvPr/>
          </p:nvSpPr>
          <p:spPr bwMode="auto">
            <a:xfrm flipV="1">
              <a:off x="1584" y="1296"/>
              <a:ext cx="1008" cy="43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Line 34"/>
            <p:cNvSpPr>
              <a:spLocks noChangeShapeType="1"/>
            </p:cNvSpPr>
            <p:nvPr/>
          </p:nvSpPr>
          <p:spPr bwMode="auto">
            <a:xfrm flipV="1">
              <a:off x="1488" y="1392"/>
              <a:ext cx="1248" cy="57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35"/>
            <p:cNvSpPr>
              <a:spLocks noChangeShapeType="1"/>
            </p:cNvSpPr>
            <p:nvPr/>
          </p:nvSpPr>
          <p:spPr bwMode="auto">
            <a:xfrm flipV="1">
              <a:off x="1440" y="1536"/>
              <a:ext cx="1488" cy="67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36"/>
            <p:cNvSpPr>
              <a:spLocks noChangeShapeType="1"/>
            </p:cNvSpPr>
            <p:nvPr/>
          </p:nvSpPr>
          <p:spPr bwMode="auto">
            <a:xfrm flipV="1">
              <a:off x="1392" y="1680"/>
              <a:ext cx="1728" cy="76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37"/>
            <p:cNvSpPr>
              <a:spLocks noChangeShapeType="1"/>
            </p:cNvSpPr>
            <p:nvPr/>
          </p:nvSpPr>
          <p:spPr bwMode="auto">
            <a:xfrm flipV="1">
              <a:off x="1296" y="1824"/>
              <a:ext cx="1968" cy="86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38"/>
            <p:cNvSpPr>
              <a:spLocks noChangeShapeType="1"/>
            </p:cNvSpPr>
            <p:nvPr/>
          </p:nvSpPr>
          <p:spPr bwMode="auto">
            <a:xfrm flipV="1">
              <a:off x="1248" y="1920"/>
              <a:ext cx="2208" cy="96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39"/>
            <p:cNvSpPr>
              <a:spLocks noChangeShapeType="1"/>
            </p:cNvSpPr>
            <p:nvPr/>
          </p:nvSpPr>
          <p:spPr bwMode="auto">
            <a:xfrm flipV="1">
              <a:off x="1344" y="2064"/>
              <a:ext cx="2256" cy="100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40"/>
            <p:cNvSpPr>
              <a:spLocks noChangeShapeType="1"/>
            </p:cNvSpPr>
            <p:nvPr/>
          </p:nvSpPr>
          <p:spPr bwMode="auto">
            <a:xfrm flipV="1">
              <a:off x="2064" y="2160"/>
              <a:ext cx="1728" cy="81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41"/>
            <p:cNvSpPr>
              <a:spLocks noChangeShapeType="1"/>
            </p:cNvSpPr>
            <p:nvPr/>
          </p:nvSpPr>
          <p:spPr bwMode="auto">
            <a:xfrm flipV="1">
              <a:off x="2688" y="2304"/>
              <a:ext cx="1248" cy="624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42"/>
            <p:cNvSpPr>
              <a:spLocks noChangeShapeType="1"/>
            </p:cNvSpPr>
            <p:nvPr/>
          </p:nvSpPr>
          <p:spPr bwMode="auto">
            <a:xfrm flipV="1">
              <a:off x="3264" y="2400"/>
              <a:ext cx="816" cy="43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43"/>
            <p:cNvSpPr>
              <a:spLocks noChangeShapeType="1"/>
            </p:cNvSpPr>
            <p:nvPr/>
          </p:nvSpPr>
          <p:spPr bwMode="auto">
            <a:xfrm flipV="1">
              <a:off x="3888" y="2496"/>
              <a:ext cx="384" cy="24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2492" name="Group 44"/>
          <p:cNvGrpSpPr/>
          <p:nvPr/>
        </p:nvGrpSpPr>
        <p:grpSpPr bwMode="auto">
          <a:xfrm>
            <a:off x="4205288" y="838200"/>
            <a:ext cx="758825" cy="4503738"/>
            <a:chOff x="2496" y="576"/>
            <a:chExt cx="576" cy="2976"/>
          </a:xfrm>
        </p:grpSpPr>
        <p:grpSp>
          <p:nvGrpSpPr>
            <p:cNvPr id="27674" name="Group 45"/>
            <p:cNvGrpSpPr/>
            <p:nvPr/>
          </p:nvGrpSpPr>
          <p:grpSpPr bwMode="auto">
            <a:xfrm>
              <a:off x="2496" y="576"/>
              <a:ext cx="576" cy="2976"/>
              <a:chOff x="2496" y="576"/>
              <a:chExt cx="576" cy="2976"/>
            </a:xfrm>
          </p:grpSpPr>
          <p:sp>
            <p:nvSpPr>
              <p:cNvPr id="27676" name="Line 46"/>
              <p:cNvSpPr>
                <a:spLocks noChangeShapeType="1"/>
              </p:cNvSpPr>
              <p:nvPr/>
            </p:nvSpPr>
            <p:spPr bwMode="auto">
              <a:xfrm>
                <a:off x="2496" y="576"/>
                <a:ext cx="576" cy="2976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Line 47"/>
              <p:cNvSpPr>
                <a:spLocks noChangeShapeType="1"/>
              </p:cNvSpPr>
              <p:nvPr/>
            </p:nvSpPr>
            <p:spPr bwMode="auto">
              <a:xfrm>
                <a:off x="2496" y="576"/>
                <a:ext cx="288" cy="182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8" name="Line 48"/>
              <p:cNvSpPr>
                <a:spLocks noChangeShapeType="1"/>
              </p:cNvSpPr>
              <p:nvPr/>
            </p:nvSpPr>
            <p:spPr bwMode="auto">
              <a:xfrm>
                <a:off x="2784" y="2400"/>
                <a:ext cx="288" cy="1152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9" name="Line 49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144" cy="960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75" name="Line 50"/>
            <p:cNvSpPr>
              <a:spLocks noChangeShapeType="1"/>
            </p:cNvSpPr>
            <p:nvPr/>
          </p:nvSpPr>
          <p:spPr bwMode="auto">
            <a:xfrm>
              <a:off x="2784" y="2160"/>
              <a:ext cx="96" cy="62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2499" name="Group 51"/>
          <p:cNvGrpSpPr/>
          <p:nvPr/>
        </p:nvGrpSpPr>
        <p:grpSpPr bwMode="auto">
          <a:xfrm rot="-68343">
            <a:off x="4222750" y="854075"/>
            <a:ext cx="714375" cy="4487863"/>
            <a:chOff x="2496" y="576"/>
            <a:chExt cx="576" cy="2976"/>
          </a:xfrm>
        </p:grpSpPr>
        <p:grpSp>
          <p:nvGrpSpPr>
            <p:cNvPr id="27668" name="Group 52"/>
            <p:cNvGrpSpPr/>
            <p:nvPr/>
          </p:nvGrpSpPr>
          <p:grpSpPr bwMode="auto">
            <a:xfrm>
              <a:off x="2496" y="576"/>
              <a:ext cx="576" cy="2976"/>
              <a:chOff x="2496" y="576"/>
              <a:chExt cx="576" cy="2976"/>
            </a:xfrm>
          </p:grpSpPr>
          <p:sp>
            <p:nvSpPr>
              <p:cNvPr id="27670" name="Line 53"/>
              <p:cNvSpPr>
                <a:spLocks noChangeShapeType="1"/>
              </p:cNvSpPr>
              <p:nvPr/>
            </p:nvSpPr>
            <p:spPr bwMode="auto">
              <a:xfrm>
                <a:off x="2496" y="576"/>
                <a:ext cx="576" cy="2976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54"/>
              <p:cNvSpPr>
                <a:spLocks noChangeShapeType="1"/>
              </p:cNvSpPr>
              <p:nvPr/>
            </p:nvSpPr>
            <p:spPr bwMode="auto">
              <a:xfrm>
                <a:off x="2496" y="576"/>
                <a:ext cx="288" cy="182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55"/>
              <p:cNvSpPr>
                <a:spLocks noChangeShapeType="1"/>
              </p:cNvSpPr>
              <p:nvPr/>
            </p:nvSpPr>
            <p:spPr bwMode="auto">
              <a:xfrm>
                <a:off x="2784" y="2400"/>
                <a:ext cx="288" cy="1152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3" name="Line 56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144" cy="960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9" name="Line 57"/>
            <p:cNvSpPr>
              <a:spLocks noChangeShapeType="1"/>
            </p:cNvSpPr>
            <p:nvPr/>
          </p:nvSpPr>
          <p:spPr bwMode="auto">
            <a:xfrm>
              <a:off x="2784" y="2160"/>
              <a:ext cx="96" cy="62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2506" name="Text Box 58"/>
          <p:cNvSpPr txBox="1">
            <a:spLocks noChangeArrowheads="1"/>
          </p:cNvSpPr>
          <p:nvPr/>
        </p:nvSpPr>
        <p:spPr bwMode="auto">
          <a:xfrm rot="-20292">
            <a:off x="1371600" y="58054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2x-y+z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2507" name="Text Box 59"/>
          <p:cNvSpPr txBox="1">
            <a:spLocks noChangeArrowheads="1"/>
          </p:cNvSpPr>
          <p:nvPr/>
        </p:nvSpPr>
        <p:spPr bwMode="auto">
          <a:xfrm rot="13477">
            <a:off x="1447800" y="4662488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x+y+z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=3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60" name="Text Box 60"/>
          <p:cNvSpPr txBox="1">
            <a:spLocks noChangeArrowheads="1"/>
          </p:cNvSpPr>
          <p:nvPr/>
        </p:nvSpPr>
        <p:spPr bwMode="auto">
          <a:xfrm>
            <a:off x="4572000" y="547688"/>
            <a:ext cx="13509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(1,1,1)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1" name="Line 62"/>
          <p:cNvSpPr>
            <a:spLocks noChangeShapeType="1"/>
          </p:cNvSpPr>
          <p:nvPr/>
        </p:nvSpPr>
        <p:spPr bwMode="auto">
          <a:xfrm rot="101945">
            <a:off x="3641725" y="604838"/>
            <a:ext cx="5273675" cy="3668712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Text Box 63"/>
          <p:cNvSpPr txBox="1">
            <a:spLocks noChangeArrowheads="1"/>
          </p:cNvSpPr>
          <p:nvPr/>
        </p:nvSpPr>
        <p:spPr bwMode="auto">
          <a:xfrm>
            <a:off x="8534400" y="3657600"/>
            <a:ext cx="4016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3" name="Oval 64"/>
          <p:cNvSpPr>
            <a:spLocks noChangeArrowheads="1"/>
          </p:cNvSpPr>
          <p:nvPr/>
        </p:nvSpPr>
        <p:spPr bwMode="auto">
          <a:xfrm>
            <a:off x="4114800" y="838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64" name="Rectangle 65"/>
          <p:cNvSpPr>
            <a:spLocks noChangeArrowheads="1"/>
          </p:cNvSpPr>
          <p:nvPr/>
        </p:nvSpPr>
        <p:spPr bwMode="auto">
          <a:xfrm>
            <a:off x="1143000" y="4891088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65" name="Rectangle 66"/>
          <p:cNvSpPr>
            <a:spLocks noChangeArrowheads="1"/>
          </p:cNvSpPr>
          <p:nvPr/>
        </p:nvSpPr>
        <p:spPr bwMode="auto">
          <a:xfrm>
            <a:off x="1143000" y="5424488"/>
            <a:ext cx="228600" cy="2286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66" name="Rectangle 67"/>
          <p:cNvSpPr>
            <a:spLocks noChangeArrowheads="1"/>
          </p:cNvSpPr>
          <p:nvPr/>
        </p:nvSpPr>
        <p:spPr bwMode="auto">
          <a:xfrm>
            <a:off x="1143000" y="5957888"/>
            <a:ext cx="228600" cy="228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6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32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1981200" y="1085850"/>
          <a:ext cx="278923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1" imgW="977900" imgH="711200" progId="Equation.3">
                  <p:embed/>
                </p:oleObj>
              </mc:Choice>
              <mc:Fallback>
                <p:oleObj name="公式" r:id="rId1" imgW="9779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85850"/>
                        <a:ext cx="2789238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方程组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953000" y="1755775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的解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6016625" y="1157287"/>
          <a:ext cx="10699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3" imgW="406400" imgH="711200" progId="Equation.3">
                  <p:embed/>
                </p:oleObj>
              </mc:Choice>
              <mc:Fallback>
                <p:oleObj name="公式" r:id="rId3" imgW="406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157287"/>
                        <a:ext cx="106997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7315200" y="1766887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所表示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685800" y="3113087"/>
            <a:ext cx="25781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的点如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图所示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33480" name="Group 8"/>
          <p:cNvGrpSpPr/>
          <p:nvPr/>
        </p:nvGrpSpPr>
        <p:grpSpPr bwMode="auto">
          <a:xfrm>
            <a:off x="4191000" y="3113087"/>
            <a:ext cx="4191000" cy="3211513"/>
            <a:chOff x="1056" y="192"/>
            <a:chExt cx="4512" cy="3456"/>
          </a:xfrm>
        </p:grpSpPr>
        <p:pic>
          <p:nvPicPr>
            <p:cNvPr id="28683" name="Picture 9"/>
            <p:cNvPicPr>
              <a:picLocks noChangeAspect="1" noChangeArrowheads="1"/>
            </p:cNvPicPr>
            <p:nvPr/>
          </p:nvPicPr>
          <p:blipFill>
            <a:blip r:embed="rId5"/>
            <a:srcRect l="6604" t="10435" r="4716" b="6087"/>
            <a:stretch>
              <a:fillRect/>
            </a:stretch>
          </p:blipFill>
          <p:spPr bwMode="auto">
            <a:xfrm>
              <a:off x="1056" y="192"/>
              <a:ext cx="4512" cy="3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3312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3059" y="988"/>
              <a:ext cx="1454" cy="5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(1,1,1)</a:t>
              </a:r>
              <a:endPara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868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  <p:bldP spid="233476" grpId="0" advAuto="0" autoUpdateAnimBg="0" build="p"/>
      <p:bldP spid="233478" grpId="0" advAuto="0" autoUpdateAnimBg="0" build="p"/>
      <p:bldP spid="233479" grpId="0" advAuto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498" name="Object 2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-15913576" y="-4051776"/>
          <a:ext cx="42112565" cy="1792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演示文稿" r:id="rId1" imgW="4591050" imgH="3438525" progId="PowerPoint.Show.8">
                  <p:embed/>
                </p:oleObj>
              </mc:Choice>
              <mc:Fallback>
                <p:oleObj name="演示文稿" r:id="rId1" imgW="4591050" imgH="3438525" progId="PowerPoint.Show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 l="15834" t="24495" b="27628"/>
                      <a:stretch>
                        <a:fillRect/>
                      </a:stretch>
                    </p:blipFill>
                    <p:spPr bwMode="auto">
                      <a:xfrm>
                        <a:off x="-15913576" y="-4051776"/>
                        <a:ext cx="42112565" cy="17928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533400" y="773113"/>
            <a:ext cx="297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消元的过程即为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231900" y="1173163"/>
          <a:ext cx="278923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3" imgW="977900" imgH="711200" progId="Equation.3">
                  <p:embed/>
                </p:oleObj>
              </mc:Choice>
              <mc:Fallback>
                <p:oleObj name="公式" r:id="rId3" imgW="977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173163"/>
                        <a:ext cx="2789238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6562725" y="1198563"/>
          <a:ext cx="10699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5" imgW="406400" imgH="711200" progId="Equation.3">
                  <p:embed/>
                </p:oleObj>
              </mc:Choice>
              <mc:Fallback>
                <p:oleObj name="公式" r:id="rId5" imgW="406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1198563"/>
                        <a:ext cx="106997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457200" y="3019425"/>
            <a:ext cx="99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也即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4503" name="AutoShape 7"/>
          <p:cNvSpPr>
            <a:spLocks noChangeArrowheads="1"/>
          </p:cNvSpPr>
          <p:nvPr/>
        </p:nvSpPr>
        <p:spPr bwMode="auto">
          <a:xfrm>
            <a:off x="4127500" y="1676400"/>
            <a:ext cx="2286000" cy="990600"/>
          </a:xfrm>
          <a:prstGeom prst="rightArrow">
            <a:avLst>
              <a:gd name="adj1" fmla="val 50000"/>
              <a:gd name="adj2" fmla="val 57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导  出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7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四、消元法的几何意义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 build="p"/>
      <p:bldP spid="234502" grpId="0" autoUpdateAnimBg="0" build="p"/>
      <p:bldP spid="23450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400175" y="177958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905000" y="1685925"/>
            <a:ext cx="3513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矩阵的初等行变化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400175" y="24669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905000" y="2447925"/>
            <a:ext cx="6629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用矩阵的初等行变换解线性方程组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第二节矩阵消元法</a:t>
            </a:r>
            <a:endParaRPr lang="zh-CN" altLang="en-US" sz="360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7" name="Oval 21"/>
          <p:cNvSpPr>
            <a:spLocks noChangeAspect="1" noChangeArrowheads="1"/>
          </p:cNvSpPr>
          <p:nvPr/>
        </p:nvSpPr>
        <p:spPr bwMode="auto">
          <a:xfrm>
            <a:off x="1400175" y="3190875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1905000" y="3095625"/>
            <a:ext cx="495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线性方程组解的结构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21"/>
          <p:cNvSpPr>
            <a:spLocks noChangeAspect="1" noChangeArrowheads="1"/>
          </p:cNvSpPr>
          <p:nvPr/>
        </p:nvSpPr>
        <p:spPr bwMode="auto">
          <a:xfrm>
            <a:off x="1400175" y="3838575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905000" y="3743325"/>
            <a:ext cx="495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线性方程组解集合的初步讨论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1747" name="Text Box 47"/>
          <p:cNvSpPr txBox="1">
            <a:spLocks noChangeArrowheads="1"/>
          </p:cNvSpPr>
          <p:nvPr/>
        </p:nvSpPr>
        <p:spPr bwMode="auto">
          <a:xfrm>
            <a:off x="228600" y="6858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、矩阵概念的引入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1748" name="Group 6"/>
          <p:cNvGrpSpPr/>
          <p:nvPr/>
        </p:nvGrpSpPr>
        <p:grpSpPr bwMode="auto">
          <a:xfrm>
            <a:off x="1338263" y="1689100"/>
            <a:ext cx="3325812" cy="1219200"/>
            <a:chOff x="737" y="240"/>
            <a:chExt cx="2095" cy="768"/>
          </a:xfrm>
        </p:grpSpPr>
        <p:graphicFrame>
          <p:nvGraphicFramePr>
            <p:cNvPr id="31777" name="Object 7"/>
            <p:cNvGraphicFramePr>
              <a:graphicFrameLocks noChangeAspect="1"/>
            </p:cNvGraphicFramePr>
            <p:nvPr/>
          </p:nvGraphicFramePr>
          <p:xfrm>
            <a:off x="737" y="240"/>
            <a:ext cx="185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0" name="Equation" r:id="rId1" imgW="1256665" imgH="584200" progId="Equation.DSMT4">
                    <p:embed/>
                  </p:oleObj>
                </mc:Choice>
                <mc:Fallback>
                  <p:oleObj name="Equation" r:id="rId1" imgW="1256665" imgH="584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240"/>
                          <a:ext cx="1855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8" name="Text Box 8"/>
            <p:cNvSpPr txBox="1">
              <a:spLocks noChangeArrowheads="1"/>
            </p:cNvSpPr>
            <p:nvPr/>
          </p:nvSpPr>
          <p:spPr bwMode="auto">
            <a:xfrm>
              <a:off x="2556" y="71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endParaRPr lang="en-US" altLang="zh-CN" sz="2000"/>
            </a:p>
          </p:txBody>
        </p:sp>
        <p:sp>
          <p:nvSpPr>
            <p:cNvPr id="31779" name="Rectangle 9"/>
            <p:cNvSpPr>
              <a:spLocks noChangeArrowheads="1"/>
            </p:cNvSpPr>
            <p:nvPr/>
          </p:nvSpPr>
          <p:spPr bwMode="auto">
            <a:xfrm>
              <a:off x="2556" y="24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endParaRPr lang="en-US" altLang="zh-CN" sz="2000"/>
            </a:p>
          </p:txBody>
        </p:sp>
        <p:sp>
          <p:nvSpPr>
            <p:cNvPr id="31780" name="Rectangle 10"/>
            <p:cNvSpPr>
              <a:spLocks noChangeArrowheads="1"/>
            </p:cNvSpPr>
            <p:nvPr/>
          </p:nvSpPr>
          <p:spPr bwMode="auto">
            <a:xfrm>
              <a:off x="2556" y="48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endParaRPr lang="en-US" altLang="zh-CN" sz="2000"/>
            </a:p>
          </p:txBody>
        </p:sp>
      </p:grp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234113" y="1600200"/>
          <a:ext cx="24479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1" name="Equation" r:id="rId3" imgW="1257300" imgH="711200" progId="Equation.3">
                  <p:embed/>
                </p:oleObj>
              </mc:Choice>
              <mc:Fallback>
                <p:oleObj name="Equation" r:id="rId3" imgW="12573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600200"/>
                        <a:ext cx="244792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Line 13"/>
          <p:cNvSpPr>
            <a:spLocks noChangeShapeType="1"/>
          </p:cNvSpPr>
          <p:nvPr/>
        </p:nvSpPr>
        <p:spPr bwMode="auto">
          <a:xfrm>
            <a:off x="584200" y="3057525"/>
            <a:ext cx="845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751" name="Group 14"/>
          <p:cNvGrpSpPr/>
          <p:nvPr/>
        </p:nvGrpSpPr>
        <p:grpSpPr bwMode="auto">
          <a:xfrm>
            <a:off x="527050" y="3143250"/>
            <a:ext cx="4443413" cy="1425575"/>
            <a:chOff x="192" y="943"/>
            <a:chExt cx="2799" cy="898"/>
          </a:xfrm>
        </p:grpSpPr>
        <p:graphicFrame>
          <p:nvGraphicFramePr>
            <p:cNvPr id="31770" name="Object 15"/>
            <p:cNvGraphicFramePr>
              <a:graphicFrameLocks noChangeAspect="1"/>
            </p:cNvGraphicFramePr>
            <p:nvPr/>
          </p:nvGraphicFramePr>
          <p:xfrm>
            <a:off x="777" y="943"/>
            <a:ext cx="185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2" name="Equation" r:id="rId5" imgW="1346200" imgH="736600" progId="Equation.DSMT4">
                    <p:embed/>
                  </p:oleObj>
                </mc:Choice>
                <mc:Fallback>
                  <p:oleObj name="Equation" r:id="rId5" imgW="1346200" imgH="736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943"/>
                          <a:ext cx="1854" cy="8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71" name="Group 16"/>
            <p:cNvGrpSpPr/>
            <p:nvPr/>
          </p:nvGrpSpPr>
          <p:grpSpPr bwMode="auto">
            <a:xfrm>
              <a:off x="192" y="1200"/>
              <a:ext cx="624" cy="458"/>
              <a:chOff x="192" y="2160"/>
              <a:chExt cx="624" cy="458"/>
            </a:xfrm>
          </p:grpSpPr>
          <p:graphicFrame>
            <p:nvGraphicFramePr>
              <p:cNvPr id="31775" name="Object 17"/>
              <p:cNvGraphicFramePr>
                <a:graphicFrameLocks noChangeAspect="1"/>
              </p:cNvGraphicFramePr>
              <p:nvPr/>
            </p:nvGraphicFramePr>
            <p:xfrm>
              <a:off x="192" y="2160"/>
              <a:ext cx="62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3" name="Equation" r:id="rId7" imgW="812165" imgH="228600" progId="Equation.3">
                      <p:embed/>
                    </p:oleObj>
                  </mc:Choice>
                  <mc:Fallback>
                    <p:oleObj name="Equation" r:id="rId7" imgW="812165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160"/>
                            <a:ext cx="62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6" name="Object 18"/>
              <p:cNvGraphicFramePr>
                <a:graphicFrameLocks noChangeAspect="1"/>
              </p:cNvGraphicFramePr>
              <p:nvPr/>
            </p:nvGraphicFramePr>
            <p:xfrm>
              <a:off x="192" y="2352"/>
              <a:ext cx="57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4" name="Equation" r:id="rId9" imgW="685800" imgH="317500" progId="Equation.3">
                      <p:embed/>
                    </p:oleObj>
                  </mc:Choice>
                  <mc:Fallback>
                    <p:oleObj name="Equation" r:id="rId9" imgW="685800" imgH="3175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352"/>
                            <a:ext cx="576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72" name="Rectangle 19"/>
            <p:cNvSpPr>
              <a:spLocks noChangeArrowheads="1"/>
            </p:cNvSpPr>
            <p:nvPr/>
          </p:nvSpPr>
          <p:spPr bwMode="auto">
            <a:xfrm>
              <a:off x="2555" y="10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r>
                <a:rPr lang="en-US" altLang="zh-CN" sz="2000">
                  <a:latin typeface="宋体" panose="02010600030101010101" pitchFamily="2" charset="-122"/>
                </a:rPr>
                <a:t>′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31773" name="Rectangle 20"/>
            <p:cNvSpPr>
              <a:spLocks noChangeArrowheads="1"/>
            </p:cNvSpPr>
            <p:nvPr/>
          </p:nvSpPr>
          <p:spPr bwMode="auto">
            <a:xfrm>
              <a:off x="2544" y="1248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r>
                <a:rPr lang="en-US" altLang="zh-CN" sz="2000" baseline="30000">
                  <a:latin typeface="宋体" panose="02010600030101010101" pitchFamily="2" charset="-122"/>
                </a:rPr>
                <a:t>′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31774" name="Text Box 21"/>
            <p:cNvSpPr txBox="1">
              <a:spLocks noChangeArrowheads="1"/>
            </p:cNvSpPr>
            <p:nvPr/>
          </p:nvSpPr>
          <p:spPr bwMode="auto">
            <a:xfrm>
              <a:off x="2544" y="1526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r>
                <a:rPr lang="en-US" altLang="zh-CN" sz="2000" baseline="30000">
                  <a:latin typeface="宋体" panose="02010600030101010101" pitchFamily="2" charset="-122"/>
                  <a:cs typeface="Times New Roman" panose="02020603050405020304" pitchFamily="18" charset="0"/>
                </a:rPr>
                <a:t>′</a:t>
              </a:r>
              <a:endParaRPr lang="en-US" altLang="zh-CN" sz="2000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752" name="Group 22"/>
          <p:cNvGrpSpPr/>
          <p:nvPr/>
        </p:nvGrpSpPr>
        <p:grpSpPr bwMode="auto">
          <a:xfrm>
            <a:off x="546100" y="5145088"/>
            <a:ext cx="4425950" cy="1308100"/>
            <a:chOff x="204" y="2659"/>
            <a:chExt cx="2788" cy="824"/>
          </a:xfrm>
        </p:grpSpPr>
        <p:graphicFrame>
          <p:nvGraphicFramePr>
            <p:cNvPr id="31765" name="Object 23"/>
            <p:cNvGraphicFramePr>
              <a:graphicFrameLocks noChangeAspect="1"/>
            </p:cNvGraphicFramePr>
            <p:nvPr/>
          </p:nvGraphicFramePr>
          <p:xfrm>
            <a:off x="788" y="2659"/>
            <a:ext cx="1807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5" name="Equation" r:id="rId11" imgW="1333500" imgH="711200" progId="Equation.DSMT4">
                    <p:embed/>
                  </p:oleObj>
                </mc:Choice>
                <mc:Fallback>
                  <p:oleObj name="Equation" r:id="rId11" imgW="1333500" imgH="71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2659"/>
                          <a:ext cx="1807" cy="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4"/>
            <p:cNvGraphicFramePr>
              <a:graphicFrameLocks noChangeAspect="1"/>
            </p:cNvGraphicFramePr>
            <p:nvPr/>
          </p:nvGraphicFramePr>
          <p:xfrm>
            <a:off x="204" y="2951"/>
            <a:ext cx="6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6" name="Equation" r:id="rId13" imgW="723900" imgH="317500" progId="Equation.3">
                    <p:embed/>
                  </p:oleObj>
                </mc:Choice>
                <mc:Fallback>
                  <p:oleObj name="Equation" r:id="rId13" imgW="723900" imgH="3175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951"/>
                          <a:ext cx="6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2556" y="266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r>
                <a:rPr lang="en-US" altLang="zh-CN" sz="2000">
                  <a:cs typeface="Times New Roman" panose="02020603050405020304" pitchFamily="18" charset="0"/>
                </a:rPr>
                <a:t>″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31768" name="Rectangle 26"/>
            <p:cNvSpPr>
              <a:spLocks noChangeArrowheads="1"/>
            </p:cNvSpPr>
            <p:nvPr/>
          </p:nvSpPr>
          <p:spPr bwMode="auto">
            <a:xfrm>
              <a:off x="2556" y="2931"/>
              <a:ext cx="41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r>
                <a:rPr lang="en-US" altLang="zh-CN" sz="2000" baseline="30000">
                  <a:cs typeface="Times New Roman" panose="02020603050405020304" pitchFamily="18" charset="0"/>
                </a:rPr>
                <a:t>″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2556" y="3181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r>
                <a:rPr lang="en-US" altLang="zh-CN" sz="2000" baseline="30000">
                  <a:cs typeface="Times New Roman" panose="02020603050405020304" pitchFamily="18" charset="0"/>
                </a:rPr>
                <a:t>″</a:t>
              </a:r>
              <a:endParaRPr lang="en-US" altLang="zh-CN" sz="2000"/>
            </a:p>
          </p:txBody>
        </p:sp>
      </p:grpSp>
      <p:sp>
        <p:nvSpPr>
          <p:cNvPr id="31753" name="Line 28"/>
          <p:cNvSpPr>
            <a:spLocks noChangeShapeType="1"/>
          </p:cNvSpPr>
          <p:nvPr/>
        </p:nvSpPr>
        <p:spPr bwMode="auto">
          <a:xfrm>
            <a:off x="527050" y="4929188"/>
            <a:ext cx="845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3" name="Group 30"/>
          <p:cNvGrpSpPr/>
          <p:nvPr/>
        </p:nvGrpSpPr>
        <p:grpSpPr bwMode="auto">
          <a:xfrm>
            <a:off x="5514975" y="3560763"/>
            <a:ext cx="1008063" cy="819150"/>
            <a:chOff x="3061" y="1642"/>
            <a:chExt cx="635" cy="516"/>
          </a:xfrm>
        </p:grpSpPr>
        <p:sp>
          <p:nvSpPr>
            <p:cNvPr id="31762" name="Line 31"/>
            <p:cNvSpPr>
              <a:spLocks noChangeShapeType="1"/>
            </p:cNvSpPr>
            <p:nvPr/>
          </p:nvSpPr>
          <p:spPr bwMode="auto">
            <a:xfrm>
              <a:off x="3061" y="1888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3" name="Object 32"/>
            <p:cNvGraphicFramePr>
              <a:graphicFrameLocks noChangeAspect="1"/>
            </p:cNvGraphicFramePr>
            <p:nvPr/>
          </p:nvGraphicFramePr>
          <p:xfrm>
            <a:off x="3107" y="1642"/>
            <a:ext cx="49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7" name="Equation" r:id="rId15" imgW="443865" imgH="215900" progId="Equation.3">
                    <p:embed/>
                  </p:oleObj>
                </mc:Choice>
                <mc:Fallback>
                  <p:oleObj name="Equation" r:id="rId15" imgW="443865" imgH="2159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642"/>
                          <a:ext cx="499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33"/>
            <p:cNvGraphicFramePr>
              <a:graphicFrameLocks noChangeAspect="1"/>
            </p:cNvGraphicFramePr>
            <p:nvPr/>
          </p:nvGraphicFramePr>
          <p:xfrm>
            <a:off x="3124" y="1902"/>
            <a:ext cx="5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8" name="Equation" r:id="rId17" imgW="457200" imgH="228600" progId="Equation.3">
                    <p:embed/>
                  </p:oleObj>
                </mc:Choice>
                <mc:Fallback>
                  <p:oleObj name="Equation" r:id="rId17" imgW="45720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902"/>
                          <a:ext cx="513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4"/>
          <p:cNvGraphicFramePr>
            <a:graphicFrameLocks noChangeAspect="1"/>
          </p:cNvGraphicFramePr>
          <p:nvPr/>
        </p:nvGraphicFramePr>
        <p:xfrm>
          <a:off x="6650038" y="3273425"/>
          <a:ext cx="21764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19" imgW="1117600" imgH="711200" progId="Equation.3">
                  <p:embed/>
                </p:oleObj>
              </mc:Choice>
              <mc:Fallback>
                <p:oleObj name="Equation" r:id="rId19" imgW="1117600" imgH="71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3273425"/>
                        <a:ext cx="2176462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6"/>
          <p:cNvGrpSpPr/>
          <p:nvPr/>
        </p:nvGrpSpPr>
        <p:grpSpPr bwMode="auto">
          <a:xfrm>
            <a:off x="5514975" y="5349875"/>
            <a:ext cx="1008063" cy="819150"/>
            <a:chOff x="3061" y="1635"/>
            <a:chExt cx="635" cy="516"/>
          </a:xfrm>
        </p:grpSpPr>
        <p:sp>
          <p:nvSpPr>
            <p:cNvPr id="31759" name="Line 37"/>
            <p:cNvSpPr>
              <a:spLocks noChangeShapeType="1"/>
            </p:cNvSpPr>
            <p:nvPr/>
          </p:nvSpPr>
          <p:spPr bwMode="auto">
            <a:xfrm>
              <a:off x="3061" y="1888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0" name="Object 38"/>
            <p:cNvGraphicFramePr>
              <a:graphicFrameLocks noChangeAspect="1"/>
            </p:cNvGraphicFramePr>
            <p:nvPr/>
          </p:nvGraphicFramePr>
          <p:xfrm>
            <a:off x="3093" y="1635"/>
            <a:ext cx="5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0" name="Equation" r:id="rId21" imgW="469900" imgH="228600" progId="Equation.3">
                    <p:embed/>
                  </p:oleObj>
                </mc:Choice>
                <mc:Fallback>
                  <p:oleObj name="Equation" r:id="rId21" imgW="4699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1635"/>
                          <a:ext cx="52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9"/>
            <p:cNvGraphicFramePr>
              <a:graphicFrameLocks noChangeAspect="1"/>
            </p:cNvGraphicFramePr>
            <p:nvPr/>
          </p:nvGraphicFramePr>
          <p:xfrm>
            <a:off x="3316" y="1909"/>
            <a:ext cx="12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1" name="Equation" r:id="rId23" imgW="114300" imgH="215900" progId="Equation.3">
                    <p:embed/>
                  </p:oleObj>
                </mc:Choice>
                <mc:Fallback>
                  <p:oleObj name="Equation" r:id="rId23" imgW="114300" imgH="2159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1909"/>
                          <a:ext cx="129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40"/>
          <p:cNvGraphicFramePr>
            <a:graphicFrameLocks noChangeAspect="1"/>
          </p:cNvGraphicFramePr>
          <p:nvPr/>
        </p:nvGraphicFramePr>
        <p:xfrm>
          <a:off x="6662738" y="5073650"/>
          <a:ext cx="21510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Equation" r:id="rId25" imgW="1104900" imgH="711200" progId="Equation.3">
                  <p:embed/>
                </p:oleObj>
              </mc:Choice>
              <mc:Fallback>
                <p:oleObj name="Equation" r:id="rId25" imgW="1104900" imgH="711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5073650"/>
                        <a:ext cx="2151062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027"/>
          <p:cNvSpPr>
            <a:spLocks noChangeArrowheads="1"/>
          </p:cNvSpPr>
          <p:nvPr/>
        </p:nvSpPr>
        <p:spPr bwMode="auto">
          <a:xfrm>
            <a:off x="704850" y="1217613"/>
            <a:ext cx="4810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例２</a:t>
            </a:r>
            <a:r>
              <a:rPr lang="zh-CN" altLang="en-US" sz="2800" b="1"/>
              <a:t>   求解非齐次线性方程组</a:t>
            </a:r>
            <a:endParaRPr lang="zh-CN" altLang="en-US" sz="2800" b="1"/>
          </a:p>
        </p:txBody>
      </p:sp>
      <p:sp>
        <p:nvSpPr>
          <p:cNvPr id="39" name="矩形标注 38"/>
          <p:cNvSpPr/>
          <p:nvPr/>
        </p:nvSpPr>
        <p:spPr>
          <a:xfrm>
            <a:off x="6470073" y="1076325"/>
            <a:ext cx="512618" cy="426025"/>
          </a:xfrm>
          <a:prstGeom prst="wedgeRectCallout">
            <a:avLst>
              <a:gd name="adj1" fmla="val 49929"/>
              <a:gd name="adj2" fmla="val 87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6546273" y="990600"/>
          <a:ext cx="360218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Equation" r:id="rId27" imgW="3657600" imgH="5486400" progId="Equation.DSMT4">
                  <p:embed/>
                </p:oleObj>
              </mc:Choice>
              <mc:Fallback>
                <p:oleObj name="Equation" r:id="rId27" imgW="3657600" imgH="5486400" progId="Equation.DSMT4">
                  <p:embed/>
                  <p:pic>
                    <p:nvPicPr>
                      <p:cNvPr id="0" name="图片 3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273" y="990600"/>
                        <a:ext cx="360218" cy="540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标注 40"/>
          <p:cNvSpPr/>
          <p:nvPr/>
        </p:nvSpPr>
        <p:spPr>
          <a:xfrm>
            <a:off x="7058891" y="1076325"/>
            <a:ext cx="512618" cy="426025"/>
          </a:xfrm>
          <a:prstGeom prst="wedgeRectCallout">
            <a:avLst>
              <a:gd name="adj1" fmla="val 40662"/>
              <a:gd name="adj2" fmla="val 84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标注 42"/>
          <p:cNvSpPr/>
          <p:nvPr/>
        </p:nvSpPr>
        <p:spPr>
          <a:xfrm>
            <a:off x="7647709" y="1076325"/>
            <a:ext cx="512618" cy="426025"/>
          </a:xfrm>
          <a:prstGeom prst="wedgeRectCallout">
            <a:avLst>
              <a:gd name="adj1" fmla="val 40663"/>
              <a:gd name="adj2" fmla="val 819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7158904" y="990600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" name="Equation" r:id="rId29" imgW="3962400" imgH="5486400" progId="Equation.DSMT4">
                  <p:embed/>
                </p:oleObj>
              </mc:Choice>
              <mc:Fallback>
                <p:oleObj name="Equation" r:id="rId29" imgW="3962400" imgH="5486400" progId="Equation.DSMT4">
                  <p:embed/>
                  <p:pic>
                    <p:nvPicPr>
                      <p:cNvPr id="0" name="图片 3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904" y="990600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7716116" y="1019175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31" imgW="3962400" imgH="5486400" progId="Equation.DSMT4">
                  <p:embed/>
                </p:oleObj>
              </mc:Choice>
              <mc:Fallback>
                <p:oleObj name="Equation" r:id="rId31" imgW="3962400" imgH="5486400" progId="Equation.DSMT4">
                  <p:embed/>
                  <p:pic>
                    <p:nvPicPr>
                      <p:cNvPr id="0" name="图片 3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116" y="1019175"/>
                        <a:ext cx="39052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920875" y="2070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425700" y="2011363"/>
            <a:ext cx="442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线性方程组的初等变换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目录</a:t>
            </a:r>
            <a:endParaRPr lang="zh-CN" altLang="en-US" sz="360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7" name="Oval 21"/>
          <p:cNvSpPr>
            <a:spLocks noChangeAspect="1" noChangeArrowheads="1"/>
          </p:cNvSpPr>
          <p:nvPr/>
        </p:nvSpPr>
        <p:spPr bwMode="auto">
          <a:xfrm>
            <a:off x="1920875" y="2641600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425700" y="2546350"/>
            <a:ext cx="2979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矩阵消元法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21"/>
          <p:cNvSpPr>
            <a:spLocks noChangeAspect="1" noChangeArrowheads="1"/>
          </p:cNvSpPr>
          <p:nvPr/>
        </p:nvSpPr>
        <p:spPr bwMode="auto">
          <a:xfrm>
            <a:off x="1920875" y="3219450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425700" y="3124200"/>
            <a:ext cx="2979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数域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2771" name="Text Box 47"/>
          <p:cNvSpPr txBox="1">
            <a:spLocks noChangeArrowheads="1"/>
          </p:cNvSpPr>
          <p:nvPr/>
        </p:nvSpPr>
        <p:spPr bwMode="auto">
          <a:xfrm>
            <a:off x="228600" y="6858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、矩阵概念的引入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2772" name="Object 24"/>
          <p:cNvGraphicFramePr>
            <a:graphicFrameLocks noChangeAspect="1"/>
          </p:cNvGraphicFramePr>
          <p:nvPr/>
        </p:nvGraphicFramePr>
        <p:xfrm>
          <a:off x="1947863" y="2193925"/>
          <a:ext cx="3413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公式" r:id="rId1" imgW="76200" imgH="203200" progId="Equation.3">
                  <p:embed/>
                </p:oleObj>
              </mc:Choice>
              <mc:Fallback>
                <p:oleObj name="公式" r:id="rId1" imgW="76200" imgH="203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193925"/>
                        <a:ext cx="34131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Line 25"/>
          <p:cNvSpPr>
            <a:spLocks noChangeShapeType="1"/>
          </p:cNvSpPr>
          <p:nvPr/>
        </p:nvSpPr>
        <p:spPr bwMode="auto">
          <a:xfrm>
            <a:off x="-68263" y="3273425"/>
            <a:ext cx="8458201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4" name="Object 26"/>
          <p:cNvGraphicFramePr>
            <a:graphicFrameLocks noChangeAspect="1"/>
          </p:cNvGraphicFramePr>
          <p:nvPr/>
        </p:nvGraphicFramePr>
        <p:xfrm>
          <a:off x="1227138" y="3594100"/>
          <a:ext cx="15065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3" imgW="571500" imgH="533400" progId="Equation.DSMT4">
                  <p:embed/>
                </p:oleObj>
              </mc:Choice>
              <mc:Fallback>
                <p:oleObj name="Equation" r:id="rId3" imgW="571500" imgH="533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594100"/>
                        <a:ext cx="1506537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27"/>
          <p:cNvGrpSpPr/>
          <p:nvPr/>
        </p:nvGrpSpPr>
        <p:grpSpPr bwMode="auto">
          <a:xfrm>
            <a:off x="5100638" y="1905000"/>
            <a:ext cx="3327400" cy="1384300"/>
            <a:chOff x="3324" y="300"/>
            <a:chExt cx="2096" cy="872"/>
          </a:xfrm>
        </p:grpSpPr>
        <p:sp>
          <p:nvSpPr>
            <p:cNvPr id="32782" name="Line 28"/>
            <p:cNvSpPr>
              <a:spLocks noChangeShapeType="1"/>
            </p:cNvSpPr>
            <p:nvPr/>
          </p:nvSpPr>
          <p:spPr bwMode="auto">
            <a:xfrm>
              <a:off x="3334" y="727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3" name="Object 29"/>
            <p:cNvGraphicFramePr>
              <a:graphicFrameLocks noChangeAspect="1"/>
            </p:cNvGraphicFramePr>
            <p:nvPr/>
          </p:nvGraphicFramePr>
          <p:xfrm>
            <a:off x="3324" y="474"/>
            <a:ext cx="6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9" name="Equation" r:id="rId5" imgW="546100" imgH="228600" progId="Equation.3">
                    <p:embed/>
                  </p:oleObj>
                </mc:Choice>
                <mc:Fallback>
                  <p:oleObj name="Equation" r:id="rId5" imgW="5461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474"/>
                          <a:ext cx="613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30"/>
            <p:cNvGraphicFramePr>
              <a:graphicFrameLocks noChangeAspect="1"/>
            </p:cNvGraphicFramePr>
            <p:nvPr/>
          </p:nvGraphicFramePr>
          <p:xfrm>
            <a:off x="3439" y="709"/>
            <a:ext cx="4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0" name="Equation" r:id="rId7" imgW="381000" imgH="228600" progId="Equation.3">
                    <p:embed/>
                  </p:oleObj>
                </mc:Choice>
                <mc:Fallback>
                  <p:oleObj name="Equation" r:id="rId7" imgW="3810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709"/>
                          <a:ext cx="43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31"/>
            <p:cNvGraphicFramePr>
              <a:graphicFrameLocks noChangeAspect="1"/>
            </p:cNvGraphicFramePr>
            <p:nvPr/>
          </p:nvGraphicFramePr>
          <p:xfrm>
            <a:off x="4049" y="300"/>
            <a:ext cx="1371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1" name="公式" r:id="rId9" imgW="1117600" imgH="711200" progId="Equation.3">
                    <p:embed/>
                  </p:oleObj>
                </mc:Choice>
                <mc:Fallback>
                  <p:oleObj name="公式" r:id="rId9" imgW="1117600" imgH="71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300"/>
                          <a:ext cx="1371" cy="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32"/>
            <p:cNvGraphicFramePr>
              <a:graphicFrameLocks noChangeAspect="1"/>
            </p:cNvGraphicFramePr>
            <p:nvPr/>
          </p:nvGraphicFramePr>
          <p:xfrm>
            <a:off x="3428" y="882"/>
            <a:ext cx="48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2" name="Equation" r:id="rId11" imgW="431800" imgH="228600" progId="Equation.3">
                    <p:embed/>
                  </p:oleObj>
                </mc:Choice>
                <mc:Fallback>
                  <p:oleObj name="Equation" r:id="rId11" imgW="4318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" y="882"/>
                          <a:ext cx="487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33"/>
          <p:cNvGrpSpPr/>
          <p:nvPr/>
        </p:nvGrpSpPr>
        <p:grpSpPr bwMode="auto">
          <a:xfrm>
            <a:off x="5043488" y="3417888"/>
            <a:ext cx="3224212" cy="1384300"/>
            <a:chOff x="3334" y="300"/>
            <a:chExt cx="2031" cy="872"/>
          </a:xfrm>
        </p:grpSpPr>
        <p:sp>
          <p:nvSpPr>
            <p:cNvPr id="32777" name="Line 34"/>
            <p:cNvSpPr>
              <a:spLocks noChangeShapeType="1"/>
            </p:cNvSpPr>
            <p:nvPr/>
          </p:nvSpPr>
          <p:spPr bwMode="auto">
            <a:xfrm>
              <a:off x="3334" y="727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8" name="Object 35"/>
            <p:cNvGraphicFramePr>
              <a:graphicFrameLocks noChangeAspect="1"/>
            </p:cNvGraphicFramePr>
            <p:nvPr/>
          </p:nvGraphicFramePr>
          <p:xfrm>
            <a:off x="3374" y="474"/>
            <a:ext cx="5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3" name="Equation" r:id="rId13" imgW="457200" imgH="228600" progId="Equation.3">
                    <p:embed/>
                  </p:oleObj>
                </mc:Choice>
                <mc:Fallback>
                  <p:oleObj name="Equation" r:id="rId13" imgW="457200" imgH="228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474"/>
                          <a:ext cx="51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36"/>
            <p:cNvGraphicFramePr>
              <a:graphicFrameLocks noChangeAspect="1"/>
            </p:cNvGraphicFramePr>
            <p:nvPr/>
          </p:nvGraphicFramePr>
          <p:xfrm>
            <a:off x="3446" y="716"/>
            <a:ext cx="41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" name="Equation" r:id="rId15" imgW="368300" imgH="215900" progId="Equation.3">
                    <p:embed/>
                  </p:oleObj>
                </mc:Choice>
                <mc:Fallback>
                  <p:oleObj name="Equation" r:id="rId15" imgW="368300" imgH="2159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716"/>
                          <a:ext cx="41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37"/>
            <p:cNvGraphicFramePr>
              <a:graphicFrameLocks noChangeAspect="1"/>
            </p:cNvGraphicFramePr>
            <p:nvPr/>
          </p:nvGraphicFramePr>
          <p:xfrm>
            <a:off x="4104" y="300"/>
            <a:ext cx="1261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5" name="公式" r:id="rId17" imgW="1028065" imgH="711200" progId="Equation.3">
                    <p:embed/>
                  </p:oleObj>
                </mc:Choice>
                <mc:Fallback>
                  <p:oleObj name="公式" r:id="rId17" imgW="1028065" imgH="71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00"/>
                          <a:ext cx="1261" cy="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38"/>
            <p:cNvGraphicFramePr>
              <a:graphicFrameLocks noChangeAspect="1"/>
            </p:cNvGraphicFramePr>
            <p:nvPr/>
          </p:nvGraphicFramePr>
          <p:xfrm>
            <a:off x="3478" y="889"/>
            <a:ext cx="38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" name="Equation" r:id="rId19" imgW="342900" imgH="215900" progId="Equation.3">
                    <p:embed/>
                  </p:oleObj>
                </mc:Choice>
                <mc:Fallback>
                  <p:oleObj name="Equation" r:id="rId19" imgW="342900" imgH="2159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889"/>
                          <a:ext cx="38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44725" y="1905000"/>
          <a:ext cx="5084763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1" imgW="1943100" imgH="939800" progId="Equation.DSMT4">
                  <p:embed/>
                </p:oleObj>
              </mc:Choice>
              <mc:Fallback>
                <p:oleObj name="Equation" r:id="rId1" imgW="19431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905000"/>
                        <a:ext cx="5084763" cy="245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30575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对于线性方程组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280" name="Group 16"/>
          <p:cNvGrpSpPr/>
          <p:nvPr/>
        </p:nvGrpSpPr>
        <p:grpSpPr bwMode="auto">
          <a:xfrm>
            <a:off x="304800" y="4364037"/>
            <a:ext cx="8686800" cy="1865313"/>
            <a:chOff x="385" y="3022"/>
            <a:chExt cx="4763" cy="1175"/>
          </a:xfrm>
        </p:grpSpPr>
        <p:sp>
          <p:nvSpPr>
            <p:cNvPr id="33799" name="Text Box 4"/>
            <p:cNvSpPr txBox="1">
              <a:spLocks noChangeArrowheads="1"/>
            </p:cNvSpPr>
            <p:nvPr/>
          </p:nvSpPr>
          <p:spPr bwMode="auto">
            <a:xfrm>
              <a:off x="385" y="3022"/>
              <a:ext cx="4763" cy="11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我们知道它的解取决于它的系数                           </a:t>
              </a:r>
              <a:endParaRPr kumimoji="1" lang="en-US" altLang="zh-CN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endParaRPr kumimoji="1" lang="en-US" altLang="zh-CN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以及它的常数项 </a:t>
              </a:r>
              <a:r>
                <a:rPr kumimoji="1" lang="zh-CN" altLang="en-US" dirty="0" smtClean="0">
                  <a:latin typeface="Times New Roman" panose="02020603050405020304" pitchFamily="18" charset="0"/>
                </a:rPr>
                <a:t>                       。 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0" name="Object 6"/>
            <p:cNvGraphicFramePr>
              <a:graphicFrameLocks noChangeAspect="1"/>
            </p:cNvGraphicFramePr>
            <p:nvPr/>
          </p:nvGraphicFramePr>
          <p:xfrm>
            <a:off x="1481" y="3399"/>
            <a:ext cx="24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0" name="Equation" r:id="rId3" imgW="42672000" imgH="5791200" progId="Equation.DSMT4">
                    <p:embed/>
                  </p:oleObj>
                </mc:Choice>
                <mc:Fallback>
                  <p:oleObj name="Equation" r:id="rId3" imgW="42672000" imgH="579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3399"/>
                          <a:ext cx="245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14"/>
            <p:cNvGraphicFramePr>
              <a:graphicFrameLocks noChangeAspect="1"/>
            </p:cNvGraphicFramePr>
            <p:nvPr/>
          </p:nvGraphicFramePr>
          <p:xfrm>
            <a:off x="2014" y="3797"/>
            <a:ext cx="131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Equation" r:id="rId5" imgW="951865" imgH="228600" progId="Equation.3">
                    <p:embed/>
                  </p:oleObj>
                </mc:Choice>
                <mc:Fallback>
                  <p:oleObj name="Equation" r:id="rId5" imgW="951865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3797"/>
                          <a:ext cx="131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3798" name="Text Box 47"/>
          <p:cNvSpPr txBox="1">
            <a:spLocks noChangeArrowheads="1"/>
          </p:cNvSpPr>
          <p:nvPr/>
        </p:nvSpPr>
        <p:spPr bwMode="auto">
          <a:xfrm>
            <a:off x="173038" y="7620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、矩阵概念的引入</a:t>
            </a:r>
            <a:endParaRPr lang="zh-CN" altLang="en-US" sz="2800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33425" y="2760663"/>
          <a:ext cx="398145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1" imgW="39014400" imgH="22250400" progId="Equation.DSMT4">
                  <p:embed/>
                </p:oleObj>
              </mc:Choice>
              <mc:Fallback>
                <p:oleObj name="Equation" r:id="rId1" imgW="39014400" imgH="2225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760663"/>
                        <a:ext cx="3981450" cy="226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876800" y="2913125"/>
            <a:ext cx="3902075" cy="2062103"/>
          </a:xfrm>
          <a:prstGeom prst="rect">
            <a:avLst/>
          </a:prstGeom>
          <a:solidFill>
            <a:schemeClr val="accent1">
              <a:alpha val="32156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线性方程组可由这张表唯一确定，则对线性方程组的研究可转化为对这张表的研究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3400" y="1631156"/>
            <a:ext cx="807720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线性方程组的系数与常数项按原位置可排为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1" name="Object 18"/>
          <p:cNvGraphicFramePr>
            <a:graphicFrameLocks noChangeAspect="1"/>
          </p:cNvGraphicFramePr>
          <p:nvPr/>
        </p:nvGraphicFramePr>
        <p:xfrm>
          <a:off x="4476750" y="43942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3" imgW="190500" imgH="419100" progId="Equation.3">
                  <p:embed/>
                </p:oleObj>
              </mc:Choice>
              <mc:Fallback>
                <p:oleObj name="Equation" r:id="rId3" imgW="190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39420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、矩阵概念的引入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82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5848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、矩阵的定义</a:t>
            </a:r>
            <a:endParaRPr lang="zh-CN" altLang="en-US" sz="2800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8" name="Group 3"/>
          <p:cNvGrpSpPr/>
          <p:nvPr/>
        </p:nvGrpSpPr>
        <p:grpSpPr bwMode="auto">
          <a:xfrm>
            <a:off x="457200" y="1219201"/>
            <a:ext cx="7400288" cy="1077913"/>
            <a:chOff x="576" y="1110"/>
            <a:chExt cx="4194" cy="679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76" y="1110"/>
              <a:ext cx="2430" cy="6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由     </a:t>
              </a:r>
              <a:r>
                <a:rPr kumimoji="1"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个数</a:t>
              </a:r>
              <a:endParaRPr kumimoji="1"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eaLnBrk="1" hangingPunct="1"/>
              <a:r>
                <a:rPr kumimoji="1"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排成的  行  列的数表</a:t>
              </a:r>
              <a:endParaRPr kumimoji="1" lang="zh-CN" altLang="en-US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924" y="1267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0" name="Equation" r:id="rId1" imgW="799465" imgH="317500" progId="Equation.3">
                    <p:embed/>
                  </p:oleObj>
                </mc:Choice>
                <mc:Fallback>
                  <p:oleObj name="Equation" r:id="rId1" imgW="799465" imgH="317500" progId="Equation.3">
                    <p:embed/>
                    <p:pic>
                      <p:nvPicPr>
                        <p:cNvPr id="0" name="图片 36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1267"/>
                          <a:ext cx="5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1344" y="1542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1" name="公式" r:id="rId3" imgW="342900" imgH="254000" progId="Equation.3">
                    <p:embed/>
                  </p:oleObj>
                </mc:Choice>
                <mc:Fallback>
                  <p:oleObj name="公式" r:id="rId3" imgW="342900" imgH="254000" progId="Equation.3">
                    <p:embed/>
                    <p:pic>
                      <p:nvPicPr>
                        <p:cNvPr id="0" name="图片 36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42"/>
                          <a:ext cx="215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6"/>
            <p:cNvGraphicFramePr>
              <a:graphicFrameLocks noChangeAspect="1"/>
            </p:cNvGraphicFramePr>
            <p:nvPr/>
          </p:nvGraphicFramePr>
          <p:xfrm>
            <a:off x="1824" y="1527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2" name="公式" r:id="rId5" imgW="241300" imgH="254000" progId="Equation.3">
                    <p:embed/>
                  </p:oleObj>
                </mc:Choice>
                <mc:Fallback>
                  <p:oleObj name="公式" r:id="rId5" imgW="241300" imgH="254000" progId="Equation.3">
                    <p:embed/>
                    <p:pic>
                      <p:nvPicPr>
                        <p:cNvPr id="0" name="图片 360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27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7"/>
            <p:cNvGraphicFramePr>
              <a:graphicFrameLocks noChangeAspect="1"/>
            </p:cNvGraphicFramePr>
            <p:nvPr/>
          </p:nvGraphicFramePr>
          <p:xfrm>
            <a:off x="1978" y="1171"/>
            <a:ext cx="2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3" name="Equation" r:id="rId7" imgW="4432300" imgH="469900" progId="Equation.3">
                    <p:embed/>
                  </p:oleObj>
                </mc:Choice>
                <mc:Fallback>
                  <p:oleObj name="Equation" r:id="rId7" imgW="4432300" imgH="469900" progId="Equation.3">
                    <p:embed/>
                    <p:pic>
                      <p:nvPicPr>
                        <p:cNvPr id="0" name="图片 360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171"/>
                          <a:ext cx="27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8"/>
          <p:cNvGraphicFramePr>
            <a:graphicFrameLocks noChangeAspect="1"/>
          </p:cNvGraphicFramePr>
          <p:nvPr/>
        </p:nvGraphicFramePr>
        <p:xfrm>
          <a:off x="3143239" y="2281253"/>
          <a:ext cx="27971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" name="Equation" r:id="rId9" imgW="1219200" imgH="914400" progId="Equation.3">
                  <p:embed/>
                </p:oleObj>
              </mc:Choice>
              <mc:Fallback>
                <p:oleObj name="Equation" r:id="rId9" imgW="1219200" imgH="914400" progId="Equation.3">
                  <p:embed/>
                  <p:pic>
                    <p:nvPicPr>
                      <p:cNvPr id="0" name="图片 36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39" y="2281253"/>
                        <a:ext cx="2797175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6"/>
          <p:cNvGrpSpPr/>
          <p:nvPr/>
        </p:nvGrpSpPr>
        <p:grpSpPr bwMode="auto">
          <a:xfrm>
            <a:off x="500034" y="4398972"/>
            <a:ext cx="4288940" cy="584200"/>
            <a:chOff x="672" y="3177"/>
            <a:chExt cx="1799" cy="368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672" y="3177"/>
              <a:ext cx="1799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dirty="0">
                  <a:latin typeface="黑体" panose="02010609060101010101" pitchFamily="2" charset="-122"/>
                  <a:ea typeface="黑体" panose="02010609060101010101" pitchFamily="2" charset="-122"/>
                </a:rPr>
                <a:t>称为一个      </a:t>
              </a:r>
              <a:r>
                <a:rPr kumimoji="1" lang="zh-CN" altLang="en-US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 矩阵</a:t>
              </a:r>
              <a:r>
                <a:rPr kumimoji="1"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7" name="Object 39"/>
            <p:cNvGraphicFramePr>
              <a:graphicFrameLocks noChangeAspect="1"/>
            </p:cNvGraphicFramePr>
            <p:nvPr/>
          </p:nvGraphicFramePr>
          <p:xfrm>
            <a:off x="1430" y="3306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5" name="公式" r:id="rId11" imgW="875665" imgH="254000" progId="Equation.3">
                    <p:embed/>
                  </p:oleObj>
                </mc:Choice>
                <mc:Fallback>
                  <p:oleObj name="公式" r:id="rId11" imgW="875665" imgH="254000" progId="Equation.3">
                    <p:embed/>
                    <p:pic>
                      <p:nvPicPr>
                        <p:cNvPr id="0" name="图片 360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" y="3306"/>
                          <a:ext cx="552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1"/>
          <p:cNvGrpSpPr/>
          <p:nvPr/>
        </p:nvGrpSpPr>
        <p:grpSpPr bwMode="auto">
          <a:xfrm>
            <a:off x="428596" y="5041918"/>
            <a:ext cx="7361238" cy="1101726"/>
            <a:chOff x="2288" y="2734"/>
            <a:chExt cx="4637" cy="694"/>
          </a:xfrm>
        </p:grpSpPr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288" y="2749"/>
              <a:ext cx="4637" cy="6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称为</a:t>
              </a:r>
              <a:r>
                <a:rPr lang="zh-CN" altLang="en-US" dirty="0"/>
                <a:t>这个矩阵的</a:t>
              </a:r>
              <a:r>
                <a:rPr lang="zh-CN" altLang="en-US" dirty="0" smtClean="0"/>
                <a:t>第 </a:t>
              </a:r>
              <a:r>
                <a:rPr lang="en-US" altLang="zh-CN" i="1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latin typeface="Times New Roman" panose="02020603050405020304" pitchFamily="18" charset="0"/>
                </a:rPr>
                <a:t> </a:t>
              </a:r>
              <a:r>
                <a:rPr lang="zh-CN" altLang="en-US" dirty="0" smtClean="0"/>
                <a:t>行第 </a:t>
              </a:r>
              <a:r>
                <a:rPr lang="en-US" altLang="zh-CN" i="1" dirty="0" smtClean="0">
                  <a:latin typeface="Times New Roman" panose="02020603050405020304" pitchFamily="18" charset="0"/>
                </a:rPr>
                <a:t>j </a:t>
              </a:r>
              <a:r>
                <a:rPr lang="zh-CN" altLang="en-US" dirty="0" smtClean="0"/>
                <a:t>列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chemeClr val="hlink"/>
                  </a:solidFill>
                </a:rPr>
                <a:t>元素，</a:t>
              </a:r>
              <a:endParaRPr lang="en-US" altLang="zh-CN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zh-CN" altLang="en-US" dirty="0"/>
                <a:t>也称为矩阵的一个分量。</a:t>
              </a:r>
              <a:endParaRPr lang="zh-CN" altLang="en-US" dirty="0"/>
            </a:p>
          </p:txBody>
        </p:sp>
        <p:graphicFrame>
          <p:nvGraphicFramePr>
            <p:cNvPr id="30" name="Object 40"/>
            <p:cNvGraphicFramePr>
              <a:graphicFrameLocks noChangeAspect="1"/>
            </p:cNvGraphicFramePr>
            <p:nvPr/>
          </p:nvGraphicFramePr>
          <p:xfrm>
            <a:off x="2381" y="2734"/>
            <a:ext cx="2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6" name="Equation" r:id="rId13" imgW="177800" imgH="241300" progId="Equation.3">
                    <p:embed/>
                  </p:oleObj>
                </mc:Choice>
                <mc:Fallback>
                  <p:oleObj name="Equation" r:id="rId13" imgW="177800" imgH="241300" progId="Equation.3">
                    <p:embed/>
                    <p:pic>
                      <p:nvPicPr>
                        <p:cNvPr id="0" name="图片 360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734"/>
                          <a:ext cx="2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41"/>
          <p:cNvGraphicFramePr>
            <a:graphicFrameLocks noChangeAspect="1"/>
          </p:cNvGraphicFramePr>
          <p:nvPr/>
        </p:nvGraphicFramePr>
        <p:xfrm>
          <a:off x="3071802" y="2330457"/>
          <a:ext cx="3024187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Equation" r:id="rId15" imgW="889000" imgH="914400" progId="Equation.3">
                  <p:embed/>
                </p:oleObj>
              </mc:Choice>
              <mc:Fallback>
                <p:oleObj name="Equation" r:id="rId15" imgW="889000" imgH="914400" progId="Equation.3">
                  <p:embed/>
                  <p:pic>
                    <p:nvPicPr>
                      <p:cNvPr id="0" name="图片 36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330457"/>
                        <a:ext cx="3024187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6868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、矩阵的定义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9" name="Group 26"/>
          <p:cNvGrpSpPr/>
          <p:nvPr/>
        </p:nvGrpSpPr>
        <p:grpSpPr bwMode="auto">
          <a:xfrm>
            <a:off x="173039" y="1981201"/>
            <a:ext cx="8613804" cy="1668463"/>
            <a:chOff x="385" y="3113"/>
            <a:chExt cx="5220" cy="1051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85" y="3113"/>
              <a:ext cx="5220" cy="10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dirty="0" smtClean="0"/>
                <a:t>通常</a:t>
              </a:r>
              <a:r>
                <a:rPr lang="zh-CN" altLang="en-US" dirty="0"/>
                <a:t>用</a:t>
              </a:r>
              <a:r>
                <a:rPr lang="zh-CN" altLang="en-US" dirty="0" smtClean="0"/>
                <a:t>大写字母 </a:t>
              </a:r>
              <a:r>
                <a:rPr lang="en-US" altLang="zh-CN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 smtClean="0">
                  <a:latin typeface="Times New Roman" panose="02020603050405020304" pitchFamily="18" charset="0"/>
                </a:rPr>
                <a:t>B 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等</a:t>
              </a:r>
              <a:r>
                <a:rPr lang="zh-CN" altLang="en-US" dirty="0"/>
                <a:t>表示矩阵。上面的矩阵可</a:t>
              </a:r>
              <a:endParaRPr lang="zh-CN" altLang="en-US" dirty="0"/>
            </a:p>
            <a:p>
              <a:pPr eaLnBrk="1" hangingPunct="1"/>
              <a:r>
                <a:rPr lang="zh-CN" altLang="en-US" dirty="0"/>
                <a:t>简记为                   或             ，无需指明元素时，</a:t>
              </a:r>
              <a:endParaRPr lang="zh-CN" altLang="en-US" dirty="0"/>
            </a:p>
            <a:p>
              <a:pPr eaLnBrk="1" hangingPunct="1"/>
              <a:r>
                <a:rPr lang="zh-CN" altLang="en-US" dirty="0"/>
                <a:t>也可以记做        。</a:t>
              </a:r>
              <a:endParaRPr lang="zh-CN" altLang="en-US" dirty="0"/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1247" y="3503"/>
            <a:ext cx="11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0" name="Equation" r:id="rId1" imgW="736600" imgH="241300" progId="Equation.3">
                    <p:embed/>
                  </p:oleObj>
                </mc:Choice>
                <mc:Fallback>
                  <p:oleObj name="Equation" r:id="rId1" imgW="736600" imgH="241300" progId="Equation.3">
                    <p:embed/>
                    <p:pic>
                      <p:nvPicPr>
                        <p:cNvPr id="0" name="图片 36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03"/>
                          <a:ext cx="115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2754" y="3528"/>
            <a:ext cx="81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3" imgW="558800" imgH="241300" progId="Equation.3">
                    <p:embed/>
                  </p:oleObj>
                </mc:Choice>
                <mc:Fallback>
                  <p:oleObj name="Equation" r:id="rId3" imgW="558800" imgH="241300" progId="Equation.3">
                    <p:embed/>
                    <p:pic>
                      <p:nvPicPr>
                        <p:cNvPr id="0" name="图片 36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528"/>
                          <a:ext cx="81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1679" y="3825"/>
            <a:ext cx="46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Equation" r:id="rId5" imgW="317500" imgH="228600" progId="Equation.3">
                    <p:embed/>
                  </p:oleObj>
                </mc:Choice>
                <mc:Fallback>
                  <p:oleObj name="Equation" r:id="rId5" imgW="317500" imgH="228600" progId="Equation.3">
                    <p:embed/>
                    <p:pic>
                      <p:nvPicPr>
                        <p:cNvPr id="0" name="图片 36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825"/>
                          <a:ext cx="46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7899" name="Text Box 47"/>
          <p:cNvSpPr txBox="1">
            <a:spLocks noChangeArrowheads="1"/>
          </p:cNvSpPr>
          <p:nvPr/>
        </p:nvSpPr>
        <p:spPr bwMode="auto">
          <a:xfrm>
            <a:off x="173038" y="7620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、几种特殊的矩阵</a:t>
            </a:r>
            <a:endParaRPr lang="zh-CN" altLang="en-US" sz="2800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2" name="Group 27"/>
          <p:cNvGrpSpPr/>
          <p:nvPr/>
        </p:nvGrpSpPr>
        <p:grpSpPr bwMode="auto">
          <a:xfrm>
            <a:off x="285720" y="1825596"/>
            <a:ext cx="6143625" cy="1058863"/>
            <a:chOff x="863" y="1117"/>
            <a:chExt cx="3510" cy="667"/>
          </a:xfrm>
        </p:grpSpPr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863" y="1400"/>
              <a:ext cx="3464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     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若          </a:t>
              </a:r>
              <a:r>
                <a:rPr lang="zh-CN" altLang="en-US" dirty="0"/>
                <a:t>，则称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黑体" panose="02010609060101010101" pitchFamily="2" charset="-122"/>
                </a:rPr>
                <a:t>复矩阵</a:t>
              </a:r>
              <a:r>
                <a:rPr lang="zh-CN" altLang="en-US" dirty="0"/>
                <a:t>；</a:t>
              </a:r>
              <a:endParaRPr lang="zh-CN" altLang="en-US" dirty="0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884" y="1117"/>
              <a:ext cx="3489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(1)  </a:t>
              </a:r>
              <a:r>
                <a:rPr lang="zh-CN" altLang="en-US" dirty="0"/>
                <a:t>若          ，则称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/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黑体" panose="02010609060101010101" pitchFamily="2" charset="-122"/>
                </a:rPr>
                <a:t>实矩阵</a:t>
              </a:r>
              <a:r>
                <a:rPr lang="zh-CN" altLang="en-US" dirty="0"/>
                <a:t>；</a:t>
              </a:r>
              <a:endParaRPr lang="zh-CN" altLang="en-US" dirty="0"/>
            </a:p>
          </p:txBody>
        </p:sp>
        <p:graphicFrame>
          <p:nvGraphicFramePr>
            <p:cNvPr id="35" name="Object 22"/>
            <p:cNvGraphicFramePr>
              <a:graphicFrameLocks noChangeAspect="1"/>
            </p:cNvGraphicFramePr>
            <p:nvPr/>
          </p:nvGraphicFramePr>
          <p:xfrm>
            <a:off x="1584" y="1159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0" name="Equation" r:id="rId1" imgW="444500" imgH="241300" progId="Equation.3">
                    <p:embed/>
                  </p:oleObj>
                </mc:Choice>
                <mc:Fallback>
                  <p:oleObj name="Equation" r:id="rId1" imgW="444500" imgH="241300" progId="Equation.3">
                    <p:embed/>
                    <p:pic>
                      <p:nvPicPr>
                        <p:cNvPr id="0" name="图片 379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9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3"/>
            <p:cNvGraphicFramePr>
              <a:graphicFrameLocks noChangeAspect="1"/>
            </p:cNvGraphicFramePr>
            <p:nvPr/>
          </p:nvGraphicFramePr>
          <p:xfrm>
            <a:off x="1584" y="1421"/>
            <a:ext cx="6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1" name="Equation" r:id="rId3" imgW="444500" imgH="241300" progId="Equation.3">
                    <p:embed/>
                  </p:oleObj>
                </mc:Choice>
                <mc:Fallback>
                  <p:oleObj name="Equation" r:id="rId3" imgW="444500" imgH="241300" progId="Equation.3">
                    <p:embed/>
                    <p:pic>
                      <p:nvPicPr>
                        <p:cNvPr id="0" name="图片 38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21"/>
                          <a:ext cx="6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24"/>
          <p:cNvGraphicFramePr>
            <a:graphicFrameLocks noChangeAspect="1"/>
          </p:cNvGraphicFramePr>
          <p:nvPr/>
        </p:nvGraphicFramePr>
        <p:xfrm>
          <a:off x="1714480" y="3111480"/>
          <a:ext cx="26400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5" imgW="1269365" imgH="469900" progId="Equation.3">
                  <p:embed/>
                </p:oleObj>
              </mc:Choice>
              <mc:Fallback>
                <p:oleObj name="Equation" r:id="rId5" imgW="1269365" imgH="469900" progId="Equation.3">
                  <p:embed/>
                  <p:pic>
                    <p:nvPicPr>
                      <p:cNvPr id="0" name="图片 38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111480"/>
                        <a:ext cx="2640013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57158" y="5969000"/>
            <a:ext cx="54070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(2)  </a:t>
            </a:r>
            <a:r>
              <a:rPr lang="zh-CN" altLang="en-US" dirty="0"/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m = n</a:t>
            </a:r>
            <a:r>
              <a:rPr lang="zh-CN" altLang="en-US" dirty="0"/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方阵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57158" y="3040042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例如</a:t>
            </a:r>
            <a:endParaRPr lang="zh-CN" altLang="en-US" dirty="0"/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4786314" y="3254356"/>
            <a:ext cx="1250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实矩阵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41" name="Object 25"/>
          <p:cNvGraphicFramePr>
            <a:graphicFrameLocks noChangeAspect="1"/>
          </p:cNvGraphicFramePr>
          <p:nvPr/>
        </p:nvGraphicFramePr>
        <p:xfrm>
          <a:off x="2071670" y="4325926"/>
          <a:ext cx="182245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7" imgW="825500" imgH="711200" progId="Equation.3">
                  <p:embed/>
                </p:oleObj>
              </mc:Choice>
              <mc:Fallback>
                <p:oleObj name="Equation" r:id="rId7" imgW="825500" imgH="711200" progId="Equation.3">
                  <p:embed/>
                  <p:pic>
                    <p:nvPicPr>
                      <p:cNvPr id="0" name="图片 38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325926"/>
                        <a:ext cx="1822450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786314" y="4825992"/>
            <a:ext cx="1250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复矩阵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grpSp>
        <p:nvGrpSpPr>
          <p:cNvPr id="43" name="Group 39"/>
          <p:cNvGrpSpPr/>
          <p:nvPr/>
        </p:nvGrpSpPr>
        <p:grpSpPr bwMode="auto">
          <a:xfrm>
            <a:off x="285720" y="1254094"/>
            <a:ext cx="3411538" cy="604839"/>
            <a:chOff x="872" y="654"/>
            <a:chExt cx="2149" cy="381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872" y="65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/>
                <a:t>对于矩阵</a:t>
              </a:r>
              <a:endParaRPr lang="zh-CN" altLang="en-US" dirty="0"/>
            </a:p>
          </p:txBody>
        </p:sp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1997" y="699"/>
            <a:ext cx="10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4" name="Equation" r:id="rId9" imgW="736600" imgH="241300" progId="Equation.3">
                    <p:embed/>
                  </p:oleObj>
                </mc:Choice>
                <mc:Fallback>
                  <p:oleObj name="Equation" r:id="rId9" imgW="736600" imgH="241300" progId="Equation.3">
                    <p:embed/>
                    <p:pic>
                      <p:nvPicPr>
                        <p:cNvPr id="0" name="图片 380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699"/>
                          <a:ext cx="10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8915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、几种特殊的矩阵</a:t>
            </a:r>
            <a:endParaRPr lang="zh-CN" altLang="en-US" sz="2800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57158" y="1347766"/>
            <a:ext cx="572945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+mn-lt"/>
                <a:ea typeface="+mn-ea"/>
              </a:rPr>
              <a:t>(3</a:t>
            </a:r>
            <a:r>
              <a:rPr lang="en-US" altLang="zh-CN" dirty="0" smtClean="0">
                <a:latin typeface="+mn-lt"/>
                <a:ea typeface="+mn-ea"/>
              </a:rPr>
              <a:t>)  </a:t>
            </a:r>
            <a:r>
              <a:rPr lang="en-US" altLang="zh-CN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+mn-lt"/>
                <a:ea typeface="+mn-ea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n&gt;0</a:t>
            </a:r>
            <a:r>
              <a:rPr lang="zh-CN" altLang="en-US" dirty="0">
                <a:latin typeface="+mn-ea"/>
                <a:ea typeface="+mn-ea"/>
              </a:rPr>
              <a:t>为只有一行的矩阵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71736" y="2062146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1" imgW="2641600" imgH="431800" progId="Equation.3">
                  <p:embed/>
                </p:oleObj>
              </mc:Choice>
              <mc:Fallback>
                <p:oleObj name="Equation" r:id="rId1" imgW="2641600" imgH="431800" progId="Equation.3">
                  <p:embed/>
                  <p:pic>
                    <p:nvPicPr>
                      <p:cNvPr id="0" name="图片 38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062146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00100" y="2705088"/>
            <a:ext cx="451277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行矩阵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行向量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357290" y="4419600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3" imgW="1447800" imgH="2057400" progId="Equation.3">
                  <p:embed/>
                </p:oleObj>
              </mc:Choice>
              <mc:Fallback>
                <p:oleObj name="Equation" r:id="rId3" imgW="1447800" imgH="2057400" progId="Equation.3">
                  <p:embed/>
                  <p:pic>
                    <p:nvPicPr>
                      <p:cNvPr id="0" name="图片 38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419600"/>
                        <a:ext cx="1447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71538" y="3633782"/>
            <a:ext cx="505138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n=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,m&gt;0</a:t>
            </a:r>
            <a:r>
              <a:rPr lang="zh-CN" altLang="en-US" dirty="0">
                <a:latin typeface="+mn-ea"/>
                <a:ea typeface="+mn-ea"/>
              </a:rPr>
              <a:t>为只有一列的矩阵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43240" y="5133980"/>
            <a:ext cx="451277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列矩阵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列向量</a:t>
            </a:r>
            <a:r>
              <a:rPr lang="en-US" altLang="zh-CN" dirty="0">
                <a:latin typeface="+mn-ea"/>
                <a:ea typeface="+mn-ea"/>
              </a:rPr>
              <a:t>).</a:t>
            </a:r>
            <a:endParaRPr lang="en-US" altLang="zh-CN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50" name="Group 42"/>
          <p:cNvGrpSpPr/>
          <p:nvPr/>
        </p:nvGrpSpPr>
        <p:grpSpPr bwMode="auto">
          <a:xfrm>
            <a:off x="304800" y="1524000"/>
            <a:ext cx="9448800" cy="584200"/>
            <a:chOff x="188" y="2659"/>
            <a:chExt cx="6144" cy="368"/>
          </a:xfrm>
        </p:grpSpPr>
        <p:graphicFrame>
          <p:nvGraphicFramePr>
            <p:cNvPr id="39944" name="Object 33"/>
            <p:cNvGraphicFramePr>
              <a:graphicFrameLocks noChangeAspect="1"/>
            </p:cNvGraphicFramePr>
            <p:nvPr/>
          </p:nvGraphicFramePr>
          <p:xfrm>
            <a:off x="1036" y="2659"/>
            <a:ext cx="63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Equation" r:id="rId1" imgW="419100" imgH="241300" progId="Equation.3">
                    <p:embed/>
                  </p:oleObj>
                </mc:Choice>
                <mc:Fallback>
                  <p:oleObj name="Equation" r:id="rId1" imgW="419100" imgH="241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59"/>
                          <a:ext cx="635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45" name="Group 41"/>
            <p:cNvGrpSpPr/>
            <p:nvPr/>
          </p:nvGrpSpPr>
          <p:grpSpPr bwMode="auto">
            <a:xfrm>
              <a:off x="188" y="2659"/>
              <a:ext cx="6144" cy="368"/>
              <a:chOff x="175" y="2826"/>
              <a:chExt cx="6144" cy="368"/>
            </a:xfrm>
          </p:grpSpPr>
          <p:sp>
            <p:nvSpPr>
              <p:cNvPr id="39946" name="Text Box 32"/>
              <p:cNvSpPr txBox="1">
                <a:spLocks noChangeArrowheads="1"/>
              </p:cNvSpPr>
              <p:nvPr/>
            </p:nvSpPr>
            <p:spPr bwMode="auto">
              <a:xfrm>
                <a:off x="175" y="2826"/>
                <a:ext cx="6144" cy="36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dirty="0"/>
                  <a:t>(4) </a:t>
                </a:r>
                <a:r>
                  <a:rPr lang="zh-CN" altLang="en-US" dirty="0"/>
                  <a:t>若          ，则称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2" charset="-122"/>
                  </a:rPr>
                  <a:t>零矩阵</a:t>
                </a:r>
                <a:r>
                  <a:rPr lang="zh-CN" altLang="en-US" dirty="0"/>
                  <a:t>，记做       或    。</a:t>
                </a:r>
                <a:endParaRPr lang="zh-CN" altLang="en-US" dirty="0"/>
              </a:p>
            </p:txBody>
          </p:sp>
          <p:graphicFrame>
            <p:nvGraphicFramePr>
              <p:cNvPr id="39947" name="Object 34"/>
              <p:cNvGraphicFramePr>
                <a:graphicFrameLocks noChangeAspect="1"/>
              </p:cNvGraphicFramePr>
              <p:nvPr/>
            </p:nvGraphicFramePr>
            <p:xfrm>
              <a:off x="4451" y="2846"/>
              <a:ext cx="481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26" name="Equation" r:id="rId3" imgW="317500" imgH="228600" progId="Equation.3">
                      <p:embed/>
                    </p:oleObj>
                  </mc:Choice>
                  <mc:Fallback>
                    <p:oleObj name="Equation" r:id="rId3" imgW="317500" imgH="2286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1" y="2846"/>
                            <a:ext cx="481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8" name="Object 36"/>
              <p:cNvGraphicFramePr>
                <a:graphicFrameLocks noChangeAspect="1"/>
              </p:cNvGraphicFramePr>
              <p:nvPr/>
            </p:nvGraphicFramePr>
            <p:xfrm>
              <a:off x="5277" y="2852"/>
              <a:ext cx="24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27" name="Equation" r:id="rId5" imgW="165100" imgH="177800" progId="Equation.3">
                      <p:embed/>
                    </p:oleObj>
                  </mc:Choice>
                  <mc:Fallback>
                    <p:oleObj name="Equation" r:id="rId5" imgW="165100" imgH="1778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7" y="2852"/>
                            <a:ext cx="249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15975" y="2679700"/>
            <a:ext cx="901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注意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2133600" y="3670300"/>
          <a:ext cx="4457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7" imgW="4457700" imgH="2044700" progId="Equation.3">
                  <p:embed/>
                </p:oleObj>
              </mc:Choice>
              <mc:Fallback>
                <p:oleObj name="Equation" r:id="rId7" imgW="4457700" imgH="204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70300"/>
                        <a:ext cx="44577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133600" y="2667000"/>
            <a:ext cx="525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不同阶数的零矩阵是不相等的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815975" y="3746500"/>
            <a:ext cx="9017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例如</a:t>
            </a:r>
            <a:endParaRPr lang="zh-CN" altLang="en-US" sz="2800" b="1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51816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、几种特殊的矩阵</a:t>
            </a:r>
            <a:endParaRPr lang="zh-CN" altLang="en-US" sz="2800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1" grpId="0" autoUpdateAnimBg="0"/>
      <p:bldP spid="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79375" y="700088"/>
            <a:ext cx="74215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(5)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对角矩阵</a:t>
            </a:r>
            <a:r>
              <a:rPr lang="zh-CN" altLang="en-US" sz="2400" dirty="0"/>
              <a:t>：主对角线元素不全为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/>
              <a:t>，其余元素都为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000250" y="1143000"/>
          <a:ext cx="35750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" imgW="2413000" imgH="939800" progId="Equation.DSMT4">
                  <p:embed/>
                </p:oleObj>
              </mc:Choice>
              <mc:Fallback>
                <p:oleObj name="Equation" r:id="rId1" imgW="2413000" imgH="939800" progId="Equation.DSMT4">
                  <p:embed/>
                  <p:pic>
                    <p:nvPicPr>
                      <p:cNvPr id="0" name="图片 4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143000"/>
                        <a:ext cx="3575050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1438" y="4429125"/>
            <a:ext cx="76438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(7)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单位阵</a:t>
            </a:r>
            <a:r>
              <a:rPr lang="zh-CN" altLang="en-US" sz="2400" dirty="0"/>
              <a:t>：主对角元素都为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/>
              <a:t>，其余元素都为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143125" y="4929188"/>
          <a:ext cx="354488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3" imgW="2273300" imgH="914400" progId="Equation.DSMT4">
                  <p:embed/>
                </p:oleObj>
              </mc:Choice>
              <mc:Fallback>
                <p:oleObj name="Equation" r:id="rId3" imgW="2273300" imgH="914400" progId="Equation.DSMT4">
                  <p:embed/>
                  <p:pic>
                    <p:nvPicPr>
                      <p:cNvPr id="0" name="图片 41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8"/>
                        <a:ext cx="3544888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1438" y="2500313"/>
            <a:ext cx="8929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/>
              <a:t>(6)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纯量矩阵</a:t>
            </a:r>
            <a:r>
              <a:rPr lang="zh-CN" altLang="en-US" sz="2400" dirty="0"/>
              <a:t>：主对角元素都相同的对角矩阵。</a:t>
            </a:r>
            <a:endParaRPr lang="zh-CN" altLang="en-US" sz="2400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143125" y="2928938"/>
          <a:ext cx="34290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5" imgW="2159000" imgH="914400" progId="Equation.DSMT4">
                  <p:embed/>
                </p:oleObj>
              </mc:Choice>
              <mc:Fallback>
                <p:oleObj name="Equation" r:id="rId5" imgW="2159000" imgH="914400" progId="Equation.DSMT4">
                  <p:embed/>
                  <p:pic>
                    <p:nvPicPr>
                      <p:cNvPr id="0" name="图片 41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928938"/>
                        <a:ext cx="3429000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1987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、线性方程组的系数矩阵、增广矩阵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070225" y="1371600"/>
          <a:ext cx="561657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1" imgW="2374900" imgH="939800" progId="Equation.DSMT4">
                  <p:embed/>
                </p:oleObj>
              </mc:Choice>
              <mc:Fallback>
                <p:oleObj name="Equation" r:id="rId1" imgW="23749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371600"/>
                        <a:ext cx="5616575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98513" y="2189163"/>
            <a:ext cx="19875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线性方程组</a:t>
            </a:r>
            <a:endParaRPr lang="zh-CN" altLang="en-US" sz="2800" b="1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0" y="3810000"/>
            <a:ext cx="52339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0000FF"/>
                </a:solidFill>
              </a:rPr>
              <a:t>系数矩阵</a:t>
            </a:r>
            <a:r>
              <a:rPr lang="zh-CN" altLang="en-US" sz="2800" b="1" dirty="0"/>
              <a:t>与</a:t>
            </a:r>
            <a:r>
              <a:rPr lang="zh-CN" altLang="en-US" sz="2800" b="1" dirty="0">
                <a:solidFill>
                  <a:srgbClr val="0000FF"/>
                </a:solidFill>
              </a:rPr>
              <a:t>增广矩阵</a:t>
            </a:r>
            <a:r>
              <a:rPr lang="zh-CN" altLang="en-US" sz="2800" b="1" dirty="0"/>
              <a:t>分别为：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90600" y="4368800"/>
          <a:ext cx="33845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3" imgW="1854200" imgH="1079500" progId="Equation.DSMT4">
                  <p:embed/>
                </p:oleObj>
              </mc:Choice>
              <mc:Fallback>
                <p:oleObj name="Equation" r:id="rId3" imgW="1854200" imgH="1079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68800"/>
                        <a:ext cx="3384550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733925" y="4297363"/>
          <a:ext cx="4032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公式" r:id="rId5" imgW="2197100" imgH="1079500" progId="Equation.3">
                  <p:embed/>
                </p:oleObj>
              </mc:Choice>
              <mc:Fallback>
                <p:oleObj name="公式" r:id="rId5" imgW="2197100" imgH="10795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297363"/>
                        <a:ext cx="40322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647825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82862" y="1609725"/>
            <a:ext cx="3513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线性方程组的定义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335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581275" y="3004343"/>
            <a:ext cx="3513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用消元法解方程组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第一节线性方程组的初等变换</a:t>
            </a:r>
            <a:endParaRPr lang="zh-CN" altLang="en-US" sz="360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7" name="Oval 21"/>
          <p:cNvSpPr>
            <a:spLocks noChangeAspect="1" noChangeArrowheads="1"/>
          </p:cNvSpPr>
          <p:nvPr/>
        </p:nvSpPr>
        <p:spPr bwMode="auto">
          <a:xfrm>
            <a:off x="2035175" y="30591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581275" y="2286000"/>
            <a:ext cx="4157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线性方程组的同解变形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81275" y="3819525"/>
            <a:ext cx="3513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消元法的几何意义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Oval 21"/>
          <p:cNvSpPr>
            <a:spLocks noChangeAspect="1" noChangeArrowheads="1"/>
          </p:cNvSpPr>
          <p:nvPr/>
        </p:nvSpPr>
        <p:spPr bwMode="auto">
          <a:xfrm>
            <a:off x="2025650" y="384333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一、矩阵的初等行变换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3011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、矩阵的初等行变换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0" y="1447800"/>
            <a:ext cx="850585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显然</a:t>
            </a:r>
            <a:r>
              <a:rPr lang="zh-CN" altLang="en-US" dirty="0" smtClean="0"/>
              <a:t>：</a:t>
            </a:r>
            <a:r>
              <a:rPr lang="zh-CN" altLang="en-US" dirty="0"/>
              <a:t>线性方程组消元法</a:t>
            </a:r>
            <a:r>
              <a:rPr lang="en-US" altLang="zh-CN" dirty="0"/>
              <a:t>,</a:t>
            </a:r>
            <a:r>
              <a:rPr lang="zh-CN" altLang="en-US" dirty="0"/>
              <a:t>等同于增广矩阵</a:t>
            </a:r>
            <a:r>
              <a:rPr lang="zh-CN" altLang="en-US" dirty="0" smtClean="0"/>
              <a:t>经过</a:t>
            </a:r>
            <a:endParaRPr lang="en-US" altLang="zh-CN" dirty="0" smtClean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行初等变换</a:t>
            </a:r>
            <a:r>
              <a:rPr lang="zh-CN" altLang="en-US" dirty="0"/>
              <a:t>化为行最简形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61913" y="2590800"/>
            <a:ext cx="8853487" cy="107721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消元法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线性方程组三种变换 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↔ 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en-US" altLang="zh-CN" dirty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                     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增广矩阵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的三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种初等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行变换。</a:t>
            </a:r>
            <a:endParaRPr lang="zh-CN" altLang="en-US" dirty="0">
              <a:latin typeface="华文楷体" pitchFamily="2" charset="-122"/>
              <a:ea typeface="华文楷体" pitchFamily="2" charset="-122"/>
              <a:sym typeface="Wingdings" panose="05000000000000000000" pitchFamily="2" charset="2"/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152400" y="3886200"/>
            <a:ext cx="606768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ym typeface="Wingdings" panose="05000000000000000000" pitchFamily="2" charset="2"/>
              </a:rPr>
              <a:t>⑴ </a:t>
            </a:r>
            <a:r>
              <a:rPr lang="zh-CN" altLang="en-US" sz="2800" dirty="0">
                <a:sym typeface="Wingdings" panose="05000000000000000000" pitchFamily="2" charset="2"/>
              </a:rPr>
              <a:t>互换两个方程  </a:t>
            </a:r>
            <a:r>
              <a:rPr lang="en-US" altLang="zh-CN" sz="2800" dirty="0"/>
              <a:t>↔</a:t>
            </a:r>
            <a:r>
              <a:rPr lang="en-US" altLang="zh-CN" sz="2800" dirty="0">
                <a:sym typeface="Wingdings" panose="05000000000000000000" pitchFamily="2" charset="2"/>
              </a:rPr>
              <a:t> ⑴ </a:t>
            </a:r>
            <a:r>
              <a:rPr lang="zh-CN" altLang="en-US" sz="2800" dirty="0">
                <a:sym typeface="Wingdings" panose="05000000000000000000" pitchFamily="2" charset="2"/>
              </a:rPr>
              <a:t>互换矩阵两行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52400" y="4627563"/>
            <a:ext cx="8763000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ym typeface="Wingdings" panose="05000000000000000000" pitchFamily="2" charset="2"/>
              </a:rPr>
              <a:t>⑵ </a:t>
            </a:r>
            <a:r>
              <a:rPr lang="zh-CN" altLang="en-US" sz="2800">
                <a:sym typeface="Wingdings" panose="05000000000000000000" pitchFamily="2" charset="2"/>
              </a:rPr>
              <a:t>用非零常数乘某方程 </a:t>
            </a:r>
            <a:r>
              <a:rPr lang="en-US" altLang="zh-CN" sz="2800"/>
              <a:t>↔</a:t>
            </a:r>
            <a:r>
              <a:rPr lang="en-US" altLang="zh-CN" sz="2800">
                <a:sym typeface="Wingdings" panose="05000000000000000000" pitchFamily="2" charset="2"/>
              </a:rPr>
              <a:t> ⑵ </a:t>
            </a:r>
            <a:r>
              <a:rPr lang="zh-CN" altLang="en-US" sz="2800">
                <a:sym typeface="Wingdings" panose="05000000000000000000" pitchFamily="2" charset="2"/>
              </a:rPr>
              <a:t>用非零数乘某行</a:t>
            </a:r>
            <a:endParaRPr lang="zh-CN" altLang="en-US" sz="2800"/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107950" y="5389563"/>
            <a:ext cx="9074150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/>
              <a:t>⑶</a:t>
            </a:r>
            <a:r>
              <a:rPr lang="zh-CN" altLang="en-US" sz="2800" dirty="0">
                <a:sym typeface="Wingdings" panose="05000000000000000000" pitchFamily="2" charset="2"/>
              </a:rPr>
              <a:t>方程若干倍加于另一方程 </a:t>
            </a:r>
            <a:r>
              <a:rPr lang="en-US" altLang="zh-CN" sz="2800" dirty="0"/>
              <a:t>↔ ⑶</a:t>
            </a:r>
            <a:r>
              <a:rPr lang="zh-CN" altLang="en-US" sz="2800" dirty="0">
                <a:sym typeface="Wingdings" panose="05000000000000000000" pitchFamily="2" charset="2"/>
              </a:rPr>
              <a:t>用行若干倍加于另一行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14400" y="1066800"/>
            <a:ext cx="4270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800" b="1"/>
              <a:t>   </a:t>
            </a:r>
            <a:r>
              <a:rPr lang="zh-CN" altLang="en-US" sz="2800" b="1"/>
              <a:t>求解齐次线性方程组</a:t>
            </a:r>
            <a:endParaRPr lang="zh-CN" altLang="en-US" sz="2800" b="1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428875" y="1752600"/>
          <a:ext cx="4286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1" imgW="1778000" imgH="711200" progId="Equation.DSMT4">
                  <p:embed/>
                </p:oleObj>
              </mc:Choice>
              <mc:Fallback>
                <p:oleObj name="Equation" r:id="rId1" imgW="17780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752600"/>
                        <a:ext cx="42862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30275" y="3482975"/>
            <a:ext cx="542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214438" y="4157663"/>
          <a:ext cx="2928937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3" imgW="1422400" imgH="711200" progId="Equation.DSMT4">
                  <p:embed/>
                </p:oleObj>
              </mc:Choice>
              <mc:Fallback>
                <p:oleObj name="Equation" r:id="rId3" imgW="14224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57663"/>
                        <a:ext cx="2928937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257800" y="4295775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5" imgW="2908300" imgH="1511300" progId="Equation.3">
                  <p:embed/>
                </p:oleObj>
              </mc:Choice>
              <mc:Fallback>
                <p:oleObj name="Equation" r:id="rId5" imgW="29083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95775"/>
                        <a:ext cx="2362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752600" y="3571875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" name="Equation" r:id="rId7" imgW="4902200" imgH="444500" progId="Equation.3">
                  <p:embed/>
                </p:oleObj>
              </mc:Choice>
              <mc:Fallback>
                <p:oleObj name="Equation" r:id="rId7" imgW="49022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71875"/>
                        <a:ext cx="4902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8"/>
          <p:cNvGraphicFramePr>
            <a:graphicFrameLocks noChangeAspect="1"/>
          </p:cNvGraphicFramePr>
          <p:nvPr/>
        </p:nvGraphicFramePr>
        <p:xfrm>
          <a:off x="4203700" y="4537075"/>
          <a:ext cx="101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" name="Equation" r:id="rId9" imgW="1016000" imgH="977900" progId="Equation.3">
                  <p:embed/>
                </p:oleObj>
              </mc:Choice>
              <mc:Fallback>
                <p:oleObj name="Equation" r:id="rId9" imgW="1016000" imgH="977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537075"/>
                        <a:ext cx="1016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267200" y="50673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2" name="Object 3072"/>
          <p:cNvGraphicFramePr>
            <a:graphicFrameLocks noChangeAspect="1"/>
          </p:cNvGraphicFramePr>
          <p:nvPr/>
        </p:nvGraphicFramePr>
        <p:xfrm>
          <a:off x="2544763" y="1333500"/>
          <a:ext cx="17224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Equation" r:id="rId1" imgW="2120900" imgH="1638300" progId="Equation.3">
                  <p:embed/>
                </p:oleObj>
              </mc:Choice>
              <mc:Fallback>
                <p:oleObj name="Equation" r:id="rId1" imgW="2120900" imgH="16383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333500"/>
                        <a:ext cx="1722437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076"/>
          <p:cNvGraphicFramePr>
            <a:graphicFrameLocks noChangeAspect="1"/>
          </p:cNvGraphicFramePr>
          <p:nvPr/>
        </p:nvGraphicFramePr>
        <p:xfrm>
          <a:off x="1238250" y="1676400"/>
          <a:ext cx="1308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Equation" r:id="rId3" imgW="1308100" imgH="977900" progId="Equation.3">
                  <p:embed/>
                </p:oleObj>
              </mc:Choice>
              <mc:Fallback>
                <p:oleObj name="Equation" r:id="rId3" imgW="1308100" imgH="97790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676400"/>
                        <a:ext cx="1308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075"/>
          <p:cNvGraphicFramePr>
            <a:graphicFrameLocks noChangeAspect="1"/>
          </p:cNvGraphicFramePr>
          <p:nvPr/>
        </p:nvGraphicFramePr>
        <p:xfrm>
          <a:off x="4330700" y="1663700"/>
          <a:ext cx="123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Equation" r:id="rId5" imgW="1231265" imgH="419100" progId="Equation.3">
                  <p:embed/>
                </p:oleObj>
              </mc:Choice>
              <mc:Fallback>
                <p:oleObj name="Equation" r:id="rId5" imgW="1231265" imgH="419100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63700"/>
                        <a:ext cx="1231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3073"/>
          <p:cNvGraphicFramePr>
            <a:graphicFrameLocks noChangeAspect="1"/>
          </p:cNvGraphicFramePr>
          <p:nvPr/>
        </p:nvGraphicFramePr>
        <p:xfrm>
          <a:off x="5683250" y="914400"/>
          <a:ext cx="21653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7" imgW="2667000" imgH="2552700" progId="Equation.3">
                  <p:embed/>
                </p:oleObj>
              </mc:Choice>
              <mc:Fallback>
                <p:oleObj name="Equation" r:id="rId7" imgW="2667000" imgH="255270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914400"/>
                        <a:ext cx="216535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2060"/>
          <p:cNvSpPr txBox="1">
            <a:spLocks noChangeArrowheads="1"/>
          </p:cNvSpPr>
          <p:nvPr/>
        </p:nvSpPr>
        <p:spPr bwMode="auto">
          <a:xfrm>
            <a:off x="914400" y="3519488"/>
            <a:ext cx="5257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即得与原方程组同解的方程组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6674" name="Object 3074"/>
          <p:cNvGraphicFramePr>
            <a:graphicFrameLocks noChangeAspect="1"/>
          </p:cNvGraphicFramePr>
          <p:nvPr/>
        </p:nvGraphicFramePr>
        <p:xfrm>
          <a:off x="1957388" y="4254500"/>
          <a:ext cx="26908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9" imgW="3035300" imgH="1689100" progId="Equation.3">
                  <p:embed/>
                </p:oleObj>
              </mc:Choice>
              <mc:Fallback>
                <p:oleObj name="Equation" r:id="rId9" imgW="3035300" imgH="168910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254500"/>
                        <a:ext cx="2690812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1524000" y="217805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24400" y="217805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7" name="Object 1025"/>
          <p:cNvGraphicFramePr>
            <a:graphicFrameLocks noChangeAspect="1"/>
          </p:cNvGraphicFramePr>
          <p:nvPr/>
        </p:nvGraphicFramePr>
        <p:xfrm>
          <a:off x="5410200" y="2071688"/>
          <a:ext cx="314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" imgW="3149600" imgH="444500" progId="Equation.3">
                  <p:embed/>
                </p:oleObj>
              </mc:Choice>
              <mc:Fallback>
                <p:oleObj name="Equation" r:id="rId1" imgW="3149600" imgH="444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71688"/>
                        <a:ext cx="31496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914400" y="1295400"/>
            <a:ext cx="1619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由此即得</a:t>
            </a:r>
            <a:endParaRPr lang="zh-CN" altLang="en-US" sz="2800" b="1"/>
          </a:p>
        </p:txBody>
      </p:sp>
      <p:graphicFrame>
        <p:nvGraphicFramePr>
          <p:cNvPr id="157698" name="Object 1026"/>
          <p:cNvGraphicFramePr>
            <a:graphicFrameLocks noChangeAspect="1"/>
          </p:cNvGraphicFramePr>
          <p:nvPr/>
        </p:nvGraphicFramePr>
        <p:xfrm>
          <a:off x="2667000" y="838200"/>
          <a:ext cx="23971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3" imgW="2705100" imgH="1689100" progId="Equation.3">
                  <p:embed/>
                </p:oleObj>
              </mc:Choice>
              <mc:Fallback>
                <p:oleObj name="Equation" r:id="rId3" imgW="2705100" imgH="1689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2397125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457200" y="3352800"/>
            <a:ext cx="815340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/>
              <a:t>方程组全部解的表达式称为方程组的</a:t>
            </a:r>
            <a:r>
              <a:rPr lang="zh-CN" altLang="en-US" sz="2800" b="1">
                <a:solidFill>
                  <a:srgbClr val="FF0000"/>
                </a:solidFill>
              </a:rPr>
              <a:t>通</a:t>
            </a:r>
            <a:r>
              <a:rPr lang="zh-CN" altLang="en-US" sz="2800" b="1">
                <a:solidFill>
                  <a:srgbClr val="FF5050"/>
                </a:solidFill>
              </a:rPr>
              <a:t>解</a:t>
            </a:r>
            <a:r>
              <a:rPr lang="zh-CN" altLang="en-US" sz="2800" b="1"/>
              <a:t>，其中的一个解称为方程组的一个</a:t>
            </a:r>
            <a:r>
              <a:rPr lang="zh-CN" altLang="en-US" sz="2800" b="1">
                <a:solidFill>
                  <a:srgbClr val="FF0000"/>
                </a:solidFill>
              </a:rPr>
              <a:t>特解</a:t>
            </a:r>
            <a:r>
              <a:rPr lang="zh-CN" altLang="en-US" sz="2800" b="1"/>
              <a:t>。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ChangeArrowheads="1"/>
          </p:cNvSpPr>
          <p:nvPr/>
        </p:nvSpPr>
        <p:spPr bwMode="auto">
          <a:xfrm>
            <a:off x="914400" y="838200"/>
            <a:ext cx="48117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/>
              <a:t>   求解非齐次线性方程组</a:t>
            </a:r>
            <a:endParaRPr lang="zh-CN" altLang="en-US" sz="2800" b="1"/>
          </a:p>
        </p:txBody>
      </p:sp>
      <p:graphicFrame>
        <p:nvGraphicFramePr>
          <p:cNvPr id="47107" name="Object 1024"/>
          <p:cNvGraphicFramePr>
            <a:graphicFrameLocks noChangeAspect="1"/>
          </p:cNvGraphicFramePr>
          <p:nvPr/>
        </p:nvGraphicFramePr>
        <p:xfrm>
          <a:off x="2127250" y="1435100"/>
          <a:ext cx="4343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1" imgW="4343400" imgH="1536700" progId="Equation.3">
                  <p:embed/>
                </p:oleObj>
              </mc:Choice>
              <mc:Fallback>
                <p:oleObj name="Equation" r:id="rId1" imgW="4343400" imgH="1536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435100"/>
                        <a:ext cx="43434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930275" y="3024188"/>
            <a:ext cx="542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kumimoji="1"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1739900" y="3062288"/>
            <a:ext cx="47720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对增广矩阵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/>
              <a:t>进行初等变换，</a:t>
            </a:r>
            <a:endParaRPr lang="zh-CN" altLang="en-US" sz="2800" b="1" dirty="0"/>
          </a:p>
        </p:txBody>
      </p:sp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539750" y="3762375"/>
          <a:ext cx="33623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公式" r:id="rId3" imgW="3797300" imgH="1511300" progId="Equation.3">
                  <p:embed/>
                </p:oleObj>
              </mc:Choice>
              <mc:Fallback>
                <p:oleObj name="公式" r:id="rId3" imgW="3797300" imgH="151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62375"/>
                        <a:ext cx="336232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4356100" y="3640138"/>
          <a:ext cx="8921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1" name="公式" r:id="rId5" imgW="469900" imgH="457200" progId="Equation.3">
                  <p:embed/>
                </p:oleObj>
              </mc:Choice>
              <mc:Fallback>
                <p:oleObj name="公式" r:id="rId5" imgW="469900" imgH="457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40138"/>
                        <a:ext cx="89217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5334000" y="37465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" name="Equation" r:id="rId7" imgW="3632200" imgH="1511300" progId="Equation.3">
                  <p:embed/>
                </p:oleObj>
              </mc:Choice>
              <mc:Fallback>
                <p:oleObj name="Equation" r:id="rId7" imgW="3632200" imgH="151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46500"/>
                        <a:ext cx="32162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1028"/>
          <p:cNvGraphicFramePr>
            <a:graphicFrameLocks noChangeAspect="1"/>
          </p:cNvGraphicFramePr>
          <p:nvPr/>
        </p:nvGraphicFramePr>
        <p:xfrm>
          <a:off x="4375150" y="464820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" name="Equation" r:id="rId9" imgW="850265" imgH="431800" progId="Equation.3">
                  <p:embed/>
                </p:oleObj>
              </mc:Choice>
              <mc:Fallback>
                <p:oleObj name="Equation" r:id="rId9" imgW="850265" imgH="431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648200"/>
                        <a:ext cx="850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1029"/>
          <p:cNvGraphicFramePr>
            <a:graphicFrameLocks noChangeAspect="1"/>
          </p:cNvGraphicFramePr>
          <p:nvPr/>
        </p:nvGraphicFramePr>
        <p:xfrm>
          <a:off x="5334000" y="37338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" name="Equation" r:id="rId11" imgW="3632200" imgH="1511300" progId="Equation.3">
                  <p:embed/>
                </p:oleObj>
              </mc:Choice>
              <mc:Fallback>
                <p:oleObj name="Equation" r:id="rId11" imgW="3632200" imgH="15113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2162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Text Box 1040"/>
          <p:cNvSpPr txBox="1">
            <a:spLocks noChangeArrowheads="1"/>
          </p:cNvSpPr>
          <p:nvPr/>
        </p:nvSpPr>
        <p:spPr bwMode="auto">
          <a:xfrm>
            <a:off x="762000" y="5486400"/>
            <a:ext cx="3048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故方程组无解．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19600" y="45720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5" grpId="0" autoUpdateAnimBg="0"/>
      <p:bldP spid="8910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51069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求解非齐次方程组的通解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Object 0"/>
          <p:cNvGraphicFramePr>
            <a:graphicFrameLocks noChangeAspect="1"/>
          </p:cNvGraphicFramePr>
          <p:nvPr/>
        </p:nvGraphicFramePr>
        <p:xfrm>
          <a:off x="2470150" y="1524000"/>
          <a:ext cx="4165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" imgW="4165600" imgH="1536700" progId="Equation.3">
                  <p:embed/>
                </p:oleObj>
              </mc:Choice>
              <mc:Fallback>
                <p:oleObj name="Equation" r:id="rId1" imgW="4165600" imgH="1536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524000"/>
                        <a:ext cx="41656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14400" y="3289300"/>
            <a:ext cx="51704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ea typeface="黑体" panose="02010609060101010101" pitchFamily="2" charset="-122"/>
              </a:rPr>
              <a:t>解</a:t>
            </a:r>
            <a:r>
              <a:rPr lang="zh-CN" altLang="en-US" sz="2800" b="1" dirty="0"/>
              <a:t>    对增广矩阵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/>
              <a:t>进行初等变换</a:t>
            </a:r>
            <a:endParaRPr lang="zh-CN" altLang="en-US" sz="2800" b="1" dirty="0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762000" y="4051300"/>
          <a:ext cx="4038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3" imgW="4559300" imgH="1511300" progId="Equation.3">
                  <p:embed/>
                </p:oleObj>
              </mc:Choice>
              <mc:Fallback>
                <p:oleObj name="Equation" r:id="rId3" imgW="4559300" imgH="151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51300"/>
                        <a:ext cx="4038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5029200" y="4038600"/>
          <a:ext cx="3733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公式" r:id="rId5" imgW="4203700" imgH="1511300" progId="Equation.3">
                  <p:embed/>
                </p:oleObj>
              </mc:Choice>
              <mc:Fallback>
                <p:oleObj name="公式" r:id="rId5" imgW="4203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733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1024"/>
          <p:cNvGraphicFramePr>
            <a:graphicFrameLocks noChangeAspect="1"/>
          </p:cNvGraphicFramePr>
          <p:nvPr/>
        </p:nvGraphicFramePr>
        <p:xfrm>
          <a:off x="1676400" y="895350"/>
          <a:ext cx="377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1" imgW="3771900" imgH="1511300" progId="Equation.3">
                  <p:embed/>
                </p:oleObj>
              </mc:Choice>
              <mc:Fallback>
                <p:oleObj name="Equation" r:id="rId1" imgW="3771900" imgH="15113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95350"/>
                        <a:ext cx="3771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" name="Object 1026"/>
          <p:cNvGraphicFramePr>
            <a:graphicFrameLocks noChangeAspect="1"/>
          </p:cNvGraphicFramePr>
          <p:nvPr/>
        </p:nvGraphicFramePr>
        <p:xfrm>
          <a:off x="914400" y="3429000"/>
          <a:ext cx="278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3" imgW="2781300" imgH="990600" progId="Equation.3">
                  <p:embed/>
                </p:oleObj>
              </mc:Choice>
              <mc:Fallback>
                <p:oleObj name="Equation" r:id="rId3" imgW="2781300" imgH="990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781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1027"/>
          <p:cNvGraphicFramePr>
            <a:graphicFrameLocks noChangeAspect="1"/>
          </p:cNvGraphicFramePr>
          <p:nvPr/>
        </p:nvGraphicFramePr>
        <p:xfrm>
          <a:off x="3810000" y="2895600"/>
          <a:ext cx="4102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5" imgW="4102100" imgH="2044700" progId="Equation.3">
                  <p:embed/>
                </p:oleObj>
              </mc:Choice>
              <mc:Fallback>
                <p:oleObj name="Equation" r:id="rId5" imgW="4102100" imgH="2044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95600"/>
                        <a:ext cx="41021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二、用矩阵的初等行变换解线性方程组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95288" y="1622425"/>
            <a:ext cx="884237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例</a:t>
            </a:r>
            <a:r>
              <a:rPr lang="en-US" altLang="zh-CN">
                <a:ea typeface="黑体" panose="02010609060101010101" pitchFamily="2" charset="-122"/>
              </a:rPr>
              <a:t>6</a:t>
            </a:r>
            <a:endParaRPr lang="en-US" altLang="zh-CN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87450" y="1622425"/>
            <a:ext cx="2684463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求解线性方程组</a:t>
            </a:r>
            <a:endParaRPr lang="zh-CN" altLang="en-US"/>
          </a:p>
        </p:txBody>
      </p:sp>
      <p:graphicFrame>
        <p:nvGraphicFramePr>
          <p:cNvPr id="128006" name="Object 6"/>
          <p:cNvGraphicFramePr>
            <a:graphicFrameLocks noGrp="1" noChangeAspect="1"/>
          </p:cNvGraphicFramePr>
          <p:nvPr>
            <p:ph/>
          </p:nvPr>
        </p:nvGraphicFramePr>
        <p:xfrm>
          <a:off x="4283075" y="1219200"/>
          <a:ext cx="37179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1" imgW="1739900" imgH="711200" progId="Equation.3">
                  <p:embed/>
                </p:oleObj>
              </mc:Choice>
              <mc:Fallback>
                <p:oleObj name="Equation" r:id="rId1" imgW="1739900" imgH="711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219200"/>
                        <a:ext cx="371792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11188" y="3090863"/>
            <a:ext cx="541337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解</a:t>
            </a:r>
            <a:endParaRPr lang="en-US" altLang="zh-CN"/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1949450" y="2803525"/>
          <a:ext cx="42068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3" imgW="1930400" imgH="711200" progId="Equation.3">
                  <p:embed/>
                </p:oleObj>
              </mc:Choice>
              <mc:Fallback>
                <p:oleObj name="Equation" r:id="rId3" imgW="1930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803525"/>
                        <a:ext cx="4206875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7" name="Group 17"/>
          <p:cNvGrpSpPr/>
          <p:nvPr/>
        </p:nvGrpSpPr>
        <p:grpSpPr bwMode="auto">
          <a:xfrm>
            <a:off x="1474787" y="4759325"/>
            <a:ext cx="1008063" cy="768350"/>
            <a:chOff x="3162" y="2613"/>
            <a:chExt cx="635" cy="484"/>
          </a:xfrm>
        </p:grpSpPr>
        <p:sp>
          <p:nvSpPr>
            <p:cNvPr id="50186" name="Line 12"/>
            <p:cNvSpPr>
              <a:spLocks noChangeShapeType="1"/>
            </p:cNvSpPr>
            <p:nvPr/>
          </p:nvSpPr>
          <p:spPr bwMode="auto">
            <a:xfrm>
              <a:off x="3162" y="2859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187" name="Object 13"/>
            <p:cNvGraphicFramePr>
              <a:graphicFrameLocks noChangeAspect="1"/>
            </p:cNvGraphicFramePr>
            <p:nvPr/>
          </p:nvGraphicFramePr>
          <p:xfrm>
            <a:off x="3216" y="2613"/>
            <a:ext cx="48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1" name="Equation" r:id="rId5" imgW="431800" imgH="215900" progId="Equation.3">
                    <p:embed/>
                  </p:oleObj>
                </mc:Choice>
                <mc:Fallback>
                  <p:oleObj name="Equation" r:id="rId5" imgW="4318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13"/>
                          <a:ext cx="48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6"/>
            <p:cNvGraphicFramePr>
              <a:graphicFrameLocks noChangeAspect="1"/>
            </p:cNvGraphicFramePr>
            <p:nvPr/>
          </p:nvGraphicFramePr>
          <p:xfrm>
            <a:off x="3217" y="2841"/>
            <a:ext cx="50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2" name="Equation" r:id="rId7" imgW="444500" imgH="228600" progId="Equation.3">
                    <p:embed/>
                  </p:oleObj>
                </mc:Choice>
                <mc:Fallback>
                  <p:oleObj name="Equation" r:id="rId7" imgW="4445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" y="2841"/>
                          <a:ext cx="501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2547937" y="4470400"/>
          <a:ext cx="331946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9" imgW="1524000" imgH="711200" progId="Equation.3">
                  <p:embed/>
                </p:oleObj>
              </mc:Choice>
              <mc:Fallback>
                <p:oleObj name="Equation" r:id="rId9" imgW="1524000" imgH="71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7" y="4470400"/>
                        <a:ext cx="3319463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4"/>
          <p:cNvGrpSpPr/>
          <p:nvPr/>
        </p:nvGrpSpPr>
        <p:grpSpPr bwMode="auto">
          <a:xfrm>
            <a:off x="900113" y="1162050"/>
            <a:ext cx="1008062" cy="768350"/>
            <a:chOff x="3162" y="2606"/>
            <a:chExt cx="635" cy="484"/>
          </a:xfrm>
        </p:grpSpPr>
        <p:sp>
          <p:nvSpPr>
            <p:cNvPr id="51219" name="Line 5"/>
            <p:cNvSpPr>
              <a:spLocks noChangeShapeType="1"/>
            </p:cNvSpPr>
            <p:nvPr/>
          </p:nvSpPr>
          <p:spPr bwMode="auto">
            <a:xfrm>
              <a:off x="3162" y="2859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20" name="Object 6"/>
            <p:cNvGraphicFramePr>
              <a:graphicFrameLocks noChangeAspect="1"/>
            </p:cNvGraphicFramePr>
            <p:nvPr/>
          </p:nvGraphicFramePr>
          <p:xfrm>
            <a:off x="3244" y="2606"/>
            <a:ext cx="4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2" name="Equation" r:id="rId1" imgW="381000" imgH="228600" progId="Equation.3">
                    <p:embed/>
                  </p:oleObj>
                </mc:Choice>
                <mc:Fallback>
                  <p:oleObj name="Equation" r:id="rId1" imgW="381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2606"/>
                          <a:ext cx="42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1" name="Object 7"/>
            <p:cNvGraphicFramePr>
              <a:graphicFrameLocks noChangeAspect="1"/>
            </p:cNvGraphicFramePr>
            <p:nvPr/>
          </p:nvGraphicFramePr>
          <p:xfrm>
            <a:off x="3403" y="2848"/>
            <a:ext cx="12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3" name="Equation" r:id="rId3" imgW="114300" imgH="215900" progId="Equation.3">
                    <p:embed/>
                  </p:oleObj>
                </mc:Choice>
                <mc:Fallback>
                  <p:oleObj name="Equation" r:id="rId3" imgW="114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2848"/>
                          <a:ext cx="12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1933575" y="809625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4" name="公式" r:id="rId5" imgW="1651000" imgH="800100" progId="Equation.3">
                  <p:embed/>
                </p:oleObj>
              </mc:Choice>
              <mc:Fallback>
                <p:oleObj name="公式" r:id="rId5" imgW="1651000" imgH="800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809625"/>
                        <a:ext cx="3359150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7" name="Group 9"/>
          <p:cNvGrpSpPr/>
          <p:nvPr/>
        </p:nvGrpSpPr>
        <p:grpSpPr bwMode="auto">
          <a:xfrm>
            <a:off x="971550" y="2913063"/>
            <a:ext cx="1008063" cy="781050"/>
            <a:chOff x="3162" y="2606"/>
            <a:chExt cx="635" cy="492"/>
          </a:xfrm>
        </p:grpSpPr>
        <p:sp>
          <p:nvSpPr>
            <p:cNvPr id="51216" name="Line 10"/>
            <p:cNvSpPr>
              <a:spLocks noChangeShapeType="1"/>
            </p:cNvSpPr>
            <p:nvPr/>
          </p:nvSpPr>
          <p:spPr bwMode="auto">
            <a:xfrm>
              <a:off x="3162" y="2859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17" name="Object 11"/>
            <p:cNvGraphicFramePr>
              <a:graphicFrameLocks noChangeAspect="1"/>
            </p:cNvGraphicFramePr>
            <p:nvPr/>
          </p:nvGraphicFramePr>
          <p:xfrm>
            <a:off x="3265" y="2606"/>
            <a:ext cx="38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5" name="Equation" r:id="rId7" imgW="342900" imgH="228600" progId="Equation.3">
                    <p:embed/>
                  </p:oleObj>
                </mc:Choice>
                <mc:Fallback>
                  <p:oleObj name="Equation" r:id="rId7" imgW="3429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2606"/>
                          <a:ext cx="38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12"/>
            <p:cNvGraphicFramePr>
              <a:graphicFrameLocks noChangeAspect="1"/>
            </p:cNvGraphicFramePr>
            <p:nvPr/>
          </p:nvGraphicFramePr>
          <p:xfrm>
            <a:off x="3260" y="2841"/>
            <a:ext cx="4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6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2841"/>
                          <a:ext cx="413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2057400" y="2460625"/>
          <a:ext cx="3738563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7" name="公式" r:id="rId11" imgW="1955800" imgH="977900" progId="Equation.3">
                  <p:embed/>
                </p:oleObj>
              </mc:Choice>
              <mc:Fallback>
                <p:oleObj name="公式" r:id="rId11" imgW="19558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60625"/>
                        <a:ext cx="3738563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4" name="Group 16"/>
          <p:cNvGrpSpPr/>
          <p:nvPr/>
        </p:nvGrpSpPr>
        <p:grpSpPr bwMode="auto">
          <a:xfrm>
            <a:off x="5867758" y="2889250"/>
            <a:ext cx="1371048" cy="715963"/>
            <a:chOff x="4690" y="1525"/>
            <a:chExt cx="783" cy="451"/>
          </a:xfrm>
        </p:grpSpPr>
        <p:grpSp>
          <p:nvGrpSpPr>
            <p:cNvPr id="51211" name="Group 17"/>
            <p:cNvGrpSpPr/>
            <p:nvPr/>
          </p:nvGrpSpPr>
          <p:grpSpPr bwMode="auto">
            <a:xfrm>
              <a:off x="4690" y="1525"/>
              <a:ext cx="500" cy="334"/>
              <a:chOff x="1470" y="3051"/>
              <a:chExt cx="500" cy="334"/>
            </a:xfrm>
          </p:grpSpPr>
          <p:sp>
            <p:nvSpPr>
              <p:cNvPr id="51213" name="Line 18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4" name="Line 19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15" name="Text Box 20"/>
              <p:cNvSpPr txBox="1">
                <a:spLocks noChangeArrowheads="1"/>
              </p:cNvSpPr>
              <p:nvPr/>
            </p:nvSpPr>
            <p:spPr bwMode="auto">
              <a:xfrm>
                <a:off x="1470" y="3051"/>
                <a:ext cx="50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400" dirty="0" smtClean="0">
                    <a:solidFill>
                      <a:srgbClr val="F51A03"/>
                    </a:solidFill>
                    <a:latin typeface="宋体" panose="02010600030101010101" pitchFamily="2" charset="-122"/>
                  </a:rPr>
                  <a:t>记作</a:t>
                </a:r>
                <a:endParaRPr lang="zh-CN" altLang="en-US" sz="2400" dirty="0">
                  <a:solidFill>
                    <a:srgbClr val="F51A03"/>
                  </a:solidFill>
                  <a:latin typeface="宋体" panose="02010600030101010101" pitchFamily="2" charset="-122"/>
                </a:endParaRPr>
              </a:p>
            </p:txBody>
          </p:sp>
        </p:grpSp>
        <p:graphicFrame>
          <p:nvGraphicFramePr>
            <p:cNvPr id="51212" name="Object 21"/>
            <p:cNvGraphicFramePr>
              <a:graphicFrameLocks noChangeAspect="1"/>
            </p:cNvGraphicFramePr>
            <p:nvPr/>
          </p:nvGraphicFramePr>
          <p:xfrm>
            <a:off x="5175" y="1678"/>
            <a:ext cx="29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" name="Equation" r:id="rId13" imgW="215900" imgH="215900" progId="Equation.DSMT4">
                    <p:embed/>
                  </p:oleObj>
                </mc:Choice>
                <mc:Fallback>
                  <p:oleObj name="Equation" r:id="rId13" imgW="215900" imgH="215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1678"/>
                          <a:ext cx="298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500187" y="4195763"/>
            <a:ext cx="3529013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dirty="0"/>
              <a:t>方程组有无穷多解</a:t>
            </a:r>
            <a:endParaRPr lang="zh-CN" altLang="en-US" dirty="0"/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00187" y="5262446"/>
            <a:ext cx="2317750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同解方程组为</a:t>
            </a:r>
            <a:endParaRPr lang="zh-CN" altLang="en-US" dirty="0"/>
          </a:p>
        </p:txBody>
      </p:sp>
      <p:graphicFrame>
        <p:nvGraphicFramePr>
          <p:cNvPr id="130073" name="Object 25"/>
          <p:cNvGraphicFramePr>
            <a:graphicFrameLocks noChangeAspect="1"/>
          </p:cNvGraphicFramePr>
          <p:nvPr/>
        </p:nvGraphicFramePr>
        <p:xfrm>
          <a:off x="3216275" y="4724400"/>
          <a:ext cx="272732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公式" r:id="rId15" imgW="1435100" imgH="952500" progId="Equation.3">
                  <p:embed/>
                </p:oleObj>
              </mc:Choice>
              <mc:Fallback>
                <p:oleObj name="公式" r:id="rId15" imgW="1435100" imgH="952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724400"/>
                        <a:ext cx="2727325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1" grpId="0"/>
      <p:bldP spid="1300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457200" y="1071563"/>
            <a:ext cx="1250950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移项得</a:t>
            </a:r>
            <a:endParaRPr lang="zh-CN" altLang="en-US" dirty="0"/>
          </a:p>
        </p:txBody>
      </p:sp>
      <p:graphicFrame>
        <p:nvGraphicFramePr>
          <p:cNvPr id="132101" name="Object 5"/>
          <p:cNvGraphicFramePr>
            <a:graphicFrameLocks noGrp="1" noChangeAspect="1"/>
          </p:cNvGraphicFramePr>
          <p:nvPr>
            <p:ph/>
          </p:nvPr>
        </p:nvGraphicFramePr>
        <p:xfrm>
          <a:off x="2590800" y="784225"/>
          <a:ext cx="26828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1" imgW="1358900" imgH="838200" progId="Equation.3">
                  <p:embed/>
                </p:oleObj>
              </mc:Choice>
              <mc:Fallback>
                <p:oleObj name="Equation" r:id="rId1" imgW="1358900" imgH="838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84225"/>
                        <a:ext cx="268287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9750" y="2463800"/>
            <a:ext cx="539750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令</a:t>
            </a:r>
            <a:endParaRPr lang="zh-CN" altLang="en-US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619250" y="2276475"/>
          <a:ext cx="12954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3" imgW="546100" imgH="482600" progId="Equation.3">
                  <p:embed/>
                </p:oleObj>
              </mc:Choice>
              <mc:Fallback>
                <p:oleObj name="Equation" r:id="rId3" imgW="546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12954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19" name="Group 23"/>
          <p:cNvGrpSpPr/>
          <p:nvPr/>
        </p:nvGrpSpPr>
        <p:grpSpPr bwMode="auto">
          <a:xfrm>
            <a:off x="3492500" y="2420938"/>
            <a:ext cx="3040063" cy="604837"/>
            <a:chOff x="2200" y="1525"/>
            <a:chExt cx="1915" cy="381"/>
          </a:xfrm>
        </p:grpSpPr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2200" y="1525"/>
              <a:ext cx="1915" cy="38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en-US" altLang="zh-CN"/>
                <a:t>        </a:t>
              </a:r>
              <a:r>
                <a:rPr lang="zh-CN" altLang="en-US"/>
                <a:t>为任意常数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  <a:endParaRPr lang="en-US" altLang="zh-CN">
                <a:latin typeface="宋体" panose="02010600030101010101" pitchFamily="2" charset="-122"/>
              </a:endParaRPr>
            </a:p>
          </p:txBody>
        </p:sp>
        <p:graphicFrame>
          <p:nvGraphicFramePr>
            <p:cNvPr id="52235" name="Object 10"/>
            <p:cNvGraphicFramePr>
              <a:graphicFrameLocks noChangeAspect="1"/>
            </p:cNvGraphicFramePr>
            <p:nvPr/>
          </p:nvGraphicFramePr>
          <p:xfrm>
            <a:off x="2378" y="1584"/>
            <a:ext cx="4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8" name="Equation" r:id="rId5" imgW="342900" imgH="215900" progId="Equation.3">
                    <p:embed/>
                  </p:oleObj>
                </mc:Choice>
                <mc:Fallback>
                  <p:oleObj name="Equation" r:id="rId5" imgW="342900" imgH="215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584"/>
                          <a:ext cx="4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2617788" y="3429000"/>
          <a:ext cx="3097212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7" imgW="1358900" imgH="1295400" progId="Equation.3">
                  <p:embed/>
                </p:oleObj>
              </mc:Choice>
              <mc:Fallback>
                <p:oleObj name="Equation" r:id="rId7" imgW="1358900" imgH="1295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429000"/>
                        <a:ext cx="3097212" cy="29511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412750" y="3757613"/>
            <a:ext cx="898525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则有</a:t>
            </a:r>
            <a:endParaRPr lang="zh-CN" altLang="en-US"/>
          </a:p>
        </p:txBody>
      </p:sp>
      <p:sp>
        <p:nvSpPr>
          <p:cNvPr id="5223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267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一、线性方程组的定义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147" name="Text Box 47"/>
          <p:cNvSpPr txBox="1">
            <a:spLocks noChangeArrowheads="1"/>
          </p:cNvSpPr>
          <p:nvPr/>
        </p:nvSpPr>
        <p:spPr bwMode="auto">
          <a:xfrm>
            <a:off x="477838" y="923925"/>
            <a:ext cx="3789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800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元线性方程组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1313" y="2286000"/>
          <a:ext cx="561657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" imgW="2374900" imgH="939800" progId="Equation.DSMT4">
                  <p:embed/>
                </p:oleObj>
              </mc:Choice>
              <mc:Fallback>
                <p:oleObj name="Equation" r:id="rId1" imgW="2374900" imgH="93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286000"/>
                        <a:ext cx="5616575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1600200"/>
            <a:ext cx="83391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具有同样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个未知数的若干个一次方程组成的方程组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4163" y="4572000"/>
            <a:ext cx="37306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元线性方程组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7586" y="5486400"/>
            <a:ext cx="4593052" cy="523220"/>
          </a:xfrm>
          <a:prstGeom prst="rect">
            <a:avLst/>
          </a:prstGeom>
          <a:blipFill rotWithShape="0">
            <a:blip r:embed="rId3"/>
            <a:stretch>
              <a:fillRect l="-2789" t="-15116" b="-2790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763588"/>
          <a:ext cx="43910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Equation" r:id="rId1" imgW="2019300" imgH="838200" progId="Equation.3">
                  <p:embed/>
                </p:oleObj>
              </mc:Choice>
              <mc:Fallback>
                <p:oleObj name="Equation" r:id="rId1" imgW="2019300" imgH="838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3588"/>
                        <a:ext cx="4391025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4" name="Group 10"/>
          <p:cNvGrpSpPr/>
          <p:nvPr/>
        </p:nvGrpSpPr>
        <p:grpSpPr bwMode="auto">
          <a:xfrm>
            <a:off x="4643438" y="1268413"/>
            <a:ext cx="1008062" cy="754062"/>
            <a:chOff x="612" y="1602"/>
            <a:chExt cx="635" cy="475"/>
          </a:xfrm>
        </p:grpSpPr>
        <p:sp>
          <p:nvSpPr>
            <p:cNvPr id="53270" name="Line 7"/>
            <p:cNvSpPr>
              <a:spLocks noChangeShapeType="1"/>
            </p:cNvSpPr>
            <p:nvPr/>
          </p:nvSpPr>
          <p:spPr bwMode="auto">
            <a:xfrm>
              <a:off x="612" y="1838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1" name="Object 8"/>
            <p:cNvGraphicFramePr>
              <a:graphicFrameLocks noChangeAspect="1"/>
            </p:cNvGraphicFramePr>
            <p:nvPr/>
          </p:nvGraphicFramePr>
          <p:xfrm>
            <a:off x="612" y="1834"/>
            <a:ext cx="59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4" name="Equation" r:id="rId3" imgW="532765" imgH="215900" progId="Equation.3">
                    <p:embed/>
                  </p:oleObj>
                </mc:Choice>
                <mc:Fallback>
                  <p:oleObj name="Equation" r:id="rId3" imgW="532765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834"/>
                          <a:ext cx="599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2" name="Object 9"/>
            <p:cNvGraphicFramePr>
              <a:graphicFrameLocks noChangeAspect="1"/>
            </p:cNvGraphicFramePr>
            <p:nvPr/>
          </p:nvGraphicFramePr>
          <p:xfrm>
            <a:off x="697" y="1602"/>
            <a:ext cx="41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5" name="Equation" r:id="rId5" imgW="368300" imgH="215900" progId="Equation.3">
                    <p:embed/>
                  </p:oleObj>
                </mc:Choice>
                <mc:Fallback>
                  <p:oleObj name="Equation" r:id="rId5" imgW="368300" imgH="215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1602"/>
                          <a:ext cx="41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5724525" y="946150"/>
          <a:ext cx="29559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Equation" r:id="rId7" imgW="1358265" imgH="711200" progId="Equation.3">
                  <p:embed/>
                </p:oleObj>
              </mc:Choice>
              <mc:Fallback>
                <p:oleObj name="Equation" r:id="rId7" imgW="1358265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946150"/>
                        <a:ext cx="295592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9" name="Group 15"/>
          <p:cNvGrpSpPr/>
          <p:nvPr/>
        </p:nvGrpSpPr>
        <p:grpSpPr bwMode="auto">
          <a:xfrm>
            <a:off x="6684963" y="2563813"/>
            <a:ext cx="496887" cy="788987"/>
            <a:chOff x="4211" y="1434"/>
            <a:chExt cx="313" cy="497"/>
          </a:xfrm>
        </p:grpSpPr>
        <p:sp>
          <p:nvSpPr>
            <p:cNvPr id="53267" name="Line 12"/>
            <p:cNvSpPr>
              <a:spLocks noChangeShapeType="1"/>
            </p:cNvSpPr>
            <p:nvPr/>
          </p:nvSpPr>
          <p:spPr bwMode="auto">
            <a:xfrm>
              <a:off x="4332" y="1434"/>
              <a:ext cx="0" cy="18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8" name="Line 13"/>
            <p:cNvSpPr>
              <a:spLocks noChangeShapeType="1"/>
            </p:cNvSpPr>
            <p:nvPr/>
          </p:nvSpPr>
          <p:spPr bwMode="auto">
            <a:xfrm>
              <a:off x="4377" y="1434"/>
              <a:ext cx="0" cy="182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69" name="Object 14"/>
            <p:cNvGraphicFramePr>
              <a:graphicFrameLocks noChangeAspect="1"/>
            </p:cNvGraphicFramePr>
            <p:nvPr/>
          </p:nvGraphicFramePr>
          <p:xfrm>
            <a:off x="4211" y="1635"/>
            <a:ext cx="31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7" name="Equation" r:id="rId9" imgW="228600" imgH="215900" progId="Equation.3">
                    <p:embed/>
                  </p:oleObj>
                </mc:Choice>
                <mc:Fallback>
                  <p:oleObj name="Equation" r:id="rId9" imgW="2286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1635"/>
                          <a:ext cx="31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395288" y="2824162"/>
            <a:ext cx="2327275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同解方程组为</a:t>
            </a:r>
            <a:endParaRPr lang="zh-CN" altLang="en-US" dirty="0"/>
          </a:p>
        </p:txBody>
      </p:sp>
      <p:graphicFrame>
        <p:nvGraphicFramePr>
          <p:cNvPr id="134161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2563813"/>
          <a:ext cx="2736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Equation" r:id="rId11" imgW="1167765" imgH="482600" progId="Equation.3">
                  <p:embed/>
                </p:oleObj>
              </mc:Choice>
              <mc:Fallback>
                <p:oleObj name="Equation" r:id="rId11" imgW="1167765" imgH="4826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63813"/>
                        <a:ext cx="273685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539750" y="3722687"/>
            <a:ext cx="539750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令</a:t>
            </a:r>
            <a:endParaRPr lang="zh-CN" altLang="en-US"/>
          </a:p>
        </p:txBody>
      </p: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1619250" y="3505200"/>
          <a:ext cx="12954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Equation" r:id="rId13" imgW="546100" imgH="482600" progId="Equation.3">
                  <p:embed/>
                </p:oleObj>
              </mc:Choice>
              <mc:Fallback>
                <p:oleObj name="Equation" r:id="rId13" imgW="5461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5200"/>
                        <a:ext cx="12954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66" name="Group 22"/>
          <p:cNvGrpSpPr/>
          <p:nvPr/>
        </p:nvGrpSpPr>
        <p:grpSpPr bwMode="auto">
          <a:xfrm>
            <a:off x="3492500" y="3722687"/>
            <a:ext cx="3040063" cy="604838"/>
            <a:chOff x="2200" y="1525"/>
            <a:chExt cx="1915" cy="381"/>
          </a:xfrm>
        </p:grpSpPr>
        <p:sp>
          <p:nvSpPr>
            <p:cNvPr id="53265" name="Text Box 23"/>
            <p:cNvSpPr txBox="1">
              <a:spLocks noChangeArrowheads="1"/>
            </p:cNvSpPr>
            <p:nvPr/>
          </p:nvSpPr>
          <p:spPr bwMode="auto">
            <a:xfrm>
              <a:off x="2200" y="1525"/>
              <a:ext cx="1915" cy="38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en-US" altLang="zh-CN"/>
                <a:t>        </a:t>
              </a:r>
              <a:r>
                <a:rPr lang="zh-CN" altLang="en-US"/>
                <a:t>为任意常数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  <a:endParaRPr lang="en-US" altLang="zh-CN">
                <a:latin typeface="宋体" panose="02010600030101010101" pitchFamily="2" charset="-122"/>
              </a:endParaRPr>
            </a:p>
          </p:txBody>
        </p:sp>
        <p:graphicFrame>
          <p:nvGraphicFramePr>
            <p:cNvPr id="53266" name="Object 24"/>
            <p:cNvGraphicFramePr>
              <a:graphicFrameLocks noChangeAspect="1"/>
            </p:cNvGraphicFramePr>
            <p:nvPr/>
          </p:nvGraphicFramePr>
          <p:xfrm>
            <a:off x="2378" y="1584"/>
            <a:ext cx="4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0" name="Equation" r:id="rId15" imgW="342900" imgH="215900" progId="Equation.3">
                    <p:embed/>
                  </p:oleObj>
                </mc:Choice>
                <mc:Fallback>
                  <p:oleObj name="Equation" r:id="rId15" imgW="3429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584"/>
                          <a:ext cx="4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69" name="Object 25"/>
          <p:cNvGraphicFramePr>
            <a:graphicFrameLocks noChangeAspect="1"/>
          </p:cNvGraphicFramePr>
          <p:nvPr/>
        </p:nvGraphicFramePr>
        <p:xfrm>
          <a:off x="2843213" y="4419600"/>
          <a:ext cx="2459037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1" name="Equation" r:id="rId17" imgW="1079500" imgH="939800" progId="Equation.3">
                  <p:embed/>
                </p:oleObj>
              </mc:Choice>
              <mc:Fallback>
                <p:oleObj name="Equation" r:id="rId17" imgW="1079500" imgH="93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19600"/>
                        <a:ext cx="2459037" cy="2141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CC3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500380" y="5072092"/>
            <a:ext cx="898525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则有</a:t>
            </a:r>
            <a:endParaRPr lang="zh-CN" altLang="en-US" dirty="0"/>
          </a:p>
        </p:txBody>
      </p:sp>
      <p:grpSp>
        <p:nvGrpSpPr>
          <p:cNvPr id="134171" name="Group 27"/>
          <p:cNvGrpSpPr/>
          <p:nvPr/>
        </p:nvGrpSpPr>
        <p:grpSpPr bwMode="auto">
          <a:xfrm>
            <a:off x="5410200" y="5033166"/>
            <a:ext cx="3443288" cy="584200"/>
            <a:chOff x="2200" y="1525"/>
            <a:chExt cx="2169" cy="368"/>
          </a:xfrm>
        </p:grpSpPr>
        <p:sp>
          <p:nvSpPr>
            <p:cNvPr id="53263" name="Text Box 28"/>
            <p:cNvSpPr txBox="1">
              <a:spLocks noChangeArrowheads="1"/>
            </p:cNvSpPr>
            <p:nvPr/>
          </p:nvSpPr>
          <p:spPr bwMode="auto">
            <a:xfrm>
              <a:off x="2200" y="1525"/>
              <a:ext cx="2169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宋体" panose="02010600030101010101" pitchFamily="2" charset="-122"/>
                </a:rPr>
                <a:t>(</a:t>
              </a:r>
              <a:r>
                <a:rPr lang="en-US" altLang="zh-CN" dirty="0"/>
                <a:t>       </a:t>
              </a:r>
              <a:r>
                <a:rPr lang="zh-CN" altLang="en-US" dirty="0" smtClean="0"/>
                <a:t>为</a:t>
              </a:r>
              <a:r>
                <a:rPr lang="zh-CN" altLang="en-US" dirty="0"/>
                <a:t>任意常数</a:t>
              </a:r>
              <a:r>
                <a:rPr lang="en-US" altLang="zh-CN" dirty="0">
                  <a:latin typeface="宋体" panose="02010600030101010101" pitchFamily="2" charset="-122"/>
                </a:rPr>
                <a:t>)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53264" name="Object 29"/>
            <p:cNvGraphicFramePr>
              <a:graphicFrameLocks noChangeAspect="1"/>
            </p:cNvGraphicFramePr>
            <p:nvPr/>
          </p:nvGraphicFramePr>
          <p:xfrm>
            <a:off x="2378" y="1584"/>
            <a:ext cx="4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2" name="Equation" r:id="rId19" imgW="342900" imgH="215900" progId="Equation.3">
                    <p:embed/>
                  </p:oleObj>
                </mc:Choice>
                <mc:Fallback>
                  <p:oleObj name="Equation" r:id="rId19" imgW="342900" imgH="2159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584"/>
                          <a:ext cx="4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8488" y="2456805"/>
            <a:ext cx="10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记作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0" grpId="0"/>
      <p:bldP spid="134164" grpId="0"/>
      <p:bldP spid="1341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30" name="Group 14"/>
          <p:cNvGrpSpPr/>
          <p:nvPr/>
        </p:nvGrpSpPr>
        <p:grpSpPr bwMode="auto">
          <a:xfrm>
            <a:off x="1619250" y="3044825"/>
            <a:ext cx="1008063" cy="407988"/>
            <a:chOff x="3061" y="611"/>
            <a:chExt cx="635" cy="257"/>
          </a:xfrm>
        </p:grpSpPr>
        <p:sp>
          <p:nvSpPr>
            <p:cNvPr id="54281" name="Line 7"/>
            <p:cNvSpPr>
              <a:spLocks noChangeShapeType="1"/>
            </p:cNvSpPr>
            <p:nvPr/>
          </p:nvSpPr>
          <p:spPr bwMode="auto">
            <a:xfrm>
              <a:off x="3061" y="854"/>
              <a:ext cx="635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82" name="Object 9"/>
            <p:cNvGraphicFramePr>
              <a:graphicFrameLocks noChangeAspect="1"/>
            </p:cNvGraphicFramePr>
            <p:nvPr/>
          </p:nvGraphicFramePr>
          <p:xfrm>
            <a:off x="3079" y="611"/>
            <a:ext cx="61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8" name="Equation" r:id="rId1" imgW="546100" imgH="228600" progId="Equation.3">
                    <p:embed/>
                  </p:oleObj>
                </mc:Choice>
                <mc:Fallback>
                  <p:oleObj name="Equation" r:id="rId1" imgW="5461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611"/>
                          <a:ext cx="61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5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860425"/>
          <a:ext cx="424815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3" imgW="2019300" imgH="838200" progId="Equation.3">
                  <p:embed/>
                </p:oleObj>
              </mc:Choice>
              <mc:Fallback>
                <p:oleObj name="Equation" r:id="rId3" imgW="2019300" imgH="838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60425"/>
                        <a:ext cx="4248150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2700338" y="2589213"/>
          <a:ext cx="3767137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5" imgW="1790700" imgH="838200" progId="Equation.3">
                  <p:embed/>
                </p:oleObj>
              </mc:Choice>
              <mc:Fallback>
                <p:oleObj name="Equation" r:id="rId5" imgW="1790700" imgH="838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89213"/>
                        <a:ext cx="3767137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82588" y="5207793"/>
            <a:ext cx="2317750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同解方程组为</a:t>
            </a:r>
            <a:endParaRPr lang="zh-CN" altLang="en-US" dirty="0"/>
          </a:p>
        </p:txBody>
      </p: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3059113" y="4543425"/>
          <a:ext cx="3192462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7" imgW="1384300" imgH="838200" progId="Equation.3">
                  <p:embed/>
                </p:oleObj>
              </mc:Choice>
              <mc:Fallback>
                <p:oleObj name="Equation" r:id="rId7" imgW="1384300" imgH="838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543425"/>
                        <a:ext cx="3192462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11" name="Group 16"/>
          <p:cNvGrpSpPr/>
          <p:nvPr/>
        </p:nvGrpSpPr>
        <p:grpSpPr bwMode="auto">
          <a:xfrm>
            <a:off x="6478864" y="2928812"/>
            <a:ext cx="1371048" cy="730251"/>
            <a:chOff x="4690" y="1525"/>
            <a:chExt cx="783" cy="460"/>
          </a:xfrm>
        </p:grpSpPr>
        <p:grpSp>
          <p:nvGrpSpPr>
            <p:cNvPr id="12" name="Group 17"/>
            <p:cNvGrpSpPr/>
            <p:nvPr/>
          </p:nvGrpSpPr>
          <p:grpSpPr bwMode="auto">
            <a:xfrm>
              <a:off x="4690" y="1525"/>
              <a:ext cx="500" cy="334"/>
              <a:chOff x="1470" y="3051"/>
              <a:chExt cx="500" cy="334"/>
            </a:xfrm>
          </p:grpSpPr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363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20"/>
              <p:cNvSpPr txBox="1">
                <a:spLocks noChangeArrowheads="1"/>
              </p:cNvSpPr>
              <p:nvPr/>
            </p:nvSpPr>
            <p:spPr bwMode="auto">
              <a:xfrm>
                <a:off x="1470" y="3051"/>
                <a:ext cx="50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400" dirty="0" smtClean="0">
                    <a:solidFill>
                      <a:srgbClr val="F51A03"/>
                    </a:solidFill>
                    <a:latin typeface="宋体" panose="02010600030101010101" pitchFamily="2" charset="-122"/>
                  </a:rPr>
                  <a:t>记作</a:t>
                </a:r>
                <a:endParaRPr lang="zh-CN" altLang="en-US" sz="2400" dirty="0">
                  <a:solidFill>
                    <a:srgbClr val="F51A03"/>
                  </a:solidFill>
                  <a:latin typeface="宋体" panose="02010600030101010101" pitchFamily="2" charset="-122"/>
                </a:endParaRPr>
              </a:p>
            </p:txBody>
          </p:sp>
        </p:grpSp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5175" y="1670"/>
            <a:ext cx="2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2" name="Equation" r:id="rId9" imgW="5181600" imgH="5486400" progId="Equation.DSMT4">
                    <p:embed/>
                  </p:oleObj>
                </mc:Choice>
                <mc:Fallback>
                  <p:oleObj name="Equation" r:id="rId9" imgW="5181600" imgH="5486400" progId="Equation.DSMT4">
                    <p:embed/>
                    <p:pic>
                      <p:nvPicPr>
                        <p:cNvPr id="0" name="图片 54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1670"/>
                          <a:ext cx="298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71550" y="1160463"/>
            <a:ext cx="539750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令</a:t>
            </a:r>
            <a:endParaRPr lang="zh-CN" altLang="en-US"/>
          </a:p>
        </p:txBody>
      </p:sp>
      <p:graphicFrame>
        <p:nvGraphicFramePr>
          <p:cNvPr id="55299" name="Object 5"/>
          <p:cNvGraphicFramePr>
            <a:graphicFrameLocks noChangeAspect="1"/>
          </p:cNvGraphicFramePr>
          <p:nvPr/>
        </p:nvGraphicFramePr>
        <p:xfrm>
          <a:off x="1763713" y="944563"/>
          <a:ext cx="12954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Equation" r:id="rId1" imgW="546100" imgH="482600" progId="Equation.3">
                  <p:embed/>
                </p:oleObj>
              </mc:Choice>
              <mc:Fallback>
                <p:oleObj name="Equation" r:id="rId1" imgW="546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44563"/>
                        <a:ext cx="12954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0" name="Group 6"/>
          <p:cNvGrpSpPr/>
          <p:nvPr/>
        </p:nvGrpSpPr>
        <p:grpSpPr bwMode="auto">
          <a:xfrm>
            <a:off x="3059113" y="1203325"/>
            <a:ext cx="3028950" cy="604838"/>
            <a:chOff x="2200" y="1525"/>
            <a:chExt cx="1908" cy="381"/>
          </a:xfrm>
        </p:grpSpPr>
        <p:sp>
          <p:nvSpPr>
            <p:cNvPr id="55308" name="Text Box 7"/>
            <p:cNvSpPr txBox="1">
              <a:spLocks noChangeArrowheads="1"/>
            </p:cNvSpPr>
            <p:nvPr/>
          </p:nvSpPr>
          <p:spPr bwMode="auto">
            <a:xfrm>
              <a:off x="2200" y="1525"/>
              <a:ext cx="1908" cy="38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en-US" altLang="zh-CN"/>
                <a:t>        </a:t>
              </a:r>
              <a:r>
                <a:rPr lang="zh-CN" altLang="en-US"/>
                <a:t>为任意常数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  <a:endParaRPr lang="en-US" altLang="zh-CN">
                <a:latin typeface="宋体" panose="02010600030101010101" pitchFamily="2" charset="-122"/>
              </a:endParaRPr>
            </a:p>
          </p:txBody>
        </p:sp>
        <p:graphicFrame>
          <p:nvGraphicFramePr>
            <p:cNvPr id="55309" name="Object 8"/>
            <p:cNvGraphicFramePr>
              <a:graphicFrameLocks noChangeAspect="1"/>
            </p:cNvGraphicFramePr>
            <p:nvPr/>
          </p:nvGraphicFramePr>
          <p:xfrm>
            <a:off x="2378" y="1584"/>
            <a:ext cx="4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1" name="Equation" r:id="rId3" imgW="342900" imgH="215900" progId="Equation.3">
                    <p:embed/>
                  </p:oleObj>
                </mc:Choice>
                <mc:Fallback>
                  <p:oleObj name="Equation" r:id="rId3" imgW="3429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584"/>
                          <a:ext cx="4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395288" y="2239963"/>
            <a:ext cx="895350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则有</a:t>
            </a:r>
            <a:endParaRPr lang="zh-CN" altLang="en-US"/>
          </a:p>
        </p:txBody>
      </p:sp>
      <p:grpSp>
        <p:nvGrpSpPr>
          <p:cNvPr id="140299" name="Group 11"/>
          <p:cNvGrpSpPr/>
          <p:nvPr/>
        </p:nvGrpSpPr>
        <p:grpSpPr bwMode="auto">
          <a:xfrm>
            <a:off x="5334000" y="3307080"/>
            <a:ext cx="3443288" cy="584200"/>
            <a:chOff x="2200" y="1525"/>
            <a:chExt cx="2169" cy="368"/>
          </a:xfrm>
        </p:grpSpPr>
        <p:sp>
          <p:nvSpPr>
            <p:cNvPr id="55306" name="Text Box 12"/>
            <p:cNvSpPr txBox="1">
              <a:spLocks noChangeArrowheads="1"/>
            </p:cNvSpPr>
            <p:nvPr/>
          </p:nvSpPr>
          <p:spPr bwMode="auto">
            <a:xfrm>
              <a:off x="2200" y="1525"/>
              <a:ext cx="2169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宋体" panose="02010600030101010101" pitchFamily="2" charset="-122"/>
                </a:rPr>
                <a:t>(</a:t>
              </a:r>
              <a:r>
                <a:rPr lang="en-US" altLang="zh-CN" dirty="0"/>
                <a:t>       </a:t>
              </a:r>
              <a:r>
                <a:rPr lang="zh-CN" altLang="en-US" dirty="0" smtClean="0"/>
                <a:t>为</a:t>
              </a:r>
              <a:r>
                <a:rPr lang="zh-CN" altLang="en-US" dirty="0"/>
                <a:t>任意常数</a:t>
              </a:r>
              <a:r>
                <a:rPr lang="en-US" altLang="zh-CN" dirty="0">
                  <a:latin typeface="宋体" panose="02010600030101010101" pitchFamily="2" charset="-122"/>
                </a:rPr>
                <a:t>)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55307" name="Object 13"/>
            <p:cNvGraphicFramePr>
              <a:graphicFrameLocks noChangeAspect="1"/>
            </p:cNvGraphicFramePr>
            <p:nvPr/>
          </p:nvGraphicFramePr>
          <p:xfrm>
            <a:off x="2378" y="1584"/>
            <a:ext cx="4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2" name="Equation" r:id="rId5" imgW="342900" imgH="215900" progId="Equation.3">
                    <p:embed/>
                  </p:oleObj>
                </mc:Choice>
                <mc:Fallback>
                  <p:oleObj name="Equation" r:id="rId5" imgW="3429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584"/>
                          <a:ext cx="4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02" name="Object 14"/>
          <p:cNvGraphicFramePr>
            <a:graphicFrameLocks noGrp="1" noChangeAspect="1"/>
          </p:cNvGraphicFramePr>
          <p:nvPr>
            <p:ph/>
          </p:nvPr>
        </p:nvGraphicFramePr>
        <p:xfrm>
          <a:off x="1979613" y="2312988"/>
          <a:ext cx="3125787" cy="289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6" imgW="1397000" imgH="1295400" progId="Equation.DSMT4">
                  <p:embed/>
                </p:oleObj>
              </mc:Choice>
              <mc:Fallback>
                <p:oleObj name="Equation" r:id="rId6" imgW="1397000" imgH="12954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12988"/>
                        <a:ext cx="3125787" cy="289826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CC3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468313" y="5410200"/>
            <a:ext cx="8161209" cy="107721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rPr lang="zh-CN" altLang="en-US" dirty="0" smtClean="0"/>
              <a:t>三组解彼此</a:t>
            </a:r>
            <a:r>
              <a:rPr lang="zh-CN" altLang="en-US" dirty="0"/>
              <a:t>等价；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</a:t>
            </a:r>
            <a:r>
              <a:rPr lang="en-US" altLang="zh-CN" dirty="0"/>
              <a:t>2.</a:t>
            </a:r>
            <a:r>
              <a:rPr lang="zh-CN" altLang="en-US" dirty="0" smtClean="0"/>
              <a:t>每组解</a:t>
            </a:r>
            <a:r>
              <a:rPr lang="zh-CN" altLang="en-US" dirty="0"/>
              <a:t>都有且只有两个自由未知量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5530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8" grpId="0"/>
      <p:bldP spid="14030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47799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求解齐次方程组的通解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Object 0"/>
          <p:cNvGraphicFramePr>
            <a:graphicFrameLocks noChangeAspect="1"/>
          </p:cNvGraphicFramePr>
          <p:nvPr/>
        </p:nvGraphicFramePr>
        <p:xfrm>
          <a:off x="2362200" y="1546225"/>
          <a:ext cx="3962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1" imgW="39624000" imgH="16764000" progId="Equation.DSMT4">
                  <p:embed/>
                </p:oleObj>
              </mc:Choice>
              <mc:Fallback>
                <p:oleObj name="Equation" r:id="rId1" imgW="39624000" imgH="1676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46225"/>
                        <a:ext cx="3962400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14400" y="3289300"/>
            <a:ext cx="51704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ea typeface="黑体" panose="02010609060101010101" pitchFamily="2" charset="-122"/>
              </a:rPr>
              <a:t>解</a:t>
            </a:r>
            <a:r>
              <a:rPr lang="zh-CN" altLang="en-US" sz="2800" b="1" dirty="0"/>
              <a:t>    对系数矩阵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进行初等变换</a:t>
            </a:r>
            <a:endParaRPr lang="zh-CN" altLang="en-US" sz="2800" b="1" dirty="0"/>
          </a:p>
        </p:txBody>
      </p:sp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244600" y="4011613"/>
          <a:ext cx="3224213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3" imgW="33528000" imgH="16764000" progId="Equation.DSMT4">
                  <p:embed/>
                </p:oleObj>
              </mc:Choice>
              <mc:Fallback>
                <p:oleObj name="Equation" r:id="rId3" imgW="33528000" imgH="1676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11613"/>
                        <a:ext cx="3224213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4572000" y="4083050"/>
          <a:ext cx="266382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5" imgW="30784800" imgH="16764000" progId="Equation.DSMT4">
                  <p:embed/>
                </p:oleObj>
              </mc:Choice>
              <mc:Fallback>
                <p:oleObj name="Equation" r:id="rId5" imgW="30784800" imgH="1676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83050"/>
                        <a:ext cx="2663825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2116138" y="1111250"/>
          <a:ext cx="29289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1" imgW="29870400" imgH="16764000" progId="Equation.DSMT4">
                  <p:embed/>
                </p:oleObj>
              </mc:Choice>
              <mc:Fallback>
                <p:oleObj name="Equation" r:id="rId1" imgW="29870400" imgH="16764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111250"/>
                        <a:ext cx="2928937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" name="Object 1026"/>
          <p:cNvGraphicFramePr>
            <a:graphicFrameLocks noChangeAspect="1"/>
          </p:cNvGraphicFramePr>
          <p:nvPr/>
        </p:nvGraphicFramePr>
        <p:xfrm>
          <a:off x="3200400" y="3243262"/>
          <a:ext cx="1981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3" imgW="19812000" imgH="11277600" progId="Equation.DSMT4">
                  <p:embed/>
                </p:oleObj>
              </mc:Choice>
              <mc:Fallback>
                <p:oleObj name="Equation" r:id="rId3" imgW="19812000" imgH="11277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43262"/>
                        <a:ext cx="198120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57200" y="3505200"/>
            <a:ext cx="2317750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同解方程组为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95288" y="1282700"/>
            <a:ext cx="884237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例</a:t>
            </a:r>
            <a:r>
              <a:rPr lang="en-US" altLang="zh-CN">
                <a:ea typeface="黑体" panose="02010609060101010101" pitchFamily="2" charset="-122"/>
              </a:rPr>
              <a:t>8</a:t>
            </a:r>
            <a:endParaRPr lang="en-US" altLang="zh-CN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87450" y="1282700"/>
            <a:ext cx="2684463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求解线性方程组</a:t>
            </a:r>
            <a:endParaRPr lang="zh-CN" altLang="en-US"/>
          </a:p>
        </p:txBody>
      </p:sp>
      <p:graphicFrame>
        <p:nvGraphicFramePr>
          <p:cNvPr id="128006" name="Object 6"/>
          <p:cNvGraphicFramePr>
            <a:graphicFrameLocks noGrp="1" noChangeAspect="1"/>
          </p:cNvGraphicFramePr>
          <p:nvPr>
            <p:ph/>
          </p:nvPr>
        </p:nvGraphicFramePr>
        <p:xfrm>
          <a:off x="4256087" y="914400"/>
          <a:ext cx="336391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1" imgW="39624000" imgH="17068800" progId="Equation.DSMT4">
                  <p:embed/>
                </p:oleObj>
              </mc:Choice>
              <mc:Fallback>
                <p:oleObj name="Equation" r:id="rId1" imgW="39624000" imgH="170688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7" y="914400"/>
                        <a:ext cx="336391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11188" y="2751138"/>
            <a:ext cx="541337" cy="604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解</a:t>
            </a:r>
            <a:endParaRPr lang="en-US" altLang="zh-CN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4262438" y="2714625"/>
          <a:ext cx="244316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3" imgW="26822400" imgH="19507200" progId="Equation.DSMT4">
                  <p:embed/>
                </p:oleObj>
              </mc:Choice>
              <mc:Fallback>
                <p:oleObj name="Equation" r:id="rId3" imgW="26822400" imgH="195072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2714625"/>
                        <a:ext cx="2443162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629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三、线性方程组解的形式的初步探讨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554163" y="3263837"/>
            <a:ext cx="2317750" cy="604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同解方程组为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0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2555875" y="2063750"/>
          <a:ext cx="4065588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1" imgW="2400300" imgH="1219200" progId="Equation.DSMT4">
                  <p:embed/>
                </p:oleObj>
              </mc:Choice>
              <mc:Fallback>
                <p:oleObj name="Equation" r:id="rId1" imgW="2400300" imgH="121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3750"/>
                        <a:ext cx="4065588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304800" y="1508125"/>
            <a:ext cx="528862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一般线性方程组情形：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468313" y="4129088"/>
            <a:ext cx="80660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把增广矩阵利用初等行变换，化为</a:t>
            </a:r>
            <a:r>
              <a:rPr lang="zh-CN" altLang="en-US" dirty="0">
                <a:solidFill>
                  <a:srgbClr val="FF0000"/>
                </a:solidFill>
              </a:rPr>
              <a:t>行最简形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5939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9398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、线性方程组求解的一般过程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utoUpdateAnimBg="0"/>
      <p:bldP spid="12186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4"/>
          <p:cNvGraphicFramePr>
            <a:graphicFrameLocks noGrp="1" noChangeAspect="1"/>
          </p:cNvGraphicFramePr>
          <p:nvPr>
            <p:ph/>
          </p:nvPr>
        </p:nvGraphicFramePr>
        <p:xfrm>
          <a:off x="2800350" y="1123950"/>
          <a:ext cx="3460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1" imgW="47548800" imgH="22250400" progId="Equation.DSMT4">
                  <p:embed/>
                </p:oleObj>
              </mc:Choice>
              <mc:Fallback>
                <p:oleObj name="Equation" r:id="rId1" imgW="47548800" imgH="222504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123950"/>
                        <a:ext cx="3460750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Line 6"/>
          <p:cNvSpPr>
            <a:spLocks noChangeShapeType="1"/>
          </p:cNvSpPr>
          <p:nvPr/>
        </p:nvSpPr>
        <p:spPr bwMode="auto">
          <a:xfrm flipH="1">
            <a:off x="5638800" y="1143000"/>
            <a:ext cx="4763" cy="16557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2889" name="Group 9"/>
          <p:cNvGrpSpPr/>
          <p:nvPr/>
        </p:nvGrpSpPr>
        <p:grpSpPr bwMode="auto">
          <a:xfrm>
            <a:off x="900113" y="4211638"/>
            <a:ext cx="1079500" cy="457200"/>
            <a:chOff x="431" y="2024"/>
            <a:chExt cx="680" cy="288"/>
          </a:xfrm>
        </p:grpSpPr>
        <p:sp>
          <p:nvSpPr>
            <p:cNvPr id="60427" name="Line 7"/>
            <p:cNvSpPr>
              <a:spLocks noChangeShapeType="1"/>
            </p:cNvSpPr>
            <p:nvPr/>
          </p:nvSpPr>
          <p:spPr bwMode="auto">
            <a:xfrm>
              <a:off x="431" y="2296"/>
              <a:ext cx="6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stealth" w="lg" len="lg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8" name="Text Box 8"/>
            <p:cNvSpPr txBox="1">
              <a:spLocks noChangeArrowheads="1"/>
            </p:cNvSpPr>
            <p:nvPr/>
          </p:nvSpPr>
          <p:spPr bwMode="auto">
            <a:xfrm>
              <a:off x="431" y="2024"/>
              <a:ext cx="599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000"/>
                <a:t>行变换</a:t>
              </a:r>
              <a:endParaRPr lang="zh-CN" altLang="en-US" sz="2000"/>
            </a:p>
          </p:txBody>
        </p:sp>
      </p:grp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1979613" y="2990850"/>
          <a:ext cx="580390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3" imgW="4152900" imgH="2438400" progId="Equation.DSMT4">
                  <p:embed/>
                </p:oleObj>
              </mc:Choice>
              <mc:Fallback>
                <p:oleObj name="Equation" r:id="rId3" imgW="4152900" imgH="243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0850"/>
                        <a:ext cx="5803900" cy="340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7986673" y="3895725"/>
            <a:ext cx="677108" cy="173380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行最简形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0423" name="Object 17"/>
          <p:cNvGraphicFramePr>
            <a:graphicFrameLocks noChangeAspect="1"/>
          </p:cNvGraphicFramePr>
          <p:nvPr/>
        </p:nvGraphicFramePr>
        <p:xfrm>
          <a:off x="4508500" y="33782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5" imgW="127000" imgH="253365" progId="Equation.3">
                  <p:embed/>
                </p:oleObj>
              </mc:Choice>
              <mc:Fallback>
                <p:oleObj name="Equation" r:id="rId5" imgW="127000" imgH="25336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782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2627313" y="4724400"/>
            <a:ext cx="5040312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2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0426" name="Text Box 47"/>
          <p:cNvSpPr txBox="1">
            <a:spLocks noChangeArrowheads="1"/>
          </p:cNvSpPr>
          <p:nvPr/>
        </p:nvSpPr>
        <p:spPr bwMode="auto">
          <a:xfrm>
            <a:off x="76200" y="695325"/>
            <a:ext cx="6837363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、线性方程组求解的一般过程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4" grpId="0"/>
      <p:bldP spid="12290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Grp="1" noChangeAspect="1"/>
          </p:cNvGraphicFramePr>
          <p:nvPr>
            <p:ph/>
          </p:nvPr>
        </p:nvGraphicFramePr>
        <p:xfrm>
          <a:off x="304801" y="1362075"/>
          <a:ext cx="7391399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Equation" r:id="rId1" imgW="4152900" imgH="2438400" progId="Equation.DSMT4">
                  <p:embed/>
                </p:oleObj>
              </mc:Choice>
              <mc:Fallback>
                <p:oleObj name="Equation" r:id="rId1" imgW="4152900" imgH="24384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1362075"/>
                        <a:ext cx="7391399" cy="3667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2" name="Group 8"/>
          <p:cNvGrpSpPr/>
          <p:nvPr/>
        </p:nvGrpSpPr>
        <p:grpSpPr bwMode="auto">
          <a:xfrm>
            <a:off x="539750" y="5232400"/>
            <a:ext cx="7658511" cy="1016000"/>
            <a:chOff x="394" y="336"/>
            <a:chExt cx="4331" cy="553"/>
          </a:xfrm>
        </p:grpSpPr>
        <p:sp>
          <p:nvSpPr>
            <p:cNvPr id="61447" name="Text Box 9"/>
            <p:cNvSpPr txBox="1">
              <a:spLocks noChangeArrowheads="1"/>
            </p:cNvSpPr>
            <p:nvPr/>
          </p:nvSpPr>
          <p:spPr bwMode="auto">
            <a:xfrm>
              <a:off x="394" y="336"/>
              <a:ext cx="317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/>
                <a:t>(1)</a:t>
              </a:r>
              <a:endParaRPr lang="en-US" altLang="zh-CN" sz="2400"/>
            </a:p>
          </p:txBody>
        </p:sp>
        <p:graphicFrame>
          <p:nvGraphicFramePr>
            <p:cNvPr id="61448" name="Object 10"/>
            <p:cNvGraphicFramePr>
              <a:graphicFrameLocks noChangeAspect="1"/>
            </p:cNvGraphicFramePr>
            <p:nvPr/>
          </p:nvGraphicFramePr>
          <p:xfrm>
            <a:off x="672" y="336"/>
            <a:ext cx="6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8" name="Equation" r:id="rId3" imgW="494665" imgH="215900" progId="Equation.DSMT4">
                    <p:embed/>
                  </p:oleObj>
                </mc:Choice>
                <mc:Fallback>
                  <p:oleObj name="Equation" r:id="rId3" imgW="494665" imgH="215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36"/>
                          <a:ext cx="65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11"/>
            <p:cNvGraphicFramePr>
              <a:graphicFrameLocks noChangeAspect="1"/>
            </p:cNvGraphicFramePr>
            <p:nvPr/>
          </p:nvGraphicFramePr>
          <p:xfrm>
            <a:off x="1386" y="336"/>
            <a:ext cx="333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9" name="Equation" r:id="rId5" imgW="2489200" imgH="215900" progId="Equation.DSMT4">
                    <p:embed/>
                  </p:oleObj>
                </mc:Choice>
                <mc:Fallback>
                  <p:oleObj name="Equation" r:id="rId5" imgW="2489200" imgH="2159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336"/>
                          <a:ext cx="333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12"/>
            <p:cNvGraphicFramePr>
              <a:graphicFrameLocks noChangeAspect="1"/>
            </p:cNvGraphicFramePr>
            <p:nvPr/>
          </p:nvGraphicFramePr>
          <p:xfrm>
            <a:off x="1390" y="602"/>
            <a:ext cx="129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0" name="Equation" r:id="rId7" imgW="1053465" imgH="215900" progId="Equation.DSMT4">
                    <p:embed/>
                  </p:oleObj>
                </mc:Choice>
                <mc:Fallback>
                  <p:oleObj name="Equation" r:id="rId7" imgW="1053465" imgH="215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602"/>
                          <a:ext cx="129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1031338" y="3200400"/>
            <a:ext cx="6945313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46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、解的讨论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7"/>
          <p:cNvGrpSpPr/>
          <p:nvPr/>
        </p:nvGrpSpPr>
        <p:grpSpPr bwMode="auto">
          <a:xfrm>
            <a:off x="152400" y="1371605"/>
            <a:ext cx="3870325" cy="465138"/>
            <a:chOff x="394" y="1253"/>
            <a:chExt cx="2438" cy="293"/>
          </a:xfrm>
        </p:grpSpPr>
        <p:graphicFrame>
          <p:nvGraphicFramePr>
            <p:cNvPr id="62486" name="Object 8"/>
            <p:cNvGraphicFramePr>
              <a:graphicFrameLocks noChangeAspect="1"/>
            </p:cNvGraphicFramePr>
            <p:nvPr/>
          </p:nvGraphicFramePr>
          <p:xfrm>
            <a:off x="768" y="1253"/>
            <a:ext cx="70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7" name="Equation" r:id="rId1" imgW="494665" imgH="215900" progId="Equation.DSMT4">
                    <p:embed/>
                  </p:oleObj>
                </mc:Choice>
                <mc:Fallback>
                  <p:oleObj name="Equation" r:id="rId1" imgW="494665" imgH="215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53"/>
                          <a:ext cx="700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7" name="Text Box 9"/>
            <p:cNvSpPr txBox="1">
              <a:spLocks noChangeArrowheads="1"/>
            </p:cNvSpPr>
            <p:nvPr/>
          </p:nvSpPr>
          <p:spPr bwMode="auto">
            <a:xfrm>
              <a:off x="394" y="1253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/>
                <a:t>(2)</a:t>
              </a:r>
              <a:endParaRPr lang="en-US" altLang="zh-CN" sz="2400"/>
            </a:p>
          </p:txBody>
        </p:sp>
        <p:graphicFrame>
          <p:nvGraphicFramePr>
            <p:cNvPr id="62488" name="Object 10"/>
            <p:cNvGraphicFramePr>
              <a:graphicFrameLocks noChangeAspect="1"/>
            </p:cNvGraphicFramePr>
            <p:nvPr/>
          </p:nvGraphicFramePr>
          <p:xfrm>
            <a:off x="1488" y="1267"/>
            <a:ext cx="134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8" name="Equation" r:id="rId3" imgW="1053465" imgH="215900" progId="Equation.DSMT4">
                    <p:embed/>
                  </p:oleObj>
                </mc:Choice>
                <mc:Fallback>
                  <p:oleObj name="Equation" r:id="rId3" imgW="1053465" imgH="215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67"/>
                          <a:ext cx="134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2027429" y="3680794"/>
          <a:ext cx="596900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9" name="Equation" r:id="rId5" imgW="2641600" imgH="863600" progId="Equation.DSMT4">
                  <p:embed/>
                </p:oleObj>
              </mc:Choice>
              <mc:Fallback>
                <p:oleObj name="Equation" r:id="rId5" imgW="2641600" imgH="863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429" y="3680794"/>
                        <a:ext cx="5969000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76" name="Group 48"/>
          <p:cNvGrpSpPr/>
          <p:nvPr/>
        </p:nvGrpSpPr>
        <p:grpSpPr bwMode="auto">
          <a:xfrm>
            <a:off x="1066800" y="1676400"/>
            <a:ext cx="6513513" cy="1022350"/>
            <a:chOff x="1017" y="1410"/>
            <a:chExt cx="4103" cy="644"/>
          </a:xfrm>
        </p:grpSpPr>
        <p:grpSp>
          <p:nvGrpSpPr>
            <p:cNvPr id="62480" name="Group 21"/>
            <p:cNvGrpSpPr/>
            <p:nvPr/>
          </p:nvGrpSpPr>
          <p:grpSpPr bwMode="auto">
            <a:xfrm>
              <a:off x="3086" y="1511"/>
              <a:ext cx="2034" cy="543"/>
              <a:chOff x="3086" y="1471"/>
              <a:chExt cx="2034" cy="543"/>
            </a:xfrm>
          </p:grpSpPr>
          <p:graphicFrame>
            <p:nvGraphicFramePr>
              <p:cNvPr id="62484" name="Object 22"/>
              <p:cNvGraphicFramePr>
                <a:graphicFrameLocks noChangeAspect="1"/>
              </p:cNvGraphicFramePr>
              <p:nvPr/>
            </p:nvGraphicFramePr>
            <p:xfrm>
              <a:off x="3086" y="1471"/>
              <a:ext cx="1680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0" name="Equation" r:id="rId7" imgW="1434465" imgH="215900" progId="Equation.DSMT4">
                      <p:embed/>
                    </p:oleObj>
                  </mc:Choice>
                  <mc:Fallback>
                    <p:oleObj name="Equation" r:id="rId7" imgW="1434465" imgH="2159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6" y="1471"/>
                            <a:ext cx="1680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5" name="Object 23"/>
              <p:cNvGraphicFramePr>
                <a:graphicFrameLocks noChangeAspect="1"/>
              </p:cNvGraphicFramePr>
              <p:nvPr/>
            </p:nvGraphicFramePr>
            <p:xfrm>
              <a:off x="3366" y="1718"/>
              <a:ext cx="175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1" name="Equation" r:id="rId9" imgW="41148000" imgH="5181600" progId="Equation.DSMT4">
                      <p:embed/>
                    </p:oleObj>
                  </mc:Choice>
                  <mc:Fallback>
                    <p:oleObj name="Equation" r:id="rId9" imgW="41148000" imgH="51816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6" y="1718"/>
                            <a:ext cx="175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481" name="Object 44"/>
            <p:cNvGraphicFramePr>
              <a:graphicFrameLocks noChangeAspect="1"/>
            </p:cNvGraphicFramePr>
            <p:nvPr/>
          </p:nvGraphicFramePr>
          <p:xfrm>
            <a:off x="1017" y="1594"/>
            <a:ext cx="47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2" name="Equation" r:id="rId11" imgW="8229600" imgH="3352800" progId="Equation.DSMT4">
                    <p:embed/>
                  </p:oleObj>
                </mc:Choice>
                <mc:Fallback>
                  <p:oleObj name="Equation" r:id="rId11" imgW="8229600" imgH="3352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594"/>
                          <a:ext cx="474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47"/>
            <p:cNvGraphicFramePr>
              <a:graphicFrameLocks noChangeAspect="1"/>
            </p:cNvGraphicFramePr>
            <p:nvPr/>
          </p:nvGraphicFramePr>
          <p:xfrm>
            <a:off x="1590" y="1410"/>
            <a:ext cx="139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3" name="Equation" r:id="rId13" imgW="1079500" imgH="457200" progId="Equation.3">
                    <p:embed/>
                  </p:oleObj>
                </mc:Choice>
                <mc:Fallback>
                  <p:oleObj name="Equation" r:id="rId13" imgW="1079500" imgH="457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1410"/>
                          <a:ext cx="1397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84" name="Group 56"/>
          <p:cNvGrpSpPr/>
          <p:nvPr/>
        </p:nvGrpSpPr>
        <p:grpSpPr bwMode="auto">
          <a:xfrm>
            <a:off x="1066800" y="2704310"/>
            <a:ext cx="7983539" cy="938213"/>
            <a:chOff x="1014" y="2226"/>
            <a:chExt cx="5029" cy="591"/>
          </a:xfrm>
        </p:grpSpPr>
        <p:graphicFrame>
          <p:nvGraphicFramePr>
            <p:cNvPr id="62476" name="Object 5"/>
            <p:cNvGraphicFramePr>
              <a:graphicFrameLocks noChangeAspect="1"/>
            </p:cNvGraphicFramePr>
            <p:nvPr/>
          </p:nvGraphicFramePr>
          <p:xfrm>
            <a:off x="3335" y="2363"/>
            <a:ext cx="27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4" name="Equation" r:id="rId15" imgW="2286000" imgH="215900" progId="Equation.DSMT4">
                    <p:embed/>
                  </p:oleObj>
                </mc:Choice>
                <mc:Fallback>
                  <p:oleObj name="Equation" r:id="rId15" imgW="2286000" imgH="215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2363"/>
                          <a:ext cx="27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7" name="Object 53"/>
            <p:cNvGraphicFramePr>
              <a:graphicFrameLocks noChangeAspect="1"/>
            </p:cNvGraphicFramePr>
            <p:nvPr/>
          </p:nvGraphicFramePr>
          <p:xfrm>
            <a:off x="1014" y="2401"/>
            <a:ext cx="47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5" name="Equation" r:id="rId17" imgW="8229600" imgH="3657600" progId="Equation.DSMT4">
                    <p:embed/>
                  </p:oleObj>
                </mc:Choice>
                <mc:Fallback>
                  <p:oleObj name="Equation" r:id="rId17" imgW="8229600" imgH="36576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401"/>
                          <a:ext cx="47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9" name="Object 55"/>
            <p:cNvGraphicFramePr>
              <a:graphicFrameLocks noChangeAspect="1"/>
            </p:cNvGraphicFramePr>
            <p:nvPr/>
          </p:nvGraphicFramePr>
          <p:xfrm>
            <a:off x="1590" y="2226"/>
            <a:ext cx="1726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6" name="Equation" r:id="rId19" imgW="1333500" imgH="457200" progId="Equation.3">
                    <p:embed/>
                  </p:oleObj>
                </mc:Choice>
                <mc:Fallback>
                  <p:oleObj name="Equation" r:id="rId19" imgW="1333500" imgH="4572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226"/>
                          <a:ext cx="1726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95" name="Group 67"/>
          <p:cNvGrpSpPr/>
          <p:nvPr/>
        </p:nvGrpSpPr>
        <p:grpSpPr bwMode="auto">
          <a:xfrm>
            <a:off x="2218834" y="5689152"/>
            <a:ext cx="4682029" cy="584200"/>
            <a:chOff x="4558" y="2802"/>
            <a:chExt cx="2435" cy="368"/>
          </a:xfrm>
        </p:grpSpPr>
        <p:sp>
          <p:nvSpPr>
            <p:cNvPr id="62473" name="Text Box 57"/>
            <p:cNvSpPr txBox="1">
              <a:spLocks noChangeArrowheads="1"/>
            </p:cNvSpPr>
            <p:nvPr/>
          </p:nvSpPr>
          <p:spPr bwMode="auto">
            <a:xfrm>
              <a:off x="4558" y="2847"/>
              <a:ext cx="24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dirty="0" smtClean="0"/>
                <a:t>称                         为</a:t>
              </a:r>
              <a:r>
                <a:rPr lang="zh-CN" altLang="en-US" sz="2400" dirty="0" smtClean="0">
                  <a:solidFill>
                    <a:srgbClr val="FF0000"/>
                  </a:solidFill>
                  <a:ea typeface="黑体" panose="02010609060101010101" pitchFamily="2" charset="-122"/>
                </a:rPr>
                <a:t>自由</a:t>
              </a:r>
              <a:r>
                <a:rPr lang="zh-CN" altLang="en-US" sz="2400" dirty="0">
                  <a:solidFill>
                    <a:srgbClr val="FF0000"/>
                  </a:solidFill>
                  <a:ea typeface="黑体" panose="02010609060101010101" pitchFamily="2" charset="-122"/>
                </a:rPr>
                <a:t>未知量</a:t>
              </a:r>
              <a:endParaRPr lang="zh-CN" altLang="en-US" sz="2400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graphicFrame>
          <p:nvGraphicFramePr>
            <p:cNvPr id="62474" name="Object 63"/>
            <p:cNvGraphicFramePr>
              <a:graphicFrameLocks noChangeAspect="1"/>
            </p:cNvGraphicFramePr>
            <p:nvPr/>
          </p:nvGraphicFramePr>
          <p:xfrm>
            <a:off x="4795" y="2802"/>
            <a:ext cx="43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7" name="Equation" r:id="rId21" imgW="7010400" imgH="5486400" progId="Equation.DSMT4">
                    <p:embed/>
                  </p:oleObj>
                </mc:Choice>
                <mc:Fallback>
                  <p:oleObj name="Equation" r:id="rId21" imgW="7010400" imgH="5486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2802"/>
                          <a:ext cx="433" cy="3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Object 65"/>
            <p:cNvGraphicFramePr>
              <a:graphicFrameLocks noChangeAspect="1"/>
            </p:cNvGraphicFramePr>
            <p:nvPr/>
          </p:nvGraphicFramePr>
          <p:xfrm>
            <a:off x="5239" y="2802"/>
            <a:ext cx="61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8" name="Equation" r:id="rId23" imgW="7924800" imgH="4572000" progId="Equation.DSMT4">
                    <p:embed/>
                  </p:oleObj>
                </mc:Choice>
                <mc:Fallback>
                  <p:oleObj name="Equation" r:id="rId23" imgW="7924800" imgH="45720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2802"/>
                          <a:ext cx="61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1" name="Text Box 47"/>
          <p:cNvSpPr txBox="1">
            <a:spLocks noChangeArrowheads="1"/>
          </p:cNvSpPr>
          <p:nvPr/>
        </p:nvSpPr>
        <p:spPr bwMode="auto">
          <a:xfrm>
            <a:off x="251081" y="838994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、解的讨论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47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267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一、线性方程组的定义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2892425" y="1676400"/>
          <a:ext cx="561657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" imgW="2374900" imgH="939800" progId="Equation.DSMT4">
                  <p:embed/>
                </p:oleObj>
              </mc:Choice>
              <mc:Fallback>
                <p:oleObj name="Equation" r:id="rId1" imgW="23749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676400"/>
                        <a:ext cx="5616575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20713" y="2493963"/>
            <a:ext cx="2289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/>
              <a:t>设线性方程组</a:t>
            </a:r>
            <a:endParaRPr lang="zh-CN" altLang="en-US" sz="2800" b="1"/>
          </a:p>
        </p:txBody>
      </p: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381000" y="4038600"/>
          <a:ext cx="487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487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268913" y="4017963"/>
            <a:ext cx="2673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/>
              <a:t>则称此方程组为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28600" y="4703763"/>
            <a:ext cx="3384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非齐次线性方程组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2" charset="-122"/>
              </a:rPr>
              <a:t>;</a:t>
            </a:r>
            <a:endParaRPr lang="en-US" altLang="zh-CN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3422650" y="4779963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5" imgW="4419600" imgH="444500" progId="Equation.3">
                  <p:embed/>
                </p:oleObj>
              </mc:Choice>
              <mc:Fallback>
                <p:oleObj name="Equation" r:id="rId5" imgW="4419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779963"/>
                        <a:ext cx="441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290512" y="5373441"/>
            <a:ext cx="5410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此时称方程组为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齐次线性方程组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7573963" y="2540000"/>
            <a:ext cx="719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(1)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179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52578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齐次与齐次线性方程组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4" grpId="0" autoUpdateAnimBg="0"/>
      <p:bldP spid="45" grpId="0" autoUpdateAnimBg="0"/>
      <p:bldP spid="47" grpId="0" autoUpdateAnimBg="0"/>
      <p:bldP spid="4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/>
          <p:nvPr/>
        </p:nvGrpSpPr>
        <p:grpSpPr bwMode="auto">
          <a:xfrm>
            <a:off x="1028313" y="2076450"/>
            <a:ext cx="7021900" cy="3105150"/>
            <a:chOff x="604" y="160"/>
            <a:chExt cx="4072" cy="1956"/>
          </a:xfrm>
        </p:grpSpPr>
        <p:sp>
          <p:nvSpPr>
            <p:cNvPr id="63493" name="Text Box 3"/>
            <p:cNvSpPr txBox="1">
              <a:spLocks noChangeArrowheads="1"/>
            </p:cNvSpPr>
            <p:nvPr/>
          </p:nvSpPr>
          <p:spPr bwMode="auto">
            <a:xfrm>
              <a:off x="604" y="436"/>
              <a:ext cx="347" cy="1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 dirty="0">
                  <a:ea typeface="楷体_GB2312" pitchFamily="49" charset="-122"/>
                </a:rPr>
                <a:t>或参数    形式</a:t>
              </a:r>
              <a:endParaRPr lang="zh-CN" altLang="en-US" sz="2400" dirty="0">
                <a:ea typeface="楷体_GB2312" pitchFamily="49" charset="-122"/>
              </a:endParaRPr>
            </a:p>
          </p:txBody>
        </p:sp>
        <p:graphicFrame>
          <p:nvGraphicFramePr>
            <p:cNvPr id="63494" name="Object 4"/>
            <p:cNvGraphicFramePr>
              <a:graphicFrameLocks noChangeAspect="1"/>
            </p:cNvGraphicFramePr>
            <p:nvPr/>
          </p:nvGraphicFramePr>
          <p:xfrm>
            <a:off x="951" y="160"/>
            <a:ext cx="3725" cy="1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4" name="Equation" r:id="rId1" imgW="2616200" imgH="1524000" progId="Equation.DSMT4">
                    <p:embed/>
                  </p:oleObj>
                </mc:Choice>
                <mc:Fallback>
                  <p:oleObj name="Equation" r:id="rId1" imgW="2616200" imgH="1524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160"/>
                          <a:ext cx="3725" cy="1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3492" name="Text Box 47"/>
          <p:cNvSpPr txBox="1">
            <a:spLocks noChangeArrowheads="1"/>
          </p:cNvSpPr>
          <p:nvPr/>
        </p:nvSpPr>
        <p:spPr bwMode="auto">
          <a:xfrm>
            <a:off x="173038" y="838200"/>
            <a:ext cx="6837362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80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、解的讨论</a:t>
            </a:r>
            <a:endParaRPr lang="zh-CN" altLang="en-US" sz="280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699040" y="800893"/>
            <a:ext cx="1403350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华文新魏" pitchFamily="2" charset="-122"/>
              </a:rPr>
              <a:t>思考题</a:t>
            </a:r>
            <a:endParaRPr lang="zh-CN" altLang="en-US" dirty="0">
              <a:ea typeface="华文新魏" pitchFamily="2" charset="-122"/>
            </a:endParaRPr>
          </a:p>
        </p:txBody>
      </p:sp>
      <p:graphicFrame>
        <p:nvGraphicFramePr>
          <p:cNvPr id="149509" name="Object 5"/>
          <p:cNvGraphicFramePr>
            <a:graphicFrameLocks noGrp="1" noChangeAspect="1"/>
          </p:cNvGraphicFramePr>
          <p:nvPr>
            <p:ph/>
          </p:nvPr>
        </p:nvGraphicFramePr>
        <p:xfrm>
          <a:off x="838200" y="1477963"/>
          <a:ext cx="1966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1" name="Equation" r:id="rId1" imgW="876300" imgH="228600" progId="Equation.3">
                  <p:embed/>
                </p:oleObj>
              </mc:Choice>
              <mc:Fallback>
                <p:oleObj name="Equation" r:id="rId1" imgW="876300" imgH="2286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77963"/>
                        <a:ext cx="196691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4" name="Group 10"/>
          <p:cNvGrpSpPr/>
          <p:nvPr/>
        </p:nvGrpSpPr>
        <p:grpSpPr bwMode="auto">
          <a:xfrm>
            <a:off x="1095375" y="1955799"/>
            <a:ext cx="7161213" cy="584200"/>
            <a:chOff x="690" y="1100"/>
            <a:chExt cx="4511" cy="368"/>
          </a:xfrm>
        </p:grpSpPr>
        <p:sp>
          <p:nvSpPr>
            <p:cNvPr id="64525" name="Text Box 7"/>
            <p:cNvSpPr txBox="1">
              <a:spLocks noChangeArrowheads="1"/>
            </p:cNvSpPr>
            <p:nvPr/>
          </p:nvSpPr>
          <p:spPr bwMode="auto">
            <a:xfrm>
              <a:off x="690" y="1100"/>
              <a:ext cx="4511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⑴      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时，是否一定无解？为什么？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4526" name="Object 8"/>
            <p:cNvGraphicFramePr>
              <a:graphicFrameLocks noChangeAspect="1"/>
            </p:cNvGraphicFramePr>
            <p:nvPr/>
          </p:nvGraphicFramePr>
          <p:xfrm>
            <a:off x="1100" y="1214"/>
            <a:ext cx="5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2" name="Equation" r:id="rId3" imgW="9448800" imgH="3657600" progId="Equation.DSMT4">
                    <p:embed/>
                  </p:oleObj>
                </mc:Choice>
                <mc:Fallback>
                  <p:oleObj name="Equation" r:id="rId3" imgW="94488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214"/>
                          <a:ext cx="557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1968500" y="2638425"/>
          <a:ext cx="2336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3" name="Equation" r:id="rId5" imgW="1040765" imgH="711200" progId="Equation.3">
                  <p:embed/>
                </p:oleObj>
              </mc:Choice>
              <mc:Fallback>
                <p:oleObj name="Equation" r:id="rId5" imgW="1040765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638425"/>
                        <a:ext cx="23368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4416425" y="3384550"/>
            <a:ext cx="504825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stealth" w="lg" len="lg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5065713" y="2638425"/>
          <a:ext cx="17383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4" name="Equation" r:id="rId7" imgW="774065" imgH="711200" progId="Equation.3">
                  <p:embed/>
                </p:oleObj>
              </mc:Choice>
              <mc:Fallback>
                <p:oleObj name="Equation" r:id="rId7" imgW="774065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638425"/>
                        <a:ext cx="173831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7" name="Group 13"/>
          <p:cNvGrpSpPr/>
          <p:nvPr/>
        </p:nvGrpSpPr>
        <p:grpSpPr bwMode="auto">
          <a:xfrm>
            <a:off x="1128713" y="4295774"/>
            <a:ext cx="7161213" cy="584200"/>
            <a:chOff x="690" y="1100"/>
            <a:chExt cx="4511" cy="368"/>
          </a:xfrm>
        </p:grpSpPr>
        <p:sp>
          <p:nvSpPr>
            <p:cNvPr id="64523" name="Text Box 14"/>
            <p:cNvSpPr txBox="1">
              <a:spLocks noChangeArrowheads="1"/>
            </p:cNvSpPr>
            <p:nvPr/>
          </p:nvSpPr>
          <p:spPr bwMode="auto">
            <a:xfrm>
              <a:off x="690" y="1100"/>
              <a:ext cx="4511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⑵      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时，是否一定有解？为什么？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4524" name="Object 15"/>
            <p:cNvGraphicFramePr>
              <a:graphicFrameLocks noChangeAspect="1"/>
            </p:cNvGraphicFramePr>
            <p:nvPr/>
          </p:nvGraphicFramePr>
          <p:xfrm>
            <a:off x="1100" y="1178"/>
            <a:ext cx="5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5" name="Equation" r:id="rId9" imgW="9448800" imgH="3657600" progId="Equation.DSMT4">
                    <p:embed/>
                  </p:oleObj>
                </mc:Choice>
                <mc:Fallback>
                  <p:oleObj name="Equation" r:id="rId9" imgW="9448800" imgH="3657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178"/>
                          <a:ext cx="557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2916238" y="5067300"/>
          <a:ext cx="26495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6" name="Equation" r:id="rId11" imgW="1181100" imgH="457200" progId="Equation.3">
                  <p:embed/>
                </p:oleObj>
              </mc:Choice>
              <mc:Fallback>
                <p:oleObj name="Equation" r:id="rId11" imgW="11811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67300"/>
                        <a:ext cx="264953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4"/>
          <p:cNvGraphicFramePr>
            <a:graphicFrameLocks noGrp="1" noChangeAspect="1"/>
          </p:cNvGraphicFramePr>
          <p:nvPr>
            <p:ph/>
          </p:nvPr>
        </p:nvGraphicFramePr>
        <p:xfrm>
          <a:off x="755650" y="1447800"/>
          <a:ext cx="2160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5" name="Equation" r:id="rId1" imgW="901065" imgH="228600" progId="Equation.3">
                  <p:embed/>
                </p:oleObj>
              </mc:Choice>
              <mc:Fallback>
                <p:oleObj name="Equation" r:id="rId1" imgW="901065" imgH="228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47800"/>
                        <a:ext cx="21605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58" name="Group 6"/>
          <p:cNvGrpSpPr/>
          <p:nvPr/>
        </p:nvGrpSpPr>
        <p:grpSpPr bwMode="auto">
          <a:xfrm>
            <a:off x="1042988" y="2054225"/>
            <a:ext cx="6251575" cy="604837"/>
            <a:chOff x="690" y="1100"/>
            <a:chExt cx="3938" cy="381"/>
          </a:xfrm>
        </p:grpSpPr>
        <p:sp>
          <p:nvSpPr>
            <p:cNvPr id="65549" name="Text Box 7"/>
            <p:cNvSpPr txBox="1">
              <a:spLocks noChangeArrowheads="1"/>
            </p:cNvSpPr>
            <p:nvPr/>
          </p:nvSpPr>
          <p:spPr bwMode="auto">
            <a:xfrm>
              <a:off x="690" y="1100"/>
              <a:ext cx="3938" cy="38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⑴            </a:t>
              </a:r>
              <a:r>
                <a:rPr lang="zh-CN" altLang="en-US"/>
                <a:t>时，是否只有零解？为什么？</a:t>
              </a:r>
              <a:endParaRPr lang="zh-CN" altLang="en-US"/>
            </a:p>
          </p:txBody>
        </p:sp>
        <p:graphicFrame>
          <p:nvGraphicFramePr>
            <p:cNvPr id="65550" name="Object 8"/>
            <p:cNvGraphicFramePr>
              <a:graphicFrameLocks noChangeAspect="1"/>
            </p:cNvGraphicFramePr>
            <p:nvPr/>
          </p:nvGraphicFramePr>
          <p:xfrm>
            <a:off x="1100" y="1223"/>
            <a:ext cx="55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6" name="Equation" r:id="rId3" imgW="393700" imgH="139700" progId="Equation.DSMT4">
                    <p:embed/>
                  </p:oleObj>
                </mc:Choice>
                <mc:Fallback>
                  <p:oleObj name="Equation" r:id="rId3" imgW="393700" imgH="139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223"/>
                          <a:ext cx="557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1846263" y="5695950"/>
          <a:ext cx="1995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5" imgW="21336000" imgH="4267200" progId="Equation.DSMT4">
                  <p:embed/>
                </p:oleObj>
              </mc:Choice>
              <mc:Fallback>
                <p:oleObj name="Equation" r:id="rId5" imgW="21336000" imgH="42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695950"/>
                        <a:ext cx="19954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3995738" y="3567112"/>
            <a:ext cx="504825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tailEnd type="stealth" w="lg" len="lg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643438" y="2613025"/>
          <a:ext cx="15668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7" imgW="698500" imgH="914400" progId="Equation.3">
                  <p:embed/>
                </p:oleObj>
              </mc:Choice>
              <mc:Fallback>
                <p:oleObj name="Equation" r:id="rId7" imgW="6985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13025"/>
                        <a:ext cx="156686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64" name="Group 12"/>
          <p:cNvGrpSpPr/>
          <p:nvPr/>
        </p:nvGrpSpPr>
        <p:grpSpPr bwMode="auto">
          <a:xfrm>
            <a:off x="1116013" y="4791075"/>
            <a:ext cx="6965950" cy="604837"/>
            <a:chOff x="690" y="1100"/>
            <a:chExt cx="4388" cy="381"/>
          </a:xfrm>
        </p:grpSpPr>
        <p:sp>
          <p:nvSpPr>
            <p:cNvPr id="65547" name="Text Box 13"/>
            <p:cNvSpPr txBox="1">
              <a:spLocks noChangeArrowheads="1"/>
            </p:cNvSpPr>
            <p:nvPr/>
          </p:nvSpPr>
          <p:spPr bwMode="auto">
            <a:xfrm>
              <a:off x="690" y="1100"/>
              <a:ext cx="4388" cy="38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/>
                <a:t>⑵            </a:t>
              </a:r>
              <a:r>
                <a:rPr lang="zh-CN" altLang="en-US"/>
                <a:t>时，是否一定有非零解？为什么？</a:t>
              </a:r>
              <a:endParaRPr lang="zh-CN" altLang="en-US"/>
            </a:p>
          </p:txBody>
        </p:sp>
        <p:graphicFrame>
          <p:nvGraphicFramePr>
            <p:cNvPr id="65548" name="Object 14"/>
            <p:cNvGraphicFramePr>
              <a:graphicFrameLocks noChangeAspect="1"/>
            </p:cNvGraphicFramePr>
            <p:nvPr/>
          </p:nvGraphicFramePr>
          <p:xfrm>
            <a:off x="1100" y="1214"/>
            <a:ext cx="5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9" name="Equation" r:id="rId9" imgW="9448800" imgH="3657600" progId="Equation.DSMT4">
                    <p:embed/>
                  </p:oleObj>
                </mc:Choice>
                <mc:Fallback>
                  <p:oleObj name="Equation" r:id="rId9" imgW="9448800" imgH="3657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214"/>
                          <a:ext cx="557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1403350" y="2630487"/>
          <a:ext cx="25352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11" imgW="1130300" imgH="914400" progId="Equation.3">
                  <p:embed/>
                </p:oleObj>
              </mc:Choice>
              <mc:Fallback>
                <p:oleObj name="Equation" r:id="rId11" imgW="113030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0487"/>
                        <a:ext cx="253523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3170" y="5568950"/>
            <a:ext cx="3156633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所以一定有非零解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6554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9600" y="800893"/>
            <a:ext cx="1403350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ea typeface="华文新魏" pitchFamily="2" charset="-122"/>
              </a:rPr>
              <a:t>思考题</a:t>
            </a:r>
            <a:endParaRPr lang="zh-CN" altLang="en-US" dirty="0"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ChangeArrowheads="1"/>
          </p:cNvSpPr>
          <p:nvPr/>
        </p:nvSpPr>
        <p:spPr bwMode="auto">
          <a:xfrm>
            <a:off x="580231" y="1020318"/>
            <a:ext cx="9255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2800" b="1" dirty="0"/>
              <a:t>  </a:t>
            </a:r>
            <a:endParaRPr lang="zh-CN" altLang="en-US" sz="2800" b="1" dirty="0"/>
          </a:p>
        </p:txBody>
      </p:sp>
      <p:graphicFrame>
        <p:nvGraphicFramePr>
          <p:cNvPr id="66563" name="Object 2048"/>
          <p:cNvGraphicFramePr>
            <a:graphicFrameLocks noChangeAspect="1"/>
          </p:cNvGraphicFramePr>
          <p:nvPr/>
        </p:nvGraphicFramePr>
        <p:xfrm>
          <a:off x="1316038" y="835914"/>
          <a:ext cx="6140411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1" imgW="67665600" imgH="38709600" progId="Equation.DSMT4">
                  <p:embed/>
                </p:oleObj>
              </mc:Choice>
              <mc:Fallback>
                <p:oleObj name="Equation" r:id="rId1" imgW="67665600" imgH="387096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835914"/>
                        <a:ext cx="6140411" cy="338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2055"/>
          <p:cNvSpPr txBox="1">
            <a:spLocks noChangeArrowheads="1"/>
          </p:cNvSpPr>
          <p:nvPr/>
        </p:nvSpPr>
        <p:spPr bwMode="auto">
          <a:xfrm>
            <a:off x="592423" y="4551807"/>
            <a:ext cx="5461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7048" name="Rectangle 2056"/>
          <p:cNvSpPr>
            <a:spLocks noChangeArrowheads="1"/>
          </p:cNvSpPr>
          <p:nvPr/>
        </p:nvSpPr>
        <p:spPr bwMode="auto">
          <a:xfrm>
            <a:off x="1606607" y="4551807"/>
            <a:ext cx="5791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对增广矩阵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/>
              <a:t>进行初等变换，</a:t>
            </a:r>
            <a:endParaRPr lang="zh-CN" altLang="en-US" sz="2800" b="1" dirty="0"/>
          </a:p>
        </p:txBody>
      </p:sp>
      <p:sp>
        <p:nvSpPr>
          <p:cNvPr id="87049" name="Text Box 2057"/>
          <p:cNvSpPr txBox="1">
            <a:spLocks noChangeArrowheads="1"/>
          </p:cNvSpPr>
          <p:nvPr/>
        </p:nvSpPr>
        <p:spPr bwMode="auto">
          <a:xfrm>
            <a:off x="1606607" y="5143499"/>
            <a:ext cx="34305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方程组的增广矩阵为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656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utoUpdateAnimBg="0"/>
      <p:bldP spid="87048" grpId="0" autoUpdateAnimBg="0"/>
      <p:bldP spid="8704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0"/>
          <p:cNvGraphicFramePr>
            <a:graphicFrameLocks noChangeAspect="1"/>
          </p:cNvGraphicFramePr>
          <p:nvPr/>
        </p:nvGraphicFramePr>
        <p:xfrm>
          <a:off x="1260475" y="914400"/>
          <a:ext cx="4506913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1" imgW="5118100" imgH="2590800" progId="Equation.3">
                  <p:embed/>
                </p:oleObj>
              </mc:Choice>
              <mc:Fallback>
                <p:oleObj name="Equation" r:id="rId1" imgW="5118100" imgH="2590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914400"/>
                        <a:ext cx="4506913" cy="238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1"/>
          <p:cNvGraphicFramePr>
            <a:graphicFrameLocks noChangeAspect="1"/>
          </p:cNvGraphicFramePr>
          <p:nvPr/>
        </p:nvGraphicFramePr>
        <p:xfrm>
          <a:off x="1447800" y="3468688"/>
          <a:ext cx="4519613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3" imgW="4914900" imgH="3009900" progId="Equation.3">
                  <p:embed/>
                </p:oleObj>
              </mc:Choice>
              <mc:Fallback>
                <p:oleObj name="Equation" r:id="rId3" imgW="4914900" imgH="300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68688"/>
                        <a:ext cx="4519613" cy="262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1024"/>
          <p:cNvGraphicFramePr>
            <a:graphicFrameLocks noChangeAspect="1"/>
          </p:cNvGraphicFramePr>
          <p:nvPr/>
        </p:nvGraphicFramePr>
        <p:xfrm>
          <a:off x="914400" y="838200"/>
          <a:ext cx="5754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Equation" r:id="rId1" imgW="5715000" imgH="952500" progId="Equation.3">
                  <p:embed/>
                </p:oleObj>
              </mc:Choice>
              <mc:Fallback>
                <p:oleObj name="Equation" r:id="rId1" imgW="5715000" imgH="952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575468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2605088"/>
            <a:ext cx="44894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由于原方程组等价于方程组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41" name="Object 1025"/>
          <p:cNvGraphicFramePr>
            <a:graphicFrameLocks noChangeAspect="1"/>
          </p:cNvGraphicFramePr>
          <p:nvPr/>
        </p:nvGraphicFramePr>
        <p:xfrm>
          <a:off x="5422900" y="1905000"/>
          <a:ext cx="1968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Equation" r:id="rId3" imgW="1968500" imgH="2057400" progId="Equation.3">
                  <p:embed/>
                </p:oleObj>
              </mc:Choice>
              <mc:Fallback>
                <p:oleObj name="Equation" r:id="rId3" imgW="1968500" imgH="2057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05000"/>
                        <a:ext cx="19685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3595688"/>
            <a:ext cx="2336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由此得通解：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42" name="Object 1026"/>
          <p:cNvGraphicFramePr>
            <a:graphicFrameLocks noChangeAspect="1"/>
          </p:cNvGraphicFramePr>
          <p:nvPr/>
        </p:nvGraphicFramePr>
        <p:xfrm>
          <a:off x="1139836" y="4137025"/>
          <a:ext cx="3670289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Equation" r:id="rId5" imgW="42367200" imgH="27736800" progId="Equation.DSMT4">
                  <p:embed/>
                </p:oleObj>
              </mc:Choice>
              <mc:Fallback>
                <p:oleObj name="Equation" r:id="rId5" imgW="42367200" imgH="277368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36" y="4137025"/>
                        <a:ext cx="3670289" cy="240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1027"/>
          <p:cNvGraphicFramePr>
            <a:graphicFrameLocks noChangeAspect="1"/>
          </p:cNvGraphicFramePr>
          <p:nvPr/>
        </p:nvGraphicFramePr>
        <p:xfrm>
          <a:off x="4810125" y="5046536"/>
          <a:ext cx="25923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公式" r:id="rId7" imgW="1143000" imgH="228600" progId="Equation.3">
                  <p:embed/>
                </p:oleObj>
              </mc:Choice>
              <mc:Fallback>
                <p:oleObj name="公式" r:id="rId7" imgW="114300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5046536"/>
                        <a:ext cx="25923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059113" y="3573463"/>
            <a:ext cx="18716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smtClean="0">
                <a:latin typeface="Times New Roman" panose="02020603050405020304" pitchFamily="18" charset="0"/>
              </a:rPr>
              <a:t>5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= c</a:t>
            </a:r>
            <a:endParaRPr kumimoji="1"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6861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/>
      <p:bldP spid="215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1037"/>
          <p:cNvGraphicFramePr>
            <a:graphicFrameLocks noChangeAspect="1"/>
          </p:cNvGraphicFramePr>
          <p:nvPr/>
        </p:nvGraphicFramePr>
        <p:xfrm>
          <a:off x="685800" y="1971675"/>
          <a:ext cx="8110538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1" imgW="89001600" imgH="39624000" progId="Equation.DSMT4">
                  <p:embed/>
                </p:oleObj>
              </mc:Choice>
              <mc:Fallback>
                <p:oleObj name="Equation" r:id="rId1" imgW="89001600" imgH="396240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71675"/>
                        <a:ext cx="8110538" cy="343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69636" name="Rectangle 2050"/>
          <p:cNvSpPr>
            <a:spLocks noChangeArrowheads="1"/>
          </p:cNvSpPr>
          <p:nvPr/>
        </p:nvSpPr>
        <p:spPr bwMode="auto">
          <a:xfrm>
            <a:off x="685800" y="1027366"/>
            <a:ext cx="11064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3" name="Object 2061"/>
          <p:cNvGraphicFramePr>
            <a:graphicFrameLocks noChangeAspect="1"/>
          </p:cNvGraphicFramePr>
          <p:nvPr/>
        </p:nvGraphicFramePr>
        <p:xfrm>
          <a:off x="2133600" y="990600"/>
          <a:ext cx="40894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1" imgW="4089400" imgH="3111500" progId="Equation.3">
                  <p:embed/>
                </p:oleObj>
              </mc:Choice>
              <mc:Fallback>
                <p:oleObj name="Equation" r:id="rId1" imgW="4089400" imgH="311150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4089400" cy="311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2062"/>
          <p:cNvSpPr txBox="1">
            <a:spLocks noChangeArrowheads="1"/>
          </p:cNvSpPr>
          <p:nvPr/>
        </p:nvSpPr>
        <p:spPr bwMode="auto">
          <a:xfrm>
            <a:off x="914400" y="1600200"/>
            <a:ext cx="542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695" name="Object 2063"/>
          <p:cNvGraphicFramePr>
            <a:graphicFrameLocks noChangeAspect="1"/>
          </p:cNvGraphicFramePr>
          <p:nvPr/>
        </p:nvGraphicFramePr>
        <p:xfrm>
          <a:off x="2438400" y="3200400"/>
          <a:ext cx="4762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3" imgW="4762500" imgH="2578100" progId="Equation.3">
                  <p:embed/>
                </p:oleObj>
              </mc:Choice>
              <mc:Fallback>
                <p:oleObj name="Equation" r:id="rId3" imgW="4762500" imgH="25781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7625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0"/>
          <p:cNvGraphicFramePr>
            <a:graphicFrameLocks noChangeAspect="1"/>
          </p:cNvGraphicFramePr>
          <p:nvPr/>
        </p:nvGraphicFramePr>
        <p:xfrm>
          <a:off x="2133600" y="762000"/>
          <a:ext cx="4597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Equation" r:id="rId1" imgW="4597400" imgH="2044700" progId="Equation.3">
                  <p:embed/>
                </p:oleObj>
              </mc:Choice>
              <mc:Fallback>
                <p:oleObj name="Equation" r:id="rId1" imgW="4597400" imgH="2044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4597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3" name="Object 1"/>
          <p:cNvGraphicFramePr>
            <a:graphicFrameLocks noChangeAspect="1"/>
          </p:cNvGraphicFramePr>
          <p:nvPr/>
        </p:nvGraphicFramePr>
        <p:xfrm>
          <a:off x="1208088" y="2879725"/>
          <a:ext cx="52022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Equation" r:id="rId3" imgW="48158400" imgH="5181600" progId="Equation.DSMT4">
                  <p:embed/>
                </p:oleObj>
              </mc:Choice>
              <mc:Fallback>
                <p:oleObj name="Equation" r:id="rId3" imgW="48158400" imgH="518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879725"/>
                        <a:ext cx="520223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914400" y="4051300"/>
          <a:ext cx="7823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0" name="Equation" r:id="rId5" imgW="7823200" imgH="2044700" progId="Equation.3">
                  <p:embed/>
                </p:oleObj>
              </mc:Choice>
              <mc:Fallback>
                <p:oleObj name="Equation" r:id="rId5" imgW="78232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1300"/>
                        <a:ext cx="7823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216025" y="3429000"/>
          <a:ext cx="2670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7" imgW="25908000" imgH="5181600" progId="Equation.DSMT4">
                  <p:embed/>
                </p:oleObj>
              </mc:Choice>
              <mc:Fallback>
                <p:oleObj name="Equation" r:id="rId7" imgW="259080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429000"/>
                        <a:ext cx="2670175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0"/>
          <p:cNvGraphicFramePr>
            <a:graphicFrameLocks noChangeAspect="1"/>
          </p:cNvGraphicFramePr>
          <p:nvPr/>
        </p:nvGraphicFramePr>
        <p:xfrm>
          <a:off x="1106488" y="990600"/>
          <a:ext cx="39576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1" imgW="34442400" imgH="4876800" progId="Equation.DSMT4">
                  <p:embed/>
                </p:oleObj>
              </mc:Choice>
              <mc:Fallback>
                <p:oleObj name="Equation" r:id="rId1" imgW="34442400" imgH="4876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990600"/>
                        <a:ext cx="395763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914400" y="2679700"/>
          <a:ext cx="69088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3" imgW="6908800" imgH="2578100" progId="Equation.3">
                  <p:embed/>
                </p:oleObj>
              </mc:Choice>
              <mc:Fallback>
                <p:oleObj name="Equation" r:id="rId3" imgW="6908800" imgH="2578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79700"/>
                        <a:ext cx="69088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181100" y="1676400"/>
          <a:ext cx="4722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5" imgW="45110400" imgH="4876800" progId="Equation.DSMT4">
                  <p:embed/>
                </p:oleObj>
              </mc:Choice>
              <mc:Fallback>
                <p:oleObj name="Equation" r:id="rId5" imgW="45110400" imgH="487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676400"/>
                        <a:ext cx="47228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831691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一组数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带入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到方程组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，每个方程都成立，则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57200" y="2311400"/>
            <a:ext cx="7921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方程组（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）的所有的解构成的集合称为（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）的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解集合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8638" y="2978150"/>
            <a:ext cx="79200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如果方程组（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）与方程组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815975" y="3625850"/>
          <a:ext cx="396081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" imgW="2197100" imgH="1079500" progId="Equation.3">
                  <p:embed/>
                </p:oleObj>
              </mc:Choice>
              <mc:Fallback>
                <p:oleObj name="公式" r:id="rId1" imgW="21971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625850"/>
                        <a:ext cx="3960813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137150" y="4491038"/>
            <a:ext cx="18732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57200" y="5715000"/>
            <a:ext cx="813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有相同的解集合，则称方程组（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）与（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）是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同解方程组</a:t>
            </a:r>
            <a:endParaRPr kumimoji="1"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267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一、线性方程组的定义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8201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4189413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、线性方程组的解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390" grpId="0"/>
      <p:bldP spid="11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071562"/>
          <a:ext cx="434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1" imgW="4330700" imgH="876300" progId="Equation.3">
                  <p:embed/>
                </p:oleObj>
              </mc:Choice>
              <mc:Fallback>
                <p:oleObj name="Equation" r:id="rId1" imgW="43307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1562"/>
                        <a:ext cx="4343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819400" y="1509711"/>
          <a:ext cx="2438400" cy="2253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3" imgW="22250400" imgH="21336000" progId="Equation.DSMT4">
                  <p:embed/>
                </p:oleObj>
              </mc:Choice>
              <mc:Fallback>
                <p:oleObj name="Equation" r:id="rId3" imgW="22250400" imgH="2133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09711"/>
                        <a:ext cx="2438400" cy="2253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822325" y="3325812"/>
            <a:ext cx="34051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故原方程组的通解为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3733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6248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四、线性方程组解集合的初步讨论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40025" y="4162425"/>
          <a:ext cx="32162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5" imgW="31699200" imgH="21336000" progId="Equation.DSMT4">
                  <p:embed/>
                </p:oleObj>
              </mc:Choice>
              <mc:Fallback>
                <p:oleObj name="Equation" r:id="rId5" imgW="31699200" imgH="21336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162425"/>
                        <a:ext cx="321627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400175" y="1779588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905000" y="1685925"/>
            <a:ext cx="3513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数环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400175" y="24669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905000" y="2447925"/>
            <a:ext cx="6629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数域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第三节数环与数域</a:t>
            </a:r>
            <a:endParaRPr lang="zh-CN" altLang="en-US" sz="360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39750" y="1066800"/>
            <a:ext cx="8316913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Garamond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>
                <a:latin typeface="Garamond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latin typeface="Garamond" pitchFamily="18" charset="0"/>
                <a:ea typeface="黑体" panose="02010609060101010101" pitchFamily="2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是复数集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的一个非空子集，如果对于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>
                <a:latin typeface="Garamond" pitchFamily="18" charset="0"/>
                <a:ea typeface="黑体" panose="02010609060101010101" pitchFamily="2" charset="-122"/>
              </a:rPr>
              <a:t>中任意两个数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a, 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来说，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 +b, a – b, 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都在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内，那么就称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是一个数环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5779" name="Rectangle 8"/>
          <p:cNvSpPr>
            <a:spLocks noChangeArrowheads="1"/>
          </p:cNvSpPr>
          <p:nvPr/>
        </p:nvSpPr>
        <p:spPr bwMode="auto">
          <a:xfrm>
            <a:off x="0" y="29829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5780" name="Rectangle 10"/>
          <p:cNvSpPr>
            <a:spLocks noChangeArrowheads="1"/>
          </p:cNvSpPr>
          <p:nvPr/>
        </p:nvSpPr>
        <p:spPr bwMode="auto">
          <a:xfrm>
            <a:off x="0" y="29733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5781" name="Rectangle 12"/>
          <p:cNvSpPr>
            <a:spLocks noChangeArrowheads="1"/>
          </p:cNvSpPr>
          <p:nvPr/>
        </p:nvSpPr>
        <p:spPr bwMode="auto">
          <a:xfrm>
            <a:off x="0" y="29733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/>
        </p:nvGraphicFramePr>
        <p:xfrm>
          <a:off x="2195513" y="4235450"/>
          <a:ext cx="3600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4" name="Equation" r:id="rId1" imgW="2120900" imgH="304800" progId="Equation.DSMT4">
                  <p:embed/>
                </p:oleObj>
              </mc:Choice>
              <mc:Fallback>
                <p:oleObj name="Equation" r:id="rId1" imgW="2120900" imgH="304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35450"/>
                        <a:ext cx="36004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539750" y="5387975"/>
            <a:ext cx="8388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Garamond" pitchFamily="18" charset="0"/>
                <a:ea typeface="黑体" panose="02010609060101010101" pitchFamily="2" charset="-122"/>
              </a:rPr>
              <a:t>取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a =2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，那么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就是</a:t>
            </a:r>
            <a:r>
              <a:rPr lang="zh-CN" altLang="en-US" sz="2800" b="1">
                <a:latin typeface="Garamond" pitchFamily="18" charset="0"/>
                <a:ea typeface="黑体" panose="02010609060101010101" pitchFamily="2" charset="-122"/>
              </a:rPr>
              <a:t>全体偶数组成的数环称为偶数环</a:t>
            </a:r>
            <a:r>
              <a:rPr lang="en-US" altLang="zh-CN" sz="2800" b="1">
                <a:latin typeface="Garamond" pitchFamily="18" charset="0"/>
                <a:ea typeface="黑体" panose="02010609060101010101" pitchFamily="2" charset="-122"/>
              </a:rPr>
              <a:t>. </a:t>
            </a:r>
            <a:endParaRPr lang="en-US" altLang="zh-CN" sz="2800" b="1">
              <a:latin typeface="Garamond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030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195513" y="4811713"/>
          <a:ext cx="3600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3" imgW="2095500" imgH="304800" progId="Equation.DSMT4">
                  <p:embed/>
                </p:oleObj>
              </mc:Choice>
              <mc:Fallback>
                <p:oleObj name="Equation" r:id="rId3" imgW="2095500" imgH="3048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11713"/>
                        <a:ext cx="36004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539750" y="3082925"/>
            <a:ext cx="4052888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ea typeface="黑体" panose="02010609060101010101" pitchFamily="2" charset="-122"/>
              </a:rPr>
              <a:t>事实上</a:t>
            </a:r>
            <a:r>
              <a:rPr lang="zh-CN" altLang="en-US" sz="2800" b="1"/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显</a:t>
            </a:r>
            <a:r>
              <a:rPr lang="zh-CN" altLang="en-US" sz="2800" b="1">
                <a:ea typeface="黑体" panose="02010609060101010101" pitchFamily="2" charset="-122"/>
              </a:rPr>
              <a:t>然不是空集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140311" name="Group 23"/>
          <p:cNvGrpSpPr/>
          <p:nvPr/>
        </p:nvGrpSpPr>
        <p:grpSpPr bwMode="auto">
          <a:xfrm>
            <a:off x="684213" y="3730625"/>
            <a:ext cx="3384550" cy="523875"/>
            <a:chOff x="431" y="2568"/>
            <a:chExt cx="2132" cy="330"/>
          </a:xfrm>
        </p:grpSpPr>
        <p:graphicFrame>
          <p:nvGraphicFramePr>
            <p:cNvPr id="75791" name="Object 9"/>
            <p:cNvGraphicFramePr>
              <a:graphicFrameLocks noChangeAspect="1"/>
            </p:cNvGraphicFramePr>
            <p:nvPr/>
          </p:nvGraphicFramePr>
          <p:xfrm>
            <a:off x="793" y="2568"/>
            <a:ext cx="105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6" name="Equation" r:id="rId5" imgW="977900" imgH="304800" progId="Equation.DSMT4">
                    <p:embed/>
                  </p:oleObj>
                </mc:Choice>
                <mc:Fallback>
                  <p:oleObj name="Equation" r:id="rId5" imgW="977900" imgH="304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68"/>
                          <a:ext cx="105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Rectangle 18"/>
            <p:cNvSpPr>
              <a:spLocks noChangeArrowheads="1"/>
            </p:cNvSpPr>
            <p:nvPr/>
          </p:nvSpPr>
          <p:spPr bwMode="auto">
            <a:xfrm>
              <a:off x="431" y="2568"/>
              <a:ext cx="213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ea typeface="黑体" panose="02010609060101010101" pitchFamily="2" charset="-122"/>
                </a:rPr>
                <a:t>设</a:t>
              </a:r>
              <a:r>
                <a:rPr lang="zh-CN" altLang="en-US" sz="2800" b="1"/>
                <a:t>                  </a:t>
              </a:r>
              <a:r>
                <a:rPr lang="en-US" altLang="zh-CN" sz="2800" b="1"/>
                <a:t>.</a:t>
              </a:r>
              <a:r>
                <a:rPr lang="zh-CN" altLang="en-US" sz="2800" b="1">
                  <a:ea typeface="黑体" panose="02010609060101010101" pitchFamily="2" charset="-122"/>
                </a:rPr>
                <a:t>那么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  <p:grpSp>
        <p:nvGrpSpPr>
          <p:cNvPr id="140308" name="Group 20"/>
          <p:cNvGrpSpPr/>
          <p:nvPr/>
        </p:nvGrpSpPr>
        <p:grpSpPr bwMode="auto">
          <a:xfrm>
            <a:off x="477838" y="2506663"/>
            <a:ext cx="8516937" cy="519112"/>
            <a:chOff x="210" y="1616"/>
            <a:chExt cx="5365" cy="327"/>
          </a:xfrm>
        </p:grpSpPr>
        <p:graphicFrame>
          <p:nvGraphicFramePr>
            <p:cNvPr id="75789" name="Object 7"/>
            <p:cNvGraphicFramePr>
              <a:graphicFrameLocks noChangeAspect="1"/>
            </p:cNvGraphicFramePr>
            <p:nvPr/>
          </p:nvGraphicFramePr>
          <p:xfrm>
            <a:off x="2472" y="1661"/>
            <a:ext cx="13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7" name="Equation" r:id="rId7" imgW="1333500" imgH="266700" progId="Equation.DSMT4">
                    <p:embed/>
                  </p:oleObj>
                </mc:Choice>
                <mc:Fallback>
                  <p:oleObj name="Equation" r:id="rId7" imgW="1333500" imgH="266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661"/>
                          <a:ext cx="131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0" name="Rectangle 19"/>
            <p:cNvSpPr>
              <a:spLocks noChangeArrowheads="1"/>
            </p:cNvSpPr>
            <p:nvPr/>
          </p:nvSpPr>
          <p:spPr bwMode="auto">
            <a:xfrm>
              <a:off x="210" y="1616"/>
              <a:ext cx="536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2800" b="1"/>
                <a:t> </a:t>
              </a:r>
              <a:r>
                <a:rPr lang="zh-CN" altLang="en-US" sz="2800" b="1">
                  <a:ea typeface="黑体" panose="02010609060101010101" pitchFamily="2" charset="-122"/>
                </a:rPr>
                <a:t>取定一个整数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令</a:t>
              </a:r>
              <a:r>
                <a:rPr lang="zh-CN" altLang="en-US" sz="2800" b="1">
                  <a:latin typeface="Times New Roman" panose="02020603050405020304" pitchFamily="18" charset="0"/>
                </a:rPr>
                <a:t>                      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那么</a:t>
              </a: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是</a:t>
              </a:r>
              <a:r>
                <a:rPr lang="zh-CN" altLang="en-US" sz="2800" b="1">
                  <a:ea typeface="黑体" panose="02010609060101010101" pitchFamily="2" charset="-122"/>
                </a:rPr>
                <a:t>一个数环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  <p:sp>
        <p:nvSpPr>
          <p:cNvPr id="7578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一、数环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301" grpId="0"/>
      <p:bldP spid="14030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680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680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76805" name="Rectangle 1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84213" y="1052512"/>
            <a:ext cx="60483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Garamond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hlink"/>
                </a:solidFill>
                <a:latin typeface="Garamond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Garamond" pitchFamily="18" charset="0"/>
                <a:ea typeface="黑体" panose="02010609060101010101" pitchFamily="2" charset="-122"/>
              </a:rPr>
              <a:t>	</a:t>
            </a:r>
            <a:r>
              <a:rPr lang="zh-CN" altLang="en-US" sz="2800" b="1">
                <a:latin typeface="Garamond" pitchFamily="18" charset="0"/>
                <a:ea typeface="黑体" panose="02010609060101010101" pitchFamily="2" charset="-122"/>
              </a:rPr>
              <a:t>令                                          </a:t>
            </a:r>
            <a:r>
              <a:rPr lang="en-US" altLang="zh-CN" sz="2800" b="1">
                <a:latin typeface="Garamond" pitchFamily="18" charset="0"/>
                <a:ea typeface="黑体" panose="02010609060101010101" pitchFamily="2" charset="-122"/>
              </a:rPr>
              <a:t>. </a:t>
            </a:r>
            <a:endParaRPr lang="en-US" altLang="zh-CN" sz="2800" b="1">
              <a:latin typeface="Garamond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2124075" y="1081087"/>
          <a:ext cx="360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1" imgW="2400300" imgH="304800" progId="Equation.DSMT4">
                  <p:embed/>
                </p:oleObj>
              </mc:Choice>
              <mc:Fallback>
                <p:oleObj name="Equation" r:id="rId1" imgW="24003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081087"/>
                        <a:ext cx="3600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2468562" y="2828925"/>
          <a:ext cx="5400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3" imgW="3340100" imgH="266700" progId="Equation.DSMT4">
                  <p:embed/>
                </p:oleObj>
              </mc:Choice>
              <mc:Fallback>
                <p:oleObj name="Equation" r:id="rId3" imgW="3340100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2" y="2828925"/>
                        <a:ext cx="5400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2397125" y="3548062"/>
          <a:ext cx="54721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5" imgW="3543300" imgH="266700" progId="Equation.DSMT4">
                  <p:embed/>
                </p:oleObj>
              </mc:Choice>
              <mc:Fallback>
                <p:oleObj name="Equation" r:id="rId5" imgW="3543300" imgH="266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548062"/>
                        <a:ext cx="54721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141334" name="Group 22"/>
          <p:cNvGrpSpPr/>
          <p:nvPr/>
        </p:nvGrpSpPr>
        <p:grpSpPr bwMode="auto">
          <a:xfrm>
            <a:off x="1676400" y="2238375"/>
            <a:ext cx="4176712" cy="519112"/>
            <a:chOff x="340" y="881"/>
            <a:chExt cx="2631" cy="327"/>
          </a:xfrm>
        </p:grpSpPr>
        <p:graphicFrame>
          <p:nvGraphicFramePr>
            <p:cNvPr id="76815" name="Object 7"/>
            <p:cNvGraphicFramePr>
              <a:graphicFrameLocks noChangeAspect="1"/>
            </p:cNvGraphicFramePr>
            <p:nvPr/>
          </p:nvGraphicFramePr>
          <p:xfrm>
            <a:off x="657" y="890"/>
            <a:ext cx="154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1" name="Equation" r:id="rId7" imgW="1371600" imgH="266700" progId="Equation.DSMT4">
                    <p:embed/>
                  </p:oleObj>
                </mc:Choice>
                <mc:Fallback>
                  <p:oleObj name="Equation" r:id="rId7" imgW="1371600" imgH="266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890"/>
                          <a:ext cx="154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6" name="Rectangle 21"/>
            <p:cNvSpPr>
              <a:spLocks noChangeArrowheads="1"/>
            </p:cNvSpPr>
            <p:nvPr/>
          </p:nvSpPr>
          <p:spPr bwMode="auto">
            <a:xfrm>
              <a:off x="340" y="881"/>
              <a:ext cx="263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ea typeface="黑体" panose="02010609060101010101" pitchFamily="2" charset="-122"/>
                </a:rPr>
                <a:t>设</a:t>
              </a:r>
              <a:r>
                <a:rPr lang="zh-CN" altLang="en-US" sz="2800" b="1"/>
                <a:t>                         </a:t>
              </a:r>
              <a:r>
                <a:rPr lang="en-US" altLang="zh-CN" sz="2800" b="1"/>
                <a:t>,</a:t>
              </a:r>
              <a:r>
                <a:rPr lang="zh-CN" altLang="en-US" sz="2800" b="1">
                  <a:ea typeface="黑体" panose="02010609060101010101" pitchFamily="2" charset="-122"/>
                </a:rPr>
                <a:t>那么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1676400" y="1520095"/>
            <a:ext cx="2614612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显然不是空集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1752600" y="3974116"/>
            <a:ext cx="22574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是数环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681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一、数环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35" grpId="0"/>
      <p:bldP spid="1413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2078038" y="1339850"/>
            <a:ext cx="81819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是由一些复数组成的集合，其中包括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765175" y="2836863"/>
            <a:ext cx="8718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数不为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）仍是</a:t>
            </a:r>
            <a:r>
              <a:rPr lang="en-US" altLang="zh-CN" sz="28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中的数，则称</a:t>
            </a:r>
            <a:r>
              <a:rPr lang="en-US" altLang="zh-CN" sz="28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为一个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数域</a:t>
            </a:r>
            <a:r>
              <a:rPr lang="zh-CN" altLang="en-US" sz="2800" b="1">
                <a:latin typeface="Times New Roman" panose="02020603050405020304" pitchFamily="18" charset="0"/>
              </a:rPr>
              <a:t>．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755650" y="2060575"/>
            <a:ext cx="9375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，如果</a:t>
            </a:r>
            <a:r>
              <a:rPr lang="en-US" altLang="zh-CN" sz="2800" b="1"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</a:rPr>
              <a:t>中任意两个数的和、差、积、商（除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755650" y="3789363"/>
            <a:ext cx="89296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常见数域</a:t>
            </a:r>
            <a:r>
              <a:rPr lang="zh-CN" altLang="en-US" sz="2800" b="1">
                <a:latin typeface="Times New Roman" panose="02020603050405020304" pitchFamily="18" charset="0"/>
              </a:rPr>
              <a:t>： 复数域</a:t>
            </a:r>
            <a:r>
              <a:rPr lang="en-US" altLang="zh-CN" sz="2800" b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；实数域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；有理数域</a:t>
            </a:r>
            <a:r>
              <a:rPr lang="en-US" altLang="zh-CN" sz="2800" b="1">
                <a:latin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684213" y="4797425"/>
            <a:ext cx="92900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注意：自然数集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及整数集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都不是数域</a:t>
            </a:r>
            <a:r>
              <a:rPr lang="zh-CN" altLang="en-US" sz="2800" b="1">
                <a:latin typeface="Times New Roman" panose="02020603050405020304" pitchFamily="18" charset="0"/>
              </a:rPr>
              <a:t>．）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62000" y="1268413"/>
            <a:ext cx="19431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7783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二、数域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0" grpId="0" autoUpdateAnimBg="0"/>
      <p:bldP spid="219141" grpId="0" autoUpdateAnimBg="0"/>
      <p:bldP spid="219142" grpId="0" autoUpdateAnimBg="0"/>
      <p:bldP spid="219143" grpId="0" autoUpdateAnimBg="0"/>
      <p:bldP spid="21914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17538" y="822325"/>
            <a:ext cx="3311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说明：</a:t>
            </a:r>
            <a:endParaRPr lang="zh-CN" altLang="en-US" sz="1800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684213" y="1498600"/>
            <a:ext cx="90725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）若数集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中任意两个数作某一运算的结果仍在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180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331913" y="2217737"/>
            <a:ext cx="8064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中，则说数集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对这个运算是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封闭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的．</a:t>
            </a:r>
            <a:endParaRPr lang="zh-CN" altLang="en-US" sz="1800"/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684213" y="3081337"/>
            <a:ext cx="93614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）数域的等价定义：如果一个包含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在内的数</a:t>
            </a:r>
            <a:endParaRPr lang="zh-CN" altLang="en-US" sz="1800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187450" y="3873500"/>
            <a:ext cx="9074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集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对于加法，减法，乘法与除法（除数不为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 sz="1800"/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187450" y="4738687"/>
            <a:ext cx="741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是封闭的，则称集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为一个数域．</a:t>
            </a:r>
            <a:endParaRPr lang="zh-CN" altLang="en-US" sz="1800"/>
          </a:p>
        </p:txBody>
      </p:sp>
      <p:sp>
        <p:nvSpPr>
          <p:cNvPr id="7885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二、数域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utoUpdateAnimBg="0"/>
      <p:bldP spid="220165" grpId="0" autoUpdateAnimBg="0"/>
      <p:bldP spid="220166" grpId="0" autoUpdateAnimBg="0"/>
      <p:bldP spid="220167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3250" y="1125538"/>
            <a:ext cx="854075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smtClean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 smtClean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是一个数环，如果</a:t>
            </a:r>
            <a:br>
              <a:rPr lang="zh-CN" altLang="en-US" sz="2800" b="1" smtClean="0">
                <a:solidFill>
                  <a:schemeClr val="tx1"/>
                </a:solidFill>
              </a:rPr>
            </a:br>
            <a:endParaRPr lang="zh-CN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3250" y="1773238"/>
            <a:ext cx="8540750" cy="719137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b="1" smtClean="0"/>
              <a:t>①</a:t>
            </a:r>
            <a:r>
              <a:rPr lang="en-US" altLang="zh-CN" b="1" i="1" smtClean="0"/>
              <a:t>  </a:t>
            </a:r>
            <a:r>
              <a:rPr lang="en-US" altLang="zh-CN" b="1" i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F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至少</a:t>
            </a:r>
            <a:r>
              <a:rPr lang="zh-CN" altLang="en-US" sz="2800" b="1" smtClean="0">
                <a:ea typeface="黑体" panose="02010609060101010101" pitchFamily="2" charset="-122"/>
              </a:rPr>
              <a:t>含有一个不等于零的数</a:t>
            </a:r>
            <a:r>
              <a:rPr lang="zh-CN" altLang="en-US" sz="2800" b="1" smtClean="0"/>
              <a:t>；</a:t>
            </a:r>
            <a:endParaRPr lang="zh-CN" altLang="en-US" sz="2800" b="1" smtClean="0"/>
          </a:p>
          <a:p>
            <a:endParaRPr lang="en-US" altLang="zh-CN" smtClean="0"/>
          </a:p>
        </p:txBody>
      </p:sp>
      <p:grpSp>
        <p:nvGrpSpPr>
          <p:cNvPr id="243725" name="Group 13"/>
          <p:cNvGrpSpPr/>
          <p:nvPr/>
        </p:nvGrpSpPr>
        <p:grpSpPr bwMode="auto">
          <a:xfrm>
            <a:off x="611188" y="2276475"/>
            <a:ext cx="6553200" cy="1004888"/>
            <a:chOff x="385" y="1117"/>
            <a:chExt cx="4128" cy="633"/>
          </a:xfrm>
        </p:grpSpPr>
        <p:sp>
          <p:nvSpPr>
            <p:cNvPr id="79879" name="Text Box 6"/>
            <p:cNvSpPr txBox="1">
              <a:spLocks noChangeArrowheads="1"/>
            </p:cNvSpPr>
            <p:nvPr/>
          </p:nvSpPr>
          <p:spPr bwMode="auto">
            <a:xfrm>
              <a:off x="385" y="1277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altLang="zh-CN" sz="2800" b="1">
                  <a:latin typeface="Garamond" pitchFamily="18" charset="0"/>
                  <a:ea typeface="黑体" panose="02010609060101010101" pitchFamily="2" charset="-122"/>
                </a:rPr>
                <a:t>②   </a:t>
              </a:r>
              <a:r>
                <a:rPr lang="zh-CN" altLang="en-US" sz="2800" b="1">
                  <a:latin typeface="Garamond" pitchFamily="18" charset="0"/>
                  <a:ea typeface="黑体" panose="02010609060101010101" pitchFamily="2" charset="-122"/>
                </a:rPr>
                <a:t>如果</a:t>
              </a:r>
              <a:endParaRPr lang="zh-CN" altLang="en-US" sz="2800" b="1">
                <a:latin typeface="Garamond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79880" name="Object 7"/>
            <p:cNvGraphicFramePr>
              <a:graphicFrameLocks noChangeAspect="1"/>
            </p:cNvGraphicFramePr>
            <p:nvPr/>
          </p:nvGraphicFramePr>
          <p:xfrm>
            <a:off x="1383" y="1117"/>
            <a:ext cx="2498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8" name="Equation" r:id="rId1" imgW="2184400" imgH="520700" progId="Equation.DSMT4">
                    <p:embed/>
                  </p:oleObj>
                </mc:Choice>
                <mc:Fallback>
                  <p:oleObj name="Equation" r:id="rId1" imgW="2184400" imgH="520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117"/>
                          <a:ext cx="2498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4213" y="3213100"/>
            <a:ext cx="3903662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那么就称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是一个数域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987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二、数域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nimBg="1"/>
      <p:bldP spid="243715" grpId="0" build="p"/>
      <p:bldP spid="2437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71" name="Group 35"/>
          <p:cNvGrpSpPr/>
          <p:nvPr/>
        </p:nvGrpSpPr>
        <p:grpSpPr bwMode="auto">
          <a:xfrm>
            <a:off x="3671888" y="1223963"/>
            <a:ext cx="5472112" cy="604837"/>
            <a:chOff x="2200" y="754"/>
            <a:chExt cx="3447" cy="381"/>
          </a:xfrm>
        </p:grpSpPr>
        <p:sp>
          <p:nvSpPr>
            <p:cNvPr id="80928" name="Text Box 4"/>
            <p:cNvSpPr txBox="1">
              <a:spLocks noChangeArrowheads="1"/>
            </p:cNvSpPr>
            <p:nvPr/>
          </p:nvSpPr>
          <p:spPr bwMode="auto">
            <a:xfrm>
              <a:off x="2200" y="754"/>
              <a:ext cx="3447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Garamond" pitchFamily="18" charset="0"/>
                  <a:ea typeface="黑体" panose="02010609060101010101" pitchFamily="2" charset="-122"/>
                </a:rPr>
                <a:t>并且                        ，所以①成立</a:t>
              </a:r>
              <a:r>
                <a:rPr lang="en-US" altLang="zh-CN" sz="2800" b="1" dirty="0">
                  <a:latin typeface="Garamond" pitchFamily="18" charset="0"/>
                  <a:ea typeface="黑体" panose="02010609060101010101" pitchFamily="2" charset="-122"/>
                </a:rPr>
                <a:t>.</a:t>
              </a:r>
              <a:endParaRPr lang="en-US" altLang="zh-CN" sz="2800" b="1" dirty="0">
                <a:latin typeface="Garamond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80929" name="Object 7"/>
            <p:cNvGraphicFramePr>
              <a:graphicFrameLocks noChangeAspect="1"/>
            </p:cNvGraphicFramePr>
            <p:nvPr/>
          </p:nvGraphicFramePr>
          <p:xfrm>
            <a:off x="2744" y="754"/>
            <a:ext cx="13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3" name="Equation" r:id="rId1" imgW="1270000" imgH="292100" progId="Equation.DSMT4">
                    <p:embed/>
                  </p:oleObj>
                </mc:Choice>
                <mc:Fallback>
                  <p:oleObj name="Equation" r:id="rId1" imgW="1270000" imgH="292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754"/>
                          <a:ext cx="1316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72" name="Group 36"/>
          <p:cNvGrpSpPr/>
          <p:nvPr/>
        </p:nvGrpSpPr>
        <p:grpSpPr bwMode="auto">
          <a:xfrm>
            <a:off x="490855" y="1930400"/>
            <a:ext cx="5435600" cy="577850"/>
            <a:chOff x="250" y="1162"/>
            <a:chExt cx="3424" cy="364"/>
          </a:xfrm>
        </p:grpSpPr>
        <p:graphicFrame>
          <p:nvGraphicFramePr>
            <p:cNvPr id="80926" name="Object 11"/>
            <p:cNvGraphicFramePr>
              <a:graphicFrameLocks noChangeAspect="1"/>
            </p:cNvGraphicFramePr>
            <p:nvPr/>
          </p:nvGraphicFramePr>
          <p:xfrm>
            <a:off x="250" y="1162"/>
            <a:ext cx="165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4" name="Equation" r:id="rId3" imgW="1473200" imgH="317500" progId="Equation.DSMT4">
                    <p:embed/>
                  </p:oleObj>
                </mc:Choice>
                <mc:Fallback>
                  <p:oleObj name="Equation" r:id="rId3" imgW="1473200" imgH="317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1162"/>
                          <a:ext cx="1655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7" name="Object 13"/>
            <p:cNvGraphicFramePr>
              <a:graphicFrameLocks noChangeAspect="1"/>
            </p:cNvGraphicFramePr>
            <p:nvPr/>
          </p:nvGraphicFramePr>
          <p:xfrm>
            <a:off x="2019" y="1162"/>
            <a:ext cx="165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5" name="Equation" r:id="rId5" imgW="1473200" imgH="304800" progId="Equation.DSMT4">
                    <p:embed/>
                  </p:oleObj>
                </mc:Choice>
                <mc:Fallback>
                  <p:oleObj name="Equation" r:id="rId5" imgW="1473200" imgH="304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1162"/>
                          <a:ext cx="1655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73" name="Group 37"/>
          <p:cNvGrpSpPr/>
          <p:nvPr/>
        </p:nvGrpSpPr>
        <p:grpSpPr bwMode="auto">
          <a:xfrm>
            <a:off x="539750" y="3213100"/>
            <a:ext cx="6337300" cy="817563"/>
            <a:chOff x="657" y="2205"/>
            <a:chExt cx="3992" cy="515"/>
          </a:xfrm>
        </p:grpSpPr>
        <p:sp>
          <p:nvSpPr>
            <p:cNvPr id="80923" name="Text Box 10"/>
            <p:cNvSpPr txBox="1">
              <a:spLocks noChangeArrowheads="1"/>
            </p:cNvSpPr>
            <p:nvPr/>
          </p:nvSpPr>
          <p:spPr bwMode="auto">
            <a:xfrm>
              <a:off x="657" y="2251"/>
              <a:ext cx="3992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Garamond" pitchFamily="18" charset="0"/>
                  <a:ea typeface="黑体" panose="02010609060101010101" pitchFamily="2" charset="-122"/>
                </a:rPr>
                <a:t>在         的情形将得出</a:t>
              </a:r>
              <a:endParaRPr lang="zh-CN" altLang="en-US" sz="2800" b="1">
                <a:latin typeface="Garamond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80924" name="Object 17"/>
            <p:cNvGraphicFramePr>
              <a:graphicFrameLocks noChangeAspect="1"/>
            </p:cNvGraphicFramePr>
            <p:nvPr/>
          </p:nvGraphicFramePr>
          <p:xfrm>
            <a:off x="930" y="2341"/>
            <a:ext cx="49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6" name="Equation" r:id="rId7" imgW="508000" imgH="241300" progId="Equation.DSMT4">
                    <p:embed/>
                  </p:oleObj>
                </mc:Choice>
                <mc:Fallback>
                  <p:oleObj name="Equation" r:id="rId7" imgW="508000" imgH="241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41"/>
                          <a:ext cx="49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5" name="Object 19"/>
            <p:cNvGraphicFramePr>
              <a:graphicFrameLocks noChangeAspect="1"/>
            </p:cNvGraphicFramePr>
            <p:nvPr/>
          </p:nvGraphicFramePr>
          <p:xfrm>
            <a:off x="2880" y="2205"/>
            <a:ext cx="104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7" name="Equation" r:id="rId9" imgW="1054100" imgH="520700" progId="Equation.DSMT4">
                    <p:embed/>
                  </p:oleObj>
                </mc:Choice>
                <mc:Fallback>
                  <p:oleObj name="Equation" r:id="rId9" imgW="1054100" imgH="520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5"/>
                          <a:ext cx="1044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57" name="Object 21"/>
          <p:cNvGraphicFramePr>
            <a:graphicFrameLocks noChangeAspect="1"/>
          </p:cNvGraphicFramePr>
          <p:nvPr/>
        </p:nvGraphicFramePr>
        <p:xfrm>
          <a:off x="539750" y="4724400"/>
          <a:ext cx="7950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8" name="Equation" r:id="rId11" imgW="5245100" imgH="622300" progId="Equation.DSMT4">
                  <p:embed/>
                </p:oleObj>
              </mc:Choice>
              <mc:Fallback>
                <p:oleObj name="Equation" r:id="rId11" imgW="5245100" imgH="622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79502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7688" y="5805488"/>
            <a:ext cx="67675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Garamond" pitchFamily="18" charset="0"/>
                <a:ea typeface="黑体" panose="02010609060101010101" pitchFamily="2" charset="-122"/>
              </a:rPr>
              <a:t>这就证明了</a:t>
            </a:r>
            <a:r>
              <a:rPr lang="en-US" altLang="zh-CN" sz="2800" b="1" i="1" dirty="0">
                <a:latin typeface="Garamond" pitchFamily="18" charset="0"/>
                <a:ea typeface="黑体" panose="02010609060101010101" pitchFamily="2" charset="-122"/>
              </a:rPr>
              <a:t>F </a:t>
            </a:r>
            <a:r>
              <a:rPr lang="zh-CN" altLang="en-US" sz="2800" b="1" dirty="0">
                <a:latin typeface="Garamond" pitchFamily="18" charset="0"/>
                <a:ea typeface="黑体" panose="02010609060101010101" pitchFamily="2" charset="-122"/>
              </a:rPr>
              <a:t>是一个数域</a:t>
            </a:r>
            <a:r>
              <a:rPr lang="en-US" altLang="zh-CN" sz="2800" b="1" dirty="0">
                <a:latin typeface="Garamond" pitchFamily="18" charset="0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Garamond" pitchFamily="18" charset="0"/>
              <a:ea typeface="黑体" panose="02010609060101010101" pitchFamily="2" charset="-122"/>
            </a:endParaRPr>
          </a:p>
        </p:txBody>
      </p:sp>
      <p:grpSp>
        <p:nvGrpSpPr>
          <p:cNvPr id="142362" name="Group 26"/>
          <p:cNvGrpSpPr/>
          <p:nvPr/>
        </p:nvGrpSpPr>
        <p:grpSpPr bwMode="auto">
          <a:xfrm>
            <a:off x="331788" y="798512"/>
            <a:ext cx="7212012" cy="523874"/>
            <a:chOff x="657" y="391"/>
            <a:chExt cx="4543" cy="330"/>
          </a:xfrm>
        </p:grpSpPr>
        <p:sp>
          <p:nvSpPr>
            <p:cNvPr id="80922" name="Rectangle 25"/>
            <p:cNvSpPr>
              <a:spLocks noChangeArrowheads="1"/>
            </p:cNvSpPr>
            <p:nvPr/>
          </p:nvSpPr>
          <p:spPr bwMode="auto">
            <a:xfrm>
              <a:off x="657" y="391"/>
              <a:ext cx="454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 </a:t>
              </a:r>
              <a:r>
                <a:rPr lang="zh-CN" altLang="en-US" sz="28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  <a:r>
                <a:rPr lang="zh-CN" altLang="en-US" sz="2800" b="1" dirty="0" smtClean="0"/>
                <a:t>                               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ea typeface="黑体" panose="02010609060101010101" pitchFamily="2" charset="-122"/>
                </a:rPr>
                <a:t>则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ea typeface="黑体" panose="02010609060101010101" pitchFamily="2" charset="-122"/>
                </a:rPr>
                <a:t>是一个数域</a:t>
              </a:r>
              <a:r>
                <a:rPr lang="en-US" altLang="zh-CN" sz="2800" b="1" dirty="0"/>
                <a:t>.</a:t>
              </a:r>
              <a:endParaRPr lang="en-US" altLang="zh-CN" sz="2800" b="1" dirty="0"/>
            </a:p>
          </p:txBody>
        </p:sp>
        <p:graphicFrame>
          <p:nvGraphicFramePr>
            <p:cNvPr id="80921" name="Object 5"/>
            <p:cNvGraphicFramePr>
              <a:graphicFrameLocks noChangeAspect="1"/>
            </p:cNvGraphicFramePr>
            <p:nvPr/>
          </p:nvGraphicFramePr>
          <p:xfrm>
            <a:off x="1378" y="391"/>
            <a:ext cx="195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9" name="Equation" r:id="rId13" imgW="1993900" imgH="317500" progId="Equation.DSMT4">
                    <p:embed/>
                  </p:oleObj>
                </mc:Choice>
                <mc:Fallback>
                  <p:oleObj name="Equation" r:id="rId13" imgW="1993900" imgH="317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391"/>
                          <a:ext cx="1950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23850" y="1295400"/>
            <a:ext cx="3367088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易得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是一个数环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42374" name="Group 38"/>
          <p:cNvGrpSpPr/>
          <p:nvPr/>
        </p:nvGrpSpPr>
        <p:grpSpPr bwMode="auto">
          <a:xfrm>
            <a:off x="323850" y="2565400"/>
            <a:ext cx="9144000" cy="773113"/>
            <a:chOff x="204" y="1616"/>
            <a:chExt cx="5760" cy="487"/>
          </a:xfrm>
        </p:grpSpPr>
        <p:sp>
          <p:nvSpPr>
            <p:cNvPr id="80911" name="Rectangle 6"/>
            <p:cNvSpPr>
              <a:spLocks noChangeArrowheads="1"/>
            </p:cNvSpPr>
            <p:nvPr/>
          </p:nvSpPr>
          <p:spPr bwMode="auto">
            <a:xfrm>
              <a:off x="204" y="2085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2" name="Rectangle 8"/>
            <p:cNvSpPr>
              <a:spLocks noChangeArrowheads="1"/>
            </p:cNvSpPr>
            <p:nvPr/>
          </p:nvSpPr>
          <p:spPr bwMode="auto">
            <a:xfrm>
              <a:off x="204" y="209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3" name="Rectangle 12"/>
            <p:cNvSpPr>
              <a:spLocks noChangeArrowheads="1"/>
            </p:cNvSpPr>
            <p:nvPr/>
          </p:nvSpPr>
          <p:spPr bwMode="auto">
            <a:xfrm>
              <a:off x="204" y="209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4" name="Rectangle 14"/>
            <p:cNvSpPr>
              <a:spLocks noChangeArrowheads="1"/>
            </p:cNvSpPr>
            <p:nvPr/>
          </p:nvSpPr>
          <p:spPr bwMode="auto">
            <a:xfrm>
              <a:off x="204" y="209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5" name="Rectangle 16"/>
            <p:cNvSpPr>
              <a:spLocks noChangeArrowheads="1"/>
            </p:cNvSpPr>
            <p:nvPr/>
          </p:nvSpPr>
          <p:spPr bwMode="auto">
            <a:xfrm>
              <a:off x="204" y="209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80916" name="Object 15"/>
            <p:cNvGraphicFramePr>
              <a:graphicFrameLocks noChangeAspect="1"/>
            </p:cNvGraphicFramePr>
            <p:nvPr/>
          </p:nvGraphicFramePr>
          <p:xfrm>
            <a:off x="3924" y="1616"/>
            <a:ext cx="108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0" name="Equation" r:id="rId15" imgW="1054100" imgH="292100" progId="Equation.DSMT4">
                    <p:embed/>
                  </p:oleObj>
                </mc:Choice>
                <mc:Fallback>
                  <p:oleObj name="Equation" r:id="rId15" imgW="1054100" imgH="292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616"/>
                          <a:ext cx="1089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7" name="Rectangle 18"/>
            <p:cNvSpPr>
              <a:spLocks noChangeArrowheads="1"/>
            </p:cNvSpPr>
            <p:nvPr/>
          </p:nvSpPr>
          <p:spPr bwMode="auto">
            <a:xfrm>
              <a:off x="204" y="2103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8" name="Rectangle 20"/>
            <p:cNvSpPr>
              <a:spLocks noChangeArrowheads="1"/>
            </p:cNvSpPr>
            <p:nvPr/>
          </p:nvSpPr>
          <p:spPr bwMode="auto">
            <a:xfrm>
              <a:off x="204" y="2037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19" name="Rectangle 22"/>
            <p:cNvSpPr>
              <a:spLocks noChangeArrowheads="1"/>
            </p:cNvSpPr>
            <p:nvPr/>
          </p:nvSpPr>
          <p:spPr bwMode="auto">
            <a:xfrm>
              <a:off x="204" y="2069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/>
            </a:p>
          </p:txBody>
        </p:sp>
        <p:sp>
          <p:nvSpPr>
            <p:cNvPr id="80920" name="Rectangle 29"/>
            <p:cNvSpPr>
              <a:spLocks noChangeArrowheads="1"/>
            </p:cNvSpPr>
            <p:nvPr/>
          </p:nvSpPr>
          <p:spPr bwMode="auto">
            <a:xfrm>
              <a:off x="290" y="1616"/>
              <a:ext cx="547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>
                  <a:ea typeface="黑体" panose="02010609060101010101" pitchFamily="2" charset="-122"/>
                </a:rPr>
                <a:t>否则当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 =0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的情形将得出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= 0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这与</a:t>
              </a:r>
              <a:r>
                <a:rPr lang="zh-CN" altLang="en-US" sz="2800" b="1">
                  <a:latin typeface="Times New Roman" panose="02020603050405020304" pitchFamily="18" charset="0"/>
                </a:rPr>
                <a:t>                  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矛</a:t>
              </a:r>
              <a:r>
                <a:rPr lang="zh-CN" altLang="en-US" sz="2800" b="1">
                  <a:ea typeface="黑体" panose="02010609060101010101" pitchFamily="2" charset="-122"/>
                </a:rPr>
                <a:t>盾</a:t>
              </a:r>
              <a:r>
                <a:rPr lang="zh-CN" altLang="en-US" sz="2800" b="1"/>
                <a:t>；</a:t>
              </a:r>
              <a:endParaRPr lang="zh-CN" altLang="en-US" sz="2800" b="1"/>
            </a:p>
          </p:txBody>
        </p:sp>
      </p:grpSp>
      <p:sp>
        <p:nvSpPr>
          <p:cNvPr id="80906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142369" name="Group 33"/>
          <p:cNvGrpSpPr/>
          <p:nvPr/>
        </p:nvGrpSpPr>
        <p:grpSpPr bwMode="auto">
          <a:xfrm>
            <a:off x="539750" y="4005263"/>
            <a:ext cx="3829050" cy="542925"/>
            <a:chOff x="385" y="2432"/>
            <a:chExt cx="2412" cy="342"/>
          </a:xfrm>
        </p:grpSpPr>
        <p:graphicFrame>
          <p:nvGraphicFramePr>
            <p:cNvPr id="80909" name="Object 30"/>
            <p:cNvGraphicFramePr>
              <a:graphicFrameLocks noChangeAspect="1"/>
            </p:cNvGraphicFramePr>
            <p:nvPr/>
          </p:nvGraphicFramePr>
          <p:xfrm>
            <a:off x="930" y="2432"/>
            <a:ext cx="37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1" name="Equation" r:id="rId17" imgW="317500" imgH="292100" progId="Equation.DSMT4">
                    <p:embed/>
                  </p:oleObj>
                </mc:Choice>
                <mc:Fallback>
                  <p:oleObj name="Equation" r:id="rId17" imgW="317500" imgH="2921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32"/>
                          <a:ext cx="374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0" name="Rectangle 32"/>
            <p:cNvSpPr>
              <a:spLocks noChangeArrowheads="1"/>
            </p:cNvSpPr>
            <p:nvPr/>
          </p:nvSpPr>
          <p:spPr bwMode="auto">
            <a:xfrm>
              <a:off x="385" y="2432"/>
              <a:ext cx="241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>
                  <a:ea typeface="黑体" panose="02010609060101010101" pitchFamily="2" charset="-122"/>
                </a:rPr>
                <a:t>这与</a:t>
              </a:r>
              <a:r>
                <a:rPr lang="zh-CN" altLang="en-US" sz="2800" b="1"/>
                <a:t>       </a:t>
              </a:r>
              <a:r>
                <a:rPr lang="zh-CN" altLang="en-US" sz="2800" b="1">
                  <a:ea typeface="黑体" panose="02010609060101010101" pitchFamily="2" charset="-122"/>
                </a:rPr>
                <a:t>是无理数矛盾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  <p:sp>
        <p:nvSpPr>
          <p:cNvPr id="80908" name="WordArt 45"/>
          <p:cNvSpPr>
            <a:spLocks noChangeArrowheads="1" noChangeShapeType="1" noTextEdit="1"/>
          </p:cNvSpPr>
          <p:nvPr/>
        </p:nvSpPr>
        <p:spPr bwMode="auto">
          <a:xfrm>
            <a:off x="762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二、数域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9" grpId="0"/>
      <p:bldP spid="1423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二、线性方程组的同解变形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9219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4189413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方程组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的线性组合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313" y="1536700"/>
            <a:ext cx="163988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⑴</a:t>
            </a:r>
            <a:r>
              <a:rPr lang="zh-CN" altLang="en-US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引例</a:t>
            </a:r>
            <a:endParaRPr lang="zh-CN" altLang="en-US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6" name="Group 10"/>
          <p:cNvGrpSpPr/>
          <p:nvPr/>
        </p:nvGrpSpPr>
        <p:grpSpPr bwMode="auto">
          <a:xfrm>
            <a:off x="2592388" y="1300163"/>
            <a:ext cx="3325812" cy="1219200"/>
            <a:chOff x="737" y="240"/>
            <a:chExt cx="2095" cy="768"/>
          </a:xfrm>
        </p:grpSpPr>
        <p:graphicFrame>
          <p:nvGraphicFramePr>
            <p:cNvPr id="9243" name="Object 11"/>
            <p:cNvGraphicFramePr>
              <a:graphicFrameLocks noChangeAspect="1"/>
            </p:cNvGraphicFramePr>
            <p:nvPr/>
          </p:nvGraphicFramePr>
          <p:xfrm>
            <a:off x="737" y="240"/>
            <a:ext cx="185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Equation" r:id="rId1" imgW="1256665" imgH="584200" progId="Equation.DSMT4">
                    <p:embed/>
                  </p:oleObj>
                </mc:Choice>
                <mc:Fallback>
                  <p:oleObj name="Equation" r:id="rId1" imgW="1256665" imgH="584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240"/>
                          <a:ext cx="1855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Text Box 12"/>
            <p:cNvSpPr txBox="1">
              <a:spLocks noChangeArrowheads="1"/>
            </p:cNvSpPr>
            <p:nvPr/>
          </p:nvSpPr>
          <p:spPr bwMode="auto">
            <a:xfrm>
              <a:off x="2556" y="71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endParaRPr lang="en-US" altLang="zh-CN" sz="2000"/>
            </a:p>
          </p:txBody>
        </p:sp>
        <p:sp>
          <p:nvSpPr>
            <p:cNvPr id="9245" name="Rectangle 13"/>
            <p:cNvSpPr>
              <a:spLocks noChangeArrowheads="1"/>
            </p:cNvSpPr>
            <p:nvPr/>
          </p:nvSpPr>
          <p:spPr bwMode="auto">
            <a:xfrm>
              <a:off x="2556" y="24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endParaRPr lang="en-US" altLang="zh-CN" sz="2000"/>
            </a:p>
          </p:txBody>
        </p:sp>
        <p:sp>
          <p:nvSpPr>
            <p:cNvPr id="9246" name="Rectangle 14"/>
            <p:cNvSpPr>
              <a:spLocks noChangeArrowheads="1"/>
            </p:cNvSpPr>
            <p:nvPr/>
          </p:nvSpPr>
          <p:spPr bwMode="auto">
            <a:xfrm>
              <a:off x="2556" y="48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endParaRPr lang="en-US" altLang="zh-CN" sz="2000"/>
            </a:p>
          </p:txBody>
        </p:sp>
      </p:grp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838325" y="2668588"/>
            <a:ext cx="494347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8"/>
          <p:cNvGrpSpPr/>
          <p:nvPr/>
        </p:nvGrpSpPr>
        <p:grpSpPr bwMode="auto">
          <a:xfrm>
            <a:off x="1781175" y="2754313"/>
            <a:ext cx="4443413" cy="1425575"/>
            <a:chOff x="192" y="943"/>
            <a:chExt cx="2799" cy="898"/>
          </a:xfrm>
        </p:grpSpPr>
        <p:graphicFrame>
          <p:nvGraphicFramePr>
            <p:cNvPr id="9236" name="Object 19"/>
            <p:cNvGraphicFramePr>
              <a:graphicFrameLocks noChangeAspect="1"/>
            </p:cNvGraphicFramePr>
            <p:nvPr/>
          </p:nvGraphicFramePr>
          <p:xfrm>
            <a:off x="777" y="943"/>
            <a:ext cx="185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7" name="Equation" r:id="rId3" imgW="1346200" imgH="736600" progId="Equation.DSMT4">
                    <p:embed/>
                  </p:oleObj>
                </mc:Choice>
                <mc:Fallback>
                  <p:oleObj name="Equation" r:id="rId3" imgW="1346200" imgH="736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943"/>
                          <a:ext cx="1854" cy="8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7" name="Group 20"/>
            <p:cNvGrpSpPr/>
            <p:nvPr/>
          </p:nvGrpSpPr>
          <p:grpSpPr bwMode="auto">
            <a:xfrm>
              <a:off x="192" y="1200"/>
              <a:ext cx="624" cy="458"/>
              <a:chOff x="192" y="2160"/>
              <a:chExt cx="624" cy="458"/>
            </a:xfrm>
          </p:grpSpPr>
          <p:graphicFrame>
            <p:nvGraphicFramePr>
              <p:cNvPr id="9241" name="Object 21"/>
              <p:cNvGraphicFramePr>
                <a:graphicFrameLocks noChangeAspect="1"/>
              </p:cNvGraphicFramePr>
              <p:nvPr/>
            </p:nvGraphicFramePr>
            <p:xfrm>
              <a:off x="192" y="2160"/>
              <a:ext cx="62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8" name="Equation" r:id="rId5" imgW="812165" imgH="228600" progId="Equation.3">
                      <p:embed/>
                    </p:oleObj>
                  </mc:Choice>
                  <mc:Fallback>
                    <p:oleObj name="Equation" r:id="rId5" imgW="812165" imgH="2286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160"/>
                            <a:ext cx="62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22"/>
              <p:cNvGraphicFramePr>
                <a:graphicFrameLocks noChangeAspect="1"/>
              </p:cNvGraphicFramePr>
              <p:nvPr/>
            </p:nvGraphicFramePr>
            <p:xfrm>
              <a:off x="192" y="2352"/>
              <a:ext cx="57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9" name="Equation" r:id="rId7" imgW="685800" imgH="317500" progId="Equation.3">
                      <p:embed/>
                    </p:oleObj>
                  </mc:Choice>
                  <mc:Fallback>
                    <p:oleObj name="Equation" r:id="rId7" imgW="685800" imgH="3175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352"/>
                            <a:ext cx="576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2555" y="10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r>
                <a:rPr lang="en-US" altLang="zh-CN" sz="2000">
                  <a:latin typeface="宋体" panose="02010600030101010101" pitchFamily="2" charset="-122"/>
                </a:rPr>
                <a:t>′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9239" name="Rectangle 24"/>
            <p:cNvSpPr>
              <a:spLocks noChangeArrowheads="1"/>
            </p:cNvSpPr>
            <p:nvPr/>
          </p:nvSpPr>
          <p:spPr bwMode="auto">
            <a:xfrm>
              <a:off x="2544" y="1248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r>
                <a:rPr lang="en-US" altLang="zh-CN" sz="2000" baseline="30000">
                  <a:latin typeface="宋体" panose="02010600030101010101" pitchFamily="2" charset="-122"/>
                </a:rPr>
                <a:t>′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9240" name="Text Box 25"/>
            <p:cNvSpPr txBox="1">
              <a:spLocks noChangeArrowheads="1"/>
            </p:cNvSpPr>
            <p:nvPr/>
          </p:nvSpPr>
          <p:spPr bwMode="auto">
            <a:xfrm>
              <a:off x="2544" y="1526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r>
                <a:rPr lang="en-US" altLang="zh-CN" sz="2000" baseline="30000">
                  <a:latin typeface="宋体" panose="02010600030101010101" pitchFamily="2" charset="-122"/>
                  <a:cs typeface="Times New Roman" panose="02020603050405020304" pitchFamily="18" charset="0"/>
                </a:rPr>
                <a:t>′</a:t>
              </a:r>
              <a:endParaRPr lang="en-US" altLang="zh-CN" sz="2000">
                <a:latin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1781175" y="4540250"/>
            <a:ext cx="50006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5" name="Object 30"/>
          <p:cNvGraphicFramePr>
            <a:graphicFrameLocks noChangeAspect="1"/>
          </p:cNvGraphicFramePr>
          <p:nvPr/>
        </p:nvGraphicFramePr>
        <p:xfrm>
          <a:off x="6003925" y="50927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9" imgW="127000" imgH="253365" progId="Equation.3">
                  <p:embed/>
                </p:oleObj>
              </mc:Choice>
              <mc:Fallback>
                <p:oleObj name="Equation" r:id="rId9" imgW="127000" imgH="2533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50927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64"/>
          <p:cNvGrpSpPr/>
          <p:nvPr/>
        </p:nvGrpSpPr>
        <p:grpSpPr bwMode="auto">
          <a:xfrm>
            <a:off x="1800225" y="4756150"/>
            <a:ext cx="4425950" cy="1308100"/>
            <a:chOff x="204" y="2659"/>
            <a:chExt cx="2788" cy="824"/>
          </a:xfrm>
        </p:grpSpPr>
        <p:graphicFrame>
          <p:nvGraphicFramePr>
            <p:cNvPr id="9231" name="Object 31"/>
            <p:cNvGraphicFramePr>
              <a:graphicFrameLocks noChangeAspect="1"/>
            </p:cNvGraphicFramePr>
            <p:nvPr/>
          </p:nvGraphicFramePr>
          <p:xfrm>
            <a:off x="788" y="2659"/>
            <a:ext cx="1807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1" name="Equation" r:id="rId11" imgW="1333500" imgH="711200" progId="Equation.DSMT4">
                    <p:embed/>
                  </p:oleObj>
                </mc:Choice>
                <mc:Fallback>
                  <p:oleObj name="Equation" r:id="rId11" imgW="1333500" imgH="711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2659"/>
                          <a:ext cx="1807" cy="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32"/>
            <p:cNvGraphicFramePr>
              <a:graphicFrameLocks noChangeAspect="1"/>
            </p:cNvGraphicFramePr>
            <p:nvPr/>
          </p:nvGraphicFramePr>
          <p:xfrm>
            <a:off x="204" y="2951"/>
            <a:ext cx="6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13" imgW="723900" imgH="317500" progId="Equation.3">
                    <p:embed/>
                  </p:oleObj>
                </mc:Choice>
                <mc:Fallback>
                  <p:oleObj name="Equation" r:id="rId13" imgW="723900" imgH="317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951"/>
                          <a:ext cx="6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Rectangle 33"/>
            <p:cNvSpPr>
              <a:spLocks noChangeArrowheads="1"/>
            </p:cNvSpPr>
            <p:nvPr/>
          </p:nvSpPr>
          <p:spPr bwMode="auto">
            <a:xfrm>
              <a:off x="2556" y="266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①</a:t>
              </a:r>
              <a:r>
                <a:rPr lang="en-US" altLang="zh-CN" sz="2000">
                  <a:cs typeface="Times New Roman" panose="02020603050405020304" pitchFamily="18" charset="0"/>
                </a:rPr>
                <a:t>″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9234" name="Rectangle 34"/>
            <p:cNvSpPr>
              <a:spLocks noChangeArrowheads="1"/>
            </p:cNvSpPr>
            <p:nvPr/>
          </p:nvSpPr>
          <p:spPr bwMode="auto">
            <a:xfrm>
              <a:off x="2556" y="2931"/>
              <a:ext cx="41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②</a:t>
              </a:r>
              <a:r>
                <a:rPr lang="en-US" altLang="zh-CN" sz="2000" baseline="30000">
                  <a:cs typeface="Times New Roman" panose="02020603050405020304" pitchFamily="18" charset="0"/>
                </a:rPr>
                <a:t>″</a:t>
              </a:r>
              <a:endParaRPr lang="en-US" altLang="zh-CN" sz="2000">
                <a:cs typeface="Times New Roman" panose="02020603050405020304" pitchFamily="18" charset="0"/>
              </a:endParaRPr>
            </a:p>
          </p:txBody>
        </p:sp>
        <p:sp>
          <p:nvSpPr>
            <p:cNvPr id="9235" name="Text Box 35"/>
            <p:cNvSpPr txBox="1">
              <a:spLocks noChangeArrowheads="1"/>
            </p:cNvSpPr>
            <p:nvPr/>
          </p:nvSpPr>
          <p:spPr bwMode="auto">
            <a:xfrm>
              <a:off x="2556" y="3181"/>
              <a:ext cx="38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/>
                <a:t>③</a:t>
              </a:r>
              <a:r>
                <a:rPr lang="en-US" altLang="zh-CN" sz="2000" baseline="30000">
                  <a:cs typeface="Times New Roman" panose="02020603050405020304" pitchFamily="18" charset="0"/>
                </a:rPr>
                <a:t>″</a:t>
              </a:r>
              <a:endParaRPr lang="en-US" altLang="zh-CN" sz="2000"/>
            </a:p>
          </p:txBody>
        </p:sp>
      </p:grp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1800225" y="6269038"/>
            <a:ext cx="521017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8101013" y="1981200"/>
          <a:ext cx="3413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公式" r:id="rId15" imgW="76200" imgH="203200" progId="Equation.3">
                  <p:embed/>
                </p:oleObj>
              </mc:Choice>
              <mc:Fallback>
                <p:oleObj name="公式" r:id="rId15" imgW="76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981200"/>
                        <a:ext cx="34131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4"/>
          <p:cNvSpPr>
            <a:spLocks noChangeShapeType="1"/>
          </p:cNvSpPr>
          <p:nvPr/>
        </p:nvSpPr>
        <p:spPr bwMode="auto">
          <a:xfrm flipV="1">
            <a:off x="6629400" y="2611438"/>
            <a:ext cx="2362200" cy="2222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7380288" y="3205163"/>
          <a:ext cx="15065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7" imgW="571500" imgH="533400" progId="Equation.DSMT4">
                  <p:embed/>
                </p:oleObj>
              </mc:Choice>
              <mc:Fallback>
                <p:oleObj name="Equation" r:id="rId17" imgW="571500" imgH="533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05163"/>
                        <a:ext cx="1506537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" grpId="0" animBg="1"/>
      <p:bldP spid="21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8056" y="5486400"/>
            <a:ext cx="793494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/>
            <a:r>
              <a:rPr lang="zh-CN" altLang="en-US" sz="2800" b="1" dirty="0"/>
              <a:t>若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互为线性组合，则</a:t>
            </a:r>
            <a:r>
              <a:rPr lang="en-US" altLang="zh-CN" sz="2800" b="1" dirty="0"/>
              <a:t>U          W</a:t>
            </a:r>
            <a:r>
              <a:rPr lang="zh-CN" altLang="en-US" sz="2800" b="1" dirty="0"/>
              <a:t>是同解</a:t>
            </a:r>
            <a:r>
              <a:rPr lang="zh-CN" altLang="en-US" sz="2800" b="1" dirty="0" smtClean="0"/>
              <a:t>变形。</a:t>
            </a:r>
            <a:endParaRPr lang="zh-CN" altLang="en-US" sz="2800" b="1" dirty="0"/>
          </a:p>
        </p:txBody>
      </p:sp>
      <p:sp>
        <p:nvSpPr>
          <p:cNvPr id="1024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800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二、线性方程组的同解变形</a:t>
            </a:r>
            <a:endParaRPr lang="zh-CN" altLang="en-US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0243" name="Text Box 47"/>
          <p:cNvSpPr txBox="1">
            <a:spLocks noChangeArrowheads="1"/>
          </p:cNvSpPr>
          <p:nvPr/>
        </p:nvSpPr>
        <p:spPr bwMode="auto">
          <a:xfrm>
            <a:off x="228600" y="838200"/>
            <a:ext cx="4189413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方程组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的线性组合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8125" y="1536700"/>
            <a:ext cx="2084388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）概念</a:t>
            </a:r>
            <a:endParaRPr lang="zh-CN" altLang="en-US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0245" name="Object 30"/>
          <p:cNvGraphicFramePr>
            <a:graphicFrameLocks noChangeAspect="1"/>
          </p:cNvGraphicFramePr>
          <p:nvPr/>
        </p:nvGraphicFramePr>
        <p:xfrm>
          <a:off x="6003925" y="50927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" imgW="127000" imgH="253365" progId="Equation.3">
                  <p:embed/>
                </p:oleObj>
              </mc:Choice>
              <mc:Fallback>
                <p:oleObj name="Equation" r:id="rId1" imgW="127000" imgH="2533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50927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14834" y="2236433"/>
            <a:ext cx="8561387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 smtClean="0"/>
              <a:t>任意</a:t>
            </a:r>
            <a:r>
              <a:rPr lang="zh-CN" altLang="en-US" sz="2800" b="1" dirty="0"/>
              <a:t>方程组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中各方程分别乘以常数再相加得到的新</a:t>
            </a:r>
            <a:r>
              <a:rPr lang="zh-CN" altLang="en-US" sz="2800" b="1" dirty="0" smtClean="0"/>
              <a:t>方程</a:t>
            </a:r>
            <a:r>
              <a:rPr lang="zh-CN" altLang="en-US" sz="2800" b="1" dirty="0"/>
              <a:t>称为方程组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线性组合</a:t>
            </a:r>
            <a:r>
              <a:rPr lang="zh-CN" altLang="en-US" sz="2800" b="1" dirty="0"/>
              <a:t>。由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的若干个线性组合</a:t>
            </a:r>
            <a:r>
              <a:rPr lang="zh-CN" altLang="en-US" sz="2800" b="1" dirty="0" smtClean="0"/>
              <a:t>组成的</a:t>
            </a:r>
            <a:r>
              <a:rPr lang="zh-CN" altLang="en-US" sz="2800" b="1" dirty="0"/>
              <a:t>方程组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也称为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线性组合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0" y="3810000"/>
            <a:ext cx="920115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/>
              <a:t>   注意：</a:t>
            </a:r>
            <a:endParaRPr lang="en-US" altLang="zh-CN" sz="2800" b="1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方程组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的解一定是它的线性组合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的解；</a:t>
            </a:r>
            <a:endParaRPr lang="en-US" altLang="zh-CN" sz="2800" b="1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zh-CN" altLang="en-US" sz="2800" b="1" dirty="0"/>
              <a:t>若</a:t>
            </a:r>
            <a:r>
              <a:rPr lang="en-US" altLang="zh-CN" sz="2800" b="1" dirty="0" smtClean="0"/>
              <a:t>W</a:t>
            </a:r>
            <a:r>
              <a:rPr lang="zh-CN" altLang="en-US" sz="2800" b="1" dirty="0"/>
              <a:t>可以通过线性组合变回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，则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的解也是</a:t>
            </a:r>
            <a:r>
              <a:rPr lang="en-US" altLang="zh-CN" sz="2800" b="1" dirty="0"/>
              <a:t>U</a:t>
            </a:r>
            <a:r>
              <a:rPr lang="zh-CN" altLang="en-US" sz="2800" b="1" dirty="0"/>
              <a:t>的解；</a:t>
            </a:r>
            <a:endParaRPr lang="en-US" altLang="zh-CN" sz="2800" b="1" dirty="0"/>
          </a:p>
          <a:p>
            <a:pPr lvl="1" eaLnBrk="1" hangingPunct="1"/>
            <a:r>
              <a:rPr lang="en-US" altLang="zh-CN" sz="2800" b="1" dirty="0" smtClean="0"/>
              <a:t>	</a:t>
            </a:r>
            <a:endParaRPr lang="zh-CN" altLang="en-US" sz="28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456237" y="5715000"/>
            <a:ext cx="7921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utoUpdateAnimBg="0"/>
      <p:bldP spid="33" grpId="0" autoUpdateAnimBg="0"/>
      <p:bldP spid="3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4627</Words>
  <Application>WPS 演示</Application>
  <PresentationFormat>全屏显示(4:3)</PresentationFormat>
  <Paragraphs>726</Paragraphs>
  <Slides>77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293</vt:i4>
      </vt:variant>
      <vt:variant>
        <vt:lpstr>幻灯片标题</vt:lpstr>
      </vt:variant>
      <vt:variant>
        <vt:i4>77</vt:i4>
      </vt:variant>
    </vt:vector>
  </HeadingPairs>
  <TitlesOfParts>
    <vt:vector size="387" baseType="lpstr">
      <vt:lpstr>Arial</vt:lpstr>
      <vt:lpstr>宋体</vt:lpstr>
      <vt:lpstr>Wingdings</vt:lpstr>
      <vt:lpstr>楷体_GB2312</vt:lpstr>
      <vt:lpstr>Garamond</vt:lpstr>
      <vt:lpstr>华文行楷</vt:lpstr>
      <vt:lpstr>隶书</vt:lpstr>
      <vt:lpstr>黑体</vt:lpstr>
      <vt:lpstr>Times New Roman</vt:lpstr>
      <vt:lpstr>华文细黑</vt:lpstr>
      <vt:lpstr>华文楷体</vt:lpstr>
      <vt:lpstr>华文新魏</vt:lpstr>
      <vt:lpstr>Comic Sans MS</vt:lpstr>
      <vt:lpstr>新宋体</vt:lpstr>
      <vt:lpstr>微软雅黑</vt:lpstr>
      <vt:lpstr>AMGDT</vt:lpstr>
      <vt:lpstr>自定义设计方案</vt:lpstr>
      <vt:lpstr>PowerPoint.Show.8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定义2  设F 是一个数环，如果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Home</cp:lastModifiedBy>
  <cp:revision>666</cp:revision>
  <cp:lastPrinted>2113-01-01T00:00:00Z</cp:lastPrinted>
  <dcterms:created xsi:type="dcterms:W3CDTF">2113-01-01T00:00:00Z</dcterms:created>
  <dcterms:modified xsi:type="dcterms:W3CDTF">2016-10-11T12:01:44Z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2052-10.1.0.5975</vt:lpwstr>
  </property>
</Properties>
</file>