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2"/>
  </p:notesMasterIdLst>
  <p:sldIdLst>
    <p:sldId id="822" r:id="rId2"/>
    <p:sldId id="878" r:id="rId3"/>
    <p:sldId id="899" r:id="rId4"/>
    <p:sldId id="879" r:id="rId5"/>
    <p:sldId id="883" r:id="rId6"/>
    <p:sldId id="884" r:id="rId7"/>
    <p:sldId id="885" r:id="rId8"/>
    <p:sldId id="886" r:id="rId9"/>
    <p:sldId id="887" r:id="rId10"/>
    <p:sldId id="903" r:id="rId11"/>
    <p:sldId id="904" r:id="rId12"/>
    <p:sldId id="905" r:id="rId13"/>
    <p:sldId id="906" r:id="rId14"/>
    <p:sldId id="908" r:id="rId15"/>
    <p:sldId id="909" r:id="rId16"/>
    <p:sldId id="888" r:id="rId17"/>
    <p:sldId id="921" r:id="rId18"/>
    <p:sldId id="900" r:id="rId19"/>
    <p:sldId id="890" r:id="rId20"/>
    <p:sldId id="901" r:id="rId21"/>
    <p:sldId id="922" r:id="rId22"/>
    <p:sldId id="891" r:id="rId23"/>
    <p:sldId id="893" r:id="rId24"/>
    <p:sldId id="894" r:id="rId25"/>
    <p:sldId id="895" r:id="rId26"/>
    <p:sldId id="912" r:id="rId27"/>
    <p:sldId id="917" r:id="rId28"/>
    <p:sldId id="898" r:id="rId29"/>
    <p:sldId id="919" r:id="rId30"/>
    <p:sldId id="920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129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3408D83-5051-4EA1-B44F-1B63F106E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275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84F2FA-0618-4CA9-82D9-B250E79943B4}" type="slidenum">
              <a:rPr lang="en-US" altLang="zh-CN" sz="1200" smtClean="0"/>
              <a:pPr/>
              <a:t>28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26324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EC5203-212C-492E-B008-2A7A99DBE786}" type="slidenum">
              <a:rPr lang="en-US" altLang="zh-CN" sz="1200" smtClean="0"/>
              <a:pPr/>
              <a:t>29</a:t>
            </a:fld>
            <a:endParaRPr lang="en-US" altLang="zh-CN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7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321FB1-288E-41E6-BF25-2B89733E6958}" type="slidenum">
              <a:rPr lang="en-US" altLang="zh-CN" sz="1200" smtClean="0"/>
              <a:pPr/>
              <a:t>30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9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700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068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264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7658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297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292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3085090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626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93709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02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425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634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3826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98997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25230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62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11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8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288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40000" y="1904501"/>
            <a:ext cx="431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问题的提出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anose="02010800040101010101" pitchFamily="2" charset="-122"/>
              </a:rPr>
              <a:t>第二节向量组的秩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45938" y="2595037"/>
            <a:ext cx="4157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向量组的秩和极大无关组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17713" y="32956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40000" y="3285573"/>
            <a:ext cx="49228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利用初等变换求向量组的秩</a:t>
            </a: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2017713" y="39576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540000" y="3934776"/>
            <a:ext cx="49244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等价向量组及秩的关系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722440"/>
              </p:ext>
            </p:extLst>
          </p:nvPr>
        </p:nvGraphicFramePr>
        <p:xfrm>
          <a:off x="1222375" y="1100786"/>
          <a:ext cx="7320069" cy="211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3" imgW="3416040" imgH="939600" progId="Equation.DSMT4">
                  <p:embed/>
                </p:oleObj>
              </mc:Choice>
              <mc:Fallback>
                <p:oleObj name="Equation" r:id="rId3" imgW="3416040" imgH="9396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100786"/>
                        <a:ext cx="7320069" cy="211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63550" y="36718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554503"/>
              </p:ext>
            </p:extLst>
          </p:nvPr>
        </p:nvGraphicFramePr>
        <p:xfrm>
          <a:off x="1222375" y="3695700"/>
          <a:ext cx="7059077" cy="110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5" imgW="2920680" imgH="457200" progId="Equation.DSMT4">
                  <p:embed/>
                </p:oleObj>
              </mc:Choice>
              <mc:Fallback>
                <p:oleObj name="Equation" r:id="rId5" imgW="2920680" imgH="4572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695700"/>
                        <a:ext cx="7059077" cy="1104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8153400" y="62865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" y="103571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790700" y="1066800"/>
          <a:ext cx="45593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3" imgW="4559300" imgH="2578100" progId="Equation.3">
                  <p:embed/>
                </p:oleObj>
              </mc:Choice>
              <mc:Fallback>
                <p:oleObj name="Equation" r:id="rId3" imgW="4559300" imgH="25781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066800"/>
                        <a:ext cx="4559300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357524"/>
              </p:ext>
            </p:extLst>
          </p:nvPr>
        </p:nvGraphicFramePr>
        <p:xfrm>
          <a:off x="1752600" y="3962400"/>
          <a:ext cx="465293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5" imgW="4305300" imgH="2044700" progId="Equation.DSMT4">
                  <p:embed/>
                </p:oleObj>
              </mc:Choice>
              <mc:Fallback>
                <p:oleObj name="Equation" r:id="rId5" imgW="4305300" imgH="20447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4652933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8153400" y="62865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828800" y="838200"/>
          <a:ext cx="4521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3" imgW="4521200" imgH="2044700" progId="Equation.3">
                  <p:embed/>
                </p:oleObj>
              </mc:Choice>
              <mc:Fallback>
                <p:oleObj name="Equation" r:id="rId3" imgW="4521200" imgH="20447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4521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197100" y="3048000"/>
          <a:ext cx="4165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5" imgW="4165600" imgH="2044700" progId="Equation.3">
                  <p:embed/>
                </p:oleObj>
              </mc:Choice>
              <mc:Fallback>
                <p:oleObj name="Equation" r:id="rId5" imgW="4165600" imgH="20447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048000"/>
                        <a:ext cx="41656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767939"/>
              </p:ext>
            </p:extLst>
          </p:nvPr>
        </p:nvGraphicFramePr>
        <p:xfrm>
          <a:off x="2362200" y="5257800"/>
          <a:ext cx="4686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7" imgW="4686300" imgH="635000" progId="Equation.3">
                  <p:embed/>
                </p:oleObj>
              </mc:Choice>
              <mc:Fallback>
                <p:oleObj name="Equation" r:id="rId7" imgW="4686300" imgH="6350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46863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8153400" y="62865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42738"/>
              </p:ext>
            </p:extLst>
          </p:nvPr>
        </p:nvGraphicFramePr>
        <p:xfrm>
          <a:off x="696875" y="3351590"/>
          <a:ext cx="5033559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3" imgW="2133360" imgH="215640" progId="Equation.DSMT4">
                  <p:embed/>
                </p:oleObj>
              </mc:Choice>
              <mc:Fallback>
                <p:oleObj name="Equation" r:id="rId3" imgW="2133360" imgH="2156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75" y="3351590"/>
                        <a:ext cx="5033559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4800600" y="774700"/>
          <a:ext cx="3352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5" imgW="3352800" imgH="2044700" progId="Equation.3">
                  <p:embed/>
                </p:oleObj>
              </mc:Choice>
              <mc:Fallback>
                <p:oleObj name="Equation" r:id="rId5" imgW="3352800" imgH="204470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74700"/>
                        <a:ext cx="3352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2"/>
          <p:cNvGraphicFramePr>
            <a:graphicFrameLocks noChangeAspect="1"/>
          </p:cNvGraphicFramePr>
          <p:nvPr/>
        </p:nvGraphicFramePr>
        <p:xfrm>
          <a:off x="914400" y="1447800"/>
          <a:ext cx="377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7" imgW="3771900" imgH="444500" progId="Equation.3">
                  <p:embed/>
                </p:oleObj>
              </mc:Choice>
              <mc:Fallback>
                <p:oleObj name="Equation" r:id="rId7" imgW="3771900" imgH="4445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3771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658939"/>
              </p:ext>
            </p:extLst>
          </p:nvPr>
        </p:nvGraphicFramePr>
        <p:xfrm>
          <a:off x="696875" y="3944794"/>
          <a:ext cx="7745150" cy="51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9" imgW="3340080" imgH="228600" progId="Equation.DSMT4">
                  <p:embed/>
                </p:oleObj>
              </mc:Choice>
              <mc:Fallback>
                <p:oleObj name="Equation" r:id="rId9" imgW="3340080" imgH="2286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75" y="3944794"/>
                        <a:ext cx="7745150" cy="512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334396"/>
              </p:ext>
            </p:extLst>
          </p:nvPr>
        </p:nvGraphicFramePr>
        <p:xfrm>
          <a:off x="696874" y="4526905"/>
          <a:ext cx="7913725" cy="47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11" imgW="3568680" imgH="215640" progId="Equation.DSMT4">
                  <p:embed/>
                </p:oleObj>
              </mc:Choice>
              <mc:Fallback>
                <p:oleObj name="Equation" r:id="rId11" imgW="3568680" imgH="21564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74" y="4526905"/>
                        <a:ext cx="7913725" cy="473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813435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 rot="5400000">
            <a:off x="5048250" y="857250"/>
            <a:ext cx="1943100" cy="1828799"/>
            <a:chOff x="3470" y="1434"/>
            <a:chExt cx="1224" cy="998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470" y="1434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3470" y="2115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3470" y="2432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9402"/>
              </p:ext>
            </p:extLst>
          </p:nvPr>
        </p:nvGraphicFramePr>
        <p:xfrm>
          <a:off x="1219200" y="1066800"/>
          <a:ext cx="557380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3" imgW="2514600" imgH="1168200" progId="Equation.DSMT4">
                  <p:embed/>
                </p:oleObj>
              </mc:Choice>
              <mc:Fallback>
                <p:oleObj name="Equation" r:id="rId3" imgW="2514600" imgH="1168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557380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193907"/>
              </p:ext>
            </p:extLst>
          </p:nvPr>
        </p:nvGraphicFramePr>
        <p:xfrm>
          <a:off x="1219200" y="4038600"/>
          <a:ext cx="71516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5" imgW="3263760" imgH="431640" progId="Equation.DSMT4">
                  <p:embed/>
                </p:oleObj>
              </mc:Choice>
              <mc:Fallback>
                <p:oleObj name="Equation" r:id="rId5" imgW="3263760" imgH="43164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7151688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" y="96123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834032"/>
              </p:ext>
            </p:extLst>
          </p:nvPr>
        </p:nvGraphicFramePr>
        <p:xfrm>
          <a:off x="1073150" y="1066429"/>
          <a:ext cx="6172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3" imgW="2565360" imgH="203040" progId="Equation.DSMT4">
                  <p:embed/>
                </p:oleObj>
              </mc:Choice>
              <mc:Fallback>
                <p:oleObj name="Equation" r:id="rId3" imgW="2565360" imgH="20304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066429"/>
                        <a:ext cx="61722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73123"/>
              </p:ext>
            </p:extLst>
          </p:nvPr>
        </p:nvGraphicFramePr>
        <p:xfrm>
          <a:off x="762000" y="1797668"/>
          <a:ext cx="3434267" cy="188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5" imgW="1663560" imgH="914400" progId="Equation.DSMT4">
                  <p:embed/>
                </p:oleObj>
              </mc:Choice>
              <mc:Fallback>
                <p:oleObj name="Equation" r:id="rId5" imgW="1663560" imgH="9144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97668"/>
                        <a:ext cx="3434267" cy="1887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6469" y="1044576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59250" y="2164629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196267" y="2621829"/>
            <a:ext cx="1728788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753215"/>
              </p:ext>
            </p:extLst>
          </p:nvPr>
        </p:nvGraphicFramePr>
        <p:xfrm>
          <a:off x="5962072" y="1676400"/>
          <a:ext cx="2845806" cy="200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7" imgW="1295280" imgH="914400" progId="Equation.DSMT4">
                  <p:embed/>
                </p:oleObj>
              </mc:Choice>
              <mc:Fallback>
                <p:oleObj name="Equation" r:id="rId7" imgW="1295280" imgH="9144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072" y="1676400"/>
                        <a:ext cx="2845806" cy="2008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42246"/>
              </p:ext>
            </p:extLst>
          </p:nvPr>
        </p:nvGraphicFramePr>
        <p:xfrm>
          <a:off x="778823" y="5082947"/>
          <a:ext cx="4149781" cy="118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9" imgW="1650960" imgH="469800" progId="Equation.DSMT4">
                  <p:embed/>
                </p:oleObj>
              </mc:Choice>
              <mc:Fallback>
                <p:oleObj name="Equation" r:id="rId9" imgW="1650960" imgH="4698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3" y="5082947"/>
                        <a:ext cx="4149781" cy="1181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00200"/>
              </p:ext>
            </p:extLst>
          </p:nvPr>
        </p:nvGraphicFramePr>
        <p:xfrm>
          <a:off x="762000" y="3962400"/>
          <a:ext cx="3603643" cy="53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11" imgW="1371600" imgH="203040" progId="Equation.DSMT4">
                  <p:embed/>
                </p:oleObj>
              </mc:Choice>
              <mc:Fallback>
                <p:oleObj name="Equation" r:id="rId11" imgW="1371600" imgH="2030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3603643" cy="533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65885"/>
              </p:ext>
            </p:extLst>
          </p:nvPr>
        </p:nvGraphicFramePr>
        <p:xfrm>
          <a:off x="808038" y="4548454"/>
          <a:ext cx="58785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13" imgW="2514600" imgH="228600" progId="Equation.DSMT4">
                  <p:embed/>
                </p:oleObj>
              </mc:Choice>
              <mc:Fallback>
                <p:oleObj name="Equation" r:id="rId13" imgW="2514600" imgH="2286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548454"/>
                        <a:ext cx="587851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2"/>
          <p:cNvGrpSpPr>
            <a:grpSpLocks/>
          </p:cNvGrpSpPr>
          <p:nvPr/>
        </p:nvGrpSpPr>
        <p:grpSpPr bwMode="auto">
          <a:xfrm rot="5400000">
            <a:off x="6076950" y="1847851"/>
            <a:ext cx="1943100" cy="1600199"/>
            <a:chOff x="3470" y="1434"/>
            <a:chExt cx="1224" cy="998"/>
          </a:xfrm>
        </p:grpSpPr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3470" y="1434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3470" y="2147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470" y="2432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311150" y="871537"/>
            <a:ext cx="613568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两个向量组等价的概念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9816" name="Group 8"/>
          <p:cNvGrpSpPr>
            <a:grpSpLocks/>
          </p:cNvGrpSpPr>
          <p:nvPr/>
        </p:nvGrpSpPr>
        <p:grpSpPr bwMode="auto">
          <a:xfrm>
            <a:off x="457200" y="1436688"/>
            <a:ext cx="8147050" cy="2490788"/>
            <a:chOff x="288" y="1039"/>
            <a:chExt cx="5132" cy="1569"/>
          </a:xfrm>
        </p:grpSpPr>
        <p:graphicFrame>
          <p:nvGraphicFramePr>
            <p:cNvPr id="215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0332937"/>
                </p:ext>
              </p:extLst>
            </p:nvPr>
          </p:nvGraphicFramePr>
          <p:xfrm>
            <a:off x="354" y="1405"/>
            <a:ext cx="5066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Equation" r:id="rId3" imgW="3517560" imgH="838080" progId="Equation.DSMT4">
                    <p:embed/>
                  </p:oleObj>
                </mc:Choice>
                <mc:Fallback>
                  <p:oleObj name="Equation" r:id="rId3" imgW="3517560" imgH="83808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1405"/>
                          <a:ext cx="5066" cy="1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7"/>
            <p:cNvSpPr txBox="1">
              <a:spLocks noChangeArrowheads="1"/>
            </p:cNvSpPr>
            <p:nvPr/>
          </p:nvSpPr>
          <p:spPr bwMode="auto">
            <a:xfrm>
              <a:off x="288" y="1039"/>
              <a:ext cx="246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</a:rPr>
                <a:t>设有两个</a:t>
              </a:r>
              <a:r>
                <a:rPr lang="zh-CN" altLang="en-US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</a:rPr>
                <a:t>n 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</a:rPr>
                <a:t>维向量组</a:t>
              </a:r>
            </a:p>
          </p:txBody>
        </p:sp>
      </p:grp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323850" y="4437063"/>
            <a:ext cx="8397875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反身性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：向量组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与其自身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等价；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323850" y="39893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等价三公理</a:t>
            </a:r>
            <a:r>
              <a:rPr lang="zh-CN" altLang="en-US" sz="2800" dirty="0"/>
              <a:t>：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11150" y="4964113"/>
            <a:ext cx="7735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等价；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303213" y="5445125"/>
            <a:ext cx="77059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等价，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17" grpId="0" autoUpdateAnimBg="0"/>
      <p:bldP spid="119818" grpId="0"/>
      <p:bldP spid="119819" grpId="0"/>
      <p:bldP spid="1198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8200" y="2590800"/>
            <a:ext cx="720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问题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向量组与其什么样的子组等价？</a:t>
            </a:r>
          </a:p>
        </p:txBody>
      </p:sp>
    </p:spTree>
    <p:extLst>
      <p:ext uri="{BB962C8B-B14F-4D97-AF65-F5344CB8AC3E}">
        <p14:creationId xmlns:p14="http://schemas.microsoft.com/office/powerpoint/2010/main" val="244026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64177" y="883670"/>
            <a:ext cx="8367712" cy="584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向量组与它的任一个极大无关组等价。</a:t>
            </a:r>
          </a:p>
        </p:txBody>
      </p:sp>
      <p:graphicFrame>
        <p:nvGraphicFramePr>
          <p:cNvPr id="140292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09889105"/>
              </p:ext>
            </p:extLst>
          </p:nvPr>
        </p:nvGraphicFramePr>
        <p:xfrm>
          <a:off x="1524000" y="1526316"/>
          <a:ext cx="4572000" cy="90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3" imgW="2184400" imgH="431800" progId="Equation.DSMT4">
                  <p:embed/>
                </p:oleObj>
              </mc:Choice>
              <mc:Fallback>
                <p:oleObj name="Equation" r:id="rId3" imgW="2184400" imgH="431800" progId="Equation.DSMT4">
                  <p:embed/>
                  <p:pic>
                    <p:nvPicPr>
                      <p:cNvPr id="0" name="Picture 1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6316"/>
                        <a:ext cx="4572000" cy="9043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63624" y="1500414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88065"/>
              </p:ext>
            </p:extLst>
          </p:nvPr>
        </p:nvGraphicFramePr>
        <p:xfrm>
          <a:off x="325870" y="2296119"/>
          <a:ext cx="8196655" cy="14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5" imgW="3708400" imgH="647700" progId="Equation.DSMT4">
                  <p:embed/>
                </p:oleObj>
              </mc:Choice>
              <mc:Fallback>
                <p:oleObj name="Equation" r:id="rId5" imgW="3708400" imgH="6477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70" y="2296119"/>
                        <a:ext cx="8196655" cy="1433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99263"/>
              </p:ext>
            </p:extLst>
          </p:nvPr>
        </p:nvGraphicFramePr>
        <p:xfrm>
          <a:off x="304800" y="3749123"/>
          <a:ext cx="8195664" cy="173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7" imgW="3962400" imgH="838200" progId="Equation.DSMT4">
                  <p:embed/>
                </p:oleObj>
              </mc:Choice>
              <mc:Fallback>
                <p:oleObj name="Equation" r:id="rId7" imgW="3962400" imgH="838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49123"/>
                        <a:ext cx="8195664" cy="1735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05842"/>
              </p:ext>
            </p:extLst>
          </p:nvPr>
        </p:nvGraphicFramePr>
        <p:xfrm>
          <a:off x="685800" y="5499127"/>
          <a:ext cx="6096000" cy="90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9" imgW="2921000" imgH="431800" progId="Equation.DSMT4">
                  <p:embed/>
                </p:oleObj>
              </mc:Choice>
              <mc:Fallback>
                <p:oleObj name="Equation" r:id="rId9" imgW="2921000" imgH="4318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99127"/>
                        <a:ext cx="6096000" cy="9016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674490" y="5877580"/>
            <a:ext cx="1028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nimBg="1" autoUpdateAnimBg="0"/>
      <p:bldP spid="140294" grpId="0" autoUpdateAnimBg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1" y="1089357"/>
            <a:ext cx="8153400" cy="11264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lang="zh-CN" altLang="en-US" sz="2800" dirty="0"/>
              <a:t>向量组的任意两个极大无关组等价；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即</a:t>
            </a:r>
            <a:r>
              <a:rPr lang="zh-CN" altLang="en-US" sz="2800" dirty="0" smtClean="0"/>
              <a:t>向量</a:t>
            </a:r>
            <a:r>
              <a:rPr lang="zh-CN" altLang="en-US" sz="2800" dirty="0"/>
              <a:t>组的任意两个极大无关组可以互相线性表示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82599"/>
              </p:ext>
            </p:extLst>
          </p:nvPr>
        </p:nvGraphicFramePr>
        <p:xfrm>
          <a:off x="1143000" y="2449456"/>
          <a:ext cx="6524118" cy="141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" imgW="2781300" imgH="635000" progId="Equation.DSMT4">
                  <p:embed/>
                </p:oleObj>
              </mc:Choice>
              <mc:Fallback>
                <p:oleObj name="Equation" r:id="rId3" imgW="2781300" imgH="635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49456"/>
                        <a:ext cx="6524118" cy="141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57200" y="2431774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2458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799" y="4207538"/>
            <a:ext cx="8153402" cy="60939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</a:t>
            </a:r>
            <a:r>
              <a:rPr lang="zh-CN" altLang="en-US" sz="2800" dirty="0" smtClean="0"/>
              <a:t>向量</a:t>
            </a:r>
            <a:r>
              <a:rPr lang="zh-CN" altLang="en-US" sz="2800" dirty="0"/>
              <a:t>组</a:t>
            </a:r>
            <a:r>
              <a:rPr lang="en-US" altLang="zh-CN" sz="2800" dirty="0"/>
              <a:t>S</a:t>
            </a:r>
            <a:r>
              <a:rPr lang="zh-CN" altLang="en-US" sz="2800" dirty="0"/>
              <a:t>是它的任意极</a:t>
            </a:r>
            <a:r>
              <a:rPr lang="zh-CN" altLang="en-US" sz="2800" dirty="0" smtClean="0"/>
              <a:t>大无关</a:t>
            </a:r>
            <a:r>
              <a:rPr lang="zh-CN" altLang="en-US" sz="2800" dirty="0"/>
              <a:t>组</a:t>
            </a:r>
            <a:r>
              <a:rPr lang="en-US" altLang="zh-CN" sz="2800" dirty="0"/>
              <a:t>T</a:t>
            </a:r>
            <a:r>
              <a:rPr lang="zh-CN" altLang="en-US" sz="2800" dirty="0" smtClean="0"/>
              <a:t>的线性组合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779912" y="3338736"/>
            <a:ext cx="1028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28625" y="3200400"/>
            <a:ext cx="66873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）如何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找出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这一组线性无关向量组？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76250" y="3824288"/>
            <a:ext cx="66873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）其余向量与这一组向量有何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关系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230188" y="115093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428625" y="1981200"/>
            <a:ext cx="8029575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）一个向量组（含有限多个向量，或无限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多个           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向量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线性无关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的向量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最多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有几个？</a:t>
            </a:r>
          </a:p>
        </p:txBody>
      </p:sp>
      <p:sp>
        <p:nvSpPr>
          <p:cNvPr id="410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一、问题的提出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118791" grpId="0"/>
      <p:bldP spid="1187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81000" y="1688144"/>
            <a:ext cx="86549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一旦获得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的极大无关组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的每一个向量都可</a:t>
            </a:r>
          </a:p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以由此极大无关组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表示，且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表示式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唯一，从而</a:t>
            </a: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的一种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381000" y="3129171"/>
            <a:ext cx="87487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T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的不同极大无关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组对应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的不同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结构，但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彼此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等价，因此可以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互相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转化，即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互相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表示；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381000" y="4267200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这些结论，是后面“向量空间”的基础。</a:t>
            </a:r>
          </a:p>
        </p:txBody>
      </p:sp>
      <p:sp>
        <p:nvSpPr>
          <p:cNvPr id="2560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1091625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/>
      <p:bldP spid="139271" grpId="0"/>
      <p:bldP spid="13927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720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问题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两个向量组之间的关系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？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97697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350548"/>
              </p:ext>
            </p:extLst>
          </p:nvPr>
        </p:nvGraphicFramePr>
        <p:xfrm>
          <a:off x="1219200" y="2966016"/>
          <a:ext cx="6264276" cy="89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" name="Equation" r:id="rId3" imgW="2997000" imgH="431640" progId="Equation.DSMT4">
                  <p:embed/>
                </p:oleObj>
              </mc:Choice>
              <mc:Fallback>
                <p:oleObj name="Equation" r:id="rId3" imgW="2997000" imgH="431640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66016"/>
                        <a:ext cx="6264276" cy="89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655595"/>
              </p:ext>
            </p:extLst>
          </p:nvPr>
        </p:nvGraphicFramePr>
        <p:xfrm>
          <a:off x="2891631" y="3468396"/>
          <a:ext cx="175923" cy="27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631" y="3468396"/>
                        <a:ext cx="175923" cy="2752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66807"/>
              </p:ext>
            </p:extLst>
          </p:nvPr>
        </p:nvGraphicFramePr>
        <p:xfrm>
          <a:off x="2540794" y="3903370"/>
          <a:ext cx="175923" cy="24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794" y="3903370"/>
                        <a:ext cx="175923" cy="24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82210"/>
              </p:ext>
            </p:extLst>
          </p:nvPr>
        </p:nvGraphicFramePr>
        <p:xfrm>
          <a:off x="2112169" y="5884570"/>
          <a:ext cx="156061" cy="24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0" name="Equation" r:id="rId8" imgW="114102" imgH="177492" progId="Equation.DSMT4">
                  <p:embed/>
                </p:oleObj>
              </mc:Choice>
              <mc:Fallback>
                <p:oleObj name="Equation" r:id="rId8" imgW="114102" imgH="177492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169" y="5884570"/>
                        <a:ext cx="156061" cy="244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41014"/>
              </p:ext>
            </p:extLst>
          </p:nvPr>
        </p:nvGraphicFramePr>
        <p:xfrm>
          <a:off x="3466306" y="4371683"/>
          <a:ext cx="174505" cy="27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1" name="Equation" r:id="rId9" imgW="114102" imgH="177492" progId="Equation.DSMT4">
                  <p:embed/>
                </p:oleObj>
              </mc:Choice>
              <mc:Fallback>
                <p:oleObj name="Equation" r:id="rId9" imgW="114102" imgH="177492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306" y="4371683"/>
                        <a:ext cx="174505" cy="272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299785" y="2905780"/>
            <a:ext cx="900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38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48185"/>
              </p:ext>
            </p:extLst>
          </p:nvPr>
        </p:nvGraphicFramePr>
        <p:xfrm>
          <a:off x="1219200" y="3818590"/>
          <a:ext cx="55070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2" name="Equation" r:id="rId10" imgW="2565360" imgH="241200" progId="Equation.DSMT4">
                  <p:embed/>
                </p:oleObj>
              </mc:Choice>
              <mc:Fallback>
                <p:oleObj name="Equation" r:id="rId10" imgW="2565360" imgH="24120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8590"/>
                        <a:ext cx="55070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1622" y="899320"/>
            <a:ext cx="8413116" cy="1946275"/>
            <a:chOff x="281622" y="899320"/>
            <a:chExt cx="8413116" cy="1946275"/>
          </a:xfrm>
        </p:grpSpPr>
        <p:grpSp>
          <p:nvGrpSpPr>
            <p:cNvPr id="138246" name="Group 6"/>
            <p:cNvGrpSpPr>
              <a:grpSpLocks/>
            </p:cNvGrpSpPr>
            <p:nvPr/>
          </p:nvGrpSpPr>
          <p:grpSpPr bwMode="auto">
            <a:xfrm>
              <a:off x="938213" y="899320"/>
              <a:ext cx="6942138" cy="1946275"/>
              <a:chOff x="648" y="986"/>
              <a:chExt cx="4373" cy="1226"/>
            </a:xfrm>
          </p:grpSpPr>
          <p:graphicFrame>
            <p:nvGraphicFramePr>
              <p:cNvPr id="2663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0467868"/>
                  </p:ext>
                </p:extLst>
              </p:nvPr>
            </p:nvGraphicFramePr>
            <p:xfrm>
              <a:off x="648" y="1283"/>
              <a:ext cx="4373" cy="9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53" name="Equation" r:id="rId12" imgW="3162240" imgH="647640" progId="Equation.DSMT4">
                      <p:embed/>
                    </p:oleObj>
                  </mc:Choice>
                  <mc:Fallback>
                    <p:oleObj name="Equation" r:id="rId12" imgW="3162240" imgH="647640" progId="Equation.DSMT4">
                      <p:embed/>
                      <p:pic>
                        <p:nvPicPr>
                          <p:cNvPr id="0" name="Picture 2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8" y="1283"/>
                            <a:ext cx="4373" cy="9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38" name="Text Box 5"/>
              <p:cNvSpPr txBox="1">
                <a:spLocks noChangeArrowheads="1"/>
              </p:cNvSpPr>
              <p:nvPr/>
            </p:nvSpPr>
            <p:spPr bwMode="auto">
              <a:xfrm>
                <a:off x="1062" y="986"/>
                <a:ext cx="317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</a:rPr>
                  <a:t>对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两个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维向量组</a:t>
                </a:r>
                <a:endParaRPr lang="zh-CN" altLang="en-US" sz="2800" dirty="0">
                  <a:solidFill>
                    <a:srgbClr val="FF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8247" name="Text Box 7"/>
            <p:cNvSpPr txBox="1">
              <a:spLocks noChangeArrowheads="1"/>
            </p:cNvSpPr>
            <p:nvPr/>
          </p:nvSpPr>
          <p:spPr bwMode="auto">
            <a:xfrm>
              <a:off x="4267200" y="925763"/>
              <a:ext cx="4427538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FF0000"/>
                  </a:solidFill>
                </a:rPr>
                <a:t>（比较向量个数的多少）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281622" y="899320"/>
              <a:ext cx="13131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定理</a:t>
              </a:r>
              <a:r>
                <a:rPr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3 </a:t>
              </a:r>
              <a:endParaRPr lang="zh-CN" altLang="en-US" dirty="0"/>
            </a:p>
          </p:txBody>
        </p:sp>
      </p:grpSp>
      <p:graphicFrame>
        <p:nvGraphicFramePr>
          <p:cNvPr id="17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34020037"/>
              </p:ext>
            </p:extLst>
          </p:nvPr>
        </p:nvGraphicFramePr>
        <p:xfrm>
          <a:off x="1219199" y="4301276"/>
          <a:ext cx="5837837" cy="92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4" name="Equation" r:id="rId14" imgW="2730240" imgH="431640" progId="Equation.DSMT4">
                  <p:embed/>
                </p:oleObj>
              </mc:Choice>
              <mc:Fallback>
                <p:oleObj name="Equation" r:id="rId14" imgW="2730240" imgH="431640" progId="Equation.DSMT4">
                  <p:embed/>
                  <p:pic>
                    <p:nvPicPr>
                      <p:cNvPr id="0" name="Picture 29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4301276"/>
                        <a:ext cx="5837837" cy="923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61046"/>
              </p:ext>
            </p:extLst>
          </p:nvPr>
        </p:nvGraphicFramePr>
        <p:xfrm>
          <a:off x="853660" y="5236346"/>
          <a:ext cx="2289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" name="Equation" r:id="rId16" imgW="1002960" imgH="215640" progId="Equation.DSMT4">
                  <p:embed/>
                </p:oleObj>
              </mc:Choice>
              <mc:Fallback>
                <p:oleObj name="Equation" r:id="rId16" imgW="1002960" imgH="21564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660" y="5236346"/>
                        <a:ext cx="22891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215190"/>
              </p:ext>
            </p:extLst>
          </p:nvPr>
        </p:nvGraphicFramePr>
        <p:xfrm>
          <a:off x="990600" y="5814764"/>
          <a:ext cx="6701127" cy="465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" name="Equation" r:id="rId18" imgW="3111500" imgH="215900" progId="Equation.DSMT4">
                  <p:embed/>
                </p:oleObj>
              </mc:Choice>
              <mc:Fallback>
                <p:oleObj name="Equation" r:id="rId18" imgW="3111500" imgH="21590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814764"/>
                        <a:ext cx="6701127" cy="465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880351" y="5757461"/>
            <a:ext cx="1028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3513137" cy="56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注意：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81000" y="2456279"/>
            <a:ext cx="85693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一组线性无关的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向量不可能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用另一组个数更少的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线性表示。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81001" y="1482248"/>
            <a:ext cx="792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个线性无关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向量若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可用另一组向量线性表示，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后一组向量的个数不少于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381000" y="3410386"/>
            <a:ext cx="393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特别在三维向量空间中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81000" y="3959208"/>
            <a:ext cx="9229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个线性无关的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向量不能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用同一个向量线性表示；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381000" y="4508311"/>
            <a:ext cx="88249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个线性无关的向量，不能用两个或一个向量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    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868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03262" y="5638800"/>
            <a:ext cx="7924800" cy="523220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两个向量组</a:t>
            </a:r>
            <a:r>
              <a:rPr lang="zh-CN" altLang="en-US" sz="2800" dirty="0" smtClean="0">
                <a:latin typeface="+mn-ea"/>
                <a:ea typeface="+mn-ea"/>
              </a:rPr>
              <a:t>：多由少表示，则多的为线性相关组。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  <p:bldP spid="136197" grpId="0"/>
      <p:bldP spid="136198" grpId="0"/>
      <p:bldP spid="136199" grpId="0"/>
      <p:bldP spid="136200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500064" y="2393612"/>
            <a:ext cx="4612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</a:rPr>
              <a:t>  </a:t>
            </a:r>
            <a:r>
              <a:rPr lang="zh-CN" altLang="en-US" sz="2800" dirty="0"/>
              <a:t>等价向量组的秩相等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467503"/>
              </p:ext>
            </p:extLst>
          </p:nvPr>
        </p:nvGraphicFramePr>
        <p:xfrm>
          <a:off x="1659988" y="3134831"/>
          <a:ext cx="70977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quation" r:id="rId3" imgW="3073400" imgH="431800" progId="Equation.DSMT4">
                  <p:embed/>
                </p:oleObj>
              </mc:Choice>
              <mc:Fallback>
                <p:oleObj name="Equation" r:id="rId3" imgW="3073400" imgH="4318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988" y="3134831"/>
                        <a:ext cx="7097713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492147" y="4691687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判断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对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错：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若两个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维向量组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秩相等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675970" y="3074492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31705"/>
              </p:ext>
            </p:extLst>
          </p:nvPr>
        </p:nvGraphicFramePr>
        <p:xfrm>
          <a:off x="2133600" y="4143784"/>
          <a:ext cx="25209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quation" r:id="rId5" imgW="1091880" imgH="215640" progId="Equation.DSMT4">
                  <p:embed/>
                </p:oleObj>
              </mc:Choice>
              <mc:Fallback>
                <p:oleObj name="Equation" r:id="rId5" imgW="1091880" imgH="21564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43784"/>
                        <a:ext cx="252095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4989842" y="5768905"/>
            <a:ext cx="374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……………………....…(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</p:txBody>
      </p:sp>
      <p:sp>
        <p:nvSpPr>
          <p:cNvPr id="2970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graphicFrame>
        <p:nvGraphicFramePr>
          <p:cNvPr id="9" name="Object 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098305280"/>
              </p:ext>
            </p:extLst>
          </p:nvPr>
        </p:nvGraphicFramePr>
        <p:xfrm>
          <a:off x="1703388" y="1189038"/>
          <a:ext cx="701198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7" imgW="3174840" imgH="406080" progId="Equation.DSMT4">
                  <p:embed/>
                </p:oleObj>
              </mc:Choice>
              <mc:Fallback>
                <p:oleObj name="Equation" r:id="rId7" imgW="3174840" imgH="406080" progId="Equation.DSMT4">
                  <p:embed/>
                  <p:pic>
                    <p:nvPicPr>
                      <p:cNvPr id="0" name="Picture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189038"/>
                        <a:ext cx="7011987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92147" y="1114620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utoUpdateAnimBg="0"/>
      <p:bldP spid="135177" grpId="0" autoUpdateAnimBg="0"/>
      <p:bldP spid="135178" grpId="0"/>
      <p:bldP spid="135180" grpId="0" autoUpdateAnimBg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43354"/>
              </p:ext>
            </p:extLst>
          </p:nvPr>
        </p:nvGraphicFramePr>
        <p:xfrm>
          <a:off x="1217613" y="1271588"/>
          <a:ext cx="68691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Equation" r:id="rId3" imgW="3187440" imgH="444240" progId="Equation.DSMT4">
                  <p:embed/>
                </p:oleObj>
              </mc:Choice>
              <mc:Fallback>
                <p:oleObj name="Equation" r:id="rId3" imgW="3187440" imgH="4442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271588"/>
                        <a:ext cx="686911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732957" y="3192909"/>
            <a:ext cx="7920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两个等价向量组的秩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必定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相等，</a:t>
            </a:r>
          </a:p>
          <a:p>
            <a:pPr eaLnBrk="1" hangingPunct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但秩相等的两个向量组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未必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等价。</a:t>
            </a:r>
            <a:r>
              <a:rPr lang="zh-CN" altLang="en-US" sz="2800" i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   </a:t>
            </a:r>
          </a:p>
          <a:p>
            <a:pPr eaLnBrk="1" hangingPunct="1"/>
            <a:endParaRPr lang="en-US" altLang="zh-CN" sz="2800" i="1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68313" y="1214422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533560"/>
              </p:ext>
            </p:extLst>
          </p:nvPr>
        </p:nvGraphicFramePr>
        <p:xfrm>
          <a:off x="1165164" y="2321719"/>
          <a:ext cx="62118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name="Equation" r:id="rId5" imgW="2882880" imgH="215640" progId="Equation.DSMT4">
                  <p:embed/>
                </p:oleObj>
              </mc:Choice>
              <mc:Fallback>
                <p:oleObj name="Equation" r:id="rId5" imgW="2882880" imgH="2156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164" y="2321719"/>
                        <a:ext cx="62118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sp>
        <p:nvSpPr>
          <p:cNvPr id="2" name="矩形 1"/>
          <p:cNvSpPr/>
          <p:nvPr/>
        </p:nvSpPr>
        <p:spPr>
          <a:xfrm>
            <a:off x="490084" y="319290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注意：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utoUpdateAnimBg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74457"/>
              </p:ext>
            </p:extLst>
          </p:nvPr>
        </p:nvGraphicFramePr>
        <p:xfrm>
          <a:off x="1246188" y="1014413"/>
          <a:ext cx="70897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" name="Equation" r:id="rId3" imgW="2831760" imgH="368280" progId="Equation.DSMT4">
                  <p:embed/>
                </p:oleObj>
              </mc:Choice>
              <mc:Fallback>
                <p:oleObj name="Equation" r:id="rId3" imgW="2831760" imgH="36828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014413"/>
                        <a:ext cx="708977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26827"/>
              </p:ext>
            </p:extLst>
          </p:nvPr>
        </p:nvGraphicFramePr>
        <p:xfrm>
          <a:off x="1222788" y="4041578"/>
          <a:ext cx="7184074" cy="49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" name="Equation" r:id="rId5" imgW="3301920" imgH="228600" progId="Equation.DSMT4">
                  <p:embed/>
                </p:oleObj>
              </mc:Choice>
              <mc:Fallback>
                <p:oleObj name="Equation" r:id="rId5" imgW="3301920" imgH="2286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788" y="4041578"/>
                        <a:ext cx="7184074" cy="497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319353"/>
              </p:ext>
            </p:extLst>
          </p:nvPr>
        </p:nvGraphicFramePr>
        <p:xfrm>
          <a:off x="1262022" y="3164462"/>
          <a:ext cx="7924800" cy="45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" name="Equation" r:id="rId7" imgW="3720960" imgH="215640" progId="Equation.DSMT4">
                  <p:embed/>
                </p:oleObj>
              </mc:Choice>
              <mc:Fallback>
                <p:oleObj name="Equation" r:id="rId7" imgW="3720960" imgH="21564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22" y="3164462"/>
                        <a:ext cx="7924800" cy="458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038946"/>
              </p:ext>
            </p:extLst>
          </p:nvPr>
        </p:nvGraphicFramePr>
        <p:xfrm>
          <a:off x="1246188" y="1954033"/>
          <a:ext cx="3670093" cy="43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" name="Equation" r:id="rId9" imgW="1714320" imgH="203040" progId="Equation.DSMT4">
                  <p:embed/>
                </p:oleObj>
              </mc:Choice>
              <mc:Fallback>
                <p:oleObj name="Equation" r:id="rId9" imgW="1714320" imgH="20304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954033"/>
                        <a:ext cx="3670093" cy="434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883818"/>
              </p:ext>
            </p:extLst>
          </p:nvPr>
        </p:nvGraphicFramePr>
        <p:xfrm>
          <a:off x="1278846" y="2406181"/>
          <a:ext cx="75231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" name="Equation" r:id="rId11" imgW="3619440" imgH="380880" progId="Equation.DSMT4">
                  <p:embed/>
                </p:oleObj>
              </mc:Choice>
              <mc:Fallback>
                <p:oleObj name="Equation" r:id="rId11" imgW="3619440" imgH="38088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846" y="2406181"/>
                        <a:ext cx="75231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3634"/>
              </p:ext>
            </p:extLst>
          </p:nvPr>
        </p:nvGraphicFramePr>
        <p:xfrm>
          <a:off x="1254106" y="3588694"/>
          <a:ext cx="6696149" cy="46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2" name="Equation" r:id="rId13" imgW="3098520" imgH="215640" progId="Equation.DSMT4">
                  <p:embed/>
                </p:oleObj>
              </mc:Choice>
              <mc:Fallback>
                <p:oleObj name="Equation" r:id="rId13" imgW="3098520" imgH="21564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06" y="3588694"/>
                        <a:ext cx="6696149" cy="466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581797"/>
              </p:ext>
            </p:extLst>
          </p:nvPr>
        </p:nvGraphicFramePr>
        <p:xfrm>
          <a:off x="1289730" y="4493835"/>
          <a:ext cx="5829226" cy="81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3" name="Equation" r:id="rId15" imgW="2793960" imgH="393480" progId="Equation.DSMT4">
                  <p:embed/>
                </p:oleObj>
              </mc:Choice>
              <mc:Fallback>
                <p:oleObj name="Equation" r:id="rId15" imgW="2793960" imgH="39348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730" y="4493835"/>
                        <a:ext cx="5829226" cy="819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452850" y="1901464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3175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四、等价向量组及秩的关系</a:t>
            </a:r>
          </a:p>
        </p:txBody>
      </p:sp>
      <p:sp>
        <p:nvSpPr>
          <p:cNvPr id="15" name="矩形 14"/>
          <p:cNvSpPr/>
          <p:nvPr/>
        </p:nvSpPr>
        <p:spPr>
          <a:xfrm>
            <a:off x="348198" y="95379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561384"/>
              </p:ext>
            </p:extLst>
          </p:nvPr>
        </p:nvGraphicFramePr>
        <p:xfrm>
          <a:off x="1289730" y="5269759"/>
          <a:ext cx="4958669" cy="75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4" name="Equation" r:id="rId17" imgW="2412720" imgH="368280" progId="Equation.DSMT4">
                  <p:embed/>
                </p:oleObj>
              </mc:Choice>
              <mc:Fallback>
                <p:oleObj name="Equation" r:id="rId17" imgW="2412720" imgH="36828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730" y="5269759"/>
                        <a:ext cx="4958669" cy="7588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880351" y="5757461"/>
            <a:ext cx="1028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097343"/>
              </p:ext>
            </p:extLst>
          </p:nvPr>
        </p:nvGraphicFramePr>
        <p:xfrm>
          <a:off x="268288" y="1187450"/>
          <a:ext cx="865028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3" imgW="3670200" imgH="406080" progId="Equation.DSMT4">
                  <p:embed/>
                </p:oleObj>
              </mc:Choice>
              <mc:Fallback>
                <p:oleObj name="Equation" r:id="rId3" imgW="3670200" imgH="4060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187450"/>
                        <a:ext cx="8650287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317170" y="2287047"/>
            <a:ext cx="74237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向量组的一个部分组构成极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大无关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组的基本方法就是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：根据极大无关组的定义来证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243548" y="2286000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  <p:sp>
        <p:nvSpPr>
          <p:cNvPr id="33798" name="Rectangle 14"/>
          <p:cNvSpPr>
            <a:spLocks noChangeArrowheads="1"/>
          </p:cNvSpPr>
          <p:nvPr/>
        </p:nvSpPr>
        <p:spPr bwMode="auto">
          <a:xfrm>
            <a:off x="8153400" y="62865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五、练习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5476" y="3353027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74118"/>
              </p:ext>
            </p:extLst>
          </p:nvPr>
        </p:nvGraphicFramePr>
        <p:xfrm>
          <a:off x="630954" y="3988119"/>
          <a:ext cx="7522446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5" imgW="3543120" imgH="622080" progId="Equation.DSMT4">
                  <p:embed/>
                </p:oleObj>
              </mc:Choice>
              <mc:Fallback>
                <p:oleObj name="Equation" r:id="rId5" imgW="3543120" imgH="6220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54" y="3988119"/>
                        <a:ext cx="7522446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609797"/>
              </p:ext>
            </p:extLst>
          </p:nvPr>
        </p:nvGraphicFramePr>
        <p:xfrm>
          <a:off x="630954" y="5413092"/>
          <a:ext cx="8007350" cy="46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7" imgW="3619440" imgH="215640" progId="Equation.DSMT4">
                  <p:embed/>
                </p:oleObj>
              </mc:Choice>
              <mc:Fallback>
                <p:oleObj name="Equation" r:id="rId7" imgW="3619440" imgH="2156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54" y="5413092"/>
                        <a:ext cx="8007350" cy="463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020050" y="5849085"/>
            <a:ext cx="1028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70" grpId="0" autoUpdateAnimBg="0"/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066800" y="877889"/>
            <a:ext cx="6381875" cy="124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dirty="0"/>
              <a:t>设向量组</a:t>
            </a:r>
            <a:r>
              <a:rPr lang="en-US" altLang="zh-CN" dirty="0"/>
              <a:t>                      </a:t>
            </a:r>
            <a:r>
              <a:rPr lang="zh-CN" altLang="en-US" dirty="0"/>
              <a:t>可由向量组</a:t>
            </a:r>
          </a:p>
          <a:p>
            <a:pPr eaLnBrk="1" hangingPunct="1"/>
            <a:r>
              <a:rPr lang="zh-CN" altLang="en-US" dirty="0"/>
              <a:t>               </a:t>
            </a:r>
            <a:r>
              <a:rPr lang="zh-CN" altLang="en-US" dirty="0" smtClean="0"/>
              <a:t>   线性</a:t>
            </a:r>
            <a:r>
              <a:rPr lang="zh-CN" altLang="en-US" dirty="0"/>
              <a:t>表示，则 </a:t>
            </a:r>
            <a:r>
              <a:rPr lang="en-US" altLang="zh-CN" dirty="0">
                <a:latin typeface="Times New Roman" panose="02020603050405020304" pitchFamily="18" charset="0"/>
              </a:rPr>
              <a:t>(    )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984595"/>
              </p:ext>
            </p:extLst>
          </p:nvPr>
        </p:nvGraphicFramePr>
        <p:xfrm>
          <a:off x="2818472" y="1026319"/>
          <a:ext cx="24479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7" name="Equation" r:id="rId4" imgW="1040948" imgH="215806" progId="Equation.DSMT4">
                  <p:embed/>
                </p:oleObj>
              </mc:Choice>
              <mc:Fallback>
                <p:oleObj name="Equation" r:id="rId4" imgW="1040948" imgH="215806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472" y="1026319"/>
                        <a:ext cx="24479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6555" y="971550"/>
            <a:ext cx="1008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465704"/>
              </p:ext>
            </p:extLst>
          </p:nvPr>
        </p:nvGraphicFramePr>
        <p:xfrm>
          <a:off x="461963" y="1585914"/>
          <a:ext cx="25987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8" name="Equation" r:id="rId6" imgW="1104840" imgH="215640" progId="Equation.DSMT4">
                  <p:embed/>
                </p:oleObj>
              </mc:Choice>
              <mc:Fallback>
                <p:oleObj name="Equation" r:id="rId6" imgW="1104840" imgH="21564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585914"/>
                        <a:ext cx="259873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990600" y="2209800"/>
            <a:ext cx="67024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(A)</a:t>
            </a:r>
            <a:r>
              <a:rPr lang="en-US" altLang="zh-CN" dirty="0"/>
              <a:t> </a:t>
            </a:r>
            <a:r>
              <a:rPr lang="zh-CN" altLang="en-US" dirty="0"/>
              <a:t>当     </a:t>
            </a:r>
            <a:r>
              <a:rPr lang="zh-CN" altLang="en-US" dirty="0" smtClean="0"/>
              <a:t> 时</a:t>
            </a:r>
            <a:r>
              <a:rPr lang="zh-CN" altLang="en-US" dirty="0"/>
              <a:t>，向量组</a:t>
            </a:r>
            <a:r>
              <a:rPr lang="en-US" altLang="zh-CN" dirty="0"/>
              <a:t>II</a:t>
            </a:r>
            <a:r>
              <a:rPr lang="zh-CN" altLang="en-US" dirty="0"/>
              <a:t>必线性相关；</a:t>
            </a:r>
          </a:p>
        </p:txBody>
      </p:sp>
      <p:graphicFrame>
        <p:nvGraphicFramePr>
          <p:cNvPr id="358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02187"/>
              </p:ext>
            </p:extLst>
          </p:nvPr>
        </p:nvGraphicFramePr>
        <p:xfrm>
          <a:off x="2149475" y="2386012"/>
          <a:ext cx="7461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9" name="Equation" r:id="rId8" imgW="317225" imgH="139579" progId="Equation.DSMT4">
                  <p:embed/>
                </p:oleObj>
              </mc:Choice>
              <mc:Fallback>
                <p:oleObj name="Equation" r:id="rId8" imgW="317225" imgH="139579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386012"/>
                        <a:ext cx="7461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009650" y="2744787"/>
            <a:ext cx="66802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(B)</a:t>
            </a:r>
            <a:r>
              <a:rPr lang="en-US" altLang="zh-CN"/>
              <a:t> </a:t>
            </a:r>
            <a:r>
              <a:rPr lang="zh-CN" altLang="en-US"/>
              <a:t>当      时，向量组</a:t>
            </a:r>
            <a:r>
              <a:rPr lang="en-US" altLang="zh-CN"/>
              <a:t>II</a:t>
            </a:r>
            <a:r>
              <a:rPr lang="zh-CN" altLang="en-US"/>
              <a:t>必线性相关；</a:t>
            </a:r>
          </a:p>
        </p:txBody>
      </p:sp>
      <p:graphicFrame>
        <p:nvGraphicFramePr>
          <p:cNvPr id="3584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543637"/>
              </p:ext>
            </p:extLst>
          </p:nvPr>
        </p:nvGraphicFramePr>
        <p:xfrm>
          <a:off x="2143125" y="2919412"/>
          <a:ext cx="7461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0" name="Equation" r:id="rId10" imgW="317225" imgH="139579" progId="Equation.DSMT4">
                  <p:embed/>
                </p:oleObj>
              </mc:Choice>
              <mc:Fallback>
                <p:oleObj name="Equation" r:id="rId10" imgW="317225" imgH="139579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919412"/>
                        <a:ext cx="7461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1009650" y="3319462"/>
            <a:ext cx="65659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(C)</a:t>
            </a:r>
            <a:r>
              <a:rPr lang="en-US" altLang="zh-CN" dirty="0"/>
              <a:t> </a:t>
            </a:r>
            <a:r>
              <a:rPr lang="zh-CN" altLang="en-US" dirty="0"/>
              <a:t>当      时，向量组</a:t>
            </a:r>
            <a:r>
              <a:rPr lang="en-US" altLang="zh-CN" dirty="0"/>
              <a:t>I</a:t>
            </a:r>
            <a:r>
              <a:rPr lang="zh-CN" altLang="en-US" dirty="0"/>
              <a:t>必线性相关；</a:t>
            </a:r>
          </a:p>
        </p:txBody>
      </p:sp>
      <p:graphicFrame>
        <p:nvGraphicFramePr>
          <p:cNvPr id="358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64897"/>
              </p:ext>
            </p:extLst>
          </p:nvPr>
        </p:nvGraphicFramePr>
        <p:xfrm>
          <a:off x="2143125" y="3452812"/>
          <a:ext cx="7461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1" name="Equation" r:id="rId12" imgW="317225" imgH="139579" progId="Equation.DSMT4">
                  <p:embed/>
                </p:oleObj>
              </mc:Choice>
              <mc:Fallback>
                <p:oleObj name="Equation" r:id="rId12" imgW="317225" imgH="139579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452812"/>
                        <a:ext cx="7461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1009650" y="3895725"/>
            <a:ext cx="62928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(D)</a:t>
            </a:r>
            <a:r>
              <a:rPr lang="en-US" altLang="zh-CN"/>
              <a:t> </a:t>
            </a:r>
            <a:r>
              <a:rPr lang="zh-CN" altLang="en-US"/>
              <a:t>当      时，向量组</a:t>
            </a:r>
            <a:r>
              <a:rPr lang="en-US" altLang="zh-CN"/>
              <a:t>I</a:t>
            </a:r>
            <a:r>
              <a:rPr lang="zh-CN" altLang="en-US"/>
              <a:t>必线性相关</a:t>
            </a:r>
            <a:r>
              <a:rPr lang="en-US" altLang="zh-CN"/>
              <a:t>.</a:t>
            </a:r>
          </a:p>
        </p:txBody>
      </p:sp>
      <p:graphicFrame>
        <p:nvGraphicFramePr>
          <p:cNvPr id="358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41154"/>
              </p:ext>
            </p:extLst>
          </p:nvPr>
        </p:nvGraphicFramePr>
        <p:xfrm>
          <a:off x="2143125" y="4062412"/>
          <a:ext cx="7461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2" name="Equation" r:id="rId14" imgW="317225" imgH="139579" progId="Equation.DSMT4">
                  <p:embed/>
                </p:oleObj>
              </mc:Choice>
              <mc:Fallback>
                <p:oleObj name="Equation" r:id="rId14" imgW="317225" imgH="139579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062412"/>
                        <a:ext cx="7461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90586" y="4696429"/>
            <a:ext cx="8534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从方程组的角度进行证明？</a:t>
            </a:r>
          </a:p>
        </p:txBody>
      </p:sp>
      <p:sp>
        <p:nvSpPr>
          <p:cNvPr id="3585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五、练习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4488656" y="5410200"/>
            <a:ext cx="2140744" cy="990600"/>
          </a:xfrm>
          <a:prstGeom prst="wedgeRectCallout">
            <a:avLst>
              <a:gd name="adj1" fmla="val -70422"/>
              <a:gd name="adj2" fmla="val -693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个未知数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至多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个方程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829300" y="1585914"/>
            <a:ext cx="38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7"/>
          <p:cNvSpPr txBox="1">
            <a:spLocks noChangeArrowheads="1"/>
          </p:cNvSpPr>
          <p:nvPr/>
        </p:nvSpPr>
        <p:spPr bwMode="auto">
          <a:xfrm>
            <a:off x="381000" y="1022349"/>
            <a:ext cx="86036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buAutoNum type="arabicPeriod" startAt="3"/>
            </a:pP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向量组                 线性无关，问常数        满足什么</a:t>
            </a:r>
            <a:endParaRPr lang="en-US" altLang="zh-CN" sz="2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条件时向量组                                            线性无关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</a:p>
        </p:txBody>
      </p:sp>
      <p:graphicFrame>
        <p:nvGraphicFramePr>
          <p:cNvPr id="378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267490"/>
              </p:ext>
            </p:extLst>
          </p:nvPr>
        </p:nvGraphicFramePr>
        <p:xfrm>
          <a:off x="2209800" y="1036400"/>
          <a:ext cx="1313434" cy="51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7" name="Equation" r:id="rId4" imgW="583920" imgH="228600" progId="Equation.DSMT4">
                  <p:embed/>
                </p:oleObj>
              </mc:Choice>
              <mc:Fallback>
                <p:oleObj name="Equation" r:id="rId4" imgW="583920" imgH="2286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36400"/>
                        <a:ext cx="1313434" cy="513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698272"/>
              </p:ext>
            </p:extLst>
          </p:nvPr>
        </p:nvGraphicFramePr>
        <p:xfrm>
          <a:off x="6413500" y="1069538"/>
          <a:ext cx="596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8" name="Equation" r:id="rId6" imgW="253800" imgH="190440" progId="Equation.DSMT4">
                  <p:embed/>
                </p:oleObj>
              </mc:Choice>
              <mc:Fallback>
                <p:oleObj name="Equation" r:id="rId6" imgW="253800" imgH="1904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1069538"/>
                        <a:ext cx="5969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56696"/>
              </p:ext>
            </p:extLst>
          </p:nvPr>
        </p:nvGraphicFramePr>
        <p:xfrm>
          <a:off x="3124200" y="1447800"/>
          <a:ext cx="3829899" cy="522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9" name="Equation" r:id="rId8" imgW="1676160" imgH="228600" progId="Equation.DSMT4">
                  <p:embed/>
                </p:oleObj>
              </mc:Choice>
              <mc:Fallback>
                <p:oleObj name="Equation" r:id="rId8" imgW="1676160" imgH="2286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3829899" cy="522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92280"/>
              </p:ext>
            </p:extLst>
          </p:nvPr>
        </p:nvGraphicFramePr>
        <p:xfrm>
          <a:off x="1371600" y="2381459"/>
          <a:ext cx="2438400" cy="63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Equation" r:id="rId10" imgW="863280" imgH="215640" progId="Equation.DSMT4">
                  <p:embed/>
                </p:oleObj>
              </mc:Choice>
              <mc:Fallback>
                <p:oleObj name="Equation" r:id="rId10" imgW="863280" imgH="21564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81459"/>
                        <a:ext cx="2438400" cy="634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五、练习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97911"/>
              </p:ext>
            </p:extLst>
          </p:nvPr>
        </p:nvGraphicFramePr>
        <p:xfrm>
          <a:off x="990600" y="3581400"/>
          <a:ext cx="7762875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12" imgW="3416040" imgH="838080" progId="Equation.DSMT4">
                  <p:embed/>
                </p:oleObj>
              </mc:Choice>
              <mc:Fallback>
                <p:oleObj name="Equation" r:id="rId12" imgW="3416040" imgH="8380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762875" cy="190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1000" y="3581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1219200" y="347345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简称为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极大无关组</a:t>
            </a:r>
            <a:r>
              <a:rPr lang="zh-CN" altLang="en-US" dirty="0">
                <a:latin typeface="Times New Roman" panose="02020603050405020304" pitchFamily="18" charset="0"/>
              </a:rPr>
              <a:t>，称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向量组的秩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18798" name="Object 14"/>
          <p:cNvGraphicFramePr>
            <a:graphicFrameLocks noChangeAspect="1"/>
          </p:cNvGraphicFramePr>
          <p:nvPr/>
        </p:nvGraphicFramePr>
        <p:xfrm>
          <a:off x="684213" y="1985963"/>
          <a:ext cx="787717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3" imgW="3314700" imgH="647700" progId="Equation.DSMT4">
                  <p:embed/>
                </p:oleObj>
              </mc:Choice>
              <mc:Fallback>
                <p:oleObj name="Equation" r:id="rId3" imgW="3314700" imgH="6477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5963"/>
                        <a:ext cx="7877175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302574" y="1436687"/>
            <a:ext cx="12334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1736828" y="1423988"/>
            <a:ext cx="47069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若向量组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（均同维）满足：</a:t>
            </a:r>
          </a:p>
        </p:txBody>
      </p:sp>
      <p:sp>
        <p:nvSpPr>
          <p:cNvPr id="512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二、向量组的秩和极大无关组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15787" y="4447643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</a:rPr>
              <a:t>例如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146175" y="4424364"/>
            <a:ext cx="8969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</a:rPr>
              <a:t>T: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33651"/>
              </p:ext>
            </p:extLst>
          </p:nvPr>
        </p:nvGraphicFramePr>
        <p:xfrm>
          <a:off x="2051050" y="4456114"/>
          <a:ext cx="59007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5" imgW="2931480" imgH="292680" progId="Equation.DSMT4">
                  <p:embed/>
                </p:oleObj>
              </mc:Choice>
              <mc:Fallback>
                <p:oleObj name="Equation" r:id="rId5" imgW="2931480" imgH="29268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56114"/>
                        <a:ext cx="59007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143000" y="4964114"/>
            <a:ext cx="6130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有                 且          </a:t>
            </a:r>
            <a:r>
              <a:rPr lang="zh-CN" altLang="en-US" dirty="0" smtClean="0"/>
              <a:t>线性无关</a:t>
            </a:r>
            <a:r>
              <a:rPr lang="zh-CN" altLang="en-US" dirty="0"/>
              <a:t>，</a:t>
            </a: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057630"/>
              </p:ext>
            </p:extLst>
          </p:nvPr>
        </p:nvGraphicFramePr>
        <p:xfrm>
          <a:off x="1639887" y="4976814"/>
          <a:ext cx="18446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7" imgW="1002600" imgH="292680" progId="Equation.DSMT4">
                  <p:embed/>
                </p:oleObj>
              </mc:Choice>
              <mc:Fallback>
                <p:oleObj name="Equation" r:id="rId7" imgW="1002600" imgH="2926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7" y="4976814"/>
                        <a:ext cx="18446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51034"/>
              </p:ext>
            </p:extLst>
          </p:nvPr>
        </p:nvGraphicFramePr>
        <p:xfrm>
          <a:off x="3989387" y="4973639"/>
          <a:ext cx="971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9" imgW="495000" imgH="292680" progId="Equation.DSMT4">
                  <p:embed/>
                </p:oleObj>
              </mc:Choice>
              <mc:Fallback>
                <p:oleObj name="Equation" r:id="rId9" imgW="495000" imgH="2926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7" y="4973639"/>
                        <a:ext cx="9715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1150937" y="5496459"/>
            <a:ext cx="8229600" cy="612775"/>
            <a:chOff x="554" y="762"/>
            <a:chExt cx="5184" cy="386"/>
          </a:xfrm>
        </p:grpSpPr>
        <p:sp>
          <p:nvSpPr>
            <p:cNvPr id="5134" name="Text Box 25"/>
            <p:cNvSpPr txBox="1">
              <a:spLocks noChangeArrowheads="1"/>
            </p:cNvSpPr>
            <p:nvPr/>
          </p:nvSpPr>
          <p:spPr bwMode="auto">
            <a:xfrm>
              <a:off x="554" y="780"/>
              <a:ext cx="51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所以，</a:t>
              </a:r>
              <a:r>
                <a:rPr lang="en-US" altLang="zh-CN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/>
                <a:t>的一个极大无关组是         ，秩为</a:t>
              </a: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r>
                <a:rPr lang="zh-CN" altLang="en-US" dirty="0"/>
                <a:t>。</a:t>
              </a:r>
            </a:p>
          </p:txBody>
        </p:sp>
        <p:graphicFrame>
          <p:nvGraphicFramePr>
            <p:cNvPr id="5135" name="Object 26"/>
            <p:cNvGraphicFramePr>
              <a:graphicFrameLocks noChangeAspect="1"/>
            </p:cNvGraphicFramePr>
            <p:nvPr/>
          </p:nvGraphicFramePr>
          <p:xfrm>
            <a:off x="3847" y="762"/>
            <a:ext cx="61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" name="Equation" r:id="rId11" imgW="495000" imgH="292680" progId="Equation.DSMT4">
                    <p:embed/>
                  </p:oleObj>
                </mc:Choice>
                <mc:Fallback>
                  <p:oleObj name="Equation" r:id="rId11" imgW="495000" imgH="292680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762"/>
                          <a:ext cx="612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/>
      <p:bldP spid="118800" grpId="0"/>
      <p:bldP spid="118801" grpId="0"/>
      <p:bldP spid="12" grpId="0"/>
      <p:bldP spid="13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895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五、练习</a:t>
            </a:r>
          </a:p>
        </p:txBody>
      </p:sp>
      <p:graphicFrame>
        <p:nvGraphicFramePr>
          <p:cNvPr id="3993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43549"/>
              </p:ext>
            </p:extLst>
          </p:nvPr>
        </p:nvGraphicFramePr>
        <p:xfrm>
          <a:off x="263525" y="1146175"/>
          <a:ext cx="8442325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4" imgW="3340080" imgH="660240" progId="Equation.DSMT4">
                  <p:embed/>
                </p:oleObj>
              </mc:Choice>
              <mc:Fallback>
                <p:oleObj name="Equation" r:id="rId4" imgW="3340080" imgH="6602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146175"/>
                        <a:ext cx="8442325" cy="166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710395"/>
              </p:ext>
            </p:extLst>
          </p:nvPr>
        </p:nvGraphicFramePr>
        <p:xfrm>
          <a:off x="1600200" y="3789040"/>
          <a:ext cx="2965450" cy="120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Equation" r:id="rId6" imgW="965160" imgH="393480" progId="Equation.DSMT4">
                  <p:embed/>
                </p:oleObj>
              </mc:Choice>
              <mc:Fallback>
                <p:oleObj name="Equation" r:id="rId6" imgW="965160" imgH="3934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89040"/>
                        <a:ext cx="2965450" cy="1208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75656" y="2891875"/>
            <a:ext cx="7423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的结论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02034" y="2890828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52400" y="990600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685800" y="1575375"/>
            <a:ext cx="46730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的秩是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的；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85800" y="2171535"/>
            <a:ext cx="6699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规定：当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只含零向量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的秩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85800" y="2694755"/>
            <a:ext cx="8387168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的秩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中任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个线性无关向量都组成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的一个极大无关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组；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的极大无关组可能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不止一个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129037" name="Group 13"/>
          <p:cNvGrpSpPr>
            <a:grpSpLocks/>
          </p:cNvGrpSpPr>
          <p:nvPr/>
        </p:nvGrpSpPr>
        <p:grpSpPr bwMode="auto">
          <a:xfrm>
            <a:off x="685800" y="3682474"/>
            <a:ext cx="8275639" cy="1082676"/>
            <a:chOff x="438" y="3001"/>
            <a:chExt cx="5213" cy="682"/>
          </a:xfrm>
        </p:grpSpPr>
        <p:sp>
          <p:nvSpPr>
            <p:cNvPr id="6156" name="Text Box 9"/>
            <p:cNvSpPr txBox="1">
              <a:spLocks noChangeArrowheads="1"/>
            </p:cNvSpPr>
            <p:nvPr/>
          </p:nvSpPr>
          <p:spPr bwMode="auto">
            <a:xfrm>
              <a:off x="438" y="3001"/>
              <a:ext cx="5213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(4) 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包含有限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个向量                      ，且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的秩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15000"/>
                </a:lnSpc>
              </a:pPr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则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本身就是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的唯一的一个极大无关组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5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0774139"/>
                </p:ext>
              </p:extLst>
            </p:nvPr>
          </p:nvGraphicFramePr>
          <p:xfrm>
            <a:off x="2742" y="3006"/>
            <a:ext cx="124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Equation" r:id="rId3" imgW="799753" imgH="215806" progId="Equation.DSMT4">
                    <p:embed/>
                  </p:oleObj>
                </mc:Choice>
                <mc:Fallback>
                  <p:oleObj name="Equation" r:id="rId3" imgW="799753" imgH="215806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3006"/>
                          <a:ext cx="1242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038" name="Group 14"/>
          <p:cNvGrpSpPr>
            <a:grpSpLocks/>
          </p:cNvGrpSpPr>
          <p:nvPr/>
        </p:nvGrpSpPr>
        <p:grpSpPr bwMode="auto">
          <a:xfrm>
            <a:off x="685800" y="4626550"/>
            <a:ext cx="3919538" cy="587374"/>
            <a:chOff x="532" y="2523"/>
            <a:chExt cx="2469" cy="370"/>
          </a:xfrm>
        </p:grpSpPr>
        <p:sp>
          <p:nvSpPr>
            <p:cNvPr id="6153" name="Text Box 11"/>
            <p:cNvSpPr txBox="1">
              <a:spLocks noChangeArrowheads="1"/>
            </p:cNvSpPr>
            <p:nvPr/>
          </p:nvSpPr>
          <p:spPr bwMode="auto">
            <a:xfrm>
              <a:off x="532" y="2523"/>
              <a:ext cx="246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(5) 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的秩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向量维数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5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231666"/>
                </p:ext>
              </p:extLst>
            </p:nvPr>
          </p:nvGraphicFramePr>
          <p:xfrm>
            <a:off x="1660" y="2594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Equation" r:id="rId5" imgW="126835" imgH="152202" progId="Equation.DSMT4">
                    <p:embed/>
                  </p:oleObj>
                </mc:Choice>
                <mc:Fallback>
                  <p:oleObj name="Equation" r:id="rId5" imgW="126835" imgH="152202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594"/>
                          <a:ext cx="18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7244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二、向量组的秩和极大无关组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762000" y="5388550"/>
            <a:ext cx="1714500" cy="936050"/>
          </a:xfrm>
          <a:prstGeom prst="wedgeRoundRectCallout">
            <a:avLst>
              <a:gd name="adj1" fmla="val 34578"/>
              <a:gd name="adj2" fmla="val -8201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未知数的个数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644374" y="5388550"/>
            <a:ext cx="1613426" cy="936050"/>
          </a:xfrm>
          <a:prstGeom prst="wedgeRoundRectCallout">
            <a:avLst>
              <a:gd name="adj1" fmla="val -9751"/>
              <a:gd name="adj2" fmla="val -8767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的个数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  <p:bldP spid="129030" grpId="0"/>
      <p:bldP spid="129031" grpId="0"/>
      <p:bldP spid="129032" grpId="0"/>
      <p:bldP spid="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30660"/>
              </p:ext>
            </p:extLst>
          </p:nvPr>
        </p:nvGraphicFramePr>
        <p:xfrm>
          <a:off x="428625" y="2057400"/>
          <a:ext cx="7696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3" imgW="3505200" imgH="431800" progId="Equation.DSMT4">
                  <p:embed/>
                </p:oleObj>
              </mc:Choice>
              <mc:Fallback>
                <p:oleObj name="Equation" r:id="rId3" imgW="3505200" imgH="4318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57400"/>
                        <a:ext cx="76962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9248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利用初等变换求向量组的秩与极大无关组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381000" y="1524000"/>
          <a:ext cx="2016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5" imgW="952087" imgH="215806" progId="Equation.DSMT4">
                  <p:embed/>
                </p:oleObj>
              </mc:Choice>
              <mc:Fallback>
                <p:oleObj name="Equation" r:id="rId5" imgW="952087" imgH="215806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20161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455613" y="3151188"/>
          <a:ext cx="76692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7" imgW="3492500" imgH="431800" progId="Equation.DSMT4">
                  <p:embed/>
                </p:oleObj>
              </mc:Choice>
              <mc:Fallback>
                <p:oleObj name="Equation" r:id="rId7" imgW="3492500" imgH="4318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151188"/>
                        <a:ext cx="7669212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276225" y="4222750"/>
          <a:ext cx="7416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9" imgW="3073400" imgH="457200" progId="Equation.DSMT4">
                  <p:embed/>
                </p:oleObj>
              </mc:Choice>
              <mc:Fallback>
                <p:oleObj name="Equation" r:id="rId9" imgW="3073400" imgH="4572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4222750"/>
                        <a:ext cx="74168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/>
          <p:cNvGraphicFramePr>
            <a:graphicFrameLocks noChangeAspect="1"/>
          </p:cNvGraphicFramePr>
          <p:nvPr/>
        </p:nvGraphicFramePr>
        <p:xfrm>
          <a:off x="-228600" y="5311775"/>
          <a:ext cx="81724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11" imgW="3378200" imgH="457200" progId="Equation.DSMT4">
                  <p:embed/>
                </p:oleObj>
              </mc:Choice>
              <mc:Fallback>
                <p:oleObj name="Equation" r:id="rId11" imgW="3378200" imgH="4572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8600" y="5311775"/>
                        <a:ext cx="817245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204788" y="4178300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820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0725"/>
              </p:ext>
            </p:extLst>
          </p:nvPr>
        </p:nvGraphicFramePr>
        <p:xfrm>
          <a:off x="323850" y="1184275"/>
          <a:ext cx="86756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3" imgW="3924300" imgH="482600" progId="Equation.DSMT4">
                  <p:embed/>
                </p:oleObj>
              </mc:Choice>
              <mc:Fallback>
                <p:oleObj name="Equation" r:id="rId3" imgW="3924300" imgH="4826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84275"/>
                        <a:ext cx="867568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79388" y="2408238"/>
          <a:ext cx="85693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5" imgW="3911600" imgH="457200" progId="Equation.DSMT4">
                  <p:embed/>
                </p:oleObj>
              </mc:Choice>
              <mc:Fallback>
                <p:oleObj name="Equation" r:id="rId5" imgW="3911600" imgH="4572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08238"/>
                        <a:ext cx="8569325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818285"/>
              </p:ext>
            </p:extLst>
          </p:nvPr>
        </p:nvGraphicFramePr>
        <p:xfrm>
          <a:off x="663575" y="3514725"/>
          <a:ext cx="7597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7" imgW="3416040" imgH="431640" progId="Equation.DSMT4">
                  <p:embed/>
                </p:oleObj>
              </mc:Choice>
              <mc:Fallback>
                <p:oleObj name="Equation" r:id="rId7" imgW="3416040" imgH="4316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3514725"/>
                        <a:ext cx="75977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215297"/>
              </p:ext>
            </p:extLst>
          </p:nvPr>
        </p:nvGraphicFramePr>
        <p:xfrm>
          <a:off x="183346" y="4608368"/>
          <a:ext cx="76327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9" imgW="3429000" imgH="431800" progId="Equation.DSMT4">
                  <p:embed/>
                </p:oleObj>
              </mc:Choice>
              <mc:Fallback>
                <p:oleObj name="Equation" r:id="rId9" imgW="3429000" imgH="4318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46" y="4608368"/>
                        <a:ext cx="76327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7924800" y="55768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19954" y="866778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求</a:t>
            </a:r>
            <a:r>
              <a:rPr lang="zh-CN" altLang="en-US" sz="2800" dirty="0"/>
              <a:t>向量</a:t>
            </a:r>
            <a:r>
              <a:rPr lang="zh-CN" altLang="en-US" sz="2800" dirty="0" smtClean="0"/>
              <a:t>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endParaRPr lang="zh-CN" altLang="en-US" sz="2800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288124"/>
              </p:ext>
            </p:extLst>
          </p:nvPr>
        </p:nvGraphicFramePr>
        <p:xfrm>
          <a:off x="1312863" y="1360488"/>
          <a:ext cx="4583112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Equation" r:id="rId3" imgW="1892160" imgH="495000" progId="Equation.DSMT4">
                  <p:embed/>
                </p:oleObj>
              </mc:Choice>
              <mc:Fallback>
                <p:oleObj name="Equation" r:id="rId3" imgW="1892160" imgH="4950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360488"/>
                        <a:ext cx="4583112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22962" y="1614488"/>
            <a:ext cx="322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的秩和极大无关组</a:t>
            </a:r>
            <a:r>
              <a:rPr lang="en-US" altLang="zh-CN" sz="2800" dirty="0"/>
              <a:t>.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68313" y="24384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解法一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09600" y="3649987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记</a:t>
            </a: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57540"/>
              </p:ext>
            </p:extLst>
          </p:nvPr>
        </p:nvGraphicFramePr>
        <p:xfrm>
          <a:off x="1185862" y="2943225"/>
          <a:ext cx="29400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5" imgW="1270000" imgH="914400" progId="Equation.DSMT4">
                  <p:embed/>
                </p:oleObj>
              </mc:Choice>
              <mc:Fallback>
                <p:oleObj name="Equation" r:id="rId5" imgW="1270000" imgH="9144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2" y="2943225"/>
                        <a:ext cx="2940050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4137025" y="2870200"/>
            <a:ext cx="4752975" cy="2009775"/>
            <a:chOff x="2290" y="1570"/>
            <a:chExt cx="2994" cy="1266"/>
          </a:xfrm>
        </p:grpSpPr>
        <p:graphicFrame>
          <p:nvGraphicFramePr>
            <p:cNvPr id="10262" name="Object 8"/>
            <p:cNvGraphicFramePr>
              <a:graphicFrameLocks noChangeAspect="1"/>
            </p:cNvGraphicFramePr>
            <p:nvPr/>
          </p:nvGraphicFramePr>
          <p:xfrm>
            <a:off x="3450" y="1570"/>
            <a:ext cx="1834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" name="Equation" r:id="rId7" imgW="1257300" imgH="914400" progId="Equation.DSMT4">
                    <p:embed/>
                  </p:oleObj>
                </mc:Choice>
                <mc:Fallback>
                  <p:oleObj name="Equation" r:id="rId7" imgW="1257300" imgH="91440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1570"/>
                          <a:ext cx="1834" cy="1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Line 9"/>
            <p:cNvSpPr>
              <a:spLocks noChangeShapeType="1"/>
            </p:cNvSpPr>
            <p:nvPr/>
          </p:nvSpPr>
          <p:spPr bwMode="auto">
            <a:xfrm>
              <a:off x="2290" y="2251"/>
              <a:ext cx="1089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0264" name="Text Box 10"/>
            <p:cNvSpPr txBox="1">
              <a:spLocks noChangeArrowheads="1"/>
            </p:cNvSpPr>
            <p:nvPr/>
          </p:nvSpPr>
          <p:spPr bwMode="auto">
            <a:xfrm>
              <a:off x="2290" y="1954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初等</a:t>
              </a:r>
              <a:r>
                <a:rPr lang="zh-CN" altLang="en-US" sz="24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列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变换</a:t>
              </a:r>
            </a:p>
          </p:txBody>
        </p:sp>
      </p:grpSp>
      <p:grpSp>
        <p:nvGrpSpPr>
          <p:cNvPr id="122912" name="Group 32"/>
          <p:cNvGrpSpPr>
            <a:grpSpLocks/>
          </p:cNvGrpSpPr>
          <p:nvPr/>
        </p:nvGrpSpPr>
        <p:grpSpPr bwMode="auto">
          <a:xfrm>
            <a:off x="6081712" y="3070225"/>
            <a:ext cx="1943100" cy="1584325"/>
            <a:chOff x="3470" y="1434"/>
            <a:chExt cx="1224" cy="998"/>
          </a:xfrm>
        </p:grpSpPr>
        <p:sp>
          <p:nvSpPr>
            <p:cNvPr id="10259" name="Line 26"/>
            <p:cNvSpPr>
              <a:spLocks noChangeShapeType="1"/>
            </p:cNvSpPr>
            <p:nvPr/>
          </p:nvSpPr>
          <p:spPr bwMode="auto">
            <a:xfrm>
              <a:off x="3470" y="1434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0260" name="Line 27"/>
            <p:cNvSpPr>
              <a:spLocks noChangeShapeType="1"/>
            </p:cNvSpPr>
            <p:nvPr/>
          </p:nvSpPr>
          <p:spPr bwMode="auto">
            <a:xfrm>
              <a:off x="3470" y="1797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0261" name="Line 28"/>
            <p:cNvSpPr>
              <a:spLocks noChangeShapeType="1"/>
            </p:cNvSpPr>
            <p:nvPr/>
          </p:nvSpPr>
          <p:spPr bwMode="auto">
            <a:xfrm>
              <a:off x="3470" y="2432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1025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09600" y="5120809"/>
            <a:ext cx="4293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/>
              <a:t>易知此</a:t>
            </a:r>
            <a:r>
              <a:rPr lang="zh-CN" altLang="en-US" sz="2800" dirty="0"/>
              <a:t>向量组的秩为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/>
              <a:t>.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08342" y="5696339"/>
            <a:ext cx="7640638" cy="544513"/>
            <a:chOff x="295" y="3262"/>
            <a:chExt cx="4813" cy="343"/>
          </a:xfrm>
        </p:grpSpPr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295" y="3275"/>
              <a:ext cx="48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所以</a:t>
              </a:r>
              <a:r>
                <a:rPr lang="zh-CN" altLang="en-US" sz="2800" dirty="0" smtClean="0"/>
                <a:t>向量              </a:t>
              </a:r>
              <a:r>
                <a:rPr lang="zh-CN" altLang="en-US" sz="2800" dirty="0"/>
                <a:t>是向量</a:t>
              </a:r>
              <a:r>
                <a:rPr lang="zh-CN" altLang="en-US" sz="2800" dirty="0" smtClean="0"/>
                <a:t>组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T</a:t>
              </a:r>
              <a:r>
                <a:rPr lang="zh-CN" altLang="en-US" sz="2800" dirty="0" smtClean="0"/>
                <a:t>的</a:t>
              </a:r>
              <a:r>
                <a:rPr lang="zh-CN" altLang="en-US" sz="2800" dirty="0"/>
                <a:t>一个极大无关组</a:t>
              </a:r>
              <a:r>
                <a:rPr lang="en-US" altLang="zh-CN" sz="2800" dirty="0"/>
                <a:t>.</a:t>
              </a:r>
            </a:p>
          </p:txBody>
        </p:sp>
        <p:graphicFrame>
          <p:nvGraphicFramePr>
            <p:cNvPr id="1025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4804872"/>
                </p:ext>
              </p:extLst>
            </p:nvPr>
          </p:nvGraphicFramePr>
          <p:xfrm>
            <a:off x="1256" y="3262"/>
            <a:ext cx="85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0" name="Equation" r:id="rId9" imgW="558800" imgH="228600" progId="Equation.DSMT4">
                    <p:embed/>
                  </p:oleObj>
                </mc:Choice>
                <mc:Fallback>
                  <p:oleObj name="Equation" r:id="rId9" imgW="558800" imgH="22860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3262"/>
                          <a:ext cx="853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314551" y="82301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88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63804" y="889795"/>
            <a:ext cx="1439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解法二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83734" y="889795"/>
            <a:ext cx="73220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行向量组，可以先都转置为列向量，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   排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成矩阵后，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初等行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变换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化为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行最简型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73075" y="18811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设</a:t>
            </a:r>
          </a:p>
        </p:txBody>
      </p:sp>
      <p:graphicFrame>
        <p:nvGraphicFramePr>
          <p:cNvPr id="121861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59033642"/>
              </p:ext>
            </p:extLst>
          </p:nvPr>
        </p:nvGraphicFramePr>
        <p:xfrm>
          <a:off x="762000" y="1982788"/>
          <a:ext cx="68421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3" imgW="2870200" imgH="914400" progId="Equation.DSMT4">
                  <p:embed/>
                </p:oleObj>
              </mc:Choice>
              <mc:Fallback>
                <p:oleObj name="Equation" r:id="rId3" imgW="2870200" imgH="914400" progId="Equation.DSMT4">
                  <p:embed/>
                  <p:pic>
                    <p:nvPicPr>
                      <p:cNvPr id="0" name="Picture 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2788"/>
                        <a:ext cx="684212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5" name="Group 9"/>
          <p:cNvGrpSpPr>
            <a:grpSpLocks/>
          </p:cNvGrpSpPr>
          <p:nvPr/>
        </p:nvGrpSpPr>
        <p:grpSpPr bwMode="auto">
          <a:xfrm>
            <a:off x="473075" y="4106069"/>
            <a:ext cx="8534400" cy="523875"/>
            <a:chOff x="327" y="2444"/>
            <a:chExt cx="4621" cy="330"/>
          </a:xfrm>
        </p:grpSpPr>
        <p:sp>
          <p:nvSpPr>
            <p:cNvPr id="11273" name="Text Box 7"/>
            <p:cNvSpPr txBox="1">
              <a:spLocks noChangeArrowheads="1"/>
            </p:cNvSpPr>
            <p:nvPr/>
          </p:nvSpPr>
          <p:spPr bwMode="auto">
            <a:xfrm>
              <a:off x="327" y="2444"/>
              <a:ext cx="46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 smtClean="0"/>
                <a:t>显然                     </a:t>
              </a:r>
              <a:r>
                <a:rPr lang="zh-CN" altLang="en-US" sz="2800" dirty="0"/>
                <a:t>，且极大无关组互为转置向量</a:t>
              </a:r>
            </a:p>
          </p:txBody>
        </p:sp>
        <p:graphicFrame>
          <p:nvGraphicFramePr>
            <p:cNvPr id="1127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2918914"/>
                </p:ext>
              </p:extLst>
            </p:nvPr>
          </p:nvGraphicFramePr>
          <p:xfrm>
            <a:off x="772" y="2467"/>
            <a:ext cx="11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9" name="Equation" r:id="rId5" imgW="761669" imgH="190417" progId="Equation.DSMT4">
                    <p:embed/>
                  </p:oleObj>
                </mc:Choice>
                <mc:Fallback>
                  <p:oleObj name="Equation" r:id="rId5" imgW="761669" imgH="190417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" y="2467"/>
                          <a:ext cx="114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200350"/>
              </p:ext>
            </p:extLst>
          </p:nvPr>
        </p:nvGraphicFramePr>
        <p:xfrm>
          <a:off x="1479549" y="4607720"/>
          <a:ext cx="5407025" cy="179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7" imgW="2616200" imgH="914400" progId="Equation.DSMT4">
                  <p:embed/>
                </p:oleObj>
              </mc:Choice>
              <mc:Fallback>
                <p:oleObj name="Equation" r:id="rId7" imgW="2616200" imgH="9144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49" y="4607720"/>
                        <a:ext cx="5407025" cy="1794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827088" y="1082675"/>
            <a:ext cx="4752975" cy="2009775"/>
            <a:chOff x="2290" y="1570"/>
            <a:chExt cx="2994" cy="1266"/>
          </a:xfrm>
        </p:grpSpPr>
        <p:graphicFrame>
          <p:nvGraphicFramePr>
            <p:cNvPr id="12298" name="Object 3"/>
            <p:cNvGraphicFramePr>
              <a:graphicFrameLocks noChangeAspect="1"/>
            </p:cNvGraphicFramePr>
            <p:nvPr/>
          </p:nvGraphicFramePr>
          <p:xfrm>
            <a:off x="3450" y="1570"/>
            <a:ext cx="1834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" name="Equation" r:id="rId3" imgW="1257300" imgH="914400" progId="Equation.DSMT4">
                    <p:embed/>
                  </p:oleObj>
                </mc:Choice>
                <mc:Fallback>
                  <p:oleObj name="Equation" r:id="rId3" imgW="1257300" imgH="91440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1570"/>
                          <a:ext cx="1834" cy="1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Line 4"/>
            <p:cNvSpPr>
              <a:spLocks noChangeShapeType="1"/>
            </p:cNvSpPr>
            <p:nvPr/>
          </p:nvSpPr>
          <p:spPr bwMode="auto">
            <a:xfrm>
              <a:off x="2290" y="2251"/>
              <a:ext cx="1089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2290" y="1954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初等</a:t>
              </a:r>
              <a:r>
                <a:rPr lang="zh-CN" altLang="en-US" sz="24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行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变换</a:t>
              </a:r>
            </a:p>
          </p:txBody>
        </p:sp>
      </p:grpSp>
      <p:grpSp>
        <p:nvGrpSpPr>
          <p:cNvPr id="120845" name="Group 13"/>
          <p:cNvGrpSpPr>
            <a:grpSpLocks/>
          </p:cNvGrpSpPr>
          <p:nvPr/>
        </p:nvGrpSpPr>
        <p:grpSpPr bwMode="auto">
          <a:xfrm>
            <a:off x="827088" y="3806895"/>
            <a:ext cx="3157538" cy="523875"/>
            <a:chOff x="327" y="1570"/>
            <a:chExt cx="1989" cy="330"/>
          </a:xfrm>
        </p:grpSpPr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327" y="1570"/>
              <a:ext cx="11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所以          </a:t>
              </a:r>
            </a:p>
          </p:txBody>
        </p:sp>
        <p:graphicFrame>
          <p:nvGraphicFramePr>
            <p:cNvPr id="1229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581645"/>
                </p:ext>
              </p:extLst>
            </p:nvPr>
          </p:nvGraphicFramePr>
          <p:xfrm>
            <a:off x="924" y="1597"/>
            <a:ext cx="13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" name="Equation" r:id="rId5" imgW="926698" imgH="203112" progId="Equation.DSMT4">
                    <p:embed/>
                  </p:oleObj>
                </mc:Choice>
                <mc:Fallback>
                  <p:oleObj name="Equation" r:id="rId5" imgW="926698" imgH="203112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1597"/>
                          <a:ext cx="139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53" name="Group 21"/>
          <p:cNvGrpSpPr>
            <a:grpSpLocks/>
          </p:cNvGrpSpPr>
          <p:nvPr/>
        </p:nvGrpSpPr>
        <p:grpSpPr bwMode="auto">
          <a:xfrm>
            <a:off x="827088" y="4402932"/>
            <a:ext cx="7640638" cy="544513"/>
            <a:chOff x="295" y="3262"/>
            <a:chExt cx="4813" cy="343"/>
          </a:xfrm>
        </p:grpSpPr>
        <p:sp>
          <p:nvSpPr>
            <p:cNvPr id="12294" name="Text Box 14"/>
            <p:cNvSpPr txBox="1">
              <a:spLocks noChangeArrowheads="1"/>
            </p:cNvSpPr>
            <p:nvPr/>
          </p:nvSpPr>
          <p:spPr bwMode="auto">
            <a:xfrm>
              <a:off x="295" y="3275"/>
              <a:ext cx="48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所以</a:t>
              </a:r>
              <a:r>
                <a:rPr lang="zh-CN" altLang="en-US" sz="2800" dirty="0" smtClean="0"/>
                <a:t>向量              </a:t>
              </a:r>
              <a:r>
                <a:rPr lang="zh-CN" altLang="en-US" sz="2800" dirty="0"/>
                <a:t>是向量组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T</a:t>
              </a:r>
              <a:r>
                <a:rPr lang="zh-CN" altLang="en-US" sz="2800" dirty="0"/>
                <a:t>的一个极大无关组</a:t>
              </a:r>
              <a:r>
                <a:rPr lang="en-US" altLang="zh-CN" sz="2800" dirty="0"/>
                <a:t>.</a:t>
              </a:r>
            </a:p>
          </p:txBody>
        </p:sp>
        <p:graphicFrame>
          <p:nvGraphicFramePr>
            <p:cNvPr id="1229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6930908"/>
                </p:ext>
              </p:extLst>
            </p:nvPr>
          </p:nvGraphicFramePr>
          <p:xfrm>
            <a:off x="1262" y="3262"/>
            <a:ext cx="85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9" name="Equation" r:id="rId7" imgW="558800" imgH="228600" progId="Equation.DSMT4">
                    <p:embed/>
                  </p:oleObj>
                </mc:Choice>
                <mc:Fallback>
                  <p:oleObj name="Equation" r:id="rId7" imgW="558800" imgH="2286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3262"/>
                          <a:ext cx="853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50292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三、利用初等变换求向量组的秩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27088" y="3211514"/>
            <a:ext cx="4293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/>
              <a:t>易知此</a:t>
            </a:r>
            <a:r>
              <a:rPr lang="zh-CN" altLang="en-US" sz="2800" dirty="0"/>
              <a:t>向量组的秩为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/>
              <a:t>.</a:t>
            </a:r>
          </a:p>
        </p:txBody>
      </p:sp>
      <p:grpSp>
        <p:nvGrpSpPr>
          <p:cNvPr id="14" name="Group 32"/>
          <p:cNvGrpSpPr>
            <a:grpSpLocks/>
          </p:cNvGrpSpPr>
          <p:nvPr/>
        </p:nvGrpSpPr>
        <p:grpSpPr bwMode="auto">
          <a:xfrm rot="5400000">
            <a:off x="2839038" y="1236145"/>
            <a:ext cx="1943100" cy="1677577"/>
            <a:chOff x="3470" y="1434"/>
            <a:chExt cx="1224" cy="998"/>
          </a:xfrm>
        </p:grpSpPr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3470" y="1434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3470" y="2115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470" y="2432"/>
              <a:ext cx="1224" cy="0"/>
            </a:xfrm>
            <a:prstGeom prst="line">
              <a:avLst/>
            </a:prstGeom>
            <a:noFill/>
            <a:ln w="349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1060632</TotalTime>
  <Words>1239</Words>
  <Application>Microsoft Office PowerPoint</Application>
  <PresentationFormat>全屏显示(4:3)</PresentationFormat>
  <Paragraphs>159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黑体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Garamond</vt:lpstr>
      <vt:lpstr>Times New Roman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753</cp:revision>
  <cp:lastPrinted>1601-01-01T00:00:00Z</cp:lastPrinted>
  <dcterms:created xsi:type="dcterms:W3CDTF">1601-01-01T00:00:00Z</dcterms:created>
  <dcterms:modified xsi:type="dcterms:W3CDTF">2016-03-31T07:34:10Z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