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822" r:id="rId3"/>
    <p:sldId id="943" r:id="rId4"/>
    <p:sldId id="907" r:id="rId5"/>
    <p:sldId id="956" r:id="rId7"/>
    <p:sldId id="957" r:id="rId8"/>
    <p:sldId id="961" r:id="rId9"/>
    <p:sldId id="912" r:id="rId10"/>
    <p:sldId id="913" r:id="rId11"/>
    <p:sldId id="914" r:id="rId12"/>
    <p:sldId id="915" r:id="rId13"/>
    <p:sldId id="962" r:id="rId14"/>
    <p:sldId id="916" r:id="rId15"/>
    <p:sldId id="945" r:id="rId16"/>
    <p:sldId id="917" r:id="rId17"/>
    <p:sldId id="918" r:id="rId18"/>
    <p:sldId id="919" r:id="rId19"/>
    <p:sldId id="959" r:id="rId20"/>
    <p:sldId id="920" r:id="rId21"/>
    <p:sldId id="921" r:id="rId22"/>
    <p:sldId id="960" r:id="rId23"/>
    <p:sldId id="922" r:id="rId24"/>
    <p:sldId id="963" r:id="rId25"/>
    <p:sldId id="951" r:id="rId26"/>
    <p:sldId id="952" r:id="rId27"/>
    <p:sldId id="953" r:id="rId28"/>
    <p:sldId id="954" r:id="rId29"/>
    <p:sldId id="946" r:id="rId30"/>
    <p:sldId id="923" r:id="rId31"/>
    <p:sldId id="965" r:id="rId32"/>
    <p:sldId id="966" r:id="rId33"/>
    <p:sldId id="967" r:id="rId34"/>
    <p:sldId id="968" r:id="rId35"/>
    <p:sldId id="969" r:id="rId36"/>
    <p:sldId id="970" r:id="rId37"/>
    <p:sldId id="971" r:id="rId38"/>
    <p:sldId id="972" r:id="rId39"/>
    <p:sldId id="947" r:id="rId40"/>
    <p:sldId id="932" r:id="rId41"/>
    <p:sldId id="949" r:id="rId42"/>
    <p:sldId id="933" r:id="rId43"/>
    <p:sldId id="934" r:id="rId44"/>
    <p:sldId id="936" r:id="rId45"/>
    <p:sldId id="937" r:id="rId46"/>
    <p:sldId id="973" r:id="rId47"/>
    <p:sldId id="938" r:id="rId48"/>
    <p:sldId id="939" r:id="rId49"/>
    <p:sldId id="941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982" autoAdjust="0"/>
  </p:normalViewPr>
  <p:slideViewPr>
    <p:cSldViewPr>
      <p:cViewPr varScale="1">
        <p:scale>
          <a:sx n="74" d="100"/>
          <a:sy n="74" d="100"/>
        </p:scale>
        <p:origin x="1304" y="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1" Type="http://schemas.openxmlformats.org/officeDocument/2006/relationships/image" Target="../media/image61.wmf"/><Relationship Id="rId10" Type="http://schemas.openxmlformats.org/officeDocument/2006/relationships/image" Target="../media/image60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2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21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8.wmf"/><Relationship Id="rId6" Type="http://schemas.openxmlformats.org/officeDocument/2006/relationships/image" Target="../media/image127.wmf"/><Relationship Id="rId5" Type="http://schemas.openxmlformats.org/officeDocument/2006/relationships/image" Target="../media/image120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13.wmf"/><Relationship Id="rId6" Type="http://schemas.openxmlformats.org/officeDocument/2006/relationships/image" Target="../media/image14.wmf"/><Relationship Id="rId5" Type="http://schemas.openxmlformats.org/officeDocument/2006/relationships/image" Target="../media/image11.wmf"/><Relationship Id="rId4" Type="http://schemas.openxmlformats.org/officeDocument/2006/relationships/image" Target="../media/image27.wmf"/><Relationship Id="rId3" Type="http://schemas.openxmlformats.org/officeDocument/2006/relationships/image" Target="../media/image12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13.wmf"/><Relationship Id="rId4" Type="http://schemas.openxmlformats.org/officeDocument/2006/relationships/image" Target="../media/image14.wmf"/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1" Type="http://schemas.openxmlformats.org/officeDocument/2006/relationships/image" Target="../media/image36.wmf"/><Relationship Id="rId10" Type="http://schemas.openxmlformats.org/officeDocument/2006/relationships/image" Target="../media/image35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C99009-FF5E-4630-B158-AAC546A543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运算是某种函数，对函数封闭的集合是空间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FDF7F0-A378-40CA-B21C-58A1A743461F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用有限个向量表示无限个向量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A1F74A-84A3-469A-866D-74AEBC0198AF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27710E-DA74-446A-83D1-138631256648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jpeg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41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9.wmf"/><Relationship Id="rId1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66.bin"/><Relationship Id="rId25" Type="http://schemas.openxmlformats.org/officeDocument/2006/relationships/vmlDrawing" Target="../drawings/vmlDrawing13.vml"/><Relationship Id="rId24" Type="http://schemas.openxmlformats.org/officeDocument/2006/relationships/slideLayout" Target="../slideLayouts/slideLayout13.xml"/><Relationship Id="rId23" Type="http://schemas.openxmlformats.org/officeDocument/2006/relationships/image" Target="../media/image61.wmf"/><Relationship Id="rId22" Type="http://schemas.openxmlformats.org/officeDocument/2006/relationships/oleObject" Target="../embeddings/oleObject76.bin"/><Relationship Id="rId21" Type="http://schemas.openxmlformats.org/officeDocument/2006/relationships/image" Target="../media/image60.wmf"/><Relationship Id="rId20" Type="http://schemas.openxmlformats.org/officeDocument/2006/relationships/oleObject" Target="../embeddings/oleObject75.bin"/><Relationship Id="rId2" Type="http://schemas.openxmlformats.org/officeDocument/2006/relationships/image" Target="../media/image51.wmf"/><Relationship Id="rId19" Type="http://schemas.openxmlformats.org/officeDocument/2006/relationships/image" Target="../media/image59.wmf"/><Relationship Id="rId18" Type="http://schemas.openxmlformats.org/officeDocument/2006/relationships/oleObject" Target="../embeddings/oleObject74.bin"/><Relationship Id="rId17" Type="http://schemas.openxmlformats.org/officeDocument/2006/relationships/image" Target="../media/image58.wmf"/><Relationship Id="rId16" Type="http://schemas.openxmlformats.org/officeDocument/2006/relationships/oleObject" Target="../embeddings/oleObject73.bin"/><Relationship Id="rId15" Type="http://schemas.openxmlformats.org/officeDocument/2006/relationships/image" Target="../media/image57.wmf"/><Relationship Id="rId14" Type="http://schemas.openxmlformats.org/officeDocument/2006/relationships/oleObject" Target="../embeddings/oleObject72.bin"/><Relationship Id="rId13" Type="http://schemas.openxmlformats.org/officeDocument/2006/relationships/image" Target="../media/image56.wmf"/><Relationship Id="rId12" Type="http://schemas.openxmlformats.org/officeDocument/2006/relationships/oleObject" Target="../embeddings/oleObject71.bin"/><Relationship Id="rId11" Type="http://schemas.openxmlformats.org/officeDocument/2006/relationships/image" Target="../media/image55.wmf"/><Relationship Id="rId10" Type="http://schemas.openxmlformats.org/officeDocument/2006/relationships/oleObject" Target="../embeddings/oleObject70.bin"/><Relationship Id="rId1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62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7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67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8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4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86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8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75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79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86.wmf"/><Relationship Id="rId1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104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92.wmf"/><Relationship Id="rId1" Type="http://schemas.openxmlformats.org/officeDocument/2006/relationships/oleObject" Target="../embeddings/oleObject10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94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10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98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13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117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04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1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09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2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13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2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17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3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21.wmf"/><Relationship Id="rId13" Type="http://schemas.openxmlformats.org/officeDocument/2006/relationships/vmlDrawing" Target="../drawings/vmlDrawing29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36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23.wmf"/><Relationship Id="rId15" Type="http://schemas.openxmlformats.org/officeDocument/2006/relationships/vmlDrawing" Target="../drawings/vmlDrawing30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148.bin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142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26.wmf"/><Relationship Id="rId17" Type="http://schemas.openxmlformats.org/officeDocument/2006/relationships/vmlDrawing" Target="../drawings/vmlDrawing31.vml"/><Relationship Id="rId16" Type="http://schemas.openxmlformats.org/officeDocument/2006/relationships/slideLayout" Target="../slideLayouts/slideLayout7.xml"/><Relationship Id="rId15" Type="http://schemas.openxmlformats.org/officeDocument/2006/relationships/oleObject" Target="../embeddings/oleObject156.bin"/><Relationship Id="rId14" Type="http://schemas.openxmlformats.org/officeDocument/2006/relationships/image" Target="../media/image128.wmf"/><Relationship Id="rId13" Type="http://schemas.openxmlformats.org/officeDocument/2006/relationships/oleObject" Target="../embeddings/oleObject155.bin"/><Relationship Id="rId12" Type="http://schemas.openxmlformats.org/officeDocument/2006/relationships/image" Target="../media/image127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4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157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32.wmf"/><Relationship Id="rId1" Type="http://schemas.openxmlformats.org/officeDocument/2006/relationships/oleObject" Target="../embeddings/oleObject160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34.wmf"/><Relationship Id="rId1" Type="http://schemas.openxmlformats.org/officeDocument/2006/relationships/oleObject" Target="../embeddings/oleObject16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16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13.xml"/><Relationship Id="rId24" Type="http://schemas.openxmlformats.org/officeDocument/2006/relationships/image" Target="../media/image18.wmf"/><Relationship Id="rId23" Type="http://schemas.openxmlformats.org/officeDocument/2006/relationships/oleObject" Target="../embeddings/oleObject20.bin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19.bin"/><Relationship Id="rId20" Type="http://schemas.openxmlformats.org/officeDocument/2006/relationships/oleObject" Target="../embeddings/oleObject18.bin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7.bin"/><Relationship Id="rId18" Type="http://schemas.openxmlformats.org/officeDocument/2006/relationships/oleObject" Target="../embeddings/oleObject16.bin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39.wmf"/><Relationship Id="rId1" Type="http://schemas.openxmlformats.org/officeDocument/2006/relationships/oleObject" Target="../embeddings/oleObject167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41.wmf"/><Relationship Id="rId1" Type="http://schemas.openxmlformats.org/officeDocument/2006/relationships/oleObject" Target="../embeddings/oleObject169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143.wmf"/><Relationship Id="rId10" Type="http://schemas.openxmlformats.org/officeDocument/2006/relationships/vmlDrawing" Target="../drawings/vmlDrawing38.vml"/><Relationship Id="rId1" Type="http://schemas.openxmlformats.org/officeDocument/2006/relationships/oleObject" Target="../embeddings/oleObject171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7.wmf"/><Relationship Id="rId1" Type="http://schemas.openxmlformats.org/officeDocument/2006/relationships/oleObject" Target="../embeddings/oleObject175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48.wmf"/><Relationship Id="rId14" Type="http://schemas.openxmlformats.org/officeDocument/2006/relationships/vmlDrawing" Target="../drawings/vmlDrawing4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81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76.bin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8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56.wmf"/><Relationship Id="rId1" Type="http://schemas.openxmlformats.org/officeDocument/2006/relationships/oleObject" Target="../embeddings/oleObject184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1.bin"/><Relationship Id="rId8" Type="http://schemas.openxmlformats.org/officeDocument/2006/relationships/image" Target="../media/image162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59.wmf"/><Relationship Id="rId12" Type="http://schemas.openxmlformats.org/officeDocument/2006/relationships/vmlDrawing" Target="../drawings/vmlDrawing4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3.wmf"/><Relationship Id="rId1" Type="http://schemas.openxmlformats.org/officeDocument/2006/relationships/oleObject" Target="../embeddings/oleObject187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25.wmf"/><Relationship Id="rId19" Type="http://schemas.openxmlformats.org/officeDocument/2006/relationships/slideLayout" Target="../slideLayouts/slideLayout13.xml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37.bin"/><Relationship Id="rId28" Type="http://schemas.openxmlformats.org/officeDocument/2006/relationships/vmlDrawing" Target="../drawings/vmlDrawing7.vml"/><Relationship Id="rId27" Type="http://schemas.openxmlformats.org/officeDocument/2006/relationships/slideLayout" Target="../slideLayouts/slideLayout13.xml"/><Relationship Id="rId26" Type="http://schemas.openxmlformats.org/officeDocument/2006/relationships/image" Target="../media/image36.wmf"/><Relationship Id="rId25" Type="http://schemas.openxmlformats.org/officeDocument/2006/relationships/oleObject" Target="../embeddings/oleObject50.bin"/><Relationship Id="rId24" Type="http://schemas.openxmlformats.org/officeDocument/2006/relationships/image" Target="../media/image35.wmf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34.wmf"/><Relationship Id="rId21" Type="http://schemas.openxmlformats.org/officeDocument/2006/relationships/oleObject" Target="../embeddings/oleObject48.bin"/><Relationship Id="rId20" Type="http://schemas.openxmlformats.org/officeDocument/2006/relationships/oleObject" Target="../embeddings/oleObject47.bin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46.bin"/><Relationship Id="rId18" Type="http://schemas.openxmlformats.org/officeDocument/2006/relationships/oleObject" Target="../embeddings/oleObject45.bin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40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37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2881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70163" y="1894836"/>
            <a:ext cx="431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向量空间的概念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6162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anose="02010800040101010101" pitchFamily="2" charset="-122"/>
              </a:rPr>
              <a:t>第三节 基</a:t>
            </a:r>
            <a:endParaRPr lang="zh-CN" altLang="en-US" sz="3600">
              <a:solidFill>
                <a:srgbClr val="FFFF00"/>
              </a:solidFill>
              <a:ea typeface="华文行楷" panose="02010800040101010101" pitchFamily="2" charset="-122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70163" y="2570162"/>
            <a:ext cx="4157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向量空间的基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2022475" y="39020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570163" y="3868804"/>
            <a:ext cx="4156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基变换与坐标变换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2035175" y="32924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578124" y="3245488"/>
            <a:ext cx="4157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向量坐标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1143000" y="1377920"/>
          <a:ext cx="7713662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Equation" r:id="rId1" imgW="80772000" imgH="14630400" progId="Equation.DSMT4">
                  <p:embed/>
                </p:oleObj>
              </mc:Choice>
              <mc:Fallback>
                <p:oleObj name="Equation" r:id="rId1" imgW="80772000" imgH="1463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7920"/>
                        <a:ext cx="7713662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30982" y="1367126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命题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289822" y="3350454"/>
          <a:ext cx="38877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3" imgW="1663700" imgH="215900" progId="Equation.DSMT4">
                  <p:embed/>
                </p:oleObj>
              </mc:Choice>
              <mc:Fallback>
                <p:oleObj name="Equation" r:id="rId3" imgW="16637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822" y="3350454"/>
                        <a:ext cx="38877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81000" y="2715389"/>
            <a:ext cx="5988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即：等价向量组生成相同的向量空间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.</a:t>
            </a:r>
            <a:endParaRPr kumimoji="1"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19075" y="3265457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996500" y="3811624"/>
          <a:ext cx="60372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Equation" r:id="rId5" imgW="2552700" imgH="215900" progId="Equation.DSMT4">
                  <p:embed/>
                </p:oleObj>
              </mc:Choice>
              <mc:Fallback>
                <p:oleObj name="Equation" r:id="rId5" imgW="25527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500" y="3811624"/>
                        <a:ext cx="60372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996500" y="4255141"/>
          <a:ext cx="63690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7" imgW="2692400" imgH="215900" progId="Equation.DSMT4">
                  <p:embed/>
                </p:oleObj>
              </mc:Choice>
              <mc:Fallback>
                <p:oleObj name="Equation" r:id="rId7" imgW="26924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500" y="4255141"/>
                        <a:ext cx="63690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/>
        </p:nvGraphicFramePr>
        <p:xfrm>
          <a:off x="996500" y="4719638"/>
          <a:ext cx="74215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9" imgW="3136900" imgH="215900" progId="Equation.DSMT4">
                  <p:embed/>
                </p:oleObj>
              </mc:Choice>
              <mc:Fallback>
                <p:oleObj name="Equation" r:id="rId9" imgW="31369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500" y="4719638"/>
                        <a:ext cx="74215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990600" y="5207000"/>
          <a:ext cx="36369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11" imgW="36880800" imgH="9448800" progId="Equation.DSMT4">
                  <p:embed/>
                </p:oleObj>
              </mc:Choice>
              <mc:Fallback>
                <p:oleObj name="Equation" r:id="rId11" imgW="36880800" imgH="9448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07000"/>
                        <a:ext cx="36369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7696200" y="55768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31750" y="723075"/>
            <a:ext cx="685323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4.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等价向量组生成的向量空间的关系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332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一、向量空间的概念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autoUpdateAnimBg="0"/>
      <p:bldP spid="126984" grpId="0"/>
      <p:bldP spid="1269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一、向量空间的概念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40" name="Text Box 16"/>
          <p:cNvSpPr txBox="1">
            <a:spLocks noChangeArrowheads="1"/>
          </p:cNvSpPr>
          <p:nvPr/>
        </p:nvSpPr>
        <p:spPr bwMode="auto">
          <a:xfrm>
            <a:off x="31750" y="701675"/>
            <a:ext cx="68532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4.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等价向量组生成的向量空间的关系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8794" y="3684587"/>
          <a:ext cx="871855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" imgW="4038600" imgH="812800" progId="Equation.DSMT4">
                  <p:embed/>
                </p:oleObj>
              </mc:Choice>
              <mc:Fallback>
                <p:oleObj name="Equation" r:id="rId1" imgW="4038600" imgH="812800" progId="Equation.DSMT4">
                  <p:embed/>
                  <p:pic>
                    <p:nvPicPr>
                      <p:cNvPr id="0" name="图片 14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94" y="3684587"/>
                        <a:ext cx="871855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8794" y="3684587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642143" y="1932781"/>
          <a:ext cx="73453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3" imgW="2679700" imgH="558800" progId="Equation.DSMT4">
                  <p:embed/>
                </p:oleObj>
              </mc:Choice>
              <mc:Fallback>
                <p:oleObj name="Equation" r:id="rId3" imgW="2679700" imgH="558800" progId="Equation.DSMT4">
                  <p:embed/>
                  <p:pic>
                    <p:nvPicPr>
                      <p:cNvPr id="0" name="图片 14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" y="1932781"/>
                        <a:ext cx="734536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381000" y="2667000"/>
            <a:ext cx="7867650" cy="130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  <a:r>
              <a:rPr kumimoji="1" lang="zh-CN" altLang="en-US" dirty="0">
                <a:latin typeface="Times New Roman" panose="02020603050405020304" pitchFamily="18" charset="0"/>
              </a:rPr>
              <a:t>：对向量空间，可否寻求其最少生成？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            需引出如下“基”概念。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一、向量空间的概念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79375" y="1066800"/>
            <a:ext cx="43084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基的概念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152400" y="1943097"/>
            <a:ext cx="2095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5966" name="Group 14"/>
          <p:cNvGrpSpPr/>
          <p:nvPr/>
        </p:nvGrpSpPr>
        <p:grpSpPr bwMode="auto">
          <a:xfrm>
            <a:off x="838200" y="1938334"/>
            <a:ext cx="7551738" cy="2595560"/>
            <a:chOff x="601" y="2428"/>
            <a:chExt cx="4757" cy="1635"/>
          </a:xfrm>
        </p:grpSpPr>
        <p:graphicFrame>
          <p:nvGraphicFramePr>
            <p:cNvPr id="16390" name="Object 11"/>
            <p:cNvGraphicFramePr>
              <a:graphicFrameLocks noChangeAspect="1"/>
            </p:cNvGraphicFramePr>
            <p:nvPr/>
          </p:nvGraphicFramePr>
          <p:xfrm>
            <a:off x="601" y="2808"/>
            <a:ext cx="4757" cy="1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2" name="Equation" r:id="rId1" imgW="74980800" imgH="20116800" progId="Equation.DSMT4">
                    <p:embed/>
                  </p:oleObj>
                </mc:Choice>
                <mc:Fallback>
                  <p:oleObj name="Equation" r:id="rId1" imgW="74980800" imgH="20116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2808"/>
                          <a:ext cx="4757" cy="1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928" y="2428"/>
              <a:ext cx="21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/>
                <a:t>设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V </a:t>
              </a:r>
              <a:r>
                <a:rPr kumimoji="1" lang="zh-CN" altLang="en-US" dirty="0"/>
                <a:t>为向量空间，若</a:t>
              </a:r>
              <a:endParaRPr kumimoji="1" lang="zh-CN" altLang="en-US" dirty="0"/>
            </a:p>
          </p:txBody>
        </p:sp>
      </p:grpSp>
      <p:sp>
        <p:nvSpPr>
          <p:cNvPr id="1638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0" grpId="0" autoUpdateAnimBg="0"/>
      <p:bldP spid="1259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9375" y="2063553"/>
            <a:ext cx="880241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向量空间的维数与向量的维数是两个不同的概念</a:t>
            </a:r>
            <a:endParaRPr kumimoji="1"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     </a:t>
            </a:r>
            <a:r>
              <a:rPr kumimoji="1" lang="zh-CN" altLang="en-US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向量</a:t>
            </a:r>
            <a:r>
              <a:rPr kumimoji="1"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空间维数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: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其基所含的向量个数；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     </a:t>
            </a:r>
            <a:r>
              <a:rPr kumimoji="1" lang="zh-CN" altLang="en-US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向 量  </a:t>
            </a:r>
            <a:r>
              <a:rPr kumimoji="1"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维 数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：此向量所含的坐标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个数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.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2400" y="1558925"/>
            <a:ext cx="778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</a:t>
            </a:r>
            <a:r>
              <a:rPr lang="zh-CN" altLang="en-US" dirty="0"/>
              <a:t>：只含零向量的向量空间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dim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762000" y="4663321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</a:rPr>
              <a:t>先通过观察找出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的一组向量，并证明其线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762000" y="5209678"/>
            <a:ext cx="68675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</a:rPr>
              <a:t>性无关，再验证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中任一向量都可由该向量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762000" y="5704465"/>
            <a:ext cx="649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</a:rPr>
              <a:t>组线性表示，这组向量即为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的一组基。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152400" y="4061927"/>
            <a:ext cx="4090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dirty="0"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的基的一般方法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844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79375" y="974725"/>
            <a:ext cx="43084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基的概念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7" grpId="0"/>
      <p:bldP spid="124938" grpId="0"/>
      <p:bldP spid="124939" grpId="0"/>
      <p:bldP spid="1249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6"/>
          <p:cNvSpPr txBox="1">
            <a:spLocks noChangeArrowheads="1"/>
          </p:cNvSpPr>
          <p:nvPr/>
        </p:nvSpPr>
        <p:spPr bwMode="auto">
          <a:xfrm>
            <a:off x="152400" y="1821984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304800" y="2514600"/>
          <a:ext cx="856297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1" imgW="89611200" imgH="30784800" progId="Equation.DSMT4">
                  <p:embed/>
                </p:oleObj>
              </mc:Choice>
              <mc:Fallback>
                <p:oleObj name="Equation" r:id="rId1" imgW="89611200" imgH="3078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562975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79375" y="1066800"/>
            <a:ext cx="43084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基的概念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791200" y="1219200"/>
            <a:ext cx="2667000" cy="1126004"/>
          </a:xfrm>
          <a:prstGeom prst="wedgeRoundRectCallout">
            <a:avLst>
              <a:gd name="adj1" fmla="val -44113"/>
              <a:gd name="adj2" fmla="val 10460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自然基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3338" y="1708150"/>
          <a:ext cx="6980237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4" name="Equation" r:id="rId1" imgW="2794000" imgH="1016000" progId="Equation.DSMT4">
                  <p:embed/>
                </p:oleObj>
              </mc:Choice>
              <mc:Fallback>
                <p:oleObj name="Equation" r:id="rId1" imgW="2794000" imgH="101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8" y="1708150"/>
                        <a:ext cx="6980237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681038" y="4013200"/>
          <a:ext cx="6481762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" name="Equation" r:id="rId3" imgW="2755900" imgH="914400" progId="Equation.DSMT4">
                  <p:embed/>
                </p:oleObj>
              </mc:Choice>
              <mc:Fallback>
                <p:oleObj name="Equation" r:id="rId3" imgW="27559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4013200"/>
                        <a:ext cx="6481762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08" name="Group 4"/>
          <p:cNvGrpSpPr/>
          <p:nvPr/>
        </p:nvGrpSpPr>
        <p:grpSpPr bwMode="auto">
          <a:xfrm>
            <a:off x="6248400" y="2317750"/>
            <a:ext cx="2743200" cy="2425700"/>
            <a:chOff x="3744" y="2304"/>
            <a:chExt cx="1728" cy="1528"/>
          </a:xfrm>
        </p:grpSpPr>
        <p:graphicFrame>
          <p:nvGraphicFramePr>
            <p:cNvPr id="20487" name="Object 5"/>
            <p:cNvGraphicFramePr>
              <a:graphicFrameLocks noChangeAspect="1"/>
            </p:cNvGraphicFramePr>
            <p:nvPr/>
          </p:nvGraphicFramePr>
          <p:xfrm>
            <a:off x="4032" y="3600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6" name="Equation" r:id="rId5" imgW="127000" imgH="139700" progId="Equation.DSMT4">
                    <p:embed/>
                  </p:oleObj>
                </mc:Choice>
                <mc:Fallback>
                  <p:oleObj name="Equation" r:id="rId5" imgW="127000" imgH="1397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600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3744" y="2304"/>
              <a:ext cx="1728" cy="1240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6350" cap="rnd">
              <a:solidFill>
                <a:schemeClr val="bg1"/>
              </a:solidFill>
              <a:prstDash val="sysDot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 flipH="1">
              <a:off x="3936" y="3360"/>
              <a:ext cx="4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0" name="Object 8"/>
            <p:cNvGraphicFramePr>
              <a:graphicFrameLocks noChangeAspect="1"/>
            </p:cNvGraphicFramePr>
            <p:nvPr/>
          </p:nvGraphicFramePr>
          <p:xfrm>
            <a:off x="4186" y="2860"/>
            <a:ext cx="12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7" name="Equation" r:id="rId7" imgW="114300" imgH="177800" progId="Equation.DSMT4">
                    <p:embed/>
                  </p:oleObj>
                </mc:Choice>
                <mc:Fallback>
                  <p:oleObj name="Equation" r:id="rId7" imgW="114300" imgH="177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2860"/>
                          <a:ext cx="12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9"/>
            <p:cNvGraphicFramePr>
              <a:graphicFrameLocks noChangeAspect="1"/>
            </p:cNvGraphicFramePr>
            <p:nvPr/>
          </p:nvGraphicFramePr>
          <p:xfrm>
            <a:off x="4730" y="3201"/>
            <a:ext cx="12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8" name="Equation" r:id="rId9" imgW="114300" imgH="177800" progId="Equation.DSMT4">
                    <p:embed/>
                  </p:oleObj>
                </mc:Choice>
                <mc:Fallback>
                  <p:oleObj name="Equation" r:id="rId9" imgW="114300" imgH="177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3201"/>
                          <a:ext cx="12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4368" y="336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 flipV="1">
              <a:off x="4368" y="240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4368" y="3360"/>
              <a:ext cx="7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 flipV="1">
              <a:off x="4368" y="2640"/>
              <a:ext cx="0" cy="7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4"/>
            <p:cNvSpPr>
              <a:spLocks noChangeShapeType="1"/>
            </p:cNvSpPr>
            <p:nvPr/>
          </p:nvSpPr>
          <p:spPr bwMode="auto">
            <a:xfrm flipV="1">
              <a:off x="4368" y="2976"/>
              <a:ext cx="672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5"/>
            <p:cNvSpPr>
              <a:spLocks noChangeShapeType="1"/>
            </p:cNvSpPr>
            <p:nvPr/>
          </p:nvSpPr>
          <p:spPr bwMode="auto">
            <a:xfrm flipV="1">
              <a:off x="4368" y="2688"/>
              <a:ext cx="336" cy="6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8" name="Object 16"/>
            <p:cNvGraphicFramePr>
              <a:graphicFrameLocks noChangeAspect="1"/>
            </p:cNvGraphicFramePr>
            <p:nvPr/>
          </p:nvGraphicFramePr>
          <p:xfrm>
            <a:off x="5269" y="3408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9" name="Equation" r:id="rId10" imgW="139700" imgH="165100" progId="Equation.DSMT4">
                    <p:embed/>
                  </p:oleObj>
                </mc:Choice>
                <mc:Fallback>
                  <p:oleObj name="Equation" r:id="rId10" imgW="139700" imgH="1651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9" y="3408"/>
                          <a:ext cx="2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7"/>
            <p:cNvGraphicFramePr>
              <a:graphicFrameLocks noChangeAspect="1"/>
            </p:cNvGraphicFramePr>
            <p:nvPr/>
          </p:nvGraphicFramePr>
          <p:xfrm>
            <a:off x="4128" y="2352"/>
            <a:ext cx="20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0" name="Equation" r:id="rId12" imgW="114300" imgH="127000" progId="Equation.DSMT4">
                    <p:embed/>
                  </p:oleObj>
                </mc:Choice>
                <mc:Fallback>
                  <p:oleObj name="Equation" r:id="rId12" imgW="114300" imgH="127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352"/>
                          <a:ext cx="20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8"/>
            <p:cNvGraphicFramePr>
              <a:graphicFrameLocks noChangeAspect="1"/>
            </p:cNvGraphicFramePr>
            <p:nvPr/>
          </p:nvGraphicFramePr>
          <p:xfrm flipV="1">
            <a:off x="4320" y="3360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1" name="Equation" r:id="rId14" imgW="152400" imgH="177800" progId="Equation.DSMT4">
                    <p:embed/>
                  </p:oleObj>
                </mc:Choice>
                <mc:Fallback>
                  <p:oleObj name="Equation" r:id="rId14" imgW="152400" imgH="177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4320" y="3360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19"/>
            <p:cNvGraphicFramePr>
              <a:graphicFrameLocks noChangeAspect="1"/>
            </p:cNvGraphicFramePr>
            <p:nvPr/>
          </p:nvGraphicFramePr>
          <p:xfrm>
            <a:off x="4831" y="3312"/>
            <a:ext cx="23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2" name="Equation" r:id="rId16" imgW="177800" imgH="215900" progId="Equation.DSMT4">
                    <p:embed/>
                  </p:oleObj>
                </mc:Choice>
                <mc:Fallback>
                  <p:oleObj name="Equation" r:id="rId16" imgW="177800" imgH="2159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3312"/>
                          <a:ext cx="23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20"/>
            <p:cNvGraphicFramePr>
              <a:graphicFrameLocks noChangeAspect="1"/>
            </p:cNvGraphicFramePr>
            <p:nvPr/>
          </p:nvGraphicFramePr>
          <p:xfrm>
            <a:off x="4136" y="2592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3" name="Equation" r:id="rId18" imgW="165100" imgH="215900" progId="Equation.DSMT4">
                    <p:embed/>
                  </p:oleObj>
                </mc:Choice>
                <mc:Fallback>
                  <p:oleObj name="Equation" r:id="rId18" imgW="165100" imgH="2159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592"/>
                          <a:ext cx="2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21"/>
            <p:cNvGraphicFramePr>
              <a:graphicFrameLocks noChangeAspect="1"/>
            </p:cNvGraphicFramePr>
            <p:nvPr/>
          </p:nvGraphicFramePr>
          <p:xfrm>
            <a:off x="4848" y="2976"/>
            <a:ext cx="22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4" name="Equation" r:id="rId20" imgW="165100" imgH="215900" progId="Equation.DSMT4">
                    <p:embed/>
                  </p:oleObj>
                </mc:Choice>
                <mc:Fallback>
                  <p:oleObj name="Equation" r:id="rId20" imgW="165100" imgH="2159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976"/>
                          <a:ext cx="22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22"/>
            <p:cNvGraphicFramePr>
              <a:graphicFrameLocks noChangeAspect="1"/>
            </p:cNvGraphicFramePr>
            <p:nvPr/>
          </p:nvGraphicFramePr>
          <p:xfrm>
            <a:off x="4410" y="2544"/>
            <a:ext cx="24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5" name="Equation" r:id="rId22" imgW="177800" imgH="215900" progId="Equation.DSMT4">
                    <p:embed/>
                  </p:oleObj>
                </mc:Choice>
                <mc:Fallback>
                  <p:oleObj name="Equation" r:id="rId22" imgW="177800" imgH="2159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2544"/>
                          <a:ext cx="24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5" name="Text Box 23"/>
            <p:cNvSpPr txBox="1">
              <a:spLocks noChangeArrowheads="1"/>
            </p:cNvSpPr>
            <p:nvPr/>
          </p:nvSpPr>
          <p:spPr bwMode="auto">
            <a:xfrm>
              <a:off x="5101" y="2334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000" i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048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79375" y="1066800"/>
            <a:ext cx="43084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基的概念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005403" y="1705413"/>
            <a:ext cx="68961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设</a:t>
            </a:r>
            <a:r>
              <a:rPr kumimoji="1" lang="en-US" altLang="zh-CN" i="1" dirty="0">
                <a:latin typeface="Times New Roman" panose="02020603050405020304" pitchFamily="18" charset="0"/>
              </a:rPr>
              <a:t>V </a:t>
            </a:r>
            <a:r>
              <a:rPr kumimoji="1" lang="zh-CN" altLang="en-US" dirty="0">
                <a:latin typeface="Times New Roman" panose="02020603050405020304" pitchFamily="18" charset="0"/>
              </a:rPr>
              <a:t>是由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维向量构成的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维向量空间，则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1381125" y="3168075"/>
          <a:ext cx="4254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Equation" r:id="rId1" imgW="1841500" imgH="215900" progId="Equation.DSMT4">
                  <p:embed/>
                </p:oleObj>
              </mc:Choice>
              <mc:Fallback>
                <p:oleObj name="Equation" r:id="rId1" imgW="18415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3168075"/>
                        <a:ext cx="42545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0" y="172547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命题</a:t>
            </a:r>
            <a:endParaRPr kumimoji="1"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392110" y="2410797"/>
            <a:ext cx="6770687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1.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V </a:t>
            </a:r>
            <a:r>
              <a:rPr kumimoji="1" lang="zh-CN" altLang="en-US" dirty="0"/>
              <a:t>的任意</a:t>
            </a:r>
            <a:r>
              <a:rPr kumimoji="1" lang="en-US" altLang="zh-CN" i="1" dirty="0">
                <a:latin typeface="Times New Roman" panose="02020603050405020304" pitchFamily="18" charset="0"/>
              </a:rPr>
              <a:t>r+</a:t>
            </a:r>
            <a:r>
              <a:rPr kumimoji="1" lang="en-US" altLang="zh-CN" dirty="0">
                <a:latin typeface="Times New Roman" panose="02020603050405020304" pitchFamily="18" charset="0"/>
              </a:rPr>
              <a:t>1</a:t>
            </a:r>
            <a:r>
              <a:rPr kumimoji="1" lang="zh-CN" altLang="en-US" dirty="0"/>
              <a:t>个向量必定线性相关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78263" y="3132096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1166017" y="4185333"/>
          <a:ext cx="52228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3" imgW="2260600" imgH="241300" progId="Equation.DSMT4">
                  <p:embed/>
                </p:oleObj>
              </mc:Choice>
              <mc:Fallback>
                <p:oleObj name="Equation" r:id="rId3" imgW="22606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017" y="4185333"/>
                        <a:ext cx="52228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1176788" y="4678572"/>
          <a:ext cx="78041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5" imgW="81076800" imgH="8534400" progId="Equation.DSMT4">
                  <p:embed/>
                </p:oleObj>
              </mc:Choice>
              <mc:Fallback>
                <p:oleObj name="Equation" r:id="rId5" imgW="81076800" imgH="853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788" y="4678572"/>
                        <a:ext cx="78041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1176788" y="5472197"/>
          <a:ext cx="39608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Equation" r:id="rId7" imgW="1713865" imgH="215900" progId="Equation.DSMT4">
                  <p:embed/>
                </p:oleObj>
              </mc:Choice>
              <mc:Fallback>
                <p:oleObj name="Equation" r:id="rId7" imgW="1713865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788" y="5472197"/>
                        <a:ext cx="39608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/>
          <p:cNvGraphicFramePr>
            <a:graphicFrameLocks noChangeAspect="1"/>
          </p:cNvGraphicFramePr>
          <p:nvPr/>
        </p:nvGraphicFramePr>
        <p:xfrm>
          <a:off x="1381125" y="3685270"/>
          <a:ext cx="42243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7" name="Equation" r:id="rId9" imgW="1828800" imgH="215900" progId="Equation.DSMT4">
                  <p:embed/>
                </p:oleObj>
              </mc:Choice>
              <mc:Fallback>
                <p:oleObj name="Equation" r:id="rId9" imgW="18288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3685270"/>
                        <a:ext cx="42243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7696200" y="544034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517" name="Rectangle 8"/>
          <p:cNvSpPr>
            <a:spLocks noChangeArrowheads="1"/>
          </p:cNvSpPr>
          <p:nvPr/>
        </p:nvSpPr>
        <p:spPr bwMode="auto">
          <a:xfrm>
            <a:off x="79375" y="1066800"/>
            <a:ext cx="43084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基的性质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 animBg="1"/>
      <p:bldP spid="137224" grpId="0"/>
      <p:bldP spid="1372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30" name="Object 14"/>
          <p:cNvGraphicFramePr>
            <a:graphicFrameLocks noGrp="1" noChangeAspect="1"/>
          </p:cNvGraphicFramePr>
          <p:nvPr>
            <p:ph/>
          </p:nvPr>
        </p:nvGraphicFramePr>
        <p:xfrm>
          <a:off x="363538" y="1881188"/>
          <a:ext cx="77946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1" imgW="81991200" imgH="9753600" progId="Equation.DSMT4">
                  <p:embed/>
                </p:oleObj>
              </mc:Choice>
              <mc:Fallback>
                <p:oleObj name="Equation" r:id="rId1" imgW="81991200" imgH="9753600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881188"/>
                        <a:ext cx="7794625" cy="9271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3">
                              <a:lumMod val="89000"/>
                            </a:schemeClr>
                          </a:gs>
                          <a:gs pos="23000">
                            <a:schemeClr val="accent3">
                              <a:lumMod val="89000"/>
                            </a:schemeClr>
                          </a:gs>
                          <a:gs pos="69000">
                            <a:schemeClr val="accent3">
                              <a:lumMod val="75000"/>
                            </a:schemeClr>
                          </a:gs>
                          <a:gs pos="97000">
                            <a:schemeClr val="accent3">
                              <a:lumMod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1371600" y="3090863"/>
          <a:ext cx="5108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3" imgW="2171700" imgH="215900" progId="Equation.DSMT4">
                  <p:embed/>
                </p:oleObj>
              </mc:Choice>
              <mc:Fallback>
                <p:oleObj name="Equation" r:id="rId3" imgW="21717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90863"/>
                        <a:ext cx="5108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363538" y="30559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80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7234" name="Object 18"/>
          <p:cNvGraphicFramePr>
            <a:graphicFrameLocks noChangeAspect="1"/>
          </p:cNvGraphicFramePr>
          <p:nvPr/>
        </p:nvGraphicFramePr>
        <p:xfrm>
          <a:off x="1726407" y="3598863"/>
          <a:ext cx="528796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5" imgW="2247900" imgH="203200" progId="Equation.DSMT4">
                  <p:embed/>
                </p:oleObj>
              </mc:Choice>
              <mc:Fallback>
                <p:oleObj name="Equation" r:id="rId5" imgW="22479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407" y="3598863"/>
                        <a:ext cx="528796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5" name="Object 19"/>
          <p:cNvGraphicFramePr>
            <a:graphicFrameLocks noChangeAspect="1"/>
          </p:cNvGraphicFramePr>
          <p:nvPr/>
        </p:nvGraphicFramePr>
        <p:xfrm>
          <a:off x="1458119" y="4076700"/>
          <a:ext cx="55562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Equation" r:id="rId7" imgW="56692800" imgH="9753600" progId="Equation.DSMT4">
                  <p:embed/>
                </p:oleObj>
              </mc:Choice>
              <mc:Fallback>
                <p:oleObj name="Equation" r:id="rId7" imgW="56692800" imgH="9753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119" y="4076700"/>
                        <a:ext cx="55562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9375" y="1066800"/>
            <a:ext cx="43084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基的性质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7848600" y="4513262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1389061" y="2873375"/>
          <a:ext cx="64087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Equation" r:id="rId1" imgW="2781300" imgH="215900" progId="Equation.DSMT4">
                  <p:embed/>
                </p:oleObj>
              </mc:Choice>
              <mc:Fallback>
                <p:oleObj name="Equation" r:id="rId1" imgW="27813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1" y="2873375"/>
                        <a:ext cx="64087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30510" y="1916278"/>
            <a:ext cx="892584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marL="514350" indent="-5143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(3)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/>
              <a:t>中任意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/>
              <a:t>个线性无关向量都可作为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/>
              <a:t>的一个基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04800" y="2815117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6443" name="Object 11"/>
          <p:cNvGraphicFramePr>
            <a:graphicFrameLocks noChangeAspect="1"/>
          </p:cNvGraphicFramePr>
          <p:nvPr/>
        </p:nvGraphicFramePr>
        <p:xfrm>
          <a:off x="1498600" y="3479800"/>
          <a:ext cx="67024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" name="Equation" r:id="rId3" imgW="2908300" imgH="241300" progId="Equation.DSMT4">
                  <p:embed/>
                </p:oleObj>
              </mc:Choice>
              <mc:Fallback>
                <p:oleObj name="Equation" r:id="rId3" imgW="29083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479800"/>
                        <a:ext cx="67024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4" name="Object 12"/>
          <p:cNvGraphicFramePr>
            <a:graphicFrameLocks noChangeAspect="1"/>
          </p:cNvGraphicFramePr>
          <p:nvPr/>
        </p:nvGraphicFramePr>
        <p:xfrm>
          <a:off x="1203325" y="4035425"/>
          <a:ext cx="44180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" name="Equation" r:id="rId5" imgW="1917065" imgH="215900" progId="Equation.DSMT4">
                  <p:embed/>
                </p:oleObj>
              </mc:Choice>
              <mc:Fallback>
                <p:oleObj name="Equation" r:id="rId5" imgW="1917065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035425"/>
                        <a:ext cx="44180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5" name="Object 13"/>
          <p:cNvGraphicFramePr>
            <a:graphicFrameLocks noChangeAspect="1"/>
          </p:cNvGraphicFramePr>
          <p:nvPr/>
        </p:nvGraphicFramePr>
        <p:xfrm>
          <a:off x="3581400" y="4532313"/>
          <a:ext cx="36560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Equation" r:id="rId7" imgW="1586865" imgH="215900" progId="Equation.DSMT4">
                  <p:embed/>
                </p:oleObj>
              </mc:Choice>
              <mc:Fallback>
                <p:oleObj name="Equation" r:id="rId7" imgW="1586865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32313"/>
                        <a:ext cx="36560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7749619" y="450598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84138" y="1065426"/>
            <a:ext cx="43084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基的性质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/>
      <p:bldP spid="1464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8"/>
          <p:cNvGraphicFramePr>
            <a:graphicFrameLocks noGrp="1" noChangeAspect="1"/>
          </p:cNvGraphicFramePr>
          <p:nvPr>
            <p:ph/>
          </p:nvPr>
        </p:nvGraphicFramePr>
        <p:xfrm>
          <a:off x="684213" y="1579563"/>
          <a:ext cx="78486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1" imgW="3492500" imgH="254000" progId="Equation.DSMT4">
                  <p:embed/>
                </p:oleObj>
              </mc:Choice>
              <mc:Fallback>
                <p:oleObj name="Equation" r:id="rId1" imgW="3492500" imgH="2540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79563"/>
                        <a:ext cx="78486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10"/>
          <p:cNvGraphicFramePr>
            <a:graphicFrameLocks noChangeAspect="1"/>
          </p:cNvGraphicFramePr>
          <p:nvPr/>
        </p:nvGraphicFramePr>
        <p:xfrm>
          <a:off x="533400" y="2338388"/>
          <a:ext cx="72469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3" imgW="3479800" imgH="508000" progId="Equation.DSMT4">
                  <p:embed/>
                </p:oleObj>
              </mc:Choice>
              <mc:Fallback>
                <p:oleObj name="Equation" r:id="rId3" imgW="34798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38388"/>
                        <a:ext cx="72469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684213" y="3609976"/>
            <a:ext cx="7848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加法与数乘合称线性运算，三维向量空间对</a:t>
            </a:r>
            <a:r>
              <a:rPr lang="zh-CN" altLang="en-US" sz="2800" dirty="0" smtClean="0"/>
              <a:t>线性</a:t>
            </a:r>
            <a:r>
              <a:rPr lang="zh-CN" altLang="en-US" sz="2800" dirty="0"/>
              <a:t>运算封闭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sp>
        <p:nvSpPr>
          <p:cNvPr id="410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一、向量空间的概念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47" name="Object 15"/>
          <p:cNvGraphicFramePr>
            <a:graphicFrameLocks noChangeAspect="1"/>
          </p:cNvGraphicFramePr>
          <p:nvPr/>
        </p:nvGraphicFramePr>
        <p:xfrm>
          <a:off x="237983" y="1617662"/>
          <a:ext cx="8477251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Equation" r:id="rId1" imgW="86563200" imgH="5791200" progId="Equation.DSMT4">
                  <p:embed/>
                </p:oleObj>
              </mc:Choice>
              <mc:Fallback>
                <p:oleObj name="Equation" r:id="rId1" imgW="86563200" imgH="579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83" y="1617662"/>
                        <a:ext cx="8477251" cy="56673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3">
                              <a:lumMod val="89000"/>
                            </a:schemeClr>
                          </a:gs>
                          <a:gs pos="23000">
                            <a:schemeClr val="accent3">
                              <a:lumMod val="89000"/>
                            </a:schemeClr>
                          </a:gs>
                          <a:gs pos="69000">
                            <a:schemeClr val="accent3">
                              <a:lumMod val="75000"/>
                            </a:schemeClr>
                          </a:gs>
                          <a:gs pos="97000">
                            <a:schemeClr val="accent3">
                              <a:lumMod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solidFill>
                          <a:schemeClr val="dk1">
                            <a:shade val="95000"/>
                            <a:satMod val="105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209549" y="23558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6450" name="Object 18"/>
          <p:cNvGraphicFramePr>
            <a:graphicFrameLocks noChangeAspect="1"/>
          </p:cNvGraphicFramePr>
          <p:nvPr/>
        </p:nvGraphicFramePr>
        <p:xfrm>
          <a:off x="1161256" y="2355850"/>
          <a:ext cx="6853238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Equation" r:id="rId3" imgW="67665600" imgH="17678400" progId="Equation.DSMT4">
                  <p:embed/>
                </p:oleObj>
              </mc:Choice>
              <mc:Fallback>
                <p:oleObj name="Equation" r:id="rId3" imgW="67665600" imgH="17678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256" y="2355850"/>
                        <a:ext cx="6853238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84138" y="914400"/>
            <a:ext cx="43084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基的性质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823913" y="4173538"/>
          <a:ext cx="778192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Equation" r:id="rId5" imgW="78943200" imgH="14630400" progId="Equation.DSMT4">
                  <p:embed/>
                </p:oleObj>
              </mc:Choice>
              <mc:Fallback>
                <p:oleObj name="Equation" r:id="rId5" imgW="78943200" imgH="1463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173538"/>
                        <a:ext cx="7781925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823913" y="5616137"/>
          <a:ext cx="33353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Equation" r:id="rId7" imgW="1409065" imgH="215900" progId="Equation.DSMT4">
                  <p:embed/>
                </p:oleObj>
              </mc:Choice>
              <mc:Fallback>
                <p:oleObj name="Equation" r:id="rId7" imgW="1409065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5616137"/>
                        <a:ext cx="33353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696200" y="5604092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9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586628" y="1535623"/>
          <a:ext cx="2163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9" name="Equation" r:id="rId1" imgW="21945600" imgH="5791200" progId="Equation.DSMT4">
                  <p:embed/>
                </p:oleObj>
              </mc:Choice>
              <mc:Fallback>
                <p:oleObj name="Equation" r:id="rId1" imgW="219456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28" y="1535623"/>
                        <a:ext cx="2163763" cy="5715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3">
                              <a:lumMod val="89000"/>
                            </a:schemeClr>
                          </a:gs>
                          <a:gs pos="23000">
                            <a:schemeClr val="accent3">
                              <a:lumMod val="89000"/>
                            </a:schemeClr>
                          </a:gs>
                          <a:gs pos="69000">
                            <a:schemeClr val="accent3">
                              <a:lumMod val="75000"/>
                            </a:schemeClr>
                          </a:gs>
                          <a:gs pos="97000">
                            <a:schemeClr val="accent3">
                              <a:lumMod val="70000"/>
                            </a:schemeClr>
                          </a:gs>
                        </a:gsLst>
                        <a:lin ang="5400000" scaled="1"/>
                      </a:gra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496887" y="219233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1428750" y="2262981"/>
          <a:ext cx="44751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0" name="Equation" r:id="rId3" imgW="1892300" imgH="215900" progId="Equation.DSMT4">
                  <p:embed/>
                </p:oleObj>
              </mc:Choice>
              <mc:Fallback>
                <p:oleObj name="Equation" r:id="rId3" imgW="1892300" imgH="215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262981"/>
                        <a:ext cx="44751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1428750" y="2813762"/>
          <a:ext cx="33639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Equation" r:id="rId5" imgW="1422400" imgH="203200" progId="Equation.DSMT4">
                  <p:embed/>
                </p:oleObj>
              </mc:Choice>
              <mc:Fallback>
                <p:oleObj name="Equation" r:id="rId5" imgW="14224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813762"/>
                        <a:ext cx="33639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7770812" y="2711451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5424" name="Object 16"/>
          <p:cNvGraphicFramePr>
            <a:graphicFrameLocks noChangeAspect="1"/>
          </p:cNvGraphicFramePr>
          <p:nvPr/>
        </p:nvGraphicFramePr>
        <p:xfrm>
          <a:off x="586628" y="3397332"/>
          <a:ext cx="6065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2" name="Equation" r:id="rId7" imgW="61569600" imgH="5791200" progId="Equation.DSMT4">
                  <p:embed/>
                </p:oleObj>
              </mc:Choice>
              <mc:Fallback>
                <p:oleObj name="Equation" r:id="rId7" imgW="61569600" imgH="579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28" y="3397332"/>
                        <a:ext cx="6065837" cy="5715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3">
                              <a:lumMod val="89000"/>
                            </a:schemeClr>
                          </a:gs>
                          <a:gs pos="23000">
                            <a:schemeClr val="accent3">
                              <a:lumMod val="89000"/>
                            </a:schemeClr>
                          </a:gs>
                          <a:gs pos="69000">
                            <a:schemeClr val="accent3">
                              <a:lumMod val="75000"/>
                            </a:schemeClr>
                          </a:gs>
                          <a:gs pos="97000">
                            <a:schemeClr val="accent3">
                              <a:lumMod val="70000"/>
                            </a:schemeClr>
                          </a:gs>
                        </a:gsLst>
                        <a:lin ang="5400000" scaled="1"/>
                      </a:gra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502704" y="403860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5426" name="Object 18"/>
          <p:cNvGraphicFramePr>
            <a:graphicFrameLocks noChangeAspect="1"/>
          </p:cNvGraphicFramePr>
          <p:nvPr/>
        </p:nvGraphicFramePr>
        <p:xfrm>
          <a:off x="1428750" y="4064269"/>
          <a:ext cx="65786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Equation" r:id="rId9" imgW="66751200" imgH="10972800" progId="Equation.DSMT4">
                  <p:embed/>
                </p:oleObj>
              </mc:Choice>
              <mc:Fallback>
                <p:oleObj name="Equation" r:id="rId9" imgW="66751200" imgH="10972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064269"/>
                        <a:ext cx="65786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7" name="Object 19"/>
          <p:cNvGraphicFramePr>
            <a:graphicFrameLocks noChangeAspect="1"/>
          </p:cNvGraphicFramePr>
          <p:nvPr/>
        </p:nvGraphicFramePr>
        <p:xfrm>
          <a:off x="1153638" y="4977746"/>
          <a:ext cx="70596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Equation" r:id="rId11" imgW="71628000" imgH="9753600" progId="Equation.DSMT4">
                  <p:embed/>
                </p:oleObj>
              </mc:Choice>
              <mc:Fallback>
                <p:oleObj name="Equation" r:id="rId11" imgW="71628000" imgH="9753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638" y="4977746"/>
                        <a:ext cx="7059612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8" name="Object 20"/>
          <p:cNvGraphicFramePr>
            <a:graphicFrameLocks noChangeAspect="1"/>
          </p:cNvGraphicFramePr>
          <p:nvPr/>
        </p:nvGraphicFramePr>
        <p:xfrm>
          <a:off x="1096214" y="5919841"/>
          <a:ext cx="50466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Equation" r:id="rId13" imgW="2133600" imgH="215900" progId="Equation.DSMT4">
                  <p:embed/>
                </p:oleObj>
              </mc:Choice>
              <mc:Fallback>
                <p:oleObj name="Equation" r:id="rId13" imgW="2133600" imgH="215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214" y="5919841"/>
                        <a:ext cx="50466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7819268" y="5919841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sz="280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3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6638" name="Rectangle 8"/>
          <p:cNvSpPr>
            <a:spLocks noChangeArrowheads="1"/>
          </p:cNvSpPr>
          <p:nvPr/>
        </p:nvSpPr>
        <p:spPr bwMode="auto">
          <a:xfrm>
            <a:off x="84138" y="914400"/>
            <a:ext cx="43084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基的性质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/>
      <p:bldP spid="145418" grpId="0"/>
      <p:bldP spid="145425" grpId="0"/>
      <p:bldP spid="1454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16030" y="2476114"/>
          <a:ext cx="88026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Equation" r:id="rId1" imgW="89306400" imgH="5791200" progId="Equation.DSMT4">
                  <p:embed/>
                </p:oleObj>
              </mc:Choice>
              <mc:Fallback>
                <p:oleObj name="Equation" r:id="rId1" imgW="893064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30" y="2476114"/>
                        <a:ext cx="8802687" cy="5715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3">
                              <a:lumMod val="89000"/>
                            </a:schemeClr>
                          </a:gs>
                          <a:gs pos="23000">
                            <a:schemeClr val="accent3">
                              <a:lumMod val="89000"/>
                            </a:schemeClr>
                          </a:gs>
                          <a:gs pos="69000">
                            <a:schemeClr val="accent3">
                              <a:lumMod val="75000"/>
                            </a:schemeClr>
                          </a:gs>
                          <a:gs pos="97000">
                            <a:schemeClr val="accent3">
                              <a:lumMod val="70000"/>
                            </a:schemeClr>
                          </a:gs>
                        </a:gsLst>
                        <a:lin ang="5400000" scaled="1"/>
                      </a:gra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4" name="Object 16"/>
          <p:cNvGraphicFramePr>
            <a:graphicFrameLocks noChangeAspect="1"/>
          </p:cNvGraphicFramePr>
          <p:nvPr/>
        </p:nvGraphicFramePr>
        <p:xfrm>
          <a:off x="216030" y="3657600"/>
          <a:ext cx="81105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3" imgW="82296000" imgH="9753600" progId="Equation.DSMT4">
                  <p:embed/>
                </p:oleObj>
              </mc:Choice>
              <mc:Fallback>
                <p:oleObj name="Equation" r:id="rId3" imgW="82296000" imgH="9753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30" y="3657600"/>
                        <a:ext cx="8110537" cy="9620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3">
                              <a:lumMod val="89000"/>
                            </a:schemeClr>
                          </a:gs>
                          <a:gs pos="23000">
                            <a:schemeClr val="accent3">
                              <a:lumMod val="89000"/>
                            </a:schemeClr>
                          </a:gs>
                          <a:gs pos="69000">
                            <a:schemeClr val="accent3">
                              <a:lumMod val="75000"/>
                            </a:schemeClr>
                          </a:gs>
                          <a:gs pos="97000">
                            <a:schemeClr val="accent3">
                              <a:lumMod val="70000"/>
                            </a:schemeClr>
                          </a:gs>
                        </a:gsLst>
                        <a:lin ang="5400000" scaled="1"/>
                      </a:gra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653" name="Rectangle 8"/>
          <p:cNvSpPr>
            <a:spLocks noChangeArrowheads="1"/>
          </p:cNvSpPr>
          <p:nvPr/>
        </p:nvSpPr>
        <p:spPr bwMode="auto">
          <a:xfrm>
            <a:off x="84138" y="914400"/>
            <a:ext cx="43084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基的性质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6030" y="5105400"/>
          <a:ext cx="82280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5" imgW="83515200" imgH="9753600" progId="Equation.DSMT4">
                  <p:embed/>
                </p:oleObj>
              </mc:Choice>
              <mc:Fallback>
                <p:oleObj name="Equation" r:id="rId5" imgW="83515200" imgH="9753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30" y="5105400"/>
                        <a:ext cx="8228013" cy="96361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3">
                              <a:lumMod val="89000"/>
                            </a:schemeClr>
                          </a:gs>
                          <a:gs pos="23000">
                            <a:schemeClr val="accent3">
                              <a:lumMod val="89000"/>
                            </a:schemeClr>
                          </a:gs>
                          <a:gs pos="69000">
                            <a:schemeClr val="accent3">
                              <a:lumMod val="75000"/>
                            </a:schemeClr>
                          </a:gs>
                          <a:gs pos="97000">
                            <a:schemeClr val="accent3">
                              <a:lumMod val="70000"/>
                            </a:schemeClr>
                          </a:gs>
                        </a:gsLst>
                        <a:lin ang="5400000" scaled="1"/>
                      </a:gra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6030" y="1650452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特别地：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52400" y="863600"/>
            <a:ext cx="3435350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正交基的概念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359568" y="1490663"/>
          <a:ext cx="852170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1" name="Equation" r:id="rId1" imgW="87477600" imgH="15544800" progId="Equation.DSMT4">
                  <p:embed/>
                </p:oleObj>
              </mc:Choice>
              <mc:Fallback>
                <p:oleObj name="Equation" r:id="rId1" imgW="87477600" imgH="1554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" y="1490663"/>
                        <a:ext cx="8521700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80347" y="1447125"/>
            <a:ext cx="2160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kumimoji="1"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348206" y="3046390"/>
          <a:ext cx="89106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Equation" r:id="rId3" imgW="91440000" imgH="5791200" progId="Equation.DSMT4">
                  <p:embed/>
                </p:oleObj>
              </mc:Choice>
              <mc:Fallback>
                <p:oleObj name="Equation" r:id="rId3" imgW="914400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6" y="3046390"/>
                        <a:ext cx="89106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401637" y="5482244"/>
            <a:ext cx="84796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注意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：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两两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正交的非零向量组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,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必定线性无关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.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366392" y="3823881"/>
          <a:ext cx="8107362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Equation" r:id="rId5" imgW="3467100" imgH="622300" progId="Equation.DSMT4">
                  <p:embed/>
                </p:oleObj>
              </mc:Choice>
              <mc:Fallback>
                <p:oleObj name="Equation" r:id="rId5" imgW="3467100" imgH="622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2" y="3823881"/>
                        <a:ext cx="8107362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  <p:bldP spid="140293" grpId="0"/>
      <p:bldP spid="14029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1428750" y="1658938"/>
          <a:ext cx="5689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Equation" r:id="rId1" imgW="57607200" imgH="5791200" progId="Equation.DSMT4">
                  <p:embed/>
                </p:oleObj>
              </mc:Choice>
              <mc:Fallback>
                <p:oleObj name="Equation" r:id="rId1" imgW="57607200" imgH="579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658938"/>
                        <a:ext cx="56896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466725" y="1692275"/>
            <a:ext cx="1209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endParaRPr kumimoji="1" lang="en-US" altLang="zh-CN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762000" y="2320309"/>
          <a:ext cx="6773862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Equation" r:id="rId3" imgW="2857500" imgH="990600" progId="Equation.DSMT4">
                  <p:embed/>
                </p:oleObj>
              </mc:Choice>
              <mc:Fallback>
                <p:oleObj name="Equation" r:id="rId3" imgW="2857500" imgH="990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20309"/>
                        <a:ext cx="6773862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9702" name="Text Box 2"/>
          <p:cNvSpPr txBox="1">
            <a:spLocks noChangeArrowheads="1"/>
          </p:cNvSpPr>
          <p:nvPr/>
        </p:nvSpPr>
        <p:spPr bwMode="auto">
          <a:xfrm>
            <a:off x="137615" y="896937"/>
            <a:ext cx="3435350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正交基的概念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301" name="Object 37"/>
          <p:cNvGraphicFramePr>
            <a:graphicFrameLocks noChangeAspect="1"/>
          </p:cNvGraphicFramePr>
          <p:nvPr/>
        </p:nvGraphicFramePr>
        <p:xfrm>
          <a:off x="359413" y="1672987"/>
          <a:ext cx="6623050" cy="36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2" name="Equation" r:id="rId1" imgW="67056000" imgH="37185600" progId="Equation.DSMT4">
                  <p:embed/>
                </p:oleObj>
              </mc:Choice>
              <mc:Fallback>
                <p:oleObj name="Equation" r:id="rId1" imgW="67056000" imgH="37185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3" y="1672987"/>
                        <a:ext cx="6623050" cy="369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302" name="Group 38"/>
          <p:cNvGrpSpPr/>
          <p:nvPr/>
        </p:nvGrpSpPr>
        <p:grpSpPr bwMode="auto">
          <a:xfrm>
            <a:off x="7380288" y="1706563"/>
            <a:ext cx="1355725" cy="1676400"/>
            <a:chOff x="4675" y="1488"/>
            <a:chExt cx="854" cy="1056"/>
          </a:xfrm>
        </p:grpSpPr>
        <p:sp>
          <p:nvSpPr>
            <p:cNvPr id="30726" name="Line 39"/>
            <p:cNvSpPr>
              <a:spLocks noChangeShapeType="1"/>
            </p:cNvSpPr>
            <p:nvPr/>
          </p:nvSpPr>
          <p:spPr bwMode="auto">
            <a:xfrm rot="-1450031">
              <a:off x="4910" y="1981"/>
              <a:ext cx="558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7" name="Line 40"/>
            <p:cNvSpPr>
              <a:spLocks noChangeShapeType="1"/>
            </p:cNvSpPr>
            <p:nvPr/>
          </p:nvSpPr>
          <p:spPr bwMode="auto">
            <a:xfrm rot="-1450031" flipH="1" flipV="1">
              <a:off x="4818" y="1591"/>
              <a:ext cx="7" cy="5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8" name="Line 41"/>
            <p:cNvSpPr>
              <a:spLocks noChangeShapeType="1"/>
            </p:cNvSpPr>
            <p:nvPr/>
          </p:nvSpPr>
          <p:spPr bwMode="auto">
            <a:xfrm rot="20149969" flipH="1">
              <a:off x="4675" y="2151"/>
              <a:ext cx="337" cy="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42"/>
            <p:cNvSpPr>
              <a:spLocks noChangeShapeType="1"/>
            </p:cNvSpPr>
            <p:nvPr/>
          </p:nvSpPr>
          <p:spPr bwMode="auto">
            <a:xfrm rot="-1450031">
              <a:off x="4888" y="1979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43"/>
            <p:cNvSpPr>
              <a:spLocks noChangeShapeType="1"/>
            </p:cNvSpPr>
            <p:nvPr/>
          </p:nvSpPr>
          <p:spPr bwMode="auto">
            <a:xfrm rot="-1450031">
              <a:off x="5045" y="1946"/>
              <a:ext cx="0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44"/>
            <p:cNvSpPr>
              <a:spLocks noChangeShapeType="1"/>
            </p:cNvSpPr>
            <p:nvPr/>
          </p:nvSpPr>
          <p:spPr bwMode="auto">
            <a:xfrm rot="-1450031">
              <a:off x="4865" y="2132"/>
              <a:ext cx="0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45"/>
            <p:cNvSpPr>
              <a:spLocks noChangeShapeType="1"/>
            </p:cNvSpPr>
            <p:nvPr/>
          </p:nvSpPr>
          <p:spPr bwMode="auto">
            <a:xfrm rot="-1450031">
              <a:off x="4879" y="2194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46"/>
            <p:cNvSpPr>
              <a:spLocks noChangeShapeType="1"/>
            </p:cNvSpPr>
            <p:nvPr/>
          </p:nvSpPr>
          <p:spPr bwMode="auto">
            <a:xfrm rot="20149969" flipV="1">
              <a:off x="4993" y="2053"/>
              <a:ext cx="9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47"/>
            <p:cNvSpPr>
              <a:spLocks noChangeShapeType="1"/>
            </p:cNvSpPr>
            <p:nvPr/>
          </p:nvSpPr>
          <p:spPr bwMode="auto">
            <a:xfrm rot="20149969" flipV="1">
              <a:off x="4822" y="2024"/>
              <a:ext cx="9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5" name="Object 48"/>
            <p:cNvGraphicFramePr>
              <a:graphicFrameLocks noChangeAspect="1"/>
            </p:cNvGraphicFramePr>
            <p:nvPr/>
          </p:nvGraphicFramePr>
          <p:xfrm>
            <a:off x="4830" y="2208"/>
            <a:ext cx="2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3" name="Equation" r:id="rId3" imgW="165100" imgH="215900" progId="Equation.DSMT4">
                    <p:embed/>
                  </p:oleObj>
                </mc:Choice>
                <mc:Fallback>
                  <p:oleObj name="Equation" r:id="rId3" imgW="165100" imgH="2159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208"/>
                          <a:ext cx="25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6" name="Object 49"/>
            <p:cNvGraphicFramePr>
              <a:graphicFrameLocks noChangeAspect="1"/>
            </p:cNvGraphicFramePr>
            <p:nvPr/>
          </p:nvGraphicFramePr>
          <p:xfrm>
            <a:off x="4752" y="1488"/>
            <a:ext cx="27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4" name="Equation" r:id="rId5" imgW="177800" imgH="215900" progId="Equation.DSMT4">
                    <p:embed/>
                  </p:oleObj>
                </mc:Choice>
                <mc:Fallback>
                  <p:oleObj name="Equation" r:id="rId5" imgW="177800" imgH="2159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488"/>
                          <a:ext cx="27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50"/>
            <p:cNvGraphicFramePr>
              <a:graphicFrameLocks noChangeAspect="1"/>
            </p:cNvGraphicFramePr>
            <p:nvPr/>
          </p:nvGraphicFramePr>
          <p:xfrm>
            <a:off x="5232" y="1872"/>
            <a:ext cx="29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5" name="Equation" r:id="rId7" imgW="190500" imgH="215900" progId="Equation.DSMT4">
                    <p:embed/>
                  </p:oleObj>
                </mc:Choice>
                <mc:Fallback>
                  <p:oleObj name="Equation" r:id="rId7" imgW="190500" imgH="2159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72"/>
                          <a:ext cx="29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35340" y="865862"/>
            <a:ext cx="3435350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正交基的概念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81000" y="1179512"/>
          <a:ext cx="537845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Equation" r:id="rId1" imgW="54559200" imgH="31089600" progId="Equation.DSMT4">
                  <p:embed/>
                </p:oleObj>
              </mc:Choice>
              <mc:Fallback>
                <p:oleObj name="Equation" r:id="rId1" imgW="54559200" imgH="3108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79512"/>
                        <a:ext cx="5378450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87" name="Group 47"/>
          <p:cNvGrpSpPr/>
          <p:nvPr/>
        </p:nvGrpSpPr>
        <p:grpSpPr bwMode="auto">
          <a:xfrm>
            <a:off x="6732588" y="1851025"/>
            <a:ext cx="1322387" cy="1524000"/>
            <a:chOff x="4512" y="336"/>
            <a:chExt cx="833" cy="960"/>
          </a:xfrm>
        </p:grpSpPr>
        <p:grpSp>
          <p:nvGrpSpPr>
            <p:cNvPr id="31751" name="Group 48"/>
            <p:cNvGrpSpPr/>
            <p:nvPr/>
          </p:nvGrpSpPr>
          <p:grpSpPr bwMode="auto">
            <a:xfrm>
              <a:off x="4800" y="384"/>
              <a:ext cx="528" cy="528"/>
              <a:chOff x="4800" y="384"/>
              <a:chExt cx="528" cy="528"/>
            </a:xfrm>
          </p:grpSpPr>
          <p:sp>
            <p:nvSpPr>
              <p:cNvPr id="31762" name="Line 49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3" name="Line 50"/>
              <p:cNvSpPr>
                <a:spLocks noChangeShapeType="1"/>
              </p:cNvSpPr>
              <p:nvPr/>
            </p:nvSpPr>
            <p:spPr bwMode="auto">
              <a:xfrm flipV="1">
                <a:off x="4800" y="384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2" name="Line 51"/>
            <p:cNvSpPr>
              <a:spLocks noChangeShapeType="1"/>
            </p:cNvSpPr>
            <p:nvPr/>
          </p:nvSpPr>
          <p:spPr bwMode="auto">
            <a:xfrm>
              <a:off x="4800" y="816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Line 52"/>
            <p:cNvSpPr>
              <a:spLocks noChangeShapeType="1"/>
            </p:cNvSpPr>
            <p:nvPr/>
          </p:nvSpPr>
          <p:spPr bwMode="auto">
            <a:xfrm>
              <a:off x="4944" y="816"/>
              <a:ext cx="0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53"/>
            <p:cNvSpPr>
              <a:spLocks noChangeShapeType="1"/>
            </p:cNvSpPr>
            <p:nvPr/>
          </p:nvSpPr>
          <p:spPr bwMode="auto">
            <a:xfrm>
              <a:off x="4704" y="912"/>
              <a:ext cx="0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54"/>
            <p:cNvSpPr>
              <a:spLocks noChangeShapeType="1"/>
            </p:cNvSpPr>
            <p:nvPr/>
          </p:nvSpPr>
          <p:spPr bwMode="auto">
            <a:xfrm>
              <a:off x="4704" y="1008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55"/>
            <p:cNvSpPr>
              <a:spLocks noChangeShapeType="1"/>
            </p:cNvSpPr>
            <p:nvPr/>
          </p:nvSpPr>
          <p:spPr bwMode="auto">
            <a:xfrm flipV="1">
              <a:off x="4848" y="912"/>
              <a:ext cx="9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56"/>
            <p:cNvSpPr>
              <a:spLocks noChangeShapeType="1"/>
            </p:cNvSpPr>
            <p:nvPr/>
          </p:nvSpPr>
          <p:spPr bwMode="auto">
            <a:xfrm flipV="1">
              <a:off x="4704" y="816"/>
              <a:ext cx="9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58" name="Object 57"/>
            <p:cNvGraphicFramePr>
              <a:graphicFrameLocks noChangeAspect="1"/>
            </p:cNvGraphicFramePr>
            <p:nvPr/>
          </p:nvGraphicFramePr>
          <p:xfrm>
            <a:off x="4608" y="960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5" name="Equation" r:id="rId3" imgW="152400" imgH="215900" progId="Equation.DSMT4">
                    <p:embed/>
                  </p:oleObj>
                </mc:Choice>
                <mc:Fallback>
                  <p:oleObj name="Equation" r:id="rId3" imgW="152400" imgH="2159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960"/>
                          <a:ext cx="23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9" name="Line 58"/>
            <p:cNvSpPr>
              <a:spLocks noChangeShapeType="1"/>
            </p:cNvSpPr>
            <p:nvPr/>
          </p:nvSpPr>
          <p:spPr bwMode="auto">
            <a:xfrm flipH="1">
              <a:off x="4512" y="91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60" name="Object 59"/>
            <p:cNvGraphicFramePr>
              <a:graphicFrameLocks noChangeAspect="1"/>
            </p:cNvGraphicFramePr>
            <p:nvPr/>
          </p:nvGraphicFramePr>
          <p:xfrm>
            <a:off x="4831" y="336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6" name="Equation" r:id="rId5" imgW="165100" imgH="215900" progId="Equation.DSMT4">
                    <p:embed/>
                  </p:oleObj>
                </mc:Choice>
                <mc:Fallback>
                  <p:oleObj name="Equation" r:id="rId5" imgW="165100" imgH="2159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336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60"/>
            <p:cNvGraphicFramePr>
              <a:graphicFrameLocks noChangeAspect="1"/>
            </p:cNvGraphicFramePr>
            <p:nvPr/>
          </p:nvGraphicFramePr>
          <p:xfrm>
            <a:off x="5088" y="816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7" name="Equation" r:id="rId7" imgW="165100" imgH="215900" progId="Equation.DSMT4">
                    <p:embed/>
                  </p:oleObj>
                </mc:Choice>
                <mc:Fallback>
                  <p:oleObj name="Equation" r:id="rId7" imgW="165100" imgH="2159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816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二、向量空间的基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750" name="Text Box 2"/>
          <p:cNvSpPr txBox="1">
            <a:spLocks noChangeArrowheads="1"/>
          </p:cNvSpPr>
          <p:nvPr/>
        </p:nvSpPr>
        <p:spPr bwMode="auto">
          <a:xfrm>
            <a:off x="131928" y="914400"/>
            <a:ext cx="3435350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正交基的概念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468313" y="1439985"/>
          <a:ext cx="80867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Equation" r:id="rId1" imgW="84124800" imgH="14325600" progId="Equation.DSMT4">
                  <p:embed/>
                </p:oleObj>
              </mc:Choice>
              <mc:Fallback>
                <p:oleObj name="Equation" r:id="rId1" imgW="84124800" imgH="1432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39985"/>
                        <a:ext cx="808672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468313" y="1409440"/>
            <a:ext cx="2160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kumimoji="1"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4408" name="Group 24"/>
          <p:cNvGrpSpPr/>
          <p:nvPr/>
        </p:nvGrpSpPr>
        <p:grpSpPr bwMode="auto">
          <a:xfrm>
            <a:off x="609601" y="2889251"/>
            <a:ext cx="7975600" cy="2057400"/>
            <a:chOff x="384" y="1093"/>
            <a:chExt cx="5024" cy="1296"/>
          </a:xfrm>
        </p:grpSpPr>
        <p:sp>
          <p:nvSpPr>
            <p:cNvPr id="32774" name="Text Box 17"/>
            <p:cNvSpPr txBox="1">
              <a:spLocks noChangeArrowheads="1"/>
            </p:cNvSpPr>
            <p:nvPr/>
          </p:nvSpPr>
          <p:spPr bwMode="auto">
            <a:xfrm>
              <a:off x="384" y="1577"/>
              <a:ext cx="30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注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：坐标通常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记作列向量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，即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32775" name="Object 22"/>
            <p:cNvGraphicFramePr>
              <a:graphicFrameLocks noChangeAspect="1"/>
            </p:cNvGraphicFramePr>
            <p:nvPr/>
          </p:nvGraphicFramePr>
          <p:xfrm>
            <a:off x="3412" y="1093"/>
            <a:ext cx="1996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7" name="公式" r:id="rId3" imgW="1447800" imgH="939800" progId="Equation.3">
                    <p:embed/>
                  </p:oleObj>
                </mc:Choice>
                <mc:Fallback>
                  <p:oleObj name="公式" r:id="rId3" imgW="1447800" imgH="939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1093"/>
                          <a:ext cx="1996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三、向量坐标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304800" y="841612"/>
            <a:ext cx="215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7</a:t>
            </a:r>
            <a:endParaRPr kumimoji="1" lang="zh-CN" alt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4394" name="Object 10"/>
          <p:cNvGraphicFramePr>
            <a:graphicFrameLocks noChangeAspect="1"/>
          </p:cNvGraphicFramePr>
          <p:nvPr/>
        </p:nvGraphicFramePr>
        <p:xfrm>
          <a:off x="829468" y="838200"/>
          <a:ext cx="782478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Equation" r:id="rId1" imgW="81381600" imgH="20116800" progId="Equation.DSMT4">
                  <p:embed/>
                </p:oleObj>
              </mc:Choice>
              <mc:Fallback>
                <p:oleObj name="Equation" r:id="rId1" imgW="81381600" imgH="20116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468" y="838200"/>
                        <a:ext cx="7824788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04800" y="2703465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4400" name="Object 16"/>
          <p:cNvGraphicFramePr>
            <a:graphicFrameLocks noChangeAspect="1"/>
          </p:cNvGraphicFramePr>
          <p:nvPr/>
        </p:nvGraphicFramePr>
        <p:xfrm>
          <a:off x="1227161" y="2720880"/>
          <a:ext cx="5715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Equation" r:id="rId3" imgW="59436000" imgH="9144000" progId="Equation.DSMT4">
                  <p:embed/>
                </p:oleObj>
              </mc:Choice>
              <mc:Fallback>
                <p:oleObj name="Equation" r:id="rId3" imgW="59436000" imgH="914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61" y="2720880"/>
                        <a:ext cx="5715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三、向量坐标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/>
          </p:nvPr>
        </p:nvGraphicFramePr>
        <p:xfrm>
          <a:off x="1227161" y="3484421"/>
          <a:ext cx="69119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Equation" r:id="rId5" imgW="3060700" imgH="431800" progId="Equation.DSMT4">
                  <p:embed/>
                </p:oleObj>
              </mc:Choice>
              <mc:Fallback>
                <p:oleObj name="Equation" r:id="rId5" imgW="3060700" imgH="431800" progId="Equation.DSMT4">
                  <p:embed/>
                  <p:pic>
                    <p:nvPicPr>
                      <p:cNvPr id="0" name="图片 339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61" y="3484421"/>
                        <a:ext cx="69119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0"/>
          <p:cNvGraphicFramePr>
            <a:graphicFrameLocks noChangeAspect="1"/>
          </p:cNvGraphicFramePr>
          <p:nvPr/>
        </p:nvGraphicFramePr>
        <p:xfrm>
          <a:off x="2233612" y="4357877"/>
          <a:ext cx="4432300" cy="167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0" name="Equation" r:id="rId7" imgW="2146300" imgH="812800" progId="Equation.DSMT4">
                  <p:embed/>
                </p:oleObj>
              </mc:Choice>
              <mc:Fallback>
                <p:oleObj name="Equation" r:id="rId7" imgW="2146300" imgH="812800" progId="Equation.DSMT4">
                  <p:embed/>
                  <p:pic>
                    <p:nvPicPr>
                      <p:cNvPr id="0" name="图片 33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2" y="4357877"/>
                        <a:ext cx="4432300" cy="167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1"/>
          <p:cNvGraphicFramePr>
            <a:graphicFrameLocks noChangeAspect="1"/>
          </p:cNvGraphicFramePr>
          <p:nvPr/>
        </p:nvGraphicFramePr>
        <p:xfrm>
          <a:off x="1828800" y="5943600"/>
          <a:ext cx="54181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name="Equation" r:id="rId9" imgW="2400300" imgH="279400" progId="Equation.DSMT4">
                  <p:embed/>
                </p:oleObj>
              </mc:Choice>
              <mc:Fallback>
                <p:oleObj name="Equation" r:id="rId9" imgW="2400300" imgH="279400" progId="Equation.DSMT4">
                  <p:embed/>
                  <p:pic>
                    <p:nvPicPr>
                      <p:cNvPr id="0" name="图片 33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943600"/>
                        <a:ext cx="541813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3" grpId="0"/>
      <p:bldP spid="1443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1026"/>
          <p:cNvGraphicFramePr>
            <a:graphicFrameLocks noChangeAspect="1"/>
          </p:cNvGraphicFramePr>
          <p:nvPr/>
        </p:nvGraphicFramePr>
        <p:xfrm>
          <a:off x="1667301" y="1295400"/>
          <a:ext cx="497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Equation" r:id="rId1" imgW="4978400" imgH="1511300" progId="Equation.3">
                  <p:embed/>
                </p:oleObj>
              </mc:Choice>
              <mc:Fallback>
                <p:oleObj name="Equation" r:id="rId1" imgW="4978400" imgH="15113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301" y="1295400"/>
                        <a:ext cx="497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1027"/>
          <p:cNvGraphicFramePr>
            <a:graphicFrameLocks noChangeAspect="1"/>
          </p:cNvGraphicFramePr>
          <p:nvPr/>
        </p:nvGraphicFramePr>
        <p:xfrm>
          <a:off x="1706562" y="2895600"/>
          <a:ext cx="3492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Equation" r:id="rId3" imgW="3492500" imgH="1511300" progId="Equation.3">
                  <p:embed/>
                </p:oleObj>
              </mc:Choice>
              <mc:Fallback>
                <p:oleObj name="Equation" r:id="rId3" imgW="3492500" imgH="1511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2" y="2895600"/>
                        <a:ext cx="3492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1028"/>
          <p:cNvGraphicFramePr>
            <a:graphicFrameLocks noChangeAspect="1"/>
          </p:cNvGraphicFramePr>
          <p:nvPr/>
        </p:nvGraphicFramePr>
        <p:xfrm>
          <a:off x="1447800" y="4648200"/>
          <a:ext cx="714163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Equation" r:id="rId5" imgW="73456800" imgH="10972800" progId="Equation.DSMT4">
                  <p:embed/>
                </p:oleObj>
              </mc:Choice>
              <mc:Fallback>
                <p:oleObj name="Equation" r:id="rId5" imgW="73456800" imgH="109728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714163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029"/>
          <p:cNvGraphicFramePr>
            <a:graphicFrameLocks noChangeAspect="1"/>
          </p:cNvGraphicFramePr>
          <p:nvPr/>
        </p:nvGraphicFramePr>
        <p:xfrm>
          <a:off x="1339946" y="996950"/>
          <a:ext cx="13001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Equation" r:id="rId7" imgW="11887200" imgH="4876800" progId="Equation.DSMT4">
                  <p:embed/>
                </p:oleObj>
              </mc:Choice>
              <mc:Fallback>
                <p:oleObj name="Equation" r:id="rId7" imgW="11887200" imgH="48768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946" y="996950"/>
                        <a:ext cx="13001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三、向量坐标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8550" y="984250"/>
            <a:ext cx="215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endParaRPr kumimoji="1" lang="zh-CN" alt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284163" y="811213"/>
            <a:ext cx="357028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  </a:t>
            </a:r>
            <a:r>
              <a:rPr kumimoji="1" lang="zh-CN" altLang="en-US">
                <a:solidFill>
                  <a:srgbClr val="FF0000"/>
                </a:solidFill>
              </a:rPr>
              <a:t>向量空间的定义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18802" name="Object 18"/>
          <p:cNvGraphicFramePr>
            <a:graphicFrameLocks noChangeAspect="1"/>
          </p:cNvGraphicFramePr>
          <p:nvPr/>
        </p:nvGraphicFramePr>
        <p:xfrm>
          <a:off x="938768" y="1924690"/>
          <a:ext cx="8012112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1" imgW="89001600" imgH="15849600" progId="Equation.DSMT4">
                  <p:embed/>
                </p:oleObj>
              </mc:Choice>
              <mc:Fallback>
                <p:oleObj name="Equation" r:id="rId1" imgW="89001600" imgH="15849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768" y="1924690"/>
                        <a:ext cx="8012112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1395593" y="1405603"/>
            <a:ext cx="614944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V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是数域    上非空的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维向量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集合，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487363" y="144228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一、向量空间的概念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8" name="Object 6"/>
          <p:cNvGraphicFramePr>
            <a:graphicFrameLocks noGrp="1" noChangeAspect="1"/>
          </p:cNvGraphicFramePr>
          <p:nvPr>
            <p:ph/>
          </p:nvPr>
        </p:nvGraphicFramePr>
        <p:xfrm>
          <a:off x="311150" y="3827462"/>
          <a:ext cx="86042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3" imgW="3759200" imgH="292100" progId="Equation.DSMT4">
                  <p:embed/>
                </p:oleObj>
              </mc:Choice>
              <mc:Fallback>
                <p:oleObj name="Equation" r:id="rId3" imgW="3759200" imgH="2921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3827462"/>
                        <a:ext cx="86042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8261" y="3362980"/>
            <a:ext cx="72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234950" y="4443413"/>
          <a:ext cx="831215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5" imgW="92354400" imgH="23164800" progId="Equation.DSMT4">
                  <p:embed/>
                </p:oleObj>
              </mc:Choice>
              <mc:Fallback>
                <p:oleObj name="Equation" r:id="rId5" imgW="92354400" imgH="23164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4443413"/>
                        <a:ext cx="831215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24200" y="1499394"/>
          <a:ext cx="367446" cy="40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公式" r:id="rId7" imgW="152400" imgH="165100" progId="Equation.3">
                  <p:embed/>
                </p:oleObj>
              </mc:Choice>
              <mc:Fallback>
                <p:oleObj name="公式" r:id="rId7" imgW="152400" imgH="165100" progId="Equation.3">
                  <p:embed/>
                  <p:pic>
                    <p:nvPicPr>
                      <p:cNvPr id="0" name="图片 5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99394"/>
                        <a:ext cx="367446" cy="400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0" grpId="0" autoUpdateAnimBg="0"/>
      <p:bldP spid="118803" grpId="0"/>
      <p:bldP spid="11880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5"/>
          <p:cNvGraphicFramePr>
            <a:graphicFrameLocks noChangeAspect="1"/>
          </p:cNvGraphicFramePr>
          <p:nvPr/>
        </p:nvGraphicFramePr>
        <p:xfrm>
          <a:off x="1219200" y="971455"/>
          <a:ext cx="7016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Equation" r:id="rId1" imgW="67360800" imgH="9753600" progId="Equation.DSMT4">
                  <p:embed/>
                </p:oleObj>
              </mc:Choice>
              <mc:Fallback>
                <p:oleObj name="Equation" r:id="rId1" imgW="67360800" imgH="975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71455"/>
                        <a:ext cx="70167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234175" y="2053040"/>
          <a:ext cx="510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Equation" r:id="rId3" imgW="5105400" imgH="977900" progId="Equation.DSMT4">
                  <p:embed/>
                </p:oleObj>
              </mc:Choice>
              <mc:Fallback>
                <p:oleObj name="Equation" r:id="rId3" imgW="5105400" imgH="977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175" y="2053040"/>
                        <a:ext cx="510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234175" y="3276600"/>
          <a:ext cx="4660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Equation" r:id="rId5" imgW="4660900" imgH="2057400" progId="Equation.3">
                  <p:embed/>
                </p:oleObj>
              </mc:Choice>
              <mc:Fallback>
                <p:oleObj name="Equation" r:id="rId5" imgW="4660900" imgH="2057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175" y="3276600"/>
                        <a:ext cx="4660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三、向量坐标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81000" y="990789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19200" y="5579660"/>
          <a:ext cx="5007939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Equation" r:id="rId7" imgW="47548800" imgH="5181600" progId="Equation.DSMT4">
                  <p:embed/>
                </p:oleObj>
              </mc:Choice>
              <mc:Fallback>
                <p:oleObj name="Equation" r:id="rId7" imgW="47548800" imgH="5181600" progId="Equation.DSMT4">
                  <p:embed/>
                  <p:pic>
                    <p:nvPicPr>
                      <p:cNvPr id="0" name="图片 36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79660"/>
                        <a:ext cx="5007939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971628" y="1036946"/>
          <a:ext cx="4940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Equation" r:id="rId1" imgW="4940300" imgH="1511300" progId="Equation.3">
                  <p:embed/>
                </p:oleObj>
              </mc:Choice>
              <mc:Fallback>
                <p:oleObj name="Equation" r:id="rId1" imgW="49403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28" y="1036946"/>
                        <a:ext cx="4940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3352800" y="3124200"/>
          <a:ext cx="3390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3" name="Equation" r:id="rId3" imgW="3390900" imgH="1511300" progId="Equation.3">
                  <p:embed/>
                </p:oleObj>
              </mc:Choice>
              <mc:Fallback>
                <p:oleObj name="Equation" r:id="rId3" imgW="3390900" imgH="151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24200"/>
                        <a:ext cx="3390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4" name="Group 16"/>
          <p:cNvGrpSpPr/>
          <p:nvPr/>
        </p:nvGrpSpPr>
        <p:grpSpPr bwMode="auto">
          <a:xfrm>
            <a:off x="939800" y="3263900"/>
            <a:ext cx="2044700" cy="1104900"/>
            <a:chOff x="1076" y="2832"/>
            <a:chExt cx="1288" cy="696"/>
          </a:xfrm>
        </p:grpSpPr>
        <p:graphicFrame>
          <p:nvGraphicFramePr>
            <p:cNvPr id="37895" name="Object 12"/>
            <p:cNvGraphicFramePr>
              <a:graphicFrameLocks noChangeAspect="1"/>
            </p:cNvGraphicFramePr>
            <p:nvPr/>
          </p:nvGraphicFramePr>
          <p:xfrm>
            <a:off x="1076" y="2832"/>
            <a:ext cx="12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4" name="Equation" r:id="rId5" imgW="2044700" imgH="838200" progId="Equation.3">
                    <p:embed/>
                  </p:oleObj>
                </mc:Choice>
                <mc:Fallback>
                  <p:oleObj name="Equation" r:id="rId5" imgW="2044700" imgH="838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2832"/>
                          <a:ext cx="128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6" name="Object 15"/>
            <p:cNvGraphicFramePr>
              <a:graphicFrameLocks noChangeAspect="1"/>
            </p:cNvGraphicFramePr>
            <p:nvPr/>
          </p:nvGraphicFramePr>
          <p:xfrm>
            <a:off x="1536" y="3168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5" name="Equation" r:id="rId7" imgW="317500" imgH="571500" progId="Equation.3">
                    <p:embed/>
                  </p:oleObj>
                </mc:Choice>
                <mc:Fallback>
                  <p:oleObj name="Equation" r:id="rId7" imgW="317500" imgH="571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68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三、向量坐标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089400" y="3581400"/>
          <a:ext cx="3454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8" name="Equation" r:id="rId1" imgW="3454400" imgH="1511300" progId="Equation.3">
                  <p:embed/>
                </p:oleObj>
              </mc:Choice>
              <mc:Fallback>
                <p:oleObj name="Equation" r:id="rId1" imgW="34544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581400"/>
                        <a:ext cx="3454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5" name="Group 13"/>
          <p:cNvGrpSpPr/>
          <p:nvPr/>
        </p:nvGrpSpPr>
        <p:grpSpPr bwMode="auto">
          <a:xfrm>
            <a:off x="1708150" y="1079500"/>
            <a:ext cx="5803900" cy="1511300"/>
            <a:chOff x="1076" y="480"/>
            <a:chExt cx="3656" cy="952"/>
          </a:xfrm>
        </p:grpSpPr>
        <p:graphicFrame>
          <p:nvGraphicFramePr>
            <p:cNvPr id="38920" name="Object 9"/>
            <p:cNvGraphicFramePr>
              <a:graphicFrameLocks noChangeAspect="1"/>
            </p:cNvGraphicFramePr>
            <p:nvPr/>
          </p:nvGraphicFramePr>
          <p:xfrm>
            <a:off x="2596" y="480"/>
            <a:ext cx="213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9" name="Equation" r:id="rId3" imgW="3390900" imgH="1511300" progId="Equation.3">
                    <p:embed/>
                  </p:oleObj>
                </mc:Choice>
                <mc:Fallback>
                  <p:oleObj name="Equation" r:id="rId3" imgW="3390900" imgH="151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480"/>
                          <a:ext cx="2136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21" name="Group 10"/>
            <p:cNvGrpSpPr/>
            <p:nvPr/>
          </p:nvGrpSpPr>
          <p:grpSpPr bwMode="auto">
            <a:xfrm>
              <a:off x="1076" y="568"/>
              <a:ext cx="1288" cy="696"/>
              <a:chOff x="1076" y="2832"/>
              <a:chExt cx="1288" cy="696"/>
            </a:xfrm>
          </p:grpSpPr>
          <p:graphicFrame>
            <p:nvGraphicFramePr>
              <p:cNvPr id="38922" name="Object 11"/>
              <p:cNvGraphicFramePr>
                <a:graphicFrameLocks noChangeAspect="1"/>
              </p:cNvGraphicFramePr>
              <p:nvPr/>
            </p:nvGraphicFramePr>
            <p:xfrm>
              <a:off x="1076" y="2832"/>
              <a:ext cx="1288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0" name="Equation" r:id="rId5" imgW="2044700" imgH="838200" progId="Equation.3">
                      <p:embed/>
                    </p:oleObj>
                  </mc:Choice>
                  <mc:Fallback>
                    <p:oleObj name="Equation" r:id="rId5" imgW="2044700" imgH="838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6" y="2832"/>
                            <a:ext cx="1288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23" name="Object 12"/>
              <p:cNvGraphicFramePr>
                <a:graphicFrameLocks noChangeAspect="1"/>
              </p:cNvGraphicFramePr>
              <p:nvPr/>
            </p:nvGraphicFramePr>
            <p:xfrm>
              <a:off x="1536" y="3168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1" name="Equation" r:id="rId7" imgW="317500" imgH="571500" progId="Equation.3">
                      <p:embed/>
                    </p:oleObj>
                  </mc:Choice>
                  <mc:Fallback>
                    <p:oleObj name="Equation" r:id="rId7" imgW="317500" imgH="5715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168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975" name="Group 15"/>
          <p:cNvGrpSpPr/>
          <p:nvPr/>
        </p:nvGrpSpPr>
        <p:grpSpPr bwMode="auto">
          <a:xfrm>
            <a:off x="2184400" y="3670300"/>
            <a:ext cx="1066800" cy="977900"/>
            <a:chOff x="1376" y="2160"/>
            <a:chExt cx="672" cy="616"/>
          </a:xfrm>
        </p:grpSpPr>
        <p:graphicFrame>
          <p:nvGraphicFramePr>
            <p:cNvPr id="38918" name="Object 7"/>
            <p:cNvGraphicFramePr>
              <a:graphicFrameLocks noChangeAspect="1"/>
            </p:cNvGraphicFramePr>
            <p:nvPr/>
          </p:nvGraphicFramePr>
          <p:xfrm>
            <a:off x="1376" y="2160"/>
            <a:ext cx="67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2" name="Equation" r:id="rId9" imgW="1066800" imgH="977900" progId="Equation.3">
                    <p:embed/>
                  </p:oleObj>
                </mc:Choice>
                <mc:Fallback>
                  <p:oleObj name="Equation" r:id="rId9" imgW="1066800" imgH="977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160"/>
                          <a:ext cx="672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14"/>
            <p:cNvGraphicFramePr>
              <a:graphicFrameLocks noChangeAspect="1"/>
            </p:cNvGraphicFramePr>
            <p:nvPr/>
          </p:nvGraphicFramePr>
          <p:xfrm>
            <a:off x="1548" y="2268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3" name="Equation" r:id="rId11" imgW="317500" imgH="571500" progId="Equation.3">
                    <p:embed/>
                  </p:oleObj>
                </mc:Choice>
                <mc:Fallback>
                  <p:oleObj name="Equation" r:id="rId11" imgW="317500" imgH="571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2268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三、向量坐标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025900" y="3060700"/>
          <a:ext cx="29083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2" name="Equation" r:id="rId1" imgW="2908300" imgH="2578100" progId="Equation.3">
                  <p:embed/>
                </p:oleObj>
              </mc:Choice>
              <mc:Fallback>
                <p:oleObj name="Equation" r:id="rId1" imgW="2908300" imgH="2578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60700"/>
                        <a:ext cx="29083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9" name="Group 27"/>
          <p:cNvGrpSpPr/>
          <p:nvPr/>
        </p:nvGrpSpPr>
        <p:grpSpPr bwMode="auto">
          <a:xfrm>
            <a:off x="2120900" y="3759200"/>
            <a:ext cx="1282700" cy="1041400"/>
            <a:chOff x="1336" y="2368"/>
            <a:chExt cx="808" cy="656"/>
          </a:xfrm>
        </p:grpSpPr>
        <p:graphicFrame>
          <p:nvGraphicFramePr>
            <p:cNvPr id="39946" name="Object 7"/>
            <p:cNvGraphicFramePr>
              <a:graphicFrameLocks noChangeAspect="1"/>
            </p:cNvGraphicFramePr>
            <p:nvPr/>
          </p:nvGraphicFramePr>
          <p:xfrm>
            <a:off x="1336" y="2368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3" name="Equation" r:id="rId3" imgW="1282700" imgH="419100" progId="Equation.3">
                    <p:embed/>
                  </p:oleObj>
                </mc:Choice>
                <mc:Fallback>
                  <p:oleObj name="Equation" r:id="rId3" imgW="1282700" imgH="419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2368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Object 8"/>
            <p:cNvGraphicFramePr>
              <a:graphicFrameLocks noChangeAspect="1"/>
            </p:cNvGraphicFramePr>
            <p:nvPr/>
          </p:nvGraphicFramePr>
          <p:xfrm>
            <a:off x="1432" y="2752"/>
            <a:ext cx="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4" name="Equation" r:id="rId5" imgW="837565" imgH="431800" progId="Equation.3">
                    <p:embed/>
                  </p:oleObj>
                </mc:Choice>
                <mc:Fallback>
                  <p:oleObj name="Equation" r:id="rId5" imgW="837565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2752"/>
                          <a:ext cx="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8" name="Object 25"/>
            <p:cNvGraphicFramePr>
              <a:graphicFrameLocks noChangeAspect="1"/>
            </p:cNvGraphicFramePr>
            <p:nvPr/>
          </p:nvGraphicFramePr>
          <p:xfrm>
            <a:off x="1632" y="2472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5" name="Equation" r:id="rId7" imgW="317500" imgH="571500" progId="Equation.3">
                    <p:embed/>
                  </p:oleObj>
                </mc:Choice>
                <mc:Fallback>
                  <p:oleObj name="Equation" r:id="rId7" imgW="317500" imgH="5715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72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0" name="Group 32"/>
          <p:cNvGrpSpPr/>
          <p:nvPr/>
        </p:nvGrpSpPr>
        <p:grpSpPr bwMode="auto">
          <a:xfrm>
            <a:off x="2184400" y="1079500"/>
            <a:ext cx="5359400" cy="1511300"/>
            <a:chOff x="1376" y="480"/>
            <a:chExt cx="3376" cy="952"/>
          </a:xfrm>
        </p:grpSpPr>
        <p:graphicFrame>
          <p:nvGraphicFramePr>
            <p:cNvPr id="39942" name="Object 28"/>
            <p:cNvGraphicFramePr>
              <a:graphicFrameLocks noChangeAspect="1"/>
            </p:cNvGraphicFramePr>
            <p:nvPr/>
          </p:nvGraphicFramePr>
          <p:xfrm>
            <a:off x="2576" y="480"/>
            <a:ext cx="217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6" name="Equation" r:id="rId9" imgW="3454400" imgH="1511300" progId="Equation.3">
                    <p:embed/>
                  </p:oleObj>
                </mc:Choice>
                <mc:Fallback>
                  <p:oleObj name="Equation" r:id="rId9" imgW="3454400" imgH="1511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480"/>
                          <a:ext cx="2176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43" name="Group 29"/>
            <p:cNvGrpSpPr/>
            <p:nvPr/>
          </p:nvGrpSpPr>
          <p:grpSpPr bwMode="auto">
            <a:xfrm>
              <a:off x="1376" y="536"/>
              <a:ext cx="672" cy="616"/>
              <a:chOff x="1376" y="2160"/>
              <a:chExt cx="672" cy="616"/>
            </a:xfrm>
          </p:grpSpPr>
          <p:graphicFrame>
            <p:nvGraphicFramePr>
              <p:cNvPr id="39944" name="Object 30"/>
              <p:cNvGraphicFramePr>
                <a:graphicFrameLocks noChangeAspect="1"/>
              </p:cNvGraphicFramePr>
              <p:nvPr/>
            </p:nvGraphicFramePr>
            <p:xfrm>
              <a:off x="1376" y="2160"/>
              <a:ext cx="672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57" name="Equation" r:id="rId11" imgW="1066800" imgH="977900" progId="Equation.3">
                      <p:embed/>
                    </p:oleObj>
                  </mc:Choice>
                  <mc:Fallback>
                    <p:oleObj name="Equation" r:id="rId11" imgW="1066800" imgH="97790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6" y="2160"/>
                            <a:ext cx="672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45" name="Object 31"/>
              <p:cNvGraphicFramePr>
                <a:graphicFrameLocks noChangeAspect="1"/>
              </p:cNvGraphicFramePr>
              <p:nvPr/>
            </p:nvGraphicFramePr>
            <p:xfrm>
              <a:off x="1548" y="2268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58" name="Equation" r:id="rId13" imgW="317500" imgH="571500" progId="Equation.3">
                      <p:embed/>
                    </p:oleObj>
                  </mc:Choice>
                  <mc:Fallback>
                    <p:oleObj name="Equation" r:id="rId13" imgW="317500" imgH="5715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8" y="2268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94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三、向量坐标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4073525" y="3475038"/>
          <a:ext cx="29337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5" name="Equation" r:id="rId1" imgW="2933700" imgH="2578100" progId="Equation.3">
                  <p:embed/>
                </p:oleObj>
              </mc:Choice>
              <mc:Fallback>
                <p:oleObj name="Equation" r:id="rId1" imgW="2933700" imgH="2578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3475038"/>
                        <a:ext cx="29337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3" name="Group 18"/>
          <p:cNvGrpSpPr/>
          <p:nvPr/>
        </p:nvGrpSpPr>
        <p:grpSpPr bwMode="auto">
          <a:xfrm>
            <a:off x="2120900" y="622300"/>
            <a:ext cx="4813300" cy="2578100"/>
            <a:chOff x="1336" y="392"/>
            <a:chExt cx="3032" cy="1624"/>
          </a:xfrm>
        </p:grpSpPr>
        <p:graphicFrame>
          <p:nvGraphicFramePr>
            <p:cNvPr id="40969" name="Object 12"/>
            <p:cNvGraphicFramePr>
              <a:graphicFrameLocks noChangeAspect="1"/>
            </p:cNvGraphicFramePr>
            <p:nvPr/>
          </p:nvGraphicFramePr>
          <p:xfrm>
            <a:off x="2536" y="392"/>
            <a:ext cx="1832" cy="1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6" name="Equation" r:id="rId3" imgW="2908300" imgH="2578100" progId="Equation.3">
                    <p:embed/>
                  </p:oleObj>
                </mc:Choice>
                <mc:Fallback>
                  <p:oleObj name="Equation" r:id="rId3" imgW="2908300" imgH="2578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392"/>
                          <a:ext cx="1832" cy="1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0" name="Object 14"/>
            <p:cNvGraphicFramePr>
              <a:graphicFrameLocks noChangeAspect="1"/>
            </p:cNvGraphicFramePr>
            <p:nvPr/>
          </p:nvGraphicFramePr>
          <p:xfrm>
            <a:off x="1336" y="832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7" name="Equation" r:id="rId5" imgW="1282700" imgH="419100" progId="Equation.3">
                    <p:embed/>
                  </p:oleObj>
                </mc:Choice>
                <mc:Fallback>
                  <p:oleObj name="Equation" r:id="rId5" imgW="1282700" imgH="419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832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1" name="Object 15"/>
            <p:cNvGraphicFramePr>
              <a:graphicFrameLocks noChangeAspect="1"/>
            </p:cNvGraphicFramePr>
            <p:nvPr/>
          </p:nvGraphicFramePr>
          <p:xfrm>
            <a:off x="1432" y="1216"/>
            <a:ext cx="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8" name="Equation" r:id="rId7" imgW="837565" imgH="431800" progId="Equation.3">
                    <p:embed/>
                  </p:oleObj>
                </mc:Choice>
                <mc:Fallback>
                  <p:oleObj name="Equation" r:id="rId7" imgW="837565" imgH="431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216"/>
                          <a:ext cx="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2" name="Object 16"/>
            <p:cNvGraphicFramePr>
              <a:graphicFrameLocks noChangeAspect="1"/>
            </p:cNvGraphicFramePr>
            <p:nvPr/>
          </p:nvGraphicFramePr>
          <p:xfrm>
            <a:off x="1632" y="936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9" name="Equation" r:id="rId9" imgW="317500" imgH="571500" progId="Equation.3">
                    <p:embed/>
                  </p:oleObj>
                </mc:Choice>
                <mc:Fallback>
                  <p:oleObj name="Equation" r:id="rId9" imgW="317500" imgH="571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36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3" name="Group 19"/>
          <p:cNvGrpSpPr/>
          <p:nvPr/>
        </p:nvGrpSpPr>
        <p:grpSpPr bwMode="auto">
          <a:xfrm>
            <a:off x="2270125" y="4179888"/>
            <a:ext cx="958850" cy="1047750"/>
            <a:chOff x="1430" y="2633"/>
            <a:chExt cx="604" cy="660"/>
          </a:xfrm>
        </p:grpSpPr>
        <p:graphicFrame>
          <p:nvGraphicFramePr>
            <p:cNvPr id="40966" name="Object 9"/>
            <p:cNvGraphicFramePr>
              <a:graphicFrameLocks noChangeAspect="1"/>
            </p:cNvGraphicFramePr>
            <p:nvPr/>
          </p:nvGraphicFramePr>
          <p:xfrm>
            <a:off x="1482" y="2633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0" name="Equation" r:id="rId11" imgW="876300" imgH="431800" progId="Equation.3">
                    <p:embed/>
                  </p:oleObj>
                </mc:Choice>
                <mc:Fallback>
                  <p:oleObj name="Equation" r:id="rId11" imgW="876300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2" y="2633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" name="Object 10"/>
            <p:cNvGraphicFramePr>
              <a:graphicFrameLocks noChangeAspect="1"/>
            </p:cNvGraphicFramePr>
            <p:nvPr/>
          </p:nvGraphicFramePr>
          <p:xfrm>
            <a:off x="1430" y="3021"/>
            <a:ext cx="5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1" name="Equation" r:id="rId13" imgW="901065" imgH="431800" progId="Equation.3">
                    <p:embed/>
                  </p:oleObj>
                </mc:Choice>
                <mc:Fallback>
                  <p:oleObj name="Equation" r:id="rId13" imgW="901065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3021"/>
                          <a:ext cx="5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" name="Object 17"/>
            <p:cNvGraphicFramePr>
              <a:graphicFrameLocks noChangeAspect="1"/>
            </p:cNvGraphicFramePr>
            <p:nvPr/>
          </p:nvGraphicFramePr>
          <p:xfrm>
            <a:off x="1660" y="2736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2" name="Equation" r:id="rId15" imgW="317500" imgH="571500" progId="Equation.3">
                    <p:embed/>
                  </p:oleObj>
                </mc:Choice>
                <mc:Fallback>
                  <p:oleObj name="Equation" r:id="rId15" imgW="317500" imgH="571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736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三、向量坐标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752600" y="3316548"/>
          <a:ext cx="48704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tion" r:id="rId1" imgW="44805600" imgH="5791200" progId="Equation.DSMT4">
                  <p:embed/>
                </p:oleObj>
              </mc:Choice>
              <mc:Fallback>
                <p:oleObj name="Equation" r:id="rId1" imgW="448056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16548"/>
                        <a:ext cx="48704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752600" y="3929725"/>
          <a:ext cx="43815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3" imgW="4381500" imgH="2578100" progId="Equation.3">
                  <p:embed/>
                </p:oleObj>
              </mc:Choice>
              <mc:Fallback>
                <p:oleObj name="Equation" r:id="rId3" imgW="4381500" imgH="2578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29725"/>
                        <a:ext cx="43815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14"/>
          <p:cNvGraphicFramePr>
            <a:graphicFrameLocks noChangeAspect="1"/>
          </p:cNvGraphicFramePr>
          <p:nvPr/>
        </p:nvGraphicFramePr>
        <p:xfrm>
          <a:off x="1752600" y="800100"/>
          <a:ext cx="51054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Equation" r:id="rId5" imgW="5105400" imgH="2578100" progId="Equation.DSMT4">
                  <p:embed/>
                </p:oleObj>
              </mc:Choice>
              <mc:Fallback>
                <p:oleObj name="Equation" r:id="rId5" imgW="5105400" imgH="2578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00100"/>
                        <a:ext cx="51054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038600" y="904875"/>
            <a:ext cx="1371600" cy="228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三、向量坐标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33400" y="1131889"/>
            <a:ext cx="992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9   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3" name="Rectangle 13"/>
          <p:cNvSpPr>
            <a:spLocks noChangeArrowheads="1"/>
          </p:cNvSpPr>
          <p:nvPr/>
        </p:nvSpPr>
        <p:spPr bwMode="auto">
          <a:xfrm>
            <a:off x="0" y="3921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4" name="Rectangle 15"/>
          <p:cNvSpPr>
            <a:spLocks noChangeArrowheads="1"/>
          </p:cNvSpPr>
          <p:nvPr/>
        </p:nvSpPr>
        <p:spPr bwMode="auto">
          <a:xfrm>
            <a:off x="0" y="4002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5" name="Rectangle 17"/>
          <p:cNvSpPr>
            <a:spLocks noChangeArrowheads="1"/>
          </p:cNvSpPr>
          <p:nvPr/>
        </p:nvSpPr>
        <p:spPr bwMode="auto">
          <a:xfrm>
            <a:off x="0" y="3759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22567" y="1142291"/>
          <a:ext cx="6267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1" imgW="60655200" imgH="23164800" progId="Equation.DSMT4">
                  <p:embed/>
                </p:oleObj>
              </mc:Choice>
              <mc:Fallback>
                <p:oleObj name="Equation" r:id="rId1" imgW="60655200" imgH="23164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567" y="1142291"/>
                        <a:ext cx="62674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三、向量坐标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39087" y="3428291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62088" y="3386138"/>
          <a:ext cx="6394450" cy="288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3" imgW="61874400" imgH="29260800" progId="Equation.DSMT4">
                  <p:embed/>
                </p:oleObj>
              </mc:Choice>
              <mc:Fallback>
                <p:oleObj name="Equation" r:id="rId3" imgW="61874400" imgH="29260800" progId="Equation.DSMT4">
                  <p:embed/>
                  <p:pic>
                    <p:nvPicPr>
                      <p:cNvPr id="0" name="图片 43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386138"/>
                        <a:ext cx="6394450" cy="288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2" name="Text Box 52"/>
          <p:cNvSpPr txBox="1">
            <a:spLocks noChangeArrowheads="1"/>
          </p:cNvSpPr>
          <p:nvPr/>
        </p:nvSpPr>
        <p:spPr bwMode="auto">
          <a:xfrm>
            <a:off x="228600" y="1143000"/>
            <a:ext cx="747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：同一向量在不同基下的坐标一般不相同。</a:t>
            </a:r>
            <a:endParaRPr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413" name="Text Box 53"/>
          <p:cNvSpPr txBox="1">
            <a:spLocks noChangeArrowheads="1"/>
          </p:cNvSpPr>
          <p:nvPr/>
        </p:nvSpPr>
        <p:spPr bwMode="auto">
          <a:xfrm>
            <a:off x="228600" y="1765298"/>
            <a:ext cx="8540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：向量的分量和其在某组基下的坐标一般不相同。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3416" name="Group 56"/>
          <p:cNvGrpSpPr/>
          <p:nvPr/>
        </p:nvGrpSpPr>
        <p:grpSpPr bwMode="auto">
          <a:xfrm>
            <a:off x="228600" y="2387595"/>
            <a:ext cx="8367713" cy="2101849"/>
            <a:chOff x="297" y="2944"/>
            <a:chExt cx="5271" cy="1324"/>
          </a:xfrm>
        </p:grpSpPr>
        <p:graphicFrame>
          <p:nvGraphicFramePr>
            <p:cNvPr id="44041" name="Object 54"/>
            <p:cNvGraphicFramePr>
              <a:graphicFrameLocks noChangeAspect="1"/>
            </p:cNvGraphicFramePr>
            <p:nvPr/>
          </p:nvGraphicFramePr>
          <p:xfrm>
            <a:off x="874" y="2965"/>
            <a:ext cx="4694" cy="1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3" name="Equation" r:id="rId1" imgW="78028800" imgH="21945600" progId="Equation.DSMT4">
                    <p:embed/>
                  </p:oleObj>
                </mc:Choice>
                <mc:Fallback>
                  <p:oleObj name="Equation" r:id="rId1" imgW="78028800" imgH="219456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2965"/>
                          <a:ext cx="4694" cy="1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2" name="Text Box 55"/>
            <p:cNvSpPr txBox="1">
              <a:spLocks noChangeArrowheads="1"/>
            </p:cNvSpPr>
            <p:nvPr/>
          </p:nvSpPr>
          <p:spPr bwMode="auto">
            <a:xfrm>
              <a:off x="297" y="2944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hlin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注</a:t>
              </a:r>
              <a:r>
                <a:rPr lang="en-US" altLang="zh-CN" sz="2800">
                  <a:solidFill>
                    <a:schemeClr val="hlin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>
                  <a:solidFill>
                    <a:schemeClr val="hlin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03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三、向量坐标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9" name="Group 56"/>
          <p:cNvGrpSpPr/>
          <p:nvPr/>
        </p:nvGrpSpPr>
        <p:grpSpPr bwMode="auto">
          <a:xfrm>
            <a:off x="228600" y="4625966"/>
            <a:ext cx="6946900" cy="1468439"/>
            <a:chOff x="245" y="3009"/>
            <a:chExt cx="4376" cy="925"/>
          </a:xfrm>
        </p:grpSpPr>
        <p:graphicFrame>
          <p:nvGraphicFramePr>
            <p:cNvPr id="44039" name="Object 54"/>
            <p:cNvGraphicFramePr>
              <a:graphicFrameLocks noChangeAspect="1"/>
            </p:cNvGraphicFramePr>
            <p:nvPr/>
          </p:nvGraphicFramePr>
          <p:xfrm>
            <a:off x="863" y="3012"/>
            <a:ext cx="3758" cy="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4" name="Equation" r:id="rId3" imgW="62484000" imgH="15544800" progId="Equation.DSMT4">
                    <p:embed/>
                  </p:oleObj>
                </mc:Choice>
                <mc:Fallback>
                  <p:oleObj name="Equation" r:id="rId3" imgW="62484000" imgH="155448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3012"/>
                          <a:ext cx="3758" cy="9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0" name="Text Box 55"/>
            <p:cNvSpPr txBox="1">
              <a:spLocks noChangeArrowheads="1"/>
            </p:cNvSpPr>
            <p:nvPr/>
          </p:nvSpPr>
          <p:spPr bwMode="auto">
            <a:xfrm>
              <a:off x="245" y="3009"/>
              <a:ext cx="6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注</a:t>
              </a:r>
              <a:r>
                <a:rPr lang="en-US" altLang="zh-CN" sz="2800" dirty="0">
                  <a:solidFill>
                    <a:schemeClr val="hlink"/>
                  </a:solidFill>
                  <a:latin typeface="MingLiU-ExtB" panose="02020500000000000000" pitchFamily="18" charset="-120"/>
                  <a:ea typeface="MingLiU-ExtB" panose="02020500000000000000" pitchFamily="18" charset="-120"/>
                  <a:cs typeface="Times New Roman" panose="02020603050405020304" pitchFamily="18" charset="0"/>
                </a:rPr>
                <a:t>4</a:t>
              </a:r>
              <a:r>
                <a:rPr lang="zh-CN" altLang="en-US" sz="28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2" grpId="0"/>
      <p:bldP spid="1434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236846" y="1033463"/>
            <a:ext cx="676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对向量空间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V</a:t>
            </a:r>
            <a:endParaRPr kumimoji="1" lang="zh-CN" altLang="en-US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202370" y="3733800"/>
            <a:ext cx="87344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问题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kumimoji="1"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(1)  </a:t>
            </a:r>
            <a:r>
              <a:rPr kumimoji="1"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两个不同基之间的关系，即互相表示方法</a:t>
            </a:r>
            <a:endParaRPr kumimoji="1" lang="zh-CN" altLang="en-US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kumimoji="1"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                </a:t>
            </a:r>
            <a:r>
              <a:rPr kumimoji="1"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基变换公式</a:t>
            </a:r>
            <a:r>
              <a:rPr kumimoji="1"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）；</a:t>
            </a:r>
            <a:endParaRPr kumimoji="1" lang="zh-CN" altLang="en-US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kumimoji="1"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2)  </a:t>
            </a:r>
            <a:r>
              <a:rPr kumimoji="1"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同一个向量在不同基下，坐标之间的关系</a:t>
            </a:r>
            <a:r>
              <a:rPr kumimoji="1"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，       </a:t>
            </a:r>
            <a:endParaRPr kumimoji="1" lang="en-US" altLang="zh-CN" sz="2800" dirty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kumimoji="1"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即</a:t>
            </a:r>
            <a:r>
              <a:rPr kumimoji="1"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互相表示</a:t>
            </a:r>
            <a:r>
              <a:rPr kumimoji="1"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方法（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坐标变换公式</a:t>
            </a:r>
            <a:r>
              <a:rPr kumimoji="1" lang="zh-CN" altLang="en-US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kumimoji="1" lang="zh-CN" altLang="en-US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92265" y="1577652"/>
            <a:ext cx="952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kumimoji="1" lang="en-US" altLang="zh-CN" sz="2800" dirty="0">
                <a:sym typeface="Wingdings" panose="05000000000000000000" pitchFamily="2" charset="2"/>
              </a:rPr>
              <a:t> </a:t>
            </a:r>
            <a:r>
              <a:rPr kumimoji="1" lang="zh-CN" altLang="en-US" sz="2800" dirty="0">
                <a:sym typeface="Wingdings" panose="05000000000000000000" pitchFamily="2" charset="2"/>
              </a:rPr>
              <a:t>基不唯一，但各个基所含线性无关的</a:t>
            </a:r>
            <a:r>
              <a:rPr kumimoji="1" lang="zh-CN" altLang="en-US" sz="2800" dirty="0" smtClean="0">
                <a:sym typeface="Wingdings" panose="05000000000000000000" pitchFamily="2" charset="2"/>
              </a:rPr>
              <a:t>向量个数</a:t>
            </a:r>
            <a:r>
              <a:rPr kumimoji="1" lang="zh-CN" altLang="en-US" sz="2800" dirty="0">
                <a:sym typeface="Wingdings" panose="05000000000000000000" pitchFamily="2" charset="2"/>
              </a:rPr>
              <a:t>相同；</a:t>
            </a:r>
            <a:endParaRPr kumimoji="1" lang="zh-CN" altLang="en-US" sz="2800" dirty="0">
              <a:sym typeface="Wingdings" panose="05000000000000000000" pitchFamily="2" charset="2"/>
            </a:endParaRP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292265" y="2136495"/>
            <a:ext cx="776049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kumimoji="1" lang="en-US" altLang="zh-CN" sz="2800" dirty="0">
                <a:sym typeface="Wingdings" panose="05000000000000000000" pitchFamily="2" charset="2"/>
              </a:rPr>
              <a:t> </a:t>
            </a:r>
            <a:r>
              <a:rPr kumimoji="1" lang="zh-CN" altLang="en-US" sz="2800" dirty="0">
                <a:sym typeface="Wingdings" panose="05000000000000000000" pitchFamily="2" charset="2"/>
              </a:rPr>
              <a:t>不同基等价，即可互相线性表示；</a:t>
            </a:r>
            <a:endParaRPr kumimoji="1" lang="zh-CN" altLang="en-US" sz="2800" dirty="0">
              <a:sym typeface="Wingdings" panose="05000000000000000000" pitchFamily="2" charset="2"/>
            </a:endParaRP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292265" y="2715603"/>
            <a:ext cx="727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(3)</a:t>
            </a:r>
            <a:r>
              <a:rPr kumimoji="1" lang="en-US" altLang="zh-CN" sz="2800" dirty="0">
                <a:sym typeface="Wingdings" panose="05000000000000000000" pitchFamily="2" charset="2"/>
              </a:rPr>
              <a:t> </a:t>
            </a:r>
            <a:r>
              <a:rPr kumimoji="1" lang="zh-CN" altLang="en-US" sz="2800" dirty="0">
                <a:sym typeface="Wingdings" panose="05000000000000000000" pitchFamily="2" charset="2"/>
              </a:rPr>
              <a:t>同一个向量，在不同基下坐标不同。</a:t>
            </a:r>
            <a:endParaRPr kumimoji="1" lang="zh-CN" altLang="en-US" sz="2800" dirty="0">
              <a:sym typeface="Wingdings" panose="05000000000000000000" pitchFamily="2" charset="2"/>
            </a:endParaRPr>
          </a:p>
        </p:txBody>
      </p:sp>
      <p:sp>
        <p:nvSpPr>
          <p:cNvPr id="4506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四、基变换与坐标变换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2" grpId="0" autoUpdateAnimBg="0"/>
      <p:bldP spid="155653" grpId="0" autoUpdateAnimBg="0"/>
      <p:bldP spid="155654" grpId="0" autoUpdateAnimBg="0"/>
      <p:bldP spid="15565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506413" y="1066800"/>
            <a:ext cx="3979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1. 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基变换与过渡矩阵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54635" name="Group 11"/>
          <p:cNvGrpSpPr/>
          <p:nvPr/>
        </p:nvGrpSpPr>
        <p:grpSpPr bwMode="auto">
          <a:xfrm>
            <a:off x="506413" y="1660525"/>
            <a:ext cx="6888162" cy="1073149"/>
            <a:chOff x="401" y="618"/>
            <a:chExt cx="4339" cy="676"/>
          </a:xfrm>
        </p:grpSpPr>
        <p:sp>
          <p:nvSpPr>
            <p:cNvPr id="46087" name="Rectangle 6"/>
            <p:cNvSpPr>
              <a:spLocks noChangeArrowheads="1"/>
            </p:cNvSpPr>
            <p:nvPr/>
          </p:nvSpPr>
          <p:spPr bwMode="auto">
            <a:xfrm>
              <a:off x="401" y="618"/>
              <a:ext cx="2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kumimoji="1" lang="zh-CN" altLang="en-US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设</a:t>
              </a:r>
              <a:r>
                <a:rPr kumimoji="1"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r</a:t>
              </a:r>
              <a:r>
                <a:rPr kumimoji="1" lang="zh-CN" altLang="en-US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维向量空间</a:t>
              </a:r>
              <a:r>
                <a:rPr kumimoji="1" lang="en-US" altLang="zh-CN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V</a:t>
              </a:r>
              <a:r>
                <a:rPr kumimoji="1" lang="zh-CN" altLang="en-US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的两个基为</a:t>
              </a:r>
              <a:endParaRPr kumimoji="1" lang="zh-CN" altLang="en-US" dirty="0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graphicFrame>
          <p:nvGraphicFramePr>
            <p:cNvPr id="46088" name="Object 8"/>
            <p:cNvGraphicFramePr>
              <a:graphicFrameLocks noChangeAspect="1"/>
            </p:cNvGraphicFramePr>
            <p:nvPr/>
          </p:nvGraphicFramePr>
          <p:xfrm>
            <a:off x="995" y="981"/>
            <a:ext cx="37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2" name="Equation" r:id="rId1" imgW="2514600" imgH="215900" progId="Equation.DSMT4">
                    <p:embed/>
                  </p:oleObj>
                </mc:Choice>
                <mc:Fallback>
                  <p:oleObj name="Equation" r:id="rId1" imgW="2514600" imgH="215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981"/>
                          <a:ext cx="37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327025" y="2895600"/>
          <a:ext cx="8528050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" name="Equation" r:id="rId3" imgW="3606800" imgH="1016000" progId="Equation.DSMT4">
                  <p:embed/>
                </p:oleObj>
              </mc:Choice>
              <mc:Fallback>
                <p:oleObj name="Equation" r:id="rId3" imgW="3606800" imgH="101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895600"/>
                        <a:ext cx="8528050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5521325" y="3929179"/>
          <a:ext cx="33337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" name="Equation" r:id="rId5" imgW="1409065" imgH="431800" progId="Equation.DSMT4">
                  <p:embed/>
                </p:oleObj>
              </mc:Choice>
              <mc:Fallback>
                <p:oleObj name="Equation" r:id="rId5" imgW="1409065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3929179"/>
                        <a:ext cx="33337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四、基变换与坐标变换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181600" y="5486400"/>
            <a:ext cx="2590800" cy="781167"/>
          </a:xfrm>
          <a:prstGeom prst="wedgeRoundRectCallout">
            <a:avLst>
              <a:gd name="adj1" fmla="val -38733"/>
              <a:gd name="adj2" fmla="val -8406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求解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 smtClean="0"/>
              <a:t>个方程组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6" name="Group 46"/>
          <p:cNvGrpSpPr/>
          <p:nvPr/>
        </p:nvGrpSpPr>
        <p:grpSpPr bwMode="auto">
          <a:xfrm>
            <a:off x="419907" y="1587855"/>
            <a:ext cx="7959087" cy="1302893"/>
            <a:chOff x="367" y="228"/>
            <a:chExt cx="4632" cy="699"/>
          </a:xfrm>
        </p:grpSpPr>
        <p:graphicFrame>
          <p:nvGraphicFramePr>
            <p:cNvPr id="7212" name="Object 47"/>
            <p:cNvGraphicFramePr>
              <a:graphicFrameLocks noChangeAspect="1"/>
            </p:cNvGraphicFramePr>
            <p:nvPr/>
          </p:nvGraphicFramePr>
          <p:xfrm>
            <a:off x="367" y="228"/>
            <a:ext cx="429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4" name="Equation" r:id="rId1" imgW="87782400" imgH="6705600" progId="Equation.DSMT4">
                    <p:embed/>
                  </p:oleObj>
                </mc:Choice>
                <mc:Fallback>
                  <p:oleObj name="Equation" r:id="rId1" imgW="87782400" imgH="67056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228"/>
                          <a:ext cx="4294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3" name="Object 48"/>
            <p:cNvGraphicFramePr>
              <a:graphicFrameLocks noChangeAspect="1"/>
            </p:cNvGraphicFramePr>
            <p:nvPr/>
          </p:nvGraphicFramePr>
          <p:xfrm>
            <a:off x="549" y="586"/>
            <a:ext cx="445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5" name="Equation" r:id="rId3" imgW="83515200" imgH="6400800" progId="Equation.DSMT4">
                    <p:embed/>
                  </p:oleObj>
                </mc:Choice>
                <mc:Fallback>
                  <p:oleObj name="Equation" r:id="rId3" imgW="83515200" imgH="64008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" y="586"/>
                          <a:ext cx="445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70" name="Group 50"/>
          <p:cNvGrpSpPr/>
          <p:nvPr/>
        </p:nvGrpSpPr>
        <p:grpSpPr bwMode="auto">
          <a:xfrm>
            <a:off x="1465969" y="4649082"/>
            <a:ext cx="2730500" cy="1822450"/>
            <a:chOff x="864" y="2736"/>
            <a:chExt cx="1720" cy="1148"/>
          </a:xfrm>
        </p:grpSpPr>
        <p:sp>
          <p:nvSpPr>
            <p:cNvPr id="7194" name="Line 51"/>
            <p:cNvSpPr>
              <a:spLocks noChangeShapeType="1"/>
            </p:cNvSpPr>
            <p:nvPr/>
          </p:nvSpPr>
          <p:spPr bwMode="auto">
            <a:xfrm flipH="1" flipV="1">
              <a:off x="1609" y="2796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52"/>
            <p:cNvSpPr>
              <a:spLocks noChangeShapeType="1"/>
            </p:cNvSpPr>
            <p:nvPr/>
          </p:nvSpPr>
          <p:spPr bwMode="auto">
            <a:xfrm flipH="1">
              <a:off x="1201" y="2841"/>
              <a:ext cx="408" cy="363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96" name="Group 53"/>
            <p:cNvGrpSpPr/>
            <p:nvPr/>
          </p:nvGrpSpPr>
          <p:grpSpPr bwMode="auto">
            <a:xfrm>
              <a:off x="864" y="2736"/>
              <a:ext cx="1720" cy="1148"/>
              <a:chOff x="912" y="2736"/>
              <a:chExt cx="1720" cy="1148"/>
            </a:xfrm>
          </p:grpSpPr>
          <p:graphicFrame>
            <p:nvGraphicFramePr>
              <p:cNvPr id="7197" name="Object 54"/>
              <p:cNvGraphicFramePr>
                <a:graphicFrameLocks noChangeAspect="1"/>
              </p:cNvGraphicFramePr>
              <p:nvPr/>
            </p:nvGraphicFramePr>
            <p:xfrm>
              <a:off x="1246" y="374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6" name="公式" r:id="rId5" imgW="152400" imgH="152400" progId="Equation.3">
                      <p:embed/>
                    </p:oleObj>
                  </mc:Choice>
                  <mc:Fallback>
                    <p:oleObj name="公式" r:id="rId5" imgW="152400" imgH="15240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6" y="374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98" name="Group 55"/>
              <p:cNvGrpSpPr/>
              <p:nvPr/>
            </p:nvGrpSpPr>
            <p:grpSpPr bwMode="auto">
              <a:xfrm>
                <a:off x="912" y="2736"/>
                <a:ext cx="1720" cy="1089"/>
                <a:chOff x="884" y="2750"/>
                <a:chExt cx="1720" cy="1089"/>
              </a:xfrm>
            </p:grpSpPr>
            <p:sp>
              <p:nvSpPr>
                <p:cNvPr id="7199" name="Rectangle 56"/>
                <p:cNvSpPr>
                  <a:spLocks noChangeArrowheads="1"/>
                </p:cNvSpPr>
                <p:nvPr/>
              </p:nvSpPr>
              <p:spPr bwMode="auto">
                <a:xfrm>
                  <a:off x="929" y="3431"/>
                  <a:ext cx="1452" cy="181"/>
                </a:xfrm>
                <a:prstGeom prst="rect">
                  <a:avLst/>
                </a:prstGeom>
                <a:solidFill>
                  <a:srgbClr val="C0C0C0">
                    <a:alpha val="39999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00" name="Rectangle 57"/>
                <p:cNvSpPr>
                  <a:spLocks noChangeArrowheads="1"/>
                </p:cNvSpPr>
                <p:nvPr/>
              </p:nvSpPr>
              <p:spPr bwMode="auto">
                <a:xfrm>
                  <a:off x="929" y="2932"/>
                  <a:ext cx="1451" cy="499"/>
                </a:xfrm>
                <a:prstGeom prst="rect">
                  <a:avLst/>
                </a:prstGeom>
                <a:solidFill>
                  <a:srgbClr val="C0C0C0">
                    <a:alpha val="39999"/>
                  </a:srgbClr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01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156" y="3431"/>
                  <a:ext cx="453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02" name="Object 59"/>
                <p:cNvGraphicFramePr>
                  <a:graphicFrameLocks noChangeAspect="1"/>
                </p:cNvGraphicFramePr>
                <p:nvPr/>
              </p:nvGraphicFramePr>
              <p:xfrm>
                <a:off x="1609" y="3431"/>
                <a:ext cx="121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37" name="公式" r:id="rId7" imgW="139700" imgH="190500" progId="Equation.3">
                        <p:embed/>
                      </p:oleObj>
                    </mc:Choice>
                    <mc:Fallback>
                      <p:oleObj name="公式" r:id="rId7" imgW="139700" imgH="190500" progId="Equation.3">
                        <p:embed/>
                        <p:pic>
                          <p:nvPicPr>
                            <p:cNvPr id="0" name="Object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9" y="3431"/>
                              <a:ext cx="121" cy="1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203" name="Object 60"/>
                <p:cNvGraphicFramePr>
                  <a:graphicFrameLocks noChangeAspect="1"/>
                </p:cNvGraphicFramePr>
                <p:nvPr/>
              </p:nvGraphicFramePr>
              <p:xfrm>
                <a:off x="2471" y="3385"/>
                <a:ext cx="133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38" name="公式" r:id="rId9" imgW="152400" imgH="190500" progId="Equation.3">
                        <p:embed/>
                      </p:oleObj>
                    </mc:Choice>
                    <mc:Fallback>
                      <p:oleObj name="公式" r:id="rId9" imgW="152400" imgH="190500" progId="Equation.3">
                        <p:embed/>
                        <p:pic>
                          <p:nvPicPr>
                            <p:cNvPr id="0" name="Object 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1" y="3385"/>
                              <a:ext cx="133" cy="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204" name="Object 61"/>
                <p:cNvGraphicFramePr>
                  <a:graphicFrameLocks noChangeAspect="1"/>
                </p:cNvGraphicFramePr>
                <p:nvPr/>
              </p:nvGraphicFramePr>
              <p:xfrm>
                <a:off x="1654" y="2750"/>
                <a:ext cx="116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39" name="公式" r:id="rId11" imgW="127000" imgH="165100" progId="Equation.3">
                        <p:embed/>
                      </p:oleObj>
                    </mc:Choice>
                    <mc:Fallback>
                      <p:oleObj name="公式" r:id="rId11" imgW="127000" imgH="165100" progId="Equation.3">
                        <p:embed/>
                        <p:pic>
                          <p:nvPicPr>
                            <p:cNvPr id="0" name="Object 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4" y="2750"/>
                              <a:ext cx="116" cy="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05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201" y="3204"/>
                  <a:ext cx="0" cy="590"/>
                </a:xfrm>
                <a:prstGeom prst="line">
                  <a:avLst/>
                </a:prstGeom>
                <a:noFill/>
                <a:ln w="28575">
                  <a:solidFill>
                    <a:srgbClr val="CC99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6" name="Line 63"/>
                <p:cNvSpPr>
                  <a:spLocks noChangeShapeType="1"/>
                </p:cNvSpPr>
                <p:nvPr/>
              </p:nvSpPr>
              <p:spPr bwMode="auto">
                <a:xfrm>
                  <a:off x="1201" y="37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CC99FF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2063" y="3431"/>
                  <a:ext cx="363" cy="363"/>
                </a:xfrm>
                <a:prstGeom prst="line">
                  <a:avLst/>
                </a:prstGeom>
                <a:noFill/>
                <a:ln w="9525">
                  <a:solidFill>
                    <a:srgbClr val="CC99FF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8" name="Line 65"/>
                <p:cNvSpPr>
                  <a:spLocks noChangeShapeType="1"/>
                </p:cNvSpPr>
                <p:nvPr/>
              </p:nvSpPr>
              <p:spPr bwMode="auto">
                <a:xfrm>
                  <a:off x="1609" y="3431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9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246" y="3431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0" name="Line 67"/>
                <p:cNvSpPr>
                  <a:spLocks noChangeShapeType="1"/>
                </p:cNvSpPr>
                <p:nvPr/>
              </p:nvSpPr>
              <p:spPr bwMode="auto">
                <a:xfrm>
                  <a:off x="884" y="3431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11" name="Object 68"/>
                <p:cNvGraphicFramePr>
                  <a:graphicFrameLocks noChangeAspect="1"/>
                </p:cNvGraphicFramePr>
                <p:nvPr/>
              </p:nvGraphicFramePr>
              <p:xfrm>
                <a:off x="2018" y="2977"/>
                <a:ext cx="156" cy="1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40" name="公式" r:id="rId13" imgW="190500" imgH="241300" progId="Equation.3">
                        <p:embed/>
                      </p:oleObj>
                    </mc:Choice>
                    <mc:Fallback>
                      <p:oleObj name="公式" r:id="rId13" imgW="190500" imgH="241300" progId="Equation.3">
                        <p:embed/>
                        <p:pic>
                          <p:nvPicPr>
                            <p:cNvPr id="0" name="Object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8" y="2977"/>
                              <a:ext cx="156" cy="1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56" name="Object 2"/>
          <p:cNvGraphicFramePr>
            <a:graphicFrameLocks noGrp="1" noChangeAspect="1"/>
          </p:cNvGraphicFramePr>
          <p:nvPr>
            <p:ph/>
          </p:nvPr>
        </p:nvGraphicFramePr>
        <p:xfrm>
          <a:off x="420688" y="2871788"/>
          <a:ext cx="8507412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" name="Equation" r:id="rId15" imgW="92049600" imgH="17983200" progId="Equation.DSMT4">
                  <p:embed/>
                </p:oleObj>
              </mc:Choice>
              <mc:Fallback>
                <p:oleObj name="Equation" r:id="rId15" imgW="92049600" imgH="179832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2871788"/>
                        <a:ext cx="8507412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23"/>
          <p:cNvGrpSpPr/>
          <p:nvPr/>
        </p:nvGrpSpPr>
        <p:grpSpPr bwMode="auto">
          <a:xfrm>
            <a:off x="5129213" y="4600575"/>
            <a:ext cx="2730500" cy="1800225"/>
            <a:chOff x="3360" y="2736"/>
            <a:chExt cx="1720" cy="1134"/>
          </a:xfrm>
        </p:grpSpPr>
        <p:sp>
          <p:nvSpPr>
            <p:cNvPr id="7176" name="Rectangle 24"/>
            <p:cNvSpPr>
              <a:spLocks noChangeArrowheads="1"/>
            </p:cNvSpPr>
            <p:nvPr/>
          </p:nvSpPr>
          <p:spPr bwMode="auto">
            <a:xfrm>
              <a:off x="3456" y="3552"/>
              <a:ext cx="1451" cy="182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9525">
              <a:solidFill>
                <a:schemeClr val="tx1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7" name="Rectangle 25"/>
            <p:cNvSpPr>
              <a:spLocks noChangeArrowheads="1"/>
            </p:cNvSpPr>
            <p:nvPr/>
          </p:nvSpPr>
          <p:spPr bwMode="auto">
            <a:xfrm>
              <a:off x="3456" y="2928"/>
              <a:ext cx="1451" cy="635"/>
            </a:xfrm>
            <a:prstGeom prst="rect">
              <a:avLst/>
            </a:prstGeom>
            <a:solidFill>
              <a:srgbClr val="C0C0C0">
                <a:alpha val="39999"/>
              </a:srgb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Line 26"/>
            <p:cNvSpPr>
              <a:spLocks noChangeShapeType="1"/>
            </p:cNvSpPr>
            <p:nvPr/>
          </p:nvSpPr>
          <p:spPr bwMode="auto">
            <a:xfrm flipH="1" flipV="1">
              <a:off x="4085" y="2782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27"/>
            <p:cNvSpPr>
              <a:spLocks noChangeShapeType="1"/>
            </p:cNvSpPr>
            <p:nvPr/>
          </p:nvSpPr>
          <p:spPr bwMode="auto">
            <a:xfrm flipH="1">
              <a:off x="3632" y="3586"/>
              <a:ext cx="285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0" name="Object 28"/>
            <p:cNvGraphicFramePr>
              <a:graphicFrameLocks noChangeAspect="1"/>
            </p:cNvGraphicFramePr>
            <p:nvPr/>
          </p:nvGraphicFramePr>
          <p:xfrm>
            <a:off x="4085" y="3417"/>
            <a:ext cx="12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2" name="公式" r:id="rId17" imgW="139700" imgH="190500" progId="Equation.3">
                    <p:embed/>
                  </p:oleObj>
                </mc:Choice>
                <mc:Fallback>
                  <p:oleObj name="公式" r:id="rId17" imgW="139700" imgH="190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5" y="3417"/>
                          <a:ext cx="12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29"/>
            <p:cNvGraphicFramePr>
              <a:graphicFrameLocks noChangeAspect="1"/>
            </p:cNvGraphicFramePr>
            <p:nvPr/>
          </p:nvGraphicFramePr>
          <p:xfrm>
            <a:off x="3722" y="373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3" name="公式" r:id="rId18" imgW="152400" imgH="152400" progId="Equation.3">
                    <p:embed/>
                  </p:oleObj>
                </mc:Choice>
                <mc:Fallback>
                  <p:oleObj name="公式" r:id="rId18" imgW="152400" imgH="1524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373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30"/>
            <p:cNvGraphicFramePr>
              <a:graphicFrameLocks noChangeAspect="1"/>
            </p:cNvGraphicFramePr>
            <p:nvPr/>
          </p:nvGraphicFramePr>
          <p:xfrm>
            <a:off x="4947" y="3371"/>
            <a:ext cx="133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4" name="公式" r:id="rId19" imgW="152400" imgH="190500" progId="Equation.3">
                    <p:embed/>
                  </p:oleObj>
                </mc:Choice>
                <mc:Fallback>
                  <p:oleObj name="公式" r:id="rId19" imgW="152400" imgH="1905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7" y="3371"/>
                          <a:ext cx="133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31"/>
            <p:cNvGraphicFramePr>
              <a:graphicFrameLocks noChangeAspect="1"/>
            </p:cNvGraphicFramePr>
            <p:nvPr/>
          </p:nvGraphicFramePr>
          <p:xfrm>
            <a:off x="4130" y="2736"/>
            <a:ext cx="11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5" name="公式" r:id="rId20" imgW="127000" imgH="165100" progId="Equation.3">
                    <p:embed/>
                  </p:oleObj>
                </mc:Choice>
                <mc:Fallback>
                  <p:oleObj name="公式" r:id="rId20" imgW="127000" imgH="1651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2736"/>
                          <a:ext cx="11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Line 32"/>
            <p:cNvSpPr>
              <a:spLocks noChangeShapeType="1"/>
            </p:cNvSpPr>
            <p:nvPr/>
          </p:nvSpPr>
          <p:spPr bwMode="auto">
            <a:xfrm>
              <a:off x="3677" y="3780"/>
              <a:ext cx="862" cy="0"/>
            </a:xfrm>
            <a:prstGeom prst="line">
              <a:avLst/>
            </a:prstGeom>
            <a:noFill/>
            <a:ln w="9525">
              <a:solidFill>
                <a:srgbClr val="CC99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33"/>
            <p:cNvSpPr>
              <a:spLocks noChangeShapeType="1"/>
            </p:cNvSpPr>
            <p:nvPr/>
          </p:nvSpPr>
          <p:spPr bwMode="auto">
            <a:xfrm flipH="1">
              <a:off x="4539" y="3417"/>
              <a:ext cx="363" cy="363"/>
            </a:xfrm>
            <a:prstGeom prst="line">
              <a:avLst/>
            </a:prstGeom>
            <a:noFill/>
            <a:ln w="9525">
              <a:solidFill>
                <a:srgbClr val="CC99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34"/>
            <p:cNvSpPr>
              <a:spLocks noChangeShapeType="1"/>
            </p:cNvSpPr>
            <p:nvPr/>
          </p:nvSpPr>
          <p:spPr bwMode="auto">
            <a:xfrm>
              <a:off x="4085" y="3417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35"/>
            <p:cNvSpPr>
              <a:spLocks noChangeShapeType="1"/>
            </p:cNvSpPr>
            <p:nvPr/>
          </p:nvSpPr>
          <p:spPr bwMode="auto">
            <a:xfrm flipH="1">
              <a:off x="3722" y="3417"/>
              <a:ext cx="363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36"/>
            <p:cNvSpPr>
              <a:spLocks noChangeShapeType="1"/>
            </p:cNvSpPr>
            <p:nvPr/>
          </p:nvSpPr>
          <p:spPr bwMode="auto">
            <a:xfrm flipV="1">
              <a:off x="3360" y="3416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9" name="Object 37"/>
            <p:cNvGraphicFramePr>
              <a:graphicFrameLocks noChangeAspect="1"/>
            </p:cNvGraphicFramePr>
            <p:nvPr/>
          </p:nvGraphicFramePr>
          <p:xfrm>
            <a:off x="3936" y="3552"/>
            <a:ext cx="90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6" name="公式" r:id="rId21" imgW="101600" imgH="177800" progId="Equation.3">
                    <p:embed/>
                  </p:oleObj>
                </mc:Choice>
                <mc:Fallback>
                  <p:oleObj name="公式" r:id="rId21" imgW="101600" imgH="1778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552"/>
                          <a:ext cx="90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38"/>
            <p:cNvGraphicFramePr>
              <a:graphicFrameLocks noChangeAspect="1"/>
            </p:cNvGraphicFramePr>
            <p:nvPr/>
          </p:nvGraphicFramePr>
          <p:xfrm>
            <a:off x="3450" y="2963"/>
            <a:ext cx="177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7" name="公式" r:id="rId23" imgW="215900" imgH="241300" progId="Equation.3">
                    <p:embed/>
                  </p:oleObj>
                </mc:Choice>
                <mc:Fallback>
                  <p:oleObj name="公式" r:id="rId23" imgW="215900" imgH="2413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0" y="2963"/>
                          <a:ext cx="177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Line 39"/>
            <p:cNvSpPr>
              <a:spLocks noChangeShapeType="1"/>
            </p:cNvSpPr>
            <p:nvPr/>
          </p:nvSpPr>
          <p:spPr bwMode="auto">
            <a:xfrm flipV="1">
              <a:off x="3950" y="291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40"/>
            <p:cNvSpPr>
              <a:spLocks noChangeShapeType="1"/>
            </p:cNvSpPr>
            <p:nvPr/>
          </p:nvSpPr>
          <p:spPr bwMode="auto">
            <a:xfrm flipH="1">
              <a:off x="3917" y="3442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41"/>
            <p:cNvSpPr>
              <a:spLocks noChangeShapeType="1"/>
            </p:cNvSpPr>
            <p:nvPr/>
          </p:nvSpPr>
          <p:spPr bwMode="auto">
            <a:xfrm>
              <a:off x="3456" y="355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一、向量空间的概念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284163" y="811213"/>
            <a:ext cx="357028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  </a:t>
            </a:r>
            <a:r>
              <a:rPr kumimoji="1" lang="zh-CN" altLang="en-US">
                <a:solidFill>
                  <a:srgbClr val="FF0000"/>
                </a:solidFill>
              </a:rPr>
              <a:t>向量空间的定义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39" name="Object 15"/>
          <p:cNvGraphicFramePr>
            <a:graphicFrameLocks noChangeAspect="1"/>
          </p:cNvGraphicFramePr>
          <p:nvPr/>
        </p:nvGraphicFramePr>
        <p:xfrm>
          <a:off x="503002" y="2350827"/>
          <a:ext cx="8499475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1" imgW="3594100" imgH="838200" progId="Equation.DSMT4">
                  <p:embed/>
                </p:oleObj>
              </mc:Choice>
              <mc:Fallback>
                <p:oleObj name="Equation" r:id="rId1" imgW="3594100" imgH="838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02" y="2350827"/>
                        <a:ext cx="8499475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0" name="Object 16"/>
          <p:cNvGraphicFramePr>
            <a:graphicFrameLocks noChangeAspect="1"/>
          </p:cNvGraphicFramePr>
          <p:nvPr/>
        </p:nvGraphicFramePr>
        <p:xfrm>
          <a:off x="493903" y="4520360"/>
          <a:ext cx="60055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3" imgW="2540000" imgH="431800" progId="Equation.DSMT4">
                  <p:embed/>
                </p:oleObj>
              </mc:Choice>
              <mc:Fallback>
                <p:oleObj name="Equation" r:id="rId3" imgW="25400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03" y="4520360"/>
                        <a:ext cx="60055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四、基变换与坐标变换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06413" y="1066800"/>
            <a:ext cx="3979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1.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基变换与过渡矩阵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5563241" y="1061114"/>
            <a:ext cx="3429000" cy="914400"/>
          </a:xfrm>
          <a:prstGeom prst="wedgeRectCallout">
            <a:avLst>
              <a:gd name="adj1" fmla="val -55405"/>
              <a:gd name="adj2" fmla="val 11085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列向量是基（</a:t>
            </a:r>
            <a:r>
              <a:rPr lang="en-US" altLang="zh-CN" sz="2800" dirty="0"/>
              <a:t>II</a:t>
            </a:r>
            <a:r>
              <a:rPr lang="zh-CN" altLang="en-US" sz="2800" dirty="0"/>
              <a:t>）在基（</a:t>
            </a:r>
            <a:r>
              <a:rPr lang="en-US" altLang="zh-CN" sz="2800" dirty="0"/>
              <a:t>I</a:t>
            </a:r>
            <a:r>
              <a:rPr lang="zh-CN" altLang="en-US" sz="2800" dirty="0"/>
              <a:t>）下的坐标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6"/>
          <p:cNvGraphicFramePr>
            <a:graphicFrameLocks noChangeAspect="1"/>
          </p:cNvGraphicFramePr>
          <p:nvPr/>
        </p:nvGraphicFramePr>
        <p:xfrm>
          <a:off x="506413" y="1655763"/>
          <a:ext cx="80756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1" imgW="3416300" imgH="406400" progId="Equation.DSMT4">
                  <p:embed/>
                </p:oleObj>
              </mc:Choice>
              <mc:Fallback>
                <p:oleObj name="Equation" r:id="rId1" imgW="34163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655763"/>
                        <a:ext cx="807561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7"/>
          <p:cNvSpPr txBox="1">
            <a:spLocks noChangeArrowheads="1"/>
          </p:cNvSpPr>
          <p:nvPr/>
        </p:nvSpPr>
        <p:spPr bwMode="auto">
          <a:xfrm>
            <a:off x="359569" y="1581363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endParaRPr lang="zh-CN" altLang="en-US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987425" y="2659962"/>
          <a:ext cx="7113588" cy="374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3" imgW="3009900" imgH="1625600" progId="Equation.DSMT4">
                  <p:embed/>
                </p:oleObj>
              </mc:Choice>
              <mc:Fallback>
                <p:oleObj name="Equation" r:id="rId3" imgW="3009900" imgH="162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659962"/>
                        <a:ext cx="7113588" cy="374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四、基变换与坐标变换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333375" y="914400"/>
            <a:ext cx="39814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1.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基变换与过渡矩阵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5"/>
          <p:cNvSpPr txBox="1">
            <a:spLocks noChangeArrowheads="1"/>
          </p:cNvSpPr>
          <p:nvPr/>
        </p:nvSpPr>
        <p:spPr bwMode="auto">
          <a:xfrm>
            <a:off x="395288" y="914400"/>
            <a:ext cx="30575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坐标变换公式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0235" name="Object 11"/>
          <p:cNvGraphicFramePr>
            <a:graphicFrameLocks noChangeAspect="1"/>
          </p:cNvGraphicFramePr>
          <p:nvPr/>
        </p:nvGraphicFramePr>
        <p:xfrm>
          <a:off x="380467" y="1500188"/>
          <a:ext cx="75707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4" name="Equation" r:id="rId1" imgW="72847200" imgH="9753600" progId="Equation.DSMT4">
                  <p:embed/>
                </p:oleObj>
              </mc:Choice>
              <mc:Fallback>
                <p:oleObj name="Equation" r:id="rId1" imgW="72847200" imgH="9753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67" y="1500188"/>
                        <a:ext cx="75707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6" name="Object 12"/>
          <p:cNvGraphicFramePr>
            <a:graphicFrameLocks noChangeAspect="1"/>
          </p:cNvGraphicFramePr>
          <p:nvPr/>
        </p:nvGraphicFramePr>
        <p:xfrm>
          <a:off x="527050" y="2416176"/>
          <a:ext cx="7761288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5" name="Equation" r:id="rId3" imgW="3111500" imgH="635000" progId="Equation.DSMT4">
                  <p:embed/>
                </p:oleObj>
              </mc:Choice>
              <mc:Fallback>
                <p:oleObj name="Equation" r:id="rId3" imgW="3111500" imgH="63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416176"/>
                        <a:ext cx="7761288" cy="148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7" name="Object 13"/>
          <p:cNvGraphicFramePr>
            <a:graphicFrameLocks noChangeAspect="1"/>
          </p:cNvGraphicFramePr>
          <p:nvPr/>
        </p:nvGraphicFramePr>
        <p:xfrm>
          <a:off x="792376" y="3903663"/>
          <a:ext cx="7539038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6" name="Equation" r:id="rId5" imgW="3022600" imgH="635000" progId="Equation.DSMT4">
                  <p:embed/>
                </p:oleObj>
              </mc:Choice>
              <mc:Fallback>
                <p:oleObj name="Equation" r:id="rId5" imgW="3022600" imgH="635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76" y="3903663"/>
                        <a:ext cx="7539038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8" name="Object 14"/>
          <p:cNvGraphicFramePr>
            <a:graphicFrameLocks noChangeAspect="1"/>
          </p:cNvGraphicFramePr>
          <p:nvPr/>
        </p:nvGraphicFramePr>
        <p:xfrm>
          <a:off x="3810000" y="4953000"/>
          <a:ext cx="3675062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7" name="Equation" r:id="rId7" imgW="1473200" imgH="635000" progId="Equation.DSMT4">
                  <p:embed/>
                </p:oleObj>
              </mc:Choice>
              <mc:Fallback>
                <p:oleObj name="Equation" r:id="rId7" imgW="1473200" imgH="635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953000"/>
                        <a:ext cx="3675062" cy="148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四、基变换与坐标变换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8"/>
          <p:cNvGraphicFramePr>
            <a:graphicFrameLocks noChangeAspect="1"/>
          </p:cNvGraphicFramePr>
          <p:nvPr/>
        </p:nvGraphicFramePr>
        <p:xfrm>
          <a:off x="685800" y="1509287"/>
          <a:ext cx="7824788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Equation" r:id="rId1" imgW="75285600" imgH="28041600" progId="Equation.DSMT4">
                  <p:embed/>
                </p:oleObj>
              </mc:Choice>
              <mc:Fallback>
                <p:oleObj name="Equation" r:id="rId1" imgW="75285600" imgH="28041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09287"/>
                        <a:ext cx="7824788" cy="273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四、基变换与坐标变换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395288" y="914400"/>
            <a:ext cx="30575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坐标变换公式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3352800" y="4614012"/>
            <a:ext cx="2971800" cy="914400"/>
          </a:xfrm>
          <a:prstGeom prst="wedgeRectCallout">
            <a:avLst>
              <a:gd name="adj1" fmla="val -10430"/>
              <a:gd name="adj2" fmla="val -2040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/>
              <a:t>基（</a:t>
            </a:r>
            <a:r>
              <a:rPr lang="en-US" altLang="zh-CN" sz="2800" dirty="0"/>
              <a:t>I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到</a:t>
            </a:r>
            <a:r>
              <a:rPr lang="zh-CN" altLang="en-US" sz="2800" dirty="0" smtClean="0"/>
              <a:t>基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II</a:t>
            </a:r>
            <a:r>
              <a:rPr lang="zh-CN" altLang="en-US" sz="2800" dirty="0" smtClean="0"/>
              <a:t>）的过渡矩阵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705" y="1894681"/>
            <a:ext cx="13144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 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7" name="Text Box 7"/>
          <p:cNvSpPr txBox="1">
            <a:spLocks noChangeArrowheads="1"/>
          </p:cNvSpPr>
          <p:nvPr/>
        </p:nvSpPr>
        <p:spPr bwMode="auto">
          <a:xfrm>
            <a:off x="838200" y="1536700"/>
            <a:ext cx="827502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dirty="0"/>
              <a:t>设            是三维向量空间   的一组基</a:t>
            </a:r>
            <a:r>
              <a:rPr lang="en-US" altLang="zh-CN" dirty="0"/>
              <a:t>,</a:t>
            </a:r>
            <a:r>
              <a:rPr lang="zh-CN" altLang="en-US" dirty="0"/>
              <a:t>则由基 </a:t>
            </a:r>
            <a:endParaRPr lang="zh-CN" altLang="en-US" dirty="0"/>
          </a:p>
          <a:p>
            <a:pPr eaLnBrk="1" hangingPunct="1">
              <a:lnSpc>
                <a:spcPct val="200000"/>
              </a:lnSpc>
            </a:pPr>
            <a:r>
              <a:rPr lang="zh-CN" altLang="en-US" dirty="0"/>
              <a:t>          </a:t>
            </a:r>
            <a:r>
              <a:rPr lang="zh-CN" altLang="en-US" dirty="0" smtClean="0"/>
              <a:t>      到</a:t>
            </a:r>
            <a:r>
              <a:rPr lang="zh-CN" altLang="en-US" dirty="0"/>
              <a:t>基                             的过渡矩阵</a:t>
            </a:r>
            <a:endParaRPr lang="zh-CN" altLang="en-US" dirty="0"/>
          </a:p>
          <a:p>
            <a:pPr eaLnBrk="1" hangingPunct="1">
              <a:lnSpc>
                <a:spcPct val="200000"/>
              </a:lnSpc>
            </a:pPr>
            <a:r>
              <a:rPr lang="zh-CN" altLang="en-US" dirty="0"/>
              <a:t>为 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5222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29" name="Object 8"/>
          <p:cNvGraphicFramePr>
            <a:graphicFrameLocks noChangeAspect="1"/>
          </p:cNvGraphicFramePr>
          <p:nvPr/>
        </p:nvGraphicFramePr>
        <p:xfrm>
          <a:off x="1295400" y="1927225"/>
          <a:ext cx="13684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6" name="Equation" r:id="rId1" imgW="584200" imgH="228600" progId="Equation.DSMT4">
                  <p:embed/>
                </p:oleObj>
              </mc:Choice>
              <mc:Fallback>
                <p:oleObj name="Equation" r:id="rId1" imgW="5842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27225"/>
                        <a:ext cx="13684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31" name="Object 10"/>
          <p:cNvGraphicFramePr>
            <a:graphicFrameLocks noChangeAspect="1"/>
          </p:cNvGraphicFramePr>
          <p:nvPr/>
        </p:nvGraphicFramePr>
        <p:xfrm>
          <a:off x="5486400" y="1981200"/>
          <a:ext cx="431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7" name="Equation" r:id="rId3" imgW="203200" imgH="190500" progId="Equation.DSMT4">
                  <p:embed/>
                </p:oleObj>
              </mc:Choice>
              <mc:Fallback>
                <p:oleObj name="Equation" r:id="rId3" imgW="203200" imgH="190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81200"/>
                        <a:ext cx="431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13"/>
          <p:cNvSpPr>
            <a:spLocks noChangeArrowheads="1"/>
          </p:cNvSpPr>
          <p:nvPr/>
        </p:nvSpPr>
        <p:spPr bwMode="auto">
          <a:xfrm>
            <a:off x="0" y="3921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33" name="Object 12"/>
          <p:cNvGraphicFramePr>
            <a:graphicFrameLocks noChangeAspect="1"/>
          </p:cNvGraphicFramePr>
          <p:nvPr/>
        </p:nvGraphicFramePr>
        <p:xfrm>
          <a:off x="838200" y="2674698"/>
          <a:ext cx="18716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8" name="Equation" r:id="rId5" imgW="812165" imgH="393700" progId="Equation.DSMT4">
                  <p:embed/>
                </p:oleObj>
              </mc:Choice>
              <mc:Fallback>
                <p:oleObj name="Equation" r:id="rId5" imgW="812165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74698"/>
                        <a:ext cx="18716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5"/>
          <p:cNvSpPr>
            <a:spLocks noChangeArrowheads="1"/>
          </p:cNvSpPr>
          <p:nvPr/>
        </p:nvSpPr>
        <p:spPr bwMode="auto">
          <a:xfrm>
            <a:off x="0" y="4002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35" name="Object 14"/>
          <p:cNvGraphicFramePr>
            <a:graphicFrameLocks noChangeAspect="1"/>
          </p:cNvGraphicFramePr>
          <p:nvPr/>
        </p:nvGraphicFramePr>
        <p:xfrm>
          <a:off x="3581400" y="2908300"/>
          <a:ext cx="32400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9" name="Equation" r:id="rId7" imgW="1435100" imgH="228600" progId="Equation.DSMT4">
                  <p:embed/>
                </p:oleObj>
              </mc:Choice>
              <mc:Fallback>
                <p:oleObj name="Equation" r:id="rId7" imgW="14351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08300"/>
                        <a:ext cx="32400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Rectangle 17"/>
          <p:cNvSpPr>
            <a:spLocks noChangeArrowheads="1"/>
          </p:cNvSpPr>
          <p:nvPr/>
        </p:nvSpPr>
        <p:spPr bwMode="auto">
          <a:xfrm>
            <a:off x="0" y="3759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四、基变换与坐标变换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238" name="Text Box 5"/>
          <p:cNvSpPr txBox="1">
            <a:spLocks noChangeArrowheads="1"/>
          </p:cNvSpPr>
          <p:nvPr/>
        </p:nvSpPr>
        <p:spPr bwMode="auto">
          <a:xfrm>
            <a:off x="395288" y="914400"/>
            <a:ext cx="30575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坐标变换公式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182813" y="4100513"/>
          <a:ext cx="1658937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0" name="Equation" r:id="rId9" imgW="520700" imgH="508000" progId="Equation.DSMT4">
                  <p:embed/>
                </p:oleObj>
              </mc:Choice>
              <mc:Fallback>
                <p:oleObj name="Equation" r:id="rId9" imgW="5207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100513"/>
                        <a:ext cx="1658937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4976813" y="4100513"/>
          <a:ext cx="16573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1" name="Equation" r:id="rId11" imgW="520700" imgH="508000" progId="Equation.DSMT4">
                  <p:embed/>
                </p:oleObj>
              </mc:Choice>
              <mc:Fallback>
                <p:oleObj name="Equation" r:id="rId11" imgW="5207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4100513"/>
                        <a:ext cx="16573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文本框 1"/>
          <p:cNvSpPr txBox="1">
            <a:spLocks noChangeArrowheads="1"/>
          </p:cNvSpPr>
          <p:nvPr/>
        </p:nvSpPr>
        <p:spPr bwMode="auto">
          <a:xfrm>
            <a:off x="4078288" y="4668838"/>
            <a:ext cx="661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76200" y="1384300"/>
            <a:ext cx="10048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ngLiU-ExtB" panose="02020500000000000000" pitchFamily="18" charset="-120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MingLiU-ExtB" panose="02020500000000000000" pitchFamily="18" charset="-120"/>
                <a:ea typeface="MingLiU-ExtB" panose="02020500000000000000" pitchFamily="18" charset="-120"/>
              </a:rPr>
              <a:t>11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MingLiU-ExtB" panose="02020500000000000000" pitchFamily="18" charset="-120"/>
              <a:ea typeface="MingLiU-ExtB" panose="02020500000000000000" pitchFamily="18" charset="-120"/>
            </a:endParaRPr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688975" y="1416050"/>
          <a:ext cx="6994525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4" name="Equation" r:id="rId1" imgW="67665600" imgH="28651200" progId="Equation.DSMT4">
                  <p:embed/>
                </p:oleObj>
              </mc:Choice>
              <mc:Fallback>
                <p:oleObj name="Equation" r:id="rId1" imgW="67665600" imgH="2865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416050"/>
                        <a:ext cx="6994525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223043" y="4241800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2042" name="Object 10"/>
          <p:cNvGraphicFramePr>
            <a:graphicFrameLocks noChangeAspect="1"/>
          </p:cNvGraphicFramePr>
          <p:nvPr/>
        </p:nvGraphicFramePr>
        <p:xfrm>
          <a:off x="1349375" y="4408488"/>
          <a:ext cx="5418138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name="Equation" r:id="rId3" imgW="2374900" imgH="711200" progId="Equation.DSMT4">
                  <p:embed/>
                </p:oleObj>
              </mc:Choice>
              <mc:Fallback>
                <p:oleObj name="Equation" r:id="rId3" imgW="2374900" imgH="71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4408488"/>
                        <a:ext cx="5418138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四、基变换与坐标变换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211138" y="798513"/>
            <a:ext cx="3057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坐标变换公式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250825" y="1508125"/>
          <a:ext cx="845661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6" name="Equation" r:id="rId1" imgW="3708400" imgH="571500" progId="Equation.DSMT4">
                  <p:embed/>
                </p:oleObj>
              </mc:Choice>
              <mc:Fallback>
                <p:oleObj name="Equation" r:id="rId1" imgW="37084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08125"/>
                        <a:ext cx="8456613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四、基变换与坐标变换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395288" y="914400"/>
            <a:ext cx="30575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坐标变换公式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4825" y="3200400"/>
          <a:ext cx="7620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7" name="Equation" r:id="rId3" imgW="3340100" imgH="241300" progId="Equation.DSMT4">
                  <p:embed/>
                </p:oleObj>
              </mc:Choice>
              <mc:Fallback>
                <p:oleObj name="Equation" r:id="rId3" imgW="3340100" imgH="241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200400"/>
                        <a:ext cx="7620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08063" y="3705225"/>
          <a:ext cx="5942012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8" name="Equation" r:id="rId5" imgW="2603500" imgH="990600" progId="Equation.DSMT4">
                  <p:embed/>
                </p:oleObj>
              </mc:Choice>
              <mc:Fallback>
                <p:oleObj name="Equation" r:id="rId5" imgW="2603500" imgH="990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705225"/>
                        <a:ext cx="5942012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4"/>
          <p:cNvGraphicFramePr>
            <a:graphicFrameLocks noChangeAspect="1"/>
          </p:cNvGraphicFramePr>
          <p:nvPr/>
        </p:nvGraphicFramePr>
        <p:xfrm>
          <a:off x="923044" y="1761928"/>
          <a:ext cx="31575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3" name="Equation" r:id="rId1" imgW="33223200" imgH="12192000" progId="Equation.DSMT4">
                  <p:embed/>
                </p:oleObj>
              </mc:Choice>
              <mc:Fallback>
                <p:oleObj name="Equation" r:id="rId1" imgW="33223200" imgH="1219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044" y="1761928"/>
                        <a:ext cx="315753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923044" y="3227761"/>
          <a:ext cx="3736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4" name="Equation" r:id="rId3" imgW="1637665" imgH="431800" progId="Equation.DSMT4">
                  <p:embed/>
                </p:oleObj>
              </mc:Choice>
              <mc:Fallback>
                <p:oleObj name="Equation" r:id="rId3" imgW="1637665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044" y="3227761"/>
                        <a:ext cx="37369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5410200" y="3025354"/>
          <a:ext cx="2405063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5" name="Equation" r:id="rId5" imgW="1054100" imgH="609600" progId="Equation.DSMT4">
                  <p:embed/>
                </p:oleObj>
              </mc:Choice>
              <mc:Fallback>
                <p:oleObj name="Equation" r:id="rId5" imgW="10541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25354"/>
                        <a:ext cx="2405063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877800" y="4543822"/>
          <a:ext cx="75644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6" name="Equation" r:id="rId7" imgW="3314700" imgH="406400" progId="Equation.DSMT4">
                  <p:embed/>
                </p:oleObj>
              </mc:Choice>
              <mc:Fallback>
                <p:oleObj name="Equation" r:id="rId7" imgW="3314700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00" y="4543822"/>
                        <a:ext cx="756443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Object 9"/>
          <p:cNvGraphicFramePr>
            <a:graphicFrameLocks noChangeAspect="1"/>
          </p:cNvGraphicFramePr>
          <p:nvPr/>
        </p:nvGraphicFramePr>
        <p:xfrm>
          <a:off x="4419600" y="5007371"/>
          <a:ext cx="12176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7" name="Equation" r:id="rId9" imgW="533400" imgH="203200" progId="Equation.DSMT4">
                  <p:embed/>
                </p:oleObj>
              </mc:Choice>
              <mc:Fallback>
                <p:oleObj name="Equation" r:id="rId9" imgW="5334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07371"/>
                        <a:ext cx="12176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四、基变换与坐标变换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5305" name="Text Box 5"/>
          <p:cNvSpPr txBox="1">
            <a:spLocks noChangeArrowheads="1"/>
          </p:cNvSpPr>
          <p:nvPr/>
        </p:nvSpPr>
        <p:spPr bwMode="auto">
          <a:xfrm>
            <a:off x="381000" y="970096"/>
            <a:ext cx="3057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坐标变换公式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38" name="Object 42"/>
          <p:cNvGraphicFramePr>
            <a:graphicFrameLocks noChangeAspect="1"/>
          </p:cNvGraphicFramePr>
          <p:nvPr/>
        </p:nvGraphicFramePr>
        <p:xfrm>
          <a:off x="533400" y="1600201"/>
          <a:ext cx="53641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" imgW="2272030" imgH="266700" progId="Equation.DSMT4">
                  <p:embed/>
                </p:oleObj>
              </mc:Choice>
              <mc:Fallback>
                <p:oleObj name="Equation" r:id="rId1" imgW="2272030" imgH="2667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1"/>
                        <a:ext cx="536416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一、向量空间的概念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84163" y="811213"/>
            <a:ext cx="357028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1.  </a:t>
            </a:r>
            <a:r>
              <a:rPr kumimoji="1" lang="zh-CN" altLang="en-US">
                <a:solidFill>
                  <a:srgbClr val="FF0000"/>
                </a:solidFill>
              </a:rPr>
              <a:t>向量空间的定义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8925" y="2514600"/>
            <a:ext cx="8550275" cy="12741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命题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dirty="0">
                <a:latin typeface="Times New Roman" panose="02020603050405020304" pitchFamily="18" charset="0"/>
              </a:rPr>
              <a:t>若</a:t>
            </a:r>
            <a:r>
              <a:rPr kumimoji="1" lang="en-US" altLang="zh-CN" i="1" dirty="0">
                <a:latin typeface="Times New Roman" panose="02020603050405020304" pitchFamily="18" charset="0"/>
              </a:rPr>
              <a:t>V</a:t>
            </a:r>
            <a:r>
              <a:rPr kumimoji="1" lang="zh-CN" altLang="en-US" dirty="0">
                <a:latin typeface="Times New Roman" panose="02020603050405020304" pitchFamily="18" charset="0"/>
              </a:rPr>
              <a:t>是向量空间，则</a:t>
            </a:r>
            <a:r>
              <a:rPr kumimoji="1"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必</a:t>
            </a:r>
            <a:r>
              <a:rPr kumimoji="1" lang="zh-CN" altLang="en-US" dirty="0">
                <a:latin typeface="Times New Roman" panose="02020603050405020304" pitchFamily="18" charset="0"/>
              </a:rPr>
              <a:t>含有零向量</a:t>
            </a:r>
            <a:r>
              <a:rPr kumimoji="1" lang="en-US" altLang="zh-CN" dirty="0">
                <a:latin typeface="Times New Roman" panose="02020603050405020304" pitchFamily="18" charset="0"/>
              </a:rPr>
              <a:t>.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即  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含零向量</a:t>
            </a:r>
            <a:r>
              <a:rPr kumimoji="1" lang="zh-CN" altLang="en-US" dirty="0">
                <a:latin typeface="Times New Roman" panose="02020603050405020304" pitchFamily="18" charset="0"/>
              </a:rPr>
              <a:t>是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V </a:t>
            </a:r>
            <a:r>
              <a:rPr kumimoji="1" lang="zh-CN" altLang="en-US" dirty="0">
                <a:latin typeface="Times New Roman" panose="02020603050405020304" pitchFamily="18" charset="0"/>
              </a:rPr>
              <a:t>为向量空间的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必要条件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687562" y="2717006"/>
          <a:ext cx="46085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1" imgW="1904365" imgH="215900" progId="Equation.DSMT4">
                  <p:embed/>
                </p:oleObj>
              </mc:Choice>
              <mc:Fallback>
                <p:oleObj name="Equation" r:id="rId1" imgW="1904365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62" y="2717006"/>
                        <a:ext cx="46085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43823" y="2717006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609600" y="3138884"/>
          <a:ext cx="8386762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3" imgW="3467100" imgH="838200" progId="Equation.DSMT4">
                  <p:embed/>
                </p:oleObj>
              </mc:Choice>
              <mc:Fallback>
                <p:oleObj name="Equation" r:id="rId3" imgW="34671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38884"/>
                        <a:ext cx="8386762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609600" y="5055474"/>
          <a:ext cx="67278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5" imgW="2781300" imgH="406400" progId="Equation.DSMT4">
                  <p:embed/>
                </p:oleObj>
              </mc:Choice>
              <mc:Fallback>
                <p:oleObj name="Equation" r:id="rId5" imgW="2781300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55474"/>
                        <a:ext cx="6727825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609600" y="6003211"/>
          <a:ext cx="29797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7" imgW="1231265" imgH="215900" progId="Equation.DSMT4">
                  <p:embed/>
                </p:oleObj>
              </mc:Choice>
              <mc:Fallback>
                <p:oleObj name="Equation" r:id="rId7" imgW="1231265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03211"/>
                        <a:ext cx="29797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7301031" y="4084320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加法封闭</a:t>
            </a:r>
            <a:endParaRPr lang="zh-CN" altLang="en-US" sz="2800" dirty="0">
              <a:solidFill>
                <a:schemeClr val="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7300510" y="5484098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数乘封闭</a:t>
            </a:r>
            <a:endParaRPr lang="zh-CN" altLang="en-US" sz="2800" dirty="0">
              <a:solidFill>
                <a:schemeClr val="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22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一、向量空间的概念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1" name="Object 49"/>
          <p:cNvGraphicFramePr>
            <a:graphicFrameLocks noChangeAspect="1"/>
          </p:cNvGraphicFramePr>
          <p:nvPr/>
        </p:nvGraphicFramePr>
        <p:xfrm>
          <a:off x="358775" y="792163"/>
          <a:ext cx="83851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Equation" r:id="rId9" imgW="3479800" imgH="889000" progId="Equation.DSMT4">
                  <p:embed/>
                </p:oleObj>
              </mc:Choice>
              <mc:Fallback>
                <p:oleObj name="Equation" r:id="rId9" imgW="3479800" imgH="8890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792163"/>
                        <a:ext cx="8385175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92265" y="769939"/>
            <a:ext cx="72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82" grpId="0"/>
      <p:bldP spid="13108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304800" y="1173163"/>
          <a:ext cx="8418512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Equation" r:id="rId1" imgW="89306400" imgH="17373600" progId="Equation.DSMT4">
                  <p:embed/>
                </p:oleObj>
              </mc:Choice>
              <mc:Fallback>
                <p:oleObj name="Equation" r:id="rId1" imgW="89306400" imgH="1737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73163"/>
                        <a:ext cx="8418512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419893" y="2867025"/>
          <a:ext cx="806132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3" name="Equation" r:id="rId3" imgW="3035300" imgH="685800" progId="Equation.DSMT4">
                  <p:embed/>
                </p:oleObj>
              </mc:Choice>
              <mc:Fallback>
                <p:oleObj name="Equation" r:id="rId3" imgW="30353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" y="2867025"/>
                        <a:ext cx="8061325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98355" y="11776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30076" name="Group 28"/>
          <p:cNvGrpSpPr/>
          <p:nvPr/>
        </p:nvGrpSpPr>
        <p:grpSpPr bwMode="auto">
          <a:xfrm>
            <a:off x="2987675" y="4292600"/>
            <a:ext cx="2671763" cy="2565400"/>
            <a:chOff x="2021" y="2704"/>
            <a:chExt cx="1683" cy="1616"/>
          </a:xfrm>
        </p:grpSpPr>
        <p:graphicFrame>
          <p:nvGraphicFramePr>
            <p:cNvPr id="10249" name="Object 6"/>
            <p:cNvGraphicFramePr>
              <a:graphicFrameLocks noChangeAspect="1"/>
            </p:cNvGraphicFramePr>
            <p:nvPr/>
          </p:nvGraphicFramePr>
          <p:xfrm>
            <a:off x="2709" y="3573"/>
            <a:ext cx="12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4" name="公式" r:id="rId5" imgW="139700" imgH="190500" progId="Equation.3">
                    <p:embed/>
                  </p:oleObj>
                </mc:Choice>
                <mc:Fallback>
                  <p:oleObj name="公式" r:id="rId5" imgW="139700" imgH="190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3573"/>
                          <a:ext cx="12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7"/>
            <p:cNvGraphicFramePr>
              <a:graphicFrameLocks noChangeAspect="1"/>
            </p:cNvGraphicFramePr>
            <p:nvPr/>
          </p:nvGraphicFramePr>
          <p:xfrm>
            <a:off x="2210" y="3659"/>
            <a:ext cx="18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5" name="公式" r:id="rId7" imgW="177800" imgH="241300" progId="Equation.3">
                    <p:embed/>
                  </p:oleObj>
                </mc:Choice>
                <mc:Fallback>
                  <p:oleObj name="公式" r:id="rId7" imgW="1778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" y="3659"/>
                          <a:ext cx="18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 flipV="1">
              <a:off x="2693" y="2840"/>
              <a:ext cx="6" cy="7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2" name="Object 9"/>
            <p:cNvGraphicFramePr>
              <a:graphicFrameLocks noChangeAspect="1"/>
            </p:cNvGraphicFramePr>
            <p:nvPr/>
          </p:nvGraphicFramePr>
          <p:xfrm>
            <a:off x="2117" y="413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6" name="公式" r:id="rId9" imgW="152400" imgH="152400" progId="Equation.3">
                    <p:embed/>
                  </p:oleObj>
                </mc:Choice>
                <mc:Fallback>
                  <p:oleObj name="公式" r:id="rId9" imgW="152400" imgH="152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413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0"/>
            <p:cNvGraphicFramePr>
              <a:graphicFrameLocks noChangeAspect="1"/>
            </p:cNvGraphicFramePr>
            <p:nvPr/>
          </p:nvGraphicFramePr>
          <p:xfrm>
            <a:off x="2744" y="2704"/>
            <a:ext cx="15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7" name="公式" r:id="rId11" imgW="127000" imgH="165100" progId="Equation.3">
                    <p:embed/>
                  </p:oleObj>
                </mc:Choice>
                <mc:Fallback>
                  <p:oleObj name="公式" r:id="rId11" imgW="127000" imgH="165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704"/>
                          <a:ext cx="15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AutoShape 11"/>
            <p:cNvSpPr>
              <a:spLocks noChangeArrowheads="1"/>
            </p:cNvSpPr>
            <p:nvPr/>
          </p:nvSpPr>
          <p:spPr bwMode="auto">
            <a:xfrm>
              <a:off x="2021" y="3579"/>
              <a:ext cx="1452" cy="317"/>
            </a:xfrm>
            <a:prstGeom prst="parallelogram">
              <a:avLst>
                <a:gd name="adj" fmla="val 114511"/>
              </a:avLst>
            </a:prstGeom>
            <a:solidFill>
              <a:srgbClr val="008000">
                <a:alpha val="20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 flipV="1">
              <a:off x="2709" y="3560"/>
              <a:ext cx="992" cy="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6" name="Object 13"/>
            <p:cNvGraphicFramePr>
              <a:graphicFrameLocks noChangeAspect="1"/>
            </p:cNvGraphicFramePr>
            <p:nvPr/>
          </p:nvGraphicFramePr>
          <p:xfrm>
            <a:off x="3533" y="3634"/>
            <a:ext cx="171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8" name="公式" r:id="rId13" imgW="152400" imgH="190500" progId="Equation.3">
                    <p:embed/>
                  </p:oleObj>
                </mc:Choice>
                <mc:Fallback>
                  <p:oleObj name="公式" r:id="rId13" imgW="152400" imgH="190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3634"/>
                          <a:ext cx="171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>
              <a:off x="2693" y="3560"/>
              <a:ext cx="49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8" name="Object 15"/>
            <p:cNvGraphicFramePr>
              <a:graphicFrameLocks noChangeAspect="1"/>
            </p:cNvGraphicFramePr>
            <p:nvPr/>
          </p:nvGraphicFramePr>
          <p:xfrm>
            <a:off x="3163" y="3342"/>
            <a:ext cx="20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9" name="公式" r:id="rId15" imgW="203200" imgH="241300" progId="Equation.3">
                    <p:embed/>
                  </p:oleObj>
                </mc:Choice>
                <mc:Fallback>
                  <p:oleObj name="公式" r:id="rId15" imgW="203200" imgH="241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" y="3342"/>
                          <a:ext cx="20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16"/>
            <p:cNvGraphicFramePr>
              <a:graphicFrameLocks noChangeAspect="1"/>
            </p:cNvGraphicFramePr>
            <p:nvPr/>
          </p:nvGraphicFramePr>
          <p:xfrm>
            <a:off x="3072" y="3659"/>
            <a:ext cx="16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0" name="公式" r:id="rId17" imgW="203200" imgH="241300" progId="Equation.3">
                    <p:embed/>
                  </p:oleObj>
                </mc:Choice>
                <mc:Fallback>
                  <p:oleObj name="公式" r:id="rId17" imgW="2032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659"/>
                          <a:ext cx="16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 flipH="1">
              <a:off x="2069" y="3560"/>
              <a:ext cx="624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18"/>
            <p:cNvSpPr>
              <a:spLocks noChangeShapeType="1"/>
            </p:cNvSpPr>
            <p:nvPr/>
          </p:nvSpPr>
          <p:spPr bwMode="auto">
            <a:xfrm flipH="1">
              <a:off x="2357" y="3560"/>
              <a:ext cx="336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328587" y="2850132"/>
            <a:ext cx="72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一、向量空间的概念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95275" y="609600"/>
            <a:ext cx="4800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2. 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向量组生成的向量空间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  <p:bldP spid="130075" grpId="0"/>
      <p:bldP spid="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66701" y="1158082"/>
          <a:ext cx="786923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8" name="Equation" r:id="rId1" imgW="3238500" imgH="457200" progId="Equation.DSMT4">
                  <p:embed/>
                </p:oleObj>
              </mc:Choice>
              <mc:Fallback>
                <p:oleObj name="Equation" r:id="rId1" imgW="32385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01" y="1158082"/>
                        <a:ext cx="786923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74" name="Group 50"/>
          <p:cNvGrpSpPr/>
          <p:nvPr/>
        </p:nvGrpSpPr>
        <p:grpSpPr bwMode="auto">
          <a:xfrm>
            <a:off x="5301760" y="2341563"/>
            <a:ext cx="2595563" cy="3111500"/>
            <a:chOff x="3792" y="853"/>
            <a:chExt cx="1635" cy="1960"/>
          </a:xfrm>
        </p:grpSpPr>
        <p:graphicFrame>
          <p:nvGraphicFramePr>
            <p:cNvPr id="11288" name="Object 4"/>
            <p:cNvGraphicFramePr>
              <a:graphicFrameLocks noChangeAspect="1"/>
            </p:cNvGraphicFramePr>
            <p:nvPr/>
          </p:nvGraphicFramePr>
          <p:xfrm>
            <a:off x="4432" y="2066"/>
            <a:ext cx="12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9" name="公式" r:id="rId3" imgW="139700" imgH="190500" progId="Equation.3">
                    <p:embed/>
                  </p:oleObj>
                </mc:Choice>
                <mc:Fallback>
                  <p:oleObj name="公式" r:id="rId3" imgW="139700" imgH="190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" y="2066"/>
                          <a:ext cx="12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Line 6"/>
            <p:cNvSpPr>
              <a:spLocks noChangeShapeType="1"/>
            </p:cNvSpPr>
            <p:nvPr/>
          </p:nvSpPr>
          <p:spPr bwMode="auto">
            <a:xfrm flipV="1">
              <a:off x="4416" y="901"/>
              <a:ext cx="7" cy="1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90" name="Object 7"/>
            <p:cNvGraphicFramePr>
              <a:graphicFrameLocks noChangeAspect="1"/>
            </p:cNvGraphicFramePr>
            <p:nvPr/>
          </p:nvGraphicFramePr>
          <p:xfrm>
            <a:off x="3840" y="2629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0" name="公式" r:id="rId5" imgW="152400" imgH="152400" progId="Equation.3">
                    <p:embed/>
                  </p:oleObj>
                </mc:Choice>
                <mc:Fallback>
                  <p:oleObj name="公式" r:id="rId5" imgW="152400" imgH="152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29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8"/>
            <p:cNvGraphicFramePr>
              <a:graphicFrameLocks noChangeAspect="1"/>
            </p:cNvGraphicFramePr>
            <p:nvPr/>
          </p:nvGraphicFramePr>
          <p:xfrm>
            <a:off x="4452" y="853"/>
            <a:ext cx="15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1" name="公式" r:id="rId7" imgW="127000" imgH="165100" progId="Equation.3">
                    <p:embed/>
                  </p:oleObj>
                </mc:Choice>
                <mc:Fallback>
                  <p:oleObj name="公式" r:id="rId7" imgW="127000" imgH="165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853"/>
                          <a:ext cx="15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2" name="Line 10"/>
            <p:cNvSpPr>
              <a:spLocks noChangeShapeType="1"/>
            </p:cNvSpPr>
            <p:nvPr/>
          </p:nvSpPr>
          <p:spPr bwMode="auto">
            <a:xfrm flipV="1">
              <a:off x="4432" y="2053"/>
              <a:ext cx="992" cy="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93" name="Object 11"/>
            <p:cNvGraphicFramePr>
              <a:graphicFrameLocks noChangeAspect="1"/>
            </p:cNvGraphicFramePr>
            <p:nvPr/>
          </p:nvGraphicFramePr>
          <p:xfrm>
            <a:off x="5256" y="2127"/>
            <a:ext cx="171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2" name="公式" r:id="rId9" imgW="152400" imgH="190500" progId="Equation.3">
                    <p:embed/>
                  </p:oleObj>
                </mc:Choice>
                <mc:Fallback>
                  <p:oleObj name="公式" r:id="rId9" imgW="152400" imgH="190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6" y="2127"/>
                          <a:ext cx="171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4" name="Line 15"/>
            <p:cNvSpPr>
              <a:spLocks noChangeShapeType="1"/>
            </p:cNvSpPr>
            <p:nvPr/>
          </p:nvSpPr>
          <p:spPr bwMode="auto">
            <a:xfrm flipH="1">
              <a:off x="3792" y="2053"/>
              <a:ext cx="624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17"/>
            <p:cNvSpPr>
              <a:spLocks noChangeShapeType="1"/>
            </p:cNvSpPr>
            <p:nvPr/>
          </p:nvSpPr>
          <p:spPr bwMode="auto">
            <a:xfrm rot="143854" flipV="1">
              <a:off x="4406" y="1350"/>
              <a:ext cx="960" cy="7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96" name="Object 19"/>
            <p:cNvGraphicFramePr>
              <a:graphicFrameLocks noChangeAspect="1"/>
            </p:cNvGraphicFramePr>
            <p:nvPr/>
          </p:nvGraphicFramePr>
          <p:xfrm>
            <a:off x="5257" y="1480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3" name="Equation" r:id="rId11" imgW="139700" imgH="139700" progId="Equation.DSMT4">
                    <p:embed/>
                  </p:oleObj>
                </mc:Choice>
                <mc:Fallback>
                  <p:oleObj name="Equation" r:id="rId11" imgW="139700" imgH="1397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" y="1480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Line 24"/>
            <p:cNvSpPr>
              <a:spLocks noChangeShapeType="1"/>
            </p:cNvSpPr>
            <p:nvPr/>
          </p:nvSpPr>
          <p:spPr bwMode="auto">
            <a:xfrm rot="143854" flipV="1">
              <a:off x="3793" y="2073"/>
              <a:ext cx="579" cy="4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9049" name="Object 25"/>
          <p:cNvGraphicFramePr>
            <a:graphicFrameLocks noChangeAspect="1"/>
          </p:cNvGraphicFramePr>
          <p:nvPr/>
        </p:nvGraphicFramePr>
        <p:xfrm>
          <a:off x="466701" y="5334898"/>
          <a:ext cx="82391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" name="Equation" r:id="rId13" imgW="3390900" imgH="279400" progId="Equation.DSMT4">
                  <p:embed/>
                </p:oleObj>
              </mc:Choice>
              <mc:Fallback>
                <p:oleObj name="Equation" r:id="rId13" imgW="3390900" imgH="279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01" y="5334898"/>
                        <a:ext cx="82391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0" name="Object 26"/>
          <p:cNvGraphicFramePr>
            <a:graphicFrameLocks noChangeAspect="1"/>
          </p:cNvGraphicFramePr>
          <p:nvPr/>
        </p:nvGraphicFramePr>
        <p:xfrm>
          <a:off x="465883" y="5941323"/>
          <a:ext cx="33940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" name="Equation" r:id="rId15" imgW="1397000" imgH="279400" progId="Equation.DSMT4">
                  <p:embed/>
                </p:oleObj>
              </mc:Choice>
              <mc:Fallback>
                <p:oleObj name="Equation" r:id="rId15" imgW="1397000" imgH="279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83" y="5941323"/>
                        <a:ext cx="339407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73" name="Group 49"/>
          <p:cNvGrpSpPr/>
          <p:nvPr/>
        </p:nvGrpSpPr>
        <p:grpSpPr bwMode="auto">
          <a:xfrm>
            <a:off x="1647007" y="2252663"/>
            <a:ext cx="2754313" cy="3124200"/>
            <a:chOff x="1338" y="1026"/>
            <a:chExt cx="1735" cy="1968"/>
          </a:xfrm>
        </p:grpSpPr>
        <p:graphicFrame>
          <p:nvGraphicFramePr>
            <p:cNvPr id="11273" name="Object 28"/>
            <p:cNvGraphicFramePr>
              <a:graphicFrameLocks noChangeAspect="1"/>
            </p:cNvGraphicFramePr>
            <p:nvPr/>
          </p:nvGraphicFramePr>
          <p:xfrm>
            <a:off x="2074" y="2247"/>
            <a:ext cx="12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6" name="公式" r:id="rId17" imgW="139700" imgH="190500" progId="Equation.3">
                    <p:embed/>
                  </p:oleObj>
                </mc:Choice>
                <mc:Fallback>
                  <p:oleObj name="公式" r:id="rId17" imgW="139700" imgH="190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2247"/>
                          <a:ext cx="121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Line 30"/>
            <p:cNvSpPr>
              <a:spLocks noChangeShapeType="1"/>
            </p:cNvSpPr>
            <p:nvPr/>
          </p:nvSpPr>
          <p:spPr bwMode="auto">
            <a:xfrm flipV="1">
              <a:off x="2058" y="1082"/>
              <a:ext cx="7" cy="1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5" name="Object 31"/>
            <p:cNvGraphicFramePr>
              <a:graphicFrameLocks noChangeAspect="1"/>
            </p:cNvGraphicFramePr>
            <p:nvPr/>
          </p:nvGraphicFramePr>
          <p:xfrm>
            <a:off x="1482" y="281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7" name="公式" r:id="rId18" imgW="152400" imgH="152400" progId="Equation.3">
                    <p:embed/>
                  </p:oleObj>
                </mc:Choice>
                <mc:Fallback>
                  <p:oleObj name="公式" r:id="rId18" imgW="152400" imgH="1524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2" y="281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32"/>
            <p:cNvGraphicFramePr>
              <a:graphicFrameLocks noChangeAspect="1"/>
            </p:cNvGraphicFramePr>
            <p:nvPr/>
          </p:nvGraphicFramePr>
          <p:xfrm>
            <a:off x="2094" y="1034"/>
            <a:ext cx="15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8" name="公式" r:id="rId19" imgW="127000" imgH="165100" progId="Equation.3">
                    <p:embed/>
                  </p:oleObj>
                </mc:Choice>
                <mc:Fallback>
                  <p:oleObj name="公式" r:id="rId19" imgW="127000" imgH="1651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4" y="1034"/>
                          <a:ext cx="15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Line 34"/>
            <p:cNvSpPr>
              <a:spLocks noChangeShapeType="1"/>
            </p:cNvSpPr>
            <p:nvPr/>
          </p:nvSpPr>
          <p:spPr bwMode="auto">
            <a:xfrm flipV="1">
              <a:off x="2074" y="2234"/>
              <a:ext cx="992" cy="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8" name="Object 35"/>
            <p:cNvGraphicFramePr>
              <a:graphicFrameLocks noChangeAspect="1"/>
            </p:cNvGraphicFramePr>
            <p:nvPr/>
          </p:nvGraphicFramePr>
          <p:xfrm>
            <a:off x="2898" y="2308"/>
            <a:ext cx="171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9" name="公式" r:id="rId20" imgW="152400" imgH="190500" progId="Equation.3">
                    <p:embed/>
                  </p:oleObj>
                </mc:Choice>
                <mc:Fallback>
                  <p:oleObj name="公式" r:id="rId20" imgW="152400" imgH="1905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" y="2308"/>
                          <a:ext cx="171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Line 39"/>
            <p:cNvSpPr>
              <a:spLocks noChangeShapeType="1"/>
            </p:cNvSpPr>
            <p:nvPr/>
          </p:nvSpPr>
          <p:spPr bwMode="auto">
            <a:xfrm flipH="1">
              <a:off x="1434" y="2234"/>
              <a:ext cx="624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41"/>
            <p:cNvSpPr>
              <a:spLocks noChangeShapeType="1"/>
            </p:cNvSpPr>
            <p:nvPr/>
          </p:nvSpPr>
          <p:spPr bwMode="auto">
            <a:xfrm rot="143854" flipV="1">
              <a:off x="2048" y="1531"/>
              <a:ext cx="960" cy="7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42"/>
            <p:cNvSpPr>
              <a:spLocks noChangeShapeType="1"/>
            </p:cNvSpPr>
            <p:nvPr/>
          </p:nvSpPr>
          <p:spPr bwMode="auto">
            <a:xfrm rot="112270" flipH="1" flipV="1">
              <a:off x="1386" y="1287"/>
              <a:ext cx="672" cy="8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2" name="Object 43"/>
            <p:cNvGraphicFramePr>
              <a:graphicFrameLocks noChangeAspect="1"/>
            </p:cNvGraphicFramePr>
            <p:nvPr/>
          </p:nvGraphicFramePr>
          <p:xfrm>
            <a:off x="2867" y="1610"/>
            <a:ext cx="20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0" name="公式" r:id="rId21" imgW="203200" imgH="241300" progId="Equation.3">
                    <p:embed/>
                  </p:oleObj>
                </mc:Choice>
                <mc:Fallback>
                  <p:oleObj name="公式" r:id="rId21" imgW="203200" imgH="2413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7" y="1610"/>
                          <a:ext cx="20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44"/>
            <p:cNvGraphicFramePr>
              <a:graphicFrameLocks noChangeAspect="1"/>
            </p:cNvGraphicFramePr>
            <p:nvPr/>
          </p:nvGraphicFramePr>
          <p:xfrm>
            <a:off x="1338" y="1458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" name="公式" r:id="rId23" imgW="228600" imgH="241300" progId="Equation.3">
                    <p:embed/>
                  </p:oleObj>
                </mc:Choice>
                <mc:Fallback>
                  <p:oleObj name="公式" r:id="rId23" imgW="228600" imgH="2413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458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45"/>
            <p:cNvGraphicFramePr>
              <a:graphicFrameLocks noChangeAspect="1"/>
            </p:cNvGraphicFramePr>
            <p:nvPr/>
          </p:nvGraphicFramePr>
          <p:xfrm>
            <a:off x="2641" y="1370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2" name="Equation" r:id="rId25" imgW="228600" imgH="241300" progId="Equation.DSMT4">
                    <p:embed/>
                  </p:oleObj>
                </mc:Choice>
                <mc:Fallback>
                  <p:oleObj name="Equation" r:id="rId25" imgW="228600" imgH="2413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1" y="1370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AutoShape 46"/>
            <p:cNvSpPr>
              <a:spLocks noChangeArrowheads="1"/>
            </p:cNvSpPr>
            <p:nvPr/>
          </p:nvSpPr>
          <p:spPr bwMode="auto">
            <a:xfrm rot="-2126389">
              <a:off x="1692" y="1026"/>
              <a:ext cx="1038" cy="980"/>
            </a:xfrm>
            <a:prstGeom prst="rtTriangle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6" name="Line 47"/>
            <p:cNvSpPr>
              <a:spLocks noChangeShapeType="1"/>
            </p:cNvSpPr>
            <p:nvPr/>
          </p:nvSpPr>
          <p:spPr bwMode="auto">
            <a:xfrm>
              <a:off x="2058" y="2282"/>
              <a:ext cx="288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48"/>
            <p:cNvSpPr>
              <a:spLocks noChangeShapeType="1"/>
            </p:cNvSpPr>
            <p:nvPr/>
          </p:nvSpPr>
          <p:spPr bwMode="auto">
            <a:xfrm rot="143854" flipV="1">
              <a:off x="1435" y="2254"/>
              <a:ext cx="579" cy="4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一、向量空间的概念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72" name="Text Box 16"/>
          <p:cNvSpPr txBox="1">
            <a:spLocks noChangeArrowheads="1"/>
          </p:cNvSpPr>
          <p:nvPr/>
        </p:nvSpPr>
        <p:spPr bwMode="auto">
          <a:xfrm>
            <a:off x="295275" y="609600"/>
            <a:ext cx="4800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向量组生成的向量空间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8" name="Group 8"/>
          <p:cNvGrpSpPr/>
          <p:nvPr/>
        </p:nvGrpSpPr>
        <p:grpSpPr bwMode="auto">
          <a:xfrm>
            <a:off x="1376364" y="1250951"/>
            <a:ext cx="6067425" cy="1509713"/>
            <a:chOff x="868" y="355"/>
            <a:chExt cx="3822" cy="951"/>
          </a:xfrm>
        </p:grpSpPr>
        <p:sp>
          <p:nvSpPr>
            <p:cNvPr id="12298" name="Text Box 3"/>
            <p:cNvSpPr txBox="1">
              <a:spLocks noChangeArrowheads="1"/>
            </p:cNvSpPr>
            <p:nvPr/>
          </p:nvSpPr>
          <p:spPr bwMode="auto">
            <a:xfrm>
              <a:off x="868" y="355"/>
              <a:ext cx="3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latin typeface="Times New Roman" panose="02020603050405020304" pitchFamily="18" charset="0"/>
                </a:rPr>
                <a:t>对两个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维向量集合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与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</a:rPr>
                <a:t>2 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若</a:t>
              </a:r>
              <a:endParaRPr kumimoji="1" lang="zh-CN" altLang="en-US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9" name="Object 4"/>
            <p:cNvGraphicFramePr>
              <a:graphicFrameLocks noChangeAspect="1"/>
            </p:cNvGraphicFramePr>
            <p:nvPr/>
          </p:nvGraphicFramePr>
          <p:xfrm>
            <a:off x="868" y="670"/>
            <a:ext cx="3822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0" name="Equation" r:id="rId1" imgW="59131200" imgH="10363200" progId="Equation.DSMT4">
                    <p:embed/>
                  </p:oleObj>
                </mc:Choice>
                <mc:Fallback>
                  <p:oleObj name="Equation" r:id="rId1" imgW="59131200" imgH="1036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670"/>
                          <a:ext cx="3822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84166" y="1246842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1350206" y="2702620"/>
          <a:ext cx="61595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3" imgW="60350400" imgH="12192000" progId="Equation.DSMT4">
                  <p:embed/>
                </p:oleObj>
              </mc:Choice>
              <mc:Fallback>
                <p:oleObj name="Equation" r:id="rId3" imgW="60350400" imgH="12192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206" y="2702620"/>
                        <a:ext cx="61595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384166" y="2743855"/>
            <a:ext cx="72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8012" name="Object 12"/>
          <p:cNvGraphicFramePr>
            <a:graphicFrameLocks noChangeAspect="1"/>
          </p:cNvGraphicFramePr>
          <p:nvPr/>
        </p:nvGraphicFramePr>
        <p:xfrm>
          <a:off x="1350206" y="3714283"/>
          <a:ext cx="69056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5" imgW="67665600" imgH="12192000" progId="Equation.DSMT4">
                  <p:embed/>
                </p:oleObj>
              </mc:Choice>
              <mc:Fallback>
                <p:oleObj name="Equation" r:id="rId5" imgW="67665600" imgH="12192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206" y="3714283"/>
                        <a:ext cx="69056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/>
          <p:cNvGraphicFramePr>
            <a:graphicFrameLocks noChangeAspect="1"/>
          </p:cNvGraphicFramePr>
          <p:nvPr/>
        </p:nvGraphicFramePr>
        <p:xfrm>
          <a:off x="1288826" y="4914433"/>
          <a:ext cx="5507037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7" imgW="53949600" imgH="16764000" progId="Equation.DSMT4">
                  <p:embed/>
                </p:oleObj>
              </mc:Choice>
              <mc:Fallback>
                <p:oleObj name="Equation" r:id="rId7" imgW="53949600" imgH="1676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826" y="4914433"/>
                        <a:ext cx="5507037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162425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一、向量空间的概念</a:t>
            </a:r>
            <a:endParaRPr lang="zh-CN" altLang="en-US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97" name="Text Box 16"/>
          <p:cNvSpPr txBox="1">
            <a:spLocks noChangeArrowheads="1"/>
          </p:cNvSpPr>
          <p:nvPr/>
        </p:nvSpPr>
        <p:spPr bwMode="auto">
          <a:xfrm>
            <a:off x="295275" y="609600"/>
            <a:ext cx="192881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3.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子空间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1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WPS 演示</Application>
  <PresentationFormat>全屏显示(4:3)</PresentationFormat>
  <Paragraphs>337</Paragraphs>
  <Slides>47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191</vt:i4>
      </vt:variant>
      <vt:variant>
        <vt:lpstr>幻灯片标题</vt:lpstr>
      </vt:variant>
      <vt:variant>
        <vt:i4>47</vt:i4>
      </vt:variant>
    </vt:vector>
  </HeadingPairs>
  <TitlesOfParts>
    <vt:vector size="255" baseType="lpstr">
      <vt:lpstr>Arial</vt:lpstr>
      <vt:lpstr>宋体</vt:lpstr>
      <vt:lpstr>Wingdings</vt:lpstr>
      <vt:lpstr>Garamond</vt:lpstr>
      <vt:lpstr>华文行楷</vt:lpstr>
      <vt:lpstr>隶书</vt:lpstr>
      <vt:lpstr>Times New Roman</vt:lpstr>
      <vt:lpstr>黑体</vt:lpstr>
      <vt:lpstr>华文楷体</vt:lpstr>
      <vt:lpstr>楷体_GB2312</vt:lpstr>
      <vt:lpstr>楷体</vt:lpstr>
      <vt:lpstr>MingLiU-ExtB</vt:lpstr>
      <vt:lpstr>Adobe Garamond Pro</vt:lpstr>
      <vt:lpstr>微软雅黑</vt:lpstr>
      <vt:lpstr>Arial Unicode MS</vt:lpstr>
      <vt:lpstr>新宋体</vt:lpstr>
      <vt:lpstr>自定义设计方案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Home</cp:lastModifiedBy>
  <cp:revision>748</cp:revision>
  <cp:lastPrinted>2113-01-01T00:00:00Z</cp:lastPrinted>
  <dcterms:created xsi:type="dcterms:W3CDTF">2113-01-01T00:00:00Z</dcterms:created>
  <dcterms:modified xsi:type="dcterms:W3CDTF">2016-11-10T15:14:28Z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2052-10.1.0.6029</vt:lpwstr>
  </property>
</Properties>
</file>