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7"/>
  </p:notesMasterIdLst>
  <p:sldIdLst>
    <p:sldId id="822" r:id="rId2"/>
    <p:sldId id="922" r:id="rId3"/>
    <p:sldId id="921" r:id="rId4"/>
    <p:sldId id="950" r:id="rId5"/>
    <p:sldId id="907" r:id="rId6"/>
    <p:sldId id="908" r:id="rId7"/>
    <p:sldId id="909" r:id="rId8"/>
    <p:sldId id="910" r:id="rId9"/>
    <p:sldId id="911" r:id="rId10"/>
    <p:sldId id="912" r:id="rId11"/>
    <p:sldId id="913" r:id="rId12"/>
    <p:sldId id="923" r:id="rId13"/>
    <p:sldId id="914" r:id="rId14"/>
    <p:sldId id="924" r:id="rId15"/>
    <p:sldId id="916" r:id="rId16"/>
    <p:sldId id="925" r:id="rId17"/>
    <p:sldId id="917" r:id="rId18"/>
    <p:sldId id="918" r:id="rId19"/>
    <p:sldId id="919" r:id="rId20"/>
    <p:sldId id="915" r:id="rId21"/>
    <p:sldId id="927" r:id="rId22"/>
    <p:sldId id="928" r:id="rId23"/>
    <p:sldId id="929" r:id="rId24"/>
    <p:sldId id="933" r:id="rId25"/>
    <p:sldId id="934" r:id="rId26"/>
    <p:sldId id="935" r:id="rId27"/>
    <p:sldId id="936" r:id="rId28"/>
    <p:sldId id="937" r:id="rId29"/>
    <p:sldId id="938" r:id="rId30"/>
    <p:sldId id="939" r:id="rId31"/>
    <p:sldId id="940" r:id="rId32"/>
    <p:sldId id="946" r:id="rId33"/>
    <p:sldId id="947" r:id="rId34"/>
    <p:sldId id="948" r:id="rId35"/>
    <p:sldId id="949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000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94B808-0724-44A9-A5BB-09D8380141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554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763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850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7842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476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845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72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305351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009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84840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982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747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740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7027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45820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32059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73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81275" y="1874043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复习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26444" y="2589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anose="02010800040101010101" pitchFamily="2" charset="-122"/>
              </a:rPr>
              <a:t>第四节线性方程组解的结构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81275" y="2564605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齐次方程组解的结构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017486" y="3272787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81275" y="3237353"/>
            <a:ext cx="4318000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非齐次方程组解的结构</a:t>
            </a: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2008755" y="395015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582863" y="3927915"/>
            <a:ext cx="4156075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练习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34331"/>
              </p:ext>
            </p:extLst>
          </p:nvPr>
        </p:nvGraphicFramePr>
        <p:xfrm>
          <a:off x="964406" y="715170"/>
          <a:ext cx="747712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3" imgW="3238500" imgH="584200" progId="Equation.DSMT4">
                  <p:embed/>
                </p:oleObj>
              </mc:Choice>
              <mc:Fallback>
                <p:oleObj name="Equation" r:id="rId3" imgW="3238500" imgH="584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06" y="715170"/>
                        <a:ext cx="747712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99755" y="1029494"/>
            <a:ext cx="1331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285751" y="1943895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31650"/>
              </p:ext>
            </p:extLst>
          </p:nvPr>
        </p:nvGraphicFramePr>
        <p:xfrm>
          <a:off x="1242218" y="1825236"/>
          <a:ext cx="69215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5" imgW="2997000" imgH="583920" progId="Equation.DSMT4">
                  <p:embed/>
                </p:oleObj>
              </mc:Choice>
              <mc:Fallback>
                <p:oleObj name="Equation" r:id="rId5" imgW="2997000" imgH="5839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18" y="1825236"/>
                        <a:ext cx="69215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07957"/>
              </p:ext>
            </p:extLst>
          </p:nvPr>
        </p:nvGraphicFramePr>
        <p:xfrm>
          <a:off x="1242218" y="3042955"/>
          <a:ext cx="40497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7" imgW="1752600" imgH="431800" progId="Equation.DSMT4">
                  <p:embed/>
                </p:oleObj>
              </mc:Choice>
              <mc:Fallback>
                <p:oleObj name="Equation" r:id="rId7" imgW="17526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18" y="3042955"/>
                        <a:ext cx="4049712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6071"/>
              </p:ext>
            </p:extLst>
          </p:nvPr>
        </p:nvGraphicFramePr>
        <p:xfrm>
          <a:off x="613946" y="4031967"/>
          <a:ext cx="7569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9" imgW="3276600" imgH="406400" progId="Equation.DSMT4">
                  <p:embed/>
                </p:oleObj>
              </mc:Choice>
              <mc:Fallback>
                <p:oleObj name="Equation" r:id="rId9" imgW="32766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46" y="4031967"/>
                        <a:ext cx="75692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887808"/>
              </p:ext>
            </p:extLst>
          </p:nvPr>
        </p:nvGraphicFramePr>
        <p:xfrm>
          <a:off x="583268" y="4897261"/>
          <a:ext cx="73612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11" imgW="3187700" imgH="736600" progId="Equation.DSMT4">
                  <p:embed/>
                </p:oleObj>
              </mc:Choice>
              <mc:Fallback>
                <p:oleObj name="Equation" r:id="rId11" imgW="3187700" imgH="736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68" y="4897261"/>
                        <a:ext cx="7361237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二、齐次线性方程组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57200" y="1524000"/>
          <a:ext cx="6748463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2921000" imgH="1193800" progId="Equation.DSMT4">
                  <p:embed/>
                </p:oleObj>
              </mc:Choice>
              <mc:Fallback>
                <p:oleObj name="Equation" r:id="rId3" imgW="2921000" imgH="119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6748463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6" name="Object 18"/>
          <p:cNvGraphicFramePr>
            <a:graphicFrameLocks noChangeAspect="1"/>
          </p:cNvGraphicFramePr>
          <p:nvPr/>
        </p:nvGraphicFramePr>
        <p:xfrm>
          <a:off x="5956300" y="4451350"/>
          <a:ext cx="2846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1231366" imgH="215806" progId="Equation.DSMT4">
                  <p:embed/>
                </p:oleObj>
              </mc:Choice>
              <mc:Fallback>
                <p:oleObj name="Equation" r:id="rId5" imgW="1231366" imgH="21580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451350"/>
                        <a:ext cx="28463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82550" y="685800"/>
            <a:ext cx="80152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2. 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dirty="0">
                <a:solidFill>
                  <a:srgbClr val="FF0000"/>
                </a:solidFill>
              </a:rPr>
              <a:t>空间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的维数 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dim</a:t>
            </a:r>
            <a:r>
              <a:rPr kumimoji="1"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二、齐次线性方程组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5038" y="5137150"/>
            <a:ext cx="6989762" cy="95410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齐次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线性方程组的每一个解都可以由其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ctr" eaLnBrk="1" hangingPunct="1"/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基础解系线性表示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.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774700" y="1600200"/>
            <a:ext cx="7473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</a:rPr>
              <a:t>Ax = b</a:t>
            </a:r>
            <a:r>
              <a:rPr kumimoji="1" lang="en-US" altLang="zh-CN">
                <a:latin typeface="Times New Roman" panose="02020603050405020304" pitchFamily="18" charset="0"/>
              </a:rPr>
              <a:t> (</a:t>
            </a: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i="1">
                <a:latin typeface="Times New Roman" panose="02020603050405020304" pitchFamily="18" charset="0"/>
                <a:sym typeface="Euclid Symbol" panose="05050102010706020507" pitchFamily="18" charset="2"/>
              </a:rPr>
              <a:t>0</a:t>
            </a:r>
            <a:r>
              <a:rPr kumimoji="1" lang="en-US" altLang="zh-CN">
                <a:latin typeface="Times New Roman" panose="02020603050405020304" pitchFamily="18" charset="0"/>
                <a:sym typeface="Euclid Symbol" panose="05050102010706020507" pitchFamily="18" charset="2"/>
              </a:rPr>
              <a:t>)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chemeClr val="hlink"/>
                </a:solidFill>
              </a:rPr>
              <a:t>对应</a:t>
            </a:r>
            <a:r>
              <a:rPr kumimoji="1" lang="zh-CN" altLang="en-US"/>
              <a:t>齐次方程组</a:t>
            </a:r>
            <a:r>
              <a:rPr kumimoji="1" lang="en-US" altLang="zh-CN" i="1">
                <a:latin typeface="Times New Roman" panose="02020603050405020304" pitchFamily="18" charset="0"/>
              </a:rPr>
              <a:t>Ax = 0</a:t>
            </a:r>
            <a:r>
              <a:rPr kumimoji="1" lang="zh-CN" altLang="en-US"/>
              <a:t>。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776288" y="2297113"/>
            <a:ext cx="7472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/>
              <a:t>设</a:t>
            </a:r>
            <a:r>
              <a:rPr kumimoji="1" lang="en-US" altLang="zh-CN" i="1">
                <a:latin typeface="Times New Roman" panose="02020603050405020304" pitchFamily="18" charset="0"/>
              </a:rPr>
              <a:t>Ax = b</a:t>
            </a:r>
            <a:r>
              <a:rPr kumimoji="1" lang="zh-CN" altLang="en-US"/>
              <a:t>有解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198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744510"/>
              </p:ext>
            </p:extLst>
          </p:nvPr>
        </p:nvGraphicFramePr>
        <p:xfrm>
          <a:off x="844550" y="2902095"/>
          <a:ext cx="73342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3" imgW="3174840" imgH="431640" progId="Equation.DSMT4">
                  <p:embed/>
                </p:oleObj>
              </mc:Choice>
              <mc:Fallback>
                <p:oleObj name="Equation" r:id="rId3" imgW="317484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902095"/>
                        <a:ext cx="73342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00725"/>
              </p:ext>
            </p:extLst>
          </p:nvPr>
        </p:nvGraphicFramePr>
        <p:xfrm>
          <a:off x="877207" y="3911889"/>
          <a:ext cx="49291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5" imgW="2133600" imgH="254000" progId="Equation.DSMT4">
                  <p:embed/>
                </p:oleObj>
              </mc:Choice>
              <mc:Fallback>
                <p:oleObj name="Equation" r:id="rId5" imgW="21336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07" y="3911889"/>
                        <a:ext cx="49291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34292"/>
              </p:ext>
            </p:extLst>
          </p:nvPr>
        </p:nvGraphicFramePr>
        <p:xfrm>
          <a:off x="877207" y="4519241"/>
          <a:ext cx="42259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7" imgW="1828800" imgH="254000" progId="Equation.DSMT4">
                  <p:embed/>
                </p:oleObj>
              </mc:Choice>
              <mc:Fallback>
                <p:oleObj name="Equation" r:id="rId7" imgW="1828800" imgH="254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07" y="4519241"/>
                        <a:ext cx="42259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三、非齐次线性方程组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9600" y="798692"/>
            <a:ext cx="8015288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非齐次线性方程组解的性质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1" grpId="0"/>
      <p:bldP spid="1198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7529"/>
              </p:ext>
            </p:extLst>
          </p:nvPr>
        </p:nvGraphicFramePr>
        <p:xfrm>
          <a:off x="395288" y="1292225"/>
          <a:ext cx="84201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3" imgW="3644900" imgH="698500" progId="Equation.DSMT4">
                  <p:embed/>
                </p:oleObj>
              </mc:Choice>
              <mc:Fallback>
                <p:oleObj name="Equation" r:id="rId3" imgW="36449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92225"/>
                        <a:ext cx="8420100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395288" y="2894013"/>
          <a:ext cx="83327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5" imgW="3606800" imgH="457200" progId="Equation.DSMT4">
                  <p:embed/>
                </p:oleObj>
              </mc:Choice>
              <mc:Fallback>
                <p:oleObj name="Equation" r:id="rId5" imgW="36068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94013"/>
                        <a:ext cx="83327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350838" y="3830638"/>
          <a:ext cx="85677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7" imgW="3708400" imgH="482600" progId="Equation.DSMT4">
                  <p:embed/>
                </p:oleObj>
              </mc:Choice>
              <mc:Fallback>
                <p:oleObj name="Equation" r:id="rId7" imgW="37084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830638"/>
                        <a:ext cx="8567737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72542"/>
              </p:ext>
            </p:extLst>
          </p:nvPr>
        </p:nvGraphicFramePr>
        <p:xfrm>
          <a:off x="350838" y="4989513"/>
          <a:ext cx="76882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9" imgW="3327120" imgH="241200" progId="Equation.DSMT4">
                  <p:embed/>
                </p:oleObj>
              </mc:Choice>
              <mc:Fallback>
                <p:oleObj name="Equation" r:id="rId9" imgW="332712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989513"/>
                        <a:ext cx="76882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三、非齐次线性方程组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15611"/>
              </p:ext>
            </p:extLst>
          </p:nvPr>
        </p:nvGraphicFramePr>
        <p:xfrm>
          <a:off x="381000" y="1143000"/>
          <a:ext cx="865663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3" imgW="3746160" imgH="482400" progId="Equation.DSMT4">
                  <p:embed/>
                </p:oleObj>
              </mc:Choice>
              <mc:Fallback>
                <p:oleObj name="Equation" r:id="rId3" imgW="374616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65663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三、非齐次线性方程组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0" y="3048000"/>
            <a:ext cx="6989762" cy="101566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非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齐次线性方程组的每一个解都可以表示成</a:t>
            </a:r>
            <a:r>
              <a:rPr lang="zh-CN" altLang="en-US" sz="2800" dirty="0" smtClean="0">
                <a:solidFill>
                  <a:srgbClr val="FF505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非齐次方程组的特解</a:t>
            </a:r>
            <a:r>
              <a:rPr lang="en-US" altLang="zh-CN" dirty="0" smtClean="0">
                <a:solidFill>
                  <a:srgbClr val="FF505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</a:t>
            </a:r>
            <a:r>
              <a:rPr lang="zh-CN" altLang="en-US" sz="2800" dirty="0" smtClean="0">
                <a:solidFill>
                  <a:srgbClr val="FF505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齐次方程组的通解</a:t>
            </a:r>
            <a:r>
              <a:rPr lang="en-US" altLang="zh-CN" sz="2800" dirty="0" smtClean="0">
                <a:solidFill>
                  <a:srgbClr val="FF505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.</a:t>
            </a:r>
            <a:endParaRPr lang="zh-CN" altLang="en-US" sz="2800" dirty="0">
              <a:solidFill>
                <a:srgbClr val="FF505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70749"/>
              </p:ext>
            </p:extLst>
          </p:nvPr>
        </p:nvGraphicFramePr>
        <p:xfrm>
          <a:off x="658811" y="2267796"/>
          <a:ext cx="81010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5" imgW="3504960" imgH="203040" progId="Equation.DSMT4">
                  <p:embed/>
                </p:oleObj>
              </mc:Choice>
              <mc:Fallback>
                <p:oleObj name="Equation" r:id="rId5" imgW="350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1" y="2267796"/>
                        <a:ext cx="81010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8811" y="4377142"/>
            <a:ext cx="771557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chemeClr val="hlink"/>
                </a:solidFill>
              </a:rPr>
              <a:t>求解步骤</a:t>
            </a:r>
            <a:r>
              <a:rPr kumimoji="1"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:   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kumimoji="1"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 </a:t>
            </a:r>
            <a:r>
              <a:rPr kumimoji="1" lang="zh-CN" altLang="en-US" sz="2800" dirty="0" smtClean="0">
                <a:solidFill>
                  <a:srgbClr val="800000"/>
                </a:solidFill>
                <a:sym typeface="Wingdings" panose="05000000000000000000" pitchFamily="2" charset="2"/>
              </a:rPr>
              <a:t>求</a:t>
            </a:r>
            <a:r>
              <a:rPr kumimoji="1" lang="zh-CN" altLang="en-US" sz="2800" dirty="0">
                <a:solidFill>
                  <a:srgbClr val="800000"/>
                </a:solidFill>
                <a:sym typeface="Wingdings" panose="05000000000000000000" pitchFamily="2" charset="2"/>
              </a:rPr>
              <a:t>相应齐次</a:t>
            </a:r>
            <a:r>
              <a:rPr kumimoji="1" lang="zh-CN" altLang="en-US" sz="2800" dirty="0" smtClean="0">
                <a:solidFill>
                  <a:srgbClr val="800000"/>
                </a:solidFill>
                <a:sym typeface="Wingdings" panose="05000000000000000000" pitchFamily="2" charset="2"/>
              </a:rPr>
              <a:t>方程组</a:t>
            </a:r>
            <a:r>
              <a:rPr kumimoji="1" lang="zh-CN" altLang="en-US" sz="2800" dirty="0">
                <a:solidFill>
                  <a:srgbClr val="800000"/>
                </a:solidFill>
                <a:sym typeface="Wingdings" panose="05000000000000000000" pitchFamily="2" charset="2"/>
              </a:rPr>
              <a:t>解</a:t>
            </a:r>
            <a:r>
              <a:rPr kumimoji="1" lang="zh-CN" altLang="en-US" sz="2800" dirty="0" smtClean="0">
                <a:solidFill>
                  <a:srgbClr val="800000"/>
                </a:solidFill>
                <a:sym typeface="Wingdings" panose="05000000000000000000" pitchFamily="2" charset="2"/>
              </a:rPr>
              <a:t>空间的维数</a:t>
            </a:r>
            <a:r>
              <a:rPr kumimoji="1" lang="en-US" altLang="zh-CN" sz="2800" dirty="0" smtClean="0">
                <a:solidFill>
                  <a:srgbClr val="800000"/>
                </a:solidFill>
                <a:sym typeface="Wingdings" panose="05000000000000000000" pitchFamily="2" charset="2"/>
              </a:rPr>
              <a:t>;</a:t>
            </a:r>
            <a:endParaRPr kumimoji="1" lang="en-US" altLang="zh-CN" sz="2800" dirty="0" smtClean="0">
              <a:solidFill>
                <a:srgbClr val="8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kumimoji="1" lang="zh-CN" altLang="en-US" sz="2800" dirty="0" smtClean="0">
                <a:solidFill>
                  <a:srgbClr val="800000"/>
                </a:solidFill>
                <a:sym typeface="Wingdings" panose="05000000000000000000" pitchFamily="2" charset="2"/>
              </a:rPr>
              <a:t>                  </a:t>
            </a:r>
            <a:r>
              <a:rPr kumimoji="1"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 </a:t>
            </a:r>
            <a:r>
              <a:rPr kumimoji="1" lang="zh-CN" altLang="en-US" sz="2800" dirty="0" smtClean="0">
                <a:solidFill>
                  <a:srgbClr val="800000"/>
                </a:solidFill>
                <a:sym typeface="Wingdings" panose="05000000000000000000" pitchFamily="2" charset="2"/>
              </a:rPr>
              <a:t>求</a:t>
            </a:r>
            <a:r>
              <a:rPr kumimoji="1" lang="zh-CN" altLang="en-US" sz="2800" dirty="0">
                <a:solidFill>
                  <a:srgbClr val="800000"/>
                </a:solidFill>
                <a:sym typeface="Wingdings" panose="05000000000000000000" pitchFamily="2" charset="2"/>
              </a:rPr>
              <a:t>非齐次方程组的特解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/>
            <a:r>
              <a:rPr kumimoji="1"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 (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 </a:t>
            </a:r>
            <a:r>
              <a:rPr kumimoji="1" lang="zh-CN" altLang="en-US" sz="2800" dirty="0" smtClean="0">
                <a:solidFill>
                  <a:srgbClr val="800000"/>
                </a:solidFill>
                <a:sym typeface="Wingdings" panose="05000000000000000000" pitchFamily="2" charset="2"/>
              </a:rPr>
              <a:t>求</a:t>
            </a:r>
            <a:r>
              <a:rPr kumimoji="1" lang="zh-CN" altLang="en-US" sz="2800" dirty="0">
                <a:solidFill>
                  <a:srgbClr val="800000"/>
                </a:solidFill>
                <a:sym typeface="Wingdings" panose="05000000000000000000" pitchFamily="2" charset="2"/>
              </a:rPr>
              <a:t>相应齐次方程组的基础解系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/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 </a:t>
            </a:r>
            <a:r>
              <a:rPr kumimoji="1"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(4)  </a:t>
            </a:r>
            <a:r>
              <a:rPr kumimoji="1" lang="zh-CN" altLang="en-US" sz="2800" dirty="0">
                <a:solidFill>
                  <a:srgbClr val="800000"/>
                </a:solidFill>
                <a:sym typeface="Wingdings" panose="05000000000000000000" pitchFamily="2" charset="2"/>
              </a:rPr>
              <a:t>写出通解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kumimoji="1" lang="zh-CN" altLang="en-US" sz="2800" dirty="0">
              <a:solidFill>
                <a:srgbClr val="8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304800" y="1020763"/>
            <a:ext cx="1331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1354138" y="954088"/>
          <a:ext cx="686276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3" imgW="2971800" imgH="584200" progId="Equation.DSMT4">
                  <p:embed/>
                </p:oleObj>
              </mc:Choice>
              <mc:Fallback>
                <p:oleObj name="Equation" r:id="rId3" imgW="2971800" imgH="58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954088"/>
                        <a:ext cx="6862762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29419" y="2164557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08197"/>
              </p:ext>
            </p:extLst>
          </p:nvPr>
        </p:nvGraphicFramePr>
        <p:xfrm>
          <a:off x="1162844" y="2263418"/>
          <a:ext cx="724535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5" imgW="3136680" imgH="583920" progId="Equation.DSMT4">
                  <p:embed/>
                </p:oleObj>
              </mc:Choice>
              <mc:Fallback>
                <p:oleObj name="Equation" r:id="rId5" imgW="3136680" imgH="583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844" y="2263418"/>
                        <a:ext cx="724535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01363"/>
              </p:ext>
            </p:extLst>
          </p:nvPr>
        </p:nvGraphicFramePr>
        <p:xfrm>
          <a:off x="6477000" y="3733800"/>
          <a:ext cx="1495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7" imgW="647419" imgH="177723" progId="Equation.DSMT4">
                  <p:embed/>
                </p:oleObj>
              </mc:Choice>
              <mc:Fallback>
                <p:oleObj name="Equation" r:id="rId7" imgW="647419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733800"/>
                        <a:ext cx="14954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01873"/>
              </p:ext>
            </p:extLst>
          </p:nvPr>
        </p:nvGraphicFramePr>
        <p:xfrm>
          <a:off x="1162844" y="4172465"/>
          <a:ext cx="49291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9" imgW="2132674" imgH="406224" progId="Equation.DSMT4">
                  <p:embed/>
                </p:oleObj>
              </mc:Choice>
              <mc:Fallback>
                <p:oleObj name="Equation" r:id="rId9" imgW="2132674" imgH="4062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844" y="4172465"/>
                        <a:ext cx="492918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31726"/>
              </p:ext>
            </p:extLst>
          </p:nvPr>
        </p:nvGraphicFramePr>
        <p:xfrm>
          <a:off x="1162844" y="5181600"/>
          <a:ext cx="56626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11" imgW="2451100" imgH="292100" progId="Equation.DSMT4">
                  <p:embed/>
                </p:oleObj>
              </mc:Choice>
              <mc:Fallback>
                <p:oleObj name="Equation" r:id="rId11" imgW="2451100" imgH="292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844" y="5181600"/>
                        <a:ext cx="566261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非齐次线性方程组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457200" y="3505200"/>
          <a:ext cx="8031163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3" imgW="3479800" imgH="1181100" progId="Equation.DSMT4">
                  <p:embed/>
                </p:oleObj>
              </mc:Choice>
              <mc:Fallback>
                <p:oleObj name="Equation" r:id="rId3" imgW="3479800" imgH="1181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031163" cy="270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1000" y="1143000"/>
          <a:ext cx="7862888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5" imgW="3403600" imgH="939800" progId="Equation.DSMT4">
                  <p:embed/>
                </p:oleObj>
              </mc:Choice>
              <mc:Fallback>
                <p:oleObj name="Equation" r:id="rId5" imgW="3403600" imgH="939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7862888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非齐次线性方程组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231776"/>
              </p:ext>
            </p:extLst>
          </p:nvPr>
        </p:nvGraphicFramePr>
        <p:xfrm>
          <a:off x="533400" y="1057850"/>
          <a:ext cx="8148638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3" imgW="3530600" imgH="1155700" progId="Equation.DSMT4">
                  <p:embed/>
                </p:oleObj>
              </mc:Choice>
              <mc:Fallback>
                <p:oleObj name="Equation" r:id="rId3" imgW="3530600" imgH="115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57850"/>
                        <a:ext cx="8148638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50825" y="990600"/>
            <a:ext cx="800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388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非齐次线性方程组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3399" y="3763566"/>
            <a:ext cx="7502375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∵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未知数个数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=4 , 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系数矩阵行最简形式中</a:t>
            </a:r>
            <a:endParaRPr kumimoji="1"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非零行个数是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∴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对应的齐次方程组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Ax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=0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解空间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dim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=4-3=1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endParaRPr kumimoji="1"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即基础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解系只含一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个非零解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向量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8364" y="3763566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661539"/>
              </p:ext>
            </p:extLst>
          </p:nvPr>
        </p:nvGraphicFramePr>
        <p:xfrm>
          <a:off x="522288" y="2561343"/>
          <a:ext cx="6365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3" imgW="2755800" imgH="215640" progId="Equation.DSMT4">
                  <p:embed/>
                </p:oleObj>
              </mc:Choice>
              <mc:Fallback>
                <p:oleObj name="Equation" r:id="rId3" imgW="27558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561343"/>
                        <a:ext cx="6365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728768"/>
              </p:ext>
            </p:extLst>
          </p:nvPr>
        </p:nvGraphicFramePr>
        <p:xfrm>
          <a:off x="492825" y="3083362"/>
          <a:ext cx="85677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5" imgW="3708400" imgH="292100" progId="Equation.DSMT4">
                  <p:embed/>
                </p:oleObj>
              </mc:Choice>
              <mc:Fallback>
                <p:oleObj name="Equation" r:id="rId5" imgW="37084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25" y="3083362"/>
                        <a:ext cx="856773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041898"/>
              </p:ext>
            </p:extLst>
          </p:nvPr>
        </p:nvGraphicFramePr>
        <p:xfrm>
          <a:off x="522288" y="901700"/>
          <a:ext cx="44592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7" imgW="1930320" imgH="406080" progId="Equation.DSMT4">
                  <p:embed/>
                </p:oleObj>
              </mc:Choice>
              <mc:Fallback>
                <p:oleObj name="Equation" r:id="rId7" imgW="193032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901700"/>
                        <a:ext cx="44592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88120"/>
              </p:ext>
            </p:extLst>
          </p:nvPr>
        </p:nvGraphicFramePr>
        <p:xfrm>
          <a:off x="1153226" y="1631950"/>
          <a:ext cx="72469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9" imgW="3136900" imgH="406400" progId="Equation.DSMT4">
                  <p:embed/>
                </p:oleObj>
              </mc:Choice>
              <mc:Fallback>
                <p:oleObj name="Equation" r:id="rId9" imgW="31369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226" y="1631950"/>
                        <a:ext cx="72469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非齐次线性方程组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71698"/>
              </p:ext>
            </p:extLst>
          </p:nvPr>
        </p:nvGraphicFramePr>
        <p:xfrm>
          <a:off x="522288" y="3986036"/>
          <a:ext cx="7747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1" imgW="3352680" imgH="583920" progId="Equation.DSMT4">
                  <p:embed/>
                </p:oleObj>
              </mc:Choice>
              <mc:Fallback>
                <p:oleObj name="Equation" r:id="rId11" imgW="33526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986036"/>
                        <a:ext cx="7747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75361"/>
              </p:ext>
            </p:extLst>
          </p:nvPr>
        </p:nvGraphicFramePr>
        <p:xfrm>
          <a:off x="304800" y="1048554"/>
          <a:ext cx="8686800" cy="144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3" imgW="3949560" imgH="660240" progId="Equation.DSMT4">
                  <p:embed/>
                </p:oleObj>
              </mc:Choice>
              <mc:Fallback>
                <p:oleObj name="Equation" r:id="rId3" imgW="3949560" imgH="660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48554"/>
                        <a:ext cx="8686800" cy="144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28600" y="990600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304800" y="2508652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0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64929"/>
              </p:ext>
            </p:extLst>
          </p:nvPr>
        </p:nvGraphicFramePr>
        <p:xfrm>
          <a:off x="969509" y="2463769"/>
          <a:ext cx="6955291" cy="99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5" imgW="3162240" imgH="457200" progId="Equation.DSMT4">
                  <p:embed/>
                </p:oleObj>
              </mc:Choice>
              <mc:Fallback>
                <p:oleObj name="Equation" r:id="rId5" imgW="316224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09" y="2463769"/>
                        <a:ext cx="6955291" cy="998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77182"/>
              </p:ext>
            </p:extLst>
          </p:nvPr>
        </p:nvGraphicFramePr>
        <p:xfrm>
          <a:off x="947738" y="3368389"/>
          <a:ext cx="8015432" cy="54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7" imgW="3504960" imgH="241200" progId="Equation.DSMT4">
                  <p:embed/>
                </p:oleObj>
              </mc:Choice>
              <mc:Fallback>
                <p:oleObj name="Equation" r:id="rId7" imgW="350496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368389"/>
                        <a:ext cx="8015432" cy="548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非齐次线性方程组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61609"/>
              </p:ext>
            </p:extLst>
          </p:nvPr>
        </p:nvGraphicFramePr>
        <p:xfrm>
          <a:off x="969509" y="3906785"/>
          <a:ext cx="5659891" cy="201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9" imgW="2616200" imgH="939800" progId="Equation.DSMT4">
                  <p:embed/>
                </p:oleObj>
              </mc:Choice>
              <mc:Fallback>
                <p:oleObj name="Equation" r:id="rId9" imgW="26162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09" y="3906785"/>
                        <a:ext cx="5659891" cy="2018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0085"/>
              </p:ext>
            </p:extLst>
          </p:nvPr>
        </p:nvGraphicFramePr>
        <p:xfrm>
          <a:off x="936852" y="5891103"/>
          <a:ext cx="5957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11" imgW="2578100" imgH="215900" progId="Equation.DSMT4">
                  <p:embed/>
                </p:oleObj>
              </mc:Choice>
              <mc:Fallback>
                <p:oleObj name="Equation" r:id="rId11" imgW="257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852" y="5891103"/>
                        <a:ext cx="59578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077200" y="5863183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805418"/>
              </p:ext>
            </p:extLst>
          </p:nvPr>
        </p:nvGraphicFramePr>
        <p:xfrm>
          <a:off x="755650" y="754062"/>
          <a:ext cx="55705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2336800" imgH="406400" progId="Equation.DSMT4">
                  <p:embed/>
                </p:oleObj>
              </mc:Choice>
              <mc:Fallback>
                <p:oleObj name="Equation" r:id="rId3" imgW="23368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54062"/>
                        <a:ext cx="55705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56657"/>
              </p:ext>
            </p:extLst>
          </p:nvPr>
        </p:nvGraphicFramePr>
        <p:xfrm>
          <a:off x="755650" y="1696278"/>
          <a:ext cx="8083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5" imgW="3390840" imgH="241200" progId="Equation.DSMT4">
                  <p:embed/>
                </p:oleObj>
              </mc:Choice>
              <mc:Fallback>
                <p:oleObj name="Equation" r:id="rId5" imgW="339084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96278"/>
                        <a:ext cx="80835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04991155"/>
              </p:ext>
            </p:extLst>
          </p:nvPr>
        </p:nvGraphicFramePr>
        <p:xfrm>
          <a:off x="755650" y="2420143"/>
          <a:ext cx="7162800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7" imgW="2710067" imgH="1587809" progId="Equation.DSMT4">
                  <p:embed/>
                </p:oleObj>
              </mc:Choice>
              <mc:Fallback>
                <p:oleObj name="Equation" r:id="rId7" imgW="2710067" imgH="1587809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20143"/>
                        <a:ext cx="7162800" cy="369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1371600" y="4267200"/>
            <a:ext cx="694531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0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一、复习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93611"/>
              </p:ext>
            </p:extLst>
          </p:nvPr>
        </p:nvGraphicFramePr>
        <p:xfrm>
          <a:off x="498475" y="657225"/>
          <a:ext cx="7348538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" name="Equation" r:id="rId3" imgW="3644640" imgH="634680" progId="Equation.DSMT4">
                  <p:embed/>
                </p:oleObj>
              </mc:Choice>
              <mc:Fallback>
                <p:oleObj name="Equation" r:id="rId3" imgW="3644640" imgH="634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657225"/>
                        <a:ext cx="7348538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493713" y="1997075"/>
          <a:ext cx="63769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" name="Equation" r:id="rId5" imgW="3162300" imgH="215900" progId="Equation.DSMT4">
                  <p:embed/>
                </p:oleObj>
              </mc:Choice>
              <mc:Fallback>
                <p:oleObj name="Equation" r:id="rId5" imgW="31623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1997075"/>
                        <a:ext cx="63769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7832725" y="1604963"/>
          <a:ext cx="12033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Equation" r:id="rId7" imgW="596641" imgH="203112" progId="Equation.DSMT4">
                  <p:embed/>
                </p:oleObj>
              </mc:Choice>
              <mc:Fallback>
                <p:oleObj name="Equation" r:id="rId7" imgW="59664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725" y="1604963"/>
                        <a:ext cx="12033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484188" y="2441575"/>
          <a:ext cx="7221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Equation" r:id="rId9" imgW="3581400" imgH="215900" progId="Equation.DSMT4">
                  <p:embed/>
                </p:oleObj>
              </mc:Choice>
              <mc:Fallback>
                <p:oleObj name="Equation" r:id="rId9" imgW="35814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441575"/>
                        <a:ext cx="72215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6943725" y="2055813"/>
          <a:ext cx="21002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Equation" r:id="rId11" imgW="1040948" imgH="203112" progId="Equation.DSMT4">
                  <p:embed/>
                </p:oleObj>
              </mc:Choice>
              <mc:Fallback>
                <p:oleObj name="Equation" r:id="rId11" imgW="1040948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2055813"/>
                        <a:ext cx="21002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7816850" y="2474913"/>
          <a:ext cx="120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13" imgW="596641" imgH="203112" progId="Equation.DSMT4">
                  <p:embed/>
                </p:oleObj>
              </mc:Choice>
              <mc:Fallback>
                <p:oleObj name="Equation" r:id="rId13" imgW="596641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0" y="2474913"/>
                        <a:ext cx="12033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468313" y="2895600"/>
          <a:ext cx="70913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Equation" r:id="rId15" imgW="3517900" imgH="431800" progId="Equation.DSMT4">
                  <p:embed/>
                </p:oleObj>
              </mc:Choice>
              <mc:Fallback>
                <p:oleObj name="Equation" r:id="rId15" imgW="35179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95600"/>
                        <a:ext cx="70913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4249738" y="3406775"/>
          <a:ext cx="4762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17" imgW="2362200" imgH="203200" progId="Equation.DSMT4">
                  <p:embed/>
                </p:oleObj>
              </mc:Choice>
              <mc:Fallback>
                <p:oleObj name="Equation" r:id="rId17" imgW="23622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3406775"/>
                        <a:ext cx="4762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477838" y="3738563"/>
          <a:ext cx="54022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Equation" r:id="rId19" imgW="2679700" imgH="431800" progId="Equation.DSMT4">
                  <p:embed/>
                </p:oleObj>
              </mc:Choice>
              <mc:Fallback>
                <p:oleObj name="Equation" r:id="rId19" imgW="26797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738563"/>
                        <a:ext cx="54022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8" name="Object 14"/>
          <p:cNvGraphicFramePr>
            <a:graphicFrameLocks noChangeAspect="1"/>
          </p:cNvGraphicFramePr>
          <p:nvPr/>
        </p:nvGraphicFramePr>
        <p:xfrm>
          <a:off x="6075363" y="4208463"/>
          <a:ext cx="29448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" name="Equation" r:id="rId21" imgW="1459866" imgH="203112" progId="Equation.DSMT4">
                  <p:embed/>
                </p:oleObj>
              </mc:Choice>
              <mc:Fallback>
                <p:oleObj name="Equation" r:id="rId21" imgW="1459866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4208463"/>
                        <a:ext cx="29448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463550" y="4670425"/>
          <a:ext cx="51466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1" name="Equation" r:id="rId23" imgW="2552700" imgH="647700" progId="Equation.DSMT4">
                  <p:embed/>
                </p:oleObj>
              </mc:Choice>
              <mc:Fallback>
                <p:oleObj name="Equation" r:id="rId23" imgW="2552700" imgH="647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670425"/>
                        <a:ext cx="514667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5727700" y="5648325"/>
          <a:ext cx="32781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25" imgW="1625600" imgH="203200" progId="Equation.DSMT4">
                  <p:embed/>
                </p:oleObj>
              </mc:Choice>
              <mc:Fallback>
                <p:oleObj name="Equation" r:id="rId25" imgW="16256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5648325"/>
                        <a:ext cx="32781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03568"/>
              </p:ext>
            </p:extLst>
          </p:nvPr>
        </p:nvGraphicFramePr>
        <p:xfrm>
          <a:off x="519113" y="6096000"/>
          <a:ext cx="5684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27" imgW="2819400" imgH="215900" progId="Equation.DSMT4">
                  <p:embed/>
                </p:oleObj>
              </mc:Choice>
              <mc:Fallback>
                <p:oleObj name="Equation" r:id="rId27" imgW="2819400" imgH="215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096000"/>
                        <a:ext cx="56848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49296"/>
              </p:ext>
            </p:extLst>
          </p:nvPr>
        </p:nvGraphicFramePr>
        <p:xfrm>
          <a:off x="6303963" y="6110288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Equation" r:id="rId29" imgW="1333500" imgH="203200" progId="Equation.DSMT4">
                  <p:embed/>
                </p:oleObj>
              </mc:Choice>
              <mc:Fallback>
                <p:oleObj name="Equation" r:id="rId29" imgW="13335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6110288"/>
                        <a:ext cx="2689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非齐次线性方程组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5" name="Group 9"/>
          <p:cNvGrpSpPr>
            <a:grpSpLocks/>
          </p:cNvGrpSpPr>
          <p:nvPr/>
        </p:nvGrpSpPr>
        <p:grpSpPr bwMode="auto">
          <a:xfrm>
            <a:off x="545121" y="870029"/>
            <a:ext cx="5310188" cy="2490788"/>
            <a:chOff x="528" y="480"/>
            <a:chExt cx="3345" cy="1569"/>
          </a:xfrm>
        </p:grpSpPr>
        <p:sp>
          <p:nvSpPr>
            <p:cNvPr id="20490" name="Text Box 2"/>
            <p:cNvSpPr txBox="1">
              <a:spLocks noChangeArrowheads="1"/>
            </p:cNvSpPr>
            <p:nvPr/>
          </p:nvSpPr>
          <p:spPr bwMode="auto">
            <a:xfrm>
              <a:off x="528" y="480"/>
              <a:ext cx="22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. </a:t>
              </a:r>
              <a:r>
                <a:rPr lang="zh-CN" altLang="en-US" sz="2800" dirty="0" smtClean="0"/>
                <a:t>求</a:t>
              </a:r>
              <a:r>
                <a:rPr lang="zh-CN" altLang="en-US" sz="2800" dirty="0"/>
                <a:t>齐次线性方程组</a:t>
              </a:r>
            </a:p>
          </p:txBody>
        </p:sp>
        <p:graphicFrame>
          <p:nvGraphicFramePr>
            <p:cNvPr id="2048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050116"/>
                </p:ext>
              </p:extLst>
            </p:nvPr>
          </p:nvGraphicFramePr>
          <p:xfrm>
            <a:off x="1513" y="802"/>
            <a:ext cx="2360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name="Equation" r:id="rId3" imgW="4127500" imgH="1511300" progId="Equation.3">
                    <p:embed/>
                  </p:oleObj>
                </mc:Choice>
                <mc:Fallback>
                  <p:oleObj name="Equation" r:id="rId3" imgW="4127500" imgH="151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802"/>
                          <a:ext cx="2360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4"/>
            <p:cNvSpPr txBox="1">
              <a:spLocks noChangeArrowheads="1"/>
            </p:cNvSpPr>
            <p:nvPr/>
          </p:nvSpPr>
          <p:spPr bwMode="auto">
            <a:xfrm>
              <a:off x="893" y="1722"/>
              <a:ext cx="19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的基础解系与通解</a:t>
              </a:r>
              <a:r>
                <a:rPr lang="en-US" altLang="zh-CN" sz="2800" dirty="0"/>
                <a:t>.</a:t>
              </a:r>
            </a:p>
          </p:txBody>
        </p:sp>
      </p:grp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45121" y="3450004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25993"/>
              </p:ext>
            </p:extLst>
          </p:nvPr>
        </p:nvGraphicFramePr>
        <p:xfrm>
          <a:off x="1088860" y="4200604"/>
          <a:ext cx="734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5" imgW="7340600" imgH="1511300" progId="Equation.3">
                  <p:embed/>
                </p:oleObj>
              </mc:Choice>
              <mc:Fallback>
                <p:oleObj name="Equation" r:id="rId5" imgW="73406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860" y="4200604"/>
                        <a:ext cx="7340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24559" y="3468726"/>
            <a:ext cx="7772400" cy="523875"/>
            <a:chOff x="552" y="2076"/>
            <a:chExt cx="4896" cy="330"/>
          </a:xfrm>
        </p:grpSpPr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552" y="2076"/>
              <a:ext cx="48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/>
                <a:t>对</a:t>
              </a:r>
              <a:r>
                <a:rPr lang="zh-CN" altLang="en-US" sz="2800" dirty="0"/>
                <a:t>系数矩阵   作初等行变换，变为行最</a:t>
              </a:r>
              <a:r>
                <a:rPr lang="zh-CN" altLang="en-US" sz="2800" dirty="0" smtClean="0"/>
                <a:t>简</a:t>
              </a:r>
              <a:r>
                <a:rPr lang="zh-CN" altLang="en-US" sz="2800" dirty="0"/>
                <a:t>形式</a:t>
              </a:r>
              <a:r>
                <a:rPr lang="zh-CN" altLang="en-US" sz="2800" dirty="0" smtClean="0"/>
                <a:t>有</a:t>
              </a:r>
              <a:endParaRPr lang="zh-CN" altLang="en-US" sz="2800" dirty="0"/>
            </a:p>
          </p:txBody>
        </p:sp>
        <p:graphicFrame>
          <p:nvGraphicFramePr>
            <p:cNvPr id="2048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117320"/>
                </p:ext>
              </p:extLst>
            </p:nvPr>
          </p:nvGraphicFramePr>
          <p:xfrm>
            <a:off x="1746" y="2133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3" name="Equation" r:id="rId7" imgW="291973" imgH="304668" progId="Equation.3">
                    <p:embed/>
                  </p:oleObj>
                </mc:Choice>
                <mc:Fallback>
                  <p:oleObj name="Equation" r:id="rId7" imgW="291973" imgH="30466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133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8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14400" y="825500"/>
          <a:ext cx="4508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Equation" r:id="rId3" imgW="4508500" imgH="1689100" progId="Equation.3">
                  <p:embed/>
                </p:oleObj>
              </mc:Choice>
              <mc:Fallback>
                <p:oleObj name="Equation" r:id="rId3" imgW="4508500" imgH="168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25500"/>
                        <a:ext cx="45085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699506"/>
              </p:ext>
            </p:extLst>
          </p:nvPr>
        </p:nvGraphicFramePr>
        <p:xfrm>
          <a:off x="914400" y="2679700"/>
          <a:ext cx="299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5" imgW="2997200" imgH="977900" progId="Equation.3">
                  <p:embed/>
                </p:oleObj>
              </mc:Choice>
              <mc:Fallback>
                <p:oleObj name="Equation" r:id="rId5" imgW="29972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79700"/>
                        <a:ext cx="299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09110"/>
              </p:ext>
            </p:extLst>
          </p:nvPr>
        </p:nvGraphicFramePr>
        <p:xfrm>
          <a:off x="4114800" y="2679700"/>
          <a:ext cx="434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Equation" r:id="rId7" imgW="4343400" imgH="977900" progId="Equation.3">
                  <p:embed/>
                </p:oleObj>
              </mc:Choice>
              <mc:Fallback>
                <p:oleObj name="Equation" r:id="rId7" imgW="43434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79700"/>
                        <a:ext cx="434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72268"/>
              </p:ext>
            </p:extLst>
          </p:nvPr>
        </p:nvGraphicFramePr>
        <p:xfrm>
          <a:off x="922317" y="3962400"/>
          <a:ext cx="5486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Equation" r:id="rId9" imgW="5486400" imgH="2044700" progId="Equation.3">
                  <p:embed/>
                </p:oleObj>
              </mc:Choice>
              <mc:Fallback>
                <p:oleObj name="Equation" r:id="rId9" imgW="54864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17" y="3962400"/>
                        <a:ext cx="5486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034343"/>
              </p:ext>
            </p:extLst>
          </p:nvPr>
        </p:nvGraphicFramePr>
        <p:xfrm>
          <a:off x="838200" y="1828800"/>
          <a:ext cx="68072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6807200" imgH="2578100" progId="Equation.3">
                  <p:embed/>
                </p:oleObj>
              </mc:Choice>
              <mc:Fallback>
                <p:oleObj name="Equation" r:id="rId3" imgW="68072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6807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8" name="Group 9"/>
          <p:cNvGrpSpPr>
            <a:grpSpLocks/>
          </p:cNvGrpSpPr>
          <p:nvPr/>
        </p:nvGrpSpPr>
        <p:grpSpPr bwMode="auto">
          <a:xfrm>
            <a:off x="685800" y="792164"/>
            <a:ext cx="6769100" cy="1511300"/>
            <a:chOff x="528" y="514"/>
            <a:chExt cx="4264" cy="952"/>
          </a:xfrm>
        </p:grpSpPr>
        <p:sp>
          <p:nvSpPr>
            <p:cNvPr id="23561" name="Rectangle 2"/>
            <p:cNvSpPr>
              <a:spLocks noChangeArrowheads="1"/>
            </p:cNvSpPr>
            <p:nvPr/>
          </p:nvSpPr>
          <p:spPr bwMode="auto">
            <a:xfrm>
              <a:off x="528" y="825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sz="2800" dirty="0" smtClean="0"/>
                <a:t>求解</a:t>
              </a:r>
              <a:r>
                <a:rPr lang="zh-CN" altLang="en-US" sz="2800" dirty="0"/>
                <a:t>方程组</a:t>
              </a:r>
            </a:p>
          </p:txBody>
        </p:sp>
        <p:graphicFrame>
          <p:nvGraphicFramePr>
            <p:cNvPr id="2355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179666"/>
                </p:ext>
              </p:extLst>
            </p:nvPr>
          </p:nvGraphicFramePr>
          <p:xfrm>
            <a:off x="2112" y="514"/>
            <a:ext cx="2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4" name="Equation" r:id="rId3" imgW="4254500" imgH="1511300" progId="Equation.3">
                    <p:embed/>
                  </p:oleObj>
                </mc:Choice>
                <mc:Fallback>
                  <p:oleObj name="Equation" r:id="rId3" imgW="4254500" imgH="151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14"/>
                          <a:ext cx="268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857250" y="257175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60622"/>
              </p:ext>
            </p:extLst>
          </p:nvPr>
        </p:nvGraphicFramePr>
        <p:xfrm>
          <a:off x="1733797" y="2613007"/>
          <a:ext cx="4628903" cy="39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5" imgW="4775200" imgH="406400" progId="Equation.3">
                  <p:embed/>
                </p:oleObj>
              </mc:Choice>
              <mc:Fallback>
                <p:oleObj name="Equation" r:id="rId5" imgW="47752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97" y="2613007"/>
                        <a:ext cx="4628903" cy="393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76694"/>
              </p:ext>
            </p:extLst>
          </p:nvPr>
        </p:nvGraphicFramePr>
        <p:xfrm>
          <a:off x="1733797" y="3060700"/>
          <a:ext cx="461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7" imgW="4610100" imgH="1511300" progId="Equation.3">
                  <p:embed/>
                </p:oleObj>
              </mc:Choice>
              <mc:Fallback>
                <p:oleObj name="Equation" r:id="rId7" imgW="46101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97" y="3060700"/>
                        <a:ext cx="461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84881"/>
              </p:ext>
            </p:extLst>
          </p:nvPr>
        </p:nvGraphicFramePr>
        <p:xfrm>
          <a:off x="2102097" y="4658401"/>
          <a:ext cx="387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9" imgW="3873500" imgH="1511300" progId="Equation.3">
                  <p:embed/>
                </p:oleObj>
              </mc:Choice>
              <mc:Fallback>
                <p:oleObj name="Equation" r:id="rId9" imgW="38735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097" y="4658401"/>
                        <a:ext cx="3873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456354"/>
              </p:ext>
            </p:extLst>
          </p:nvPr>
        </p:nvGraphicFramePr>
        <p:xfrm>
          <a:off x="914400" y="939800"/>
          <a:ext cx="3050621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3" imgW="1320227" imgH="203112" progId="Equation.DSMT4">
                  <p:embed/>
                </p:oleObj>
              </mc:Choice>
              <mc:Fallback>
                <p:oleObj name="Equation" r:id="rId3" imgW="1320227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39800"/>
                        <a:ext cx="3050621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906811"/>
              </p:ext>
            </p:extLst>
          </p:nvPr>
        </p:nvGraphicFramePr>
        <p:xfrm>
          <a:off x="2776187" y="1450563"/>
          <a:ext cx="2632869" cy="97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5" imgW="1371600" imgH="507960" progId="Equation.DSMT4">
                  <p:embed/>
                </p:oleObj>
              </mc:Choice>
              <mc:Fallback>
                <p:oleObj name="Equation" r:id="rId5" imgW="137160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187" y="1450563"/>
                        <a:ext cx="2632869" cy="97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914400" y="2571750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7" imgW="2132674" imgH="406224" progId="Equation.3">
                  <p:embed/>
                </p:oleObj>
              </mc:Choice>
              <mc:Fallback>
                <p:oleObj name="Equation" r:id="rId7" imgW="2132674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71750"/>
                        <a:ext cx="213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3086100" y="23622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9" imgW="2171700" imgH="838200" progId="Equation.3">
                  <p:embed/>
                </p:oleObj>
              </mc:Choice>
              <mc:Fallback>
                <p:oleObj name="Equation" r:id="rId9" imgW="21717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3622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5283200" y="2609850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11" imgW="3251200" imgH="406400" progId="Equation.3">
                  <p:embed/>
                </p:oleObj>
              </mc:Choice>
              <mc:Fallback>
                <p:oleObj name="Equation" r:id="rId11" imgW="32512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609850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2794000" y="3124200"/>
          <a:ext cx="1625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13" imgW="1625600" imgH="2044700" progId="Equation.3">
                  <p:embed/>
                </p:oleObj>
              </mc:Choice>
              <mc:Fallback>
                <p:oleObj name="Equation" r:id="rId13" imgW="1625600" imgH="2044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124200"/>
                        <a:ext cx="1625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776642"/>
              </p:ext>
            </p:extLst>
          </p:nvPr>
        </p:nvGraphicFramePr>
        <p:xfrm>
          <a:off x="914400" y="5168900"/>
          <a:ext cx="67230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15" imgW="3073320" imgH="507960" progId="Equation.DSMT4">
                  <p:embed/>
                </p:oleObj>
              </mc:Choice>
              <mc:Fallback>
                <p:oleObj name="Equation" r:id="rId15" imgW="307332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68900"/>
                        <a:ext cx="672306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982483"/>
              </p:ext>
            </p:extLst>
          </p:nvPr>
        </p:nvGraphicFramePr>
        <p:xfrm>
          <a:off x="1436419" y="12954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3" imgW="2641600" imgH="977900" progId="Equation.3">
                  <p:embed/>
                </p:oleObj>
              </mc:Choice>
              <mc:Fallback>
                <p:oleObj name="Equation" r:id="rId3" imgW="26416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419" y="12954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6526"/>
              </p:ext>
            </p:extLst>
          </p:nvPr>
        </p:nvGraphicFramePr>
        <p:xfrm>
          <a:off x="4375150" y="12954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5" imgW="2984500" imgH="977900" progId="Equation.DSMT4">
                  <p:embed/>
                </p:oleObj>
              </mc:Choice>
              <mc:Fallback>
                <p:oleObj name="Equation" r:id="rId5" imgW="2984500" imgH="977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12954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990600" y="2705100"/>
          <a:ext cx="612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7" imgW="6121400" imgH="393700" progId="Equation.3">
                  <p:embed/>
                </p:oleObj>
              </mc:Choice>
              <mc:Fallback>
                <p:oleObj name="Equation" r:id="rId7" imgW="6121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05100"/>
                        <a:ext cx="612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235200" y="3352800"/>
          <a:ext cx="3632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9" imgW="3632200" imgH="2044700" progId="Equation.3">
                  <p:embed/>
                </p:oleObj>
              </mc:Choice>
              <mc:Fallback>
                <p:oleObj name="Equation" r:id="rId9" imgW="36322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352800"/>
                        <a:ext cx="3632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026"/>
          <p:cNvGraphicFramePr>
            <a:graphicFrameLocks noChangeAspect="1"/>
          </p:cNvGraphicFramePr>
          <p:nvPr/>
        </p:nvGraphicFramePr>
        <p:xfrm>
          <a:off x="977900" y="12192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3" imgW="2527300" imgH="393700" progId="Equation.3">
                  <p:embed/>
                </p:oleObj>
              </mc:Choice>
              <mc:Fallback>
                <p:oleObj name="Equation" r:id="rId3" imgW="2527300" imgH="393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192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1027"/>
          <p:cNvGraphicFramePr>
            <a:graphicFrameLocks noChangeAspect="1"/>
          </p:cNvGraphicFramePr>
          <p:nvPr/>
        </p:nvGraphicFramePr>
        <p:xfrm>
          <a:off x="1816100" y="2286000"/>
          <a:ext cx="6108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5" imgW="6108700" imgH="2044700" progId="Equation.3">
                  <p:embed/>
                </p:oleObj>
              </mc:Choice>
              <mc:Fallback>
                <p:oleObj name="Equation" r:id="rId5" imgW="6108700" imgH="2044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286000"/>
                        <a:ext cx="6108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565966"/>
              </p:ext>
            </p:extLst>
          </p:nvPr>
        </p:nvGraphicFramePr>
        <p:xfrm>
          <a:off x="1733550" y="1640661"/>
          <a:ext cx="5041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3" imgW="5041900" imgH="2057400" progId="Equation.3">
                  <p:embed/>
                </p:oleObj>
              </mc:Choice>
              <mc:Fallback>
                <p:oleObj name="Equation" r:id="rId3" imgW="50419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640661"/>
                        <a:ext cx="5041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4875" y="4267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60272"/>
              </p:ext>
            </p:extLst>
          </p:nvPr>
        </p:nvGraphicFramePr>
        <p:xfrm>
          <a:off x="1733550" y="3962400"/>
          <a:ext cx="42941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5" imgW="4305300" imgH="2044700" progId="Equation.3">
                  <p:embed/>
                </p:oleObj>
              </mc:Choice>
              <mc:Fallback>
                <p:oleObj name="Equation" r:id="rId5" imgW="43053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962400"/>
                        <a:ext cx="42941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866879" y="109863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 smtClean="0"/>
              <a:t>求</a:t>
            </a:r>
            <a:r>
              <a:rPr lang="zh-CN" altLang="en-US" sz="2800" dirty="0"/>
              <a:t>下述方程组的解</a:t>
            </a:r>
          </a:p>
        </p:txBody>
      </p:sp>
      <p:sp>
        <p:nvSpPr>
          <p:cNvPr id="27654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057400" y="990600"/>
          <a:ext cx="44958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3" imgW="1968500" imgH="914400" progId="Equation.DSMT4">
                  <p:embed/>
                </p:oleObj>
              </mc:Choice>
              <mc:Fallback>
                <p:oleObj name="Equation" r:id="rId3" imgW="196850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90600"/>
                        <a:ext cx="44958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2209800" y="3200400"/>
          <a:ext cx="41148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5" imgW="1714500" imgH="1295400" progId="Equation.DSMT4">
                  <p:embed/>
                </p:oleObj>
              </mc:Choice>
              <mc:Fallback>
                <p:oleObj name="Equation" r:id="rId5" imgW="1714500" imgH="129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41148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2047"/>
              </p:ext>
            </p:extLst>
          </p:nvPr>
        </p:nvGraphicFramePr>
        <p:xfrm>
          <a:off x="1284288" y="1714500"/>
          <a:ext cx="72945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3" imgW="3060360" imgH="228600" progId="Equation.DSMT4">
                  <p:embed/>
                </p:oleObj>
              </mc:Choice>
              <mc:Fallback>
                <p:oleObj name="Equation" r:id="rId3" imgW="30603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714500"/>
                        <a:ext cx="72945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425913"/>
              </p:ext>
            </p:extLst>
          </p:nvPr>
        </p:nvGraphicFramePr>
        <p:xfrm>
          <a:off x="1284288" y="2262054"/>
          <a:ext cx="43592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5" imgW="1828800" imgH="431640" progId="Equation.DSMT4">
                  <p:embed/>
                </p:oleObj>
              </mc:Choice>
              <mc:Fallback>
                <p:oleObj name="Equation" r:id="rId5" imgW="182880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262054"/>
                        <a:ext cx="435927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215213"/>
              </p:ext>
            </p:extLst>
          </p:nvPr>
        </p:nvGraphicFramePr>
        <p:xfrm>
          <a:off x="2224088" y="3201988"/>
          <a:ext cx="50260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7" imgW="2108160" imgH="241200" progId="Equation.DSMT4">
                  <p:embed/>
                </p:oleObj>
              </mc:Choice>
              <mc:Fallback>
                <p:oleObj name="Equation" r:id="rId7" imgW="21081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201988"/>
                        <a:ext cx="50260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27620"/>
              </p:ext>
            </p:extLst>
          </p:nvPr>
        </p:nvGraphicFramePr>
        <p:xfrm>
          <a:off x="2224088" y="3646653"/>
          <a:ext cx="52085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9" imgW="2184120" imgH="241200" progId="Equation.DSMT4">
                  <p:embed/>
                </p:oleObj>
              </mc:Choice>
              <mc:Fallback>
                <p:oleObj name="Equation" r:id="rId9" imgW="218412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646653"/>
                        <a:ext cx="52085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1265238" y="4308475"/>
            <a:ext cx="67505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</a:rPr>
              <a:t>解可以用列向量表示，称为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向量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。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</a:rPr>
              <a:t>解集可以看作是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解向量的集合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5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840038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一、复习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57200" y="1134241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</a:rPr>
              <a:t>解的判定方法：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8" grpId="0" autoUpdateAnimBg="0"/>
      <p:bldP spid="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7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073172"/>
              </p:ext>
            </p:extLst>
          </p:nvPr>
        </p:nvGraphicFramePr>
        <p:xfrm>
          <a:off x="2426525" y="1038643"/>
          <a:ext cx="3644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3" imgW="3644900" imgH="1536700" progId="Equation.3">
                  <p:embed/>
                </p:oleObj>
              </mc:Choice>
              <mc:Fallback>
                <p:oleObj name="Equation" r:id="rId3" imgW="3644900" imgH="15367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525" y="1038643"/>
                        <a:ext cx="3644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2052"/>
          <p:cNvSpPr>
            <a:spLocks noChangeArrowheads="1"/>
          </p:cNvSpPr>
          <p:nvPr/>
        </p:nvSpPr>
        <p:spPr bwMode="auto">
          <a:xfrm>
            <a:off x="882069" y="1117989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依次取</a:t>
            </a:r>
            <a:endParaRPr lang="zh-CN" altLang="en-US" sz="2800" dirty="0"/>
          </a:p>
        </p:txBody>
      </p:sp>
      <p:graphicFrame>
        <p:nvGraphicFramePr>
          <p:cNvPr id="67590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12819"/>
              </p:ext>
            </p:extLst>
          </p:nvPr>
        </p:nvGraphicFramePr>
        <p:xfrm>
          <a:off x="2399806" y="2833431"/>
          <a:ext cx="473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5" imgW="4737100" imgH="977900" progId="Equation.3">
                  <p:embed/>
                </p:oleObj>
              </mc:Choice>
              <mc:Fallback>
                <p:oleObj name="Equation" r:id="rId5" imgW="4737100" imgH="9779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806" y="2833431"/>
                        <a:ext cx="473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60316"/>
              </p:ext>
            </p:extLst>
          </p:nvPr>
        </p:nvGraphicFramePr>
        <p:xfrm>
          <a:off x="1798452" y="4343400"/>
          <a:ext cx="4901045" cy="222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7" imgW="5689600" imgH="2578100" progId="Equation.3">
                  <p:embed/>
                </p:oleObj>
              </mc:Choice>
              <mc:Fallback>
                <p:oleObj name="Equation" r:id="rId7" imgW="5689600" imgH="257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452" y="4343400"/>
                        <a:ext cx="4901045" cy="2220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82069" y="3883634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故得基础解系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066800" y="1863983"/>
            <a:ext cx="46730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+mn-ea"/>
                <a:ea typeface="+mn-ea"/>
              </a:rPr>
              <a:t>是非齐次方程组的一个特解</a:t>
            </a:r>
            <a:r>
              <a:rPr lang="en-US" altLang="zh-CN" sz="2800" dirty="0" smtClean="0">
                <a:latin typeface="+mn-ea"/>
                <a:ea typeface="+mn-ea"/>
              </a:rPr>
              <a:t>.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45761"/>
              </p:ext>
            </p:extLst>
          </p:nvPr>
        </p:nvGraphicFramePr>
        <p:xfrm>
          <a:off x="1170747" y="990600"/>
          <a:ext cx="6144453" cy="97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3" imgW="2489040" imgH="393480" progId="Equation.DSMT4">
                  <p:embed/>
                </p:oleObj>
              </mc:Choice>
              <mc:Fallback>
                <p:oleObj name="Equation" r:id="rId3" imgW="24890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747" y="990600"/>
                        <a:ext cx="6144453" cy="971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066800" y="2657733"/>
            <a:ext cx="341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所以方程组的通解为</a:t>
            </a:r>
          </a:p>
        </p:txBody>
      </p:sp>
      <p:sp>
        <p:nvSpPr>
          <p:cNvPr id="30727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90498"/>
              </p:ext>
            </p:extLst>
          </p:nvPr>
        </p:nvGraphicFramePr>
        <p:xfrm>
          <a:off x="1493281" y="3334028"/>
          <a:ext cx="5973288" cy="236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5" imgW="6515100" imgH="2578100" progId="Equation.3">
                  <p:embed/>
                </p:oleObj>
              </mc:Choice>
              <mc:Fallback>
                <p:oleObj name="Equation" r:id="rId5" imgW="6515100" imgH="257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281" y="3334028"/>
                        <a:ext cx="5973288" cy="2363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878239"/>
              </p:ext>
            </p:extLst>
          </p:nvPr>
        </p:nvGraphicFramePr>
        <p:xfrm>
          <a:off x="4044950" y="5854333"/>
          <a:ext cx="3631992" cy="3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7" imgW="3962400" imgH="444500" progId="Equation.3">
                  <p:embed/>
                </p:oleObj>
              </mc:Choice>
              <mc:Fallback>
                <p:oleObj name="Equation" r:id="rId7" imgW="396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5854333"/>
                        <a:ext cx="3631992" cy="398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1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9"/>
          <p:cNvGrpSpPr>
            <a:grpSpLocks/>
          </p:cNvGrpSpPr>
          <p:nvPr/>
        </p:nvGrpSpPr>
        <p:grpSpPr bwMode="auto">
          <a:xfrm>
            <a:off x="1140640" y="1171369"/>
            <a:ext cx="6916739" cy="3921127"/>
            <a:chOff x="864" y="1001"/>
            <a:chExt cx="4357" cy="2470"/>
          </a:xfrm>
        </p:grpSpPr>
        <p:graphicFrame>
          <p:nvGraphicFramePr>
            <p:cNvPr id="32770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34634"/>
                </p:ext>
              </p:extLst>
            </p:nvPr>
          </p:nvGraphicFramePr>
          <p:xfrm>
            <a:off x="879" y="1001"/>
            <a:ext cx="4202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8" name="Equation" r:id="rId3" imgW="2857320" imgH="698400" progId="Equation.DSMT4">
                    <p:embed/>
                  </p:oleObj>
                </mc:Choice>
                <mc:Fallback>
                  <p:oleObj name="Equation" r:id="rId3" imgW="2857320" imgH="698400" progId="Equation.DSMT4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1001"/>
                          <a:ext cx="4202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1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623067"/>
                </p:ext>
              </p:extLst>
            </p:nvPr>
          </p:nvGraphicFramePr>
          <p:xfrm>
            <a:off x="1003" y="2057"/>
            <a:ext cx="127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9" name="Equation" r:id="rId5" imgW="2019300" imgH="1511300" progId="Equation.3">
                    <p:embed/>
                  </p:oleObj>
                </mc:Choice>
                <mc:Fallback>
                  <p:oleObj name="Equation" r:id="rId5" imgW="2019300" imgH="15113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2057"/>
                          <a:ext cx="1272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8119159"/>
                </p:ext>
              </p:extLst>
            </p:nvPr>
          </p:nvGraphicFramePr>
          <p:xfrm>
            <a:off x="2320" y="2057"/>
            <a:ext cx="148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0" name="Equation" r:id="rId7" imgW="2362200" imgH="1511300" progId="Equation.3">
                    <p:embed/>
                  </p:oleObj>
                </mc:Choice>
                <mc:Fallback>
                  <p:oleObj name="Equation" r:id="rId7" imgW="2362200" imgH="15113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2057"/>
                          <a:ext cx="148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999368"/>
                </p:ext>
              </p:extLst>
            </p:nvPr>
          </p:nvGraphicFramePr>
          <p:xfrm>
            <a:off x="3853" y="2057"/>
            <a:ext cx="136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1" name="Equation" r:id="rId9" imgW="2171700" imgH="1511300" progId="Equation.3">
                    <p:embed/>
                  </p:oleObj>
                </mc:Choice>
                <mc:Fallback>
                  <p:oleObj name="Equation" r:id="rId9" imgW="2171700" imgH="15113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057"/>
                          <a:ext cx="136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506284"/>
                </p:ext>
              </p:extLst>
            </p:nvPr>
          </p:nvGraphicFramePr>
          <p:xfrm>
            <a:off x="864" y="3191"/>
            <a:ext cx="15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2" name="Equation" r:id="rId11" imgW="1104840" imgH="203040" progId="Equation.DSMT4">
                    <p:embed/>
                  </p:oleObj>
                </mc:Choice>
                <mc:Fallback>
                  <p:oleObj name="Equation" r:id="rId11" imgW="1104840" imgH="203040" progId="Equation.DSMT4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191"/>
                          <a:ext cx="15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533400" y="1091625"/>
            <a:ext cx="4924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7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4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59373"/>
              </p:ext>
            </p:extLst>
          </p:nvPr>
        </p:nvGraphicFramePr>
        <p:xfrm>
          <a:off x="971550" y="1070638"/>
          <a:ext cx="6343650" cy="49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9" name="Equation" r:id="rId3" imgW="2450880" imgH="203040" progId="Equation.DSMT4">
                  <p:embed/>
                </p:oleObj>
              </mc:Choice>
              <mc:Fallback>
                <p:oleObj name="Equation" r:id="rId3" imgW="2450880" imgH="203040" progId="Equation.DSMT4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70638"/>
                        <a:ext cx="6343650" cy="49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3907"/>
              </p:ext>
            </p:extLst>
          </p:nvPr>
        </p:nvGraphicFramePr>
        <p:xfrm>
          <a:off x="942439" y="1618982"/>
          <a:ext cx="6596349" cy="104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" name="Equation" r:id="rId5" imgW="2717640" imgH="431640" progId="Equation.DSMT4">
                  <p:embed/>
                </p:oleObj>
              </mc:Choice>
              <mc:Fallback>
                <p:oleObj name="Equation" r:id="rId5" imgW="2717640" imgH="431640" progId="Equation.DSMT4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439" y="1618982"/>
                        <a:ext cx="6596349" cy="1048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640680"/>
              </p:ext>
            </p:extLst>
          </p:nvPr>
        </p:nvGraphicFramePr>
        <p:xfrm>
          <a:off x="971550" y="2743220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Equation" r:id="rId7" imgW="5740400" imgH="457200" progId="Equation.3">
                  <p:embed/>
                </p:oleObj>
              </mc:Choice>
              <mc:Fallback>
                <p:oleObj name="Equation" r:id="rId7" imgW="5740400" imgH="4572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43220"/>
                        <a:ext cx="574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043"/>
          <p:cNvGraphicFramePr>
            <a:graphicFrameLocks noChangeAspect="1"/>
          </p:cNvGraphicFramePr>
          <p:nvPr/>
        </p:nvGraphicFramePr>
        <p:xfrm>
          <a:off x="971550" y="3200400"/>
          <a:ext cx="3695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name="Equation" r:id="rId9" imgW="3695700" imgH="1511300" progId="Equation.3">
                  <p:embed/>
                </p:oleObj>
              </mc:Choice>
              <mc:Fallback>
                <p:oleObj name="Equation" r:id="rId9" imgW="3695700" imgH="15113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00400"/>
                        <a:ext cx="3695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813516"/>
              </p:ext>
            </p:extLst>
          </p:nvPr>
        </p:nvGraphicFramePr>
        <p:xfrm>
          <a:off x="942439" y="4800600"/>
          <a:ext cx="398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3" name="Equation" r:id="rId11" imgW="3987800" imgH="1511300" progId="Equation.3">
                  <p:embed/>
                </p:oleObj>
              </mc:Choice>
              <mc:Fallback>
                <p:oleObj name="Equation" r:id="rId11" imgW="3987800" imgH="15113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439" y="4800600"/>
                        <a:ext cx="398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1045"/>
          <p:cNvGraphicFramePr>
            <a:graphicFrameLocks noChangeAspect="1"/>
          </p:cNvGraphicFramePr>
          <p:nvPr/>
        </p:nvGraphicFramePr>
        <p:xfrm>
          <a:off x="4826000" y="3200400"/>
          <a:ext cx="370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4" name="Equation" r:id="rId13" imgW="3708400" imgH="1511300" progId="Equation.3">
                  <p:embed/>
                </p:oleObj>
              </mc:Choice>
              <mc:Fallback>
                <p:oleObj name="Equation" r:id="rId13" imgW="3708400" imgH="15113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200400"/>
                        <a:ext cx="370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8972" y="1058697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79839"/>
              </p:ext>
            </p:extLst>
          </p:nvPr>
        </p:nvGraphicFramePr>
        <p:xfrm>
          <a:off x="1403350" y="920750"/>
          <a:ext cx="2349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9" name="Equation" r:id="rId3" imgW="2349500" imgH="1511300" progId="Equation.3">
                  <p:embed/>
                </p:oleObj>
              </mc:Choice>
              <mc:Fallback>
                <p:oleObj name="Equation" r:id="rId3" imgW="23495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20750"/>
                        <a:ext cx="2349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13926"/>
              </p:ext>
            </p:extLst>
          </p:nvPr>
        </p:nvGraphicFramePr>
        <p:xfrm>
          <a:off x="4286332" y="920750"/>
          <a:ext cx="1905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0" name="Equation" r:id="rId5" imgW="1905000" imgH="1511300" progId="Equation.3">
                  <p:embed/>
                </p:oleObj>
              </mc:Choice>
              <mc:Fallback>
                <p:oleObj name="Equation" r:id="rId5" imgW="19050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32" y="920750"/>
                        <a:ext cx="1905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49478"/>
              </p:ext>
            </p:extLst>
          </p:nvPr>
        </p:nvGraphicFramePr>
        <p:xfrm>
          <a:off x="1403350" y="2527300"/>
          <a:ext cx="500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1" name="Equation" r:id="rId7" imgW="5003800" imgH="393700" progId="Equation.3">
                  <p:embed/>
                </p:oleObj>
              </mc:Choice>
              <mc:Fallback>
                <p:oleObj name="Equation" r:id="rId7" imgW="5003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27300"/>
                        <a:ext cx="500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86111"/>
              </p:ext>
            </p:extLst>
          </p:nvPr>
        </p:nvGraphicFramePr>
        <p:xfrm>
          <a:off x="1403350" y="3111211"/>
          <a:ext cx="276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2" name="Equation" r:id="rId9" imgW="2768600" imgH="393700" progId="Equation.3">
                  <p:embed/>
                </p:oleObj>
              </mc:Choice>
              <mc:Fallback>
                <p:oleObj name="Equation" r:id="rId9" imgW="2768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11211"/>
                        <a:ext cx="276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344766"/>
              </p:ext>
            </p:extLst>
          </p:nvPr>
        </p:nvGraphicFramePr>
        <p:xfrm>
          <a:off x="2286000" y="3695122"/>
          <a:ext cx="4775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Equation" r:id="rId11" imgW="4775200" imgH="1511300" progId="Equation.3">
                  <p:embed/>
                </p:oleObj>
              </mc:Choice>
              <mc:Fallback>
                <p:oleObj name="Equation" r:id="rId11" imgW="47752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95122"/>
                        <a:ext cx="4775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05591"/>
              </p:ext>
            </p:extLst>
          </p:nvPr>
        </p:nvGraphicFramePr>
        <p:xfrm>
          <a:off x="1437986" y="5396633"/>
          <a:ext cx="347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Equation" r:id="rId13" imgW="3479800" imgH="419100" progId="Equation.3">
                  <p:embed/>
                </p:oleObj>
              </mc:Choice>
              <mc:Fallback>
                <p:oleObj name="Equation" r:id="rId13" imgW="34798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986" y="5396633"/>
                        <a:ext cx="347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971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815023"/>
              </p:ext>
            </p:extLst>
          </p:nvPr>
        </p:nvGraphicFramePr>
        <p:xfrm>
          <a:off x="500062" y="1119807"/>
          <a:ext cx="80406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Equation" r:id="rId3" imgW="3479800" imgH="673100" progId="Equation.DSMT4">
                  <p:embed/>
                </p:oleObj>
              </mc:Choice>
              <mc:Fallback>
                <p:oleObj name="Equation" r:id="rId3" imgW="3479800" imgH="673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" y="1119807"/>
                        <a:ext cx="804068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468313" y="1053351"/>
            <a:ext cx="4924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endParaRPr lang="en-US" altLang="zh-CN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7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26670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四、练习</a:t>
            </a:r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39189"/>
              </p:ext>
            </p:extLst>
          </p:nvPr>
        </p:nvGraphicFramePr>
        <p:xfrm>
          <a:off x="3917950" y="3063124"/>
          <a:ext cx="2374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name="Equation" r:id="rId5" imgW="1028254" imgH="177723" progId="Equation.DSMT4">
                  <p:embed/>
                </p:oleObj>
              </mc:Choice>
              <mc:Fallback>
                <p:oleObj name="Equation" r:id="rId5" imgW="1028254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063124"/>
                        <a:ext cx="23749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Box 5"/>
          <p:cNvSpPr txBox="1">
            <a:spLocks noChangeArrowheads="1"/>
          </p:cNvSpPr>
          <p:nvPr/>
        </p:nvSpPr>
        <p:spPr bwMode="auto">
          <a:xfrm>
            <a:off x="1382486" y="3005508"/>
            <a:ext cx="2732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解空间的维数</a:t>
            </a:r>
          </a:p>
        </p:txBody>
      </p:sp>
      <p:graphicFrame>
        <p:nvGraphicFramePr>
          <p:cNvPr id="10752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80547"/>
              </p:ext>
            </p:extLst>
          </p:nvPr>
        </p:nvGraphicFramePr>
        <p:xfrm>
          <a:off x="2743200" y="3605678"/>
          <a:ext cx="7842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7" imgW="292100" imgH="685800" progId="Equation.DSMT4">
                  <p:embed/>
                </p:oleObj>
              </mc:Choice>
              <mc:Fallback>
                <p:oleObj name="Equation" r:id="rId7" imgW="292100" imgH="6858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05678"/>
                        <a:ext cx="78422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1455738" y="4264818"/>
            <a:ext cx="1287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特解为</a:t>
            </a:r>
          </a:p>
        </p:txBody>
      </p:sp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3725914" y="4264818"/>
            <a:ext cx="198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基础解系为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8313" y="3005508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71625"/>
              </p:ext>
            </p:extLst>
          </p:nvPr>
        </p:nvGraphicFramePr>
        <p:xfrm>
          <a:off x="5715000" y="3605678"/>
          <a:ext cx="105568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9" imgW="393700" imgH="685800" progId="Equation.DSMT4">
                  <p:embed/>
                </p:oleObj>
              </mc:Choice>
              <mc:Fallback>
                <p:oleObj name="Equation" r:id="rId9" imgW="393700" imgH="6858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05678"/>
                        <a:ext cx="1055687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49" grpId="0"/>
      <p:bldP spid="3585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0600" y="2590800"/>
            <a:ext cx="720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问题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线性方程组的解集有什么结构？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857887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28049"/>
              </p:ext>
            </p:extLst>
          </p:nvPr>
        </p:nvGraphicFramePr>
        <p:xfrm>
          <a:off x="1639105" y="1600200"/>
          <a:ext cx="70564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3" imgW="3048000" imgH="304800" progId="Equation.DSMT4">
                  <p:embed/>
                </p:oleObj>
              </mc:Choice>
              <mc:Fallback>
                <p:oleObj name="Equation" r:id="rId3" imgW="3048000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105" y="1600200"/>
                        <a:ext cx="70564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1594898" y="1214479"/>
            <a:ext cx="58943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齐次线性方程组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 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1"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09550" y="685800"/>
            <a:ext cx="27574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解空间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501829" y="1230968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命题</a:t>
            </a:r>
            <a:r>
              <a:rPr lang="zh-CN" altLang="en-US" sz="2800" dirty="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596048" y="2201027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25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18828"/>
              </p:ext>
            </p:extLst>
          </p:nvPr>
        </p:nvGraphicFramePr>
        <p:xfrm>
          <a:off x="1652588" y="2184400"/>
          <a:ext cx="3146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5" imgW="1358900" imgH="228600" progId="Equation.DSMT4">
                  <p:embed/>
                </p:oleObj>
              </mc:Choice>
              <mc:Fallback>
                <p:oleObj name="Equation" r:id="rId5" imgW="13589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184400"/>
                        <a:ext cx="3146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75352"/>
              </p:ext>
            </p:extLst>
          </p:nvPr>
        </p:nvGraphicFramePr>
        <p:xfrm>
          <a:off x="1643063" y="2662238"/>
          <a:ext cx="73215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7" imgW="3162300" imgH="266700" progId="Equation.DSMT4">
                  <p:embed/>
                </p:oleObj>
              </mc:Choice>
              <mc:Fallback>
                <p:oleObj name="Equation" r:id="rId7" imgW="3162300" imgH="266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662238"/>
                        <a:ext cx="73215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688320"/>
              </p:ext>
            </p:extLst>
          </p:nvPr>
        </p:nvGraphicFramePr>
        <p:xfrm>
          <a:off x="1647825" y="3141663"/>
          <a:ext cx="64992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9" imgW="2806700" imgH="266700" progId="Equation.DSMT4">
                  <p:embed/>
                </p:oleObj>
              </mc:Choice>
              <mc:Fallback>
                <p:oleObj name="Equation" r:id="rId9" imgW="2806700" imgH="266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141663"/>
                        <a:ext cx="64992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16948"/>
              </p:ext>
            </p:extLst>
          </p:nvPr>
        </p:nvGraphicFramePr>
        <p:xfrm>
          <a:off x="1639105" y="3557535"/>
          <a:ext cx="2587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11" imgW="1117600" imgH="228600" progId="Equation.DSMT4">
                  <p:embed/>
                </p:oleObj>
              </mc:Choice>
              <mc:Fallback>
                <p:oleObj name="Equation" r:id="rId11" imgW="11176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105" y="3557535"/>
                        <a:ext cx="2587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529537" y="5226050"/>
            <a:ext cx="79864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</a:rPr>
              <a:t>称解向量集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S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是 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Ax = 0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解空间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</a:rPr>
              <a:t>称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S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的基       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 是 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Ax = 0  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基础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系（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不唯一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59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931765"/>
              </p:ext>
            </p:extLst>
          </p:nvPr>
        </p:nvGraphicFramePr>
        <p:xfrm>
          <a:off x="673099" y="4149773"/>
          <a:ext cx="79994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13" imgW="3975100" imgH="469900" progId="Equation.DSMT4">
                  <p:embed/>
                </p:oleObj>
              </mc:Choice>
              <mc:Fallback>
                <p:oleObj name="Equation" r:id="rId13" imgW="39751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99" y="4149773"/>
                        <a:ext cx="799941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00334" y="5226050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8069263" y="3586234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087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二、齐次线性方程组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  <p:bldP spid="125959" grpId="0"/>
      <p:bldP spid="125961" grpId="0"/>
      <p:bldP spid="125967" grpId="0" autoUpdateAnimBg="0"/>
      <p:bldP spid="125970" grpId="0"/>
      <p:bldP spid="1259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488950" y="685800"/>
            <a:ext cx="80152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>
                <a:solidFill>
                  <a:srgbClr val="FF0000"/>
                </a:solidFill>
              </a:rPr>
              <a:t>空间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的维数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dim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73698"/>
              </p:ext>
            </p:extLst>
          </p:nvPr>
        </p:nvGraphicFramePr>
        <p:xfrm>
          <a:off x="1016635" y="2208213"/>
          <a:ext cx="64833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3" imgW="2895600" imgH="457200" progId="Equation.DSMT4">
                  <p:embed/>
                </p:oleObj>
              </mc:Choice>
              <mc:Fallback>
                <p:oleObj name="Equation" r:id="rId3" imgW="2895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635" y="2208213"/>
                        <a:ext cx="64833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762000" y="1174202"/>
            <a:ext cx="726192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(1)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当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r=n</a:t>
            </a:r>
            <a:r>
              <a:rPr kumimoji="1" lang="zh-CN" altLang="en-US" sz="2800" dirty="0" smtClean="0"/>
              <a:t>时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800" dirty="0" smtClean="0"/>
              <a:t>只</a:t>
            </a:r>
            <a:r>
              <a:rPr kumimoji="1" lang="zh-CN" altLang="en-US" sz="2800" dirty="0"/>
              <a:t>有零解，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S=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i="1" dirty="0"/>
              <a:t> </a:t>
            </a:r>
            <a:r>
              <a:rPr kumimoji="1" lang="zh-CN" altLang="en-US" sz="2800" dirty="0"/>
              <a:t>所以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dim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S=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4294188" y="3781425"/>
          <a:ext cx="134937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5" imgW="126835" imgH="253670" progId="Equation.3">
                  <p:embed/>
                </p:oleObj>
              </mc:Choice>
              <mc:Fallback>
                <p:oleObj name="Equation" r:id="rId5" imgW="126835" imgH="25367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781425"/>
                        <a:ext cx="134937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762000" y="1663151"/>
            <a:ext cx="3419526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(2)</a:t>
            </a:r>
            <a:r>
              <a:rPr kumimoji="1" lang="zh-CN" altLang="en-US" sz="2800" dirty="0"/>
              <a:t>当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r&lt;n</a:t>
            </a:r>
            <a:r>
              <a:rPr kumimoji="1" lang="en-US" altLang="zh-CN" sz="2800" i="1" dirty="0"/>
              <a:t> </a:t>
            </a:r>
            <a:r>
              <a:rPr kumimoji="1" lang="zh-CN" altLang="en-US" sz="2800" dirty="0"/>
              <a:t>时，不妨设</a:t>
            </a:r>
            <a:endParaRPr kumimoji="1" lang="en-US" altLang="zh-CN" sz="2800" i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16635" y="3079750"/>
            <a:ext cx="7880351" cy="3600451"/>
            <a:chOff x="592" y="1842"/>
            <a:chExt cx="4964" cy="2268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4326" y="2824"/>
              <a:ext cx="123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行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最简形</a:t>
              </a:r>
            </a:p>
            <a:p>
              <a:pPr eaLnBrk="1" hangingPunct="1"/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endPara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00" name="Object 11"/>
            <p:cNvGraphicFramePr>
              <a:graphicFrameLocks noChangeAspect="1"/>
            </p:cNvGraphicFramePr>
            <p:nvPr/>
          </p:nvGraphicFramePr>
          <p:xfrm>
            <a:off x="592" y="2144"/>
            <a:ext cx="3640" cy="1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name="Equation" r:id="rId7" imgW="2438400" imgH="1447800" progId="Equation.DSMT4">
                    <p:embed/>
                  </p:oleObj>
                </mc:Choice>
                <mc:Fallback>
                  <p:oleObj name="Equation" r:id="rId7" imgW="2438400" imgH="1447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2144"/>
                          <a:ext cx="3640" cy="1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Text Box 14"/>
            <p:cNvSpPr txBox="1">
              <a:spLocks noChangeArrowheads="1"/>
            </p:cNvSpPr>
            <p:nvPr/>
          </p:nvSpPr>
          <p:spPr bwMode="auto">
            <a:xfrm>
              <a:off x="1032" y="1842"/>
              <a:ext cx="3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 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  </a:t>
              </a:r>
              <a:r>
                <a:rPr kumimoji="1"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r+1     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r+2       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    </a:t>
              </a:r>
              <a:r>
                <a:rPr kumimoji="1"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kumimoji="1"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9" name="Line 16"/>
            <p:cNvSpPr>
              <a:spLocks noChangeShapeType="1"/>
            </p:cNvSpPr>
            <p:nvPr/>
          </p:nvSpPr>
          <p:spPr bwMode="auto">
            <a:xfrm>
              <a:off x="1066" y="3294"/>
              <a:ext cx="281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05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齐次线性方程组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7193598" y="5638801"/>
            <a:ext cx="1798002" cy="847176"/>
          </a:xfrm>
          <a:prstGeom prst="wedgeRectCallout">
            <a:avLst>
              <a:gd name="adj1" fmla="val -72054"/>
              <a:gd name="adj2" fmla="val -1001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的列向量组的秩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12494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2"/>
          <p:cNvGrpSpPr>
            <a:grpSpLocks/>
          </p:cNvGrpSpPr>
          <p:nvPr/>
        </p:nvGrpSpPr>
        <p:grpSpPr bwMode="auto">
          <a:xfrm>
            <a:off x="527050" y="1066800"/>
            <a:ext cx="7478713" cy="3382963"/>
            <a:chOff x="240" y="2229"/>
            <a:chExt cx="4140" cy="2016"/>
          </a:xfrm>
        </p:grpSpPr>
        <p:sp>
          <p:nvSpPr>
            <p:cNvPr id="5127" name="Text Box 3"/>
            <p:cNvSpPr txBox="1">
              <a:spLocks noChangeArrowheads="1"/>
            </p:cNvSpPr>
            <p:nvPr/>
          </p:nvSpPr>
          <p:spPr bwMode="auto">
            <a:xfrm>
              <a:off x="240" y="2736"/>
              <a:ext cx="77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通解为：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3" name="Object 4"/>
            <p:cNvGraphicFramePr>
              <a:graphicFrameLocks noChangeAspect="1"/>
            </p:cNvGraphicFramePr>
            <p:nvPr/>
          </p:nvGraphicFramePr>
          <p:xfrm>
            <a:off x="876" y="2229"/>
            <a:ext cx="3504" cy="2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Equation" r:id="rId3" imgW="2425700" imgH="1473200" progId="Equation.DSMT4">
                    <p:embed/>
                  </p:oleObj>
                </mc:Choice>
                <mc:Fallback>
                  <p:oleObj name="Equation" r:id="rId3" imgW="2425700" imgH="147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229"/>
                          <a:ext cx="3504" cy="2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744538" y="4343400"/>
          <a:ext cx="751205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5" imgW="3187700" imgH="965200" progId="Equation.DSMT4">
                  <p:embed/>
                </p:oleObj>
              </mc:Choice>
              <mc:Fallback>
                <p:oleObj name="Equation" r:id="rId5" imgW="3187700" imgH="965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343400"/>
                        <a:ext cx="751205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488950" y="609600"/>
            <a:ext cx="80152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>
                <a:solidFill>
                  <a:srgbClr val="FF0000"/>
                </a:solidFill>
              </a:rPr>
              <a:t>空间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的维数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dim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WordArt 45"/>
          <p:cNvSpPr>
            <a:spLocks noChangeArrowheads="1" noChangeShapeType="1" noTextEdit="1"/>
          </p:cNvSpPr>
          <p:nvPr/>
        </p:nvSpPr>
        <p:spPr bwMode="auto">
          <a:xfrm>
            <a:off x="76200" y="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齐次线性方程组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582613" y="1158875"/>
          <a:ext cx="85613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3848100" imgH="1193800" progId="Equation.DSMT4">
                  <p:embed/>
                </p:oleObj>
              </mc:Choice>
              <mc:Fallback>
                <p:oleObj name="Equation" r:id="rId3" imgW="3848100" imgH="119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158875"/>
                        <a:ext cx="856138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10853"/>
              </p:ext>
            </p:extLst>
          </p:nvPr>
        </p:nvGraphicFramePr>
        <p:xfrm>
          <a:off x="582613" y="3930650"/>
          <a:ext cx="72326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5" imgW="3251200" imgH="241300" progId="Equation.DSMT4">
                  <p:embed/>
                </p:oleObj>
              </mc:Choice>
              <mc:Fallback>
                <p:oleObj name="Equation" r:id="rId5" imgW="32512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930650"/>
                        <a:ext cx="72326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05327"/>
              </p:ext>
            </p:extLst>
          </p:nvPr>
        </p:nvGraphicFramePr>
        <p:xfrm>
          <a:off x="228600" y="4572000"/>
          <a:ext cx="8815388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7" imgW="3962400" imgH="685800" progId="Equation.DSMT4">
                  <p:embed/>
                </p:oleObj>
              </mc:Choice>
              <mc:Fallback>
                <p:oleObj name="Equation" r:id="rId7" imgW="39624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0"/>
                        <a:ext cx="8815388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488950" y="685800"/>
            <a:ext cx="80152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>
                <a:solidFill>
                  <a:srgbClr val="FF0000"/>
                </a:solidFill>
              </a:rPr>
              <a:t>空间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的维数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dim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二、齐次线性方程组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7838" y="1371600"/>
            <a:ext cx="8513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命题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>
                <a:latin typeface="Times New Roman" panose="02020603050405020304" pitchFamily="18" charset="0"/>
              </a:rPr>
              <a:t>设齐次线性方程组 </a:t>
            </a:r>
            <a:r>
              <a:rPr kumimoji="1" lang="en-US" altLang="zh-CN" i="1">
                <a:latin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×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</a:rPr>
              <a:t> x </a:t>
            </a:r>
            <a:r>
              <a:rPr kumimoji="1" lang="en-US" altLang="zh-CN">
                <a:latin typeface="Times New Roman" panose="02020603050405020304" pitchFamily="18" charset="0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</a:rPr>
              <a:t>0, </a:t>
            </a:r>
            <a:r>
              <a:rPr kumimoji="1" lang="zh-CN" altLang="en-US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86504"/>
              </p:ext>
            </p:extLst>
          </p:nvPr>
        </p:nvGraphicFramePr>
        <p:xfrm>
          <a:off x="568325" y="2163762"/>
          <a:ext cx="83613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3" imgW="3632200" imgH="215900" progId="Equation.DSMT4">
                  <p:embed/>
                </p:oleObj>
              </mc:Choice>
              <mc:Fallback>
                <p:oleObj name="Equation" r:id="rId3" imgW="36322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163762"/>
                        <a:ext cx="83613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05246"/>
              </p:ext>
            </p:extLst>
          </p:nvPr>
        </p:nvGraphicFramePr>
        <p:xfrm>
          <a:off x="568325" y="3084256"/>
          <a:ext cx="83327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5" imgW="3619500" imgH="215900" progId="Equation.DSMT4">
                  <p:embed/>
                </p:oleObj>
              </mc:Choice>
              <mc:Fallback>
                <p:oleObj name="Equation" r:id="rId5" imgW="36195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3084256"/>
                        <a:ext cx="83327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46318"/>
              </p:ext>
            </p:extLst>
          </p:nvPr>
        </p:nvGraphicFramePr>
        <p:xfrm>
          <a:off x="568325" y="4004750"/>
          <a:ext cx="72517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7" imgW="3149600" imgH="431800" progId="Equation.DSMT4">
                  <p:embed/>
                </p:oleObj>
              </mc:Choice>
              <mc:Fallback>
                <p:oleObj name="Equation" r:id="rId7" imgW="31496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004750"/>
                        <a:ext cx="72517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488950" y="685800"/>
            <a:ext cx="80152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>
                <a:solidFill>
                  <a:srgbClr val="FF0000"/>
                </a:solidFill>
              </a:rPr>
              <a:t>空间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的维数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dim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WordArt 45"/>
          <p:cNvSpPr>
            <a:spLocks noChangeArrowheads="1" noChangeShapeType="1" noTextEdit="1"/>
          </p:cNvSpPr>
          <p:nvPr/>
        </p:nvSpPr>
        <p:spPr bwMode="auto">
          <a:xfrm>
            <a:off x="76200" y="76200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二、齐次线性方程组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810000" y="2558257"/>
            <a:ext cx="3810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的列向量组的秩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075158" y="3481530"/>
            <a:ext cx="2043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不唯一）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1060869</TotalTime>
  <Words>557</Words>
  <Application>Microsoft Office PowerPoint</Application>
  <PresentationFormat>全屏显示(4:3)</PresentationFormat>
  <Paragraphs>111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黑体</vt:lpstr>
      <vt:lpstr>华文行楷</vt:lpstr>
      <vt:lpstr>楷体_GB2312</vt:lpstr>
      <vt:lpstr>隶书</vt:lpstr>
      <vt:lpstr>宋体</vt:lpstr>
      <vt:lpstr>Arial</vt:lpstr>
      <vt:lpstr>Euclid Symbol</vt:lpstr>
      <vt:lpstr>Garamond</vt:lpstr>
      <vt:lpstr>Times New Roman</vt:lpstr>
      <vt:lpstr>Wingdings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727</cp:revision>
  <cp:lastPrinted>1601-01-01T00:00:00Z</cp:lastPrinted>
  <dcterms:created xsi:type="dcterms:W3CDTF">1601-01-01T00:00:00Z</dcterms:created>
  <dcterms:modified xsi:type="dcterms:W3CDTF">2016-04-05T09:06:27Z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