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49"/>
  </p:notesMasterIdLst>
  <p:sldIdLst>
    <p:sldId id="822" r:id="rId2"/>
    <p:sldId id="894" r:id="rId3"/>
    <p:sldId id="895" r:id="rId4"/>
    <p:sldId id="958" r:id="rId5"/>
    <p:sldId id="959" r:id="rId6"/>
    <p:sldId id="896" r:id="rId7"/>
    <p:sldId id="897" r:id="rId8"/>
    <p:sldId id="898" r:id="rId9"/>
    <p:sldId id="899" r:id="rId10"/>
    <p:sldId id="900" r:id="rId11"/>
    <p:sldId id="902" r:id="rId12"/>
    <p:sldId id="903" r:id="rId13"/>
    <p:sldId id="904" r:id="rId14"/>
    <p:sldId id="905" r:id="rId15"/>
    <p:sldId id="968" r:id="rId16"/>
    <p:sldId id="969" r:id="rId17"/>
    <p:sldId id="961" r:id="rId18"/>
    <p:sldId id="962" r:id="rId19"/>
    <p:sldId id="963" r:id="rId20"/>
    <p:sldId id="964" r:id="rId21"/>
    <p:sldId id="976" r:id="rId22"/>
    <p:sldId id="906" r:id="rId23"/>
    <p:sldId id="907" r:id="rId24"/>
    <p:sldId id="965" r:id="rId25"/>
    <p:sldId id="966" r:id="rId26"/>
    <p:sldId id="967" r:id="rId27"/>
    <p:sldId id="908" r:id="rId28"/>
    <p:sldId id="977" r:id="rId29"/>
    <p:sldId id="960" r:id="rId30"/>
    <p:sldId id="911" r:id="rId31"/>
    <p:sldId id="912" r:id="rId32"/>
    <p:sldId id="913" r:id="rId33"/>
    <p:sldId id="914" r:id="rId34"/>
    <p:sldId id="918" r:id="rId35"/>
    <p:sldId id="919" r:id="rId36"/>
    <p:sldId id="921" r:id="rId37"/>
    <p:sldId id="924" r:id="rId38"/>
    <p:sldId id="925" r:id="rId39"/>
    <p:sldId id="928" r:id="rId40"/>
    <p:sldId id="932" r:id="rId41"/>
    <p:sldId id="933" r:id="rId42"/>
    <p:sldId id="970" r:id="rId43"/>
    <p:sldId id="973" r:id="rId44"/>
    <p:sldId id="974" r:id="rId45"/>
    <p:sldId id="975" r:id="rId46"/>
    <p:sldId id="941" r:id="rId47"/>
    <p:sldId id="978" r:id="rId4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FF0000"/>
    <a:srgbClr val="FF5050"/>
    <a:srgbClr val="800080"/>
    <a:srgbClr val="FFFF00"/>
    <a:srgbClr val="669900"/>
    <a:srgbClr val="33CC33"/>
    <a:srgbClr val="CC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643" autoAdjust="0"/>
    <p:restoredTop sz="84488" autoAdjust="0"/>
  </p:normalViewPr>
  <p:slideViewPr>
    <p:cSldViewPr>
      <p:cViewPr varScale="1">
        <p:scale>
          <a:sx n="72" d="100"/>
          <a:sy n="72" d="100"/>
        </p:scale>
        <p:origin x="-13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4" Type="http://schemas.openxmlformats.org/officeDocument/2006/relationships/image" Target="../media/image45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6" Type="http://schemas.openxmlformats.org/officeDocument/2006/relationships/image" Target="../media/image51.emf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10" Type="http://schemas.openxmlformats.org/officeDocument/2006/relationships/image" Target="../media/image73.wmf"/><Relationship Id="rId4" Type="http://schemas.openxmlformats.org/officeDocument/2006/relationships/image" Target="../media/image67.wmf"/><Relationship Id="rId9" Type="http://schemas.openxmlformats.org/officeDocument/2006/relationships/image" Target="../media/image7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4.wmf"/><Relationship Id="rId7" Type="http://schemas.openxmlformats.org/officeDocument/2006/relationships/image" Target="../media/image87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1.wmf"/><Relationship Id="rId5" Type="http://schemas.openxmlformats.org/officeDocument/2006/relationships/image" Target="../media/image86.wmf"/><Relationship Id="rId10" Type="http://schemas.openxmlformats.org/officeDocument/2006/relationships/image" Target="../media/image90.wmf"/><Relationship Id="rId4" Type="http://schemas.openxmlformats.org/officeDocument/2006/relationships/image" Target="../media/image85.wmf"/><Relationship Id="rId9" Type="http://schemas.openxmlformats.org/officeDocument/2006/relationships/image" Target="../media/image89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4" Type="http://schemas.openxmlformats.org/officeDocument/2006/relationships/image" Target="../media/image9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18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3" Type="http://schemas.openxmlformats.org/officeDocument/2006/relationships/image" Target="../media/image131.emf"/><Relationship Id="rId7" Type="http://schemas.openxmlformats.org/officeDocument/2006/relationships/image" Target="../media/image135.emf"/><Relationship Id="rId2" Type="http://schemas.openxmlformats.org/officeDocument/2006/relationships/image" Target="../media/image130.emf"/><Relationship Id="rId1" Type="http://schemas.openxmlformats.org/officeDocument/2006/relationships/image" Target="../media/image129.emf"/><Relationship Id="rId6" Type="http://schemas.openxmlformats.org/officeDocument/2006/relationships/image" Target="../media/image134.emf"/><Relationship Id="rId11" Type="http://schemas.openxmlformats.org/officeDocument/2006/relationships/image" Target="../media/image139.wmf"/><Relationship Id="rId5" Type="http://schemas.openxmlformats.org/officeDocument/2006/relationships/image" Target="../media/image133.emf"/><Relationship Id="rId10" Type="http://schemas.openxmlformats.org/officeDocument/2006/relationships/image" Target="../media/image138.emf"/><Relationship Id="rId4" Type="http://schemas.openxmlformats.org/officeDocument/2006/relationships/image" Target="../media/image132.emf"/><Relationship Id="rId9" Type="http://schemas.openxmlformats.org/officeDocument/2006/relationships/image" Target="../media/image137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emf"/><Relationship Id="rId2" Type="http://schemas.openxmlformats.org/officeDocument/2006/relationships/image" Target="../media/image141.emf"/><Relationship Id="rId1" Type="http://schemas.openxmlformats.org/officeDocument/2006/relationships/image" Target="../media/image140.emf"/><Relationship Id="rId4" Type="http://schemas.openxmlformats.org/officeDocument/2006/relationships/image" Target="../media/image143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emf"/><Relationship Id="rId2" Type="http://schemas.openxmlformats.org/officeDocument/2006/relationships/image" Target="../media/image145.emf"/><Relationship Id="rId1" Type="http://schemas.openxmlformats.org/officeDocument/2006/relationships/image" Target="../media/image144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emf"/><Relationship Id="rId2" Type="http://schemas.openxmlformats.org/officeDocument/2006/relationships/image" Target="../media/image148.wmf"/><Relationship Id="rId1" Type="http://schemas.openxmlformats.org/officeDocument/2006/relationships/image" Target="../media/image147.emf"/><Relationship Id="rId4" Type="http://schemas.openxmlformats.org/officeDocument/2006/relationships/image" Target="../media/image150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wmf"/><Relationship Id="rId1" Type="http://schemas.openxmlformats.org/officeDocument/2006/relationships/image" Target="../media/image154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emf"/><Relationship Id="rId2" Type="http://schemas.openxmlformats.org/officeDocument/2006/relationships/image" Target="../media/image157.emf"/><Relationship Id="rId1" Type="http://schemas.openxmlformats.org/officeDocument/2006/relationships/image" Target="../media/image156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Relationship Id="rId5" Type="http://schemas.openxmlformats.org/officeDocument/2006/relationships/image" Target="../media/image166.wmf"/><Relationship Id="rId4" Type="http://schemas.openxmlformats.org/officeDocument/2006/relationships/image" Target="../media/image165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emf"/><Relationship Id="rId1" Type="http://schemas.openxmlformats.org/officeDocument/2006/relationships/image" Target="../media/image167.e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3" Type="http://schemas.openxmlformats.org/officeDocument/2006/relationships/image" Target="../media/image174.wmf"/><Relationship Id="rId7" Type="http://schemas.openxmlformats.org/officeDocument/2006/relationships/image" Target="../media/image178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6" Type="http://schemas.openxmlformats.org/officeDocument/2006/relationships/image" Target="../media/image177.wmf"/><Relationship Id="rId5" Type="http://schemas.openxmlformats.org/officeDocument/2006/relationships/image" Target="../media/image176.wmf"/><Relationship Id="rId10" Type="http://schemas.openxmlformats.org/officeDocument/2006/relationships/image" Target="../media/image181.wmf"/><Relationship Id="rId4" Type="http://schemas.openxmlformats.org/officeDocument/2006/relationships/image" Target="../media/image175.wmf"/><Relationship Id="rId9" Type="http://schemas.openxmlformats.org/officeDocument/2006/relationships/image" Target="../media/image180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2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emf"/><Relationship Id="rId7" Type="http://schemas.openxmlformats.org/officeDocument/2006/relationships/image" Target="../media/image189.emf"/><Relationship Id="rId2" Type="http://schemas.openxmlformats.org/officeDocument/2006/relationships/image" Target="../media/image184.emf"/><Relationship Id="rId1" Type="http://schemas.openxmlformats.org/officeDocument/2006/relationships/image" Target="../media/image183.emf"/><Relationship Id="rId6" Type="http://schemas.openxmlformats.org/officeDocument/2006/relationships/image" Target="../media/image188.emf"/><Relationship Id="rId5" Type="http://schemas.openxmlformats.org/officeDocument/2006/relationships/image" Target="../media/image187.emf"/><Relationship Id="rId4" Type="http://schemas.openxmlformats.org/officeDocument/2006/relationships/image" Target="../media/image186.e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wmf"/><Relationship Id="rId1" Type="http://schemas.openxmlformats.org/officeDocument/2006/relationships/image" Target="../media/image19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wmf"/><Relationship Id="rId2" Type="http://schemas.openxmlformats.org/officeDocument/2006/relationships/image" Target="../media/image193.wmf"/><Relationship Id="rId1" Type="http://schemas.openxmlformats.org/officeDocument/2006/relationships/image" Target="../media/image192.wmf"/><Relationship Id="rId4" Type="http://schemas.openxmlformats.org/officeDocument/2006/relationships/image" Target="../media/image19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e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4" Type="http://schemas.openxmlformats.org/officeDocument/2006/relationships/image" Target="../media/image4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4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34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7B48084-FC4C-4140-A839-21A6D22532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359663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子空间的和是由这两个子空间的基生成的空间</a:t>
            </a: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1FEDD7A-EE72-48C0-8A6A-E6C9835447F3}" type="slidenum">
              <a:rPr lang="en-US" altLang="zh-CN" sz="1200"/>
              <a:pPr/>
              <a:t>29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xmlns="" val="2399864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99F9CD-97D8-4F7E-A09C-2A0B6247A2D6}" type="slidenum">
              <a:rPr lang="en-US" altLang="zh-CN" sz="1200"/>
              <a:pPr/>
              <a:t>32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xmlns="" val="3145151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三维空间的两个坐标平面是两个子空间，维数满足 </a:t>
            </a:r>
            <a:r>
              <a:rPr lang="en-US" altLang="zh-CN" smtClean="0">
                <a:latin typeface="Arial" panose="020B0604020202020204" pitchFamily="34" charset="0"/>
              </a:rPr>
              <a:t>2 + 2 = 3 +1</a:t>
            </a:r>
          </a:p>
          <a:p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两个子空间交的基可以分别扩展成这两子空间的基。</a:t>
            </a:r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3C85C9E-F0A2-4CF1-96D5-C3FDFAB3F212}" type="slidenum">
              <a:rPr lang="en-US" altLang="zh-CN" sz="1200"/>
              <a:pPr/>
              <a:t>42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xmlns="" val="77878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4320680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5706419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7416245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463271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6511690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2976863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xmlns="" val="45097763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7252239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71274892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142806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7413487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541512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401294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03731801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413533224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1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6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5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4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oleObject" Target="../embeddings/oleObject69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3.bin"/><Relationship Id="rId12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2.bin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1.bin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0.bin"/><Relationship Id="rId9" Type="http://schemas.openxmlformats.org/officeDocument/2006/relationships/oleObject" Target="../embeddings/oleObject6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3.bin"/><Relationship Id="rId5" Type="http://schemas.openxmlformats.org/officeDocument/2006/relationships/oleObject" Target="../embeddings/oleObject72.bin"/><Relationship Id="rId10" Type="http://schemas.openxmlformats.org/officeDocument/2006/relationships/oleObject" Target="../embeddings/oleObject77.bin"/><Relationship Id="rId4" Type="http://schemas.openxmlformats.org/officeDocument/2006/relationships/oleObject" Target="../embeddings/oleObject71.bin"/><Relationship Id="rId9" Type="http://schemas.openxmlformats.org/officeDocument/2006/relationships/oleObject" Target="../embeddings/oleObject7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2.bin"/><Relationship Id="rId12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1.bin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0.bin"/><Relationship Id="rId10" Type="http://schemas.openxmlformats.org/officeDocument/2006/relationships/oleObject" Target="../embeddings/oleObject85.bin"/><Relationship Id="rId4" Type="http://schemas.openxmlformats.org/officeDocument/2006/relationships/oleObject" Target="../embeddings/oleObject79.bin"/><Relationship Id="rId9" Type="http://schemas.openxmlformats.org/officeDocument/2006/relationships/oleObject" Target="../embeddings/oleObject84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8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93.bin"/><Relationship Id="rId5" Type="http://schemas.openxmlformats.org/officeDocument/2006/relationships/oleObject" Target="../embeddings/oleObject92.bin"/><Relationship Id="rId4" Type="http://schemas.openxmlformats.org/officeDocument/2006/relationships/oleObject" Target="../embeddings/oleObject9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97.bin"/><Relationship Id="rId5" Type="http://schemas.openxmlformats.org/officeDocument/2006/relationships/oleObject" Target="../embeddings/oleObject96.bin"/><Relationship Id="rId4" Type="http://schemas.openxmlformats.org/officeDocument/2006/relationships/oleObject" Target="../embeddings/oleObject9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02.bin"/><Relationship Id="rId5" Type="http://schemas.openxmlformats.org/officeDocument/2006/relationships/oleObject" Target="../embeddings/oleObject101.bin"/><Relationship Id="rId4" Type="http://schemas.openxmlformats.org/officeDocument/2006/relationships/oleObject" Target="../embeddings/oleObject100.bin"/><Relationship Id="rId9" Type="http://schemas.openxmlformats.org/officeDocument/2006/relationships/oleObject" Target="../embeddings/oleObject10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09.bin"/><Relationship Id="rId5" Type="http://schemas.openxmlformats.org/officeDocument/2006/relationships/oleObject" Target="../embeddings/oleObject108.bin"/><Relationship Id="rId4" Type="http://schemas.openxmlformats.org/officeDocument/2006/relationships/oleObject" Target="../embeddings/oleObject107.bin"/><Relationship Id="rId9" Type="http://schemas.openxmlformats.org/officeDocument/2006/relationships/oleObject" Target="../embeddings/oleObject11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16.bin"/><Relationship Id="rId5" Type="http://schemas.openxmlformats.org/officeDocument/2006/relationships/oleObject" Target="../embeddings/oleObject115.bin"/><Relationship Id="rId4" Type="http://schemas.openxmlformats.org/officeDocument/2006/relationships/oleObject" Target="../embeddings/oleObject11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21.bin"/><Relationship Id="rId5" Type="http://schemas.openxmlformats.org/officeDocument/2006/relationships/oleObject" Target="../embeddings/oleObject120.bin"/><Relationship Id="rId4" Type="http://schemas.openxmlformats.org/officeDocument/2006/relationships/oleObject" Target="../embeddings/oleObject11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26.bin"/><Relationship Id="rId5" Type="http://schemas.openxmlformats.org/officeDocument/2006/relationships/oleObject" Target="../embeddings/oleObject125.bin"/><Relationship Id="rId4" Type="http://schemas.openxmlformats.org/officeDocument/2006/relationships/oleObject" Target="../embeddings/oleObject12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13" Type="http://schemas.openxmlformats.org/officeDocument/2006/relationships/oleObject" Target="../embeddings/oleObject137.bin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31.bin"/><Relationship Id="rId12" Type="http://schemas.openxmlformats.org/officeDocument/2006/relationships/oleObject" Target="../embeddings/oleObject1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30.bin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29.bin"/><Relationship Id="rId10" Type="http://schemas.openxmlformats.org/officeDocument/2006/relationships/oleObject" Target="../embeddings/oleObject134.bin"/><Relationship Id="rId4" Type="http://schemas.openxmlformats.org/officeDocument/2006/relationships/oleObject" Target="../embeddings/oleObject128.bin"/><Relationship Id="rId9" Type="http://schemas.openxmlformats.org/officeDocument/2006/relationships/oleObject" Target="../embeddings/oleObject133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41.bin"/><Relationship Id="rId5" Type="http://schemas.openxmlformats.org/officeDocument/2006/relationships/oleObject" Target="../embeddings/oleObject140.bin"/><Relationship Id="rId4" Type="http://schemas.openxmlformats.org/officeDocument/2006/relationships/oleObject" Target="../embeddings/oleObject13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5" Type="http://schemas.openxmlformats.org/officeDocument/2006/relationships/oleObject" Target="../embeddings/oleObject144.bin"/><Relationship Id="rId4" Type="http://schemas.openxmlformats.org/officeDocument/2006/relationships/oleObject" Target="../embeddings/oleObject14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48.bin"/><Relationship Id="rId5" Type="http://schemas.openxmlformats.org/officeDocument/2006/relationships/oleObject" Target="../embeddings/oleObject147.bin"/><Relationship Id="rId4" Type="http://schemas.openxmlformats.org/officeDocument/2006/relationships/oleObject" Target="../embeddings/oleObject146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oleObject" Target="../embeddings/oleObject151.bin"/><Relationship Id="rId4" Type="http://schemas.openxmlformats.org/officeDocument/2006/relationships/oleObject" Target="../embeddings/oleObject150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oleObject15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5" Type="http://schemas.openxmlformats.org/officeDocument/2006/relationships/oleObject" Target="../embeddings/oleObject156.bin"/><Relationship Id="rId4" Type="http://schemas.openxmlformats.org/officeDocument/2006/relationships/oleObject" Target="../embeddings/oleObject155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5" Type="http://schemas.openxmlformats.org/officeDocument/2006/relationships/oleObject" Target="../embeddings/oleObject159.bin"/><Relationship Id="rId4" Type="http://schemas.openxmlformats.org/officeDocument/2006/relationships/oleObject" Target="../embeddings/oleObject158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63.bin"/><Relationship Id="rId5" Type="http://schemas.openxmlformats.org/officeDocument/2006/relationships/oleObject" Target="../embeddings/oleObject162.bin"/><Relationship Id="rId4" Type="http://schemas.openxmlformats.org/officeDocument/2006/relationships/oleObject" Target="../embeddings/oleObject161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5" Type="http://schemas.openxmlformats.org/officeDocument/2006/relationships/oleObject" Target="../embeddings/oleObject168.bin"/><Relationship Id="rId4" Type="http://schemas.openxmlformats.org/officeDocument/2006/relationships/oleObject" Target="../embeddings/oleObject167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1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3.bin"/><Relationship Id="rId12" Type="http://schemas.openxmlformats.org/officeDocument/2006/relationships/oleObject" Target="../embeddings/oleObject1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72.bin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1.bin"/><Relationship Id="rId10" Type="http://schemas.openxmlformats.org/officeDocument/2006/relationships/oleObject" Target="../embeddings/oleObject176.bin"/><Relationship Id="rId4" Type="http://schemas.openxmlformats.org/officeDocument/2006/relationships/oleObject" Target="../embeddings/oleObject170.bin"/><Relationship Id="rId9" Type="http://schemas.openxmlformats.org/officeDocument/2006/relationships/oleObject" Target="../embeddings/oleObject175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5.bin"/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83.bin"/><Relationship Id="rId5" Type="http://schemas.openxmlformats.org/officeDocument/2006/relationships/oleObject" Target="../embeddings/oleObject182.bin"/><Relationship Id="rId4" Type="http://schemas.openxmlformats.org/officeDocument/2006/relationships/oleObject" Target="../embeddings/oleObject181.bin"/><Relationship Id="rId9" Type="http://schemas.openxmlformats.org/officeDocument/2006/relationships/oleObject" Target="../embeddings/oleObject186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oleObject" Target="../embeddings/oleObject188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92.bin"/><Relationship Id="rId5" Type="http://schemas.openxmlformats.org/officeDocument/2006/relationships/oleObject" Target="../embeddings/oleObject191.bin"/><Relationship Id="rId4" Type="http://schemas.openxmlformats.org/officeDocument/2006/relationships/oleObject" Target="../embeddings/oleObject190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Oval 4"/>
          <p:cNvSpPr>
            <a:spLocks noChangeAspect="1" noChangeArrowheads="1"/>
          </p:cNvSpPr>
          <p:nvPr/>
        </p:nvSpPr>
        <p:spPr bwMode="auto">
          <a:xfrm>
            <a:off x="2035175" y="1479549"/>
            <a:ext cx="414338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</a:rPr>
              <a:t>1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2666999" y="1476087"/>
            <a:ext cx="4318000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线性空间的基本概念</a:t>
            </a:r>
          </a:p>
        </p:txBody>
      </p:sp>
      <p:sp>
        <p:nvSpPr>
          <p:cNvPr id="137222" name="Oval 6"/>
          <p:cNvSpPr>
            <a:spLocks noChangeAspect="1" noChangeArrowheads="1"/>
          </p:cNvSpPr>
          <p:nvPr/>
        </p:nvSpPr>
        <p:spPr bwMode="auto">
          <a:xfrm>
            <a:off x="2035175" y="2139156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</a:rPr>
              <a:t>2</a:t>
            </a:r>
          </a:p>
        </p:txBody>
      </p:sp>
      <p:sp>
        <p:nvSpPr>
          <p:cNvPr id="52229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>
                <a:solidFill>
                  <a:srgbClr val="FFFF00"/>
                </a:solidFill>
                <a:ea typeface="华文行楷" panose="02010800040101010101" pitchFamily="2" charset="-122"/>
              </a:rPr>
              <a:t>第五节线性空间</a:t>
            </a:r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2667000" y="2137569"/>
            <a:ext cx="4157663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线性空间的子空间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7" name="Oval 4"/>
          <p:cNvSpPr>
            <a:spLocks noChangeAspect="1" noChangeArrowheads="1"/>
          </p:cNvSpPr>
          <p:nvPr/>
        </p:nvSpPr>
        <p:spPr bwMode="auto">
          <a:xfrm>
            <a:off x="2057400" y="2816225"/>
            <a:ext cx="414337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</a:rPr>
              <a:t>3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667000" y="3477636"/>
            <a:ext cx="4318000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基变换与坐标变换</a:t>
            </a:r>
          </a:p>
        </p:txBody>
      </p:sp>
      <p:sp>
        <p:nvSpPr>
          <p:cNvPr id="9" name="Oval 6"/>
          <p:cNvSpPr>
            <a:spLocks noChangeAspect="1" noChangeArrowheads="1"/>
          </p:cNvSpPr>
          <p:nvPr/>
        </p:nvSpPr>
        <p:spPr bwMode="auto">
          <a:xfrm>
            <a:off x="2026444" y="3475832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</a:rPr>
              <a:t>4</a:t>
            </a: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2666999" y="4137602"/>
            <a:ext cx="4157663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线性空间的维数公式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1" name="Oval 4"/>
          <p:cNvSpPr>
            <a:spLocks noChangeAspect="1" noChangeArrowheads="1"/>
          </p:cNvSpPr>
          <p:nvPr/>
        </p:nvSpPr>
        <p:spPr bwMode="auto">
          <a:xfrm>
            <a:off x="2057400" y="4167188"/>
            <a:ext cx="414338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</a:rPr>
              <a:t>5</a:t>
            </a: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2667000" y="2816225"/>
            <a:ext cx="4157663" cy="5222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维数、基与坐标</a:t>
            </a: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2667419" y="4812508"/>
            <a:ext cx="4157663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线性空间的同构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7" name="Oval 4"/>
          <p:cNvSpPr>
            <a:spLocks noChangeAspect="1" noChangeArrowheads="1"/>
          </p:cNvSpPr>
          <p:nvPr/>
        </p:nvSpPr>
        <p:spPr bwMode="auto">
          <a:xfrm>
            <a:off x="2057820" y="4842094"/>
            <a:ext cx="414338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</a:rPr>
              <a:t>6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 Box 2"/>
          <p:cNvSpPr txBox="1">
            <a:spLocks noChangeArrowheads="1"/>
          </p:cNvSpPr>
          <p:nvPr/>
        </p:nvSpPr>
        <p:spPr bwMode="auto">
          <a:xfrm>
            <a:off x="381000" y="1294102"/>
            <a:ext cx="41767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正弦函数的集合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1102994"/>
              </p:ext>
            </p:extLst>
          </p:nvPr>
        </p:nvGraphicFramePr>
        <p:xfrm>
          <a:off x="3840957" y="1263651"/>
          <a:ext cx="3954462" cy="593725"/>
        </p:xfrm>
        <a:graphic>
          <a:graphicData uri="http://schemas.openxmlformats.org/presentationml/2006/ole">
            <p:oleObj spid="_x0000_s7473" name="Equation" r:id="rId3" imgW="2690280" imgH="394200" progId="Equation.DSMT4">
              <p:embed/>
            </p:oleObj>
          </a:graphicData>
        </a:graphic>
      </p:graphicFrame>
      <p:sp>
        <p:nvSpPr>
          <p:cNvPr id="7177" name="Text Box 4"/>
          <p:cNvSpPr txBox="1">
            <a:spLocks noChangeArrowheads="1"/>
          </p:cNvSpPr>
          <p:nvPr/>
        </p:nvSpPr>
        <p:spPr bwMode="auto">
          <a:xfrm>
            <a:off x="381000" y="1847489"/>
            <a:ext cx="876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对于通常的函数加法及数与函数的乘法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构成线性空间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．</a:t>
            </a:r>
          </a:p>
        </p:txBody>
      </p:sp>
      <p:graphicFrame>
        <p:nvGraphicFramePr>
          <p:cNvPr id="7171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21399553"/>
              </p:ext>
            </p:extLst>
          </p:nvPr>
        </p:nvGraphicFramePr>
        <p:xfrm>
          <a:off x="1003300" y="2535447"/>
          <a:ext cx="6007100" cy="419100"/>
        </p:xfrm>
        <a:graphic>
          <a:graphicData uri="http://schemas.openxmlformats.org/presentationml/2006/ole">
            <p:oleObj spid="_x0000_s7474" name="Equation" r:id="rId4" imgW="6007100" imgH="419100" progId="Equation.DSMT4">
              <p:embed/>
            </p:oleObj>
          </a:graphicData>
        </a:graphic>
      </p:graphicFrame>
      <p:graphicFrame>
        <p:nvGraphicFramePr>
          <p:cNvPr id="7172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1204840"/>
              </p:ext>
            </p:extLst>
          </p:nvPr>
        </p:nvGraphicFramePr>
        <p:xfrm>
          <a:off x="2286000" y="3124200"/>
          <a:ext cx="5943600" cy="419100"/>
        </p:xfrm>
        <a:graphic>
          <a:graphicData uri="http://schemas.openxmlformats.org/presentationml/2006/ole">
            <p:oleObj spid="_x0000_s7475" name="Equation" r:id="rId5" imgW="6007100" imgH="419100" progId="Equation.DSMT4">
              <p:embed/>
            </p:oleObj>
          </a:graphicData>
        </a:graphic>
      </p:graphicFrame>
      <p:graphicFrame>
        <p:nvGraphicFramePr>
          <p:cNvPr id="7173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14912910"/>
              </p:ext>
            </p:extLst>
          </p:nvPr>
        </p:nvGraphicFramePr>
        <p:xfrm>
          <a:off x="2286000" y="3779918"/>
          <a:ext cx="4521200" cy="419100"/>
        </p:xfrm>
        <a:graphic>
          <a:graphicData uri="http://schemas.openxmlformats.org/presentationml/2006/ole">
            <p:oleObj spid="_x0000_s7476" name="Equation" r:id="rId6" imgW="4521200" imgH="419100" progId="Equation.DSMT4">
              <p:embed/>
            </p:oleObj>
          </a:graphicData>
        </a:graphic>
      </p:graphicFrame>
      <p:graphicFrame>
        <p:nvGraphicFramePr>
          <p:cNvPr id="7174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06032360"/>
              </p:ext>
            </p:extLst>
          </p:nvPr>
        </p:nvGraphicFramePr>
        <p:xfrm>
          <a:off x="2292927" y="4403766"/>
          <a:ext cx="2120900" cy="406400"/>
        </p:xfrm>
        <a:graphic>
          <a:graphicData uri="http://schemas.openxmlformats.org/presentationml/2006/ole">
            <p:oleObj spid="_x0000_s7477" name="Equation" r:id="rId7" imgW="2120900" imgH="406400" progId="Equation.DSMT4">
              <p:embed/>
            </p:oleObj>
          </a:graphicData>
        </a:graphic>
      </p:graphicFrame>
      <p:graphicFrame>
        <p:nvGraphicFramePr>
          <p:cNvPr id="7175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29057624"/>
              </p:ext>
            </p:extLst>
          </p:nvPr>
        </p:nvGraphicFramePr>
        <p:xfrm>
          <a:off x="4557713" y="4386472"/>
          <a:ext cx="1157288" cy="381000"/>
        </p:xfrm>
        <a:graphic>
          <a:graphicData uri="http://schemas.openxmlformats.org/presentationml/2006/ole">
            <p:oleObj spid="_x0000_s7478" name="Equation" r:id="rId8" imgW="1079032" imgH="380835" progId="Equation.DSMT4">
              <p:embed/>
            </p:oleObj>
          </a:graphicData>
        </a:graphic>
      </p:graphicFrame>
      <p:pic>
        <p:nvPicPr>
          <p:cNvPr id="7178" name="图片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92237" y="5049694"/>
            <a:ext cx="58293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图片 1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48537" y="5068744"/>
            <a:ext cx="11858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80" name="Group 15"/>
          <p:cNvGrpSpPr>
            <a:grpSpLocks/>
          </p:cNvGrpSpPr>
          <p:nvPr/>
        </p:nvGrpSpPr>
        <p:grpSpPr bwMode="auto">
          <a:xfrm>
            <a:off x="975591" y="5674693"/>
            <a:ext cx="3865563" cy="523874"/>
            <a:chOff x="912" y="2846"/>
            <a:chExt cx="2435" cy="330"/>
          </a:xfrm>
        </p:grpSpPr>
        <p:sp>
          <p:nvSpPr>
            <p:cNvPr id="7183" name="Rectangle 16"/>
            <p:cNvSpPr>
              <a:spLocks noChangeArrowheads="1"/>
            </p:cNvSpPr>
            <p:nvPr/>
          </p:nvSpPr>
          <p:spPr bwMode="auto">
            <a:xfrm>
              <a:off x="1584" y="2846"/>
              <a:ext cx="176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是一个线性空间</a:t>
              </a:r>
              <a:r>
                <a:rPr kumimoji="1"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.</a:t>
              </a:r>
            </a:p>
          </p:txBody>
        </p:sp>
        <p:pic>
          <p:nvPicPr>
            <p:cNvPr id="7184" name="图片 14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2880"/>
              <a:ext cx="67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81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一、线性空间的基本概念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09550" y="685800"/>
            <a:ext cx="2757488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1.</a:t>
            </a:r>
            <a:r>
              <a:rPr kumimoji="1" lang="en-US" altLang="zh-CN">
                <a:solidFill>
                  <a:srgbClr val="FF0000"/>
                </a:solidFill>
              </a:rPr>
              <a:t> </a:t>
            </a:r>
            <a:r>
              <a:rPr kumimoji="1" lang="zh-CN" altLang="en-US">
                <a:solidFill>
                  <a:srgbClr val="FF0000"/>
                </a:solidFill>
              </a:rPr>
              <a:t>线性空间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 Box 2"/>
          <p:cNvSpPr txBox="1">
            <a:spLocks noChangeArrowheads="1"/>
          </p:cNvSpPr>
          <p:nvPr/>
        </p:nvSpPr>
        <p:spPr bwMode="auto">
          <a:xfrm>
            <a:off x="302952" y="1505516"/>
            <a:ext cx="872065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b="1" dirty="0">
                <a:latin typeface="Times New Roman" panose="02020603050405020304" pitchFamily="18" charset="0"/>
              </a:rPr>
              <a:t>在区间</a:t>
            </a:r>
            <a:r>
              <a:rPr kumimoji="1" lang="en-US" altLang="zh-CN" b="1" dirty="0">
                <a:latin typeface="Times New Roman" panose="02020603050405020304" pitchFamily="18" charset="0"/>
              </a:rPr>
              <a:t>[</a:t>
            </a:r>
            <a:r>
              <a:rPr kumimoji="1" lang="en-US" altLang="zh-CN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b="1" dirty="0">
                <a:latin typeface="Times New Roman" panose="02020603050405020304" pitchFamily="18" charset="0"/>
              </a:rPr>
              <a:t>, </a:t>
            </a:r>
            <a:r>
              <a:rPr kumimoji="1" lang="en-US" altLang="zh-CN" b="1" i="1" dirty="0">
                <a:latin typeface="Times New Roman" panose="02020603050405020304" pitchFamily="18" charset="0"/>
              </a:rPr>
              <a:t>b</a:t>
            </a:r>
            <a:r>
              <a:rPr kumimoji="1" lang="en-US" altLang="zh-CN" b="1" dirty="0">
                <a:latin typeface="Times New Roman" panose="02020603050405020304" pitchFamily="18" charset="0"/>
              </a:rPr>
              <a:t>]</a:t>
            </a:r>
            <a:r>
              <a:rPr kumimoji="1" lang="zh-CN" altLang="en-US" b="1" dirty="0">
                <a:latin typeface="Times New Roman" panose="02020603050405020304" pitchFamily="18" charset="0"/>
              </a:rPr>
              <a:t>上全体实连续函数，对函数的</a:t>
            </a:r>
          </a:p>
          <a:p>
            <a:pPr eaLnBrk="1" hangingPunct="1"/>
            <a:r>
              <a:rPr kumimoji="1" lang="zh-CN" altLang="en-US" b="1" dirty="0">
                <a:latin typeface="Times New Roman" panose="02020603050405020304" pitchFamily="18" charset="0"/>
              </a:rPr>
              <a:t>加法与数和函数的数量乘法，构成实数域</a:t>
            </a:r>
            <a:r>
              <a:rPr kumimoji="1" lang="en-US" altLang="zh-CN" b="1" dirty="0">
                <a:latin typeface="Times New Roman" panose="02020603050405020304" pitchFamily="18" charset="0"/>
              </a:rPr>
              <a:t>R</a:t>
            </a:r>
            <a:r>
              <a:rPr kumimoji="1" lang="zh-CN" altLang="en-US" b="1" dirty="0">
                <a:latin typeface="Times New Roman" panose="02020603050405020304" pitchFamily="18" charset="0"/>
              </a:rPr>
              <a:t>上的</a:t>
            </a:r>
            <a:endParaRPr kumimoji="1" lang="en-US" altLang="zh-CN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b="1" dirty="0">
                <a:latin typeface="Times New Roman" panose="02020603050405020304" pitchFamily="18" charset="0"/>
              </a:rPr>
              <a:t>线性空间，记作</a:t>
            </a:r>
            <a:r>
              <a:rPr kumimoji="1" lang="en-US" altLang="zh-CN" b="1" i="1" dirty="0">
                <a:latin typeface="Times New Roman" panose="02020603050405020304" pitchFamily="18" charset="0"/>
              </a:rPr>
              <a:t>C</a:t>
            </a:r>
            <a:r>
              <a:rPr kumimoji="1" lang="en-US" altLang="zh-CN" b="1" dirty="0">
                <a:latin typeface="Times New Roman" panose="02020603050405020304" pitchFamily="18" charset="0"/>
              </a:rPr>
              <a:t>[</a:t>
            </a:r>
            <a:r>
              <a:rPr kumimoji="1" lang="en-US" altLang="zh-CN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b="1" dirty="0">
                <a:latin typeface="Times New Roman" panose="02020603050405020304" pitchFamily="18" charset="0"/>
              </a:rPr>
              <a:t>, </a:t>
            </a:r>
            <a:r>
              <a:rPr kumimoji="1" lang="en-US" altLang="zh-CN" b="1" i="1" dirty="0">
                <a:latin typeface="Times New Roman" panose="02020603050405020304" pitchFamily="18" charset="0"/>
              </a:rPr>
              <a:t>b</a:t>
            </a:r>
            <a:r>
              <a:rPr kumimoji="1" lang="en-US" altLang="zh-CN" b="1" dirty="0">
                <a:latin typeface="Times New Roman" panose="02020603050405020304" pitchFamily="18" charset="0"/>
              </a:rPr>
              <a:t>]</a:t>
            </a:r>
            <a:r>
              <a:rPr kumimoji="1" lang="zh-CN" altLang="en-US" b="1" dirty="0">
                <a:latin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901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81912058"/>
              </p:ext>
            </p:extLst>
          </p:nvPr>
        </p:nvGraphicFramePr>
        <p:xfrm>
          <a:off x="1344612" y="4390520"/>
          <a:ext cx="3446463" cy="468313"/>
        </p:xfrm>
        <a:graphic>
          <a:graphicData uri="http://schemas.openxmlformats.org/presentationml/2006/ole">
            <p:oleObj spid="_x0000_s8395" name="公式" r:id="rId3" imgW="1979640" imgH="254520" progId="Equation.3">
              <p:embed/>
            </p:oleObj>
          </a:graphicData>
        </a:graphic>
      </p:graphicFrame>
      <p:sp>
        <p:nvSpPr>
          <p:cNvPr id="8199" name="AutoShape 6"/>
          <p:cNvSpPr>
            <a:spLocks noChangeAspect="1" noChangeArrowheads="1" noTextEdit="1"/>
          </p:cNvSpPr>
          <p:nvPr/>
        </p:nvSpPr>
        <p:spPr bwMode="auto">
          <a:xfrm>
            <a:off x="2033588" y="5740400"/>
            <a:ext cx="3733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8294" name="Rectangle 7"/>
          <p:cNvSpPr>
            <a:spLocks noChangeArrowheads="1"/>
          </p:cNvSpPr>
          <p:nvPr/>
        </p:nvSpPr>
        <p:spPr bwMode="auto">
          <a:xfrm>
            <a:off x="1410277" y="5525294"/>
            <a:ext cx="436403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800" b="1" dirty="0">
                <a:ea typeface="黑体" panose="02010609060101010101" pitchFamily="49" charset="-122"/>
              </a:rPr>
              <a:t>∴</a:t>
            </a:r>
            <a:r>
              <a:rPr lang="en-US" altLang="zh-CN" sz="2800" b="1" dirty="0">
                <a:ea typeface="黑体" panose="02010609060101010101" pitchFamily="49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a, b</a:t>
            </a:r>
            <a:r>
              <a:rPr lang="en-US" altLang="zh-CN" sz="2800" b="1" dirty="0">
                <a:latin typeface="Times New Roman" panose="02020603050405020304" pitchFamily="18" charset="0"/>
              </a:rPr>
              <a:t>]</a:t>
            </a:r>
            <a:r>
              <a:rPr lang="zh-CN" altLang="en-US" sz="2800" b="1" dirty="0">
                <a:latin typeface="宋体" panose="02010600030101010101" pitchFamily="2" charset="-122"/>
              </a:rPr>
              <a:t>是一个线性空间。</a:t>
            </a:r>
          </a:p>
        </p:txBody>
      </p:sp>
      <p:graphicFrame>
        <p:nvGraphicFramePr>
          <p:cNvPr id="901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7675166"/>
              </p:ext>
            </p:extLst>
          </p:nvPr>
        </p:nvGraphicFramePr>
        <p:xfrm>
          <a:off x="1344612" y="3223390"/>
          <a:ext cx="5522913" cy="496888"/>
        </p:xfrm>
        <a:graphic>
          <a:graphicData uri="http://schemas.openxmlformats.org/presentationml/2006/ole">
            <p:oleObj spid="_x0000_s8396" name="Equation" r:id="rId4" imgW="3185280" imgH="279720" progId="Equation.DSMT4">
              <p:embed/>
            </p:oleObj>
          </a:graphicData>
        </a:graphic>
      </p:graphicFrame>
      <p:graphicFrame>
        <p:nvGraphicFramePr>
          <p:cNvPr id="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61964049"/>
              </p:ext>
            </p:extLst>
          </p:nvPr>
        </p:nvGraphicFramePr>
        <p:xfrm>
          <a:off x="1623291" y="5007769"/>
          <a:ext cx="2249488" cy="468313"/>
        </p:xfrm>
        <a:graphic>
          <a:graphicData uri="http://schemas.openxmlformats.org/presentationml/2006/ole">
            <p:oleObj spid="_x0000_s8397" name="Equation" r:id="rId5" imgW="977760" imgH="203040" progId="Equation.DSMT4">
              <p:embed/>
            </p:oleObj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41156375"/>
              </p:ext>
            </p:extLst>
          </p:nvPr>
        </p:nvGraphicFramePr>
        <p:xfrm>
          <a:off x="1344612" y="3813752"/>
          <a:ext cx="3359150" cy="468313"/>
        </p:xfrm>
        <a:graphic>
          <a:graphicData uri="http://schemas.openxmlformats.org/presentationml/2006/ole">
            <p:oleObj spid="_x0000_s8398" name="公式" r:id="rId6" imgW="1928880" imgH="254520" progId="Equation.3">
              <p:embed/>
            </p:oleObj>
          </a:graphicData>
        </a:graphic>
      </p:graphicFrame>
      <p:sp>
        <p:nvSpPr>
          <p:cNvPr id="8201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一、线性空间的基本概念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09550" y="788988"/>
            <a:ext cx="27574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1.</a:t>
            </a:r>
            <a:r>
              <a:rPr kumimoji="1" lang="en-US" altLang="zh-CN">
                <a:solidFill>
                  <a:srgbClr val="FF0000"/>
                </a:solidFill>
              </a:rPr>
              <a:t> </a:t>
            </a:r>
            <a:r>
              <a:rPr kumimoji="1" lang="zh-CN" altLang="en-US">
                <a:solidFill>
                  <a:srgbClr val="FF0000"/>
                </a:solidFill>
              </a:rPr>
              <a:t>线性空间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381000" y="1447800"/>
            <a:ext cx="8534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en-US" altLang="zh-CN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b="1" dirty="0">
                <a:latin typeface="Times New Roman" panose="02020603050405020304" pitchFamily="18" charset="0"/>
              </a:rPr>
              <a:t>正实数的全体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R</a:t>
            </a:r>
            <a:r>
              <a:rPr kumimoji="1" lang="en-US" altLang="zh-CN" b="1" baseline="30000" dirty="0">
                <a:latin typeface="Times New Roman" panose="02020603050405020304" pitchFamily="18" charset="0"/>
              </a:rPr>
              <a:t>+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b="1" dirty="0">
                <a:latin typeface="Times New Roman" panose="02020603050405020304" pitchFamily="18" charset="0"/>
              </a:rPr>
              <a:t>，在其中定义加法及乘数</a:t>
            </a:r>
          </a:p>
          <a:p>
            <a:pPr eaLnBrk="1" hangingPunct="1"/>
            <a:r>
              <a:rPr kumimoji="1" lang="zh-CN" altLang="en-US" b="1" dirty="0">
                <a:latin typeface="Times New Roman" panose="02020603050405020304" pitchFamily="18" charset="0"/>
              </a:rPr>
              <a:t>        运算为</a:t>
            </a: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07691969"/>
              </p:ext>
            </p:extLst>
          </p:nvPr>
        </p:nvGraphicFramePr>
        <p:xfrm>
          <a:off x="1183480" y="2682338"/>
          <a:ext cx="6805612" cy="752475"/>
        </p:xfrm>
        <a:graphic>
          <a:graphicData uri="http://schemas.openxmlformats.org/presentationml/2006/ole">
            <p:oleObj spid="_x0000_s9271" name="Equation" r:id="rId3" imgW="2641320" imgH="279360" progId="Equation.DSMT4">
              <p:embed/>
            </p:oleObj>
          </a:graphicData>
        </a:graphic>
      </p:graphicFrame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09601" y="3557497"/>
            <a:ext cx="8534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1" dirty="0">
                <a:latin typeface="Times New Roman" panose="02020603050405020304" pitchFamily="18" charset="0"/>
              </a:rPr>
              <a:t>验证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R</a:t>
            </a:r>
            <a:r>
              <a:rPr kumimoji="1" lang="en-US" altLang="zh-CN" b="1" baseline="30000" dirty="0">
                <a:latin typeface="Times New Roman" panose="02020603050405020304" pitchFamily="18" charset="0"/>
              </a:rPr>
              <a:t>+</a:t>
            </a:r>
            <a:r>
              <a:rPr kumimoji="1" lang="zh-CN" altLang="en-US" b="1" dirty="0">
                <a:latin typeface="Times New Roman" panose="02020603050405020304" pitchFamily="18" charset="0"/>
              </a:rPr>
              <a:t>对上述加法与乘数运算构成</a:t>
            </a:r>
            <a:r>
              <a:rPr kumimoji="1" lang="zh-CN" altLang="en-US" b="1" dirty="0" smtClean="0">
                <a:latin typeface="Times New Roman" panose="02020603050405020304" pitchFamily="18" charset="0"/>
              </a:rPr>
              <a:t>线性空间．</a:t>
            </a:r>
            <a:endParaRPr kumimoji="1"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9221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一、线性空间的基本概念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09550" y="788987"/>
            <a:ext cx="2757488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1.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zh-CN" altLang="en-US" dirty="0">
                <a:solidFill>
                  <a:srgbClr val="FF0000"/>
                </a:solidFill>
              </a:rPr>
              <a:t>线性空间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2" name="Object 2"/>
          <p:cNvGraphicFramePr>
            <a:graphicFrameLocks noChangeAspect="1"/>
          </p:cNvGraphicFramePr>
          <p:nvPr/>
        </p:nvGraphicFramePr>
        <p:xfrm>
          <a:off x="1893888" y="1846263"/>
          <a:ext cx="3937000" cy="393700"/>
        </p:xfrm>
        <a:graphic>
          <a:graphicData uri="http://schemas.openxmlformats.org/presentationml/2006/ole">
            <p:oleObj spid="_x0000_s10474" name="Equation" r:id="rId3" imgW="5228280" imgH="508680" progId="Equation.DSMT4">
              <p:embed/>
            </p:oleObj>
          </a:graphicData>
        </a:graphic>
      </p:graphicFrame>
      <p:graphicFrame>
        <p:nvGraphicFramePr>
          <p:cNvPr id="97283" name="Object 3"/>
          <p:cNvGraphicFramePr>
            <a:graphicFrameLocks noChangeAspect="1"/>
          </p:cNvGraphicFramePr>
          <p:nvPr/>
        </p:nvGraphicFramePr>
        <p:xfrm>
          <a:off x="1893888" y="2492375"/>
          <a:ext cx="6781800" cy="395288"/>
        </p:xfrm>
        <a:graphic>
          <a:graphicData uri="http://schemas.openxmlformats.org/presentationml/2006/ole">
            <p:oleObj spid="_x0000_s10475" name="Equation" r:id="rId4" imgW="9022680" imgH="508680" progId="Equation.3">
              <p:embed/>
            </p:oleObj>
          </a:graphicData>
        </a:graphic>
      </p:graphicFrame>
      <p:graphicFrame>
        <p:nvGraphicFramePr>
          <p:cNvPr id="972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43639715"/>
              </p:ext>
            </p:extLst>
          </p:nvPr>
        </p:nvGraphicFramePr>
        <p:xfrm>
          <a:off x="3028950" y="3781425"/>
          <a:ext cx="2354264" cy="368300"/>
        </p:xfrm>
        <a:graphic>
          <a:graphicData uri="http://schemas.openxmlformats.org/presentationml/2006/ole">
            <p:oleObj spid="_x0000_s10476" name="Equation" r:id="rId5" imgW="3045600" imgH="483480" progId="Equation.3">
              <p:embed/>
            </p:oleObj>
          </a:graphicData>
        </a:graphic>
      </p:graphicFrame>
      <p:graphicFrame>
        <p:nvGraphicFramePr>
          <p:cNvPr id="972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35422008"/>
              </p:ext>
            </p:extLst>
          </p:nvPr>
        </p:nvGraphicFramePr>
        <p:xfrm>
          <a:off x="3052763" y="4852988"/>
          <a:ext cx="2894012" cy="444500"/>
        </p:xfrm>
        <a:graphic>
          <a:graphicData uri="http://schemas.openxmlformats.org/presentationml/2006/ole">
            <p:oleObj spid="_x0000_s10477" name="Equation" r:id="rId6" imgW="3857760" imgH="585000" progId="Equation.3">
              <p:embed/>
            </p:oleObj>
          </a:graphicData>
        </a:graphic>
      </p:graphicFrame>
      <p:grpSp>
        <p:nvGrpSpPr>
          <p:cNvPr id="2" name="Group 6"/>
          <p:cNvGrpSpPr>
            <a:grpSpLocks noChangeAspect="1"/>
          </p:cNvGrpSpPr>
          <p:nvPr/>
        </p:nvGrpSpPr>
        <p:grpSpPr bwMode="auto">
          <a:xfrm>
            <a:off x="1879600" y="3067050"/>
            <a:ext cx="5969000" cy="498475"/>
            <a:chOff x="979" y="2150"/>
            <a:chExt cx="3760" cy="314"/>
          </a:xfrm>
        </p:grpSpPr>
        <p:sp>
          <p:nvSpPr>
            <p:cNvPr id="10270" name="AutoShape 7"/>
            <p:cNvSpPr>
              <a:spLocks noChangeAspect="1" noChangeArrowheads="1" noTextEdit="1"/>
            </p:cNvSpPr>
            <p:nvPr/>
          </p:nvSpPr>
          <p:spPr bwMode="auto">
            <a:xfrm>
              <a:off x="979" y="2164"/>
              <a:ext cx="376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1" name="Rectangle 8"/>
            <p:cNvSpPr>
              <a:spLocks noChangeArrowheads="1"/>
            </p:cNvSpPr>
            <p:nvPr/>
          </p:nvSpPr>
          <p:spPr bwMode="auto">
            <a:xfrm>
              <a:off x="4506" y="2195"/>
              <a:ext cx="2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宋体" panose="02010600030101010101" pitchFamily="2" charset="-122"/>
                </a:rPr>
                <a:t>有</a:t>
              </a:r>
              <a:endParaRPr lang="zh-CN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10272" name="Rectangle 9"/>
            <p:cNvSpPr>
              <a:spLocks noChangeArrowheads="1"/>
            </p:cNvSpPr>
            <p:nvPr/>
          </p:nvSpPr>
          <p:spPr bwMode="auto">
            <a:xfrm>
              <a:off x="3127" y="2195"/>
              <a:ext cx="6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latin typeface="宋体" panose="02010600030101010101" pitchFamily="2" charset="-122"/>
                </a:rPr>
                <a:t>对任何</a:t>
              </a:r>
              <a:endParaRPr lang="zh-CN" altLang="en-US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10273" name="Rectangle 10"/>
            <p:cNvSpPr>
              <a:spLocks noChangeArrowheads="1"/>
            </p:cNvSpPr>
            <p:nvPr/>
          </p:nvSpPr>
          <p:spPr bwMode="auto">
            <a:xfrm>
              <a:off x="1547" y="2195"/>
              <a:ext cx="13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宋体" panose="02010600030101010101" pitchFamily="2" charset="-122"/>
                </a:rPr>
                <a:t>中存在零元素</a:t>
              </a:r>
              <a:endParaRPr lang="zh-CN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10274" name="Rectangle 11"/>
            <p:cNvSpPr>
              <a:spLocks noChangeArrowheads="1"/>
            </p:cNvSpPr>
            <p:nvPr/>
          </p:nvSpPr>
          <p:spPr bwMode="auto">
            <a:xfrm>
              <a:off x="4430" y="2188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,</a:t>
              </a:r>
              <a:endParaRPr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10275" name="Rectangle 12"/>
            <p:cNvSpPr>
              <a:spLocks noChangeArrowheads="1"/>
            </p:cNvSpPr>
            <p:nvPr/>
          </p:nvSpPr>
          <p:spPr bwMode="auto">
            <a:xfrm>
              <a:off x="3047" y="2188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,</a:t>
              </a:r>
              <a:endParaRPr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10276" name="Rectangle 13"/>
            <p:cNvSpPr>
              <a:spLocks noChangeArrowheads="1"/>
            </p:cNvSpPr>
            <p:nvPr/>
          </p:nvSpPr>
          <p:spPr bwMode="auto">
            <a:xfrm>
              <a:off x="2942" y="218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1</a:t>
              </a:r>
              <a:endParaRPr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10277" name="Rectangle 14"/>
            <p:cNvSpPr>
              <a:spLocks noChangeArrowheads="1"/>
            </p:cNvSpPr>
            <p:nvPr/>
          </p:nvSpPr>
          <p:spPr bwMode="auto">
            <a:xfrm>
              <a:off x="1185" y="2188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)</a:t>
              </a:r>
              <a:endParaRPr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10278" name="Rectangle 15"/>
            <p:cNvSpPr>
              <a:spLocks noChangeArrowheads="1"/>
            </p:cNvSpPr>
            <p:nvPr/>
          </p:nvSpPr>
          <p:spPr bwMode="auto">
            <a:xfrm>
              <a:off x="1069" y="218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3</a:t>
              </a:r>
              <a:endParaRPr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10279" name="Rectangle 16"/>
            <p:cNvSpPr>
              <a:spLocks noChangeArrowheads="1"/>
            </p:cNvSpPr>
            <p:nvPr/>
          </p:nvSpPr>
          <p:spPr bwMode="auto">
            <a:xfrm>
              <a:off x="985" y="2188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(</a:t>
              </a:r>
              <a:endParaRPr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10280" name="Rectangle 17"/>
            <p:cNvSpPr>
              <a:spLocks noChangeArrowheads="1"/>
            </p:cNvSpPr>
            <p:nvPr/>
          </p:nvSpPr>
          <p:spPr bwMode="auto">
            <a:xfrm>
              <a:off x="4322" y="2150"/>
              <a:ext cx="7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latin typeface="Symbol" panose="05050102010706020507" pitchFamily="18" charset="2"/>
                </a:rPr>
                <a:t>+</a:t>
              </a:r>
              <a:endParaRPr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10281" name="Rectangle 18"/>
            <p:cNvSpPr>
              <a:spLocks noChangeArrowheads="1"/>
            </p:cNvSpPr>
            <p:nvPr/>
          </p:nvSpPr>
          <p:spPr bwMode="auto">
            <a:xfrm>
              <a:off x="1478" y="2150"/>
              <a:ext cx="7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latin typeface="Symbol" panose="05050102010706020507" pitchFamily="18" charset="2"/>
                </a:rPr>
                <a:t>+</a:t>
              </a:r>
              <a:endParaRPr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10282" name="Rectangle 19"/>
            <p:cNvSpPr>
              <a:spLocks noChangeArrowheads="1"/>
            </p:cNvSpPr>
            <p:nvPr/>
          </p:nvSpPr>
          <p:spPr bwMode="auto">
            <a:xfrm>
              <a:off x="3955" y="2163"/>
              <a:ext cx="16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Symbol" panose="05050102010706020507" pitchFamily="18" charset="2"/>
                </a:rPr>
                <a:t>Î</a:t>
              </a:r>
              <a:endParaRPr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10283" name="Rectangle 20"/>
            <p:cNvSpPr>
              <a:spLocks noChangeArrowheads="1"/>
            </p:cNvSpPr>
            <p:nvPr/>
          </p:nvSpPr>
          <p:spPr bwMode="auto">
            <a:xfrm>
              <a:off x="4160" y="2188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R</a:t>
              </a:r>
              <a:endParaRPr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10284" name="Rectangle 21"/>
            <p:cNvSpPr>
              <a:spLocks noChangeArrowheads="1"/>
            </p:cNvSpPr>
            <p:nvPr/>
          </p:nvSpPr>
          <p:spPr bwMode="auto">
            <a:xfrm>
              <a:off x="3809" y="218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endParaRPr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10285" name="Rectangle 22"/>
            <p:cNvSpPr>
              <a:spLocks noChangeArrowheads="1"/>
            </p:cNvSpPr>
            <p:nvPr/>
          </p:nvSpPr>
          <p:spPr bwMode="auto">
            <a:xfrm>
              <a:off x="1316" y="2188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R</a:t>
              </a:r>
              <a:endParaRPr lang="en-US" altLang="zh-CN" sz="18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3" name="Group 23"/>
          <p:cNvGrpSpPr>
            <a:grpSpLocks noChangeAspect="1"/>
          </p:cNvGrpSpPr>
          <p:nvPr/>
        </p:nvGrpSpPr>
        <p:grpSpPr bwMode="auto">
          <a:xfrm>
            <a:off x="1870075" y="4221163"/>
            <a:ext cx="5078413" cy="498475"/>
            <a:chOff x="975" y="2970"/>
            <a:chExt cx="3199" cy="314"/>
          </a:xfrm>
        </p:grpSpPr>
        <p:sp>
          <p:nvSpPr>
            <p:cNvPr id="10251" name="AutoShape 24"/>
            <p:cNvSpPr>
              <a:spLocks noChangeAspect="1" noChangeArrowheads="1" noTextEdit="1"/>
            </p:cNvSpPr>
            <p:nvPr/>
          </p:nvSpPr>
          <p:spPr bwMode="auto">
            <a:xfrm>
              <a:off x="975" y="2984"/>
              <a:ext cx="3199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2" name="Rectangle 25"/>
            <p:cNvSpPr>
              <a:spLocks noChangeArrowheads="1"/>
            </p:cNvSpPr>
            <p:nvPr/>
          </p:nvSpPr>
          <p:spPr bwMode="auto">
            <a:xfrm>
              <a:off x="3934" y="3015"/>
              <a:ext cx="2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宋体" panose="02010600030101010101" pitchFamily="2" charset="-122"/>
                </a:rPr>
                <a:t>使</a:t>
              </a:r>
              <a:endParaRPr lang="zh-CN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10253" name="Rectangle 26"/>
            <p:cNvSpPr>
              <a:spLocks noChangeArrowheads="1"/>
            </p:cNvSpPr>
            <p:nvPr/>
          </p:nvSpPr>
          <p:spPr bwMode="auto">
            <a:xfrm>
              <a:off x="2148" y="3015"/>
              <a:ext cx="90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宋体" panose="02010600030101010101" pitchFamily="2" charset="-122"/>
                </a:rPr>
                <a:t>有负元素</a:t>
              </a:r>
              <a:endParaRPr lang="zh-CN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10254" name="Rectangle 27"/>
            <p:cNvSpPr>
              <a:spLocks noChangeArrowheads="1"/>
            </p:cNvSpPr>
            <p:nvPr/>
          </p:nvSpPr>
          <p:spPr bwMode="auto">
            <a:xfrm>
              <a:off x="3858" y="3008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,</a:t>
              </a:r>
              <a:endParaRPr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10255" name="Rectangle 28"/>
            <p:cNvSpPr>
              <a:spLocks noChangeArrowheads="1"/>
            </p:cNvSpPr>
            <p:nvPr/>
          </p:nvSpPr>
          <p:spPr bwMode="auto">
            <a:xfrm>
              <a:off x="2072" y="3008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,</a:t>
              </a:r>
              <a:endParaRPr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10256" name="Rectangle 29"/>
            <p:cNvSpPr>
              <a:spLocks noChangeArrowheads="1"/>
            </p:cNvSpPr>
            <p:nvPr/>
          </p:nvSpPr>
          <p:spPr bwMode="auto">
            <a:xfrm>
              <a:off x="1177" y="3008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)</a:t>
              </a:r>
              <a:endParaRPr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10257" name="Rectangle 30"/>
            <p:cNvSpPr>
              <a:spLocks noChangeArrowheads="1"/>
            </p:cNvSpPr>
            <p:nvPr/>
          </p:nvSpPr>
          <p:spPr bwMode="auto">
            <a:xfrm>
              <a:off x="1061" y="300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</a:rPr>
                <a:t>4</a:t>
              </a:r>
              <a:endParaRPr lang="en-US" altLang="zh-CN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10258" name="Rectangle 31"/>
            <p:cNvSpPr>
              <a:spLocks noChangeArrowheads="1"/>
            </p:cNvSpPr>
            <p:nvPr/>
          </p:nvSpPr>
          <p:spPr bwMode="auto">
            <a:xfrm>
              <a:off x="980" y="3008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(</a:t>
              </a:r>
              <a:endParaRPr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10259" name="Rectangle 32"/>
            <p:cNvSpPr>
              <a:spLocks noChangeArrowheads="1"/>
            </p:cNvSpPr>
            <p:nvPr/>
          </p:nvSpPr>
          <p:spPr bwMode="auto">
            <a:xfrm>
              <a:off x="3272" y="2986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latin typeface="Times New Roman" panose="02020603050405020304" pitchFamily="18" charset="0"/>
                </a:rPr>
                <a:t>1</a:t>
              </a:r>
              <a:endParaRPr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10260" name="Rectangle 33"/>
            <p:cNvSpPr>
              <a:spLocks noChangeArrowheads="1"/>
            </p:cNvSpPr>
            <p:nvPr/>
          </p:nvSpPr>
          <p:spPr bwMode="auto">
            <a:xfrm>
              <a:off x="3750" y="2970"/>
              <a:ext cx="7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latin typeface="Symbol" panose="05050102010706020507" pitchFamily="18" charset="2"/>
                </a:rPr>
                <a:t>+</a:t>
              </a:r>
              <a:endParaRPr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10261" name="Rectangle 34"/>
            <p:cNvSpPr>
              <a:spLocks noChangeArrowheads="1"/>
            </p:cNvSpPr>
            <p:nvPr/>
          </p:nvSpPr>
          <p:spPr bwMode="auto">
            <a:xfrm>
              <a:off x="3188" y="2970"/>
              <a:ext cx="7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latin typeface="Symbol" panose="05050102010706020507" pitchFamily="18" charset="2"/>
                </a:rPr>
                <a:t>-</a:t>
              </a:r>
              <a:endParaRPr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10262" name="Rectangle 35"/>
            <p:cNvSpPr>
              <a:spLocks noChangeArrowheads="1"/>
            </p:cNvSpPr>
            <p:nvPr/>
          </p:nvSpPr>
          <p:spPr bwMode="auto">
            <a:xfrm>
              <a:off x="1964" y="2970"/>
              <a:ext cx="7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latin typeface="Symbol" panose="05050102010706020507" pitchFamily="18" charset="2"/>
                </a:rPr>
                <a:t>+</a:t>
              </a:r>
              <a:endParaRPr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10263" name="Rectangle 36"/>
            <p:cNvSpPr>
              <a:spLocks noChangeArrowheads="1"/>
            </p:cNvSpPr>
            <p:nvPr/>
          </p:nvSpPr>
          <p:spPr bwMode="auto">
            <a:xfrm>
              <a:off x="3383" y="2983"/>
              <a:ext cx="16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Symbol" panose="05050102010706020507" pitchFamily="18" charset="2"/>
                </a:rPr>
                <a:t>Î</a:t>
              </a:r>
              <a:endParaRPr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10264" name="Rectangle 37"/>
            <p:cNvSpPr>
              <a:spLocks noChangeArrowheads="1"/>
            </p:cNvSpPr>
            <p:nvPr/>
          </p:nvSpPr>
          <p:spPr bwMode="auto">
            <a:xfrm>
              <a:off x="1597" y="2983"/>
              <a:ext cx="16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Symbol" panose="05050102010706020507" pitchFamily="18" charset="2"/>
                </a:rPr>
                <a:t>Î</a:t>
              </a:r>
              <a:endParaRPr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10265" name="Rectangle 38"/>
            <p:cNvSpPr>
              <a:spLocks noChangeArrowheads="1"/>
            </p:cNvSpPr>
            <p:nvPr/>
          </p:nvSpPr>
          <p:spPr bwMode="auto">
            <a:xfrm>
              <a:off x="1291" y="2983"/>
              <a:ext cx="16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latin typeface="Symbol" panose="05050102010706020507" pitchFamily="18" charset="2"/>
                </a:rPr>
                <a:t>"</a:t>
              </a:r>
              <a:endParaRPr lang="en-US" altLang="zh-CN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10266" name="Rectangle 39"/>
            <p:cNvSpPr>
              <a:spLocks noChangeArrowheads="1"/>
            </p:cNvSpPr>
            <p:nvPr/>
          </p:nvSpPr>
          <p:spPr bwMode="auto">
            <a:xfrm>
              <a:off x="3588" y="3008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R</a:t>
              </a:r>
              <a:endParaRPr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10267" name="Rectangle 40"/>
            <p:cNvSpPr>
              <a:spLocks noChangeArrowheads="1"/>
            </p:cNvSpPr>
            <p:nvPr/>
          </p:nvSpPr>
          <p:spPr bwMode="auto">
            <a:xfrm>
              <a:off x="3058" y="300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endParaRPr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10268" name="Rectangle 41"/>
            <p:cNvSpPr>
              <a:spLocks noChangeArrowheads="1"/>
            </p:cNvSpPr>
            <p:nvPr/>
          </p:nvSpPr>
          <p:spPr bwMode="auto">
            <a:xfrm>
              <a:off x="1802" y="3008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R</a:t>
              </a:r>
              <a:endParaRPr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10269" name="Rectangle 42"/>
            <p:cNvSpPr>
              <a:spLocks noChangeArrowheads="1"/>
            </p:cNvSpPr>
            <p:nvPr/>
          </p:nvSpPr>
          <p:spPr bwMode="auto">
            <a:xfrm>
              <a:off x="1452" y="300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endParaRPr lang="en-US" altLang="zh-CN" sz="1800">
                <a:latin typeface="Comic Sans MS" panose="030F0702030302020204" pitchFamily="66" charset="0"/>
              </a:endParaRPr>
            </a:p>
          </p:txBody>
        </p:sp>
      </p:grpSp>
      <p:sp>
        <p:nvSpPr>
          <p:cNvPr id="10248" name="Text Box 43"/>
          <p:cNvSpPr txBox="1">
            <a:spLocks noChangeArrowheads="1"/>
          </p:cNvSpPr>
          <p:nvPr/>
        </p:nvSpPr>
        <p:spPr bwMode="auto">
          <a:xfrm>
            <a:off x="609600" y="1720851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</a:p>
        </p:txBody>
      </p:sp>
      <p:sp>
        <p:nvSpPr>
          <p:cNvPr id="10249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一、线性空间的基本概念</a:t>
            </a:r>
          </a:p>
        </p:txBody>
      </p:sp>
      <p:sp>
        <p:nvSpPr>
          <p:cNvPr id="46" name="Text Box 6"/>
          <p:cNvSpPr txBox="1">
            <a:spLocks noChangeArrowheads="1"/>
          </p:cNvSpPr>
          <p:nvPr/>
        </p:nvSpPr>
        <p:spPr bwMode="auto">
          <a:xfrm>
            <a:off x="209550" y="685800"/>
            <a:ext cx="2757488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1.</a:t>
            </a:r>
            <a:r>
              <a:rPr kumimoji="1" lang="en-US" altLang="zh-CN">
                <a:solidFill>
                  <a:srgbClr val="FF0000"/>
                </a:solidFill>
              </a:rPr>
              <a:t> </a:t>
            </a:r>
            <a:r>
              <a:rPr kumimoji="1" lang="zh-CN" altLang="en-US">
                <a:solidFill>
                  <a:srgbClr val="FF0000"/>
                </a:solidFill>
              </a:rPr>
              <a:t>线性空间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10773646"/>
              </p:ext>
            </p:extLst>
          </p:nvPr>
        </p:nvGraphicFramePr>
        <p:xfrm>
          <a:off x="1143000" y="1371600"/>
          <a:ext cx="2438400" cy="469900"/>
        </p:xfrm>
        <a:graphic>
          <a:graphicData uri="http://schemas.openxmlformats.org/presentationml/2006/ole">
            <p:oleObj spid="_x0000_s11570" name="Equation" r:id="rId3" imgW="3236040" imgH="610560" progId="Equation.3">
              <p:embed/>
            </p:oleObj>
          </a:graphicData>
        </a:graphic>
      </p:graphicFrame>
      <p:graphicFrame>
        <p:nvGraphicFramePr>
          <p:cNvPr id="983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50445359"/>
              </p:ext>
            </p:extLst>
          </p:nvPr>
        </p:nvGraphicFramePr>
        <p:xfrm>
          <a:off x="1143000" y="1998663"/>
          <a:ext cx="6743700" cy="544512"/>
        </p:xfrm>
        <a:graphic>
          <a:graphicData uri="http://schemas.openxmlformats.org/presentationml/2006/ole">
            <p:oleObj spid="_x0000_s11571" name="Equation" r:id="rId4" imgW="8971920" imgH="712440" progId="Equation.3">
              <p:embed/>
            </p:oleObj>
          </a:graphicData>
        </a:graphic>
      </p:graphicFrame>
      <p:graphicFrame>
        <p:nvGraphicFramePr>
          <p:cNvPr id="983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38008370"/>
              </p:ext>
            </p:extLst>
          </p:nvPr>
        </p:nvGraphicFramePr>
        <p:xfrm>
          <a:off x="1143000" y="2717800"/>
          <a:ext cx="5702300" cy="1003300"/>
        </p:xfrm>
        <a:graphic>
          <a:graphicData uri="http://schemas.openxmlformats.org/presentationml/2006/ole">
            <p:oleObj spid="_x0000_s11572" name="Equation" r:id="rId5" imgW="7588800" imgH="1323000" progId="Equation.DSMT4">
              <p:embed/>
            </p:oleObj>
          </a:graphicData>
        </a:graphic>
      </p:graphicFrame>
      <p:graphicFrame>
        <p:nvGraphicFramePr>
          <p:cNvPr id="983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07311326"/>
              </p:ext>
            </p:extLst>
          </p:nvPr>
        </p:nvGraphicFramePr>
        <p:xfrm>
          <a:off x="1143000" y="3868016"/>
          <a:ext cx="5378450" cy="493712"/>
        </p:xfrm>
        <a:graphic>
          <a:graphicData uri="http://schemas.openxmlformats.org/presentationml/2006/ole">
            <p:oleObj spid="_x0000_s11573" name="Equation" r:id="rId6" imgW="7538040" imgH="648720" progId="Equation.3">
              <p:embed/>
            </p:oleObj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43000" y="5154612"/>
            <a:ext cx="5543550" cy="457200"/>
            <a:chOff x="567" y="3339"/>
            <a:chExt cx="3319" cy="288"/>
          </a:xfrm>
        </p:grpSpPr>
        <p:sp>
          <p:nvSpPr>
            <p:cNvPr id="11275" name="Rectangle 7"/>
            <p:cNvSpPr>
              <a:spLocks noChangeArrowheads="1"/>
            </p:cNvSpPr>
            <p:nvPr/>
          </p:nvSpPr>
          <p:spPr bwMode="auto">
            <a:xfrm>
              <a:off x="567" y="3339"/>
              <a:ext cx="3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latin typeface="Times New Roman" panose="02020603050405020304" pitchFamily="18" charset="0"/>
                </a:rPr>
                <a:t>所以      对所定义的运算构成线性空间．</a:t>
              </a:r>
            </a:p>
          </p:txBody>
        </p:sp>
        <p:graphicFrame>
          <p:nvGraphicFramePr>
            <p:cNvPr id="11271" name="Object 8"/>
            <p:cNvGraphicFramePr>
              <a:graphicFrameLocks noChangeAspect="1"/>
            </p:cNvGraphicFramePr>
            <p:nvPr/>
          </p:nvGraphicFramePr>
          <p:xfrm>
            <a:off x="1116" y="3345"/>
            <a:ext cx="318" cy="265"/>
          </p:xfrm>
          <a:graphic>
            <a:graphicData uri="http://schemas.openxmlformats.org/presentationml/2006/ole">
              <p:oleObj spid="_x0000_s11574" name="Equation" r:id="rId7" imgW="291960" imgH="241560" progId="Equation.DSMT4">
                <p:embed/>
              </p:oleObj>
            </a:graphicData>
          </a:graphic>
        </p:graphicFrame>
      </p:grpSp>
      <p:graphicFrame>
        <p:nvGraphicFramePr>
          <p:cNvPr id="983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42342964"/>
              </p:ext>
            </p:extLst>
          </p:nvPr>
        </p:nvGraphicFramePr>
        <p:xfrm>
          <a:off x="3111499" y="4562114"/>
          <a:ext cx="3459163" cy="392112"/>
        </p:xfrm>
        <a:graphic>
          <a:graphicData uri="http://schemas.openxmlformats.org/presentationml/2006/ole">
            <p:oleObj spid="_x0000_s11575" name="Equation" r:id="rId8" imgW="4847760" imgH="508680" progId="Equation.3">
              <p:embed/>
            </p:oleObj>
          </a:graphicData>
        </a:graphic>
      </p:graphicFrame>
      <p:sp>
        <p:nvSpPr>
          <p:cNvPr id="11273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一、线性空间的基本概念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09550" y="685800"/>
            <a:ext cx="2757488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1.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zh-CN" altLang="en-US" dirty="0">
                <a:solidFill>
                  <a:srgbClr val="FF0000"/>
                </a:solidFill>
              </a:rPr>
              <a:t>线性空间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Text Box 43"/>
          <p:cNvSpPr txBox="1">
            <a:spLocks noChangeArrowheads="1"/>
          </p:cNvSpPr>
          <p:nvPr/>
        </p:nvSpPr>
        <p:spPr bwMode="auto">
          <a:xfrm>
            <a:off x="7772400" y="5791200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06588"/>
            <a:ext cx="1508414" cy="54458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思考：</a:t>
            </a:r>
          </a:p>
        </p:txBody>
      </p:sp>
      <p:graphicFrame>
        <p:nvGraphicFramePr>
          <p:cNvPr id="122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65438599"/>
              </p:ext>
            </p:extLst>
          </p:nvPr>
        </p:nvGraphicFramePr>
        <p:xfrm>
          <a:off x="762000" y="2590800"/>
          <a:ext cx="7965416" cy="1695450"/>
        </p:xfrm>
        <a:graphic>
          <a:graphicData uri="http://schemas.openxmlformats.org/presentationml/2006/ole">
            <p:oleObj spid="_x0000_s12378" name="Equation" r:id="rId3" imgW="3162240" imgH="672840" progId="Equation.DSMT4">
              <p:embed/>
            </p:oleObj>
          </a:graphicData>
        </a:graphic>
      </p:graphicFrame>
      <p:sp>
        <p:nvSpPr>
          <p:cNvPr id="12292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一、线性空间的基本概念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9550" y="685800"/>
            <a:ext cx="2757488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1.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zh-CN" altLang="en-US" dirty="0">
                <a:solidFill>
                  <a:srgbClr val="FF0000"/>
                </a:solidFill>
              </a:rPr>
              <a:t>线性空间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49101058"/>
              </p:ext>
            </p:extLst>
          </p:nvPr>
        </p:nvGraphicFramePr>
        <p:xfrm>
          <a:off x="1371600" y="4678119"/>
          <a:ext cx="5638800" cy="553502"/>
        </p:xfrm>
        <a:graphic>
          <a:graphicData uri="http://schemas.openxmlformats.org/presentationml/2006/ole">
            <p:oleObj spid="_x0000_s12379" name="Equation" r:id="rId4" imgW="2070000" imgH="203040" progId="Equation.DSMT4">
              <p:embed/>
            </p:oleObj>
          </a:graphicData>
        </a:graphic>
      </p:graphicFrame>
      <p:sp>
        <p:nvSpPr>
          <p:cNvPr id="8" name="Text Box 43"/>
          <p:cNvSpPr txBox="1">
            <a:spLocks noChangeArrowheads="1"/>
          </p:cNvSpPr>
          <p:nvPr/>
        </p:nvSpPr>
        <p:spPr bwMode="auto">
          <a:xfrm>
            <a:off x="734291" y="4646846"/>
            <a:ext cx="5950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答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24925094"/>
              </p:ext>
            </p:extLst>
          </p:nvPr>
        </p:nvGraphicFramePr>
        <p:xfrm>
          <a:off x="933450" y="1731008"/>
          <a:ext cx="6915150" cy="1637668"/>
        </p:xfrm>
        <a:graphic>
          <a:graphicData uri="http://schemas.openxmlformats.org/presentationml/2006/ole">
            <p:oleObj spid="_x0000_s13519" name="Equation" r:id="rId3" imgW="2831760" imgH="685800" progId="Equation.DSMT4">
              <p:embed/>
            </p:oleObj>
          </a:graphicData>
        </a:graphic>
      </p:graphicFrame>
      <p:graphicFrame>
        <p:nvGraphicFramePr>
          <p:cNvPr id="256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44999737"/>
              </p:ext>
            </p:extLst>
          </p:nvPr>
        </p:nvGraphicFramePr>
        <p:xfrm>
          <a:off x="933450" y="3366293"/>
          <a:ext cx="7149576" cy="496093"/>
        </p:xfrm>
        <a:graphic>
          <a:graphicData uri="http://schemas.openxmlformats.org/presentationml/2006/ole">
            <p:oleObj spid="_x0000_s13520" name="Equation" r:id="rId4" imgW="3111480" imgH="215640" progId="Equation.DSMT4">
              <p:embed/>
            </p:oleObj>
          </a:graphicData>
        </a:graphic>
      </p:graphicFrame>
      <p:graphicFrame>
        <p:nvGraphicFramePr>
          <p:cNvPr id="256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26782077"/>
              </p:ext>
            </p:extLst>
          </p:nvPr>
        </p:nvGraphicFramePr>
        <p:xfrm>
          <a:off x="933449" y="3971296"/>
          <a:ext cx="7471631" cy="1032665"/>
        </p:xfrm>
        <a:graphic>
          <a:graphicData uri="http://schemas.openxmlformats.org/presentationml/2006/ole">
            <p:oleObj spid="_x0000_s13521" name="Equation" r:id="rId5" imgW="3124080" imgH="431640" progId="Equation.DSMT4">
              <p:embed/>
            </p:oleObj>
          </a:graphicData>
        </a:graphic>
      </p:graphicFrame>
      <p:graphicFrame>
        <p:nvGraphicFramePr>
          <p:cNvPr id="256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57600696"/>
              </p:ext>
            </p:extLst>
          </p:nvPr>
        </p:nvGraphicFramePr>
        <p:xfrm>
          <a:off x="933449" y="5122394"/>
          <a:ext cx="4478730" cy="484187"/>
        </p:xfrm>
        <a:graphic>
          <a:graphicData uri="http://schemas.openxmlformats.org/presentationml/2006/ole">
            <p:oleObj spid="_x0000_s13522" name="Equation" r:id="rId6" imgW="1879560" imgH="203040" progId="Equation.DSMT4">
              <p:embed/>
            </p:oleObj>
          </a:graphicData>
        </a:graphic>
      </p:graphicFrame>
      <p:sp>
        <p:nvSpPr>
          <p:cNvPr id="13319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一、线性空间的基本概念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09550" y="685800"/>
            <a:ext cx="2757488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1.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zh-CN" altLang="en-US" dirty="0">
                <a:solidFill>
                  <a:srgbClr val="FF0000"/>
                </a:solidFill>
              </a:rPr>
              <a:t>线性空间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0" y="2262186"/>
            <a:ext cx="9196014" cy="584200"/>
            <a:chOff x="384" y="1521"/>
            <a:chExt cx="5440" cy="368"/>
          </a:xfrm>
        </p:grpSpPr>
        <p:sp>
          <p:nvSpPr>
            <p:cNvPr id="14356" name="Text Box 9"/>
            <p:cNvSpPr txBox="1">
              <a:spLocks noChangeArrowheads="1"/>
            </p:cNvSpPr>
            <p:nvPr/>
          </p:nvSpPr>
          <p:spPr bwMode="auto">
            <a:xfrm>
              <a:off x="384" y="1521"/>
              <a:ext cx="544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/>
                <a:t>　　　　假设        </a:t>
              </a:r>
              <a:r>
                <a:rPr lang="zh-CN" altLang="en-US" b="1" dirty="0" smtClean="0"/>
                <a:t>是</a:t>
              </a:r>
              <a:r>
                <a:rPr lang="zh-CN" altLang="en-US" b="1" dirty="0"/>
                <a:t>线性空间</a:t>
              </a: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中</a:t>
              </a:r>
              <a:r>
                <a:rPr lang="zh-CN" altLang="en-US" b="1" dirty="0"/>
                <a:t>的两个</a:t>
              </a:r>
              <a:r>
                <a:rPr lang="zh-CN" altLang="en-US" b="1" dirty="0" smtClean="0"/>
                <a:t>零元素</a:t>
              </a:r>
              <a:r>
                <a:rPr lang="zh-CN" altLang="en-US" b="1" dirty="0"/>
                <a:t>，</a:t>
              </a:r>
            </a:p>
          </p:txBody>
        </p:sp>
        <p:graphicFrame>
          <p:nvGraphicFramePr>
            <p:cNvPr id="14343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4069379558"/>
                </p:ext>
              </p:extLst>
            </p:nvPr>
          </p:nvGraphicFramePr>
          <p:xfrm>
            <a:off x="1962" y="1584"/>
            <a:ext cx="456" cy="264"/>
          </p:xfrm>
          <a:graphic>
            <a:graphicData uri="http://schemas.openxmlformats.org/presentationml/2006/ole">
              <p:oleObj spid="_x0000_s14633" name="Equation" r:id="rId3" imgW="723586" imgH="418918" progId="Equation.DSMT4">
                <p:embed/>
              </p:oleObj>
            </a:graphicData>
          </a:graphic>
        </p:graphicFrame>
      </p:grp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638606" y="1421029"/>
            <a:ext cx="4161994" cy="5847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+mn-ea"/>
                <a:ea typeface="+mn-ea"/>
              </a:rPr>
              <a:t>1</a:t>
            </a:r>
            <a:r>
              <a:rPr lang="zh-CN" altLang="en-US" b="1" dirty="0">
                <a:latin typeface="+mn-ea"/>
                <a:ea typeface="+mn-ea"/>
              </a:rPr>
              <a:t>．零元素是唯一的．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539245" y="2241550"/>
            <a:ext cx="10086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</a:rPr>
              <a:t>证明</a:t>
            </a:r>
          </a:p>
        </p:txBody>
      </p:sp>
      <p:graphicFrame>
        <p:nvGraphicFramePr>
          <p:cNvPr id="153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20952782"/>
              </p:ext>
            </p:extLst>
          </p:nvPr>
        </p:nvGraphicFramePr>
        <p:xfrm>
          <a:off x="2719603" y="3478212"/>
          <a:ext cx="3314700" cy="419100"/>
        </p:xfrm>
        <a:graphic>
          <a:graphicData uri="http://schemas.openxmlformats.org/presentationml/2006/ole">
            <p:oleObj spid="_x0000_s14634" name="Equation" r:id="rId4" imgW="3314700" imgH="419100" progId="Equation.3">
              <p:embed/>
            </p:oleObj>
          </a:graphicData>
        </a:graphic>
      </p:graphicFrame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625064" y="3912033"/>
            <a:ext cx="2533650" cy="584200"/>
            <a:chOff x="564" y="2697"/>
            <a:chExt cx="1596" cy="368"/>
          </a:xfrm>
        </p:grpSpPr>
        <p:sp>
          <p:nvSpPr>
            <p:cNvPr id="14355" name="Text Box 14"/>
            <p:cNvSpPr txBox="1">
              <a:spLocks noChangeArrowheads="1"/>
            </p:cNvSpPr>
            <p:nvPr/>
          </p:nvSpPr>
          <p:spPr bwMode="auto">
            <a:xfrm>
              <a:off x="564" y="2697"/>
              <a:ext cx="63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/>
                <a:t>由于</a:t>
              </a:r>
            </a:p>
          </p:txBody>
        </p:sp>
        <p:graphicFrame>
          <p:nvGraphicFramePr>
            <p:cNvPr id="14342" name="Object 15"/>
            <p:cNvGraphicFramePr>
              <a:graphicFrameLocks noChangeAspect="1"/>
            </p:cNvGraphicFramePr>
            <p:nvPr/>
          </p:nvGraphicFramePr>
          <p:xfrm>
            <a:off x="1240" y="2745"/>
            <a:ext cx="920" cy="264"/>
          </p:xfrm>
          <a:graphic>
            <a:graphicData uri="http://schemas.openxmlformats.org/presentationml/2006/ole">
              <p:oleObj spid="_x0000_s14635" name="Equation" r:id="rId5" imgW="1460500" imgH="419100" progId="Equation.3">
                <p:embed/>
              </p:oleObj>
            </a:graphicData>
          </a:graphic>
        </p:graphicFrame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625064" y="4539093"/>
            <a:ext cx="4438650" cy="584200"/>
            <a:chOff x="2148" y="2697"/>
            <a:chExt cx="2796" cy="368"/>
          </a:xfrm>
        </p:grpSpPr>
        <p:sp>
          <p:nvSpPr>
            <p:cNvPr id="14354" name="Text Box 16"/>
            <p:cNvSpPr txBox="1">
              <a:spLocks noChangeArrowheads="1"/>
            </p:cNvSpPr>
            <p:nvPr/>
          </p:nvSpPr>
          <p:spPr bwMode="auto">
            <a:xfrm>
              <a:off x="2148" y="2697"/>
              <a:ext cx="63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/>
                <a:t>所以</a:t>
              </a:r>
            </a:p>
          </p:txBody>
        </p:sp>
        <p:graphicFrame>
          <p:nvGraphicFramePr>
            <p:cNvPr id="14341" name="Object 17"/>
            <p:cNvGraphicFramePr>
              <a:graphicFrameLocks noChangeAspect="1"/>
            </p:cNvGraphicFramePr>
            <p:nvPr/>
          </p:nvGraphicFramePr>
          <p:xfrm>
            <a:off x="2736" y="2757"/>
            <a:ext cx="2208" cy="264"/>
          </p:xfrm>
          <a:graphic>
            <a:graphicData uri="http://schemas.openxmlformats.org/presentationml/2006/ole">
              <p:oleObj spid="_x0000_s14636" name="Equation" r:id="rId6" imgW="3505200" imgH="419100" progId="Equation.3">
                <p:embed/>
              </p:oleObj>
            </a:graphicData>
          </a:graphic>
        </p:graphicFrame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625064" y="2801505"/>
            <a:ext cx="3497263" cy="611188"/>
            <a:chOff x="1117" y="1833"/>
            <a:chExt cx="2203" cy="385"/>
          </a:xfrm>
        </p:grpSpPr>
        <p:sp>
          <p:nvSpPr>
            <p:cNvPr id="14352" name="Text Box 11"/>
            <p:cNvSpPr txBox="1">
              <a:spLocks noChangeArrowheads="1"/>
            </p:cNvSpPr>
            <p:nvPr/>
          </p:nvSpPr>
          <p:spPr bwMode="auto">
            <a:xfrm>
              <a:off x="1117" y="1850"/>
              <a:ext cx="220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/>
                <a:t>则对任何           </a:t>
              </a:r>
              <a:r>
                <a:rPr lang="zh-CN" altLang="en-US" b="1" dirty="0">
                  <a:solidFill>
                    <a:schemeClr val="bg2"/>
                  </a:solidFill>
                </a:rPr>
                <a:t>，</a:t>
              </a:r>
            </a:p>
          </p:txBody>
        </p:sp>
        <p:graphicFrame>
          <p:nvGraphicFramePr>
            <p:cNvPr id="14340" name="Object 12"/>
            <p:cNvGraphicFramePr>
              <a:graphicFrameLocks noChangeAspect="1"/>
            </p:cNvGraphicFramePr>
            <p:nvPr/>
          </p:nvGraphicFramePr>
          <p:xfrm>
            <a:off x="2237" y="1954"/>
            <a:ext cx="560" cy="191"/>
          </p:xfrm>
          <a:graphic>
            <a:graphicData uri="http://schemas.openxmlformats.org/presentationml/2006/ole">
              <p:oleObj spid="_x0000_s14637" name="Equation" r:id="rId7" imgW="888614" imgH="304668" progId="Equation.3">
                <p:embed/>
              </p:oleObj>
            </a:graphicData>
          </a:graphic>
        </p:graphicFrame>
        <p:sp>
          <p:nvSpPr>
            <p:cNvPr id="14353" name="Rectangle 18"/>
            <p:cNvSpPr>
              <a:spLocks noChangeArrowheads="1"/>
            </p:cNvSpPr>
            <p:nvPr/>
          </p:nvSpPr>
          <p:spPr bwMode="auto">
            <a:xfrm>
              <a:off x="2736" y="1833"/>
              <a:ext cx="34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有</a:t>
              </a:r>
            </a:p>
          </p:txBody>
        </p:sp>
      </p:grpSp>
      <p:graphicFrame>
        <p:nvGraphicFramePr>
          <p:cNvPr id="1538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10078063"/>
              </p:ext>
            </p:extLst>
          </p:nvPr>
        </p:nvGraphicFramePr>
        <p:xfrm>
          <a:off x="1737944" y="5254615"/>
          <a:ext cx="4350634" cy="510021"/>
        </p:xfrm>
        <a:graphic>
          <a:graphicData uri="http://schemas.openxmlformats.org/presentationml/2006/ole">
            <p:oleObj spid="_x0000_s14638" name="Equation" r:id="rId8" imgW="4229100" imgH="419100" progId="Equation.3">
              <p:embed/>
            </p:oleObj>
          </a:graphicData>
        </a:graphic>
      </p:graphicFrame>
      <p:sp>
        <p:nvSpPr>
          <p:cNvPr id="14350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一、线性空间的基本概念</a:t>
            </a: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209550" y="685800"/>
            <a:ext cx="367665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2.</a:t>
            </a:r>
            <a:r>
              <a:rPr kumimoji="1" lang="en-US" altLang="zh-CN">
                <a:solidFill>
                  <a:srgbClr val="FF0000"/>
                </a:solidFill>
              </a:rPr>
              <a:t> </a:t>
            </a:r>
            <a:r>
              <a:rPr kumimoji="1" lang="zh-CN" altLang="en-US">
                <a:solidFill>
                  <a:srgbClr val="FF0000"/>
                </a:solidFill>
              </a:rPr>
              <a:t>线性空间的性质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7315200" y="5217237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</a:rPr>
              <a:t>证毕</a:t>
            </a:r>
            <a:endParaRPr lang="zh-CN" altLang="en-US" dirty="0">
              <a:solidFill>
                <a:schemeClr val="bg1">
                  <a:lumMod val="50000"/>
                </a:schemeClr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nimBg="1" autoUpdateAnimBg="0"/>
      <p:bldP spid="15367" grpId="0" autoUpdateAnimBg="0"/>
      <p:bldP spid="22" grpId="0"/>
      <p:bldP spid="2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3" name="Rectangle 3"/>
          <p:cNvSpPr>
            <a:spLocks noChangeArrowheads="1"/>
          </p:cNvSpPr>
          <p:nvPr/>
        </p:nvSpPr>
        <p:spPr bwMode="auto">
          <a:xfrm>
            <a:off x="749442" y="1408113"/>
            <a:ext cx="4140201" cy="5847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．负元素是唯一的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．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685800" y="2266950"/>
            <a:ext cx="1008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</a:rPr>
              <a:t>证明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638442" y="2279650"/>
            <a:ext cx="6932612" cy="584200"/>
            <a:chOff x="1592" y="960"/>
            <a:chExt cx="4367" cy="368"/>
          </a:xfrm>
        </p:grpSpPr>
        <p:grpSp>
          <p:nvGrpSpPr>
            <p:cNvPr id="15382" name="Group 5"/>
            <p:cNvGrpSpPr>
              <a:grpSpLocks/>
            </p:cNvGrpSpPr>
            <p:nvPr/>
          </p:nvGrpSpPr>
          <p:grpSpPr bwMode="auto">
            <a:xfrm>
              <a:off x="1592" y="960"/>
              <a:ext cx="4002" cy="368"/>
              <a:chOff x="1152" y="2736"/>
              <a:chExt cx="4002" cy="368"/>
            </a:xfrm>
          </p:grpSpPr>
          <p:grpSp>
            <p:nvGrpSpPr>
              <p:cNvPr id="15384" name="Group 6"/>
              <p:cNvGrpSpPr>
                <a:grpSpLocks/>
              </p:cNvGrpSpPr>
              <p:nvPr/>
            </p:nvGrpSpPr>
            <p:grpSpPr bwMode="auto">
              <a:xfrm>
                <a:off x="1152" y="2736"/>
                <a:ext cx="4002" cy="368"/>
                <a:chOff x="1152" y="2736"/>
                <a:chExt cx="4002" cy="368"/>
              </a:xfrm>
            </p:grpSpPr>
            <p:sp>
              <p:nvSpPr>
                <p:cNvPr id="1538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152" y="2736"/>
                  <a:ext cx="4002" cy="3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b="1" dirty="0"/>
                    <a:t>假设     </a:t>
                  </a:r>
                  <a:r>
                    <a:rPr lang="zh-CN" altLang="en-US" b="1" dirty="0" smtClean="0"/>
                    <a:t>有</a:t>
                  </a:r>
                  <a:r>
                    <a:rPr lang="zh-CN" altLang="en-US" b="1" dirty="0"/>
                    <a:t>两个负元素      与      ，</a:t>
                  </a:r>
                </a:p>
              </p:txBody>
            </p:sp>
            <p:graphicFrame>
              <p:nvGraphicFramePr>
                <p:cNvPr id="15371" name="Object 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xmlns="" val="3811509948"/>
                    </p:ext>
                  </p:extLst>
                </p:nvPr>
              </p:nvGraphicFramePr>
              <p:xfrm>
                <a:off x="1796" y="2832"/>
                <a:ext cx="248" cy="216"/>
              </p:xfrm>
              <a:graphic>
                <a:graphicData uri="http://schemas.openxmlformats.org/presentationml/2006/ole">
                  <p:oleObj spid="_x0000_s15903" name="Equation" r:id="rId3" imgW="291973" imgH="253890" progId="Equation.3">
                    <p:embed/>
                  </p:oleObj>
                </a:graphicData>
              </a:graphic>
            </p:graphicFrame>
            <p:graphicFrame>
              <p:nvGraphicFramePr>
                <p:cNvPr id="15372" name="Object 9"/>
                <p:cNvGraphicFramePr>
                  <a:graphicFrameLocks noChangeAspect="1"/>
                </p:cNvGraphicFramePr>
                <p:nvPr/>
              </p:nvGraphicFramePr>
              <p:xfrm>
                <a:off x="3717" y="2784"/>
                <a:ext cx="200" cy="264"/>
              </p:xfrm>
              <a:graphic>
                <a:graphicData uri="http://schemas.openxmlformats.org/presentationml/2006/ole">
                  <p:oleObj spid="_x0000_s15904" name="Equation" r:id="rId4" imgW="317362" imgH="418918" progId="Equation.3">
                    <p:embed/>
                  </p:oleObj>
                </a:graphicData>
              </a:graphic>
            </p:graphicFrame>
          </p:grpSp>
          <p:graphicFrame>
            <p:nvGraphicFramePr>
              <p:cNvPr id="15370" name="Object 10"/>
              <p:cNvGraphicFramePr>
                <a:graphicFrameLocks noChangeAspect="1"/>
              </p:cNvGraphicFramePr>
              <p:nvPr/>
            </p:nvGraphicFramePr>
            <p:xfrm>
              <a:off x="4485" y="2855"/>
              <a:ext cx="152" cy="208"/>
            </p:xfrm>
            <a:graphic>
              <a:graphicData uri="http://schemas.openxmlformats.org/presentationml/2006/ole">
                <p:oleObj spid="_x0000_s15905" name="Equation" r:id="rId5" imgW="241195" imgH="330057" progId="Equation.3">
                  <p:embed/>
                </p:oleObj>
              </a:graphicData>
            </a:graphic>
          </p:graphicFrame>
        </p:grpSp>
        <p:sp>
          <p:nvSpPr>
            <p:cNvPr id="15383" name="Text Box 11"/>
            <p:cNvSpPr txBox="1">
              <a:spLocks noChangeArrowheads="1"/>
            </p:cNvSpPr>
            <p:nvPr/>
          </p:nvSpPr>
          <p:spPr bwMode="auto">
            <a:xfrm>
              <a:off x="5037" y="960"/>
              <a:ext cx="92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    那么</a:t>
              </a:r>
            </a:p>
          </p:txBody>
        </p:sp>
      </p:grpSp>
      <p:graphicFrame>
        <p:nvGraphicFramePr>
          <p:cNvPr id="163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36036177"/>
              </p:ext>
            </p:extLst>
          </p:nvPr>
        </p:nvGraphicFramePr>
        <p:xfrm>
          <a:off x="3007588" y="3050382"/>
          <a:ext cx="3276600" cy="392112"/>
        </p:xfrm>
        <a:graphic>
          <a:graphicData uri="http://schemas.openxmlformats.org/presentationml/2006/ole">
            <p:oleObj spid="_x0000_s15906" name="Equation" r:id="rId6" imgW="3276600" imgH="393700" progId="Equation.3">
              <p:embed/>
            </p:oleObj>
          </a:graphicData>
        </a:graphic>
      </p:graphicFrame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1693862" y="3442494"/>
            <a:ext cx="1008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则有</a:t>
            </a:r>
          </a:p>
        </p:txBody>
      </p:sp>
      <p:graphicFrame>
        <p:nvGraphicFramePr>
          <p:cNvPr id="1639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58858969"/>
              </p:ext>
            </p:extLst>
          </p:nvPr>
        </p:nvGraphicFramePr>
        <p:xfrm>
          <a:off x="2722562" y="3586956"/>
          <a:ext cx="1460500" cy="392113"/>
        </p:xfrm>
        <a:graphic>
          <a:graphicData uri="http://schemas.openxmlformats.org/presentationml/2006/ole">
            <p:oleObj spid="_x0000_s15907" name="Equation" r:id="rId7" imgW="1459866" imgH="393529" progId="Equation.3">
              <p:embed/>
            </p:oleObj>
          </a:graphicData>
        </a:graphic>
      </p:graphicFrame>
      <p:graphicFrame>
        <p:nvGraphicFramePr>
          <p:cNvPr id="1639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42144270"/>
              </p:ext>
            </p:extLst>
          </p:nvPr>
        </p:nvGraphicFramePr>
        <p:xfrm>
          <a:off x="4284662" y="3574256"/>
          <a:ext cx="1955800" cy="420688"/>
        </p:xfrm>
        <a:graphic>
          <a:graphicData uri="http://schemas.openxmlformats.org/presentationml/2006/ole">
            <p:oleObj spid="_x0000_s15908" name="Equation" r:id="rId8" imgW="1955800" imgH="419100" progId="Equation.3">
              <p:embed/>
            </p:oleObj>
          </a:graphicData>
        </a:graphic>
      </p:graphicFrame>
      <p:graphicFrame>
        <p:nvGraphicFramePr>
          <p:cNvPr id="1640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2672525"/>
              </p:ext>
            </p:extLst>
          </p:nvPr>
        </p:nvGraphicFramePr>
        <p:xfrm>
          <a:off x="4284662" y="4107656"/>
          <a:ext cx="1955800" cy="420688"/>
        </p:xfrm>
        <a:graphic>
          <a:graphicData uri="http://schemas.openxmlformats.org/presentationml/2006/ole">
            <p:oleObj spid="_x0000_s15909" name="Equation" r:id="rId9" imgW="1955800" imgH="419100" progId="Equation.3">
              <p:embed/>
            </p:oleObj>
          </a:graphicData>
        </a:graphic>
      </p:graphicFrame>
      <p:graphicFrame>
        <p:nvGraphicFramePr>
          <p:cNvPr id="1640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9765994"/>
              </p:ext>
            </p:extLst>
          </p:nvPr>
        </p:nvGraphicFramePr>
        <p:xfrm>
          <a:off x="4284662" y="4717256"/>
          <a:ext cx="1041400" cy="393700"/>
        </p:xfrm>
        <a:graphic>
          <a:graphicData uri="http://schemas.openxmlformats.org/presentationml/2006/ole">
            <p:oleObj spid="_x0000_s15910" name="Equation" r:id="rId10" imgW="1040948" imgH="393529" progId="Equation.3">
              <p:embed/>
            </p:oleObj>
          </a:graphicData>
        </a:graphic>
      </p:graphicFrame>
      <p:graphicFrame>
        <p:nvGraphicFramePr>
          <p:cNvPr id="1640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42796566"/>
              </p:ext>
            </p:extLst>
          </p:nvPr>
        </p:nvGraphicFramePr>
        <p:xfrm>
          <a:off x="5427662" y="4793456"/>
          <a:ext cx="611188" cy="315913"/>
        </p:xfrm>
        <a:graphic>
          <a:graphicData uri="http://schemas.openxmlformats.org/presentationml/2006/ole">
            <p:oleObj spid="_x0000_s15911" name="Equation" r:id="rId11" imgW="609336" imgH="317362" progId="Equation.3">
              <p:embed/>
            </p:oleObj>
          </a:graphicData>
        </a:graphic>
      </p:graphicFrame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809749" y="5255346"/>
            <a:ext cx="4746625" cy="584200"/>
            <a:chOff x="336" y="3744"/>
            <a:chExt cx="2990" cy="368"/>
          </a:xfrm>
        </p:grpSpPr>
        <p:sp>
          <p:nvSpPr>
            <p:cNvPr id="15380" name="Text Box 20"/>
            <p:cNvSpPr txBox="1">
              <a:spLocks noChangeArrowheads="1"/>
            </p:cNvSpPr>
            <p:nvPr/>
          </p:nvSpPr>
          <p:spPr bwMode="auto">
            <a:xfrm>
              <a:off x="336" y="3744"/>
              <a:ext cx="255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/>
                <a:t>向量    </a:t>
              </a:r>
              <a:r>
                <a:rPr lang="zh-CN" altLang="en-US" b="1" dirty="0" smtClean="0"/>
                <a:t>的</a:t>
              </a:r>
              <a:r>
                <a:rPr lang="zh-CN" altLang="en-US" b="1" dirty="0"/>
                <a:t>负元素记为</a:t>
              </a:r>
            </a:p>
          </p:txBody>
        </p:sp>
        <p:grpSp>
          <p:nvGrpSpPr>
            <p:cNvPr id="15381" name="Group 21"/>
            <p:cNvGrpSpPr>
              <a:grpSpLocks/>
            </p:cNvGrpSpPr>
            <p:nvPr/>
          </p:nvGrpSpPr>
          <p:grpSpPr bwMode="auto">
            <a:xfrm>
              <a:off x="912" y="3840"/>
              <a:ext cx="2414" cy="242"/>
              <a:chOff x="912" y="3840"/>
              <a:chExt cx="2414" cy="242"/>
            </a:xfrm>
          </p:grpSpPr>
          <p:graphicFrame>
            <p:nvGraphicFramePr>
              <p:cNvPr id="15368" name="Object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xmlns="" val="2437835742"/>
                  </p:ext>
                </p:extLst>
              </p:nvPr>
            </p:nvGraphicFramePr>
            <p:xfrm>
              <a:off x="912" y="3840"/>
              <a:ext cx="278" cy="242"/>
            </p:xfrm>
            <a:graphic>
              <a:graphicData uri="http://schemas.openxmlformats.org/presentationml/2006/ole">
                <p:oleObj spid="_x0000_s15912" name="Equation" r:id="rId12" imgW="291973" imgH="253890" progId="Equation.3">
                  <p:embed/>
                </p:oleObj>
              </a:graphicData>
            </a:graphic>
          </p:graphicFrame>
          <p:graphicFrame>
            <p:nvGraphicFramePr>
              <p:cNvPr id="15369" name="Object 2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xmlns="" val="2404208992"/>
                  </p:ext>
                </p:extLst>
              </p:nvPr>
            </p:nvGraphicFramePr>
            <p:xfrm>
              <a:off x="2754" y="3840"/>
              <a:ext cx="572" cy="220"/>
            </p:xfrm>
            <a:graphic>
              <a:graphicData uri="http://schemas.openxmlformats.org/presentationml/2006/ole">
                <p:oleObj spid="_x0000_s15913" name="Equation" r:id="rId13" imgW="660113" imgH="253890" progId="Equation.3">
                  <p:embed/>
                </p:oleObj>
              </a:graphicData>
            </a:graphic>
          </p:graphicFrame>
        </p:grpSp>
      </p:grpSp>
      <p:sp>
        <p:nvSpPr>
          <p:cNvPr id="15378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一、线性空间的基本概念</a:t>
            </a: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209550" y="685800"/>
            <a:ext cx="367665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2.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zh-CN" altLang="en-US" dirty="0">
                <a:solidFill>
                  <a:srgbClr val="FF0000"/>
                </a:solidFill>
              </a:rPr>
              <a:t>线性空间的性质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7487586" y="5257150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</a:rPr>
              <a:t>证毕</a:t>
            </a:r>
            <a:endParaRPr lang="zh-CN" altLang="en-US" dirty="0">
              <a:solidFill>
                <a:schemeClr val="bg1">
                  <a:lumMod val="50000"/>
                </a:schemeClr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utoUpdateAnimBg="0"/>
      <p:bldP spid="16397" grpId="0" autoUpdateAnimBg="0"/>
      <p:bldP spid="2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68628754"/>
              </p:ext>
            </p:extLst>
          </p:nvPr>
        </p:nvGraphicFramePr>
        <p:xfrm>
          <a:off x="762000" y="1499756"/>
          <a:ext cx="6553201" cy="530224"/>
        </p:xfrm>
        <a:graphic>
          <a:graphicData uri="http://schemas.openxmlformats.org/presentationml/2006/ole">
            <p:oleObj spid="_x0000_s16781" name="Equation" r:id="rId3" imgW="5003800" imgH="419100" progId="Equation.DSMT4">
              <p:embed/>
            </p:oleObj>
          </a:graphicData>
        </a:graphic>
      </p:graphicFrame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713509" y="2298557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</a:rPr>
              <a:t>证明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56105244"/>
              </p:ext>
            </p:extLst>
          </p:nvPr>
        </p:nvGraphicFramePr>
        <p:xfrm>
          <a:off x="1905000" y="2401887"/>
          <a:ext cx="5867400" cy="478635"/>
        </p:xfrm>
        <a:graphic>
          <a:graphicData uri="http://schemas.openxmlformats.org/presentationml/2006/ole">
            <p:oleObj spid="_x0000_s16782" name="Equation" r:id="rId4" imgW="5842000" imgH="406400" progId="Equation.3">
              <p:embed/>
            </p:oleObj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27919417"/>
              </p:ext>
            </p:extLst>
          </p:nvPr>
        </p:nvGraphicFramePr>
        <p:xfrm>
          <a:off x="1905000" y="2971800"/>
          <a:ext cx="1384300" cy="394637"/>
        </p:xfrm>
        <a:graphic>
          <a:graphicData uri="http://schemas.openxmlformats.org/presentationml/2006/ole">
            <p:oleObj spid="_x0000_s16783" name="Equation" r:id="rId5" imgW="1383699" imgH="317362" progId="Equation.DSMT4">
              <p:embed/>
            </p:oleObj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33836778"/>
              </p:ext>
            </p:extLst>
          </p:nvPr>
        </p:nvGraphicFramePr>
        <p:xfrm>
          <a:off x="990600" y="3494737"/>
          <a:ext cx="7213600" cy="494293"/>
        </p:xfrm>
        <a:graphic>
          <a:graphicData uri="http://schemas.openxmlformats.org/presentationml/2006/ole">
            <p:oleObj spid="_x0000_s16784" name="Equation" r:id="rId6" imgW="7213600" imgH="406400" progId="Equation.3">
              <p:embed/>
            </p:oleObj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54710482"/>
              </p:ext>
            </p:extLst>
          </p:nvPr>
        </p:nvGraphicFramePr>
        <p:xfrm>
          <a:off x="990600" y="4103687"/>
          <a:ext cx="2146300" cy="475169"/>
        </p:xfrm>
        <a:graphic>
          <a:graphicData uri="http://schemas.openxmlformats.org/presentationml/2006/ole">
            <p:oleObj spid="_x0000_s16785" name="Equation" r:id="rId7" imgW="2145369" imgH="406224" progId="Equation.3">
              <p:embed/>
            </p:oleObj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10807765"/>
              </p:ext>
            </p:extLst>
          </p:nvPr>
        </p:nvGraphicFramePr>
        <p:xfrm>
          <a:off x="1803400" y="4713288"/>
          <a:ext cx="4902200" cy="480150"/>
        </p:xfrm>
        <a:graphic>
          <a:graphicData uri="http://schemas.openxmlformats.org/presentationml/2006/ole">
            <p:oleObj spid="_x0000_s16786" name="Equation" r:id="rId8" imgW="4902200" imgH="406400" progId="Equation.3">
              <p:embed/>
            </p:oleObj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02667613"/>
              </p:ext>
            </p:extLst>
          </p:nvPr>
        </p:nvGraphicFramePr>
        <p:xfrm>
          <a:off x="2260600" y="5327868"/>
          <a:ext cx="3073400" cy="540832"/>
        </p:xfrm>
        <a:graphic>
          <a:graphicData uri="http://schemas.openxmlformats.org/presentationml/2006/ole">
            <p:oleObj spid="_x0000_s16787" name="Equation" r:id="rId9" imgW="2870200" imgH="406400" progId="Equation.3">
              <p:embed/>
            </p:oleObj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58952194"/>
              </p:ext>
            </p:extLst>
          </p:nvPr>
        </p:nvGraphicFramePr>
        <p:xfrm>
          <a:off x="2260600" y="5939344"/>
          <a:ext cx="584200" cy="379700"/>
        </p:xfrm>
        <a:graphic>
          <a:graphicData uri="http://schemas.openxmlformats.org/presentationml/2006/ole">
            <p:oleObj spid="_x0000_s16788" name="Equation" r:id="rId10" imgW="583693" imgH="317225" progId="Equation.3">
              <p:embed/>
            </p:oleObj>
          </a:graphicData>
        </a:graphic>
      </p:graphicFrame>
      <p:sp>
        <p:nvSpPr>
          <p:cNvPr id="16395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一、线性空间的基本概念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09550" y="685800"/>
            <a:ext cx="367665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2.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zh-CN" altLang="en-US" dirty="0">
                <a:solidFill>
                  <a:srgbClr val="FF0000"/>
                </a:solidFill>
              </a:rPr>
              <a:t>线性空间的性质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543800" y="5734269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</a:rPr>
              <a:t>证毕</a:t>
            </a:r>
            <a:endParaRPr lang="zh-CN" altLang="en-US" dirty="0">
              <a:solidFill>
                <a:schemeClr val="bg1">
                  <a:lumMod val="50000"/>
                </a:schemeClr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utoUpdateAnimBg="0"/>
      <p:bldP spid="1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11" name="Rectangle 15"/>
          <p:cNvSpPr>
            <a:spLocks noChangeArrowheads="1"/>
          </p:cNvSpPr>
          <p:nvPr/>
        </p:nvSpPr>
        <p:spPr bwMode="auto">
          <a:xfrm>
            <a:off x="547688" y="1219200"/>
            <a:ext cx="7686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 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设 </a:t>
            </a:r>
            <a:r>
              <a:rPr lang="en-US" altLang="zh-CN" b="1" i="1" dirty="0">
                <a:latin typeface="Times New Roman" panose="02020603050405020304" pitchFamily="18" charset="0"/>
              </a:rPr>
              <a:t>V </a:t>
            </a:r>
            <a:r>
              <a:rPr lang="zh-CN" altLang="en-US" b="1" dirty="0">
                <a:latin typeface="Times New Roman" panose="02020603050405020304" pitchFamily="18" charset="0"/>
              </a:rPr>
              <a:t>是一个非空集合，</a:t>
            </a:r>
            <a:r>
              <a:rPr lang="en-US" altLang="zh-CN" b="1" i="1" dirty="0">
                <a:latin typeface="Times New Roman" panose="02020603050405020304" pitchFamily="18" charset="0"/>
              </a:rPr>
              <a:t>F </a:t>
            </a:r>
            <a:r>
              <a:rPr lang="zh-CN" altLang="en-US" b="1" dirty="0">
                <a:latin typeface="Times New Roman" panose="02020603050405020304" pitchFamily="18" charset="0"/>
              </a:rPr>
              <a:t>为数域，</a:t>
            </a:r>
          </a:p>
        </p:txBody>
      </p:sp>
      <p:sp>
        <p:nvSpPr>
          <p:cNvPr id="132113" name="Rectangle 17"/>
          <p:cNvSpPr>
            <a:spLocks noChangeArrowheads="1"/>
          </p:cNvSpPr>
          <p:nvPr/>
        </p:nvSpPr>
        <p:spPr bwMode="auto">
          <a:xfrm>
            <a:off x="547688" y="1752600"/>
            <a:ext cx="79105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对于任意的</a:t>
            </a:r>
            <a:r>
              <a:rPr lang="en-US" altLang="zh-CN" b="1" i="1" dirty="0">
                <a:latin typeface="Symbol" panose="05050102010706020507" pitchFamily="18" charset="2"/>
              </a:rPr>
              <a:t>a</a:t>
            </a:r>
            <a:r>
              <a:rPr lang="en-US" altLang="zh-CN" b="1" dirty="0">
                <a:latin typeface="Symbol" panose="05050102010706020507" pitchFamily="18" charset="2"/>
              </a:rPr>
              <a:t>, </a:t>
            </a:r>
            <a:r>
              <a:rPr lang="en-US" altLang="zh-CN" b="1" i="1" dirty="0">
                <a:latin typeface="Symbol" panose="05050102010706020507" pitchFamily="18" charset="2"/>
              </a:rPr>
              <a:t>b</a:t>
            </a:r>
            <a:r>
              <a:rPr lang="en-US" altLang="zh-CN" b="1" dirty="0">
                <a:latin typeface="Symbol" panose="05050102010706020507" pitchFamily="18" charset="2"/>
                <a:ea typeface="黑体" panose="02010609060101010101" pitchFamily="49" charset="-122"/>
                <a:sym typeface="Symbol" panose="05050102010706020507" pitchFamily="18" charset="2"/>
              </a:rPr>
              <a:t>  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,  </a:t>
            </a:r>
            <a:r>
              <a:rPr lang="zh-CN" altLang="en-US" b="1" dirty="0">
                <a:latin typeface="Times New Roman" panose="02020603050405020304" pitchFamily="18" charset="0"/>
              </a:rPr>
              <a:t>总有唯一的元素 </a:t>
            </a:r>
            <a:r>
              <a:rPr lang="en-US" altLang="zh-CN" b="1" i="1" dirty="0">
                <a:latin typeface="Symbol" panose="05050102010706020507" pitchFamily="18" charset="2"/>
                <a:ea typeface="黑体" panose="02010609060101010101" pitchFamily="49" charset="-122"/>
              </a:rPr>
              <a:t>g </a:t>
            </a:r>
            <a:r>
              <a:rPr lang="en-US" altLang="zh-CN" b="1" dirty="0">
                <a:latin typeface="Symbol" panose="05050102010706020507" pitchFamily="18" charset="2"/>
                <a:ea typeface="黑体" panose="02010609060101010101" pitchFamily="49" charset="-122"/>
                <a:sym typeface="Symbol" panose="05050102010706020507" pitchFamily="18" charset="2"/>
              </a:rPr>
              <a:t> 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2114" name="Rectangle 18"/>
          <p:cNvSpPr>
            <a:spLocks noChangeArrowheads="1"/>
          </p:cNvSpPr>
          <p:nvPr/>
        </p:nvSpPr>
        <p:spPr bwMode="auto">
          <a:xfrm>
            <a:off x="547688" y="2274888"/>
            <a:ext cx="8202612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/>
              <a:t>与</a:t>
            </a:r>
            <a:r>
              <a:rPr lang="zh-CN" altLang="en-US" b="1" dirty="0"/>
              <a:t>之对应，</a:t>
            </a:r>
            <a:r>
              <a:rPr lang="zh-CN" altLang="en-US" b="1" dirty="0">
                <a:latin typeface="Symbol" panose="05050102010706020507" pitchFamily="18" charset="2"/>
              </a:rPr>
              <a:t>称 </a:t>
            </a:r>
            <a:r>
              <a:rPr lang="en-US" altLang="zh-CN" b="1" i="1" dirty="0">
                <a:latin typeface="Symbol" panose="05050102010706020507" pitchFamily="18" charset="2"/>
              </a:rPr>
              <a:t>g</a:t>
            </a:r>
            <a:r>
              <a:rPr lang="en-US" altLang="zh-CN" b="1" dirty="0">
                <a:latin typeface="Symbol" panose="05050102010706020507" pitchFamily="18" charset="2"/>
              </a:rPr>
              <a:t> </a:t>
            </a:r>
            <a:r>
              <a:rPr lang="zh-CN" altLang="en-US" b="1" dirty="0">
                <a:latin typeface="Symbol" panose="05050102010706020507" pitchFamily="18" charset="2"/>
              </a:rPr>
              <a:t>为</a:t>
            </a:r>
            <a:r>
              <a:rPr lang="en-US" altLang="zh-CN" b="1" i="1" dirty="0">
                <a:solidFill>
                  <a:srgbClr val="0000FF"/>
                </a:solidFill>
                <a:latin typeface="Symbol" panose="05050102010706020507" pitchFamily="18" charset="2"/>
              </a:rPr>
              <a:t>a </a:t>
            </a:r>
            <a:r>
              <a:rPr lang="zh-CN" altLang="en-US" b="1" dirty="0">
                <a:solidFill>
                  <a:srgbClr val="0000FF"/>
                </a:solidFill>
                <a:latin typeface="Symbol" panose="05050102010706020507" pitchFamily="18" charset="2"/>
              </a:rPr>
              <a:t>与</a:t>
            </a:r>
            <a:r>
              <a:rPr lang="en-US" altLang="zh-CN" b="1" i="1" dirty="0">
                <a:solidFill>
                  <a:srgbClr val="0000FF"/>
                </a:solidFill>
                <a:latin typeface="Symbol" panose="05050102010706020507" pitchFamily="18" charset="2"/>
              </a:rPr>
              <a:t>b </a:t>
            </a:r>
            <a:r>
              <a:rPr lang="zh-CN" altLang="en-US" b="1" dirty="0">
                <a:solidFill>
                  <a:srgbClr val="0000FF"/>
                </a:solidFill>
                <a:latin typeface="Symbol" panose="05050102010706020507" pitchFamily="18" charset="2"/>
              </a:rPr>
              <a:t>的和</a:t>
            </a:r>
            <a:r>
              <a:rPr lang="zh-CN" altLang="en-US" b="1" dirty="0">
                <a:latin typeface="Symbol" panose="05050102010706020507" pitchFamily="18" charset="2"/>
              </a:rPr>
              <a:t>，</a:t>
            </a:r>
            <a:r>
              <a:rPr lang="zh-CN" altLang="en-US" b="1" dirty="0"/>
              <a:t>记作 </a:t>
            </a:r>
            <a:r>
              <a:rPr lang="en-US" altLang="zh-CN" b="1" i="1" dirty="0">
                <a:latin typeface="Symbol" panose="05050102010706020507" pitchFamily="18" charset="2"/>
              </a:rPr>
              <a:t>g</a:t>
            </a:r>
            <a:r>
              <a:rPr lang="en-US" altLang="zh-CN" b="1" dirty="0">
                <a:latin typeface="Symbol" panose="05050102010706020507" pitchFamily="18" charset="2"/>
              </a:rPr>
              <a:t> =</a:t>
            </a:r>
            <a:r>
              <a:rPr lang="en-US" altLang="zh-CN" b="1" i="1" dirty="0">
                <a:latin typeface="Symbol" panose="05050102010706020507" pitchFamily="18" charset="2"/>
              </a:rPr>
              <a:t>a </a:t>
            </a:r>
            <a:r>
              <a:rPr lang="en-US" altLang="zh-CN" b="1" dirty="0">
                <a:latin typeface="Symbol" panose="05050102010706020507" pitchFamily="18" charset="2"/>
              </a:rPr>
              <a:t>+</a:t>
            </a:r>
            <a:r>
              <a:rPr lang="en-US" altLang="zh-CN" b="1" i="1" dirty="0">
                <a:latin typeface="Symbol" panose="05050102010706020507" pitchFamily="18" charset="2"/>
              </a:rPr>
              <a:t>b</a:t>
            </a:r>
            <a:r>
              <a:rPr lang="zh-CN" altLang="en-US" b="1" dirty="0">
                <a:latin typeface="Symbol" panose="05050102010706020507" pitchFamily="18" charset="2"/>
              </a:rPr>
              <a:t>，且</a:t>
            </a:r>
          </a:p>
        </p:txBody>
      </p:sp>
      <p:graphicFrame>
        <p:nvGraphicFramePr>
          <p:cNvPr id="1321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1722851"/>
              </p:ext>
            </p:extLst>
          </p:nvPr>
        </p:nvGraphicFramePr>
        <p:xfrm>
          <a:off x="1109663" y="3265488"/>
          <a:ext cx="2887662" cy="530225"/>
        </p:xfrm>
        <a:graphic>
          <a:graphicData uri="http://schemas.openxmlformats.org/presentationml/2006/ole">
            <p:oleObj spid="_x0000_s1327" name="Equation" r:id="rId3" imgW="1168200" imgH="203040" progId="Equation.DSMT4">
              <p:embed/>
            </p:oleObj>
          </a:graphicData>
        </a:graphic>
      </p:graphicFrame>
      <p:graphicFrame>
        <p:nvGraphicFramePr>
          <p:cNvPr id="13211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16539497"/>
              </p:ext>
            </p:extLst>
          </p:nvPr>
        </p:nvGraphicFramePr>
        <p:xfrm>
          <a:off x="1109663" y="3819525"/>
          <a:ext cx="4433887" cy="519112"/>
        </p:xfrm>
        <a:graphic>
          <a:graphicData uri="http://schemas.openxmlformats.org/presentationml/2006/ole">
            <p:oleObj spid="_x0000_s1328" name="Equation" r:id="rId4" imgW="1854000" imgH="203040" progId="Equation.DSMT4">
              <p:embed/>
            </p:oleObj>
          </a:graphicData>
        </a:graphic>
      </p:graphicFrame>
      <p:graphicFrame>
        <p:nvGraphicFramePr>
          <p:cNvPr id="132157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16407634"/>
              </p:ext>
            </p:extLst>
          </p:nvPr>
        </p:nvGraphicFramePr>
        <p:xfrm>
          <a:off x="1109663" y="4347878"/>
          <a:ext cx="7189787" cy="534987"/>
        </p:xfrm>
        <a:graphic>
          <a:graphicData uri="http://schemas.openxmlformats.org/presentationml/2006/ole">
            <p:oleObj spid="_x0000_s1329" name="Equation" r:id="rId5" imgW="3009600" imgH="215640" progId="Equation.DSMT4">
              <p:embed/>
            </p:oleObj>
          </a:graphicData>
        </a:graphic>
      </p:graphicFrame>
      <p:graphicFrame>
        <p:nvGraphicFramePr>
          <p:cNvPr id="132158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8691929"/>
              </p:ext>
            </p:extLst>
          </p:nvPr>
        </p:nvGraphicFramePr>
        <p:xfrm>
          <a:off x="1109663" y="5329652"/>
          <a:ext cx="7248525" cy="534987"/>
        </p:xfrm>
        <a:graphic>
          <a:graphicData uri="http://schemas.openxmlformats.org/presentationml/2006/ole">
            <p:oleObj spid="_x0000_s1330" name="Equation" r:id="rId6" imgW="3035160" imgH="215640" progId="Equation.DSMT4">
              <p:embed/>
            </p:oleObj>
          </a:graphicData>
        </a:graphic>
      </p:graphicFrame>
      <p:graphicFrame>
        <p:nvGraphicFramePr>
          <p:cNvPr id="132160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61666670"/>
              </p:ext>
            </p:extLst>
          </p:nvPr>
        </p:nvGraphicFramePr>
        <p:xfrm>
          <a:off x="1744663" y="4840155"/>
          <a:ext cx="4537075" cy="534987"/>
        </p:xfrm>
        <a:graphic>
          <a:graphicData uri="http://schemas.openxmlformats.org/presentationml/2006/ole">
            <p:oleObj spid="_x0000_s1331" name="Equation" r:id="rId7" imgW="1892160" imgH="215640" progId="Equation.DSMT4">
              <p:embed/>
            </p:oleObj>
          </a:graphicData>
        </a:graphic>
      </p:graphicFrame>
      <p:graphicFrame>
        <p:nvGraphicFramePr>
          <p:cNvPr id="132161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98888440"/>
              </p:ext>
            </p:extLst>
          </p:nvPr>
        </p:nvGraphicFramePr>
        <p:xfrm>
          <a:off x="1744663" y="5839858"/>
          <a:ext cx="5462587" cy="534988"/>
        </p:xfrm>
        <a:graphic>
          <a:graphicData uri="http://schemas.openxmlformats.org/presentationml/2006/ole">
            <p:oleObj spid="_x0000_s1332" name="Equation" r:id="rId8" imgW="2286000" imgH="215640" progId="Equation.DSMT4">
              <p:embed/>
            </p:oleObj>
          </a:graphicData>
        </a:graphic>
      </p:graphicFrame>
      <p:sp>
        <p:nvSpPr>
          <p:cNvPr id="1035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一、线性空间的基本概念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9550" y="685800"/>
            <a:ext cx="2757488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1.</a:t>
            </a:r>
            <a:r>
              <a:rPr kumimoji="1" lang="en-US" altLang="zh-CN">
                <a:solidFill>
                  <a:srgbClr val="FF0000"/>
                </a:solidFill>
              </a:rPr>
              <a:t> </a:t>
            </a:r>
            <a:r>
              <a:rPr kumimoji="1" lang="zh-CN" altLang="en-US">
                <a:solidFill>
                  <a:srgbClr val="FF0000"/>
                </a:solidFill>
              </a:rPr>
              <a:t>线性空间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37" name="文本框 1"/>
          <p:cNvSpPr txBox="1">
            <a:spLocks noChangeArrowheads="1"/>
          </p:cNvSpPr>
          <p:nvPr/>
        </p:nvSpPr>
        <p:spPr bwMode="auto">
          <a:xfrm>
            <a:off x="6075362" y="3284311"/>
            <a:ext cx="2674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/>
              <a:t>（交换律）</a:t>
            </a:r>
          </a:p>
        </p:txBody>
      </p:sp>
      <p:sp>
        <p:nvSpPr>
          <p:cNvPr id="1038" name="文本框 13"/>
          <p:cNvSpPr txBox="1">
            <a:spLocks noChangeArrowheads="1"/>
          </p:cNvSpPr>
          <p:nvPr/>
        </p:nvSpPr>
        <p:spPr bwMode="auto">
          <a:xfrm>
            <a:off x="6075362" y="3833668"/>
            <a:ext cx="26749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/>
              <a:t>（结合律）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2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2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2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11" grpId="0"/>
      <p:bldP spid="132113" grpId="0"/>
      <p:bldP spid="132114" grpId="0"/>
      <p:bldP spid="15" grpId="0"/>
      <p:bldP spid="1037" grpId="0"/>
      <p:bldP spid="10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20" name="Group 2"/>
          <p:cNvGrpSpPr>
            <a:grpSpLocks/>
          </p:cNvGrpSpPr>
          <p:nvPr/>
        </p:nvGrpSpPr>
        <p:grpSpPr bwMode="auto">
          <a:xfrm>
            <a:off x="835025" y="1535112"/>
            <a:ext cx="7580315" cy="584200"/>
            <a:chOff x="528" y="624"/>
            <a:chExt cx="4775" cy="368"/>
          </a:xfrm>
        </p:grpSpPr>
        <p:sp>
          <p:nvSpPr>
            <p:cNvPr id="17432" name="Text Box 3"/>
            <p:cNvSpPr txBox="1">
              <a:spLocks noChangeArrowheads="1"/>
            </p:cNvSpPr>
            <p:nvPr/>
          </p:nvSpPr>
          <p:spPr bwMode="auto">
            <a:xfrm>
              <a:off x="528" y="624"/>
              <a:ext cx="4775" cy="368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4</a:t>
              </a:r>
              <a:r>
                <a:rPr lang="zh-CN" altLang="en-US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．如果            ，</a:t>
              </a:r>
              <a:r>
                <a:rPr lang="zh-CN" altLang="en-US" b="1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则           </a:t>
              </a:r>
              <a:r>
                <a:rPr lang="zh-CN" altLang="en-US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或 </a:t>
              </a:r>
              <a:r>
                <a:rPr lang="zh-CN" altLang="en-US" b="1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        </a:t>
              </a:r>
              <a:r>
                <a:rPr lang="en-US" altLang="zh-CN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.           </a:t>
              </a:r>
            </a:p>
          </p:txBody>
        </p:sp>
        <p:graphicFrame>
          <p:nvGraphicFramePr>
            <p:cNvPr id="17417" name="Object 4"/>
            <p:cNvGraphicFramePr>
              <a:graphicFrameLocks noChangeAspect="1"/>
            </p:cNvGraphicFramePr>
            <p:nvPr/>
          </p:nvGraphicFramePr>
          <p:xfrm>
            <a:off x="1544" y="720"/>
            <a:ext cx="664" cy="200"/>
          </p:xfrm>
          <a:graphic>
            <a:graphicData uri="http://schemas.openxmlformats.org/presentationml/2006/ole">
              <p:oleObj spid="_x0000_s17893" name="Equation" r:id="rId3" imgW="1053643" imgH="317362" progId="Equation.3">
                <p:embed/>
              </p:oleObj>
            </a:graphicData>
          </a:graphic>
        </p:graphicFrame>
        <p:graphicFrame>
          <p:nvGraphicFramePr>
            <p:cNvPr id="17418" name="Object 5"/>
            <p:cNvGraphicFramePr>
              <a:graphicFrameLocks noChangeAspect="1"/>
            </p:cNvGraphicFramePr>
            <p:nvPr/>
          </p:nvGraphicFramePr>
          <p:xfrm>
            <a:off x="2849" y="720"/>
            <a:ext cx="511" cy="199"/>
          </p:xfrm>
          <a:graphic>
            <a:graphicData uri="http://schemas.openxmlformats.org/presentationml/2006/ole">
              <p:oleObj spid="_x0000_s17894" name="Equation" r:id="rId4" imgW="812447" imgH="317362" progId="Equation.3">
                <p:embed/>
              </p:oleObj>
            </a:graphicData>
          </a:graphic>
        </p:graphicFrame>
        <p:graphicFrame>
          <p:nvGraphicFramePr>
            <p:cNvPr id="17419" name="Object 6"/>
            <p:cNvGraphicFramePr>
              <a:graphicFrameLocks noChangeAspect="1"/>
            </p:cNvGraphicFramePr>
            <p:nvPr/>
          </p:nvGraphicFramePr>
          <p:xfrm>
            <a:off x="3895" y="720"/>
            <a:ext cx="521" cy="199"/>
          </p:xfrm>
          <a:graphic>
            <a:graphicData uri="http://schemas.openxmlformats.org/presentationml/2006/ole">
              <p:oleObj spid="_x0000_s17895" name="Equation" r:id="rId5" imgW="825142" imgH="317362" progId="Equation.3">
                <p:embed/>
              </p:oleObj>
            </a:graphicData>
          </a:graphic>
        </p:graphicFrame>
      </p:grp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835025" y="2524414"/>
            <a:ext cx="1008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</a:rPr>
              <a:t>证明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963882" y="2558256"/>
            <a:ext cx="1866900" cy="584200"/>
            <a:chOff x="1248" y="1152"/>
            <a:chExt cx="1176" cy="368"/>
          </a:xfrm>
        </p:grpSpPr>
        <p:sp>
          <p:nvSpPr>
            <p:cNvPr id="17431" name="Text Box 8"/>
            <p:cNvSpPr txBox="1">
              <a:spLocks noChangeArrowheads="1"/>
            </p:cNvSpPr>
            <p:nvPr/>
          </p:nvSpPr>
          <p:spPr bwMode="auto">
            <a:xfrm>
              <a:off x="1248" y="1152"/>
              <a:ext cx="63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假设</a:t>
              </a:r>
            </a:p>
          </p:txBody>
        </p:sp>
        <p:graphicFrame>
          <p:nvGraphicFramePr>
            <p:cNvPr id="17416" name="Object 9"/>
            <p:cNvGraphicFramePr>
              <a:graphicFrameLocks noChangeAspect="1"/>
            </p:cNvGraphicFramePr>
            <p:nvPr/>
          </p:nvGraphicFramePr>
          <p:xfrm>
            <a:off x="1824" y="1200"/>
            <a:ext cx="600" cy="248"/>
          </p:xfrm>
          <a:graphic>
            <a:graphicData uri="http://schemas.openxmlformats.org/presentationml/2006/ole">
              <p:oleObj spid="_x0000_s17896" name="Equation" r:id="rId6" imgW="952087" imgH="393529" progId="Equation.3">
                <p:embed/>
              </p:oleObj>
            </a:graphicData>
          </a:graphic>
        </p:graphicFrame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3886200" y="2362993"/>
            <a:ext cx="3708400" cy="838200"/>
            <a:chOff x="2544" y="1055"/>
            <a:chExt cx="2336" cy="528"/>
          </a:xfrm>
        </p:grpSpPr>
        <p:sp>
          <p:nvSpPr>
            <p:cNvPr id="17430" name="Text Box 10"/>
            <p:cNvSpPr txBox="1">
              <a:spLocks noChangeArrowheads="1"/>
            </p:cNvSpPr>
            <p:nvPr/>
          </p:nvSpPr>
          <p:spPr bwMode="auto">
            <a:xfrm>
              <a:off x="2544" y="1152"/>
              <a:ext cx="63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那么</a:t>
              </a:r>
            </a:p>
          </p:txBody>
        </p:sp>
        <p:graphicFrame>
          <p:nvGraphicFramePr>
            <p:cNvPr id="17414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728905406"/>
                </p:ext>
              </p:extLst>
            </p:nvPr>
          </p:nvGraphicFramePr>
          <p:xfrm>
            <a:off x="3204" y="1055"/>
            <a:ext cx="1280" cy="528"/>
          </p:xfrm>
          <a:graphic>
            <a:graphicData uri="http://schemas.openxmlformats.org/presentationml/2006/ole">
              <p:oleObj spid="_x0000_s17897" name="Equation" r:id="rId7" imgW="2032000" imgH="838200" progId="Equation.3">
                <p:embed/>
              </p:oleObj>
            </a:graphicData>
          </a:graphic>
        </p:graphicFrame>
        <p:graphicFrame>
          <p:nvGraphicFramePr>
            <p:cNvPr id="1741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367938416"/>
                </p:ext>
              </p:extLst>
            </p:nvPr>
          </p:nvGraphicFramePr>
          <p:xfrm>
            <a:off x="4512" y="1231"/>
            <a:ext cx="368" cy="199"/>
          </p:xfrm>
          <a:graphic>
            <a:graphicData uri="http://schemas.openxmlformats.org/presentationml/2006/ole">
              <p:oleObj spid="_x0000_s17898" name="Equation" r:id="rId8" imgW="583693" imgH="317225" progId="Equation.3">
                <p:embed/>
              </p:oleObj>
            </a:graphicData>
          </a:graphic>
        </p:graphicFrame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963882" y="3305176"/>
            <a:ext cx="3795712" cy="838200"/>
            <a:chOff x="921" y="1625"/>
            <a:chExt cx="2391" cy="528"/>
          </a:xfrm>
        </p:grpSpPr>
        <p:graphicFrame>
          <p:nvGraphicFramePr>
            <p:cNvPr id="17413" name="Object 13"/>
            <p:cNvGraphicFramePr>
              <a:graphicFrameLocks noChangeAspect="1"/>
            </p:cNvGraphicFramePr>
            <p:nvPr/>
          </p:nvGraphicFramePr>
          <p:xfrm>
            <a:off x="1288" y="1625"/>
            <a:ext cx="2024" cy="528"/>
          </p:xfrm>
          <a:graphic>
            <a:graphicData uri="http://schemas.openxmlformats.org/presentationml/2006/ole">
              <p:oleObj spid="_x0000_s17899" name="Equation" r:id="rId9" imgW="3213100" imgH="838200" progId="Equation.3">
                <p:embed/>
              </p:oleObj>
            </a:graphicData>
          </a:graphic>
        </p:graphicFrame>
        <p:sp>
          <p:nvSpPr>
            <p:cNvPr id="17429" name="Text Box 14"/>
            <p:cNvSpPr txBox="1">
              <a:spLocks noChangeArrowheads="1"/>
            </p:cNvSpPr>
            <p:nvPr/>
          </p:nvSpPr>
          <p:spPr bwMode="auto">
            <a:xfrm>
              <a:off x="921" y="1721"/>
              <a:ext cx="3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又</a:t>
              </a:r>
            </a:p>
          </p:txBody>
        </p:sp>
      </p:grpSp>
      <p:graphicFrame>
        <p:nvGraphicFramePr>
          <p:cNvPr id="1844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01445310"/>
              </p:ext>
            </p:extLst>
          </p:nvPr>
        </p:nvGraphicFramePr>
        <p:xfrm>
          <a:off x="2173720" y="4388574"/>
          <a:ext cx="1328305" cy="347806"/>
        </p:xfrm>
        <a:graphic>
          <a:graphicData uri="http://schemas.openxmlformats.org/presentationml/2006/ole">
            <p:oleObj spid="_x0000_s17900" name="Equation" r:id="rId10" imgW="1205977" imgH="317362" progId="Equation.3">
              <p:embed/>
            </p:oleObj>
          </a:graphicData>
        </a:graphic>
      </p:graphicFrame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2047875" y="5037140"/>
            <a:ext cx="3844925" cy="584200"/>
            <a:chOff x="921" y="2985"/>
            <a:chExt cx="2422" cy="368"/>
          </a:xfrm>
        </p:grpSpPr>
        <p:sp>
          <p:nvSpPr>
            <p:cNvPr id="17428" name="Text Box 17"/>
            <p:cNvSpPr txBox="1">
              <a:spLocks noChangeArrowheads="1"/>
            </p:cNvSpPr>
            <p:nvPr/>
          </p:nvSpPr>
          <p:spPr bwMode="auto">
            <a:xfrm>
              <a:off x="921" y="2985"/>
              <a:ext cx="187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 smtClean="0"/>
                <a:t>若          ，则有</a:t>
              </a:r>
              <a:endParaRPr lang="zh-CN" altLang="en-US" b="1" dirty="0"/>
            </a:p>
          </p:txBody>
        </p:sp>
        <p:graphicFrame>
          <p:nvGraphicFramePr>
            <p:cNvPr id="17411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323935391"/>
                </p:ext>
              </p:extLst>
            </p:nvPr>
          </p:nvGraphicFramePr>
          <p:xfrm>
            <a:off x="1339" y="3065"/>
            <a:ext cx="544" cy="208"/>
          </p:xfrm>
          <a:graphic>
            <a:graphicData uri="http://schemas.openxmlformats.org/presentationml/2006/ole">
              <p:oleObj spid="_x0000_s17901" name="Equation" r:id="rId11" imgW="863225" imgH="330057" progId="Equation.3">
                <p:embed/>
              </p:oleObj>
            </a:graphicData>
          </a:graphic>
        </p:graphicFrame>
        <p:graphicFrame>
          <p:nvGraphicFramePr>
            <p:cNvPr id="17412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366699376"/>
                </p:ext>
              </p:extLst>
            </p:nvPr>
          </p:nvGraphicFramePr>
          <p:xfrm>
            <a:off x="2767" y="3057"/>
            <a:ext cx="576" cy="216"/>
          </p:xfrm>
          <a:graphic>
            <a:graphicData uri="http://schemas.openxmlformats.org/presentationml/2006/ole">
              <p:oleObj spid="_x0000_s17902" name="Equation" r:id="rId12" imgW="914400" imgH="342900" progId="Equation.3">
                <p:embed/>
              </p:oleObj>
            </a:graphicData>
          </a:graphic>
        </p:graphicFrame>
      </p:grpSp>
      <p:sp>
        <p:nvSpPr>
          <p:cNvPr id="17426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一、线性空间的基本概念</a:t>
            </a: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209550" y="685800"/>
            <a:ext cx="367665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2.</a:t>
            </a:r>
            <a:r>
              <a:rPr kumimoji="1" lang="en-US" altLang="zh-CN">
                <a:solidFill>
                  <a:srgbClr val="FF0000"/>
                </a:solidFill>
              </a:rPr>
              <a:t> </a:t>
            </a:r>
            <a:r>
              <a:rPr kumimoji="1" lang="zh-CN" altLang="en-US">
                <a:solidFill>
                  <a:srgbClr val="FF0000"/>
                </a:solidFill>
              </a:rPr>
              <a:t>线性空间的性质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7571756" y="5037140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</a:rPr>
              <a:t>证毕</a:t>
            </a:r>
            <a:endParaRPr lang="zh-CN" altLang="en-US" dirty="0">
              <a:solidFill>
                <a:schemeClr val="bg1">
                  <a:lumMod val="50000"/>
                </a:schemeClr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utoUpdateAnimBg="0"/>
      <p:bldP spid="2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2" name="Text Box 3"/>
          <p:cNvSpPr txBox="1">
            <a:spLocks noChangeArrowheads="1"/>
          </p:cNvSpPr>
          <p:nvPr/>
        </p:nvSpPr>
        <p:spPr bwMode="auto">
          <a:xfrm>
            <a:off x="609600" y="1524000"/>
            <a:ext cx="7805740" cy="10779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．向量空间的相关概念和结论都可以搬到</a:t>
            </a:r>
            <a:endParaRPr lang="en-US" altLang="zh-CN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抽象的线性空间中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          </a:t>
            </a:r>
            <a:endParaRPr lang="en-US" altLang="zh-CN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219200" y="2895600"/>
            <a:ext cx="6629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</a:rPr>
              <a:t>线性组合 线性相关 线性无关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</a:rPr>
              <a:t>元素组的极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</a:rPr>
              <a:t>大无关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</a:rPr>
              <a:t>组、秩、等价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</a:rPr>
              <a:t>线性空间的基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</a:rPr>
              <a:t>、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</a:rPr>
              <a:t>维数、生成的空间</a:t>
            </a:r>
            <a:endParaRPr lang="zh-CN" altLang="en-US" dirty="0">
              <a:solidFill>
                <a:schemeClr val="bg1">
                  <a:lumMod val="50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7426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一、线性空间的基本概念</a:t>
            </a: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209550" y="685800"/>
            <a:ext cx="367665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2.</a:t>
            </a:r>
            <a:r>
              <a:rPr kumimoji="1" lang="en-US" altLang="zh-CN">
                <a:solidFill>
                  <a:srgbClr val="FF0000"/>
                </a:solidFill>
              </a:rPr>
              <a:t> </a:t>
            </a:r>
            <a:r>
              <a:rPr kumimoji="1" lang="zh-CN" altLang="en-US">
                <a:solidFill>
                  <a:srgbClr val="FF0000"/>
                </a:solidFill>
              </a:rPr>
              <a:t>线性空间的性质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89608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/>
          </p:cNvSpPr>
          <p:nvPr/>
        </p:nvSpPr>
        <p:spPr bwMode="auto">
          <a:xfrm>
            <a:off x="374650" y="1066800"/>
            <a:ext cx="7772400" cy="197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85000"/>
            </a:pPr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 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是数域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上的线性空间，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 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 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的非空子集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，若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对于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 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中的加法和数乘二种运算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 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是数域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上的线性空间，则称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 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 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子空间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endParaRPr lang="en-US" altLang="zh-CN" b="1" i="1" dirty="0">
              <a:latin typeface="Times New Roman" panose="02020603050405020304" pitchFamily="18" charset="0"/>
            </a:endParaRPr>
          </a:p>
        </p:txBody>
      </p:sp>
      <p:sp>
        <p:nvSpPr>
          <p:cNvPr id="12294" name="Rectangle 3"/>
          <p:cNvSpPr>
            <a:spLocks/>
          </p:cNvSpPr>
          <p:nvPr/>
        </p:nvSpPr>
        <p:spPr bwMode="auto">
          <a:xfrm>
            <a:off x="374650" y="3108324"/>
            <a:ext cx="7772400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85000"/>
            </a:pPr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  <a:r>
              <a:rPr lang="en-US" altLang="zh-CN" b="1" dirty="0" smtClean="0">
                <a:latin typeface="+mn-ea"/>
                <a:ea typeface="+mn-ea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 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是数域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上的线性空间，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 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 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的非空子集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，若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 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对于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 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中的加法和数乘二种运算封闭，即</a:t>
            </a:r>
            <a:endParaRPr lang="en-US" altLang="zh-CN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295" name="矩形 4"/>
          <p:cNvSpPr>
            <a:spLocks noChangeArrowheads="1"/>
          </p:cNvSpPr>
          <p:nvPr/>
        </p:nvSpPr>
        <p:spPr bwMode="auto">
          <a:xfrm>
            <a:off x="685800" y="5728854"/>
            <a:ext cx="43075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85000"/>
            </a:pP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则称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 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 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子空间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01296641"/>
              </p:ext>
            </p:extLst>
          </p:nvPr>
        </p:nvGraphicFramePr>
        <p:xfrm>
          <a:off x="2006600" y="4735513"/>
          <a:ext cx="4073819" cy="461962"/>
        </p:xfrm>
        <a:graphic>
          <a:graphicData uri="http://schemas.openxmlformats.org/presentationml/2006/ole">
            <p:oleObj spid="_x0000_s18539" name="Equation" r:id="rId3" imgW="1904174" imgH="215806" progId="Equation.3">
              <p:embed/>
            </p:oleObj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02378311"/>
              </p:ext>
            </p:extLst>
          </p:nvPr>
        </p:nvGraphicFramePr>
        <p:xfrm>
          <a:off x="1979612" y="5268913"/>
          <a:ext cx="4456385" cy="473796"/>
        </p:xfrm>
        <a:graphic>
          <a:graphicData uri="http://schemas.openxmlformats.org/presentationml/2006/ole">
            <p:oleObj spid="_x0000_s18540" name="Equation" r:id="rId4" imgW="2032000" imgH="215900" progId="Equation.3">
              <p:embed/>
            </p:oleObj>
          </a:graphicData>
        </a:graphic>
      </p:graphicFrame>
      <p:sp>
        <p:nvSpPr>
          <p:cNvPr id="18439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、线性空间的子空间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2294" grpId="0"/>
      <p:bldP spid="1229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75704977"/>
              </p:ext>
            </p:extLst>
          </p:nvPr>
        </p:nvGraphicFramePr>
        <p:xfrm>
          <a:off x="1803400" y="2085975"/>
          <a:ext cx="5219700" cy="588963"/>
        </p:xfrm>
        <a:graphic>
          <a:graphicData uri="http://schemas.openxmlformats.org/presentationml/2006/ole">
            <p:oleObj spid="_x0000_s19662" name="Equation" r:id="rId3" imgW="2234880" imgH="241200" progId="Equation.DSMT4">
              <p:embed/>
            </p:oleObj>
          </a:graphicData>
        </a:graphic>
      </p:graphicFrame>
      <p:sp>
        <p:nvSpPr>
          <p:cNvPr id="292877" name="Rectangle 13"/>
          <p:cNvSpPr>
            <a:spLocks noChangeArrowheads="1"/>
          </p:cNvSpPr>
          <p:nvPr/>
        </p:nvSpPr>
        <p:spPr bwMode="auto">
          <a:xfrm>
            <a:off x="599282" y="1433513"/>
            <a:ext cx="7415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66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0066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en-US" altLang="zh-CN" dirty="0" smtClean="0">
                <a:solidFill>
                  <a:srgbClr val="0066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/>
              <a:t>实数域上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n </a:t>
            </a:r>
            <a:r>
              <a:rPr lang="zh-CN" altLang="en-US" b="1" dirty="0"/>
              <a:t>维向量的集合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aphicFrame>
        <p:nvGraphicFramePr>
          <p:cNvPr id="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46234089"/>
              </p:ext>
            </p:extLst>
          </p:nvPr>
        </p:nvGraphicFramePr>
        <p:xfrm>
          <a:off x="1385888" y="2671547"/>
          <a:ext cx="3983706" cy="590766"/>
        </p:xfrm>
        <a:graphic>
          <a:graphicData uri="http://schemas.openxmlformats.org/presentationml/2006/ole">
            <p:oleObj spid="_x0000_s19663" name="Equation" r:id="rId4" imgW="1473120" imgH="228600" progId="Equation.DSMT4">
              <p:embed/>
            </p:oleObj>
          </a:graphicData>
        </a:graphic>
      </p:graphicFrame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26991" y="3489902"/>
            <a:ext cx="7415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66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dirty="0" smtClean="0">
                <a:solidFill>
                  <a:srgbClr val="0066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 </a:t>
            </a:r>
            <a:r>
              <a:rPr lang="zh-CN" altLang="en-US" b="1" dirty="0" smtClean="0"/>
              <a:t>设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为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m</a:t>
            </a:r>
            <a:r>
              <a:rPr lang="en-US" altLang="en-US" sz="1800" b="1" dirty="0" err="1"/>
              <a:t>×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n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矩阵，</a:t>
            </a:r>
            <a:r>
              <a:rPr lang="zh-CN" altLang="en-US" b="1" dirty="0"/>
              <a:t>向量的集合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98759911"/>
              </p:ext>
            </p:extLst>
          </p:nvPr>
        </p:nvGraphicFramePr>
        <p:xfrm>
          <a:off x="1803400" y="4107422"/>
          <a:ext cx="4724400" cy="627080"/>
        </p:xfrm>
        <a:graphic>
          <a:graphicData uri="http://schemas.openxmlformats.org/presentationml/2006/ole">
            <p:oleObj spid="_x0000_s19664" name="Equation" r:id="rId5" imgW="1777680" imgH="228600" progId="Equation.DSMT4">
              <p:embed/>
            </p:oleObj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93794633"/>
              </p:ext>
            </p:extLst>
          </p:nvPr>
        </p:nvGraphicFramePr>
        <p:xfrm>
          <a:off x="762000" y="4727575"/>
          <a:ext cx="8177212" cy="530225"/>
        </p:xfrm>
        <a:graphic>
          <a:graphicData uri="http://schemas.openxmlformats.org/presentationml/2006/ole">
            <p:oleObj spid="_x0000_s19665" name="Equation" r:id="rId6" imgW="3644640" imgH="228600" progId="Equation.DSMT4">
              <p:embed/>
            </p:oleObj>
          </a:graphicData>
        </a:graphic>
      </p:graphicFrame>
      <p:sp>
        <p:nvSpPr>
          <p:cNvPr id="12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、线性空间的子空间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7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838200" y="3677443"/>
            <a:ext cx="596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541463" y="3677443"/>
            <a:ext cx="3270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不构成子空间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4827588" y="3658393"/>
            <a:ext cx="14208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因为对</a:t>
            </a:r>
          </a:p>
        </p:txBody>
      </p:sp>
      <p:graphicFrame>
        <p:nvGraphicFramePr>
          <p:cNvPr id="204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53470894"/>
              </p:ext>
            </p:extLst>
          </p:nvPr>
        </p:nvGraphicFramePr>
        <p:xfrm>
          <a:off x="2382838" y="4160838"/>
          <a:ext cx="3594100" cy="977900"/>
        </p:xfrm>
        <a:graphic>
          <a:graphicData uri="http://schemas.openxmlformats.org/presentationml/2006/ole">
            <p:oleObj spid="_x0000_s23812" name="Equation" r:id="rId3" imgW="3594100" imgH="977900" progId="Equation.3">
              <p:embed/>
            </p:oleObj>
          </a:graphicData>
        </a:graphic>
      </p:graphicFrame>
      <p:grpSp>
        <p:nvGrpSpPr>
          <p:cNvPr id="23562" name="Group 20"/>
          <p:cNvGrpSpPr>
            <a:grpSpLocks/>
          </p:cNvGrpSpPr>
          <p:nvPr/>
        </p:nvGrpSpPr>
        <p:grpSpPr bwMode="auto">
          <a:xfrm>
            <a:off x="609600" y="990600"/>
            <a:ext cx="7700963" cy="2630488"/>
            <a:chOff x="528" y="576"/>
            <a:chExt cx="4851" cy="1657"/>
          </a:xfrm>
        </p:grpSpPr>
        <p:graphicFrame>
          <p:nvGraphicFramePr>
            <p:cNvPr id="23556" name="Object 3"/>
            <p:cNvGraphicFramePr>
              <a:graphicFrameLocks noChangeAspect="1"/>
            </p:cNvGraphicFramePr>
            <p:nvPr/>
          </p:nvGraphicFramePr>
          <p:xfrm>
            <a:off x="1152" y="612"/>
            <a:ext cx="4090" cy="272"/>
          </p:xfrm>
          <a:graphic>
            <a:graphicData uri="http://schemas.openxmlformats.org/presentationml/2006/ole">
              <p:oleObj spid="_x0000_s23813" name="Equation" r:id="rId4" imgW="6400800" imgH="431800" progId="Equation.3">
                <p:embed/>
              </p:oleObj>
            </a:graphicData>
          </a:graphic>
        </p:graphicFrame>
        <p:graphicFrame>
          <p:nvGraphicFramePr>
            <p:cNvPr id="2355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263314009"/>
                </p:ext>
              </p:extLst>
            </p:nvPr>
          </p:nvGraphicFramePr>
          <p:xfrm>
            <a:off x="1164" y="937"/>
            <a:ext cx="3032" cy="648"/>
          </p:xfrm>
          <a:graphic>
            <a:graphicData uri="http://schemas.openxmlformats.org/presentationml/2006/ole">
              <p:oleObj spid="_x0000_s23814" name="Equation" r:id="rId5" imgW="4813300" imgH="1028700" progId="Equation.3">
                <p:embed/>
              </p:oleObj>
            </a:graphicData>
          </a:graphic>
        </p:graphicFrame>
        <p:graphicFrame>
          <p:nvGraphicFramePr>
            <p:cNvPr id="23558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805609004"/>
                </p:ext>
              </p:extLst>
            </p:nvPr>
          </p:nvGraphicFramePr>
          <p:xfrm>
            <a:off x="1170" y="1585"/>
            <a:ext cx="4209" cy="648"/>
          </p:xfrm>
          <a:graphic>
            <a:graphicData uri="http://schemas.openxmlformats.org/presentationml/2006/ole">
              <p:oleObj spid="_x0000_s23815" name="Equation" r:id="rId6" imgW="6680200" imgH="1028700" progId="Equation.3">
                <p:embed/>
              </p:oleObj>
            </a:graphicData>
          </a:graphic>
        </p:graphicFrame>
        <p:sp>
          <p:nvSpPr>
            <p:cNvPr id="23566" name="Text Box 10"/>
            <p:cNvSpPr txBox="1">
              <a:spLocks noChangeArrowheads="1"/>
            </p:cNvSpPr>
            <p:nvPr/>
          </p:nvSpPr>
          <p:spPr bwMode="auto">
            <a:xfrm>
              <a:off x="528" y="576"/>
              <a:ext cx="63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10</a:t>
              </a:r>
              <a:endParaRPr lang="en-US" altLang="zh-C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1675534" y="5374407"/>
            <a:ext cx="596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有</a:t>
            </a:r>
          </a:p>
        </p:txBody>
      </p:sp>
      <p:graphicFrame>
        <p:nvGraphicFramePr>
          <p:cNvPr id="2049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0607173"/>
              </p:ext>
            </p:extLst>
          </p:nvPr>
        </p:nvGraphicFramePr>
        <p:xfrm>
          <a:off x="2382838" y="5201443"/>
          <a:ext cx="3683000" cy="977900"/>
        </p:xfrm>
        <a:graphic>
          <a:graphicData uri="http://schemas.openxmlformats.org/presentationml/2006/ole">
            <p:oleObj spid="_x0000_s23816" name="Equation" r:id="rId7" imgW="3683000" imgH="977900" progId="Equation.3">
              <p:embed/>
            </p:oleObj>
          </a:graphicData>
        </a:graphic>
      </p:graphicFrame>
      <p:sp>
        <p:nvSpPr>
          <p:cNvPr id="15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、线性空间的子空间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autoUpdateAnimBg="0"/>
      <p:bldP spid="20487" grpId="0" autoUpdateAnimBg="0"/>
      <p:bldP spid="20488" grpId="0" autoUpdateAnimBg="0"/>
      <p:bldP spid="2049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85" name="Group 4"/>
          <p:cNvGrpSpPr>
            <a:grpSpLocks/>
          </p:cNvGrpSpPr>
          <p:nvPr/>
        </p:nvGrpSpPr>
        <p:grpSpPr bwMode="auto">
          <a:xfrm>
            <a:off x="800100" y="1143000"/>
            <a:ext cx="7459663" cy="584200"/>
            <a:chOff x="672" y="1248"/>
            <a:chExt cx="4699" cy="368"/>
          </a:xfrm>
        </p:grpSpPr>
        <p:sp>
          <p:nvSpPr>
            <p:cNvPr id="24591" name="Rectangle 5"/>
            <p:cNvSpPr>
              <a:spLocks noChangeArrowheads="1"/>
            </p:cNvSpPr>
            <p:nvPr/>
          </p:nvSpPr>
          <p:spPr bwMode="auto">
            <a:xfrm>
              <a:off x="672" y="1248"/>
              <a:ext cx="469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/>
                <a:t>即     对矩阵加法不封闭，不构成子空间</a:t>
              </a:r>
              <a:r>
                <a:rPr lang="en-US" altLang="zh-CN" dirty="0"/>
                <a:t>.</a:t>
              </a:r>
            </a:p>
          </p:txBody>
        </p:sp>
        <p:graphicFrame>
          <p:nvGraphicFramePr>
            <p:cNvPr id="2458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862780450"/>
                </p:ext>
              </p:extLst>
            </p:nvPr>
          </p:nvGraphicFramePr>
          <p:xfrm>
            <a:off x="1037" y="1322"/>
            <a:ext cx="264" cy="264"/>
          </p:xfrm>
          <a:graphic>
            <a:graphicData uri="http://schemas.openxmlformats.org/presentationml/2006/ole">
              <p:oleObj spid="_x0000_s24928" name="Equation" r:id="rId3" imgW="419100" imgH="419100" progId="Equation.3">
                <p:embed/>
              </p:oleObj>
            </a:graphicData>
          </a:graphic>
        </p:graphicFrame>
      </p:grpSp>
      <p:graphicFrame>
        <p:nvGraphicFramePr>
          <p:cNvPr id="215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20986929"/>
              </p:ext>
            </p:extLst>
          </p:nvPr>
        </p:nvGraphicFramePr>
        <p:xfrm>
          <a:off x="835025" y="1828006"/>
          <a:ext cx="3340100" cy="977900"/>
        </p:xfrm>
        <a:graphic>
          <a:graphicData uri="http://schemas.openxmlformats.org/presentationml/2006/ole">
            <p:oleObj spid="_x0000_s24929" name="Equation" r:id="rId4" imgW="3327400" imgH="977900" progId="Equation.3">
              <p:embed/>
            </p:oleObj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1603641"/>
              </p:ext>
            </p:extLst>
          </p:nvPr>
        </p:nvGraphicFramePr>
        <p:xfrm>
          <a:off x="4307609" y="2119385"/>
          <a:ext cx="1587500" cy="430212"/>
        </p:xfrm>
        <a:graphic>
          <a:graphicData uri="http://schemas.openxmlformats.org/presentationml/2006/ole">
            <p:oleObj spid="_x0000_s24930" name="Equation" r:id="rId5" imgW="1587500" imgH="431800" progId="Equation.3">
              <p:embed/>
            </p:oleObj>
          </a:graphicData>
        </a:graphic>
      </p:graphicFrame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835025" y="2796778"/>
            <a:ext cx="1420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对任意</a:t>
            </a:r>
          </a:p>
        </p:txBody>
      </p:sp>
      <p:graphicFrame>
        <p:nvGraphicFramePr>
          <p:cNvPr id="215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09006374"/>
              </p:ext>
            </p:extLst>
          </p:nvPr>
        </p:nvGraphicFramePr>
        <p:xfrm>
          <a:off x="1752600" y="3200400"/>
          <a:ext cx="6072188" cy="977900"/>
        </p:xfrm>
        <a:graphic>
          <a:graphicData uri="http://schemas.openxmlformats.org/presentationml/2006/ole">
            <p:oleObj spid="_x0000_s24931" name="Equation" r:id="rId6" imgW="6070600" imgH="977900" progId="Equation.3">
              <p:embed/>
            </p:oleObj>
          </a:graphicData>
        </a:graphic>
      </p:graphicFrame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835025" y="4374356"/>
            <a:ext cx="596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有</a:t>
            </a:r>
          </a:p>
        </p:txBody>
      </p:sp>
      <p:graphicFrame>
        <p:nvGraphicFramePr>
          <p:cNvPr id="215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37703400"/>
              </p:ext>
            </p:extLst>
          </p:nvPr>
        </p:nvGraphicFramePr>
        <p:xfrm>
          <a:off x="1752600" y="4456906"/>
          <a:ext cx="2222500" cy="419100"/>
        </p:xfrm>
        <a:graphic>
          <a:graphicData uri="http://schemas.openxmlformats.org/presentationml/2006/ole">
            <p:oleObj spid="_x0000_s24932" name="Equation" r:id="rId7" imgW="2222500" imgH="419100" progId="Equation.3">
              <p:embed/>
            </p:oleObj>
          </a:graphicData>
        </a:graphic>
      </p:graphicFrame>
      <p:graphicFrame>
        <p:nvGraphicFramePr>
          <p:cNvPr id="215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35814492"/>
              </p:ext>
            </p:extLst>
          </p:nvPr>
        </p:nvGraphicFramePr>
        <p:xfrm>
          <a:off x="4529931" y="4417868"/>
          <a:ext cx="2286000" cy="419100"/>
        </p:xfrm>
        <a:graphic>
          <a:graphicData uri="http://schemas.openxmlformats.org/presentationml/2006/ole">
            <p:oleObj spid="_x0000_s24933" name="Equation" r:id="rId8" imgW="2286000" imgH="419100" progId="Equation.3">
              <p:embed/>
            </p:oleObj>
          </a:graphicData>
        </a:graphic>
      </p:graphicFrame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820738" y="5376862"/>
            <a:ext cx="1008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于是</a:t>
            </a:r>
          </a:p>
        </p:txBody>
      </p:sp>
      <p:graphicFrame>
        <p:nvGraphicFramePr>
          <p:cNvPr id="215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79454255"/>
              </p:ext>
            </p:extLst>
          </p:nvPr>
        </p:nvGraphicFramePr>
        <p:xfrm>
          <a:off x="2230438" y="5186362"/>
          <a:ext cx="5118100" cy="977900"/>
        </p:xfrm>
        <a:graphic>
          <a:graphicData uri="http://schemas.openxmlformats.org/presentationml/2006/ole">
            <p:oleObj spid="_x0000_s24934" name="Equation" r:id="rId9" imgW="5118100" imgH="977900" progId="Equation.3">
              <p:embed/>
            </p:oleObj>
          </a:graphicData>
        </a:graphic>
      </p:graphicFrame>
      <p:sp>
        <p:nvSpPr>
          <p:cNvPr id="16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、线性空间的子空间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3" grpId="0" autoUpdateAnimBg="0"/>
      <p:bldP spid="21515" grpId="0" autoUpdateAnimBg="0"/>
      <p:bldP spid="2151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9" name="Text Box 4"/>
          <p:cNvSpPr txBox="1">
            <a:spLocks noChangeArrowheads="1"/>
          </p:cNvSpPr>
          <p:nvPr/>
        </p:nvSpPr>
        <p:spPr bwMode="auto">
          <a:xfrm>
            <a:off x="838200" y="1600200"/>
            <a:ext cx="1008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满足</a:t>
            </a: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24395990"/>
              </p:ext>
            </p:extLst>
          </p:nvPr>
        </p:nvGraphicFramePr>
        <p:xfrm>
          <a:off x="2520950" y="1680947"/>
          <a:ext cx="4876800" cy="419100"/>
        </p:xfrm>
        <a:graphic>
          <a:graphicData uri="http://schemas.openxmlformats.org/presentationml/2006/ole">
            <p:oleObj spid="_x0000_s25942" name="Equation" r:id="rId3" imgW="4876800" imgH="419100" progId="Equation.3">
              <p:embed/>
            </p:oleObj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68548047"/>
              </p:ext>
            </p:extLst>
          </p:nvPr>
        </p:nvGraphicFramePr>
        <p:xfrm>
          <a:off x="960582" y="2413000"/>
          <a:ext cx="2768600" cy="419100"/>
        </p:xfrm>
        <a:graphic>
          <a:graphicData uri="http://schemas.openxmlformats.org/presentationml/2006/ole">
            <p:oleObj spid="_x0000_s25943" name="Equation" r:id="rId4" imgW="2768600" imgH="419100" progId="Equation.3">
              <p:embed/>
            </p:oleObj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3740363"/>
              </p:ext>
            </p:extLst>
          </p:nvPr>
        </p:nvGraphicFramePr>
        <p:xfrm>
          <a:off x="3810000" y="2413000"/>
          <a:ext cx="2298700" cy="392113"/>
        </p:xfrm>
        <a:graphic>
          <a:graphicData uri="http://schemas.openxmlformats.org/presentationml/2006/ole">
            <p:oleObj spid="_x0000_s25944" name="Equation" r:id="rId5" imgW="2298700" imgH="393700" progId="Equation.3">
              <p:embed/>
            </p:oleObj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93393071"/>
              </p:ext>
            </p:extLst>
          </p:nvPr>
        </p:nvGraphicFramePr>
        <p:xfrm>
          <a:off x="2667000" y="3098800"/>
          <a:ext cx="3251200" cy="977900"/>
        </p:xfrm>
        <a:graphic>
          <a:graphicData uri="http://schemas.openxmlformats.org/presentationml/2006/ole">
            <p:oleObj spid="_x0000_s25945" name="Equation" r:id="rId6" imgW="3251200" imgH="977900" progId="Equation.3">
              <p:embed/>
            </p:oleObj>
          </a:graphicData>
        </a:graphic>
      </p:graphicFrame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1043781" y="4349750"/>
            <a:ext cx="596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且</a:t>
            </a:r>
          </a:p>
        </p:txBody>
      </p:sp>
      <p:graphicFrame>
        <p:nvGraphicFramePr>
          <p:cNvPr id="225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6845099"/>
              </p:ext>
            </p:extLst>
          </p:nvPr>
        </p:nvGraphicFramePr>
        <p:xfrm>
          <a:off x="2590800" y="4432300"/>
          <a:ext cx="2768600" cy="419100"/>
        </p:xfrm>
        <a:graphic>
          <a:graphicData uri="http://schemas.openxmlformats.org/presentationml/2006/ole">
            <p:oleObj spid="_x0000_s25946" name="Equation" r:id="rId7" imgW="2768600" imgH="419100" progId="Equation.3">
              <p:embed/>
            </p:oleObj>
          </a:graphicData>
        </a:graphic>
      </p:graphicFrame>
      <p:graphicFrame>
        <p:nvGraphicFramePr>
          <p:cNvPr id="225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59651665"/>
              </p:ext>
            </p:extLst>
          </p:nvPr>
        </p:nvGraphicFramePr>
        <p:xfrm>
          <a:off x="1057636" y="5289550"/>
          <a:ext cx="1727200" cy="419100"/>
        </p:xfrm>
        <a:graphic>
          <a:graphicData uri="http://schemas.openxmlformats.org/presentationml/2006/ole">
            <p:oleObj spid="_x0000_s25947" name="Equation" r:id="rId8" imgW="1727200" imgH="419100" progId="Equation.3">
              <p:embed/>
            </p:oleObj>
          </a:graphicData>
        </a:graphic>
      </p:graphicFrame>
      <p:graphicFrame>
        <p:nvGraphicFramePr>
          <p:cNvPr id="225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31783551"/>
              </p:ext>
            </p:extLst>
          </p:nvPr>
        </p:nvGraphicFramePr>
        <p:xfrm>
          <a:off x="3124200" y="5238173"/>
          <a:ext cx="3276600" cy="469900"/>
        </p:xfrm>
        <a:graphic>
          <a:graphicData uri="http://schemas.openxmlformats.org/presentationml/2006/ole">
            <p:oleObj spid="_x0000_s25948" name="Equation" r:id="rId9" imgW="3276600" imgH="469900" progId="Equation.3">
              <p:embed/>
            </p:oleObj>
          </a:graphicData>
        </a:graphic>
      </p:graphicFrame>
      <p:sp>
        <p:nvSpPr>
          <p:cNvPr id="13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、线性空间的子空间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71604817"/>
              </p:ext>
            </p:extLst>
          </p:nvPr>
        </p:nvGraphicFramePr>
        <p:xfrm>
          <a:off x="1512888" y="2589111"/>
          <a:ext cx="7021512" cy="552450"/>
        </p:xfrm>
        <a:graphic>
          <a:graphicData uri="http://schemas.openxmlformats.org/presentationml/2006/ole">
            <p:oleObj spid="_x0000_s20707" name="Equation" r:id="rId3" imgW="3009600" imgH="228600" progId="Equation.DSMT4">
              <p:embed/>
            </p:oleObj>
          </a:graphicData>
        </a:graphic>
      </p:graphicFrame>
      <p:graphicFrame>
        <p:nvGraphicFramePr>
          <p:cNvPr id="4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57202398"/>
              </p:ext>
            </p:extLst>
          </p:nvPr>
        </p:nvGraphicFramePr>
        <p:xfrm>
          <a:off x="1512887" y="3238471"/>
          <a:ext cx="6700837" cy="540991"/>
        </p:xfrm>
        <a:graphic>
          <a:graphicData uri="http://schemas.openxmlformats.org/presentationml/2006/ole">
            <p:oleObj spid="_x0000_s20708" name="Equation" r:id="rId4" imgW="2933640" imgH="228600" progId="Equation.DSMT4">
              <p:embed/>
            </p:oleObj>
          </a:graphicData>
        </a:graphic>
      </p:graphicFrame>
      <p:grpSp>
        <p:nvGrpSpPr>
          <p:cNvPr id="20486" name="组合 9"/>
          <p:cNvGrpSpPr>
            <a:grpSpLocks/>
          </p:cNvGrpSpPr>
          <p:nvPr/>
        </p:nvGrpSpPr>
        <p:grpSpPr bwMode="auto">
          <a:xfrm>
            <a:off x="1341438" y="1520723"/>
            <a:ext cx="6872287" cy="1093642"/>
            <a:chOff x="900113" y="1705564"/>
            <a:chExt cx="4751717" cy="1092722"/>
          </a:xfrm>
        </p:grpSpPr>
        <p:sp>
          <p:nvSpPr>
            <p:cNvPr id="3" name="Rectangle 13"/>
            <p:cNvSpPr>
              <a:spLocks noChangeArrowheads="1"/>
            </p:cNvSpPr>
            <p:nvPr/>
          </p:nvSpPr>
          <p:spPr bwMode="auto">
            <a:xfrm>
              <a:off x="900113" y="1705564"/>
              <a:ext cx="4751717" cy="5837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dirty="0" smtClean="0">
                  <a:latin typeface="+mn-lt"/>
                  <a:ea typeface="+mn-ea"/>
                </a:rPr>
                <a:t>设</a:t>
              </a:r>
              <a:r>
                <a:rPr lang="en-US" altLang="zh-CN" i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V </a:t>
              </a:r>
              <a:r>
                <a:rPr lang="zh-CN" altLang="en-US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是数域</a:t>
              </a:r>
              <a:r>
                <a:rPr lang="en-US" altLang="zh-CN" i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F</a:t>
              </a:r>
              <a:r>
                <a:rPr lang="zh-CN" altLang="en-US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上的线</a:t>
              </a:r>
              <a:r>
                <a:rPr lang="zh-CN" altLang="en-US" dirty="0">
                  <a:latin typeface="+mn-lt"/>
                  <a:ea typeface="+mn-ea"/>
                </a:rPr>
                <a:t>性空间，</a:t>
              </a:r>
              <a:endParaRPr lang="zh-CN" altLang="en-US" dirty="0">
                <a:solidFill>
                  <a:srgbClr val="006666"/>
                </a:solidFill>
                <a:latin typeface="宋体" pitchFamily="2" charset="-122"/>
              </a:endParaRPr>
            </a:p>
          </p:txBody>
        </p:sp>
        <p:graphicFrame>
          <p:nvGraphicFramePr>
            <p:cNvPr id="2048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710048798"/>
                </p:ext>
              </p:extLst>
            </p:nvPr>
          </p:nvGraphicFramePr>
          <p:xfrm>
            <a:off x="1911047" y="2285702"/>
            <a:ext cx="2476293" cy="512584"/>
          </p:xfrm>
          <a:graphic>
            <a:graphicData uri="http://schemas.openxmlformats.org/presentationml/2006/ole">
              <p:oleObj spid="_x0000_s20709" name="Equation" r:id="rId5" imgW="1257300" imgH="228600" progId="Equation.3">
                <p:embed/>
              </p:oleObj>
            </a:graphicData>
          </a:graphic>
        </p:graphicFrame>
      </p:grp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12888" y="3768696"/>
            <a:ext cx="3962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生成的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子空间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zh-CN" altLang="en-US" dirty="0">
                <a:latin typeface="Times New Roman" panose="02020603050405020304" pitchFamily="18" charset="0"/>
              </a:rPr>
              <a:t>记作</a:t>
            </a:r>
            <a:endParaRPr lang="zh-CN" altLang="en-US" dirty="0"/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72233718"/>
              </p:ext>
            </p:extLst>
          </p:nvPr>
        </p:nvGraphicFramePr>
        <p:xfrm>
          <a:off x="2955925" y="4381324"/>
          <a:ext cx="3605486" cy="616024"/>
        </p:xfrm>
        <a:graphic>
          <a:graphicData uri="http://schemas.openxmlformats.org/presentationml/2006/ole">
            <p:oleObj spid="_x0000_s20710" name="Equation" r:id="rId6" imgW="1346040" imgH="228600" progId="Equation.DSMT4">
              <p:embed/>
            </p:oleObj>
          </a:graphicData>
        </a:graphic>
      </p:graphicFrame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09550" y="685800"/>
            <a:ext cx="2757488" cy="608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生成</a:t>
            </a:r>
            <a:r>
              <a:rPr kumimoji="1" lang="zh-CN" altLang="en-US" dirty="0" smtClean="0">
                <a:solidFill>
                  <a:srgbClr val="FF0000"/>
                </a:solidFill>
              </a:rPr>
              <a:t>子空间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07991362"/>
              </p:ext>
            </p:extLst>
          </p:nvPr>
        </p:nvGraphicFramePr>
        <p:xfrm>
          <a:off x="1512887" y="4977825"/>
          <a:ext cx="2042443" cy="544434"/>
        </p:xfrm>
        <a:graphic>
          <a:graphicData uri="http://schemas.openxmlformats.org/presentationml/2006/ole">
            <p:oleObj spid="_x0000_s20711" name="Equation" r:id="rId7" imgW="888840" imgH="228600" progId="Equation.DSMT4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358447" y="1493660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endParaRPr lang="zh-CN" altLang="en-US" dirty="0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349297" y="4977825"/>
            <a:ext cx="3962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/>
              <a:t>称为子空间的</a:t>
            </a:r>
            <a:r>
              <a:rPr lang="zh-CN" altLang="en-US" dirty="0" smtClean="0">
                <a:solidFill>
                  <a:srgbClr val="0000FF"/>
                </a:solidFill>
              </a:rPr>
              <a:t>生成元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4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、线性空间的子空间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6" name="组合 9"/>
          <p:cNvGrpSpPr>
            <a:grpSpLocks/>
          </p:cNvGrpSpPr>
          <p:nvPr/>
        </p:nvGrpSpPr>
        <p:grpSpPr bwMode="auto">
          <a:xfrm>
            <a:off x="1341438" y="1520723"/>
            <a:ext cx="6872287" cy="1093642"/>
            <a:chOff x="900113" y="1705564"/>
            <a:chExt cx="4751717" cy="1092722"/>
          </a:xfrm>
        </p:grpSpPr>
        <p:sp>
          <p:nvSpPr>
            <p:cNvPr id="3" name="Rectangle 13"/>
            <p:cNvSpPr>
              <a:spLocks noChangeArrowheads="1"/>
            </p:cNvSpPr>
            <p:nvPr/>
          </p:nvSpPr>
          <p:spPr bwMode="auto">
            <a:xfrm>
              <a:off x="900113" y="1705564"/>
              <a:ext cx="4751717" cy="5837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dirty="0" smtClean="0">
                  <a:latin typeface="+mn-lt"/>
                  <a:ea typeface="+mn-ea"/>
                </a:rPr>
                <a:t>设</a:t>
              </a:r>
              <a:r>
                <a:rPr lang="en-US" altLang="zh-CN" i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V </a:t>
              </a:r>
              <a:r>
                <a:rPr lang="zh-CN" altLang="en-US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是数域</a:t>
              </a:r>
              <a:r>
                <a:rPr lang="en-US" altLang="zh-CN" i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F</a:t>
              </a:r>
              <a:r>
                <a:rPr lang="zh-CN" altLang="en-US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上的线</a:t>
              </a:r>
              <a:r>
                <a:rPr lang="zh-CN" altLang="en-US" dirty="0">
                  <a:latin typeface="+mn-lt"/>
                  <a:ea typeface="+mn-ea"/>
                </a:rPr>
                <a:t>性空间，</a:t>
              </a:r>
              <a:endParaRPr lang="zh-CN" altLang="en-US" dirty="0">
                <a:solidFill>
                  <a:srgbClr val="006666"/>
                </a:solidFill>
                <a:latin typeface="宋体" pitchFamily="2" charset="-122"/>
              </a:endParaRPr>
            </a:p>
          </p:txBody>
        </p:sp>
        <p:graphicFrame>
          <p:nvGraphicFramePr>
            <p:cNvPr id="2048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1911047" y="2285702"/>
            <a:ext cx="2476293" cy="512584"/>
          </p:xfrm>
          <a:graphic>
            <a:graphicData uri="http://schemas.openxmlformats.org/presentationml/2006/ole">
              <p:oleObj spid="_x0000_s50285" name="Equation" r:id="rId3" imgW="1257300" imgH="228600" progId="Equation.3">
                <p:embed/>
              </p:oleObj>
            </a:graphicData>
          </a:graphic>
        </p:graphicFrame>
      </p:grpSp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09366209"/>
              </p:ext>
            </p:extLst>
          </p:nvPr>
        </p:nvGraphicFramePr>
        <p:xfrm>
          <a:off x="454866" y="2703513"/>
          <a:ext cx="8047037" cy="517525"/>
        </p:xfrm>
        <a:graphic>
          <a:graphicData uri="http://schemas.openxmlformats.org/presentationml/2006/ole">
            <p:oleObj spid="_x0000_s50286" name="Equation" r:id="rId4" imgW="3670200" imgH="228600" progId="Equation.DSMT4">
              <p:embed/>
            </p:oleObj>
          </a:graphicData>
        </a:graphic>
      </p:graphicFrame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09550" y="685800"/>
            <a:ext cx="2757488" cy="608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生成</a:t>
            </a:r>
            <a:r>
              <a:rPr kumimoji="1" lang="zh-CN" altLang="en-US" dirty="0" smtClean="0">
                <a:solidFill>
                  <a:srgbClr val="FF0000"/>
                </a:solidFill>
              </a:rPr>
              <a:t>子空间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8447" y="1493660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endParaRPr lang="zh-CN" altLang="en-US" dirty="0"/>
          </a:p>
        </p:txBody>
      </p:sp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33173424"/>
              </p:ext>
            </p:extLst>
          </p:nvPr>
        </p:nvGraphicFramePr>
        <p:xfrm>
          <a:off x="454866" y="4225073"/>
          <a:ext cx="7099300" cy="460375"/>
        </p:xfrm>
        <a:graphic>
          <a:graphicData uri="http://schemas.openxmlformats.org/presentationml/2006/ole">
            <p:oleObj spid="_x0000_s50287" name="Equation" r:id="rId5" imgW="3238200" imgH="203040" progId="Equation.DSMT4">
              <p:embed/>
            </p:oleObj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93686944"/>
              </p:ext>
            </p:extLst>
          </p:nvPr>
        </p:nvGraphicFramePr>
        <p:xfrm>
          <a:off x="441419" y="3254272"/>
          <a:ext cx="7713662" cy="919162"/>
        </p:xfrm>
        <a:graphic>
          <a:graphicData uri="http://schemas.openxmlformats.org/presentationml/2006/ole">
            <p:oleObj spid="_x0000_s50288" name="Equation" r:id="rId6" imgW="3517560" imgH="406080" progId="Equation.DSMT4">
              <p:embed/>
            </p:oleObj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96693011"/>
              </p:ext>
            </p:extLst>
          </p:nvPr>
        </p:nvGraphicFramePr>
        <p:xfrm>
          <a:off x="441419" y="4831746"/>
          <a:ext cx="7853362" cy="517525"/>
        </p:xfrm>
        <a:graphic>
          <a:graphicData uri="http://schemas.openxmlformats.org/presentationml/2006/ole">
            <p:oleObj spid="_x0000_s50289" name="Equation" r:id="rId7" imgW="3581280" imgH="228600" progId="Equation.DSMT4">
              <p:embed/>
            </p:oleObj>
          </a:graphicData>
        </a:graphic>
      </p:graphicFrame>
      <p:sp>
        <p:nvSpPr>
          <p:cNvPr id="17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、线性空间的子空间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40166358"/>
              </p:ext>
            </p:extLst>
          </p:nvPr>
        </p:nvGraphicFramePr>
        <p:xfrm>
          <a:off x="441325" y="5411788"/>
          <a:ext cx="7659688" cy="949325"/>
        </p:xfrm>
        <a:graphic>
          <a:graphicData uri="http://schemas.openxmlformats.org/presentationml/2006/ole">
            <p:oleObj spid="_x0000_s50290" name="Equation" r:id="rId8" imgW="3492360" imgH="41904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080399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/>
          </p:cNvSpPr>
          <p:nvPr/>
        </p:nvSpPr>
        <p:spPr bwMode="auto">
          <a:xfrm>
            <a:off x="1157803" y="1332496"/>
            <a:ext cx="7535863" cy="109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5000"/>
              <a:defRPr/>
            </a:pP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</a:t>
            </a:r>
            <a:r>
              <a:rPr lang="en-US" altLang="zh-CN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</a:t>
            </a:r>
            <a:r>
              <a:rPr lang="en-US" altLang="zh-CN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是线性空间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 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子空间，</a:t>
            </a:r>
            <a:endParaRPr lang="en-US" altLang="zh-CN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SzPct val="85000"/>
              <a:defRPr/>
            </a:pPr>
            <a:r>
              <a:rPr lang="zh-CN" altLang="en-US" b="1" dirty="0" smtClean="0">
                <a:latin typeface="+mn-lt"/>
                <a:ea typeface="+mn-ea"/>
              </a:rPr>
              <a:t>称</a:t>
            </a:r>
            <a:r>
              <a:rPr lang="zh-CN" altLang="en-US" b="1" dirty="0">
                <a:latin typeface="+mn-lt"/>
                <a:ea typeface="+mn-ea"/>
              </a:rPr>
              <a:t>集合</a:t>
            </a:r>
            <a:endParaRPr lang="en-US" altLang="zh-CN" b="1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SzPct val="85000"/>
              <a:defRPr/>
            </a:pPr>
            <a:endParaRPr lang="en-US" altLang="zh-CN" b="1" i="1" dirty="0">
              <a:latin typeface="+mn-lt"/>
              <a:ea typeface="+mn-ea"/>
            </a:endParaRPr>
          </a:p>
        </p:txBody>
      </p:sp>
      <p:graphicFrame>
        <p:nvGraphicFramePr>
          <p:cNvPr id="2150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76801461"/>
              </p:ext>
            </p:extLst>
          </p:nvPr>
        </p:nvGraphicFramePr>
        <p:xfrm>
          <a:off x="2581589" y="1958254"/>
          <a:ext cx="3910969" cy="543502"/>
        </p:xfrm>
        <a:graphic>
          <a:graphicData uri="http://schemas.openxmlformats.org/presentationml/2006/ole">
            <p:oleObj spid="_x0000_s21646" name="Equation" r:id="rId4" imgW="1650960" imgH="228600" progId="Equation.DSMT4">
              <p:embed/>
            </p:oleObj>
          </a:graphicData>
        </a:graphic>
      </p:graphicFrame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2518670" y="2507100"/>
            <a:ext cx="6096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SzPct val="85000"/>
              <a:defRPr/>
            </a:pPr>
            <a:r>
              <a:rPr lang="zh-CN" altLang="en-US" b="1" dirty="0">
                <a:latin typeface="+mn-ea"/>
                <a:ea typeface="+mn-ea"/>
              </a:rPr>
              <a:t>为</a:t>
            </a:r>
            <a:r>
              <a:rPr lang="en-US" altLang="zh-CN" b="1" i="1" dirty="0">
                <a:latin typeface="Times New Roman"/>
                <a:ea typeface="宋体"/>
              </a:rPr>
              <a:t>W</a:t>
            </a:r>
            <a:r>
              <a:rPr lang="en-US" altLang="zh-CN" b="1" baseline="-25000" dirty="0">
                <a:latin typeface="Times New Roman"/>
                <a:ea typeface="宋体"/>
              </a:rPr>
              <a:t>1</a:t>
            </a:r>
            <a:r>
              <a:rPr lang="zh-CN" altLang="en-US" b="1" dirty="0">
                <a:latin typeface="Times New Roman"/>
                <a:ea typeface="宋体"/>
              </a:rPr>
              <a:t>与</a:t>
            </a:r>
            <a:r>
              <a:rPr lang="en-US" altLang="zh-CN" b="1" dirty="0">
                <a:latin typeface="Times New Roman"/>
                <a:ea typeface="宋体"/>
              </a:rPr>
              <a:t> </a:t>
            </a:r>
            <a:r>
              <a:rPr lang="en-US" altLang="zh-CN" b="1" i="1" dirty="0">
                <a:latin typeface="Times New Roman"/>
                <a:ea typeface="宋体"/>
              </a:rPr>
              <a:t>W</a:t>
            </a:r>
            <a:r>
              <a:rPr lang="en-US" altLang="zh-CN" b="1" baseline="-25000" dirty="0">
                <a:latin typeface="Times New Roman"/>
                <a:ea typeface="宋体"/>
              </a:rPr>
              <a:t>2</a:t>
            </a:r>
            <a:r>
              <a:rPr lang="en-US" altLang="zh-CN" b="1" i="1" dirty="0">
                <a:latin typeface="Times New Roman"/>
                <a:ea typeface="宋体"/>
              </a:rPr>
              <a:t> </a:t>
            </a:r>
            <a:r>
              <a:rPr lang="zh-CN" altLang="en-US" b="1" dirty="0">
                <a:latin typeface="Times New Roman"/>
                <a:ea typeface="宋体"/>
              </a:rPr>
              <a:t>的</a:t>
            </a:r>
            <a:r>
              <a:rPr lang="zh-CN" altLang="en-US" b="1" dirty="0">
                <a:solidFill>
                  <a:srgbClr val="0000FF"/>
                </a:solidFill>
                <a:latin typeface="Times New Roman"/>
                <a:ea typeface="宋体"/>
              </a:rPr>
              <a:t>和</a:t>
            </a:r>
            <a:r>
              <a:rPr lang="zh-CN" altLang="en-US" b="1" dirty="0">
                <a:solidFill>
                  <a:srgbClr val="006666"/>
                </a:solidFill>
                <a:latin typeface="Times New Roman"/>
                <a:ea typeface="宋体"/>
              </a:rPr>
              <a:t>，</a:t>
            </a:r>
            <a:r>
              <a:rPr lang="zh-CN" altLang="en-US" b="1" dirty="0">
                <a:latin typeface="Times New Roman"/>
                <a:ea typeface="宋体"/>
              </a:rPr>
              <a:t>记作 </a:t>
            </a:r>
            <a:r>
              <a:rPr lang="en-US" altLang="zh-CN" b="1" i="1" dirty="0" smtClean="0">
                <a:solidFill>
                  <a:srgbClr val="006666"/>
                </a:solidFill>
                <a:latin typeface="Times New Roman"/>
                <a:ea typeface="宋体"/>
              </a:rPr>
              <a:t>W</a:t>
            </a:r>
            <a:r>
              <a:rPr lang="en-US" altLang="zh-CN" b="1" baseline="-25000" dirty="0" smtClean="0">
                <a:solidFill>
                  <a:srgbClr val="006666"/>
                </a:solidFill>
                <a:latin typeface="Times New Roman"/>
                <a:ea typeface="宋体"/>
              </a:rPr>
              <a:t>1</a:t>
            </a:r>
            <a:r>
              <a:rPr lang="en-US" altLang="zh-CN" b="1" dirty="0" smtClean="0">
                <a:solidFill>
                  <a:srgbClr val="006666"/>
                </a:solidFill>
                <a:latin typeface="Times New Roman"/>
                <a:ea typeface="宋体"/>
              </a:rPr>
              <a:t>+</a:t>
            </a:r>
            <a:r>
              <a:rPr lang="en-US" altLang="zh-CN" b="1" i="1" dirty="0" smtClean="0">
                <a:solidFill>
                  <a:srgbClr val="006666"/>
                </a:solidFill>
                <a:latin typeface="Times New Roman"/>
                <a:ea typeface="宋体"/>
              </a:rPr>
              <a:t>W</a:t>
            </a:r>
            <a:r>
              <a:rPr lang="en-US" altLang="zh-CN" b="1" baseline="-25000" dirty="0" smtClean="0">
                <a:solidFill>
                  <a:srgbClr val="006666"/>
                </a:solidFill>
                <a:latin typeface="Times New Roman"/>
                <a:ea typeface="宋体"/>
              </a:rPr>
              <a:t>2  </a:t>
            </a:r>
            <a:endParaRPr lang="en-US" altLang="zh-CN" b="1" i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1510" name="矩形 10"/>
          <p:cNvSpPr>
            <a:spLocks noChangeArrowheads="1"/>
          </p:cNvSpPr>
          <p:nvPr/>
        </p:nvSpPr>
        <p:spPr bwMode="auto">
          <a:xfrm>
            <a:off x="1157803" y="3180930"/>
            <a:ext cx="142058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85000"/>
            </a:pPr>
            <a:r>
              <a:rPr lang="zh-CN" altLang="en-US" b="1" dirty="0">
                <a:latin typeface="Times New Roman" panose="02020603050405020304" pitchFamily="18" charset="0"/>
              </a:rPr>
              <a:t>称集合</a:t>
            </a:r>
            <a:endParaRPr lang="en-US" altLang="zh-CN" b="1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150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04602593"/>
              </p:ext>
            </p:extLst>
          </p:nvPr>
        </p:nvGraphicFramePr>
        <p:xfrm>
          <a:off x="2581274" y="3227388"/>
          <a:ext cx="3471151" cy="527194"/>
        </p:xfrm>
        <a:graphic>
          <a:graphicData uri="http://schemas.openxmlformats.org/presentationml/2006/ole">
            <p:oleObj spid="_x0000_s21647" name="Equation" r:id="rId5" imgW="1511280" imgH="228600" progId="Equation.DSMT4">
              <p:embed/>
            </p:oleObj>
          </a:graphicData>
        </a:graphic>
      </p:graphicFrame>
      <p:sp>
        <p:nvSpPr>
          <p:cNvPr id="13" name="矩形 4"/>
          <p:cNvSpPr>
            <a:spLocks noChangeArrowheads="1"/>
          </p:cNvSpPr>
          <p:nvPr/>
        </p:nvSpPr>
        <p:spPr bwMode="auto">
          <a:xfrm>
            <a:off x="2518670" y="3765705"/>
            <a:ext cx="59186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SzPct val="85000"/>
              <a:defRPr/>
            </a:pPr>
            <a:r>
              <a:rPr lang="zh-CN" altLang="en-US" b="1" dirty="0">
                <a:latin typeface="+mn-ea"/>
                <a:ea typeface="+mn-ea"/>
              </a:rPr>
              <a:t>为</a:t>
            </a:r>
            <a:r>
              <a:rPr lang="en-US" altLang="zh-CN" b="1" i="1" dirty="0">
                <a:latin typeface="Times New Roman"/>
                <a:ea typeface="宋体"/>
              </a:rPr>
              <a:t>W</a:t>
            </a:r>
            <a:r>
              <a:rPr lang="en-US" altLang="zh-CN" b="1" baseline="-25000" dirty="0">
                <a:latin typeface="Times New Roman"/>
                <a:ea typeface="宋体"/>
              </a:rPr>
              <a:t>1</a:t>
            </a:r>
            <a:r>
              <a:rPr lang="zh-CN" altLang="en-US" b="1" dirty="0">
                <a:latin typeface="Times New Roman"/>
                <a:ea typeface="宋体"/>
              </a:rPr>
              <a:t>与</a:t>
            </a:r>
            <a:r>
              <a:rPr lang="en-US" altLang="zh-CN" b="1" dirty="0">
                <a:latin typeface="Times New Roman"/>
                <a:ea typeface="宋体"/>
              </a:rPr>
              <a:t> </a:t>
            </a:r>
            <a:r>
              <a:rPr lang="en-US" altLang="zh-CN" b="1" i="1" dirty="0">
                <a:latin typeface="Times New Roman"/>
                <a:ea typeface="宋体"/>
              </a:rPr>
              <a:t>W</a:t>
            </a:r>
            <a:r>
              <a:rPr lang="en-US" altLang="zh-CN" b="1" baseline="-25000" dirty="0">
                <a:latin typeface="Times New Roman"/>
                <a:ea typeface="宋体"/>
              </a:rPr>
              <a:t>2</a:t>
            </a:r>
            <a:r>
              <a:rPr lang="en-US" altLang="zh-CN" b="1" i="1" dirty="0">
                <a:latin typeface="Times New Roman"/>
                <a:ea typeface="宋体"/>
              </a:rPr>
              <a:t> </a:t>
            </a:r>
            <a:r>
              <a:rPr lang="zh-CN" altLang="en-US" b="1" dirty="0">
                <a:latin typeface="Times New Roman"/>
                <a:ea typeface="宋体"/>
              </a:rPr>
              <a:t>的</a:t>
            </a:r>
            <a:r>
              <a:rPr lang="zh-CN" altLang="en-US" b="1" dirty="0">
                <a:solidFill>
                  <a:srgbClr val="0000FF"/>
                </a:solidFill>
                <a:latin typeface="Times New Roman"/>
                <a:ea typeface="宋体"/>
              </a:rPr>
              <a:t>交</a:t>
            </a:r>
            <a:r>
              <a:rPr lang="zh-CN" altLang="en-US" b="1" dirty="0">
                <a:solidFill>
                  <a:srgbClr val="006666"/>
                </a:solidFill>
                <a:latin typeface="Times New Roman"/>
                <a:ea typeface="宋体"/>
              </a:rPr>
              <a:t>，</a:t>
            </a:r>
            <a:r>
              <a:rPr lang="zh-CN" altLang="en-US" b="1" dirty="0">
                <a:latin typeface="Times New Roman"/>
                <a:ea typeface="宋体"/>
              </a:rPr>
              <a:t>记作 </a:t>
            </a:r>
            <a:r>
              <a:rPr lang="en-US" altLang="zh-CN" b="1" i="1" dirty="0">
                <a:solidFill>
                  <a:srgbClr val="006666"/>
                </a:solidFill>
                <a:latin typeface="Times New Roman"/>
                <a:ea typeface="宋体"/>
              </a:rPr>
              <a:t>W</a:t>
            </a:r>
            <a:r>
              <a:rPr lang="en-US" altLang="zh-CN" b="1" baseline="-25000" dirty="0">
                <a:solidFill>
                  <a:srgbClr val="006666"/>
                </a:solidFill>
                <a:latin typeface="Times New Roman"/>
                <a:ea typeface="宋体"/>
              </a:rPr>
              <a:t>1</a:t>
            </a:r>
            <a:r>
              <a:rPr lang="en-US" altLang="zh-CN" b="1" dirty="0" smtClean="0">
                <a:solidFill>
                  <a:srgbClr val="006666"/>
                </a:solidFill>
                <a:latin typeface="Times New Roman"/>
                <a:ea typeface="宋体"/>
              </a:rPr>
              <a:t>∩</a:t>
            </a:r>
            <a:r>
              <a:rPr lang="en-US" altLang="zh-CN" b="1" i="1" dirty="0" smtClean="0">
                <a:solidFill>
                  <a:srgbClr val="006666"/>
                </a:solidFill>
                <a:latin typeface="Times New Roman"/>
                <a:ea typeface="宋体"/>
              </a:rPr>
              <a:t>W</a:t>
            </a:r>
            <a:r>
              <a:rPr lang="en-US" altLang="zh-CN" b="1" baseline="-25000" dirty="0" smtClean="0">
                <a:solidFill>
                  <a:srgbClr val="006666"/>
                </a:solidFill>
                <a:latin typeface="Times New Roman"/>
                <a:ea typeface="宋体"/>
              </a:rPr>
              <a:t>2  </a:t>
            </a:r>
            <a:endParaRPr lang="en-US" altLang="zh-CN" b="1" i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09550" y="685800"/>
            <a:ext cx="4514850" cy="65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zh-CN" altLang="en-US" dirty="0" smtClean="0">
                <a:solidFill>
                  <a:srgbClr val="FF0000"/>
                </a:solidFill>
              </a:rPr>
              <a:t>子空间的和、交、并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157803" y="4407412"/>
            <a:ext cx="142058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85000"/>
            </a:pPr>
            <a:r>
              <a:rPr lang="zh-CN" altLang="en-US" b="1" dirty="0">
                <a:latin typeface="Times New Roman" panose="02020603050405020304" pitchFamily="18" charset="0"/>
              </a:rPr>
              <a:t>称集合</a:t>
            </a:r>
            <a:endParaRPr lang="en-US" altLang="zh-CN" b="1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3087074"/>
              </p:ext>
            </p:extLst>
          </p:nvPr>
        </p:nvGraphicFramePr>
        <p:xfrm>
          <a:off x="2603441" y="4440641"/>
          <a:ext cx="3413125" cy="527050"/>
        </p:xfrm>
        <a:graphic>
          <a:graphicData uri="http://schemas.openxmlformats.org/presentationml/2006/ole">
            <p:oleObj spid="_x0000_s21648" name="Equation" r:id="rId6" imgW="1485720" imgH="228600" progId="Equation.DSMT4">
              <p:embed/>
            </p:oleObj>
          </a:graphicData>
        </a:graphic>
      </p:graphicFrame>
      <p:sp>
        <p:nvSpPr>
          <p:cNvPr id="14" name="矩形 4"/>
          <p:cNvSpPr>
            <a:spLocks noChangeArrowheads="1"/>
          </p:cNvSpPr>
          <p:nvPr/>
        </p:nvSpPr>
        <p:spPr bwMode="auto">
          <a:xfrm>
            <a:off x="2518670" y="4996669"/>
            <a:ext cx="59186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SzPct val="85000"/>
              <a:defRPr/>
            </a:pPr>
            <a:r>
              <a:rPr lang="zh-CN" altLang="en-US" b="1" dirty="0">
                <a:latin typeface="+mn-ea"/>
                <a:ea typeface="+mn-ea"/>
              </a:rPr>
              <a:t>为</a:t>
            </a:r>
            <a:r>
              <a:rPr lang="en-US" altLang="zh-CN" b="1" i="1" dirty="0">
                <a:latin typeface="Times New Roman"/>
                <a:ea typeface="宋体"/>
              </a:rPr>
              <a:t>W</a:t>
            </a:r>
            <a:r>
              <a:rPr lang="en-US" altLang="zh-CN" b="1" baseline="-25000" dirty="0">
                <a:latin typeface="Times New Roman"/>
                <a:ea typeface="宋体"/>
              </a:rPr>
              <a:t>1</a:t>
            </a:r>
            <a:r>
              <a:rPr lang="zh-CN" altLang="en-US" b="1" dirty="0">
                <a:latin typeface="Times New Roman"/>
                <a:ea typeface="宋体"/>
              </a:rPr>
              <a:t>与</a:t>
            </a:r>
            <a:r>
              <a:rPr lang="en-US" altLang="zh-CN" b="1" dirty="0">
                <a:latin typeface="Times New Roman"/>
                <a:ea typeface="宋体"/>
              </a:rPr>
              <a:t> </a:t>
            </a:r>
            <a:r>
              <a:rPr lang="en-US" altLang="zh-CN" b="1" i="1" dirty="0">
                <a:latin typeface="Times New Roman"/>
                <a:ea typeface="宋体"/>
              </a:rPr>
              <a:t>W</a:t>
            </a:r>
            <a:r>
              <a:rPr lang="en-US" altLang="zh-CN" b="1" baseline="-25000" dirty="0">
                <a:latin typeface="Times New Roman"/>
                <a:ea typeface="宋体"/>
              </a:rPr>
              <a:t>2</a:t>
            </a:r>
            <a:r>
              <a:rPr lang="en-US" altLang="zh-CN" b="1" i="1" dirty="0">
                <a:latin typeface="Times New Roman"/>
                <a:ea typeface="宋体"/>
              </a:rPr>
              <a:t> </a:t>
            </a:r>
            <a:r>
              <a:rPr lang="zh-CN" altLang="en-US" b="1" dirty="0" smtClean="0">
                <a:latin typeface="Times New Roman"/>
                <a:ea typeface="宋体"/>
              </a:rPr>
              <a:t>的</a:t>
            </a:r>
            <a:r>
              <a:rPr lang="zh-CN" altLang="en-US" b="1" dirty="0">
                <a:solidFill>
                  <a:srgbClr val="0000FF"/>
                </a:solidFill>
                <a:latin typeface="Times New Roman"/>
                <a:ea typeface="宋体"/>
              </a:rPr>
              <a:t>并</a:t>
            </a:r>
            <a:r>
              <a:rPr lang="zh-CN" altLang="en-US" b="1" dirty="0" smtClean="0">
                <a:solidFill>
                  <a:srgbClr val="006666"/>
                </a:solidFill>
                <a:latin typeface="Times New Roman"/>
                <a:ea typeface="宋体"/>
              </a:rPr>
              <a:t>，</a:t>
            </a:r>
            <a:r>
              <a:rPr lang="zh-CN" altLang="en-US" b="1" dirty="0">
                <a:latin typeface="Times New Roman"/>
                <a:ea typeface="宋体"/>
              </a:rPr>
              <a:t>记作 </a:t>
            </a:r>
            <a:r>
              <a:rPr lang="en-US" altLang="zh-CN" b="1" i="1" dirty="0" smtClean="0">
                <a:solidFill>
                  <a:srgbClr val="006666"/>
                </a:solidFill>
                <a:latin typeface="Times New Roman"/>
                <a:ea typeface="宋体"/>
              </a:rPr>
              <a:t>W</a:t>
            </a:r>
            <a:r>
              <a:rPr lang="en-US" altLang="zh-CN" b="1" baseline="-25000" dirty="0" smtClean="0">
                <a:solidFill>
                  <a:srgbClr val="006666"/>
                </a:solidFill>
                <a:latin typeface="Times New Roman"/>
                <a:ea typeface="宋体"/>
              </a:rPr>
              <a:t>1</a:t>
            </a:r>
            <a:r>
              <a:rPr lang="en-US" altLang="zh-CN" b="1" dirty="0" smtClean="0">
                <a:solidFill>
                  <a:srgbClr val="006666"/>
                </a:solidFill>
                <a:latin typeface="Times New Roman"/>
                <a:ea typeface="宋体"/>
              </a:rPr>
              <a:t>U</a:t>
            </a:r>
            <a:r>
              <a:rPr lang="en-US" altLang="zh-CN" b="1" i="1" dirty="0" smtClean="0">
                <a:solidFill>
                  <a:srgbClr val="006666"/>
                </a:solidFill>
                <a:latin typeface="Times New Roman"/>
                <a:ea typeface="宋体"/>
              </a:rPr>
              <a:t>W</a:t>
            </a:r>
            <a:r>
              <a:rPr lang="en-US" altLang="zh-CN" b="1" baseline="-25000" dirty="0" smtClean="0">
                <a:solidFill>
                  <a:srgbClr val="006666"/>
                </a:solidFill>
                <a:latin typeface="Times New Roman"/>
                <a:ea typeface="宋体"/>
              </a:rPr>
              <a:t>2  </a:t>
            </a:r>
            <a:endParaRPr lang="en-US" altLang="zh-CN" b="1" i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2400" y="1294826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endParaRPr lang="zh-CN" altLang="en-US" dirty="0"/>
          </a:p>
        </p:txBody>
      </p:sp>
      <p:sp>
        <p:nvSpPr>
          <p:cNvPr id="15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、线性空间的子空间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3" name="Rectangle 23"/>
          <p:cNvSpPr>
            <a:spLocks noChangeArrowheads="1"/>
          </p:cNvSpPr>
          <p:nvPr/>
        </p:nvSpPr>
        <p:spPr bwMode="auto">
          <a:xfrm>
            <a:off x="579438" y="1131888"/>
            <a:ext cx="74485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Symbol" panose="05050102010706020507" pitchFamily="18" charset="2"/>
              </a:rPr>
              <a:t>对于任意的 </a:t>
            </a:r>
            <a:r>
              <a:rPr lang="en-US" altLang="zh-CN" b="1" i="1" dirty="0">
                <a:latin typeface="Symbol" panose="05050102010706020507" pitchFamily="18" charset="2"/>
              </a:rPr>
              <a:t>l</a:t>
            </a:r>
            <a:r>
              <a:rPr lang="en-US" altLang="zh-CN" b="1" i="1" dirty="0">
                <a:latin typeface="Symbol" panose="05050102010706020507" pitchFamily="18" charset="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latin typeface="Symbol" panose="05050102010706020507" pitchFamily="18" charset="2"/>
                <a:ea typeface="黑体" panose="02010609060101010101" pitchFamily="49" charset="-122"/>
                <a:sym typeface="Symbol" panose="05050102010706020507" pitchFamily="18" charset="2"/>
              </a:rPr>
              <a:t> 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Symbol" panose="05050102010706020507" pitchFamily="18" charset="2"/>
              </a:rPr>
              <a:t> </a:t>
            </a:r>
            <a:r>
              <a:rPr lang="zh-CN" altLang="en-US" b="1" dirty="0">
                <a:latin typeface="Symbol" panose="05050102010706020507" pitchFamily="18" charset="2"/>
              </a:rPr>
              <a:t>及任意的</a:t>
            </a:r>
            <a:r>
              <a:rPr lang="en-US" altLang="zh-CN" b="1" i="1" dirty="0">
                <a:latin typeface="Symbol" panose="05050102010706020507" pitchFamily="18" charset="2"/>
              </a:rPr>
              <a:t>a</a:t>
            </a:r>
            <a:r>
              <a:rPr lang="en-US" altLang="zh-CN" b="1" i="1" dirty="0">
                <a:latin typeface="Symbol" panose="05050102010706020507" pitchFamily="18" charset="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latin typeface="Symbol" panose="05050102010706020507" pitchFamily="18" charset="2"/>
                <a:ea typeface="黑体" panose="02010609060101010101" pitchFamily="49" charset="-122"/>
                <a:sym typeface="Symbol" panose="05050102010706020507" pitchFamily="18" charset="2"/>
              </a:rPr>
              <a:t> 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Symbol" panose="05050102010706020507" pitchFamily="18" charset="2"/>
              </a:rPr>
              <a:t> </a:t>
            </a:r>
            <a:r>
              <a:rPr lang="zh-CN" altLang="en-US" b="1" dirty="0">
                <a:latin typeface="Symbol" panose="05050102010706020507" pitchFamily="18" charset="2"/>
              </a:rPr>
              <a:t>，</a:t>
            </a:r>
            <a:r>
              <a:rPr lang="zh-CN" altLang="en-US" b="1" dirty="0"/>
              <a:t>总有唯一的元素</a:t>
            </a:r>
          </a:p>
        </p:txBody>
      </p:sp>
      <p:sp>
        <p:nvSpPr>
          <p:cNvPr id="61465" name="Rectangle 25"/>
          <p:cNvSpPr>
            <a:spLocks noChangeArrowheads="1"/>
          </p:cNvSpPr>
          <p:nvPr/>
        </p:nvSpPr>
        <p:spPr bwMode="auto">
          <a:xfrm>
            <a:off x="579438" y="1593850"/>
            <a:ext cx="841216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 dirty="0" smtClean="0">
                <a:latin typeface="Symbol" panose="05050102010706020507" pitchFamily="18" charset="2"/>
              </a:rPr>
              <a:t>                    d</a:t>
            </a:r>
            <a:r>
              <a:rPr lang="en-US" altLang="zh-CN" b="1" i="1" dirty="0" smtClean="0">
                <a:latin typeface="Symbol" panose="05050102010706020507" pitchFamily="18" charset="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latin typeface="Symbol" panose="05050102010706020507" pitchFamily="18" charset="2"/>
                <a:ea typeface="黑体" panose="02010609060101010101" pitchFamily="49" charset="-122"/>
                <a:sym typeface="Symbol" panose="05050102010706020507" pitchFamily="18" charset="2"/>
              </a:rPr>
              <a:t> </a:t>
            </a:r>
            <a:r>
              <a:rPr lang="en-US" altLang="zh-CN" b="1" i="1" dirty="0">
                <a:latin typeface="Times New Roman" panose="02020603050405020304" pitchFamily="18" charset="0"/>
              </a:rPr>
              <a:t>V </a:t>
            </a:r>
            <a:r>
              <a:rPr lang="zh-CN" altLang="en-US" b="1" dirty="0">
                <a:latin typeface="Times New Roman" panose="02020603050405020304" pitchFamily="18" charset="0"/>
              </a:rPr>
              <a:t>与之对应，</a:t>
            </a:r>
            <a:r>
              <a:rPr lang="zh-CN" altLang="en-US" b="1" dirty="0">
                <a:latin typeface="Symbol" panose="05050102010706020507" pitchFamily="18" charset="2"/>
              </a:rPr>
              <a:t>称</a:t>
            </a:r>
            <a:r>
              <a:rPr lang="en-US" altLang="zh-CN" b="1" i="1" dirty="0">
                <a:latin typeface="Symbol" panose="05050102010706020507" pitchFamily="18" charset="2"/>
              </a:rPr>
              <a:t>d </a:t>
            </a:r>
            <a:r>
              <a:rPr lang="zh-CN" altLang="en-US" b="1" dirty="0">
                <a:latin typeface="Symbol" panose="05050102010706020507" pitchFamily="18" charset="2"/>
              </a:rPr>
              <a:t>为</a:t>
            </a:r>
            <a:r>
              <a:rPr lang="en-US" altLang="zh-CN" b="1" i="1" dirty="0">
                <a:latin typeface="Symbol" panose="05050102010706020507" pitchFamily="18" charset="2"/>
              </a:rPr>
              <a:t>l</a:t>
            </a:r>
            <a:r>
              <a:rPr lang="zh-CN" altLang="en-US" b="1" dirty="0">
                <a:latin typeface="Symbol" panose="05050102010706020507" pitchFamily="18" charset="2"/>
              </a:rPr>
              <a:t>与</a:t>
            </a:r>
            <a:r>
              <a:rPr lang="en-US" altLang="zh-CN" b="1" i="1" dirty="0">
                <a:latin typeface="Symbol" panose="05050102010706020507" pitchFamily="18" charset="2"/>
              </a:rPr>
              <a:t>a </a:t>
            </a:r>
            <a:r>
              <a:rPr lang="zh-CN" altLang="en-US" b="1" dirty="0">
                <a:latin typeface="Symbol" panose="05050102010706020507" pitchFamily="18" charset="2"/>
              </a:rPr>
              <a:t>的积，</a:t>
            </a:r>
            <a:endParaRPr lang="en-US" altLang="zh-CN" b="1" dirty="0">
              <a:latin typeface="Symbol" panose="05050102010706020507" pitchFamily="18" charset="2"/>
            </a:endParaRPr>
          </a:p>
          <a:p>
            <a:pPr eaLnBrk="1" hangingPunct="1"/>
            <a:r>
              <a:rPr lang="zh-CN" altLang="en-US" b="1" dirty="0">
                <a:latin typeface="Symbol" panose="05050102010706020507" pitchFamily="18" charset="2"/>
              </a:rPr>
              <a:t>记作 </a:t>
            </a:r>
            <a:r>
              <a:rPr lang="en-US" altLang="zh-CN" b="1" i="1" dirty="0">
                <a:latin typeface="Symbol" panose="05050102010706020507" pitchFamily="18" charset="2"/>
              </a:rPr>
              <a:t>d </a:t>
            </a:r>
            <a:r>
              <a:rPr lang="en-US" altLang="zh-CN" b="1" dirty="0">
                <a:latin typeface="Symbol" panose="05050102010706020507" pitchFamily="18" charset="2"/>
              </a:rPr>
              <a:t>= </a:t>
            </a:r>
            <a:r>
              <a:rPr lang="en-US" altLang="zh-CN" b="1" i="1" dirty="0">
                <a:latin typeface="Symbol" panose="05050102010706020507" pitchFamily="18" charset="2"/>
              </a:rPr>
              <a:t>la</a:t>
            </a:r>
            <a:r>
              <a:rPr lang="zh-CN" altLang="en-US" b="1" dirty="0">
                <a:latin typeface="Symbol" panose="05050102010706020507" pitchFamily="18" charset="2"/>
              </a:rPr>
              <a:t>，且</a:t>
            </a:r>
          </a:p>
        </p:txBody>
      </p:sp>
      <p:graphicFrame>
        <p:nvGraphicFramePr>
          <p:cNvPr id="6146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52169388"/>
              </p:ext>
            </p:extLst>
          </p:nvPr>
        </p:nvGraphicFramePr>
        <p:xfrm>
          <a:off x="946944" y="4203700"/>
          <a:ext cx="1949450" cy="549275"/>
        </p:xfrm>
        <a:graphic>
          <a:graphicData uri="http://schemas.openxmlformats.org/presentationml/2006/ole">
            <p:oleObj spid="_x0000_s2258" name="Equation" r:id="rId3" imgW="761760" imgH="203040" progId="Equation.DSMT4">
              <p:embed/>
            </p:oleObj>
          </a:graphicData>
        </a:graphic>
      </p:graphicFrame>
      <p:graphicFrame>
        <p:nvGraphicFramePr>
          <p:cNvPr id="6146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02460196"/>
              </p:ext>
            </p:extLst>
          </p:nvPr>
        </p:nvGraphicFramePr>
        <p:xfrm>
          <a:off x="984250" y="2689225"/>
          <a:ext cx="3178175" cy="528638"/>
        </p:xfrm>
        <a:graphic>
          <a:graphicData uri="http://schemas.openxmlformats.org/presentationml/2006/ole">
            <p:oleObj spid="_x0000_s2259" name="Equation" r:id="rId4" imgW="1295280" imgH="203040" progId="Equation.DSMT4">
              <p:embed/>
            </p:oleObj>
          </a:graphicData>
        </a:graphic>
      </p:graphicFrame>
      <p:graphicFrame>
        <p:nvGraphicFramePr>
          <p:cNvPr id="6146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98559288"/>
              </p:ext>
            </p:extLst>
          </p:nvPr>
        </p:nvGraphicFramePr>
        <p:xfrm>
          <a:off x="955675" y="3698875"/>
          <a:ext cx="3886200" cy="530225"/>
        </p:xfrm>
        <a:graphic>
          <a:graphicData uri="http://schemas.openxmlformats.org/presentationml/2006/ole">
            <p:oleObj spid="_x0000_s2260" name="Equation" r:id="rId5" imgW="1574640" imgH="203040" progId="Equation.DSMT4">
              <p:embed/>
            </p:oleObj>
          </a:graphicData>
        </a:graphic>
      </p:graphicFrame>
      <p:graphicFrame>
        <p:nvGraphicFramePr>
          <p:cNvPr id="6146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88371043"/>
              </p:ext>
            </p:extLst>
          </p:nvPr>
        </p:nvGraphicFramePr>
        <p:xfrm>
          <a:off x="952500" y="3195638"/>
          <a:ext cx="3887788" cy="530225"/>
        </p:xfrm>
        <a:graphic>
          <a:graphicData uri="http://schemas.openxmlformats.org/presentationml/2006/ole">
            <p:oleObj spid="_x0000_s2261" name="Equation" r:id="rId6" imgW="1574640" imgH="203040" progId="Equation.DSMT4">
              <p:embed/>
            </p:oleObj>
          </a:graphicData>
        </a:graphic>
      </p:graphicFrame>
      <p:sp>
        <p:nvSpPr>
          <p:cNvPr id="61471" name="Rectangle 31"/>
          <p:cNvSpPr>
            <a:spLocks noChangeArrowheads="1"/>
          </p:cNvSpPr>
          <p:nvPr/>
        </p:nvSpPr>
        <p:spPr bwMode="auto">
          <a:xfrm>
            <a:off x="579438" y="4719638"/>
            <a:ext cx="80962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则</a:t>
            </a:r>
            <a:r>
              <a:rPr lang="zh-CN" altLang="en-US" b="1" dirty="0"/>
              <a:t>称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为数域 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上的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线性空间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zh-CN" altLang="en-US" b="1" dirty="0"/>
              <a:t>称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的元素为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向量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zh-CN" altLang="en-US" b="1" dirty="0"/>
              <a:t>称满足</a:t>
            </a:r>
            <a:r>
              <a:rPr lang="en-US" altLang="zh-CN" b="1" dirty="0">
                <a:latin typeface="Times New Roman" panose="02020603050405020304" pitchFamily="18" charset="0"/>
              </a:rPr>
              <a:t>(1)-(4)</a:t>
            </a:r>
            <a:r>
              <a:rPr lang="zh-CN" altLang="en-US" b="1" dirty="0">
                <a:latin typeface="Times New Roman" panose="02020603050405020304" pitchFamily="18" charset="0"/>
              </a:rPr>
              <a:t>的运算为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加法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zh-CN" altLang="en-US" b="1" dirty="0"/>
              <a:t>满足</a:t>
            </a:r>
            <a:r>
              <a:rPr lang="en-US" altLang="zh-CN" b="1" dirty="0">
                <a:latin typeface="Times New Roman" panose="02020603050405020304" pitchFamily="18" charset="0"/>
              </a:rPr>
              <a:t>(5)-(8)</a:t>
            </a:r>
            <a:r>
              <a:rPr lang="zh-CN" altLang="en-US" b="1" dirty="0"/>
              <a:t>的运算为</a:t>
            </a:r>
            <a:r>
              <a:rPr lang="zh-CN" altLang="en-US" b="1" dirty="0">
                <a:solidFill>
                  <a:srgbClr val="0000FF"/>
                </a:solidFill>
              </a:rPr>
              <a:t>数乘</a:t>
            </a:r>
            <a:r>
              <a:rPr lang="zh-CN" altLang="en-US" b="1" dirty="0"/>
              <a:t>。</a:t>
            </a:r>
          </a:p>
          <a:p>
            <a:pPr eaLnBrk="1" hangingPunct="1"/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057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一、线性空间的基本概念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09550" y="685800"/>
            <a:ext cx="2757488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1.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zh-CN" altLang="en-US" dirty="0">
                <a:solidFill>
                  <a:srgbClr val="FF0000"/>
                </a:solidFill>
              </a:rPr>
              <a:t>线性空间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59" name="文本框 12"/>
          <p:cNvSpPr txBox="1">
            <a:spLocks noChangeArrowheads="1"/>
          </p:cNvSpPr>
          <p:nvPr/>
        </p:nvSpPr>
        <p:spPr bwMode="auto">
          <a:xfrm>
            <a:off x="5353050" y="2689225"/>
            <a:ext cx="3105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/>
              <a:t>（数乘的结合律）</a:t>
            </a:r>
          </a:p>
        </p:txBody>
      </p:sp>
      <p:sp>
        <p:nvSpPr>
          <p:cNvPr id="2060" name="文本框 13"/>
          <p:cNvSpPr txBox="1">
            <a:spLocks noChangeArrowheads="1"/>
          </p:cNvSpPr>
          <p:nvPr/>
        </p:nvSpPr>
        <p:spPr bwMode="auto">
          <a:xfrm>
            <a:off x="5353050" y="3203575"/>
            <a:ext cx="3790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/>
              <a:t>（加法对数乘分配律）</a:t>
            </a:r>
          </a:p>
        </p:txBody>
      </p:sp>
      <p:sp>
        <p:nvSpPr>
          <p:cNvPr id="2061" name="文本框 14"/>
          <p:cNvSpPr txBox="1">
            <a:spLocks noChangeArrowheads="1"/>
          </p:cNvSpPr>
          <p:nvPr/>
        </p:nvSpPr>
        <p:spPr bwMode="auto">
          <a:xfrm>
            <a:off x="5353050" y="3660775"/>
            <a:ext cx="3790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/>
              <a:t>（数乘对加法分配律）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3" grpId="0"/>
      <p:bldP spid="61465" grpId="0"/>
      <p:bldP spid="61471" grpId="0"/>
      <p:bldP spid="2059" grpId="0"/>
      <p:bldP spid="2060" grpId="0"/>
      <p:bldP spid="206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矩形 1"/>
          <p:cNvSpPr>
            <a:spLocks noChangeArrowheads="1"/>
          </p:cNvSpPr>
          <p:nvPr/>
        </p:nvSpPr>
        <p:spPr bwMode="auto">
          <a:xfrm>
            <a:off x="289784" y="1524000"/>
            <a:ext cx="80922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zh-CN" altLang="en-US" b="1" dirty="0" smtClean="0">
                <a:solidFill>
                  <a:srgbClr val="006666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设</a:t>
            </a:r>
            <a:r>
              <a:rPr lang="en-US" altLang="zh-CN" b="1" i="1" dirty="0">
                <a:latin typeface="Times New Roman" panose="02020603050405020304" pitchFamily="18" charset="0"/>
              </a:rPr>
              <a:t>W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W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是线性空间</a:t>
            </a:r>
            <a:r>
              <a:rPr lang="en-US" altLang="zh-CN" b="1" i="1" dirty="0">
                <a:latin typeface="Times New Roman" panose="02020603050405020304" pitchFamily="18" charset="0"/>
              </a:rPr>
              <a:t>V </a:t>
            </a:r>
            <a:r>
              <a:rPr lang="zh-CN" altLang="en-US" b="1" dirty="0">
                <a:latin typeface="Times New Roman" panose="02020603050405020304" pitchFamily="18" charset="0"/>
              </a:rPr>
              <a:t>的子空间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，则</a:t>
            </a:r>
            <a:endParaRPr lang="en-US" altLang="zh-CN" b="1" dirty="0" smtClean="0">
              <a:latin typeface="Times New Roman" panose="02020603050405020304" pitchFamily="18" charset="0"/>
            </a:endParaRPr>
          </a:p>
        </p:txBody>
      </p:sp>
      <p:sp>
        <p:nvSpPr>
          <p:cNvPr id="55299" name="矩形 2"/>
          <p:cNvSpPr>
            <a:spLocks noChangeArrowheads="1"/>
          </p:cNvSpPr>
          <p:nvPr/>
        </p:nvSpPr>
        <p:spPr bwMode="auto">
          <a:xfrm>
            <a:off x="1371600" y="2116740"/>
            <a:ext cx="49060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1. 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W</a:t>
            </a:r>
            <a:r>
              <a:rPr lang="en-US" altLang="zh-CN" b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∩</a:t>
            </a:r>
            <a:r>
              <a:rPr lang="en-US" altLang="zh-CN" b="1" i="1" dirty="0">
                <a:latin typeface="Times New Roman" panose="02020603050405020304" pitchFamily="18" charset="0"/>
              </a:rPr>
              <a:t>W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是</a:t>
            </a:r>
            <a:r>
              <a:rPr lang="en-US" altLang="zh-CN" b="1" i="1" dirty="0">
                <a:latin typeface="Times New Roman" panose="02020603050405020304" pitchFamily="18" charset="0"/>
              </a:rPr>
              <a:t>V </a:t>
            </a:r>
            <a:r>
              <a:rPr lang="zh-CN" altLang="en-US" b="1" dirty="0">
                <a:latin typeface="Times New Roman" panose="02020603050405020304" pitchFamily="18" charset="0"/>
              </a:rPr>
              <a:t>的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子空间；</a:t>
            </a:r>
            <a:endParaRPr lang="zh-CN" altLang="en-US" dirty="0"/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1398852" y="3897686"/>
            <a:ext cx="6242050" cy="117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SzPct val="85000"/>
              <a:defRPr/>
            </a:pPr>
            <a:r>
              <a:rPr lang="en-US" altLang="zh-CN" b="1" i="1" dirty="0" smtClean="0">
                <a:solidFill>
                  <a:srgbClr val="006666"/>
                </a:solidFill>
                <a:latin typeface="Times New Roman"/>
                <a:ea typeface="宋体"/>
              </a:rPr>
              <a:t>W</a:t>
            </a:r>
            <a:r>
              <a:rPr lang="en-US" altLang="zh-CN" b="1" baseline="-25000" dirty="0" smtClean="0">
                <a:solidFill>
                  <a:srgbClr val="006666"/>
                </a:solidFill>
                <a:latin typeface="Times New Roman"/>
                <a:ea typeface="宋体"/>
              </a:rPr>
              <a:t>1</a:t>
            </a:r>
            <a:r>
              <a:rPr lang="en-US" altLang="zh-CN" b="1" dirty="0">
                <a:solidFill>
                  <a:srgbClr val="006666"/>
                </a:solidFill>
                <a:latin typeface="Times New Roman"/>
                <a:ea typeface="宋体"/>
              </a:rPr>
              <a:t>∩</a:t>
            </a:r>
            <a:r>
              <a:rPr lang="en-US" altLang="zh-CN" b="1" i="1" dirty="0">
                <a:solidFill>
                  <a:srgbClr val="006666"/>
                </a:solidFill>
                <a:latin typeface="Times New Roman"/>
                <a:ea typeface="宋体"/>
              </a:rPr>
              <a:t>W</a:t>
            </a:r>
            <a:r>
              <a:rPr lang="en-US" altLang="zh-CN" b="1" baseline="-25000" dirty="0">
                <a:solidFill>
                  <a:srgbClr val="006666"/>
                </a:solidFill>
                <a:latin typeface="Times New Roman"/>
                <a:ea typeface="宋体"/>
              </a:rPr>
              <a:t>2 </a:t>
            </a:r>
            <a:r>
              <a:rPr lang="zh-CN" altLang="en-US" b="1" dirty="0" smtClean="0">
                <a:latin typeface="+mn-ea"/>
              </a:rPr>
              <a:t>称为</a:t>
            </a:r>
            <a:r>
              <a:rPr lang="en-US" altLang="zh-CN" b="1" i="1" dirty="0" smtClean="0">
                <a:solidFill>
                  <a:srgbClr val="006666"/>
                </a:solidFill>
                <a:latin typeface="Times New Roman"/>
                <a:ea typeface="宋体"/>
              </a:rPr>
              <a:t>W</a:t>
            </a:r>
            <a:r>
              <a:rPr lang="en-US" altLang="zh-CN" b="1" baseline="-25000" dirty="0" smtClean="0">
                <a:solidFill>
                  <a:srgbClr val="006666"/>
                </a:solidFill>
                <a:latin typeface="Times New Roman"/>
                <a:ea typeface="宋体"/>
              </a:rPr>
              <a:t>1</a:t>
            </a:r>
            <a:r>
              <a:rPr lang="zh-CN" altLang="en-US" b="1" dirty="0">
                <a:solidFill>
                  <a:srgbClr val="006666"/>
                </a:solidFill>
                <a:latin typeface="Times New Roman"/>
                <a:ea typeface="宋体"/>
              </a:rPr>
              <a:t>与</a:t>
            </a:r>
            <a:r>
              <a:rPr lang="en-US" altLang="zh-CN" b="1" dirty="0">
                <a:solidFill>
                  <a:srgbClr val="006666"/>
                </a:solidFill>
                <a:latin typeface="Times New Roman"/>
                <a:ea typeface="宋体"/>
              </a:rPr>
              <a:t> </a:t>
            </a:r>
            <a:r>
              <a:rPr lang="en-US" altLang="zh-CN" b="1" i="1" dirty="0">
                <a:solidFill>
                  <a:srgbClr val="006666"/>
                </a:solidFill>
                <a:latin typeface="Times New Roman"/>
                <a:ea typeface="宋体"/>
              </a:rPr>
              <a:t>W</a:t>
            </a:r>
            <a:r>
              <a:rPr lang="en-US" altLang="zh-CN" b="1" baseline="-25000" dirty="0">
                <a:solidFill>
                  <a:srgbClr val="006666"/>
                </a:solidFill>
                <a:latin typeface="Times New Roman"/>
                <a:ea typeface="宋体"/>
              </a:rPr>
              <a:t>2</a:t>
            </a:r>
            <a:r>
              <a:rPr lang="en-US" altLang="zh-CN" b="1" i="1" dirty="0">
                <a:solidFill>
                  <a:srgbClr val="006666"/>
                </a:solidFill>
                <a:latin typeface="Times New Roman"/>
                <a:ea typeface="宋体"/>
              </a:rPr>
              <a:t> </a:t>
            </a:r>
            <a:r>
              <a:rPr lang="zh-CN" altLang="en-US" b="1" dirty="0">
                <a:latin typeface="Times New Roman"/>
                <a:ea typeface="宋体"/>
              </a:rPr>
              <a:t>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/>
                <a:ea typeface="宋体"/>
              </a:rPr>
              <a:t>积空间</a:t>
            </a:r>
            <a:r>
              <a:rPr lang="zh-CN" altLang="en-US" b="1" dirty="0" smtClean="0">
                <a:latin typeface="Times New Roman"/>
                <a:ea typeface="宋体"/>
              </a:rPr>
              <a:t>，</a:t>
            </a:r>
            <a:endParaRPr lang="en-US" altLang="zh-CN" b="1" dirty="0" smtClean="0">
              <a:latin typeface="Times New Roman"/>
              <a:ea typeface="宋体"/>
            </a:endParaRPr>
          </a:p>
          <a:p>
            <a:pPr marL="342900" indent="-342900">
              <a:spcBef>
                <a:spcPct val="20000"/>
              </a:spcBef>
              <a:buSzPct val="85000"/>
              <a:defRPr/>
            </a:pPr>
            <a:r>
              <a:rPr lang="en-US" altLang="zh-CN" b="1" i="1" dirty="0" smtClean="0">
                <a:solidFill>
                  <a:srgbClr val="006666"/>
                </a:solidFill>
                <a:latin typeface="Times New Roman"/>
                <a:ea typeface="宋体"/>
              </a:rPr>
              <a:t>W</a:t>
            </a:r>
            <a:r>
              <a:rPr lang="en-US" altLang="zh-CN" b="1" baseline="-25000" dirty="0" smtClean="0">
                <a:solidFill>
                  <a:srgbClr val="006666"/>
                </a:solidFill>
                <a:latin typeface="Times New Roman"/>
                <a:ea typeface="宋体"/>
              </a:rPr>
              <a:t>1</a:t>
            </a:r>
            <a:r>
              <a:rPr lang="en-US" altLang="zh-CN" b="1" dirty="0">
                <a:solidFill>
                  <a:srgbClr val="006666"/>
                </a:solidFill>
                <a:latin typeface="Times New Roman"/>
                <a:ea typeface="宋体"/>
              </a:rPr>
              <a:t>+ </a:t>
            </a:r>
            <a:r>
              <a:rPr lang="en-US" altLang="zh-CN" b="1" i="1" dirty="0">
                <a:solidFill>
                  <a:srgbClr val="006666"/>
                </a:solidFill>
                <a:latin typeface="Times New Roman"/>
                <a:ea typeface="宋体"/>
              </a:rPr>
              <a:t>W</a:t>
            </a:r>
            <a:r>
              <a:rPr lang="en-US" altLang="zh-CN" b="1" baseline="-25000" dirty="0">
                <a:solidFill>
                  <a:srgbClr val="006666"/>
                </a:solidFill>
                <a:latin typeface="Times New Roman"/>
                <a:ea typeface="宋体"/>
              </a:rPr>
              <a:t>2 </a:t>
            </a:r>
            <a:r>
              <a:rPr lang="zh-CN" altLang="en-US" b="1" dirty="0" smtClean="0">
                <a:latin typeface="+mn-ea"/>
              </a:rPr>
              <a:t>称为</a:t>
            </a:r>
            <a:r>
              <a:rPr lang="en-US" altLang="zh-CN" b="1" i="1" dirty="0" smtClean="0">
                <a:solidFill>
                  <a:srgbClr val="006666"/>
                </a:solidFill>
                <a:latin typeface="Times New Roman"/>
                <a:ea typeface="宋体"/>
              </a:rPr>
              <a:t>W</a:t>
            </a:r>
            <a:r>
              <a:rPr lang="en-US" altLang="zh-CN" b="1" baseline="-25000" dirty="0" smtClean="0">
                <a:solidFill>
                  <a:srgbClr val="006666"/>
                </a:solidFill>
                <a:latin typeface="Times New Roman"/>
                <a:ea typeface="宋体"/>
              </a:rPr>
              <a:t>1</a:t>
            </a:r>
            <a:r>
              <a:rPr lang="zh-CN" altLang="en-US" b="1" dirty="0">
                <a:solidFill>
                  <a:srgbClr val="006666"/>
                </a:solidFill>
                <a:latin typeface="Times New Roman"/>
                <a:ea typeface="宋体"/>
              </a:rPr>
              <a:t>与</a:t>
            </a:r>
            <a:r>
              <a:rPr lang="en-US" altLang="zh-CN" b="1" dirty="0">
                <a:solidFill>
                  <a:srgbClr val="006666"/>
                </a:solidFill>
                <a:latin typeface="Times New Roman"/>
                <a:ea typeface="宋体"/>
              </a:rPr>
              <a:t> </a:t>
            </a:r>
            <a:r>
              <a:rPr lang="en-US" altLang="zh-CN" b="1" i="1" dirty="0">
                <a:solidFill>
                  <a:srgbClr val="006666"/>
                </a:solidFill>
                <a:latin typeface="Times New Roman"/>
                <a:ea typeface="宋体"/>
              </a:rPr>
              <a:t>W</a:t>
            </a:r>
            <a:r>
              <a:rPr lang="en-US" altLang="zh-CN" b="1" baseline="-25000" dirty="0">
                <a:solidFill>
                  <a:srgbClr val="006666"/>
                </a:solidFill>
                <a:latin typeface="Times New Roman"/>
                <a:ea typeface="宋体"/>
              </a:rPr>
              <a:t>2</a:t>
            </a:r>
            <a:r>
              <a:rPr lang="en-US" altLang="zh-CN" b="1" i="1" dirty="0">
                <a:solidFill>
                  <a:srgbClr val="006666"/>
                </a:solidFill>
                <a:latin typeface="Times New Roman"/>
                <a:ea typeface="宋体"/>
              </a:rPr>
              <a:t> </a:t>
            </a:r>
            <a:r>
              <a:rPr lang="zh-CN" altLang="en-US" b="1" dirty="0">
                <a:latin typeface="Times New Roman"/>
                <a:ea typeface="宋体"/>
              </a:rPr>
              <a:t>的</a:t>
            </a:r>
            <a:r>
              <a:rPr lang="zh-CN" altLang="en-US" b="1" dirty="0">
                <a:solidFill>
                  <a:srgbClr val="0000FF"/>
                </a:solidFill>
                <a:latin typeface="Times New Roman"/>
                <a:ea typeface="宋体"/>
              </a:rPr>
              <a:t>和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/>
                <a:ea typeface="宋体"/>
              </a:rPr>
              <a:t>空间</a:t>
            </a:r>
            <a:r>
              <a:rPr lang="en-US" altLang="zh-CN" b="1" dirty="0" smtClean="0">
                <a:latin typeface="Times New Roman"/>
                <a:ea typeface="宋体"/>
              </a:rPr>
              <a:t>.</a:t>
            </a:r>
            <a:endParaRPr lang="en-US" altLang="zh-CN" b="1" i="1" dirty="0">
              <a:latin typeface="+mn-ea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9550" y="685800"/>
            <a:ext cx="4133850" cy="65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zh-CN" altLang="en-US" dirty="0" smtClean="0">
                <a:solidFill>
                  <a:srgbClr val="FF0000"/>
                </a:solidFill>
              </a:rPr>
              <a:t>子空间的和、交、并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402066" y="5362833"/>
            <a:ext cx="79354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：两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个子空间的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并不一定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是子空间。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371600" y="2709480"/>
            <a:ext cx="693869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en-US" altLang="zh-CN" b="1" dirty="0" smtClean="0">
                <a:latin typeface="Times New Roman" panose="02020603050405020304" pitchFamily="18" charset="0"/>
              </a:rPr>
              <a:t>. </a:t>
            </a:r>
            <a:r>
              <a:rPr lang="en-US" altLang="zh-CN" b="1" i="1" dirty="0">
                <a:latin typeface="Times New Roman" panose="02020603050405020304" pitchFamily="18" charset="0"/>
              </a:rPr>
              <a:t>W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+ 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W</a:t>
            </a:r>
            <a:r>
              <a:rPr lang="en-US" altLang="zh-CN" b="1" baseline="-25000" dirty="0" smtClean="0">
                <a:latin typeface="Times New Roman" panose="02020603050405020304" pitchFamily="18" charset="0"/>
              </a:rPr>
              <a:t>2</a:t>
            </a:r>
            <a:r>
              <a:rPr lang="zh-CN" altLang="en-US" b="1" dirty="0" smtClean="0">
                <a:latin typeface="Times New Roman" panose="02020603050405020304" pitchFamily="18" charset="0"/>
              </a:rPr>
              <a:t>是</a:t>
            </a:r>
            <a:r>
              <a:rPr lang="en-US" altLang="zh-CN" b="1" i="1" dirty="0">
                <a:latin typeface="Times New Roman" panose="02020603050405020304" pitchFamily="18" charset="0"/>
              </a:rPr>
              <a:t>V </a:t>
            </a:r>
            <a:r>
              <a:rPr lang="zh-CN" altLang="en-US" b="1" dirty="0">
                <a:latin typeface="Times New Roman" panose="02020603050405020304" pitchFamily="18" charset="0"/>
              </a:rPr>
              <a:t>的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子空间，并且是包含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    W</a:t>
            </a:r>
            <a:r>
              <a:rPr lang="en-US" altLang="zh-CN" b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和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W</a:t>
            </a:r>
            <a:r>
              <a:rPr lang="en-US" altLang="zh-CN" b="1" baseline="-25000" dirty="0" smtClean="0">
                <a:latin typeface="Times New Roman" panose="02020603050405020304" pitchFamily="18" charset="0"/>
              </a:rPr>
              <a:t>2</a:t>
            </a:r>
            <a:r>
              <a:rPr lang="zh-CN" altLang="en-US" b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 的最小子空间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66197" y="3897686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endParaRPr lang="zh-CN" altLang="en-US" dirty="0"/>
          </a:p>
        </p:txBody>
      </p:sp>
      <p:sp>
        <p:nvSpPr>
          <p:cNvPr id="10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、线性空间的子空间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  <p:bldP spid="55299" grpId="0"/>
      <p:bldP spid="7" grpId="0"/>
      <p:bldP spid="8" grpId="0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320800" y="5482338"/>
            <a:ext cx="754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但是                                                           </a:t>
            </a:r>
            <a:endParaRPr lang="en-US" altLang="zh-CN" sz="2800" dirty="0" smtClean="0"/>
          </a:p>
          <a:p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</a:rPr>
              <a:t>不是子空间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44348149"/>
              </p:ext>
            </p:extLst>
          </p:nvPr>
        </p:nvGraphicFramePr>
        <p:xfrm>
          <a:off x="1403350" y="1748770"/>
          <a:ext cx="3063875" cy="485775"/>
        </p:xfrm>
        <a:graphic>
          <a:graphicData uri="http://schemas.openxmlformats.org/presentationml/2006/ole">
            <p:oleObj spid="_x0000_s23060" name="Equation" r:id="rId3" imgW="2005200" imgH="305280" progId="Equation.3">
              <p:embed/>
            </p:oleObj>
          </a:graphicData>
        </a:graphic>
      </p:graphicFrame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381000" y="1219200"/>
            <a:ext cx="74152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</a:t>
            </a:r>
            <a:r>
              <a:rPr lang="en-US" altLang="zh-CN" sz="2800" dirty="0" smtClean="0">
                <a:solidFill>
                  <a:srgbClr val="006666"/>
                </a:solidFill>
                <a:latin typeface="Arial" charset="0"/>
              </a:rPr>
              <a:t>  </a:t>
            </a:r>
            <a:r>
              <a:rPr lang="zh-CN" altLang="en-US" sz="2800" b="1" dirty="0" smtClean="0">
                <a:latin typeface="Arial" charset="0"/>
              </a:rPr>
              <a:t>线性空间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Arial" charset="0"/>
              </a:rPr>
              <a:t>的子空间</a:t>
            </a:r>
            <a:endParaRPr lang="zh-CN" altLang="en-US" sz="2800" b="1" dirty="0">
              <a:solidFill>
                <a:srgbClr val="006666"/>
              </a:solidFill>
              <a:latin typeface="宋体" pitchFamily="2" charset="-12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38939143"/>
              </p:ext>
            </p:extLst>
          </p:nvPr>
        </p:nvGraphicFramePr>
        <p:xfrm>
          <a:off x="4792662" y="1746040"/>
          <a:ext cx="3089275" cy="512763"/>
        </p:xfrm>
        <a:graphic>
          <a:graphicData uri="http://schemas.openxmlformats.org/presentationml/2006/ole">
            <p:oleObj spid="_x0000_s23061" name="Equation" r:id="rId4" imgW="2017800" imgH="33084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16650010"/>
              </p:ext>
            </p:extLst>
          </p:nvPr>
        </p:nvGraphicFramePr>
        <p:xfrm>
          <a:off x="2967038" y="2240779"/>
          <a:ext cx="3500438" cy="512763"/>
        </p:xfrm>
        <a:graphic>
          <a:graphicData uri="http://schemas.openxmlformats.org/presentationml/2006/ole">
            <p:oleObj spid="_x0000_s23062" name="Equation" r:id="rId5" imgW="2284200" imgH="330840" progId="Equation.3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1320800" y="2625609"/>
            <a:ext cx="629285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SzPct val="85000"/>
              <a:defRPr/>
            </a:pPr>
            <a:r>
              <a:rPr lang="zh-CN" altLang="en-US" sz="2800" b="1" dirty="0">
                <a:latin typeface="Times New Roman"/>
                <a:ea typeface="宋体"/>
              </a:rPr>
              <a:t>求 </a:t>
            </a:r>
            <a:r>
              <a:rPr lang="en-US" altLang="zh-CN" sz="2800" b="1" i="1" dirty="0">
                <a:latin typeface="Times New Roman"/>
                <a:ea typeface="宋体"/>
              </a:rPr>
              <a:t>R</a:t>
            </a:r>
            <a:r>
              <a:rPr lang="en-US" altLang="zh-CN" sz="2800" b="1" baseline="-25000" dirty="0">
                <a:latin typeface="Times New Roman"/>
                <a:ea typeface="宋体"/>
              </a:rPr>
              <a:t>x</a:t>
            </a:r>
            <a:r>
              <a:rPr lang="en-US" altLang="zh-CN" sz="2800" b="1" dirty="0">
                <a:latin typeface="Times New Roman"/>
                <a:ea typeface="宋体"/>
              </a:rPr>
              <a:t>+ </a:t>
            </a:r>
            <a:r>
              <a:rPr lang="en-US" altLang="zh-CN" sz="2800" b="1" i="1" dirty="0" err="1">
                <a:latin typeface="Times New Roman"/>
                <a:ea typeface="宋体"/>
              </a:rPr>
              <a:t>R</a:t>
            </a:r>
            <a:r>
              <a:rPr lang="en-US" altLang="zh-CN" sz="2800" b="1" baseline="-25000" dirty="0" err="1">
                <a:latin typeface="Times New Roman"/>
                <a:ea typeface="宋体"/>
              </a:rPr>
              <a:t>y</a:t>
            </a:r>
            <a:r>
              <a:rPr lang="en-US" altLang="zh-CN" sz="2800" b="1" baseline="-25000" dirty="0">
                <a:latin typeface="Times New Roman"/>
                <a:ea typeface="宋体"/>
              </a:rPr>
              <a:t> </a:t>
            </a:r>
            <a:r>
              <a:rPr lang="zh-CN" altLang="en-US" sz="2800" b="1" dirty="0">
                <a:latin typeface="Times New Roman"/>
                <a:ea typeface="宋体"/>
              </a:rPr>
              <a:t>，</a:t>
            </a:r>
            <a:r>
              <a:rPr lang="en-US" altLang="zh-CN" sz="2800" b="1" i="1" dirty="0">
                <a:latin typeface="Times New Roman"/>
                <a:ea typeface="宋体"/>
              </a:rPr>
              <a:t> R</a:t>
            </a:r>
            <a:r>
              <a:rPr lang="en-US" altLang="zh-CN" sz="2800" b="1" baseline="-25000" dirty="0">
                <a:latin typeface="Times New Roman"/>
                <a:ea typeface="宋体"/>
              </a:rPr>
              <a:t>x</a:t>
            </a:r>
            <a:r>
              <a:rPr lang="en-US" altLang="zh-CN" sz="2800" b="1" dirty="0">
                <a:latin typeface="Times New Roman"/>
                <a:ea typeface="宋体"/>
              </a:rPr>
              <a:t>+ </a:t>
            </a:r>
            <a:r>
              <a:rPr lang="en-US" altLang="zh-CN" sz="2800" b="1" i="1" dirty="0" err="1">
                <a:latin typeface="Times New Roman"/>
                <a:ea typeface="宋体"/>
              </a:rPr>
              <a:t>R</a:t>
            </a:r>
            <a:r>
              <a:rPr lang="en-US" altLang="zh-CN" sz="2800" b="1" i="1" baseline="-25000" dirty="0" err="1">
                <a:latin typeface="Times New Roman"/>
                <a:ea typeface="宋体"/>
              </a:rPr>
              <a:t>xy</a:t>
            </a:r>
            <a:r>
              <a:rPr lang="en-US" altLang="zh-CN" sz="2800" b="1" dirty="0">
                <a:latin typeface="Times New Roman"/>
                <a:ea typeface="宋体"/>
              </a:rPr>
              <a:t> </a:t>
            </a:r>
            <a:r>
              <a:rPr lang="zh-CN" altLang="en-US" sz="2800" b="1" dirty="0">
                <a:latin typeface="Times New Roman"/>
                <a:ea typeface="宋体"/>
              </a:rPr>
              <a:t>，</a:t>
            </a:r>
            <a:r>
              <a:rPr lang="en-US" altLang="zh-CN" sz="2800" b="1" i="1" dirty="0" smtClean="0">
                <a:latin typeface="Times New Roman"/>
                <a:ea typeface="宋体"/>
              </a:rPr>
              <a:t>R</a:t>
            </a:r>
            <a:r>
              <a:rPr lang="en-US" altLang="zh-CN" sz="2800" b="1" baseline="-25000" dirty="0" smtClean="0">
                <a:latin typeface="Times New Roman"/>
                <a:ea typeface="宋体"/>
              </a:rPr>
              <a:t>x</a:t>
            </a:r>
            <a:r>
              <a:rPr lang="en-US" altLang="zh-CN" sz="2800" b="1" dirty="0" smtClean="0">
                <a:latin typeface="Times New Roman"/>
                <a:ea typeface="宋体"/>
              </a:rPr>
              <a:t> </a:t>
            </a:r>
            <a:r>
              <a:rPr lang="en-US" altLang="zh-CN" sz="2800" b="1" dirty="0">
                <a:latin typeface="Times New Roman"/>
                <a:ea typeface="宋体"/>
              </a:rPr>
              <a:t>∩ </a:t>
            </a:r>
            <a:r>
              <a:rPr lang="en-US" altLang="zh-CN" sz="2800" b="1" i="1" dirty="0" err="1">
                <a:latin typeface="Times New Roman"/>
                <a:ea typeface="宋体"/>
              </a:rPr>
              <a:t>R</a:t>
            </a:r>
            <a:r>
              <a:rPr lang="en-US" altLang="zh-CN" sz="2800" b="1" baseline="-25000" dirty="0" err="1">
                <a:latin typeface="Times New Roman"/>
                <a:ea typeface="宋体"/>
              </a:rPr>
              <a:t>xy</a:t>
            </a:r>
            <a:r>
              <a:rPr lang="en-US" altLang="zh-CN" sz="2800" b="1" baseline="-25000" dirty="0">
                <a:latin typeface="Times New Roman"/>
                <a:ea typeface="宋体"/>
              </a:rPr>
              <a:t> </a:t>
            </a:r>
            <a:r>
              <a:rPr lang="zh-CN" altLang="en-US" sz="2800" b="1" dirty="0">
                <a:latin typeface="Times New Roman"/>
                <a:ea typeface="宋体"/>
              </a:rPr>
              <a:t>。</a:t>
            </a:r>
            <a:endParaRPr lang="en-US" altLang="zh-CN" sz="2800" b="1" i="1" dirty="0">
              <a:latin typeface="+mn-ea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22370203"/>
              </p:ext>
            </p:extLst>
          </p:nvPr>
        </p:nvGraphicFramePr>
        <p:xfrm>
          <a:off x="1403350" y="3248281"/>
          <a:ext cx="4068763" cy="511175"/>
        </p:xfrm>
        <a:graphic>
          <a:graphicData uri="http://schemas.openxmlformats.org/presentationml/2006/ole">
            <p:oleObj spid="_x0000_s23063" name="Equation" r:id="rId6" imgW="2665080" imgH="330840" progId="Equation.3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18627233"/>
              </p:ext>
            </p:extLst>
          </p:nvPr>
        </p:nvGraphicFramePr>
        <p:xfrm>
          <a:off x="5580063" y="3267331"/>
          <a:ext cx="746125" cy="485775"/>
        </p:xfrm>
        <a:graphic>
          <a:graphicData uri="http://schemas.openxmlformats.org/presentationml/2006/ole">
            <p:oleObj spid="_x0000_s23064" name="Equation" r:id="rId7" imgW="482400" imgH="305280" progId="Equation.3">
              <p:embed/>
            </p:oleObj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77566012"/>
              </p:ext>
            </p:extLst>
          </p:nvPr>
        </p:nvGraphicFramePr>
        <p:xfrm>
          <a:off x="1414463" y="3759456"/>
          <a:ext cx="4168775" cy="512763"/>
        </p:xfrm>
        <a:graphic>
          <a:graphicData uri="http://schemas.openxmlformats.org/presentationml/2006/ole">
            <p:oleObj spid="_x0000_s23065" name="Equation" r:id="rId8" imgW="2728440" imgH="330840" progId="Equation.3">
              <p:embed/>
            </p:oleObj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9948637"/>
              </p:ext>
            </p:extLst>
          </p:nvPr>
        </p:nvGraphicFramePr>
        <p:xfrm>
          <a:off x="5626100" y="3759456"/>
          <a:ext cx="746125" cy="485775"/>
        </p:xfrm>
        <a:graphic>
          <a:graphicData uri="http://schemas.openxmlformats.org/presentationml/2006/ole">
            <p:oleObj spid="_x0000_s23066" name="Equation" r:id="rId9" imgW="482400" imgH="305280" progId="Equation.3">
              <p:embed/>
            </p:oleObj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208877"/>
              </p:ext>
            </p:extLst>
          </p:nvPr>
        </p:nvGraphicFramePr>
        <p:xfrm>
          <a:off x="1403350" y="4335719"/>
          <a:ext cx="2781300" cy="511175"/>
        </p:xfrm>
        <a:graphic>
          <a:graphicData uri="http://schemas.openxmlformats.org/presentationml/2006/ole">
            <p:oleObj spid="_x0000_s23067" name="Equation" r:id="rId10" imgW="1814760" imgH="330840" progId="Equation.3">
              <p:embed/>
            </p:oleObj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49334705"/>
              </p:ext>
            </p:extLst>
          </p:nvPr>
        </p:nvGraphicFramePr>
        <p:xfrm>
          <a:off x="1414463" y="4838956"/>
          <a:ext cx="3783012" cy="512763"/>
        </p:xfrm>
        <a:graphic>
          <a:graphicData uri="http://schemas.openxmlformats.org/presentationml/2006/ole">
            <p:oleObj spid="_x0000_s23068" name="Equation" r:id="rId11" imgW="2474640" imgH="330840" progId="Equation.3">
              <p:embed/>
            </p:oleObj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99558768"/>
              </p:ext>
            </p:extLst>
          </p:nvPr>
        </p:nvGraphicFramePr>
        <p:xfrm>
          <a:off x="5219700" y="4851656"/>
          <a:ext cx="669925" cy="460375"/>
        </p:xfrm>
        <a:graphic>
          <a:graphicData uri="http://schemas.openxmlformats.org/presentationml/2006/ole">
            <p:oleObj spid="_x0000_s23069" name="Equation" r:id="rId12" imgW="431640" imgH="292680" progId="Equation.3">
              <p:embed/>
            </p:oleObj>
          </a:graphicData>
        </a:graphic>
      </p:graphicFrame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209550" y="685800"/>
            <a:ext cx="2757488" cy="608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生成</a:t>
            </a:r>
            <a:r>
              <a:rPr kumimoji="1" lang="zh-CN" altLang="en-US" dirty="0" smtClean="0">
                <a:solidFill>
                  <a:srgbClr val="FF0000"/>
                </a:solidFill>
              </a:rPr>
              <a:t>子空间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3767" y="318732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68892242"/>
              </p:ext>
            </p:extLst>
          </p:nvPr>
        </p:nvGraphicFramePr>
        <p:xfrm>
          <a:off x="2240553" y="5506853"/>
          <a:ext cx="5704294" cy="563607"/>
        </p:xfrm>
        <a:graphic>
          <a:graphicData uri="http://schemas.openxmlformats.org/presentationml/2006/ole">
            <p:oleObj spid="_x0000_s23070" name="Equation" r:id="rId13" imgW="2616120" imgH="253800" progId="Equation.DSMT4">
              <p:embed/>
            </p:oleObj>
          </a:graphicData>
        </a:graphic>
      </p:graphicFrame>
      <p:sp>
        <p:nvSpPr>
          <p:cNvPr id="20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、线性空间的子空间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/>
      <p:bldP spid="6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534400" cy="35575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是一个线性空间，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 </a:t>
            </a:r>
            <a:r>
              <a:rPr lang="en-US" altLang="zh-CN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线性无关，</a:t>
            </a:r>
          </a:p>
          <a:p>
            <a:pPr>
              <a:buFontTx/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zh-CN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可由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线性表示，</a:t>
            </a:r>
          </a:p>
          <a:p>
            <a:pPr>
              <a:buFontTx/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800" b="1" baseline="-2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… +</a:t>
            </a:r>
            <a:r>
              <a:rPr lang="en-US" altLang="zh-CN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baseline="-2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则称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的一组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>
              <a:buFontTx/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在基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下的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坐标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称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维数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，记作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</a:t>
            </a:r>
            <a:r>
              <a:rPr lang="en-US" altLang="zh-CN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endParaRPr lang="en-US" altLang="zh-CN" sz="28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23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三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维数、基与坐标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2"/>
          <p:cNvSpPr txBox="1">
            <a:spLocks noChangeArrowheads="1"/>
          </p:cNvSpPr>
          <p:nvPr/>
        </p:nvSpPr>
        <p:spPr bwMode="auto">
          <a:xfrm>
            <a:off x="609600" y="1040180"/>
            <a:ext cx="16225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  </a:t>
            </a:r>
            <a:r>
              <a:rPr lang="zh-CN" altLang="en-US" b="1" dirty="0">
                <a:latin typeface="Perpetua"/>
              </a:rPr>
              <a:t>设</a:t>
            </a:r>
          </a:p>
        </p:txBody>
      </p:sp>
      <p:graphicFrame>
        <p:nvGraphicFramePr>
          <p:cNvPr id="2969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84602563"/>
              </p:ext>
            </p:extLst>
          </p:nvPr>
        </p:nvGraphicFramePr>
        <p:xfrm>
          <a:off x="2376513" y="1192580"/>
          <a:ext cx="4730750" cy="1220788"/>
        </p:xfrm>
        <a:graphic>
          <a:graphicData uri="http://schemas.openxmlformats.org/presentationml/2006/ole">
            <p:oleObj spid="_x0000_s29863" name="Equation" r:id="rId3" imgW="2614320" imgH="661320" progId="Equation.DSMT4">
              <p:embed/>
            </p:oleObj>
          </a:graphicData>
        </a:graphic>
      </p:graphicFrame>
      <p:grpSp>
        <p:nvGrpSpPr>
          <p:cNvPr id="29701" name="组合 7"/>
          <p:cNvGrpSpPr>
            <a:grpSpLocks/>
          </p:cNvGrpSpPr>
          <p:nvPr/>
        </p:nvGrpSpPr>
        <p:grpSpPr bwMode="auto">
          <a:xfrm>
            <a:off x="1653749" y="2487980"/>
            <a:ext cx="6176278" cy="1077218"/>
            <a:chOff x="1887538" y="4221088"/>
            <a:chExt cx="5856166" cy="1077373"/>
          </a:xfrm>
        </p:grpSpPr>
        <p:sp>
          <p:nvSpPr>
            <p:cNvPr id="29703" name="Text Box 4"/>
            <p:cNvSpPr txBox="1">
              <a:spLocks noChangeArrowheads="1"/>
            </p:cNvSpPr>
            <p:nvPr/>
          </p:nvSpPr>
          <p:spPr bwMode="auto">
            <a:xfrm>
              <a:off x="1887538" y="4221163"/>
              <a:ext cx="596638" cy="584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Perpetua"/>
                </a:rPr>
                <a:t>则</a:t>
              </a:r>
            </a:p>
          </p:txBody>
        </p:sp>
        <p:graphicFrame>
          <p:nvGraphicFramePr>
            <p:cNvPr id="29699" name="Object 5"/>
            <p:cNvGraphicFramePr>
              <a:graphicFrameLocks noChangeAspect="1"/>
            </p:cNvGraphicFramePr>
            <p:nvPr/>
          </p:nvGraphicFramePr>
          <p:xfrm>
            <a:off x="2380954" y="4221088"/>
            <a:ext cx="692742" cy="432048"/>
          </p:xfrm>
          <a:graphic>
            <a:graphicData uri="http://schemas.openxmlformats.org/presentationml/2006/ole">
              <p:oleObj spid="_x0000_s29864" name="Equation" r:id="rId4" imgW="393480" imgH="241560" progId="Equation.DSMT4">
                <p:embed/>
              </p:oleObj>
            </a:graphicData>
          </a:graphic>
        </p:graphicFrame>
        <p:sp>
          <p:nvSpPr>
            <p:cNvPr id="29704" name="Text Box 6"/>
            <p:cNvSpPr txBox="1">
              <a:spLocks noChangeArrowheads="1"/>
            </p:cNvSpPr>
            <p:nvPr/>
          </p:nvSpPr>
          <p:spPr bwMode="auto">
            <a:xfrm>
              <a:off x="2990729" y="4221088"/>
              <a:ext cx="4752975" cy="1077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latin typeface="Perpetua"/>
                </a:rPr>
                <a:t>是实数域 </a:t>
              </a:r>
              <a:r>
                <a:rPr lang="en-US" altLang="zh-CN" i="1" dirty="0">
                  <a:latin typeface="Times New Roman" panose="02020603050405020304" pitchFamily="18" charset="0"/>
                </a:rPr>
                <a:t>R </a:t>
              </a:r>
              <a:r>
                <a:rPr lang="zh-CN" altLang="en-US" b="1" dirty="0">
                  <a:latin typeface="Times New Roman" panose="02020603050405020304" pitchFamily="18" charset="0"/>
                </a:rPr>
                <a:t>上的线性空间。</a:t>
              </a:r>
            </a:p>
          </p:txBody>
        </p:sp>
      </p:grpSp>
      <p:sp>
        <p:nvSpPr>
          <p:cNvPr id="29702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维数、基与坐标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653749" y="3196150"/>
            <a:ext cx="177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latin typeface="Perpetua"/>
              </a:rPr>
              <a:t>自然基为</a:t>
            </a:r>
            <a:endParaRPr lang="zh-CN" altLang="en-US" sz="2800" b="1" dirty="0">
              <a:latin typeface="Perpetua"/>
            </a:endParaRPr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72837879"/>
              </p:ext>
            </p:extLst>
          </p:nvPr>
        </p:nvGraphicFramePr>
        <p:xfrm>
          <a:off x="1720056" y="3897726"/>
          <a:ext cx="6923087" cy="928688"/>
        </p:xfrm>
        <a:graphic>
          <a:graphicData uri="http://schemas.openxmlformats.org/presentationml/2006/ole">
            <p:oleObj spid="_x0000_s29865" name="Equation" r:id="rId5" imgW="4657320" imgH="610560" progId="Equation.3">
              <p:embed/>
            </p:oleObj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27465875"/>
              </p:ext>
            </p:extLst>
          </p:nvPr>
        </p:nvGraphicFramePr>
        <p:xfrm>
          <a:off x="1720056" y="5145087"/>
          <a:ext cx="4953000" cy="950913"/>
        </p:xfrm>
        <a:graphic>
          <a:graphicData uri="http://schemas.openxmlformats.org/presentationml/2006/ole">
            <p:oleObj spid="_x0000_s29866" name="Equation" r:id="rId6" imgW="3248640" imgH="61056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94484558"/>
              </p:ext>
            </p:extLst>
          </p:nvPr>
        </p:nvGraphicFramePr>
        <p:xfrm>
          <a:off x="1673952" y="2894559"/>
          <a:ext cx="6929438" cy="923925"/>
        </p:xfrm>
        <a:graphic>
          <a:graphicData uri="http://schemas.openxmlformats.org/presentationml/2006/ole">
            <p:oleObj spid="_x0000_s31900" name="Equation" r:id="rId3" imgW="4669920" imgH="610560" progId="Equation.DSMT4">
              <p:embed/>
            </p:oleObj>
          </a:graphicData>
        </a:graphic>
      </p:graphicFrame>
      <p:grpSp>
        <p:nvGrpSpPr>
          <p:cNvPr id="31750" name="组合 9"/>
          <p:cNvGrpSpPr>
            <a:grpSpLocks/>
          </p:cNvGrpSpPr>
          <p:nvPr/>
        </p:nvGrpSpPr>
        <p:grpSpPr bwMode="auto">
          <a:xfrm>
            <a:off x="533400" y="1280080"/>
            <a:ext cx="7617552" cy="1356758"/>
            <a:chOff x="840646" y="1173172"/>
            <a:chExt cx="7617851" cy="1356758"/>
          </a:xfrm>
        </p:grpSpPr>
        <p:graphicFrame>
          <p:nvGraphicFramePr>
            <p:cNvPr id="31747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843211504"/>
                </p:ext>
              </p:extLst>
            </p:nvPr>
          </p:nvGraphicFramePr>
          <p:xfrm>
            <a:off x="2733699" y="1760538"/>
            <a:ext cx="720725" cy="450850"/>
          </p:xfrm>
          <a:graphic>
            <a:graphicData uri="http://schemas.openxmlformats.org/presentationml/2006/ole">
              <p:oleObj spid="_x0000_s31901" name="Equation" r:id="rId4" imgW="393480" imgH="241560" progId="Equation.DSMT4">
                <p:embed/>
              </p:oleObj>
            </a:graphicData>
          </a:graphic>
        </p:graphicFrame>
        <p:graphicFrame>
          <p:nvGraphicFramePr>
            <p:cNvPr id="31748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739587748"/>
                </p:ext>
              </p:extLst>
            </p:nvPr>
          </p:nvGraphicFramePr>
          <p:xfrm>
            <a:off x="4904108" y="1556792"/>
            <a:ext cx="1754187" cy="973138"/>
          </p:xfrm>
          <a:graphic>
            <a:graphicData uri="http://schemas.openxmlformats.org/presentationml/2006/ole">
              <p:oleObj spid="_x0000_s31902" name="Equation" r:id="rId5" imgW="1116720" imgH="610560" progId="Equation.DSMT4">
                <p:embed/>
              </p:oleObj>
            </a:graphicData>
          </a:graphic>
        </p:graphicFrame>
        <p:sp>
          <p:nvSpPr>
            <p:cNvPr id="31753" name="Rectangle 5"/>
            <p:cNvSpPr>
              <a:spLocks noChangeArrowheads="1"/>
            </p:cNvSpPr>
            <p:nvPr/>
          </p:nvSpPr>
          <p:spPr bwMode="auto">
            <a:xfrm>
              <a:off x="840646" y="1173172"/>
              <a:ext cx="1692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accent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  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求</a:t>
              </a:r>
            </a:p>
          </p:txBody>
        </p:sp>
        <p:sp>
          <p:nvSpPr>
            <p:cNvPr id="31754" name="Rectangle 6"/>
            <p:cNvSpPr>
              <a:spLocks noChangeArrowheads="1"/>
            </p:cNvSpPr>
            <p:nvPr/>
          </p:nvSpPr>
          <p:spPr bwMode="auto">
            <a:xfrm>
              <a:off x="3359174" y="1725116"/>
              <a:ext cx="2182812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中的元素</a:t>
              </a:r>
            </a:p>
          </p:txBody>
        </p:sp>
        <p:sp>
          <p:nvSpPr>
            <p:cNvPr id="31755" name="Rectangle 7"/>
            <p:cNvSpPr>
              <a:spLocks noChangeArrowheads="1"/>
            </p:cNvSpPr>
            <p:nvPr/>
          </p:nvSpPr>
          <p:spPr bwMode="auto">
            <a:xfrm>
              <a:off x="6586189" y="1772816"/>
              <a:ext cx="187230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，在基</a:t>
              </a:r>
            </a:p>
          </p:txBody>
        </p:sp>
      </p:grpSp>
      <p:sp>
        <p:nvSpPr>
          <p:cNvPr id="31751" name="Rectangle 8"/>
          <p:cNvSpPr>
            <a:spLocks noChangeArrowheads="1"/>
          </p:cNvSpPr>
          <p:nvPr/>
        </p:nvSpPr>
        <p:spPr bwMode="auto">
          <a:xfrm>
            <a:off x="1615215" y="3965040"/>
            <a:ext cx="22445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下的坐标。</a:t>
            </a:r>
          </a:p>
        </p:txBody>
      </p:sp>
      <p:sp>
        <p:nvSpPr>
          <p:cNvPr id="31752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维数、基与坐标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ChangeArrowheads="1"/>
          </p:cNvSpPr>
          <p:nvPr/>
        </p:nvSpPr>
        <p:spPr bwMode="auto">
          <a:xfrm>
            <a:off x="565150" y="1280031"/>
            <a:ext cx="31670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 sz="28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设</a:t>
            </a:r>
            <a:endParaRPr lang="zh-CN" altLang="en-US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355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72496926"/>
              </p:ext>
            </p:extLst>
          </p:nvPr>
        </p:nvGraphicFramePr>
        <p:xfrm>
          <a:off x="2189162" y="1041399"/>
          <a:ext cx="5286375" cy="1062037"/>
        </p:xfrm>
        <a:graphic>
          <a:graphicData uri="http://schemas.openxmlformats.org/presentationml/2006/ole">
            <p:oleObj spid="_x0000_s32932" name="Equation" r:id="rId3" imgW="3121920" imgH="610560" progId="Equation.DSMT4">
              <p:embed/>
            </p:oleObj>
          </a:graphicData>
        </a:graphic>
      </p:graphicFrame>
      <p:graphicFrame>
        <p:nvGraphicFramePr>
          <p:cNvPr id="2355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84902136"/>
              </p:ext>
            </p:extLst>
          </p:nvPr>
        </p:nvGraphicFramePr>
        <p:xfrm>
          <a:off x="3460750" y="1924047"/>
          <a:ext cx="4248150" cy="1069975"/>
        </p:xfrm>
        <a:graphic>
          <a:graphicData uri="http://schemas.openxmlformats.org/presentationml/2006/ole">
            <p:oleObj spid="_x0000_s32933" name="Equation" r:id="rId4" imgW="1916868" imgH="482391" progId="Equation.DSMT4">
              <p:embed/>
            </p:oleObj>
          </a:graphicData>
        </a:graphic>
      </p:graphicFrame>
      <p:sp>
        <p:nvSpPr>
          <p:cNvPr id="32773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维数、基与坐标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6200" y="4310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>
              <a:latin typeface="Perpetua"/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61294986"/>
              </p:ext>
            </p:extLst>
          </p:nvPr>
        </p:nvGraphicFramePr>
        <p:xfrm>
          <a:off x="1403350" y="3053263"/>
          <a:ext cx="5908675" cy="2271712"/>
        </p:xfrm>
        <a:graphic>
          <a:graphicData uri="http://schemas.openxmlformats.org/presentationml/2006/ole">
            <p:oleObj spid="_x0000_s32934" name="Equation" r:id="rId5" imgW="3096360" imgH="1246680" progId="Equation.DSMT4">
              <p:embed/>
            </p:oleObj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60020865"/>
              </p:ext>
            </p:extLst>
          </p:nvPr>
        </p:nvGraphicFramePr>
        <p:xfrm>
          <a:off x="1457325" y="5501188"/>
          <a:ext cx="4486275" cy="1062037"/>
        </p:xfrm>
        <a:graphic>
          <a:graphicData uri="http://schemas.openxmlformats.org/presentationml/2006/ole">
            <p:oleObj spid="_x0000_s32935" name="Equation" r:id="rId6" imgW="2639520" imgH="6105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矩形 1"/>
          <p:cNvSpPr>
            <a:spLocks noChangeArrowheads="1"/>
          </p:cNvSpPr>
          <p:nvPr/>
        </p:nvSpPr>
        <p:spPr bwMode="auto">
          <a:xfrm>
            <a:off x="609600" y="1227283"/>
            <a:ext cx="16225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66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dirty="0" smtClean="0">
                <a:solidFill>
                  <a:srgbClr val="0066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14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</a:p>
        </p:txBody>
      </p:sp>
      <p:graphicFrame>
        <p:nvGraphicFramePr>
          <p:cNvPr id="3481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34838791"/>
              </p:ext>
            </p:extLst>
          </p:nvPr>
        </p:nvGraphicFramePr>
        <p:xfrm>
          <a:off x="2266796" y="1311853"/>
          <a:ext cx="6253162" cy="520700"/>
        </p:xfrm>
        <a:graphic>
          <a:graphicData uri="http://schemas.openxmlformats.org/presentationml/2006/ole">
            <p:oleObj spid="_x0000_s34970" name="Equation" r:id="rId3" imgW="2895600" imgH="241300" progId="Equation.3">
              <p:embed/>
            </p:oleObj>
          </a:graphicData>
        </a:graphic>
      </p:graphicFrame>
      <p:graphicFrame>
        <p:nvGraphicFramePr>
          <p:cNvPr id="3481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16139058"/>
              </p:ext>
            </p:extLst>
          </p:nvPr>
        </p:nvGraphicFramePr>
        <p:xfrm>
          <a:off x="2266796" y="1915248"/>
          <a:ext cx="2182812" cy="503237"/>
        </p:xfrm>
        <a:graphic>
          <a:graphicData uri="http://schemas.openxmlformats.org/presentationml/2006/ole">
            <p:oleObj spid="_x0000_s34971" name="Equation" r:id="rId4" imgW="990600" imgH="228600" progId="Equation.3">
              <p:embed/>
            </p:oleObj>
          </a:graphicData>
        </a:graphic>
      </p:graphicFrame>
      <p:grpSp>
        <p:nvGrpSpPr>
          <p:cNvPr id="34822" name="组合 7"/>
          <p:cNvGrpSpPr>
            <a:grpSpLocks/>
          </p:cNvGrpSpPr>
          <p:nvPr/>
        </p:nvGrpSpPr>
        <p:grpSpPr bwMode="auto">
          <a:xfrm>
            <a:off x="1676400" y="2852738"/>
            <a:ext cx="5023109" cy="584775"/>
            <a:chOff x="1676374" y="2852936"/>
            <a:chExt cx="5023603" cy="584897"/>
          </a:xfrm>
        </p:grpSpPr>
        <p:sp>
          <p:nvSpPr>
            <p:cNvPr id="5" name="TextBox 4"/>
            <p:cNvSpPr txBox="1"/>
            <p:nvPr/>
          </p:nvSpPr>
          <p:spPr>
            <a:xfrm>
              <a:off x="1676374" y="2852936"/>
              <a:ext cx="1622719" cy="5848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(1)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证明</a:t>
              </a:r>
            </a:p>
          </p:txBody>
        </p:sp>
        <p:graphicFrame>
          <p:nvGraphicFramePr>
            <p:cNvPr id="34820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989057024"/>
                </p:ext>
              </p:extLst>
            </p:nvPr>
          </p:nvGraphicFramePr>
          <p:xfrm>
            <a:off x="3083036" y="2897395"/>
            <a:ext cx="3616941" cy="497280"/>
          </p:xfrm>
          <a:graphic>
            <a:graphicData uri="http://schemas.openxmlformats.org/presentationml/2006/ole">
              <p:oleObj spid="_x0000_s34972" name="Equation" r:id="rId5" imgW="1663560" imgH="228600" progId="Equation.DSMT4">
                <p:embed/>
              </p:oleObj>
            </a:graphicData>
          </a:graphic>
        </p:graphicFrame>
      </p:grpSp>
      <p:sp>
        <p:nvSpPr>
          <p:cNvPr id="7" name="TextBox 6"/>
          <p:cNvSpPr txBox="1"/>
          <p:nvPr/>
        </p:nvSpPr>
        <p:spPr>
          <a:xfrm>
            <a:off x="1692275" y="3357563"/>
            <a:ext cx="528221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在这组基下的坐标。</a:t>
            </a:r>
          </a:p>
        </p:txBody>
      </p:sp>
      <p:sp>
        <p:nvSpPr>
          <p:cNvPr id="34824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维数、基与坐标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3"/>
          <p:cNvSpPr>
            <a:spLocks/>
          </p:cNvSpPr>
          <p:nvPr/>
        </p:nvSpPr>
        <p:spPr bwMode="auto">
          <a:xfrm>
            <a:off x="533400" y="1169988"/>
            <a:ext cx="84582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85000"/>
            </a:pPr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 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是一个线性空间，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b="1" baseline="-26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b="1" baseline="-26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…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b="1" baseline="-26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∈</a:t>
            </a:r>
            <a:r>
              <a:rPr lang="en-US" altLang="zh-CN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b="1" baseline="-26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b="1" baseline="-26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…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b="1" baseline="-26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∈</a:t>
            </a:r>
            <a:r>
              <a:rPr lang="en-US" altLang="zh-CN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 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的两组基，若</a:t>
            </a:r>
            <a:endParaRPr lang="en-US" altLang="zh-CN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584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71093378"/>
              </p:ext>
            </p:extLst>
          </p:nvPr>
        </p:nvGraphicFramePr>
        <p:xfrm>
          <a:off x="2209800" y="2418195"/>
          <a:ext cx="4394200" cy="2266950"/>
        </p:xfrm>
        <a:graphic>
          <a:graphicData uri="http://schemas.openxmlformats.org/presentationml/2006/ole">
            <p:oleObj spid="_x0000_s35941" name="Equation" r:id="rId3" imgW="2715840" imgH="1246680" progId="Equation.3">
              <p:embed/>
            </p:oleObj>
          </a:graphicData>
        </a:graphic>
      </p:graphicFrame>
      <p:sp>
        <p:nvSpPr>
          <p:cNvPr id="35845" name="矩形 6"/>
          <p:cNvSpPr>
            <a:spLocks noChangeArrowheads="1"/>
          </p:cNvSpPr>
          <p:nvPr/>
        </p:nvSpPr>
        <p:spPr bwMode="auto">
          <a:xfrm>
            <a:off x="385762" y="4775487"/>
            <a:ext cx="4562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基变换公式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】</a:t>
            </a:r>
            <a:endParaRPr lang="en-US" altLang="zh-CN" b="1" dirty="0">
              <a:solidFill>
                <a:srgbClr val="0000FF"/>
              </a:solidFill>
              <a:latin typeface="Perpetua"/>
              <a:cs typeface="Times New Roman" panose="02020603050405020304" pitchFamily="18" charset="0"/>
            </a:endParaRPr>
          </a:p>
        </p:txBody>
      </p:sp>
      <p:sp>
        <p:nvSpPr>
          <p:cNvPr id="35846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四、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基变换与坐标变换</a:t>
            </a:r>
          </a:p>
        </p:txBody>
      </p:sp>
      <p:graphicFrame>
        <p:nvGraphicFramePr>
          <p:cNvPr id="3584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78390603"/>
              </p:ext>
            </p:extLst>
          </p:nvPr>
        </p:nvGraphicFramePr>
        <p:xfrm>
          <a:off x="1436688" y="5505450"/>
          <a:ext cx="6300787" cy="693738"/>
        </p:xfrm>
        <a:graphic>
          <a:graphicData uri="http://schemas.openxmlformats.org/presentationml/2006/ole">
            <p:oleObj spid="_x0000_s35942" name="Equation" r:id="rId4" imgW="2171520" imgH="228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3"/>
          <p:cNvSpPr>
            <a:spLocks noChangeArrowheads="1"/>
          </p:cNvSpPr>
          <p:nvPr/>
        </p:nvSpPr>
        <p:spPr bwMode="auto">
          <a:xfrm>
            <a:off x="7885113" y="1525119"/>
            <a:ext cx="5950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宋体" panose="02010600030101010101" pitchFamily="2" charset="-122"/>
                <a:cs typeface="Times New Roman" panose="02020603050405020304" pitchFamily="18" charset="0"/>
              </a:rPr>
              <a:t>的</a:t>
            </a:r>
          </a:p>
        </p:txBody>
      </p:sp>
      <p:sp>
        <p:nvSpPr>
          <p:cNvPr id="36870" name="Rectangle 4"/>
          <p:cNvSpPr>
            <a:spLocks noChangeArrowheads="1"/>
          </p:cNvSpPr>
          <p:nvPr/>
        </p:nvSpPr>
        <p:spPr bwMode="auto">
          <a:xfrm>
            <a:off x="583407" y="1511807"/>
            <a:ext cx="28797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dirty="0">
                <a:latin typeface="宋体" panose="02010600030101010101" pitchFamily="2" charset="-122"/>
                <a:cs typeface="Times New Roman" panose="02020603050405020304" pitchFamily="18" charset="0"/>
              </a:rPr>
              <a:t>称为由基</a:t>
            </a:r>
          </a:p>
        </p:txBody>
      </p:sp>
      <p:graphicFrame>
        <p:nvGraphicFramePr>
          <p:cNvPr id="368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69203279"/>
              </p:ext>
            </p:extLst>
          </p:nvPr>
        </p:nvGraphicFramePr>
        <p:xfrm>
          <a:off x="3244780" y="1547632"/>
          <a:ext cx="1979612" cy="539750"/>
        </p:xfrm>
        <a:graphic>
          <a:graphicData uri="http://schemas.openxmlformats.org/presentationml/2006/ole">
            <p:oleObj spid="_x0000_s37015" name="Equation" r:id="rId3" imgW="1104120" imgH="292680" progId="Equation.DSMT4">
              <p:embed/>
            </p:oleObj>
          </a:graphicData>
        </a:graphic>
      </p:graphicFrame>
      <p:sp>
        <p:nvSpPr>
          <p:cNvPr id="36871" name="Rectangle 8"/>
          <p:cNvSpPr>
            <a:spLocks noChangeArrowheads="1"/>
          </p:cNvSpPr>
          <p:nvPr/>
        </p:nvSpPr>
        <p:spPr bwMode="auto">
          <a:xfrm>
            <a:off x="5148263" y="1491169"/>
            <a:ext cx="11525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宋体" panose="02010600030101010101" pitchFamily="2" charset="-122"/>
                <a:cs typeface="Times New Roman" panose="02020603050405020304" pitchFamily="18" charset="0"/>
              </a:rPr>
              <a:t>到基</a:t>
            </a:r>
          </a:p>
        </p:txBody>
      </p:sp>
      <p:graphicFrame>
        <p:nvGraphicFramePr>
          <p:cNvPr id="3686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7361924"/>
              </p:ext>
            </p:extLst>
          </p:nvPr>
        </p:nvGraphicFramePr>
        <p:xfrm>
          <a:off x="6099177" y="1574618"/>
          <a:ext cx="1809750" cy="485775"/>
        </p:xfrm>
        <a:graphic>
          <a:graphicData uri="http://schemas.openxmlformats.org/presentationml/2006/ole">
            <p:oleObj spid="_x0000_s37016" name="Equation" r:id="rId4" imgW="1116720" imgH="292680" progId="Equation.DSMT4">
              <p:embed/>
            </p:oleObj>
          </a:graphicData>
        </a:graphic>
      </p:graphicFrame>
      <p:sp>
        <p:nvSpPr>
          <p:cNvPr id="36872" name="Rectangle 9"/>
          <p:cNvSpPr>
            <a:spLocks noChangeArrowheads="1"/>
          </p:cNvSpPr>
          <p:nvPr/>
        </p:nvSpPr>
        <p:spPr bwMode="auto">
          <a:xfrm>
            <a:off x="590334" y="2185897"/>
            <a:ext cx="306846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过渡矩阵</a:t>
            </a:r>
            <a:r>
              <a:rPr lang="zh-CN" altLang="en-US" dirty="0">
                <a:latin typeface="宋体" panose="02010600030101010101" pitchFamily="2" charset="-122"/>
                <a:cs typeface="Times New Roman" panose="02020603050405020304" pitchFamily="18" charset="0"/>
              </a:rPr>
              <a:t>，其中</a:t>
            </a:r>
          </a:p>
        </p:txBody>
      </p:sp>
      <p:graphicFrame>
        <p:nvGraphicFramePr>
          <p:cNvPr id="3686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12082099"/>
              </p:ext>
            </p:extLst>
          </p:nvPr>
        </p:nvGraphicFramePr>
        <p:xfrm>
          <a:off x="2530476" y="2965341"/>
          <a:ext cx="3770312" cy="2144713"/>
        </p:xfrm>
        <a:graphic>
          <a:graphicData uri="http://schemas.openxmlformats.org/presentationml/2006/ole">
            <p:oleObj spid="_x0000_s37017" name="Equation" r:id="rId5" imgW="2182680" imgH="1246680" progId="Equation.3">
              <p:embed/>
            </p:oleObj>
          </a:graphicData>
        </a:graphic>
      </p:graphicFrame>
      <p:sp>
        <p:nvSpPr>
          <p:cNvPr id="36873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四、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基变换与坐标变换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8458" y="914400"/>
            <a:ext cx="8252142" cy="1570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SzPct val="85000"/>
              <a:defRPr/>
            </a:pPr>
            <a:r>
              <a:rPr lang="zh-CN" altLang="en-US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是线性空间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aseline="-26000" dirty="0">
                <a:latin typeface="Times New Roman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aseline="-26000" dirty="0">
                <a:latin typeface="Times New Roman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i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aseline="-26000" dirty="0">
                <a:latin typeface="Times New Roman" pitchFamily="18" charset="0"/>
                <a:ea typeface="黑体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i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aseline="-26000" dirty="0" smtClean="0">
                <a:latin typeface="Times New Roman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aseline="-26000" dirty="0">
                <a:latin typeface="Times New Roman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i="1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aseline="-26000" dirty="0" err="1">
                <a:latin typeface="Times New Roman" pitchFamily="18" charset="0"/>
                <a:ea typeface="黑体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的两组基，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是由基</a:t>
            </a:r>
            <a:r>
              <a:rPr lang="en-US" altLang="zh-CN" i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aseline="-26000" dirty="0">
                <a:latin typeface="Times New Roman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aseline="-26000" dirty="0">
                <a:latin typeface="Times New Roman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i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aseline="-26000" dirty="0">
                <a:latin typeface="Times New Roman" pitchFamily="18" charset="0"/>
                <a:ea typeface="黑体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i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aseline="-26000" dirty="0">
                <a:latin typeface="Times New Roman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aseline="-26000" dirty="0">
                <a:latin typeface="Times New Roman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i="1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aseline="-26000" dirty="0" err="1">
                <a:latin typeface="Times New Roman" pitchFamily="18" charset="0"/>
                <a:ea typeface="黑体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cs typeface="Times New Roman" panose="02020603050405020304" pitchFamily="18" charset="0"/>
              </a:rPr>
              <a:t>的过渡矩阵，则</a:t>
            </a:r>
          </a:p>
        </p:txBody>
      </p:sp>
      <p:sp>
        <p:nvSpPr>
          <p:cNvPr id="4" name="矩形 3"/>
          <p:cNvSpPr/>
          <p:nvPr/>
        </p:nvSpPr>
        <p:spPr>
          <a:xfrm>
            <a:off x="566659" y="3109803"/>
            <a:ext cx="63850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是由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的坐标变换公式，其中</a:t>
            </a:r>
          </a:p>
        </p:txBody>
      </p:sp>
      <p:graphicFrame>
        <p:nvGraphicFramePr>
          <p:cNvPr id="3789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58429403"/>
              </p:ext>
            </p:extLst>
          </p:nvPr>
        </p:nvGraphicFramePr>
        <p:xfrm>
          <a:off x="1905000" y="3686174"/>
          <a:ext cx="6199015" cy="572942"/>
        </p:xfrm>
        <a:graphic>
          <a:graphicData uri="http://schemas.openxmlformats.org/presentationml/2006/ole">
            <p:oleObj spid="_x0000_s38072" name="Equation" r:id="rId3" imgW="2616200" imgH="241300" progId="Equation.3">
              <p:embed/>
            </p:oleObj>
          </a:graphicData>
        </a:graphic>
      </p:graphicFrame>
      <p:sp>
        <p:nvSpPr>
          <p:cNvPr id="37895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四、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基变换与坐标变换</a:t>
            </a:r>
          </a:p>
        </p:txBody>
      </p:sp>
      <p:graphicFrame>
        <p:nvGraphicFramePr>
          <p:cNvPr id="3789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00359858"/>
              </p:ext>
            </p:extLst>
          </p:nvPr>
        </p:nvGraphicFramePr>
        <p:xfrm>
          <a:off x="3365500" y="2500058"/>
          <a:ext cx="1244600" cy="568325"/>
        </p:xfrm>
        <a:graphic>
          <a:graphicData uri="http://schemas.openxmlformats.org/presentationml/2006/ole">
            <p:oleObj spid="_x0000_s38073" name="Equation" r:id="rId4" imgW="444307" imgH="203112" progId="Equation.DSMT4">
              <p:embed/>
            </p:oleObj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50665870"/>
              </p:ext>
            </p:extLst>
          </p:nvPr>
        </p:nvGraphicFramePr>
        <p:xfrm>
          <a:off x="1262063" y="4314825"/>
          <a:ext cx="6696075" cy="2081213"/>
        </p:xfrm>
        <a:graphic>
          <a:graphicData uri="http://schemas.openxmlformats.org/presentationml/2006/ole">
            <p:oleObj spid="_x0000_s38074" name="Equation" r:id="rId5" imgW="2946240" imgH="914400" progId="Equation.DSMT4">
              <p:embed/>
            </p:oleObj>
          </a:graphicData>
        </a:graphic>
      </p:graphicFrame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58458" y="4259116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</a:rPr>
              <a:t>证明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60276" y="5928527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0" y="3184525"/>
            <a:ext cx="85972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 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线性空间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中的向量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不一定是有序数组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．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0" y="3963987"/>
            <a:ext cx="9110186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 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判别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线性空间的方法：一个集合，对于定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义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的加法和数乘运算不封闭，或者运算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满足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八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条性质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的任一条，则此集合就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不能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构成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线性空间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． 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317500" y="1447800"/>
            <a:ext cx="10086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0" y="2057400"/>
            <a:ext cx="883767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．凡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满足以上八条规律的加法及数乘运算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      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线性运算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．</a:t>
            </a:r>
          </a:p>
        </p:txBody>
      </p:sp>
      <p:sp>
        <p:nvSpPr>
          <p:cNvPr id="53254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一、线性空间的基本概念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09550" y="788988"/>
            <a:ext cx="27574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1.</a:t>
            </a:r>
            <a:r>
              <a:rPr kumimoji="1" lang="en-US" altLang="zh-CN">
                <a:solidFill>
                  <a:srgbClr val="FF0000"/>
                </a:solidFill>
              </a:rPr>
              <a:t> </a:t>
            </a:r>
            <a:r>
              <a:rPr kumimoji="1" lang="zh-CN" altLang="en-US">
                <a:solidFill>
                  <a:srgbClr val="FF0000"/>
                </a:solidFill>
              </a:rPr>
              <a:t>线性空间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  <p:bldP spid="7175" grpId="0" autoUpdateAnimBg="0"/>
      <p:bldP spid="7181" grpId="0"/>
      <p:bldP spid="7182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4" name="Rectangle 2"/>
          <p:cNvSpPr>
            <a:spLocks noChangeArrowheads="1"/>
          </p:cNvSpPr>
          <p:nvPr/>
        </p:nvSpPr>
        <p:spPr bwMode="auto">
          <a:xfrm>
            <a:off x="383289" y="1068101"/>
            <a:ext cx="15696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45" name="Rectangle 7"/>
          <p:cNvSpPr>
            <a:spLocks noChangeArrowheads="1"/>
          </p:cNvSpPr>
          <p:nvPr/>
        </p:nvSpPr>
        <p:spPr bwMode="auto">
          <a:xfrm>
            <a:off x="1470024" y="3597708"/>
            <a:ext cx="38747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× 2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中的两组基，求</a:t>
            </a: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>
              <a:latin typeface="Perpetua"/>
            </a:endParaRPr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91920329"/>
              </p:ext>
            </p:extLst>
          </p:nvPr>
        </p:nvGraphicFramePr>
        <p:xfrm>
          <a:off x="1562101" y="1588777"/>
          <a:ext cx="6751637" cy="928687"/>
        </p:xfrm>
        <a:graphic>
          <a:graphicData uri="http://schemas.openxmlformats.org/presentationml/2006/ole">
            <p:oleObj spid="_x0000_s40244" name="Equation" r:id="rId3" imgW="3416300" imgH="469900" progId="Equation.3">
              <p:embed/>
            </p:oleObj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64418114"/>
              </p:ext>
            </p:extLst>
          </p:nvPr>
        </p:nvGraphicFramePr>
        <p:xfrm>
          <a:off x="1562101" y="2550801"/>
          <a:ext cx="7354888" cy="928688"/>
        </p:xfrm>
        <a:graphic>
          <a:graphicData uri="http://schemas.openxmlformats.org/presentationml/2006/ole">
            <p:oleObj spid="_x0000_s40245" name="Equation" r:id="rId4" imgW="3721100" imgH="469900" progId="Equation.3">
              <p:embed/>
            </p:oleObj>
          </a:graphicData>
        </a:graphic>
      </p:graphicFrame>
      <p:grpSp>
        <p:nvGrpSpPr>
          <p:cNvPr id="39947" name="组合 17"/>
          <p:cNvGrpSpPr>
            <a:grpSpLocks/>
          </p:cNvGrpSpPr>
          <p:nvPr/>
        </p:nvGrpSpPr>
        <p:grpSpPr bwMode="auto">
          <a:xfrm>
            <a:off x="704850" y="4476962"/>
            <a:ext cx="8436919" cy="537295"/>
            <a:chOff x="765175" y="4540250"/>
            <a:chExt cx="7945093" cy="537824"/>
          </a:xfrm>
        </p:grpSpPr>
        <p:sp>
          <p:nvSpPr>
            <p:cNvPr id="39953" name="Rectangle 8"/>
            <p:cNvSpPr>
              <a:spLocks noChangeArrowheads="1"/>
            </p:cNvSpPr>
            <p:nvPr/>
          </p:nvSpPr>
          <p:spPr bwMode="auto">
            <a:xfrm>
              <a:off x="3848149" y="4540250"/>
              <a:ext cx="853201" cy="523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到基</a:t>
              </a:r>
            </a:p>
          </p:txBody>
        </p:sp>
        <p:sp>
          <p:nvSpPr>
            <p:cNvPr id="39954" name="Rectangle 9"/>
            <p:cNvSpPr>
              <a:spLocks noChangeArrowheads="1"/>
            </p:cNvSpPr>
            <p:nvPr/>
          </p:nvSpPr>
          <p:spPr bwMode="auto">
            <a:xfrm>
              <a:off x="6334879" y="4554339"/>
              <a:ext cx="2375389" cy="523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的过渡矩阵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3994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048761357"/>
                </p:ext>
              </p:extLst>
            </p:nvPr>
          </p:nvGraphicFramePr>
          <p:xfrm>
            <a:off x="2087082" y="4621048"/>
            <a:ext cx="1831975" cy="450850"/>
          </p:xfrm>
          <a:graphic>
            <a:graphicData uri="http://schemas.openxmlformats.org/presentationml/2006/ole">
              <p:oleObj spid="_x0000_s40246" name="Equation" r:id="rId5" imgW="927100" imgH="228600" progId="Equation.3">
                <p:embed/>
              </p:oleObj>
            </a:graphicData>
          </a:graphic>
        </p:graphicFrame>
        <p:graphicFrame>
          <p:nvGraphicFramePr>
            <p:cNvPr id="3994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040923350"/>
                </p:ext>
              </p:extLst>
            </p:nvPr>
          </p:nvGraphicFramePr>
          <p:xfrm>
            <a:off x="4638609" y="4621048"/>
            <a:ext cx="1755775" cy="450850"/>
          </p:xfrm>
          <a:graphic>
            <a:graphicData uri="http://schemas.openxmlformats.org/presentationml/2006/ole">
              <p:oleObj spid="_x0000_s40247" name="Equation" r:id="rId6" imgW="889000" imgH="228600" progId="Equation.3">
                <p:embed/>
              </p:oleObj>
            </a:graphicData>
          </a:graphic>
        </p:graphicFrame>
        <p:sp>
          <p:nvSpPr>
            <p:cNvPr id="39955" name="矩形 11"/>
            <p:cNvSpPr>
              <a:spLocks noChangeArrowheads="1"/>
            </p:cNvSpPr>
            <p:nvPr/>
          </p:nvSpPr>
          <p:spPr bwMode="auto">
            <a:xfrm>
              <a:off x="765175" y="4540250"/>
              <a:ext cx="1364942" cy="523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(1)</a:t>
              </a:r>
              <a:r>
                <a:rPr lang="zh-CN" altLang="en-US" sz="2800" b="1">
                  <a:solidFill>
                    <a:srgbClr val="00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由基</a:t>
              </a:r>
              <a:endParaRPr lang="zh-CN" altLang="en-US" sz="2800" b="1">
                <a:latin typeface="Perpetu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948" name="组合 18"/>
          <p:cNvGrpSpPr>
            <a:grpSpLocks/>
          </p:cNvGrpSpPr>
          <p:nvPr/>
        </p:nvGrpSpPr>
        <p:grpSpPr bwMode="auto">
          <a:xfrm>
            <a:off x="704850" y="4994277"/>
            <a:ext cx="6814060" cy="927100"/>
            <a:chOff x="765175" y="5022850"/>
            <a:chExt cx="6814060" cy="927100"/>
          </a:xfrm>
        </p:grpSpPr>
        <p:sp>
          <p:nvSpPr>
            <p:cNvPr id="39950" name="矩形 12"/>
            <p:cNvSpPr>
              <a:spLocks noChangeArrowheads="1"/>
            </p:cNvSpPr>
            <p:nvPr/>
          </p:nvSpPr>
          <p:spPr bwMode="auto">
            <a:xfrm>
              <a:off x="765175" y="5164138"/>
              <a:ext cx="7280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(2)</a:t>
              </a:r>
              <a:endParaRPr lang="zh-CN" altLang="en-US" sz="2800" b="1">
                <a:latin typeface="Perpetua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9940" name="Object 6"/>
            <p:cNvGraphicFramePr>
              <a:graphicFrameLocks noChangeAspect="1"/>
            </p:cNvGraphicFramePr>
            <p:nvPr/>
          </p:nvGraphicFramePr>
          <p:xfrm>
            <a:off x="1441450" y="5022850"/>
            <a:ext cx="1681163" cy="927100"/>
          </p:xfrm>
          <a:graphic>
            <a:graphicData uri="http://schemas.openxmlformats.org/presentationml/2006/ole">
              <p:oleObj spid="_x0000_s40248" name="Equation" r:id="rId7" imgW="850531" imgH="469696" progId="Equation.3">
                <p:embed/>
              </p:oleObj>
            </a:graphicData>
          </a:graphic>
        </p:graphicFrame>
        <p:sp>
          <p:nvSpPr>
            <p:cNvPr id="39951" name="Rectangle 8"/>
            <p:cNvSpPr>
              <a:spLocks noChangeArrowheads="1"/>
            </p:cNvSpPr>
            <p:nvPr/>
          </p:nvSpPr>
          <p:spPr bwMode="auto">
            <a:xfrm>
              <a:off x="3051175" y="5162878"/>
              <a:ext cx="9060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0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在基</a:t>
              </a:r>
            </a:p>
          </p:txBody>
        </p:sp>
        <p:sp>
          <p:nvSpPr>
            <p:cNvPr id="39952" name="Rectangle 9"/>
            <p:cNvSpPr>
              <a:spLocks noChangeArrowheads="1"/>
            </p:cNvSpPr>
            <p:nvPr/>
          </p:nvSpPr>
          <p:spPr bwMode="auto">
            <a:xfrm>
              <a:off x="5589588" y="5169228"/>
              <a:ext cx="198964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0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下的坐标</a:t>
              </a:r>
              <a:r>
                <a:rPr lang="en-US" altLang="zh-CN" sz="2800" b="1">
                  <a:solidFill>
                    <a:srgbClr val="00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r>
                <a:rPr lang="zh-CN" altLang="en-US" sz="2800" b="1">
                  <a:solidFill>
                    <a:srgbClr val="00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39941" name="Object 7"/>
            <p:cNvGraphicFramePr>
              <a:graphicFrameLocks noChangeAspect="1"/>
            </p:cNvGraphicFramePr>
            <p:nvPr/>
          </p:nvGraphicFramePr>
          <p:xfrm>
            <a:off x="3905250" y="5235575"/>
            <a:ext cx="1755775" cy="450850"/>
          </p:xfrm>
          <a:graphic>
            <a:graphicData uri="http://schemas.openxmlformats.org/presentationml/2006/ole">
              <p:oleObj spid="_x0000_s40249" name="Equation" r:id="rId8" imgW="889000" imgH="228600" progId="Equation.3">
                <p:embed/>
              </p:oleObj>
            </a:graphicData>
          </a:graphic>
        </p:graphicFrame>
      </p:grpSp>
      <p:sp>
        <p:nvSpPr>
          <p:cNvPr id="39949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四、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基变换与坐标变换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1203325" y="3122613"/>
          <a:ext cx="7243763" cy="1976437"/>
        </p:xfrm>
        <a:graphic>
          <a:graphicData uri="http://schemas.openxmlformats.org/presentationml/2006/ole">
            <p:oleObj spid="_x0000_s41107" name="Equation" r:id="rId3" imgW="4517640" imgH="1221120" progId="Equation.3">
              <p:embed/>
            </p:oleObj>
          </a:graphicData>
        </a:graphic>
      </p:graphicFrame>
      <p:graphicFrame>
        <p:nvGraphicFramePr>
          <p:cNvPr id="4096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55229556"/>
              </p:ext>
            </p:extLst>
          </p:nvPr>
        </p:nvGraphicFramePr>
        <p:xfrm>
          <a:off x="1066800" y="1143000"/>
          <a:ext cx="4505325" cy="2163763"/>
        </p:xfrm>
        <a:graphic>
          <a:graphicData uri="http://schemas.openxmlformats.org/presentationml/2006/ole">
            <p:oleObj spid="_x0000_s41108" name="公式" r:id="rId4" imgW="2512800" imgH="1221120" progId="Equation.3">
              <p:embed/>
            </p:oleObj>
          </a:graphicData>
        </a:graphic>
      </p:graphicFrame>
      <p:sp>
        <p:nvSpPr>
          <p:cNvPr id="40965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四、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基变换与坐标变换</a:t>
            </a:r>
          </a:p>
        </p:txBody>
      </p:sp>
      <p:graphicFrame>
        <p:nvGraphicFramePr>
          <p:cNvPr id="4096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66349143"/>
              </p:ext>
            </p:extLst>
          </p:nvPr>
        </p:nvGraphicFramePr>
        <p:xfrm>
          <a:off x="1203325" y="4419600"/>
          <a:ext cx="1855788" cy="1936750"/>
        </p:xfrm>
        <a:graphic>
          <a:graphicData uri="http://schemas.openxmlformats.org/presentationml/2006/ole">
            <p:oleObj spid="_x0000_s41109" name="Equation" r:id="rId5" imgW="876240" imgH="914400" progId="Equation.DSMT4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457200" y="114300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五、线性空间的维数公式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7347" name="矩形 5"/>
          <p:cNvSpPr>
            <a:spLocks noChangeArrowheads="1"/>
          </p:cNvSpPr>
          <p:nvPr/>
        </p:nvSpPr>
        <p:spPr bwMode="auto">
          <a:xfrm>
            <a:off x="381000" y="2322493"/>
            <a:ext cx="754221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kumimoji="1" lang="zh-CN" altLang="en-US" sz="2800" dirty="0" smtClean="0">
                <a:solidFill>
                  <a:srgbClr val="006666"/>
                </a:solidFill>
                <a:latin typeface="Times New Roman" panose="02020603050405020304" pitchFamily="18" charset="0"/>
              </a:rPr>
              <a:t>（</a:t>
            </a:r>
            <a:r>
              <a:rPr kumimoji="1"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维数公式</a:t>
            </a:r>
            <a:r>
              <a:rPr kumimoji="1" lang="zh-CN" altLang="en-US" sz="2800" dirty="0" smtClean="0">
                <a:solidFill>
                  <a:srgbClr val="006666"/>
                </a:solidFill>
                <a:latin typeface="Times New Roman" panose="02020603050405020304" pitchFamily="18" charset="0"/>
              </a:rPr>
              <a:t>）</a:t>
            </a:r>
            <a:r>
              <a:rPr kumimoji="1" lang="en-US" altLang="zh-CN" sz="2800" dirty="0" smtClean="0">
                <a:solidFill>
                  <a:srgbClr val="006666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 V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是线性空间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的子空间，则</a:t>
            </a:r>
            <a:endParaRPr kumimoji="1" lang="zh-CN" altLang="en-US" sz="2800" dirty="0">
              <a:latin typeface="Castellar"/>
            </a:endParaRPr>
          </a:p>
        </p:txBody>
      </p:sp>
      <p:pic>
        <p:nvPicPr>
          <p:cNvPr id="57348" name="图片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84289"/>
            <a:ext cx="6072187" cy="456506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7349" name="矩形 7"/>
          <p:cNvSpPr>
            <a:spLocks noChangeArrowheads="1"/>
          </p:cNvSpPr>
          <p:nvPr/>
        </p:nvSpPr>
        <p:spPr bwMode="auto">
          <a:xfrm>
            <a:off x="381000" y="4004469"/>
            <a:ext cx="7488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推论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设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 V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n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维线性空间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的子空间，若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350" name="图片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84462" y="4678363"/>
            <a:ext cx="293528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1" name="矩形 9"/>
          <p:cNvSpPr>
            <a:spLocks noChangeArrowheads="1"/>
          </p:cNvSpPr>
          <p:nvPr/>
        </p:nvSpPr>
        <p:spPr bwMode="auto">
          <a:xfrm>
            <a:off x="1547813" y="5191125"/>
            <a:ext cx="5500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则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 V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中必有非零的公共向量。</a:t>
            </a:r>
            <a:endParaRPr kumimoji="1" lang="zh-CN" altLang="en-US" sz="2400" dirty="0">
              <a:latin typeface="Castellar"/>
            </a:endParaRPr>
          </a:p>
        </p:txBody>
      </p:sp>
      <p:sp>
        <p:nvSpPr>
          <p:cNvPr id="57352" name="文本框 1"/>
          <p:cNvSpPr txBox="1">
            <a:spLocks noChangeArrowheads="1"/>
          </p:cNvSpPr>
          <p:nvPr/>
        </p:nvSpPr>
        <p:spPr bwMode="auto">
          <a:xfrm>
            <a:off x="5856288" y="5778500"/>
            <a:ext cx="3276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 smtClean="0"/>
              <a:t>证明参见</a:t>
            </a:r>
            <a:r>
              <a:rPr lang="zh-CN" altLang="en-US" sz="2800" dirty="0"/>
              <a:t>教材</a:t>
            </a:r>
            <a:r>
              <a:rPr lang="en-US" altLang="zh-CN" sz="2800" dirty="0"/>
              <a:t>84</a:t>
            </a:r>
            <a:r>
              <a:rPr lang="zh-CN" altLang="en-US" sz="2800" dirty="0"/>
              <a:t>页</a:t>
            </a:r>
          </a:p>
        </p:txBody>
      </p:sp>
      <p:sp>
        <p:nvSpPr>
          <p:cNvPr id="9" name="矩形 7"/>
          <p:cNvSpPr>
            <a:spLocks noChangeArrowheads="1"/>
          </p:cNvSpPr>
          <p:nvPr/>
        </p:nvSpPr>
        <p:spPr bwMode="auto">
          <a:xfrm>
            <a:off x="381000" y="1032444"/>
            <a:ext cx="748823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引理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设</a:t>
            </a:r>
            <a:r>
              <a:rPr kumimoji="1" lang="en-US" altLang="zh-CN" sz="2800" b="1" i="1" dirty="0" smtClean="0">
                <a:latin typeface="Times New Roman" panose="02020603050405020304" pitchFamily="18" charset="0"/>
              </a:rPr>
              <a:t>V</a:t>
            </a:r>
            <a:r>
              <a:rPr kumimoji="1" lang="en-US" altLang="zh-CN" sz="2800" b="1" baseline="-25000" dirty="0" smtClean="0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是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n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维线性空间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的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m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维子空间，则 </a:t>
            </a:r>
            <a:endParaRPr kumimoji="1" lang="en-US" altLang="zh-CN" sz="2800" b="1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 dirty="0" smtClean="0">
                <a:latin typeface="Times New Roman" panose="02020603050405020304" pitchFamily="18" charset="0"/>
              </a:rPr>
              <a:t>           V</a:t>
            </a:r>
            <a:r>
              <a:rPr kumimoji="1" lang="en-US" altLang="zh-CN" sz="2800" b="1" baseline="-25000" dirty="0" smtClean="0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 baseline="-25000" dirty="0" smtClean="0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 的一组基必可扩充为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的一组基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.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/>
      <p:bldP spid="57349" grpId="0"/>
      <p:bldP spid="57351" grpId="0"/>
      <p:bldP spid="57352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6" name="标题 1"/>
          <p:cNvSpPr>
            <a:spLocks noGrp="1"/>
          </p:cNvSpPr>
          <p:nvPr>
            <p:ph type="title"/>
          </p:nvPr>
        </p:nvSpPr>
        <p:spPr bwMode="auto">
          <a:xfrm>
            <a:off x="152400" y="765175"/>
            <a:ext cx="8229600" cy="639763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教材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83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页例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sz="3200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37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259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zh-CN" altLang="en-US" smtClean="0"/>
              <a:t>      给定     的子空间     的基为</a:t>
            </a:r>
            <a:endParaRPr lang="en-US" altLang="zh-CN" smtClean="0"/>
          </a:p>
          <a:p>
            <a:pPr marL="0" indent="0">
              <a:buFontTx/>
              <a:buNone/>
            </a:pPr>
            <a:r>
              <a:rPr lang="zh-CN" altLang="en-US" smtClean="0"/>
              <a:t>子空间      的基为</a:t>
            </a:r>
          </a:p>
          <a:p>
            <a:pPr marL="0" indent="0">
              <a:buFontTx/>
              <a:buNone/>
            </a:pPr>
            <a:r>
              <a:rPr lang="zh-CN" altLang="en-US" smtClean="0"/>
              <a:t>   </a:t>
            </a:r>
          </a:p>
          <a:p>
            <a:pPr marL="0" indent="0">
              <a:buFontTx/>
              <a:buNone/>
            </a:pPr>
            <a:endParaRPr lang="zh-CN" altLang="en-US" smtClean="0"/>
          </a:p>
        </p:txBody>
      </p:sp>
      <p:graphicFrame>
        <p:nvGraphicFramePr>
          <p:cNvPr id="26626" name="Object 5"/>
          <p:cNvGraphicFramePr>
            <a:graphicFrameLocks noChangeAspect="1"/>
          </p:cNvGraphicFramePr>
          <p:nvPr/>
        </p:nvGraphicFramePr>
        <p:xfrm>
          <a:off x="2076450" y="1328738"/>
          <a:ext cx="609600" cy="892175"/>
        </p:xfrm>
        <a:graphic>
          <a:graphicData uri="http://schemas.openxmlformats.org/presentationml/2006/ole">
            <p:oleObj spid="_x0000_s27110" name="Equation" r:id="rId3" imgW="164885" imgH="215619" progId="Equation.DSMT4">
              <p:embed/>
            </p:oleObj>
          </a:graphicData>
        </a:graphic>
      </p:graphicFrame>
      <p:graphicFrame>
        <p:nvGraphicFramePr>
          <p:cNvPr id="26627" name="Object 6"/>
          <p:cNvGraphicFramePr>
            <a:graphicFrameLocks noChangeAspect="1"/>
          </p:cNvGraphicFramePr>
          <p:nvPr/>
        </p:nvGraphicFramePr>
        <p:xfrm>
          <a:off x="4321175" y="1387475"/>
          <a:ext cx="501650" cy="601663"/>
        </p:xfrm>
        <a:graphic>
          <a:graphicData uri="http://schemas.openxmlformats.org/presentationml/2006/ole">
            <p:oleObj spid="_x0000_s27111" name="Equation" r:id="rId4" imgW="190500" imgH="228600" progId="Equation.DSMT4">
              <p:embed/>
            </p:oleObj>
          </a:graphicData>
        </a:graphic>
      </p:graphicFrame>
      <p:graphicFrame>
        <p:nvGraphicFramePr>
          <p:cNvPr id="26628" name="Object 7"/>
          <p:cNvGraphicFramePr>
            <a:graphicFrameLocks noChangeAspect="1"/>
          </p:cNvGraphicFramePr>
          <p:nvPr/>
        </p:nvGraphicFramePr>
        <p:xfrm>
          <a:off x="5975350" y="1355725"/>
          <a:ext cx="1254125" cy="598488"/>
        </p:xfrm>
        <a:graphic>
          <a:graphicData uri="http://schemas.openxmlformats.org/presentationml/2006/ole">
            <p:oleObj spid="_x0000_s27112" name="Equation" r:id="rId5" imgW="660400" imgH="228600" progId="Equation.DSMT4">
              <p:embed/>
            </p:oleObj>
          </a:graphicData>
        </a:graphic>
      </p:graphicFrame>
      <p:graphicFrame>
        <p:nvGraphicFramePr>
          <p:cNvPr id="26629" name="Object 12"/>
          <p:cNvGraphicFramePr>
            <a:graphicFrameLocks noChangeAspect="1"/>
          </p:cNvGraphicFramePr>
          <p:nvPr/>
        </p:nvGraphicFramePr>
        <p:xfrm>
          <a:off x="1828800" y="1981200"/>
          <a:ext cx="522288" cy="609600"/>
        </p:xfrm>
        <a:graphic>
          <a:graphicData uri="http://schemas.openxmlformats.org/presentationml/2006/ole">
            <p:oleObj spid="_x0000_s27113" name="Equation" r:id="rId6" imgW="203112" imgH="228501" progId="Equation.DSMT4">
              <p:embed/>
            </p:oleObj>
          </a:graphicData>
        </a:graphic>
      </p:graphicFrame>
      <p:graphicFrame>
        <p:nvGraphicFramePr>
          <p:cNvPr id="26630" name="Object 13"/>
          <p:cNvGraphicFramePr>
            <a:graphicFrameLocks noChangeAspect="1"/>
          </p:cNvGraphicFramePr>
          <p:nvPr/>
        </p:nvGraphicFramePr>
        <p:xfrm>
          <a:off x="3657600" y="1981200"/>
          <a:ext cx="1693863" cy="609600"/>
        </p:xfrm>
        <a:graphic>
          <a:graphicData uri="http://schemas.openxmlformats.org/presentationml/2006/ole">
            <p:oleObj spid="_x0000_s27114" name="Equation" r:id="rId7" imgW="634725" imgH="228501" progId="Equation.DSMT4">
              <p:embed/>
            </p:oleObj>
          </a:graphicData>
        </a:graphic>
      </p:graphicFrame>
      <p:graphicFrame>
        <p:nvGraphicFramePr>
          <p:cNvPr id="26631" name="Object 14"/>
          <p:cNvGraphicFramePr>
            <a:graphicFrameLocks noChangeAspect="1"/>
          </p:cNvGraphicFramePr>
          <p:nvPr/>
        </p:nvGraphicFramePr>
        <p:xfrm>
          <a:off x="1100138" y="2797175"/>
          <a:ext cx="2557462" cy="1295400"/>
        </p:xfrm>
        <a:graphic>
          <a:graphicData uri="http://schemas.openxmlformats.org/presentationml/2006/ole">
            <p:oleObj spid="_x0000_s27115" name="Equation" r:id="rId8" imgW="952087" imgH="482391" progId="Equation.DSMT4">
              <p:embed/>
            </p:oleObj>
          </a:graphicData>
        </a:graphic>
      </p:graphicFrame>
      <p:graphicFrame>
        <p:nvGraphicFramePr>
          <p:cNvPr id="26632" name="Object 15"/>
          <p:cNvGraphicFramePr>
            <a:graphicFrameLocks noChangeAspect="1"/>
          </p:cNvGraphicFramePr>
          <p:nvPr/>
        </p:nvGraphicFramePr>
        <p:xfrm>
          <a:off x="4419600" y="2808288"/>
          <a:ext cx="2362200" cy="1165225"/>
        </p:xfrm>
        <a:graphic>
          <a:graphicData uri="http://schemas.openxmlformats.org/presentationml/2006/ole">
            <p:oleObj spid="_x0000_s27116" name="Equation" r:id="rId9" imgW="977476" imgH="482391" progId="Equation.DSMT4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5800" y="4219575"/>
            <a:ext cx="7467600" cy="2062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14350" indent="-514350">
              <a:buFont typeface="+mj-ea"/>
              <a:buAutoNum type="circleNumDbPlain"/>
              <a:defRPr/>
            </a:pPr>
            <a:r>
              <a:rPr lang="zh-CN" altLang="en-US" dirty="0"/>
              <a:t>求          的维数并求出一组基。</a:t>
            </a:r>
            <a:endParaRPr lang="en-US" altLang="zh-CN" dirty="0"/>
          </a:p>
          <a:p>
            <a:pPr marL="514350" indent="-514350">
              <a:buFont typeface="+mj-ea"/>
              <a:buAutoNum type="circleNumDbPlain"/>
              <a:defRPr/>
            </a:pPr>
            <a:r>
              <a:rPr lang="zh-CN" altLang="en-US" dirty="0"/>
              <a:t>求           的维数并求出一组基，并将它扩充为          的一组基。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26633" name="Object 16"/>
          <p:cNvGraphicFramePr>
            <a:graphicFrameLocks noChangeAspect="1"/>
          </p:cNvGraphicFramePr>
          <p:nvPr/>
        </p:nvGraphicFramePr>
        <p:xfrm>
          <a:off x="1752600" y="4267200"/>
          <a:ext cx="1143000" cy="527050"/>
        </p:xfrm>
        <a:graphic>
          <a:graphicData uri="http://schemas.openxmlformats.org/presentationml/2006/ole">
            <p:oleObj spid="_x0000_s27117" name="Equation" r:id="rId10" imgW="495085" imgH="228501" progId="Equation.DSMT4">
              <p:embed/>
            </p:oleObj>
          </a:graphicData>
        </a:graphic>
      </p:graphicFrame>
      <p:graphicFrame>
        <p:nvGraphicFramePr>
          <p:cNvPr id="26634" name="Object 17"/>
          <p:cNvGraphicFramePr>
            <a:graphicFrameLocks noChangeAspect="1"/>
          </p:cNvGraphicFramePr>
          <p:nvPr/>
        </p:nvGraphicFramePr>
        <p:xfrm>
          <a:off x="1730375" y="4772025"/>
          <a:ext cx="1143000" cy="527050"/>
        </p:xfrm>
        <a:graphic>
          <a:graphicData uri="http://schemas.openxmlformats.org/presentationml/2006/ole">
            <p:oleObj spid="_x0000_s27118" name="Equation" r:id="rId11" imgW="495085" imgH="228501" progId="Equation.DSMT4">
              <p:embed/>
            </p:oleObj>
          </a:graphicData>
        </a:graphic>
      </p:graphicFrame>
      <p:graphicFrame>
        <p:nvGraphicFramePr>
          <p:cNvPr id="26635" name="Object 18"/>
          <p:cNvGraphicFramePr>
            <a:graphicFrameLocks noChangeAspect="1"/>
          </p:cNvGraphicFramePr>
          <p:nvPr/>
        </p:nvGraphicFramePr>
        <p:xfrm>
          <a:off x="2906713" y="5229225"/>
          <a:ext cx="1155700" cy="533400"/>
        </p:xfrm>
        <a:graphic>
          <a:graphicData uri="http://schemas.openxmlformats.org/presentationml/2006/ole">
            <p:oleObj spid="_x0000_s27119" name="Equation" r:id="rId12" imgW="495085" imgH="228501" progId="Equation.DSMT4">
              <p:embed/>
            </p:oleObj>
          </a:graphicData>
        </a:graphic>
      </p:graphicFrame>
      <p:sp>
        <p:nvSpPr>
          <p:cNvPr id="17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五、线性空间的维数公式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矩形 2"/>
          <p:cNvSpPr>
            <a:spLocks noChangeArrowheads="1"/>
          </p:cNvSpPr>
          <p:nvPr/>
        </p:nvSpPr>
        <p:spPr bwMode="auto">
          <a:xfrm>
            <a:off x="533400" y="1281113"/>
            <a:ext cx="76327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 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设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 V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是线性空间</a:t>
            </a:r>
            <a:r>
              <a:rPr lang="en-US" altLang="zh-CN" b="1" i="1" dirty="0">
                <a:latin typeface="Times New Roman" panose="02020603050405020304" pitchFamily="18" charset="0"/>
              </a:rPr>
              <a:t>V </a:t>
            </a:r>
            <a:r>
              <a:rPr lang="zh-CN" altLang="en-US" b="1" dirty="0">
                <a:latin typeface="Times New Roman" panose="02020603050405020304" pitchFamily="18" charset="0"/>
              </a:rPr>
              <a:t>的子空间，若对每个向量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89288" y="1768575"/>
            <a:ext cx="52052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 i="1" dirty="0">
                <a:latin typeface="Times New Roman"/>
                <a:ea typeface="宋体"/>
              </a:rPr>
              <a:t>a</a:t>
            </a:r>
            <a:r>
              <a:rPr lang="en-US" altLang="zh-CN" b="1" dirty="0">
                <a:latin typeface="Times New Roman"/>
                <a:ea typeface="宋体"/>
                <a:sym typeface="Symbol"/>
              </a:rPr>
              <a:t></a:t>
            </a:r>
            <a:r>
              <a:rPr lang="en-US" altLang="zh-CN" b="1" i="1" dirty="0">
                <a:latin typeface="Times New Roman"/>
                <a:ea typeface="宋体"/>
              </a:rPr>
              <a:t>V</a:t>
            </a:r>
            <a:r>
              <a:rPr lang="en-US" altLang="zh-CN" b="1" baseline="-25000" dirty="0">
                <a:latin typeface="Times New Roman"/>
                <a:ea typeface="宋体"/>
              </a:rPr>
              <a:t>1</a:t>
            </a:r>
            <a:r>
              <a:rPr lang="en-US" altLang="zh-CN" b="1" dirty="0">
                <a:latin typeface="Times New Roman"/>
                <a:ea typeface="宋体"/>
              </a:rPr>
              <a:t>+ </a:t>
            </a:r>
            <a:r>
              <a:rPr lang="en-US" altLang="zh-CN" b="1" i="1" dirty="0">
                <a:latin typeface="Times New Roman"/>
                <a:ea typeface="宋体"/>
              </a:rPr>
              <a:t>V</a:t>
            </a:r>
            <a:r>
              <a:rPr lang="en-US" altLang="zh-CN" b="1" baseline="-25000" dirty="0">
                <a:latin typeface="Times New Roman"/>
                <a:ea typeface="宋体"/>
              </a:rPr>
              <a:t>2 </a:t>
            </a:r>
            <a:r>
              <a:rPr lang="zh-CN" altLang="en-US" b="1" dirty="0">
                <a:latin typeface="+mn-ea"/>
              </a:rPr>
              <a:t>都有唯一的分解式</a:t>
            </a:r>
            <a:endParaRPr lang="zh-CN" altLang="en-US" dirty="0">
              <a:latin typeface="Arial" charset="0"/>
            </a:endParaRP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19939923"/>
              </p:ext>
            </p:extLst>
          </p:nvPr>
        </p:nvGraphicFramePr>
        <p:xfrm>
          <a:off x="2101995" y="2446916"/>
          <a:ext cx="4572739" cy="580446"/>
        </p:xfrm>
        <a:graphic>
          <a:graphicData uri="http://schemas.openxmlformats.org/presentationml/2006/ole">
            <p:oleObj spid="_x0000_s27704" name="Equation" r:id="rId3" imgW="1701800" imgH="215900" progId="Equation.3">
              <p:embed/>
            </p:oleObj>
          </a:graphicData>
        </a:graphic>
      </p:graphicFrame>
      <p:sp>
        <p:nvSpPr>
          <p:cNvPr id="27653" name="矩形 5"/>
          <p:cNvSpPr>
            <a:spLocks noChangeArrowheads="1"/>
          </p:cNvSpPr>
          <p:nvPr/>
        </p:nvSpPr>
        <p:spPr bwMode="auto">
          <a:xfrm>
            <a:off x="520700" y="3168650"/>
            <a:ext cx="8620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则称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与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的和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+ 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是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直和</a:t>
            </a:r>
            <a:r>
              <a:rPr lang="zh-CN" altLang="en-US" b="1" dirty="0">
                <a:latin typeface="Times New Roman" panose="02020603050405020304" pitchFamily="18" charset="0"/>
              </a:rPr>
              <a:t>，记作 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 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27654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52755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105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* 子空间的直和</a:t>
            </a:r>
          </a:p>
        </p:txBody>
      </p:sp>
      <p:sp>
        <p:nvSpPr>
          <p:cNvPr id="27655" name="矩形 2"/>
          <p:cNvSpPr>
            <a:spLocks noChangeArrowheads="1"/>
          </p:cNvSpPr>
          <p:nvPr/>
        </p:nvSpPr>
        <p:spPr bwMode="auto">
          <a:xfrm>
            <a:off x="1589088" y="4764088"/>
            <a:ext cx="33416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latin typeface="Times New Roman" panose="02020603050405020304" pitchFamily="18" charset="0"/>
              </a:rPr>
              <a:t>1. 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b="1" dirty="0" smtClean="0">
                <a:latin typeface="Times New Roman" panose="02020603050405020304" pitchFamily="18" charset="0"/>
              </a:rPr>
              <a:t>∩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 smtClean="0">
                <a:latin typeface="Times New Roman" panose="02020603050405020304" pitchFamily="18" charset="0"/>
              </a:rPr>
              <a:t>2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= {0}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     </a:t>
            </a:r>
            <a:endParaRPr lang="zh-CN" altLang="en-US" dirty="0"/>
          </a:p>
        </p:txBody>
      </p:sp>
      <p:sp>
        <p:nvSpPr>
          <p:cNvPr id="27656" name="文本框 5"/>
          <p:cNvSpPr txBox="1">
            <a:spLocks noChangeArrowheads="1"/>
          </p:cNvSpPr>
          <p:nvPr/>
        </p:nvSpPr>
        <p:spPr bwMode="auto">
          <a:xfrm>
            <a:off x="1600200" y="5489575"/>
            <a:ext cx="6096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latin typeface="Times New Roman" panose="02020603050405020304" pitchFamily="18" charset="0"/>
              </a:rPr>
              <a:t>2. dim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 + dim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 = dim(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i="1" dirty="0">
                <a:latin typeface="Times New Roman" panose="02020603050405020304" pitchFamily="18" charset="0"/>
              </a:rPr>
              <a:t> + V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sp>
        <p:nvSpPr>
          <p:cNvPr id="27657" name="文本框 6"/>
          <p:cNvSpPr txBox="1">
            <a:spLocks noChangeArrowheads="1"/>
          </p:cNvSpPr>
          <p:nvPr/>
        </p:nvSpPr>
        <p:spPr bwMode="auto">
          <a:xfrm>
            <a:off x="533400" y="3978969"/>
            <a:ext cx="2655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006666"/>
                </a:solidFill>
                <a:latin typeface="Times New Roman" panose="02020603050405020304" pitchFamily="18" charset="0"/>
              </a:rPr>
              <a:t>等价条件：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48662205"/>
              </p:ext>
            </p:extLst>
          </p:nvPr>
        </p:nvGraphicFramePr>
        <p:xfrm>
          <a:off x="1595293" y="2109932"/>
          <a:ext cx="3233179" cy="512618"/>
        </p:xfrm>
        <a:graphic>
          <a:graphicData uri="http://schemas.openxmlformats.org/presentationml/2006/ole">
            <p:oleObj spid="_x0000_s29013" name="Equation" r:id="rId3" imgW="2005200" imgH="305280" progId="Equation.3">
              <p:embed/>
            </p:oleObj>
          </a:graphicData>
        </a:graphic>
      </p:graphicFrame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483393" y="1362075"/>
            <a:ext cx="74152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66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dirty="0" smtClean="0">
                <a:solidFill>
                  <a:srgbClr val="0066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en-US" altLang="zh-CN" dirty="0" smtClean="0">
                <a:solidFill>
                  <a:srgbClr val="006666"/>
                </a:solidFill>
                <a:latin typeface="+mn-lt"/>
              </a:rPr>
              <a:t>  </a:t>
            </a:r>
            <a:r>
              <a:rPr lang="zh-CN" altLang="en-US" b="1" dirty="0">
                <a:latin typeface="+mn-lt"/>
              </a:rPr>
              <a:t>线性空间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latin typeface="Arial" charset="0"/>
              </a:rPr>
              <a:t>的子空间</a:t>
            </a:r>
            <a:endParaRPr lang="zh-CN" altLang="en-US" b="1" dirty="0">
              <a:solidFill>
                <a:srgbClr val="006666"/>
              </a:solidFill>
              <a:latin typeface="宋体" pitchFamily="2" charset="-12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75907906"/>
              </p:ext>
            </p:extLst>
          </p:nvPr>
        </p:nvGraphicFramePr>
        <p:xfrm>
          <a:off x="5357812" y="2109932"/>
          <a:ext cx="3100388" cy="514608"/>
        </p:xfrm>
        <a:graphic>
          <a:graphicData uri="http://schemas.openxmlformats.org/presentationml/2006/ole">
            <p:oleObj spid="_x0000_s29014" name="Equation" r:id="rId4" imgW="2017800" imgH="330840" progId="Equation.3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1595293" y="3435639"/>
            <a:ext cx="5167312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SzPct val="85000"/>
              <a:defRPr/>
            </a:pPr>
            <a:r>
              <a:rPr lang="zh-CN" altLang="en-US" b="1" dirty="0">
                <a:solidFill>
                  <a:srgbClr val="006666"/>
                </a:solidFill>
                <a:latin typeface="Times New Roman"/>
                <a:ea typeface="宋体"/>
              </a:rPr>
              <a:t>求 </a:t>
            </a:r>
            <a:r>
              <a:rPr lang="en-US" altLang="zh-CN" b="1" i="1" dirty="0">
                <a:solidFill>
                  <a:srgbClr val="006666"/>
                </a:solidFill>
                <a:latin typeface="Times New Roman"/>
                <a:ea typeface="宋体"/>
              </a:rPr>
              <a:t>R</a:t>
            </a:r>
            <a:r>
              <a:rPr lang="en-US" altLang="zh-CN" b="1" baseline="-25000" dirty="0">
                <a:solidFill>
                  <a:srgbClr val="006666"/>
                </a:solidFill>
                <a:latin typeface="Times New Roman"/>
                <a:ea typeface="宋体"/>
              </a:rPr>
              <a:t>x</a:t>
            </a:r>
            <a:r>
              <a:rPr lang="zh-CN" altLang="en-US" b="1" dirty="0">
                <a:solidFill>
                  <a:srgbClr val="006666"/>
                </a:solidFill>
                <a:latin typeface="Times New Roman"/>
                <a:ea typeface="宋体"/>
                <a:sym typeface="Symbol"/>
              </a:rPr>
              <a:t></a:t>
            </a:r>
            <a:r>
              <a:rPr lang="en-US" altLang="zh-CN" b="1" dirty="0">
                <a:solidFill>
                  <a:srgbClr val="006666"/>
                </a:solidFill>
                <a:latin typeface="Times New Roman"/>
                <a:ea typeface="宋体"/>
              </a:rPr>
              <a:t> </a:t>
            </a:r>
            <a:r>
              <a:rPr lang="en-US" altLang="zh-CN" b="1" i="1" dirty="0" err="1">
                <a:solidFill>
                  <a:srgbClr val="006666"/>
                </a:solidFill>
                <a:latin typeface="Times New Roman"/>
                <a:ea typeface="宋体"/>
              </a:rPr>
              <a:t>R</a:t>
            </a:r>
            <a:r>
              <a:rPr lang="en-US" altLang="zh-CN" b="1" baseline="-25000" dirty="0" err="1">
                <a:solidFill>
                  <a:srgbClr val="006666"/>
                </a:solidFill>
                <a:latin typeface="Times New Roman"/>
                <a:ea typeface="宋体"/>
              </a:rPr>
              <a:t>y</a:t>
            </a:r>
            <a:r>
              <a:rPr lang="en-US" altLang="zh-CN" b="1" baseline="-25000" dirty="0">
                <a:solidFill>
                  <a:srgbClr val="006666"/>
                </a:solidFill>
                <a:latin typeface="Times New Roman"/>
                <a:ea typeface="宋体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+mn-ea"/>
              </a:rPr>
              <a:t>，</a:t>
            </a:r>
            <a:r>
              <a:rPr lang="en-US" altLang="zh-CN" b="1" i="1" dirty="0">
                <a:solidFill>
                  <a:srgbClr val="006666"/>
                </a:solidFill>
                <a:latin typeface="Times New Roman"/>
                <a:ea typeface="宋体"/>
              </a:rPr>
              <a:t>R</a:t>
            </a:r>
            <a:r>
              <a:rPr lang="en-US" altLang="zh-CN" b="1" baseline="-25000" dirty="0">
                <a:solidFill>
                  <a:srgbClr val="006666"/>
                </a:solidFill>
                <a:latin typeface="Times New Roman"/>
                <a:ea typeface="宋体"/>
              </a:rPr>
              <a:t>x</a:t>
            </a:r>
            <a:r>
              <a:rPr lang="zh-CN" altLang="en-US" b="1" dirty="0">
                <a:solidFill>
                  <a:srgbClr val="006666"/>
                </a:solidFill>
                <a:latin typeface="Times New Roman"/>
                <a:ea typeface="宋体"/>
                <a:sym typeface="Symbol"/>
              </a:rPr>
              <a:t></a:t>
            </a:r>
            <a:r>
              <a:rPr lang="en-US" altLang="zh-CN" b="1" dirty="0">
                <a:solidFill>
                  <a:srgbClr val="006666"/>
                </a:solidFill>
                <a:latin typeface="Times New Roman"/>
                <a:ea typeface="宋体"/>
              </a:rPr>
              <a:t> </a:t>
            </a:r>
            <a:r>
              <a:rPr lang="en-US" altLang="zh-CN" b="1" i="1" dirty="0" err="1">
                <a:solidFill>
                  <a:srgbClr val="006666"/>
                </a:solidFill>
                <a:latin typeface="Times New Roman"/>
                <a:ea typeface="宋体"/>
              </a:rPr>
              <a:t>R</a:t>
            </a:r>
            <a:r>
              <a:rPr lang="en-US" altLang="zh-CN" b="1" baseline="-25000" dirty="0" err="1">
                <a:solidFill>
                  <a:srgbClr val="006666"/>
                </a:solidFill>
                <a:latin typeface="Times New Roman"/>
                <a:ea typeface="宋体"/>
              </a:rPr>
              <a:t>yz</a:t>
            </a:r>
            <a:r>
              <a:rPr lang="en-US" altLang="zh-CN" b="1" baseline="-25000" dirty="0">
                <a:solidFill>
                  <a:srgbClr val="006666"/>
                </a:solidFill>
                <a:latin typeface="Times New Roman"/>
                <a:ea typeface="宋体"/>
              </a:rPr>
              <a:t> </a:t>
            </a:r>
            <a:r>
              <a:rPr lang="zh-CN" altLang="en-US" b="1" dirty="0">
                <a:solidFill>
                  <a:srgbClr val="006666"/>
                </a:solidFill>
                <a:latin typeface="Times New Roman"/>
                <a:ea typeface="宋体"/>
              </a:rPr>
              <a:t>。</a:t>
            </a:r>
            <a:endParaRPr lang="en-US" altLang="zh-CN" b="1" i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60289667"/>
              </p:ext>
            </p:extLst>
          </p:nvPr>
        </p:nvGraphicFramePr>
        <p:xfrm>
          <a:off x="1371600" y="4389468"/>
          <a:ext cx="4947500" cy="610148"/>
        </p:xfrm>
        <a:graphic>
          <a:graphicData uri="http://schemas.openxmlformats.org/presentationml/2006/ole">
            <p:oleObj spid="_x0000_s29015" name="Equation" r:id="rId5" imgW="2715840" imgH="330840" progId="Equation.3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00089958"/>
              </p:ext>
            </p:extLst>
          </p:nvPr>
        </p:nvGraphicFramePr>
        <p:xfrm>
          <a:off x="6424612" y="4413436"/>
          <a:ext cx="890588" cy="579830"/>
        </p:xfrm>
        <a:graphic>
          <a:graphicData uri="http://schemas.openxmlformats.org/presentationml/2006/ole">
            <p:oleObj spid="_x0000_s29016" name="Equation" r:id="rId6" imgW="482400" imgH="305280" progId="Equation.3">
              <p:embed/>
            </p:oleObj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3550408"/>
              </p:ext>
            </p:extLst>
          </p:nvPr>
        </p:nvGraphicFramePr>
        <p:xfrm>
          <a:off x="1595293" y="2759364"/>
          <a:ext cx="3511240" cy="524163"/>
        </p:xfrm>
        <a:graphic>
          <a:graphicData uri="http://schemas.openxmlformats.org/presentationml/2006/ole">
            <p:oleObj spid="_x0000_s29017" name="Equation" r:id="rId7" imgW="2233440" imgH="330840" progId="Equation.3">
              <p:embed/>
            </p:oleObj>
          </a:graphicData>
        </a:graphic>
      </p:graphicFrame>
      <p:graphicFrame>
        <p:nvGraphicFramePr>
          <p:cNvPr id="1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03416883"/>
              </p:ext>
            </p:extLst>
          </p:nvPr>
        </p:nvGraphicFramePr>
        <p:xfrm>
          <a:off x="1368425" y="5043518"/>
          <a:ext cx="5377636" cy="610148"/>
        </p:xfrm>
        <a:graphic>
          <a:graphicData uri="http://schemas.openxmlformats.org/presentationml/2006/ole">
            <p:oleObj spid="_x0000_s29018" name="Equation" r:id="rId8" imgW="2944080" imgH="330840" progId="Equation.3">
              <p:embed/>
            </p:oleObj>
          </a:graphicData>
        </a:graphic>
      </p:graphicFrame>
      <p:graphicFrame>
        <p:nvGraphicFramePr>
          <p:cNvPr id="1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54496492"/>
              </p:ext>
            </p:extLst>
          </p:nvPr>
        </p:nvGraphicFramePr>
        <p:xfrm>
          <a:off x="6746061" y="5068414"/>
          <a:ext cx="797739" cy="456664"/>
        </p:xfrm>
        <a:graphic>
          <a:graphicData uri="http://schemas.openxmlformats.org/presentationml/2006/ole">
            <p:oleObj spid="_x0000_s29019" name="Equation" r:id="rId9" imgW="431640" imgH="241560" progId="Equation.3">
              <p:embed/>
            </p:oleObj>
          </a:graphicData>
        </a:graphic>
      </p:graphicFrame>
      <p:sp>
        <p:nvSpPr>
          <p:cNvPr id="28683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52755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* 子空间的直和</a:t>
            </a:r>
          </a:p>
        </p:txBody>
      </p:sp>
      <p:sp>
        <p:nvSpPr>
          <p:cNvPr id="12" name="矩形 11"/>
          <p:cNvSpPr/>
          <p:nvPr/>
        </p:nvSpPr>
        <p:spPr>
          <a:xfrm>
            <a:off x="503236" y="438946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196868" y="1281173"/>
            <a:ext cx="778668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1" dirty="0" smtClean="0">
                <a:latin typeface="Perpetua"/>
              </a:rPr>
              <a:t>设</a:t>
            </a:r>
            <a:r>
              <a:rPr kumimoji="1" lang="en-US" altLang="zh-CN" b="1" i="1" dirty="0" smtClean="0">
                <a:latin typeface="Times New Roman" panose="02020603050405020304" pitchFamily="18" charset="0"/>
              </a:rPr>
              <a:t>V</a:t>
            </a:r>
            <a:r>
              <a:rPr kumimoji="1" lang="zh-CN" altLang="en-US" b="1" dirty="0" smtClean="0">
                <a:latin typeface="Times New Roman" panose="02020603050405020304" pitchFamily="18" charset="0"/>
              </a:rPr>
              <a:t>和</a:t>
            </a:r>
            <a:r>
              <a:rPr kumimoji="1" lang="en-US" altLang="zh-CN" b="1" i="1" dirty="0" smtClean="0">
                <a:latin typeface="Times New Roman" panose="02020603050405020304" pitchFamily="18" charset="0"/>
              </a:rPr>
              <a:t>W</a:t>
            </a:r>
            <a:r>
              <a:rPr kumimoji="1" lang="en-US" altLang="zh-CN" b="1" dirty="0" smtClean="0">
                <a:latin typeface="Times New Roman" panose="02020603050405020304" pitchFamily="18" charset="0"/>
              </a:rPr>
              <a:t> </a:t>
            </a:r>
            <a:r>
              <a:rPr kumimoji="1" lang="zh-CN" altLang="en-US" b="1" dirty="0" smtClean="0">
                <a:latin typeface="Times New Roman" panose="02020603050405020304" pitchFamily="18" charset="0"/>
              </a:rPr>
              <a:t>是数域</a:t>
            </a:r>
            <a:r>
              <a:rPr kumimoji="1" lang="en-US" altLang="zh-CN" b="1" i="1" dirty="0" smtClean="0">
                <a:latin typeface="Times New Roman" panose="02020603050405020304" pitchFamily="18" charset="0"/>
              </a:rPr>
              <a:t>F</a:t>
            </a:r>
            <a:r>
              <a:rPr kumimoji="1" lang="zh-CN" altLang="en-US" b="1" dirty="0" smtClean="0">
                <a:latin typeface="Times New Roman" panose="02020603050405020304" pitchFamily="18" charset="0"/>
              </a:rPr>
              <a:t>上的两个线性空间，如果存在</a:t>
            </a:r>
            <a:r>
              <a:rPr kumimoji="1" lang="en-US" altLang="zh-CN" b="1" i="1" dirty="0" smtClean="0">
                <a:latin typeface="Times New Roman" panose="02020603050405020304" pitchFamily="18" charset="0"/>
              </a:rPr>
              <a:t>V</a:t>
            </a:r>
            <a:r>
              <a:rPr kumimoji="1" lang="zh-CN" altLang="en-US" b="1" dirty="0" smtClean="0">
                <a:latin typeface="Times New Roman" panose="02020603050405020304" pitchFamily="18" charset="0"/>
              </a:rPr>
              <a:t>到</a:t>
            </a:r>
            <a:r>
              <a:rPr kumimoji="1" lang="en-US" altLang="zh-CN" b="1" i="1" dirty="0" smtClean="0">
                <a:latin typeface="Times New Roman" panose="02020603050405020304" pitchFamily="18" charset="0"/>
              </a:rPr>
              <a:t>W</a:t>
            </a:r>
            <a:r>
              <a:rPr kumimoji="1" lang="zh-CN" altLang="en-US" b="1" dirty="0" smtClean="0">
                <a:latin typeface="Times New Roman" panose="02020603050405020304" pitchFamily="18" charset="0"/>
              </a:rPr>
              <a:t>的一一映射 </a:t>
            </a:r>
            <a:r>
              <a:rPr kumimoji="1" lang="el-GR" altLang="zh-CN" b="1" i="1" dirty="0">
                <a:latin typeface="Times New Roman" panose="02020603050405020304" pitchFamily="18" charset="0"/>
              </a:rPr>
              <a:t>σ</a:t>
            </a:r>
            <a:r>
              <a:rPr kumimoji="1" lang="en-US" altLang="zh-CN" b="1" dirty="0" smtClean="0">
                <a:latin typeface="Times New Roman" panose="02020603050405020304" pitchFamily="18" charset="0"/>
              </a:rPr>
              <a:t>: </a:t>
            </a:r>
            <a:r>
              <a:rPr kumimoji="1" lang="en-US" altLang="zh-CN" b="1" i="1" dirty="0">
                <a:latin typeface="Times New Roman" panose="02020603050405020304" pitchFamily="18" charset="0"/>
              </a:rPr>
              <a:t>V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b="1" dirty="0" smtClean="0">
                <a:latin typeface="Perpetua"/>
              </a:rPr>
              <a:t>→</a:t>
            </a:r>
            <a:r>
              <a:rPr kumimoji="1" lang="en-US" altLang="zh-CN" b="1" i="1" dirty="0">
                <a:latin typeface="Times New Roman" panose="02020603050405020304" pitchFamily="18" charset="0"/>
              </a:rPr>
              <a:t>W</a:t>
            </a:r>
            <a:r>
              <a:rPr kumimoji="1" lang="en-US" altLang="zh-CN" b="1" i="1" dirty="0" smtClean="0">
                <a:latin typeface="Times New Roman" panose="02020603050405020304" pitchFamily="18" charset="0"/>
              </a:rPr>
              <a:t> </a:t>
            </a:r>
            <a:r>
              <a:rPr kumimoji="1" lang="zh-CN" altLang="en-US" b="1" dirty="0" smtClean="0">
                <a:latin typeface="Times New Roman" panose="02020603050405020304" pitchFamily="18" charset="0"/>
              </a:rPr>
              <a:t>，使得</a:t>
            </a:r>
            <a:endParaRPr kumimoji="1"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198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82739642"/>
              </p:ext>
            </p:extLst>
          </p:nvPr>
        </p:nvGraphicFramePr>
        <p:xfrm>
          <a:off x="1830388" y="2559050"/>
          <a:ext cx="4875212" cy="1171575"/>
        </p:xfrm>
        <a:graphic>
          <a:graphicData uri="http://schemas.openxmlformats.org/presentationml/2006/ole">
            <p:oleObj spid="_x0000_s42049" name="Equation" r:id="rId3" imgW="1841400" imgH="431640" progId="Equation.DSMT4">
              <p:embed/>
            </p:oleObj>
          </a:graphicData>
        </a:graphic>
      </p:graphicFrame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1196868" y="3775709"/>
            <a:ext cx="7239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1" dirty="0" smtClean="0">
                <a:latin typeface="Perpetua"/>
              </a:rPr>
              <a:t>对任意             成立，则称</a:t>
            </a:r>
            <a:r>
              <a:rPr kumimoji="1" lang="en-US" altLang="zh-CN" b="1" i="1" dirty="0">
                <a:latin typeface="Times New Roman" panose="02020603050405020304" pitchFamily="18" charset="0"/>
              </a:rPr>
              <a:t>V</a:t>
            </a:r>
            <a:r>
              <a:rPr kumimoji="1" lang="zh-CN" altLang="en-US" b="1" dirty="0">
                <a:latin typeface="Times New Roman" panose="02020603050405020304" pitchFamily="18" charset="0"/>
              </a:rPr>
              <a:t>和</a:t>
            </a:r>
            <a:r>
              <a:rPr kumimoji="1" lang="en-US" altLang="zh-CN" b="1" i="1" dirty="0" smtClean="0">
                <a:latin typeface="Times New Roman" panose="02020603050405020304" pitchFamily="18" charset="0"/>
              </a:rPr>
              <a:t>W</a:t>
            </a:r>
            <a:r>
              <a:rPr kumimoji="1" lang="zh-CN" altLang="en-US" b="1" dirty="0" smtClean="0">
                <a:latin typeface="Times New Roman" panose="02020603050405020304" pitchFamily="18" charset="0"/>
              </a:rPr>
              <a:t>是</a:t>
            </a:r>
            <a:r>
              <a:rPr kumimoji="1"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同构的线性空间</a:t>
            </a:r>
            <a:r>
              <a:rPr kumimoji="1" lang="zh-CN" altLang="en-US" b="1" dirty="0" smtClean="0">
                <a:latin typeface="Times New Roman" panose="02020603050405020304" pitchFamily="18" charset="0"/>
              </a:rPr>
              <a:t>，</a:t>
            </a:r>
            <a:r>
              <a:rPr kumimoji="1" lang="el-GR" altLang="zh-CN" b="1" i="1" dirty="0" smtClean="0">
                <a:latin typeface="Times New Roman" panose="02020603050405020304" pitchFamily="18" charset="0"/>
              </a:rPr>
              <a:t>σ</a:t>
            </a:r>
            <a:r>
              <a:rPr kumimoji="1" lang="zh-CN" altLang="en-US" b="1" dirty="0" smtClean="0">
                <a:latin typeface="Times New Roman" panose="02020603050405020304" pitchFamily="18" charset="0"/>
              </a:rPr>
              <a:t>称为</a:t>
            </a:r>
            <a:r>
              <a:rPr kumimoji="1"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同构映射</a:t>
            </a:r>
            <a:r>
              <a:rPr kumimoji="1" lang="en-US" altLang="zh-CN" b="1" dirty="0" smtClean="0">
                <a:latin typeface="Times New Roman" panose="02020603050405020304" pitchFamily="18" charset="0"/>
              </a:rPr>
              <a:t>.</a:t>
            </a:r>
            <a:endParaRPr kumimoji="1"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1989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52755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六、线性空间的同构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2400" y="1281173"/>
            <a:ext cx="1008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62164757"/>
              </p:ext>
            </p:extLst>
          </p:nvPr>
        </p:nvGraphicFramePr>
        <p:xfrm>
          <a:off x="2590800" y="3841897"/>
          <a:ext cx="2622550" cy="550863"/>
        </p:xfrm>
        <a:graphic>
          <a:graphicData uri="http://schemas.openxmlformats.org/presentationml/2006/ole">
            <p:oleObj spid="_x0000_s42050" name="Equation" r:id="rId4" imgW="990360" imgH="203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196868" y="1281173"/>
            <a:ext cx="77866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1" dirty="0" smtClean="0">
                <a:latin typeface="Perpetua"/>
              </a:rPr>
              <a:t>设</a:t>
            </a:r>
            <a:r>
              <a:rPr kumimoji="1" lang="el-GR" altLang="zh-CN" b="1" i="1" dirty="0" smtClean="0">
                <a:latin typeface="Times New Roman" panose="02020603050405020304" pitchFamily="18" charset="0"/>
              </a:rPr>
              <a:t>σ</a:t>
            </a:r>
            <a:r>
              <a:rPr kumimoji="1" lang="zh-CN" altLang="en-US" b="1" dirty="0" smtClean="0">
                <a:latin typeface="Times New Roman" panose="02020603050405020304" pitchFamily="18" charset="0"/>
              </a:rPr>
              <a:t>为线性空间</a:t>
            </a:r>
            <a:r>
              <a:rPr kumimoji="1" lang="en-US" altLang="zh-CN" b="1" i="1" dirty="0" smtClean="0">
                <a:latin typeface="Times New Roman" panose="02020603050405020304" pitchFamily="18" charset="0"/>
              </a:rPr>
              <a:t>V</a:t>
            </a:r>
            <a:r>
              <a:rPr kumimoji="1" lang="zh-CN" altLang="en-US" b="1" dirty="0">
                <a:latin typeface="Times New Roman" panose="02020603050405020304" pitchFamily="18" charset="0"/>
              </a:rPr>
              <a:t>到</a:t>
            </a:r>
            <a:r>
              <a:rPr kumimoji="1" lang="en-US" altLang="zh-CN" b="1" i="1" dirty="0" smtClean="0">
                <a:latin typeface="Times New Roman" panose="02020603050405020304" pitchFamily="18" charset="0"/>
              </a:rPr>
              <a:t>W</a:t>
            </a:r>
            <a:r>
              <a:rPr kumimoji="1" lang="zh-CN" altLang="en-US" b="1" dirty="0" smtClean="0">
                <a:latin typeface="Times New Roman" panose="02020603050405020304" pitchFamily="18" charset="0"/>
              </a:rPr>
              <a:t>的同构，则</a:t>
            </a:r>
            <a:endParaRPr kumimoji="1"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198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74852365"/>
              </p:ext>
            </p:extLst>
          </p:nvPr>
        </p:nvGraphicFramePr>
        <p:xfrm>
          <a:off x="854075" y="2066925"/>
          <a:ext cx="7651750" cy="1057275"/>
        </p:xfrm>
        <a:graphic>
          <a:graphicData uri="http://schemas.openxmlformats.org/presentationml/2006/ole">
            <p:oleObj spid="_x0000_s51245" name="Equation" r:id="rId3" imgW="3009600" imgH="406080" progId="Equation.DSMT4">
              <p:embed/>
            </p:oleObj>
          </a:graphicData>
        </a:graphic>
      </p:graphicFrame>
      <p:sp>
        <p:nvSpPr>
          <p:cNvPr id="41989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52755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六、线性空间的同构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2400" y="121442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08223123"/>
              </p:ext>
            </p:extLst>
          </p:nvPr>
        </p:nvGraphicFramePr>
        <p:xfrm>
          <a:off x="854075" y="3124200"/>
          <a:ext cx="7234238" cy="1123950"/>
        </p:xfrm>
        <a:graphic>
          <a:graphicData uri="http://schemas.openxmlformats.org/presentationml/2006/ole">
            <p:oleObj spid="_x0000_s51246" name="Equation" r:id="rId4" imgW="2844720" imgH="431640" progId="Equation.DSMT4">
              <p:embed/>
            </p:oleObj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06838996"/>
              </p:ext>
            </p:extLst>
          </p:nvPr>
        </p:nvGraphicFramePr>
        <p:xfrm>
          <a:off x="854075" y="4343400"/>
          <a:ext cx="5845175" cy="561975"/>
        </p:xfrm>
        <a:graphic>
          <a:graphicData uri="http://schemas.openxmlformats.org/presentationml/2006/ole">
            <p:oleObj spid="_x0000_s51247" name="Equation" r:id="rId5" imgW="2298600" imgH="215640" progId="Equation.DSMT4">
              <p:embed/>
            </p:oleObj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80553254"/>
              </p:ext>
            </p:extLst>
          </p:nvPr>
        </p:nvGraphicFramePr>
        <p:xfrm>
          <a:off x="854075" y="5000625"/>
          <a:ext cx="7040563" cy="1090613"/>
        </p:xfrm>
        <a:graphic>
          <a:graphicData uri="http://schemas.openxmlformats.org/presentationml/2006/ole">
            <p:oleObj spid="_x0000_s51248" name="Equation" r:id="rId6" imgW="2768400" imgH="41904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788206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3400" y="1706940"/>
            <a:ext cx="818685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   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个集合，如果定义的加法和数乘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运算是</a:t>
            </a:r>
            <a:endParaRPr kumimoji="1"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通常的数间的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加乘运算，则只需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检验运算</a:t>
            </a:r>
            <a:endParaRPr kumimoji="1"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封闭性．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33400" y="3512910"/>
            <a:ext cx="818685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5.   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个集合，如果定义的加法和数乘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运算不</a:t>
            </a:r>
            <a:endParaRPr kumimoji="1"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通常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的数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间的加乘运算，则必需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检验</a:t>
            </a:r>
            <a:endParaRPr kumimoji="1"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是否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满足八条线性运算规律．</a:t>
            </a:r>
          </a:p>
        </p:txBody>
      </p:sp>
      <p:sp>
        <p:nvSpPr>
          <p:cNvPr id="54276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一、线性空间的基本概念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09550" y="685800"/>
            <a:ext cx="2757488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1.</a:t>
            </a:r>
            <a:r>
              <a:rPr kumimoji="1" lang="en-US" altLang="zh-CN">
                <a:solidFill>
                  <a:srgbClr val="FF0000"/>
                </a:solidFill>
              </a:rPr>
              <a:t> </a:t>
            </a:r>
            <a:r>
              <a:rPr kumimoji="1" lang="zh-CN" altLang="en-US">
                <a:solidFill>
                  <a:srgbClr val="FF0000"/>
                </a:solidFill>
              </a:rPr>
              <a:t>线性空间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80" name="Rectangle 16"/>
          <p:cNvSpPr>
            <a:spLocks noChangeArrowheads="1"/>
          </p:cNvSpPr>
          <p:nvPr/>
        </p:nvSpPr>
        <p:spPr bwMode="auto">
          <a:xfrm>
            <a:off x="1512888" y="3351213"/>
            <a:ext cx="68754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Symbol" panose="05050102010706020507" pitchFamily="18" charset="2"/>
              </a:rPr>
              <a:t>定义加法：</a:t>
            </a:r>
          </a:p>
        </p:txBody>
      </p:sp>
      <p:graphicFrame>
        <p:nvGraphicFramePr>
          <p:cNvPr id="292868" name="Object 4"/>
          <p:cNvGraphicFramePr>
            <a:graphicFrameLocks noChangeAspect="1"/>
          </p:cNvGraphicFramePr>
          <p:nvPr/>
        </p:nvGraphicFramePr>
        <p:xfrm>
          <a:off x="2433638" y="3783013"/>
          <a:ext cx="5233987" cy="509587"/>
        </p:xfrm>
        <a:graphic>
          <a:graphicData uri="http://schemas.openxmlformats.org/presentationml/2006/ole">
            <p:oleObj spid="_x0000_s3463" name="公式" r:id="rId3" imgW="3286800" imgH="305280" progId="Equation.3">
              <p:embed/>
            </p:oleObj>
          </a:graphicData>
        </a:graphic>
      </p:graphicFrame>
      <p:graphicFrame>
        <p:nvGraphicFramePr>
          <p:cNvPr id="292874" name="Object 10"/>
          <p:cNvGraphicFramePr>
            <a:graphicFrameLocks noChangeAspect="1"/>
          </p:cNvGraphicFramePr>
          <p:nvPr/>
        </p:nvGraphicFramePr>
        <p:xfrm>
          <a:off x="1619250" y="2774950"/>
          <a:ext cx="2547938" cy="468313"/>
        </p:xfrm>
        <a:graphic>
          <a:graphicData uri="http://schemas.openxmlformats.org/presentationml/2006/ole">
            <p:oleObj spid="_x0000_s3464" name="公式" r:id="rId4" imgW="1725840" imgH="305280" progId="Equation.3">
              <p:embed/>
            </p:oleObj>
          </a:graphicData>
        </a:graphic>
      </p:graphicFrame>
      <p:graphicFrame>
        <p:nvGraphicFramePr>
          <p:cNvPr id="2" name="Object 19"/>
          <p:cNvGraphicFramePr>
            <a:graphicFrameLocks noChangeAspect="1"/>
          </p:cNvGraphicFramePr>
          <p:nvPr/>
        </p:nvGraphicFramePr>
        <p:xfrm>
          <a:off x="4237038" y="2774950"/>
          <a:ext cx="3214687" cy="468313"/>
        </p:xfrm>
        <a:graphic>
          <a:graphicData uri="http://schemas.openxmlformats.org/presentationml/2006/ole">
            <p:oleObj spid="_x0000_s3465" name="公式" r:id="rId5" imgW="2182680" imgH="305280" progId="Equation.3">
              <p:embed/>
            </p:oleObj>
          </a:graphicData>
        </a:graphic>
      </p:graphicFrame>
      <p:graphicFrame>
        <p:nvGraphicFramePr>
          <p:cNvPr id="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78695583"/>
              </p:ext>
            </p:extLst>
          </p:nvPr>
        </p:nvGraphicFramePr>
        <p:xfrm>
          <a:off x="1657783" y="2103438"/>
          <a:ext cx="5381625" cy="487362"/>
        </p:xfrm>
        <a:graphic>
          <a:graphicData uri="http://schemas.openxmlformats.org/presentationml/2006/ole">
            <p:oleObj spid="_x0000_s3466" name="公式" r:id="rId6" imgW="3528000" imgH="305280" progId="Equation.3">
              <p:embed/>
            </p:oleObj>
          </a:graphicData>
        </a:graphic>
      </p:graphicFrame>
      <p:sp>
        <p:nvSpPr>
          <p:cNvPr id="292877" name="Rectangle 13"/>
          <p:cNvSpPr>
            <a:spLocks noChangeArrowheads="1"/>
          </p:cNvSpPr>
          <p:nvPr/>
        </p:nvSpPr>
        <p:spPr bwMode="auto">
          <a:xfrm>
            <a:off x="685800" y="1444625"/>
            <a:ext cx="74152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6666"/>
                </a:solidFill>
              </a:rPr>
              <a:t>例</a:t>
            </a:r>
            <a:r>
              <a:rPr lang="en-US" altLang="zh-CN" dirty="0" smtClean="0">
                <a:solidFill>
                  <a:srgbClr val="006666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dirty="0" smtClean="0">
                <a:solidFill>
                  <a:srgbClr val="006666"/>
                </a:solidFill>
              </a:rPr>
              <a:t> </a:t>
            </a:r>
            <a:r>
              <a:rPr lang="zh-CN" altLang="en-US" b="1" dirty="0"/>
              <a:t>实数域上全体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n </a:t>
            </a:r>
            <a:r>
              <a:rPr lang="zh-CN" altLang="en-US" b="1" dirty="0"/>
              <a:t>维向量的集合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aphicFrame>
        <p:nvGraphicFramePr>
          <p:cNvPr id="62492" name="Object 28"/>
          <p:cNvGraphicFramePr>
            <a:graphicFrameLocks noChangeAspect="1"/>
          </p:cNvGraphicFramePr>
          <p:nvPr/>
        </p:nvGraphicFramePr>
        <p:xfrm>
          <a:off x="7453313" y="2827338"/>
          <a:ext cx="863600" cy="393700"/>
        </p:xfrm>
        <a:graphic>
          <a:graphicData uri="http://schemas.openxmlformats.org/presentationml/2006/ole">
            <p:oleObj spid="_x0000_s3467" name="公式" r:id="rId7" imgW="583920" imgH="254520" progId="Equation.3">
              <p:embed/>
            </p:oleObj>
          </a:graphicData>
        </a:graphic>
      </p:graphicFrame>
      <p:sp>
        <p:nvSpPr>
          <p:cNvPr id="62493" name="Rectangle 29"/>
          <p:cNvSpPr>
            <a:spLocks noChangeArrowheads="1"/>
          </p:cNvSpPr>
          <p:nvPr/>
        </p:nvSpPr>
        <p:spPr bwMode="auto">
          <a:xfrm>
            <a:off x="1512888" y="4277380"/>
            <a:ext cx="68754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Symbol" panose="05050102010706020507" pitchFamily="18" charset="2"/>
              </a:rPr>
              <a:t>定义数乘：</a:t>
            </a:r>
          </a:p>
        </p:txBody>
      </p:sp>
      <p:graphicFrame>
        <p:nvGraphicFramePr>
          <p:cNvPr id="4" name="Object 30"/>
          <p:cNvGraphicFramePr>
            <a:graphicFrameLocks noChangeAspect="1"/>
          </p:cNvGraphicFramePr>
          <p:nvPr/>
        </p:nvGraphicFramePr>
        <p:xfrm>
          <a:off x="2916238" y="4719638"/>
          <a:ext cx="3116262" cy="468312"/>
        </p:xfrm>
        <a:graphic>
          <a:graphicData uri="http://schemas.openxmlformats.org/presentationml/2006/ole">
            <p:oleObj spid="_x0000_s3468" name="公式" r:id="rId8" imgW="2119320" imgH="305280" progId="Equation.3">
              <p:embed/>
            </p:oleObj>
          </a:graphicData>
        </a:graphic>
      </p:graphicFrame>
      <p:graphicFrame>
        <p:nvGraphicFramePr>
          <p:cNvPr id="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52974631"/>
              </p:ext>
            </p:extLst>
          </p:nvPr>
        </p:nvGraphicFramePr>
        <p:xfrm>
          <a:off x="1657783" y="5248420"/>
          <a:ext cx="3714750" cy="446539"/>
        </p:xfrm>
        <a:graphic>
          <a:graphicData uri="http://schemas.openxmlformats.org/presentationml/2006/ole">
            <p:oleObj spid="_x0000_s3469" name="Equation" r:id="rId9" imgW="2512800" imgH="292680" progId="Equation.3">
              <p:embed/>
            </p:oleObj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45534802"/>
              </p:ext>
            </p:extLst>
          </p:nvPr>
        </p:nvGraphicFramePr>
        <p:xfrm>
          <a:off x="1687946" y="5678633"/>
          <a:ext cx="3684587" cy="442912"/>
        </p:xfrm>
        <a:graphic>
          <a:graphicData uri="http://schemas.openxmlformats.org/presentationml/2006/ole">
            <p:oleObj spid="_x0000_s3470" name="Equation" r:id="rId10" imgW="2512800" imgH="292680" progId="Equation.3">
              <p:embed/>
            </p:oleObj>
          </a:graphicData>
        </a:graphic>
      </p:graphicFrame>
      <p:sp>
        <p:nvSpPr>
          <p:cNvPr id="3085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一、线性空间的基本概念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9550" y="685800"/>
            <a:ext cx="2757488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1.</a:t>
            </a:r>
            <a:r>
              <a:rPr kumimoji="1" lang="en-US" altLang="zh-CN">
                <a:solidFill>
                  <a:srgbClr val="FF0000"/>
                </a:solidFill>
              </a:rPr>
              <a:t> </a:t>
            </a:r>
            <a:r>
              <a:rPr kumimoji="1" lang="zh-CN" altLang="en-US">
                <a:solidFill>
                  <a:srgbClr val="FF0000"/>
                </a:solidFill>
              </a:rPr>
              <a:t>线性空间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0" grpId="0"/>
      <p:bldP spid="292877" grpId="0"/>
      <p:bldP spid="6249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2"/>
          <p:cNvSpPr txBox="1">
            <a:spLocks noChangeArrowheads="1"/>
          </p:cNvSpPr>
          <p:nvPr/>
        </p:nvSpPr>
        <p:spPr bwMode="auto">
          <a:xfrm>
            <a:off x="685800" y="1429534"/>
            <a:ext cx="7772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kumimoji="1" lang="zh-CN" altLang="en-US" b="1" dirty="0">
                <a:latin typeface="Times New Roman" panose="02020603050405020304" pitchFamily="18" charset="0"/>
              </a:rPr>
              <a:t>实数域 </a:t>
            </a:r>
            <a:r>
              <a:rPr kumimoji="1" lang="en-US" altLang="zh-CN" b="1" i="1" dirty="0">
                <a:latin typeface="Times New Roman" panose="02020603050405020304" pitchFamily="18" charset="0"/>
              </a:rPr>
              <a:t>R</a:t>
            </a:r>
            <a:r>
              <a:rPr kumimoji="1" lang="zh-CN" altLang="en-US" b="1" dirty="0">
                <a:latin typeface="Times New Roman" panose="02020603050405020304" pitchFamily="18" charset="0"/>
              </a:rPr>
              <a:t>上的全体 </a:t>
            </a:r>
            <a:r>
              <a:rPr kumimoji="1" lang="en-US" altLang="zh-CN" b="1" i="1" dirty="0" err="1">
                <a:latin typeface="Times New Roman" panose="02020603050405020304" pitchFamily="18" charset="0"/>
              </a:rPr>
              <a:t>m</a:t>
            </a:r>
            <a:r>
              <a:rPr kumimoji="1" lang="en-US" altLang="en-US" b="1" dirty="0" err="1">
                <a:latin typeface="Symbol" panose="05050102010706020507" pitchFamily="18" charset="2"/>
              </a:rPr>
              <a:t>×</a:t>
            </a:r>
            <a:r>
              <a:rPr kumimoji="1" lang="en-US" altLang="zh-CN" b="1" i="1" dirty="0" err="1">
                <a:latin typeface="Times New Roman" panose="02020603050405020304" pitchFamily="18" charset="0"/>
              </a:rPr>
              <a:t>n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b="1" dirty="0">
                <a:latin typeface="Times New Roman" panose="02020603050405020304" pitchFamily="18" charset="0"/>
              </a:rPr>
              <a:t>矩阵，对矩阵的</a:t>
            </a:r>
            <a:r>
              <a:rPr kumimoji="1" lang="zh-CN" altLang="en-US" b="1" dirty="0" smtClean="0">
                <a:latin typeface="Times New Roman" panose="02020603050405020304" pitchFamily="18" charset="0"/>
              </a:rPr>
              <a:t>加法和数</a:t>
            </a:r>
            <a:r>
              <a:rPr kumimoji="1" lang="zh-CN" altLang="en-US" b="1" dirty="0">
                <a:latin typeface="Times New Roman" panose="02020603050405020304" pitchFamily="18" charset="0"/>
              </a:rPr>
              <a:t>乘运算构成  </a:t>
            </a:r>
            <a:r>
              <a:rPr kumimoji="1" lang="en-US" altLang="zh-CN" b="1" i="1" dirty="0">
                <a:latin typeface="Times New Roman" panose="02020603050405020304" pitchFamily="18" charset="0"/>
              </a:rPr>
              <a:t>R</a:t>
            </a:r>
            <a:r>
              <a:rPr kumimoji="1" lang="zh-CN" altLang="en-US" b="1" dirty="0">
                <a:latin typeface="Times New Roman" panose="02020603050405020304" pitchFamily="18" charset="0"/>
              </a:rPr>
              <a:t>上的线性空间，记作 </a:t>
            </a:r>
            <a:r>
              <a:rPr kumimoji="1" lang="en-US" altLang="zh-CN" b="1" i="1" dirty="0" err="1">
                <a:latin typeface="Times New Roman" panose="02020603050405020304" pitchFamily="18" charset="0"/>
              </a:rPr>
              <a:t>R</a:t>
            </a:r>
            <a:r>
              <a:rPr kumimoji="1" lang="en-US" altLang="zh-CN" b="1" i="1" baseline="36000" dirty="0" err="1">
                <a:latin typeface="Times New Roman" panose="02020603050405020304" pitchFamily="18" charset="0"/>
              </a:rPr>
              <a:t>m</a:t>
            </a:r>
            <a:r>
              <a:rPr kumimoji="1" lang="en-US" altLang="en-US" sz="2400" b="1" baseline="46000" dirty="0" err="1">
                <a:latin typeface="Times New Roman" panose="02020603050405020304" pitchFamily="18" charset="0"/>
              </a:rPr>
              <a:t>×</a:t>
            </a:r>
            <a:r>
              <a:rPr kumimoji="1" lang="en-US" altLang="zh-CN" b="1" i="1" baseline="36000" dirty="0" err="1">
                <a:latin typeface="Times New Roman" panose="02020603050405020304" pitchFamily="18" charset="0"/>
              </a:rPr>
              <a:t>n</a:t>
            </a:r>
            <a:endParaRPr kumimoji="1"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901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60762728"/>
              </p:ext>
            </p:extLst>
          </p:nvPr>
        </p:nvGraphicFramePr>
        <p:xfrm>
          <a:off x="1655763" y="4068763"/>
          <a:ext cx="4265612" cy="555625"/>
        </p:xfrm>
        <a:graphic>
          <a:graphicData uri="http://schemas.openxmlformats.org/presentationml/2006/ole">
            <p:oleObj spid="_x0000_s4247" name="公式" r:id="rId3" imgW="2462040" imgH="305280" progId="Equation.3">
              <p:embed/>
            </p:oleObj>
          </a:graphicData>
        </a:graphic>
      </p:graphicFrame>
      <p:graphicFrame>
        <p:nvGraphicFramePr>
          <p:cNvPr id="901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50486131"/>
              </p:ext>
            </p:extLst>
          </p:nvPr>
        </p:nvGraphicFramePr>
        <p:xfrm>
          <a:off x="2768600" y="4718050"/>
          <a:ext cx="3152775" cy="539750"/>
        </p:xfrm>
        <a:graphic>
          <a:graphicData uri="http://schemas.openxmlformats.org/presentationml/2006/ole">
            <p:oleObj spid="_x0000_s4248" name="公式" r:id="rId4" imgW="1865520" imgH="305280" progId="Equation.3">
              <p:embed/>
            </p:oleObj>
          </a:graphicData>
        </a:graphic>
      </p:graphicFrame>
      <p:sp>
        <p:nvSpPr>
          <p:cNvPr id="4102" name="AutoShape 6"/>
          <p:cNvSpPr>
            <a:spLocks noChangeAspect="1" noChangeArrowheads="1" noTextEdit="1"/>
          </p:cNvSpPr>
          <p:nvPr/>
        </p:nvSpPr>
        <p:spPr bwMode="auto">
          <a:xfrm>
            <a:off x="1709738" y="5726113"/>
            <a:ext cx="3733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8294" name="Rectangle 7"/>
          <p:cNvSpPr>
            <a:spLocks noChangeArrowheads="1"/>
          </p:cNvSpPr>
          <p:nvPr/>
        </p:nvSpPr>
        <p:spPr bwMode="auto">
          <a:xfrm>
            <a:off x="1600200" y="5549900"/>
            <a:ext cx="350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b="1">
                <a:ea typeface="黑体" panose="02010609060101010101" pitchFamily="49" charset="-122"/>
              </a:rPr>
              <a:t>∴</a:t>
            </a:r>
            <a:r>
              <a:rPr lang="en-US" altLang="zh-CN" b="1">
                <a:ea typeface="黑体" panose="02010609060101010101" pitchFamily="49" charset="-122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 i="1" baseline="36000">
                <a:latin typeface="Times New Roman" panose="02020603050405020304" pitchFamily="18" charset="0"/>
              </a:rPr>
              <a:t>m</a:t>
            </a:r>
            <a:r>
              <a:rPr lang="en-US" altLang="en-US" sz="1800" b="1" baseline="46000">
                <a:latin typeface="Symbol" panose="05050102010706020507" pitchFamily="18" charset="2"/>
              </a:rPr>
              <a:t>×</a:t>
            </a:r>
            <a:r>
              <a:rPr lang="en-US" altLang="zh-CN" b="1" i="1" baseline="36000">
                <a:latin typeface="Times New Roman" panose="02020603050405020304" pitchFamily="18" charset="0"/>
              </a:rPr>
              <a:t>n</a:t>
            </a:r>
            <a:r>
              <a:rPr lang="zh-CN" altLang="en-US" b="1">
                <a:latin typeface="宋体" panose="02010600030101010101" pitchFamily="2" charset="-122"/>
              </a:rPr>
              <a:t>是一个线性空间。</a:t>
            </a:r>
          </a:p>
        </p:txBody>
      </p:sp>
      <p:graphicFrame>
        <p:nvGraphicFramePr>
          <p:cNvPr id="901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54621463"/>
              </p:ext>
            </p:extLst>
          </p:nvPr>
        </p:nvGraphicFramePr>
        <p:xfrm>
          <a:off x="1676400" y="3276600"/>
          <a:ext cx="4821238" cy="584200"/>
        </p:xfrm>
        <a:graphic>
          <a:graphicData uri="http://schemas.openxmlformats.org/presentationml/2006/ole">
            <p:oleObj spid="_x0000_s4249" name="公式" r:id="rId5" imgW="2779200" imgH="330840" progId="Equation.3">
              <p:embed/>
            </p:oleObj>
          </a:graphicData>
        </a:graphic>
      </p:graphicFrame>
      <p:sp>
        <p:nvSpPr>
          <p:cNvPr id="4104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一、线性空间的基本概念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09550" y="685800"/>
            <a:ext cx="2757488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1.</a:t>
            </a:r>
            <a:r>
              <a:rPr kumimoji="1" lang="en-US" altLang="zh-CN">
                <a:solidFill>
                  <a:srgbClr val="FF0000"/>
                </a:solidFill>
              </a:rPr>
              <a:t> </a:t>
            </a:r>
            <a:r>
              <a:rPr kumimoji="1" lang="zh-CN" altLang="en-US">
                <a:solidFill>
                  <a:srgbClr val="FF0000"/>
                </a:solidFill>
              </a:rPr>
              <a:t>线性空间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/>
      <p:bldP spid="26829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9"/>
          <p:cNvSpPr>
            <a:spLocks noChangeArrowheads="1"/>
          </p:cNvSpPr>
          <p:nvPr/>
        </p:nvSpPr>
        <p:spPr bwMode="auto">
          <a:xfrm>
            <a:off x="928687" y="3896450"/>
            <a:ext cx="793005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对于多项式的加法、数</a:t>
            </a:r>
            <a:r>
              <a:rPr lang="zh-CN" altLang="en-US" b="1" dirty="0" smtClean="0">
                <a:latin typeface="宋体" panose="02010600030101010101" pitchFamily="2" charset="-122"/>
              </a:rPr>
              <a:t>乘</a:t>
            </a:r>
            <a:r>
              <a:rPr lang="zh-CN" altLang="en-US" b="1" dirty="0">
                <a:latin typeface="宋体" panose="02010600030101010101" pitchFamily="2" charset="-122"/>
              </a:rPr>
              <a:t>运算</a:t>
            </a:r>
            <a:r>
              <a:rPr lang="zh-CN" altLang="en-US" b="1" dirty="0" smtClean="0">
                <a:latin typeface="宋体" panose="02010600030101010101" pitchFamily="2" charset="-122"/>
              </a:rPr>
              <a:t>构成</a:t>
            </a:r>
            <a:r>
              <a:rPr lang="zh-CN" altLang="en-US" b="1" dirty="0" smtClean="0">
                <a:latin typeface="Times New Roman" panose="02020603050405020304" pitchFamily="18" charset="0"/>
              </a:rPr>
              <a:t>线性空间</a:t>
            </a:r>
            <a:r>
              <a:rPr lang="en-US" altLang="zh-CN" b="1" dirty="0" smtClean="0">
                <a:latin typeface="Times New Roman" panose="02020603050405020304" pitchFamily="18" charset="0"/>
              </a:rPr>
              <a:t>.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122" name="Object 21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2817631625"/>
              </p:ext>
            </p:extLst>
          </p:nvPr>
        </p:nvGraphicFramePr>
        <p:xfrm>
          <a:off x="1233487" y="2740531"/>
          <a:ext cx="6757987" cy="614363"/>
        </p:xfrm>
        <a:graphic>
          <a:graphicData uri="http://schemas.openxmlformats.org/presentationml/2006/ole">
            <p:oleObj spid="_x0000_s5175" name="Equation" r:id="rId3" imgW="3073400" imgH="279400" progId="Equation.DSMT4">
              <p:embed/>
            </p:oleObj>
          </a:graphicData>
        </a:graphic>
      </p:graphicFrame>
      <p:sp>
        <p:nvSpPr>
          <p:cNvPr id="5125" name="矩形 22"/>
          <p:cNvSpPr>
            <a:spLocks noChangeArrowheads="1"/>
          </p:cNvSpPr>
          <p:nvPr/>
        </p:nvSpPr>
        <p:spPr bwMode="auto">
          <a:xfrm>
            <a:off x="533400" y="1614200"/>
            <a:ext cx="7848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次数小于</a:t>
            </a:r>
            <a:r>
              <a:rPr lang="en-US" altLang="zh-CN" b="1" i="1" dirty="0">
                <a:latin typeface="Times New Roman" panose="02020603050405020304" pitchFamily="18" charset="0"/>
              </a:rPr>
              <a:t>n </a:t>
            </a:r>
            <a:r>
              <a:rPr lang="zh-CN" altLang="en-US" b="1" dirty="0">
                <a:latin typeface="宋体" panose="02010600030101010101" pitchFamily="2" charset="-122"/>
              </a:rPr>
              <a:t>的多项式的全体，记</a:t>
            </a:r>
            <a:r>
              <a:rPr lang="zh-CN" altLang="en-US" b="1" dirty="0" smtClean="0">
                <a:latin typeface="宋体" panose="02010600030101010101" pitchFamily="2" charset="-122"/>
              </a:rPr>
              <a:t>作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P</a:t>
            </a:r>
            <a:r>
              <a:rPr lang="en-US" altLang="zh-CN" b="1" dirty="0" smtClean="0">
                <a:latin typeface="Times New Roman" panose="02020603050405020304" pitchFamily="18" charset="0"/>
              </a:rPr>
              <a:t>[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b="1" dirty="0" smtClean="0">
                <a:latin typeface="Times New Roman" panose="02020603050405020304" pitchFamily="18" charset="0"/>
              </a:rPr>
              <a:t>]</a:t>
            </a:r>
            <a:r>
              <a:rPr lang="en-US" altLang="zh-CN" b="1" i="1" baseline="-28000" dirty="0" smtClean="0">
                <a:latin typeface="Times New Roman" panose="02020603050405020304" pitchFamily="18" charset="0"/>
              </a:rPr>
              <a:t>n</a:t>
            </a:r>
            <a:endParaRPr lang="zh-CN" altLang="en-US" b="1" i="1" baseline="-28000" dirty="0">
              <a:latin typeface="Times New Roman" panose="02020603050405020304" pitchFamily="18" charset="0"/>
            </a:endParaRPr>
          </a:p>
        </p:txBody>
      </p:sp>
      <p:sp>
        <p:nvSpPr>
          <p:cNvPr id="2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一、线性空间的基本概念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09550" y="685800"/>
            <a:ext cx="2757488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1.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zh-CN" altLang="en-US" dirty="0">
                <a:solidFill>
                  <a:srgbClr val="FF0000"/>
                </a:solidFill>
              </a:rPr>
              <a:t>线性空间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8"/>
          <p:cNvGrpSpPr>
            <a:grpSpLocks/>
          </p:cNvGrpSpPr>
          <p:nvPr/>
        </p:nvGrpSpPr>
        <p:grpSpPr bwMode="auto">
          <a:xfrm>
            <a:off x="1473987" y="4566798"/>
            <a:ext cx="4875794" cy="585788"/>
            <a:chOff x="1738313" y="4572000"/>
            <a:chExt cx="4877654" cy="585788"/>
          </a:xfrm>
        </p:grpSpPr>
        <p:sp>
          <p:nvSpPr>
            <p:cNvPr id="6162" name="Rectangle 42"/>
            <p:cNvSpPr>
              <a:spLocks noChangeArrowheads="1"/>
            </p:cNvSpPr>
            <p:nvPr/>
          </p:nvSpPr>
          <p:spPr bwMode="auto">
            <a:xfrm>
              <a:off x="3126503" y="4608892"/>
              <a:ext cx="3489464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 smtClean="0">
                  <a:solidFill>
                    <a:schemeClr val="accent1">
                      <a:lumMod val="50000"/>
                    </a:schemeClr>
                  </a:solidFill>
                  <a:latin typeface="宋体-方正超大字符集"/>
                  <a:ea typeface="宋体-方正超大字符集"/>
                  <a:cs typeface="宋体-方正超大字符集"/>
                </a:rPr>
                <a:t>对数乘运算不封闭</a:t>
              </a:r>
              <a:r>
                <a:rPr lang="en-US" altLang="zh-CN" dirty="0" smtClean="0">
                  <a:solidFill>
                    <a:schemeClr val="accent1">
                      <a:lumMod val="50000"/>
                    </a:schemeClr>
                  </a:solidFill>
                  <a:latin typeface="宋体-方正超大字符集"/>
                  <a:ea typeface="宋体-方正超大字符集"/>
                  <a:cs typeface="宋体-方正超大字符集"/>
                </a:rPr>
                <a:t>.</a:t>
              </a:r>
              <a:endParaRPr lang="zh-CN" altLang="en-US" dirty="0">
                <a:solidFill>
                  <a:schemeClr val="accent1">
                    <a:lumMod val="50000"/>
                  </a:schemeClr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6158" name="AutoShape 38"/>
            <p:cNvSpPr>
              <a:spLocks noChangeAspect="1" noChangeArrowheads="1" noTextEdit="1"/>
            </p:cNvSpPr>
            <p:nvPr/>
          </p:nvSpPr>
          <p:spPr bwMode="auto">
            <a:xfrm>
              <a:off x="1763713" y="4598988"/>
              <a:ext cx="3097213" cy="5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60" name="Rectangle 40"/>
            <p:cNvSpPr>
              <a:spLocks noChangeArrowheads="1"/>
            </p:cNvSpPr>
            <p:nvPr/>
          </p:nvSpPr>
          <p:spPr bwMode="auto">
            <a:xfrm>
              <a:off x="2808288" y="4619625"/>
              <a:ext cx="12022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]</a:t>
              </a:r>
              <a:endParaRPr lang="en-US" altLang="zh-CN" sz="2800">
                <a:solidFill>
                  <a:schemeClr val="accent1">
                    <a:lumMod val="50000"/>
                  </a:schemeClr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6161" name="Rectangle 41"/>
            <p:cNvSpPr>
              <a:spLocks noChangeArrowheads="1"/>
            </p:cNvSpPr>
            <p:nvPr/>
          </p:nvSpPr>
          <p:spPr bwMode="auto">
            <a:xfrm>
              <a:off x="2417763" y="4619625"/>
              <a:ext cx="12022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[</a:t>
              </a:r>
              <a:endParaRPr lang="en-US" altLang="zh-CN" sz="2800" dirty="0">
                <a:solidFill>
                  <a:schemeClr val="accent1">
                    <a:lumMod val="50000"/>
                  </a:schemeClr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6163" name="Rectangle 43"/>
            <p:cNvSpPr>
              <a:spLocks noChangeArrowheads="1"/>
            </p:cNvSpPr>
            <p:nvPr/>
          </p:nvSpPr>
          <p:spPr bwMode="auto">
            <a:xfrm>
              <a:off x="2589213" y="4619625"/>
              <a:ext cx="17953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2800" dirty="0">
                <a:solidFill>
                  <a:schemeClr val="accent1">
                    <a:lumMod val="50000"/>
                  </a:schemeClr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6164" name="Rectangle 44"/>
            <p:cNvSpPr>
              <a:spLocks noChangeArrowheads="1"/>
            </p:cNvSpPr>
            <p:nvPr/>
          </p:nvSpPr>
          <p:spPr bwMode="auto">
            <a:xfrm>
              <a:off x="2133601" y="4619625"/>
              <a:ext cx="25968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2800" dirty="0">
                <a:solidFill>
                  <a:schemeClr val="accent1">
                    <a:lumMod val="50000"/>
                  </a:schemeClr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6165" name="Rectangle 45"/>
            <p:cNvSpPr>
              <a:spLocks noChangeArrowheads="1"/>
            </p:cNvSpPr>
            <p:nvPr/>
          </p:nvSpPr>
          <p:spPr bwMode="auto">
            <a:xfrm>
              <a:off x="2921001" y="4869160"/>
              <a:ext cx="1138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 i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1600" dirty="0">
                <a:solidFill>
                  <a:schemeClr val="accent1">
                    <a:lumMod val="50000"/>
                  </a:schemeClr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6166" name="Rectangle 46"/>
            <p:cNvSpPr>
              <a:spLocks noChangeArrowheads="1"/>
            </p:cNvSpPr>
            <p:nvPr/>
          </p:nvSpPr>
          <p:spPr bwMode="auto">
            <a:xfrm>
              <a:off x="1738313" y="4572000"/>
              <a:ext cx="365624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300" b="1" dirty="0">
                  <a:solidFill>
                    <a:schemeClr val="accent1">
                      <a:lumMod val="50000"/>
                    </a:schemeClr>
                  </a:solidFill>
                  <a:latin typeface="Symbol" panose="05050102010706020507" pitchFamily="18" charset="2"/>
                </a:rPr>
                <a:t>\</a:t>
              </a:r>
              <a:endParaRPr lang="en-US" altLang="zh-CN" sz="1800" dirty="0">
                <a:solidFill>
                  <a:schemeClr val="accent1">
                    <a:lumMod val="50000"/>
                  </a:schemeClr>
                </a:solidFill>
                <a:latin typeface="Symbol" panose="05050102010706020507" pitchFamily="18" charset="2"/>
              </a:endParaRPr>
            </a:p>
          </p:txBody>
        </p:sp>
      </p:grpSp>
      <p:grpSp>
        <p:nvGrpSpPr>
          <p:cNvPr id="2" name="组合 47"/>
          <p:cNvGrpSpPr>
            <a:grpSpLocks/>
          </p:cNvGrpSpPr>
          <p:nvPr/>
        </p:nvGrpSpPr>
        <p:grpSpPr bwMode="auto">
          <a:xfrm>
            <a:off x="1460504" y="3888546"/>
            <a:ext cx="5018087" cy="549275"/>
            <a:chOff x="1763713" y="3971925"/>
            <a:chExt cx="5018707" cy="549647"/>
          </a:xfrm>
        </p:grpSpPr>
        <p:graphicFrame>
          <p:nvGraphicFramePr>
            <p:cNvPr id="6146" name="Object 2"/>
            <p:cNvGraphicFramePr>
              <a:graphicFrameLocks noChangeAspect="1"/>
            </p:cNvGraphicFramePr>
            <p:nvPr/>
          </p:nvGraphicFramePr>
          <p:xfrm>
            <a:off x="1763713" y="3971925"/>
            <a:ext cx="863600" cy="512763"/>
          </p:xfrm>
          <a:graphic>
            <a:graphicData uri="http://schemas.openxmlformats.org/presentationml/2006/ole">
              <p:oleObj spid="_x0000_s6338" name="Equation" r:id="rId3" imgW="444240" imgH="254520" progId="Equation.3">
                <p:embed/>
              </p:oleObj>
            </a:graphicData>
          </a:graphic>
        </p:graphicFrame>
        <p:graphicFrame>
          <p:nvGraphicFramePr>
            <p:cNvPr id="614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047532064"/>
                </p:ext>
              </p:extLst>
            </p:nvPr>
          </p:nvGraphicFramePr>
          <p:xfrm>
            <a:off x="2699792" y="4007147"/>
            <a:ext cx="3011838" cy="501973"/>
          </p:xfrm>
          <a:graphic>
            <a:graphicData uri="http://schemas.openxmlformats.org/presentationml/2006/ole">
              <p:oleObj spid="_x0000_s6339" name="Equation" r:id="rId4" imgW="1713240" imgH="279720" progId="Equation.DSMT4">
                <p:embed/>
              </p:oleObj>
            </a:graphicData>
          </a:graphic>
        </p:graphicFrame>
        <p:graphicFrame>
          <p:nvGraphicFramePr>
            <p:cNvPr id="6148" name="Object 4"/>
            <p:cNvGraphicFramePr>
              <a:graphicFrameLocks noChangeAspect="1"/>
            </p:cNvGraphicFramePr>
            <p:nvPr/>
          </p:nvGraphicFramePr>
          <p:xfrm>
            <a:off x="5652120" y="4077072"/>
            <a:ext cx="1130300" cy="444500"/>
          </p:xfrm>
          <a:graphic>
            <a:graphicData uri="http://schemas.openxmlformats.org/presentationml/2006/ole">
              <p:oleObj spid="_x0000_s6340" name="Equation" r:id="rId5" imgW="1497600" imgH="585000" progId="Equation.3">
                <p:embed/>
              </p:oleObj>
            </a:graphicData>
          </a:graphic>
        </p:graphicFrame>
      </p:grp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1287463" y="1716088"/>
            <a:ext cx="4445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     </a:t>
            </a:r>
            <a:endParaRPr lang="zh-CN" altLang="en-US" sz="1800">
              <a:latin typeface="Comic Sans MS" panose="030F0702030302020204" pitchFamily="66" charset="0"/>
            </a:endParaRPr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738188" y="3065463"/>
            <a:ext cx="823943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对于多项式的加法和乘数运算不构成</a:t>
            </a:r>
            <a:r>
              <a:rPr lang="zh-CN" altLang="en-US" b="1" dirty="0">
                <a:latin typeface="Times New Roman" panose="02020603050405020304" pitchFamily="18" charset="0"/>
              </a:rPr>
              <a:t>线性空间</a:t>
            </a:r>
          </a:p>
        </p:txBody>
      </p:sp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1530663" y="1518983"/>
            <a:ext cx="35099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 dirty="0">
                <a:latin typeface="Times New Roman" panose="02020603050405020304" pitchFamily="18" charset="0"/>
              </a:rPr>
              <a:t>n </a:t>
            </a:r>
            <a:r>
              <a:rPr lang="zh-CN" altLang="en-US" b="1" dirty="0">
                <a:latin typeface="宋体" panose="02010600030101010101" pitchFamily="2" charset="-122"/>
              </a:rPr>
              <a:t>次多项式的全体</a:t>
            </a:r>
            <a:endParaRPr lang="zh-CN" altLang="en-US" sz="2000" dirty="0">
              <a:latin typeface="Comic Sans MS" panose="030F0702030302020204" pitchFamily="66" charset="0"/>
            </a:endParaRPr>
          </a:p>
        </p:txBody>
      </p:sp>
      <p:grpSp>
        <p:nvGrpSpPr>
          <p:cNvPr id="3" name="组合 48"/>
          <p:cNvGrpSpPr>
            <a:grpSpLocks/>
          </p:cNvGrpSpPr>
          <p:nvPr/>
        </p:nvGrpSpPr>
        <p:grpSpPr bwMode="auto">
          <a:xfrm>
            <a:off x="1371600" y="2247460"/>
            <a:ext cx="5999163" cy="525463"/>
            <a:chOff x="1741488" y="2341563"/>
            <a:chExt cx="5998864" cy="525462"/>
          </a:xfrm>
        </p:grpSpPr>
        <p:sp>
          <p:nvSpPr>
            <p:cNvPr id="6167" name="Line 9"/>
            <p:cNvSpPr>
              <a:spLocks noChangeShapeType="1"/>
            </p:cNvSpPr>
            <p:nvPr/>
          </p:nvSpPr>
          <p:spPr bwMode="auto">
            <a:xfrm>
              <a:off x="6345362" y="2408238"/>
              <a:ext cx="1588" cy="39211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8" name="Rectangle 10"/>
            <p:cNvSpPr>
              <a:spLocks noChangeArrowheads="1"/>
            </p:cNvSpPr>
            <p:nvPr/>
          </p:nvSpPr>
          <p:spPr bwMode="auto">
            <a:xfrm>
              <a:off x="7600652" y="2355850"/>
              <a:ext cx="1397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}</a:t>
              </a:r>
              <a:endParaRPr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6169" name="Rectangle 11"/>
            <p:cNvSpPr>
              <a:spLocks noChangeArrowheads="1"/>
            </p:cNvSpPr>
            <p:nvPr/>
          </p:nvSpPr>
          <p:spPr bwMode="auto">
            <a:xfrm>
              <a:off x="7308304" y="2355850"/>
              <a:ext cx="177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0</a:t>
              </a:r>
              <a:endParaRPr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6170" name="Rectangle 12"/>
            <p:cNvSpPr>
              <a:spLocks noChangeArrowheads="1"/>
            </p:cNvSpPr>
            <p:nvPr/>
          </p:nvSpPr>
          <p:spPr bwMode="auto">
            <a:xfrm>
              <a:off x="2995613" y="2381250"/>
              <a:ext cx="1397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</a:rPr>
                <a:t>{</a:t>
              </a:r>
              <a:endParaRPr lang="en-US" altLang="zh-CN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6171" name="Rectangle 13"/>
            <p:cNvSpPr>
              <a:spLocks noChangeArrowheads="1"/>
            </p:cNvSpPr>
            <p:nvPr/>
          </p:nvSpPr>
          <p:spPr bwMode="auto">
            <a:xfrm>
              <a:off x="2414588" y="2389188"/>
              <a:ext cx="119063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]</a:t>
              </a:r>
              <a:endParaRPr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6172" name="Rectangle 14"/>
            <p:cNvSpPr>
              <a:spLocks noChangeArrowheads="1"/>
            </p:cNvSpPr>
            <p:nvPr/>
          </p:nvSpPr>
          <p:spPr bwMode="auto">
            <a:xfrm>
              <a:off x="2063751" y="2389188"/>
              <a:ext cx="119063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[</a:t>
              </a:r>
              <a:endParaRPr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6173" name="Rectangle 15"/>
            <p:cNvSpPr>
              <a:spLocks noChangeArrowheads="1"/>
            </p:cNvSpPr>
            <p:nvPr/>
          </p:nvSpPr>
          <p:spPr bwMode="auto">
            <a:xfrm>
              <a:off x="1741488" y="2381250"/>
              <a:ext cx="889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Times New Roman" panose="02020603050405020304" pitchFamily="18" charset="0"/>
                </a:rPr>
                <a:t> </a:t>
              </a:r>
              <a:endParaRPr lang="zh-CN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6174" name="Rectangle 16"/>
            <p:cNvSpPr>
              <a:spLocks noChangeArrowheads="1"/>
            </p:cNvSpPr>
            <p:nvPr/>
          </p:nvSpPr>
          <p:spPr bwMode="auto">
            <a:xfrm>
              <a:off x="6180262" y="2605089"/>
              <a:ext cx="10795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latin typeface="Times New Roman" panose="02020603050405020304" pitchFamily="18" charset="0"/>
                </a:rPr>
                <a:t>0</a:t>
              </a:r>
              <a:endParaRPr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6175" name="Rectangle 17"/>
            <p:cNvSpPr>
              <a:spLocks noChangeArrowheads="1"/>
            </p:cNvSpPr>
            <p:nvPr/>
          </p:nvSpPr>
          <p:spPr bwMode="auto">
            <a:xfrm>
              <a:off x="5273800" y="2605088"/>
              <a:ext cx="8976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latin typeface="Times New Roman" panose="02020603050405020304" pitchFamily="18" charset="0"/>
                </a:rPr>
                <a:t>1</a:t>
              </a:r>
              <a:endParaRPr lang="en-US" altLang="zh-CN" sz="1400">
                <a:latin typeface="Comic Sans MS" panose="030F0702030302020204" pitchFamily="66" charset="0"/>
              </a:endParaRPr>
            </a:p>
          </p:txBody>
        </p:sp>
        <p:sp>
          <p:nvSpPr>
            <p:cNvPr id="6176" name="Rectangle 18"/>
            <p:cNvSpPr>
              <a:spLocks noChangeArrowheads="1"/>
            </p:cNvSpPr>
            <p:nvPr/>
          </p:nvSpPr>
          <p:spPr bwMode="auto">
            <a:xfrm>
              <a:off x="7041033" y="2354263"/>
              <a:ext cx="195263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Symbol" panose="05050102010706020507" pitchFamily="18" charset="2"/>
                </a:rPr>
                <a:t>¹</a:t>
              </a:r>
              <a:endParaRPr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6177" name="Rectangle 19"/>
            <p:cNvSpPr>
              <a:spLocks noChangeArrowheads="1"/>
            </p:cNvSpPr>
            <p:nvPr/>
          </p:nvSpPr>
          <p:spPr bwMode="auto">
            <a:xfrm>
              <a:off x="5705600" y="2341563"/>
              <a:ext cx="195263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Symbol" panose="05050102010706020507" pitchFamily="18" charset="2"/>
                </a:rPr>
                <a:t>+</a:t>
              </a:r>
              <a:endParaRPr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6178" name="Rectangle 20"/>
            <p:cNvSpPr>
              <a:spLocks noChangeArrowheads="1"/>
            </p:cNvSpPr>
            <p:nvPr/>
          </p:nvSpPr>
          <p:spPr bwMode="auto">
            <a:xfrm>
              <a:off x="4810250" y="2341563"/>
              <a:ext cx="195263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Symbol" panose="05050102010706020507" pitchFamily="18" charset="2"/>
                </a:rPr>
                <a:t>+</a:t>
              </a:r>
              <a:endParaRPr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6179" name="Rectangle 21"/>
            <p:cNvSpPr>
              <a:spLocks noChangeArrowheads="1"/>
            </p:cNvSpPr>
            <p:nvPr/>
          </p:nvSpPr>
          <p:spPr bwMode="auto">
            <a:xfrm>
              <a:off x="4088705" y="2341563"/>
              <a:ext cx="195263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Symbol" panose="05050102010706020507" pitchFamily="18" charset="2"/>
                </a:rPr>
                <a:t>+</a:t>
              </a:r>
              <a:endParaRPr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6180" name="Rectangle 22"/>
            <p:cNvSpPr>
              <a:spLocks noChangeArrowheads="1"/>
            </p:cNvSpPr>
            <p:nvPr/>
          </p:nvSpPr>
          <p:spPr bwMode="auto">
            <a:xfrm>
              <a:off x="2730501" y="2341563"/>
              <a:ext cx="195263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Symbol" panose="05050102010706020507" pitchFamily="18" charset="2"/>
                </a:rPr>
                <a:t>=</a:t>
              </a:r>
              <a:endParaRPr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6181" name="Rectangle 23"/>
            <p:cNvSpPr>
              <a:spLocks noChangeArrowheads="1"/>
            </p:cNvSpPr>
            <p:nvPr/>
          </p:nvSpPr>
          <p:spPr bwMode="auto">
            <a:xfrm>
              <a:off x="6513637" y="2397125"/>
              <a:ext cx="177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endParaRPr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6182" name="Rectangle 24"/>
            <p:cNvSpPr>
              <a:spLocks noChangeArrowheads="1"/>
            </p:cNvSpPr>
            <p:nvPr/>
          </p:nvSpPr>
          <p:spPr bwMode="auto">
            <a:xfrm>
              <a:off x="5975475" y="2387600"/>
              <a:ext cx="177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endParaRPr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6183" name="Rectangle 25"/>
            <p:cNvSpPr>
              <a:spLocks noChangeArrowheads="1"/>
            </p:cNvSpPr>
            <p:nvPr/>
          </p:nvSpPr>
          <p:spPr bwMode="auto">
            <a:xfrm>
              <a:off x="5451600" y="2381250"/>
              <a:ext cx="177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endParaRPr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6184" name="Rectangle 26"/>
            <p:cNvSpPr>
              <a:spLocks noChangeArrowheads="1"/>
            </p:cNvSpPr>
            <p:nvPr/>
          </p:nvSpPr>
          <p:spPr bwMode="auto">
            <a:xfrm>
              <a:off x="5080125" y="2387600"/>
              <a:ext cx="177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endParaRPr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6185" name="Rectangle 27"/>
            <p:cNvSpPr>
              <a:spLocks noChangeArrowheads="1"/>
            </p:cNvSpPr>
            <p:nvPr/>
          </p:nvSpPr>
          <p:spPr bwMode="auto">
            <a:xfrm>
              <a:off x="3635896" y="2387600"/>
              <a:ext cx="177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endParaRPr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6186" name="Rectangle 28"/>
            <p:cNvSpPr>
              <a:spLocks noChangeArrowheads="1"/>
            </p:cNvSpPr>
            <p:nvPr/>
          </p:nvSpPr>
          <p:spPr bwMode="auto">
            <a:xfrm>
              <a:off x="3159126" y="2401888"/>
              <a:ext cx="177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endParaRPr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6187" name="Rectangle 29"/>
            <p:cNvSpPr>
              <a:spLocks noChangeArrowheads="1"/>
            </p:cNvSpPr>
            <p:nvPr/>
          </p:nvSpPr>
          <p:spPr bwMode="auto">
            <a:xfrm>
              <a:off x="2220913" y="2389188"/>
              <a:ext cx="1778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endParaRPr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6188" name="Rectangle 30"/>
            <p:cNvSpPr>
              <a:spLocks noChangeArrowheads="1"/>
            </p:cNvSpPr>
            <p:nvPr/>
          </p:nvSpPr>
          <p:spPr bwMode="auto">
            <a:xfrm>
              <a:off x="1814513" y="2389188"/>
              <a:ext cx="257175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Times New Roman" panose="02020603050405020304" pitchFamily="18" charset="0"/>
                </a:rPr>
                <a:t>Q</a:t>
              </a:r>
              <a:endParaRPr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6189" name="Rectangle 31"/>
            <p:cNvSpPr>
              <a:spLocks noChangeArrowheads="1"/>
            </p:cNvSpPr>
            <p:nvPr/>
          </p:nvSpPr>
          <p:spPr bwMode="auto">
            <a:xfrm>
              <a:off x="6721600" y="2551113"/>
              <a:ext cx="28373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latin typeface="Times New Roman" panose="02020603050405020304" pitchFamily="18" charset="0"/>
                </a:rPr>
                <a:t>n-</a:t>
              </a:r>
              <a:r>
                <a:rPr lang="en-US" altLang="zh-CN" sz="1400" b="1">
                  <a:latin typeface="Times New Roman" panose="02020603050405020304" pitchFamily="18" charset="0"/>
                </a:rPr>
                <a:t>1</a:t>
              </a:r>
              <a:endParaRPr lang="en-US" altLang="zh-CN" sz="1400">
                <a:latin typeface="Comic Sans MS" panose="030F0702030302020204" pitchFamily="66" charset="0"/>
              </a:endParaRPr>
            </a:p>
          </p:txBody>
        </p:sp>
        <p:sp>
          <p:nvSpPr>
            <p:cNvPr id="6190" name="Rectangle 32"/>
            <p:cNvSpPr>
              <a:spLocks noChangeArrowheads="1"/>
            </p:cNvSpPr>
            <p:nvPr/>
          </p:nvSpPr>
          <p:spPr bwMode="auto">
            <a:xfrm>
              <a:off x="3842271" y="2387600"/>
              <a:ext cx="28373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latin typeface="Times New Roman" panose="02020603050405020304" pitchFamily="18" charset="0"/>
                </a:rPr>
                <a:t>n-</a:t>
              </a:r>
              <a:r>
                <a:rPr lang="en-US" altLang="zh-CN" sz="1400" b="1">
                  <a:latin typeface="Times New Roman" panose="02020603050405020304" pitchFamily="18" charset="0"/>
                </a:rPr>
                <a:t>1</a:t>
              </a:r>
              <a:endParaRPr lang="en-US" altLang="zh-CN" sz="1400">
                <a:latin typeface="Comic Sans MS" panose="030F0702030302020204" pitchFamily="66" charset="0"/>
              </a:endParaRPr>
            </a:p>
          </p:txBody>
        </p:sp>
        <p:sp>
          <p:nvSpPr>
            <p:cNvPr id="6191" name="Rectangle 33"/>
            <p:cNvSpPr>
              <a:spLocks noChangeArrowheads="1"/>
            </p:cNvSpPr>
            <p:nvPr/>
          </p:nvSpPr>
          <p:spPr bwMode="auto">
            <a:xfrm>
              <a:off x="3347864" y="2574925"/>
              <a:ext cx="24846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latin typeface="Times New Roman" panose="02020603050405020304" pitchFamily="18" charset="0"/>
                </a:rPr>
                <a:t>n-1</a:t>
              </a:r>
              <a:endParaRPr lang="en-US" altLang="zh-CN" sz="1400">
                <a:latin typeface="Comic Sans MS" panose="030F0702030302020204" pitchFamily="66" charset="0"/>
              </a:endParaRPr>
            </a:p>
          </p:txBody>
        </p:sp>
        <p:sp>
          <p:nvSpPr>
            <p:cNvPr id="6192" name="Rectangle 34"/>
            <p:cNvSpPr>
              <a:spLocks noChangeArrowheads="1"/>
            </p:cNvSpPr>
            <p:nvPr/>
          </p:nvSpPr>
          <p:spPr bwMode="auto">
            <a:xfrm>
              <a:off x="2527301" y="2608263"/>
              <a:ext cx="12065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latin typeface="Times New Roman" panose="02020603050405020304" pitchFamily="18" charset="0"/>
                </a:rPr>
                <a:t>n</a:t>
              </a:r>
              <a:endParaRPr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6193" name="Rectangle 35"/>
            <p:cNvSpPr>
              <a:spLocks noChangeArrowheads="1"/>
            </p:cNvSpPr>
            <p:nvPr/>
          </p:nvSpPr>
          <p:spPr bwMode="auto">
            <a:xfrm>
              <a:off x="4355976" y="2392363"/>
              <a:ext cx="3556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MT Extra" panose="05050102010205020202" pitchFamily="18" charset="2"/>
                </a:rPr>
                <a:t>L</a:t>
              </a:r>
              <a:endParaRPr lang="en-US" altLang="zh-CN" sz="1800">
                <a:latin typeface="Comic Sans MS" panose="030F0702030302020204" pitchFamily="66" charset="0"/>
              </a:endParaRPr>
            </a:p>
          </p:txBody>
        </p:sp>
      </p:grpSp>
      <p:sp>
        <p:nvSpPr>
          <p:cNvPr id="6154" name="Rectangle 36"/>
          <p:cNvSpPr>
            <a:spLocks noChangeArrowheads="1"/>
          </p:cNvSpPr>
          <p:nvPr/>
        </p:nvSpPr>
        <p:spPr bwMode="auto">
          <a:xfrm>
            <a:off x="596034" y="1505657"/>
            <a:ext cx="10699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156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一、线性空间的基本概念</a:t>
            </a:r>
          </a:p>
        </p:txBody>
      </p: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209550" y="685800"/>
            <a:ext cx="2757488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1.</a:t>
            </a:r>
            <a:r>
              <a:rPr kumimoji="1" lang="en-US" altLang="zh-CN">
                <a:solidFill>
                  <a:srgbClr val="FF0000"/>
                </a:solidFill>
              </a:rPr>
              <a:t> </a:t>
            </a:r>
            <a:r>
              <a:rPr kumimoji="1" lang="zh-CN" altLang="en-US">
                <a:solidFill>
                  <a:srgbClr val="FF0000"/>
                </a:solidFill>
              </a:rPr>
              <a:t>线性空间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/>
      <p:bldP spid="6152" grpId="0"/>
      <p:bldP spid="6154" grpId="0"/>
    </p:bld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1061640</TotalTime>
  <Words>1921</Words>
  <Application>Microsoft Office PowerPoint</Application>
  <PresentationFormat>全屏显示(4:3)</PresentationFormat>
  <Paragraphs>345</Paragraphs>
  <Slides>47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50" baseType="lpstr">
      <vt:lpstr>自定义设计方案</vt:lpstr>
      <vt:lpstr>Equation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思考：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教材83页例4</vt:lpstr>
      <vt:lpstr>幻灯片 44</vt:lpstr>
      <vt:lpstr>幻灯片 45</vt:lpstr>
      <vt:lpstr>幻灯片 46</vt:lpstr>
      <vt:lpstr>幻灯片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rllang</dc:creator>
  <cp:lastModifiedBy>***</cp:lastModifiedBy>
  <cp:revision>819</cp:revision>
  <cp:lastPrinted>1601-01-01T00:00:00Z</cp:lastPrinted>
  <dcterms:created xsi:type="dcterms:W3CDTF">1601-01-01T00:00:00Z</dcterms:created>
  <dcterms:modified xsi:type="dcterms:W3CDTF">2016-04-14T07:37:45Z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