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2"/>
  </p:notesMasterIdLst>
  <p:sldIdLst>
    <p:sldId id="822" r:id="rId2"/>
    <p:sldId id="920" r:id="rId3"/>
    <p:sldId id="930" r:id="rId4"/>
    <p:sldId id="922" r:id="rId5"/>
    <p:sldId id="923" r:id="rId6"/>
    <p:sldId id="925" r:id="rId7"/>
    <p:sldId id="926" r:id="rId8"/>
    <p:sldId id="927" r:id="rId9"/>
    <p:sldId id="929" r:id="rId10"/>
    <p:sldId id="928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5050"/>
    <a:srgbClr val="800080"/>
    <a:srgbClr val="FFFF00"/>
    <a:srgbClr val="669900"/>
    <a:srgbClr val="33CC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3" autoAdjust="0"/>
    <p:restoredTop sz="94660"/>
  </p:normalViewPr>
  <p:slideViewPr>
    <p:cSldViewPr>
      <p:cViewPr varScale="1">
        <p:scale>
          <a:sx n="70" d="100"/>
          <a:sy n="70" d="100"/>
        </p:scale>
        <p:origin x="75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12" Type="http://schemas.openxmlformats.org/officeDocument/2006/relationships/image" Target="../media/image54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67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12" Type="http://schemas.openxmlformats.org/officeDocument/2006/relationships/image" Target="../media/image66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5" Type="http://schemas.openxmlformats.org/officeDocument/2006/relationships/image" Target="../media/image6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Relationship Id="rId14" Type="http://schemas.openxmlformats.org/officeDocument/2006/relationships/image" Target="../media/image6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6E3FD92-9DED-4CD4-A305-7B34386424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5595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D91C15-94CD-4FA2-AEAA-383D4E87756A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92934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05A34D-5B11-4877-82D3-86CDB1DC41A8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2457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2E983-ED9A-4949-B4E7-4AEEC6DF96C9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9461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BF995C-9C3F-48FD-B4BE-38512D1352D8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41550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D23617-616D-45A7-9FA5-DDFF36320719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37149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2D6E73-7D01-43C6-ACC6-50CA95791E26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12542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3C216E-618B-4D08-96EE-48530EF93B55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31258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5DB3DE-7FC4-42D4-B462-6CD088E802C9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6974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21D484-302C-45F5-BFC2-5E503F025DC5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5860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1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60.bin"/><Relationship Id="rId26" Type="http://schemas.openxmlformats.org/officeDocument/2006/relationships/oleObject" Target="../embeddings/oleObject64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63.wmf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61.wmf"/><Relationship Id="rId25" Type="http://schemas.openxmlformats.org/officeDocument/2006/relationships/image" Target="../media/image65.wmf"/><Relationship Id="rId33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29" Type="http://schemas.openxmlformats.org/officeDocument/2006/relationships/image" Target="../media/image67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8.wmf"/><Relationship Id="rId24" Type="http://schemas.openxmlformats.org/officeDocument/2006/relationships/oleObject" Target="../embeddings/oleObject63.bin"/><Relationship Id="rId32" Type="http://schemas.openxmlformats.org/officeDocument/2006/relationships/oleObject" Target="../embeddings/oleObject67.bin"/><Relationship Id="rId5" Type="http://schemas.openxmlformats.org/officeDocument/2006/relationships/image" Target="../media/image55.wmf"/><Relationship Id="rId15" Type="http://schemas.openxmlformats.org/officeDocument/2006/relationships/image" Target="../media/image60.wmf"/><Relationship Id="rId23" Type="http://schemas.openxmlformats.org/officeDocument/2006/relationships/image" Target="../media/image64.wmf"/><Relationship Id="rId28" Type="http://schemas.openxmlformats.org/officeDocument/2006/relationships/oleObject" Target="../embeddings/oleObject65.bin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62.wmf"/><Relationship Id="rId31" Type="http://schemas.openxmlformats.org/officeDocument/2006/relationships/image" Target="../media/image68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58.bin"/><Relationship Id="rId22" Type="http://schemas.openxmlformats.org/officeDocument/2006/relationships/oleObject" Target="../embeddings/oleObject62.bin"/><Relationship Id="rId27" Type="http://schemas.openxmlformats.org/officeDocument/2006/relationships/image" Target="../media/image66.wmf"/><Relationship Id="rId30" Type="http://schemas.openxmlformats.org/officeDocument/2006/relationships/oleObject" Target="../embeddings/oleObject6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1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6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4.bin"/><Relationship Id="rId26" Type="http://schemas.openxmlformats.org/officeDocument/2006/relationships/oleObject" Target="../embeddings/oleObject38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37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5.wmf"/><Relationship Id="rId25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29" Type="http://schemas.openxmlformats.org/officeDocument/2006/relationships/image" Target="../media/image41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2.wmf"/><Relationship Id="rId24" Type="http://schemas.openxmlformats.org/officeDocument/2006/relationships/oleObject" Target="../embeddings/oleObject37.bin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23" Type="http://schemas.openxmlformats.org/officeDocument/2006/relationships/image" Target="../media/image38.wmf"/><Relationship Id="rId28" Type="http://schemas.openxmlformats.org/officeDocument/2006/relationships/oleObject" Target="../embeddings/oleObject39.bin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36.wmf"/><Relationship Id="rId31" Type="http://schemas.openxmlformats.org/officeDocument/2006/relationships/image" Target="../media/image42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2.bin"/><Relationship Id="rId22" Type="http://schemas.openxmlformats.org/officeDocument/2006/relationships/oleObject" Target="../embeddings/oleObject36.bin"/><Relationship Id="rId27" Type="http://schemas.openxmlformats.org/officeDocument/2006/relationships/image" Target="../media/image40.wmf"/><Relationship Id="rId30" Type="http://schemas.openxmlformats.org/officeDocument/2006/relationships/oleObject" Target="../embeddings/oleObject4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48.bin"/><Relationship Id="rId26" Type="http://schemas.openxmlformats.org/officeDocument/2006/relationships/oleObject" Target="../embeddings/oleObject52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51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49.wmf"/><Relationship Id="rId25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51.bin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0.bin"/><Relationship Id="rId27" Type="http://schemas.openxmlformats.org/officeDocument/2006/relationships/image" Target="../media/image5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2035175" y="1928813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581275" y="1874043"/>
            <a:ext cx="43180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全排列</a:t>
            </a:r>
          </a:p>
        </p:txBody>
      </p:sp>
      <p:sp>
        <p:nvSpPr>
          <p:cNvPr id="137222" name="Oval 6"/>
          <p:cNvSpPr>
            <a:spLocks noChangeAspect="1" noChangeArrowheads="1"/>
          </p:cNvSpPr>
          <p:nvPr/>
        </p:nvSpPr>
        <p:spPr bwMode="auto">
          <a:xfrm>
            <a:off x="2035175" y="261620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FFFF00"/>
                </a:solidFill>
                <a:ea typeface="华文行楷" pitchFamily="2" charset="-122"/>
              </a:rPr>
              <a:t>第二排列及其逆序数</a:t>
            </a: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2589905" y="2570162"/>
            <a:ext cx="4157663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排列的逆序数</a:t>
            </a:r>
          </a:p>
        </p:txBody>
      </p: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2035175" y="3297237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3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2581275" y="3251994"/>
            <a:ext cx="4922837" cy="5222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逆序数的计算方法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2572" y="1831480"/>
            <a:ext cx="542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graphicFrame>
        <p:nvGraphicFramePr>
          <p:cNvPr id="7" name="Objec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290655"/>
              </p:ext>
            </p:extLst>
          </p:nvPr>
        </p:nvGraphicFramePr>
        <p:xfrm>
          <a:off x="1272497" y="3376442"/>
          <a:ext cx="838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Equation" r:id="rId4" imgW="835300" imgH="354370" progId="Equation.DSMT4">
                  <p:embed/>
                </p:oleObj>
              </mc:Choice>
              <mc:Fallback>
                <p:oleObj name="Equation" r:id="rId4" imgW="835300" imgH="354370" progId="Equation.DSMT4">
                  <p:embed/>
                  <p:pic>
                    <p:nvPicPr>
                      <p:cNvPr id="0" name="Picture 7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2497" y="3376442"/>
                        <a:ext cx="838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038737"/>
              </p:ext>
            </p:extLst>
          </p:nvPr>
        </p:nvGraphicFramePr>
        <p:xfrm>
          <a:off x="1569360" y="4119392"/>
          <a:ext cx="152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Equation" r:id="rId6" imgW="1521359" imgH="431052" progId="Equation.DSMT4">
                  <p:embed/>
                </p:oleObj>
              </mc:Choice>
              <mc:Fallback>
                <p:oleObj name="Equation" r:id="rId6" imgW="1521359" imgH="431052" progId="Equation.DSMT4">
                  <p:embed/>
                  <p:pic>
                    <p:nvPicPr>
                      <p:cNvPr id="0" name="Picture 7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360" y="4119392"/>
                        <a:ext cx="1524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72810" y="4822097"/>
            <a:ext cx="5254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此排列为偶排列。</a:t>
            </a:r>
          </a:p>
        </p:txBody>
      </p:sp>
      <p:graphicFrame>
        <p:nvGraphicFramePr>
          <p:cNvPr id="11" name="Object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075125"/>
              </p:ext>
            </p:extLst>
          </p:nvPr>
        </p:nvGraphicFramePr>
        <p:xfrm>
          <a:off x="2148797" y="3344692"/>
          <a:ext cx="42672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Equation" r:id="rId8" imgW="4267200" imgH="417513" progId="Equation.DSMT4">
                  <p:embed/>
                </p:oleObj>
              </mc:Choice>
              <mc:Fallback>
                <p:oleObj name="Equation" r:id="rId8" imgW="4267200" imgH="417513" progId="Equation.DSMT4">
                  <p:embed/>
                  <p:pic>
                    <p:nvPicPr>
                      <p:cNvPr id="0" name="Picture 7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797" y="3344692"/>
                        <a:ext cx="42672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452255"/>
              </p:ext>
            </p:extLst>
          </p:nvPr>
        </p:nvGraphicFramePr>
        <p:xfrm>
          <a:off x="1304247" y="2386249"/>
          <a:ext cx="215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" name="Equation" r:id="rId10" imgW="214781" imgH="606441" progId="Equation.DSMT4">
                  <p:embed/>
                </p:oleObj>
              </mc:Choice>
              <mc:Fallback>
                <p:oleObj name="Equation" r:id="rId10" imgW="214781" imgH="606441" progId="Equation.DSMT4">
                  <p:embed/>
                  <p:pic>
                    <p:nvPicPr>
                      <p:cNvPr id="0" name="Picture 80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247" y="2386249"/>
                        <a:ext cx="215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2522320"/>
              </p:ext>
            </p:extLst>
          </p:nvPr>
        </p:nvGraphicFramePr>
        <p:xfrm>
          <a:off x="6200097" y="2379899"/>
          <a:ext cx="215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Equation" r:id="rId12" imgW="214781" imgH="606441" progId="Equation.DSMT4">
                  <p:embed/>
                </p:oleObj>
              </mc:Choice>
              <mc:Fallback>
                <p:oleObj name="Equation" r:id="rId12" imgW="214781" imgH="606441" progId="Equation.DSMT4">
                  <p:embed/>
                  <p:pic>
                    <p:nvPicPr>
                      <p:cNvPr id="0" name="Picture 81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097" y="2379899"/>
                        <a:ext cx="215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636544"/>
              </p:ext>
            </p:extLst>
          </p:nvPr>
        </p:nvGraphicFramePr>
        <p:xfrm>
          <a:off x="6504897" y="2767249"/>
          <a:ext cx="69850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Equation" r:id="rId14" imgW="694881" imgH="170562" progId="Equation.DSMT4">
                  <p:embed/>
                </p:oleObj>
              </mc:Choice>
              <mc:Fallback>
                <p:oleObj name="Equation" r:id="rId14" imgW="694881" imgH="170562" progId="Equation.DSMT4">
                  <p:embed/>
                  <p:pic>
                    <p:nvPicPr>
                      <p:cNvPr id="0" name="Picture 8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4897" y="2767249"/>
                        <a:ext cx="698500" cy="17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615233"/>
              </p:ext>
            </p:extLst>
          </p:nvPr>
        </p:nvGraphicFramePr>
        <p:xfrm>
          <a:off x="1564481" y="1077237"/>
          <a:ext cx="50133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Equation" r:id="rId16" imgW="5013325" imgH="460375" progId="Equation.DSMT4">
                  <p:embed/>
                </p:oleObj>
              </mc:Choice>
              <mc:Fallback>
                <p:oleObj name="Equation" r:id="rId16" imgW="5013325" imgH="460375" progId="Equation.DSMT4">
                  <p:embed/>
                  <p:pic>
                    <p:nvPicPr>
                      <p:cNvPr id="0" name="Picture 83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481" y="1077237"/>
                        <a:ext cx="50133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548903"/>
              </p:ext>
            </p:extLst>
          </p:nvPr>
        </p:nvGraphicFramePr>
        <p:xfrm>
          <a:off x="660400" y="1066800"/>
          <a:ext cx="53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Equation" r:id="rId18" imgW="531554" imgH="442962" progId="Equation.DSMT4">
                  <p:embed/>
                </p:oleObj>
              </mc:Choice>
              <mc:Fallback>
                <p:oleObj name="Equation" r:id="rId18" imgW="531554" imgH="442962" progId="Equation.DSMT4">
                  <p:embed/>
                  <p:pic>
                    <p:nvPicPr>
                      <p:cNvPr id="0" name="Picture 84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066800"/>
                        <a:ext cx="533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859140"/>
              </p:ext>
            </p:extLst>
          </p:nvPr>
        </p:nvGraphicFramePr>
        <p:xfrm>
          <a:off x="1323297" y="1929049"/>
          <a:ext cx="646588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Equation" r:id="rId20" imgW="6465888" imgH="461963" progId="Equation.DSMT4">
                  <p:embed/>
                </p:oleObj>
              </mc:Choice>
              <mc:Fallback>
                <p:oleObj name="Equation" r:id="rId20" imgW="6465888" imgH="461963" progId="Equation.DSMT4">
                  <p:embed/>
                  <p:pic>
                    <p:nvPicPr>
                      <p:cNvPr id="0" name="Picture 85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297" y="1929049"/>
                        <a:ext cx="646588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10479"/>
              </p:ext>
            </p:extLst>
          </p:nvPr>
        </p:nvGraphicFramePr>
        <p:xfrm>
          <a:off x="7190697" y="2386249"/>
          <a:ext cx="952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Equation" r:id="rId22" imgW="950849" imgH="621221" progId="Equation.DSMT4">
                  <p:embed/>
                </p:oleObj>
              </mc:Choice>
              <mc:Fallback>
                <p:oleObj name="Equation" r:id="rId22" imgW="950849" imgH="621221" progId="Equation.DSMT4">
                  <p:embed/>
                  <p:pic>
                    <p:nvPicPr>
                      <p:cNvPr id="0" name="Picture 86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0697" y="2386249"/>
                        <a:ext cx="952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1632777"/>
              </p:ext>
            </p:extLst>
          </p:nvPr>
        </p:nvGraphicFramePr>
        <p:xfrm>
          <a:off x="2085297" y="2767249"/>
          <a:ext cx="655638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Equation" r:id="rId24" imgW="652240" imgH="161086" progId="Equation.DSMT4">
                  <p:embed/>
                </p:oleObj>
              </mc:Choice>
              <mc:Fallback>
                <p:oleObj name="Equation" r:id="rId24" imgW="652240" imgH="161086" progId="Equation.DSMT4">
                  <p:embed/>
                  <p:pic>
                    <p:nvPicPr>
                      <p:cNvPr id="0" name="Picture 87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297" y="2767249"/>
                        <a:ext cx="655638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528929"/>
              </p:ext>
            </p:extLst>
          </p:nvPr>
        </p:nvGraphicFramePr>
        <p:xfrm>
          <a:off x="1594760" y="2386249"/>
          <a:ext cx="215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Equation" r:id="rId26" imgW="214781" imgH="606441" progId="Equation.DSMT4">
                  <p:embed/>
                </p:oleObj>
              </mc:Choice>
              <mc:Fallback>
                <p:oleObj name="Equation" r:id="rId26" imgW="214781" imgH="606441" progId="Equation.DSMT4">
                  <p:embed/>
                  <p:pic>
                    <p:nvPicPr>
                      <p:cNvPr id="0" name="Picture 88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4760" y="2386249"/>
                        <a:ext cx="215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0940017"/>
              </p:ext>
            </p:extLst>
          </p:nvPr>
        </p:nvGraphicFramePr>
        <p:xfrm>
          <a:off x="2847297" y="2386249"/>
          <a:ext cx="215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Equation" r:id="rId28" imgW="214781" imgH="606441" progId="Equation.DSMT4">
                  <p:embed/>
                </p:oleObj>
              </mc:Choice>
              <mc:Fallback>
                <p:oleObj name="Equation" r:id="rId28" imgW="214781" imgH="606441" progId="Equation.DSMT4">
                  <p:embed/>
                  <p:pic>
                    <p:nvPicPr>
                      <p:cNvPr id="0" name="Picture 89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297" y="2386249"/>
                        <a:ext cx="215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637026"/>
              </p:ext>
            </p:extLst>
          </p:nvPr>
        </p:nvGraphicFramePr>
        <p:xfrm>
          <a:off x="3837897" y="2386249"/>
          <a:ext cx="215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Equation" r:id="rId30" imgW="214781" imgH="606441" progId="Equation.DSMT4">
                  <p:embed/>
                </p:oleObj>
              </mc:Choice>
              <mc:Fallback>
                <p:oleObj name="Equation" r:id="rId30" imgW="214781" imgH="606441" progId="Equation.DSMT4">
                  <p:embed/>
                  <p:pic>
                    <p:nvPicPr>
                      <p:cNvPr id="0" name="Picture 90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7897" y="2386249"/>
                        <a:ext cx="215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494725"/>
              </p:ext>
            </p:extLst>
          </p:nvPr>
        </p:nvGraphicFramePr>
        <p:xfrm>
          <a:off x="4828497" y="2386249"/>
          <a:ext cx="228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Equation" r:id="rId32" imgW="228204" imgH="595866" progId="Equation.DSMT4">
                  <p:embed/>
                </p:oleObj>
              </mc:Choice>
              <mc:Fallback>
                <p:oleObj name="Equation" r:id="rId32" imgW="228204" imgH="595866" progId="Equation.DSMT4">
                  <p:embed/>
                  <p:pic>
                    <p:nvPicPr>
                      <p:cNvPr id="0" name="Picture 91"/>
                      <p:cNvPicPr>
                        <a:picLocks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8497" y="2386249"/>
                        <a:ext cx="228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148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三、计算逆序数的方法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895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一、全排列</a:t>
            </a:r>
          </a:p>
        </p:txBody>
      </p:sp>
      <p:graphicFrame>
        <p:nvGraphicFramePr>
          <p:cNvPr id="12" name="Object 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103831"/>
              </p:ext>
            </p:extLst>
          </p:nvPr>
        </p:nvGraphicFramePr>
        <p:xfrm>
          <a:off x="1801812" y="1193007"/>
          <a:ext cx="6527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4" imgW="6527800" imgH="952500" progId="Equation.DSMT4">
                  <p:embed/>
                </p:oleObj>
              </mc:Choice>
              <mc:Fallback>
                <p:oleObj name="Equation" r:id="rId4" imgW="6527800" imgH="952500" progId="Equation.DSMT4">
                  <p:embed/>
                  <p:pic>
                    <p:nvPicPr>
                      <p:cNvPr id="0" name="Picture 6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2" y="1193007"/>
                        <a:ext cx="6527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67544" y="1126193"/>
            <a:ext cx="98742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98475" y="2274095"/>
            <a:ext cx="168592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606FA"/>
                </a:solidFill>
                <a:latin typeface="黑体" pitchFamily="2" charset="-122"/>
                <a:ea typeface="黑体" pitchFamily="2" charset="-122"/>
              </a:rPr>
              <a:t>定义</a:t>
            </a:r>
            <a:endParaRPr lang="en-US" altLang="zh-CN" sz="2800" dirty="0">
              <a:solidFill>
                <a:srgbClr val="0606FA"/>
              </a:solidFill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668463" y="2278063"/>
            <a:ext cx="6778625" cy="942975"/>
            <a:chOff x="1248" y="1612"/>
            <a:chExt cx="4270" cy="594"/>
          </a:xfrm>
        </p:grpSpPr>
        <p:sp>
          <p:nvSpPr>
            <p:cNvPr id="1046" name="Rectangle 8"/>
            <p:cNvSpPr>
              <a:spLocks noChangeArrowheads="1"/>
            </p:cNvSpPr>
            <p:nvPr/>
          </p:nvSpPr>
          <p:spPr bwMode="auto">
            <a:xfrm>
              <a:off x="1248" y="1612"/>
              <a:ext cx="427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把</a:t>
              </a:r>
              <a:r>
                <a:rPr lang="zh-CN" altLang="en-US" sz="2800" b="1" dirty="0">
                  <a:solidFill>
                    <a:schemeClr val="tx2"/>
                  </a:solidFill>
                </a:rPr>
                <a:t>    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个不同的元素排成一列，</a:t>
              </a:r>
              <a:r>
                <a:rPr lang="zh-CN" altLang="en-US" sz="2800" b="1" dirty="0" smtClean="0">
                  <a:solidFill>
                    <a:schemeClr val="tx2"/>
                  </a:solidFill>
                  <a:latin typeface="宋体" pitchFamily="2" charset="-122"/>
                </a:rPr>
                <a:t>叫作这</a:t>
              </a:r>
              <a:r>
                <a:rPr lang="zh-CN" altLang="en-US" sz="2800" b="1" dirty="0" smtClean="0">
                  <a:solidFill>
                    <a:schemeClr val="tx2"/>
                  </a:solidFill>
                </a:rPr>
                <a:t>     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个元素的</a:t>
              </a:r>
              <a:r>
                <a:rPr lang="zh-CN" altLang="en-US" sz="2800" b="1" dirty="0">
                  <a:solidFill>
                    <a:srgbClr val="0000FF"/>
                  </a:solidFill>
                  <a:latin typeface="宋体" pitchFamily="2" charset="-122"/>
                </a:rPr>
                <a:t>全排列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（简称</a:t>
              </a:r>
              <a:r>
                <a:rPr lang="zh-CN" altLang="en-US" sz="2800" b="1" dirty="0">
                  <a:solidFill>
                    <a:srgbClr val="0000FF"/>
                  </a:solidFill>
                  <a:latin typeface="宋体" pitchFamily="2" charset="-122"/>
                </a:rPr>
                <a:t>排列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）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.</a:t>
              </a:r>
            </a:p>
          </p:txBody>
        </p:sp>
        <p:graphicFrame>
          <p:nvGraphicFramePr>
            <p:cNvPr id="1036" name="Object 62"/>
            <p:cNvGraphicFramePr>
              <a:graphicFrameLocks/>
            </p:cNvGraphicFramePr>
            <p:nvPr/>
          </p:nvGraphicFramePr>
          <p:xfrm>
            <a:off x="1584" y="1693"/>
            <a:ext cx="159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" name="Equation" r:id="rId6" imgW="250672" imgH="263284" progId="Equation.DSMT4">
                    <p:embed/>
                  </p:oleObj>
                </mc:Choice>
                <mc:Fallback>
                  <p:oleObj name="Equation" r:id="rId6" imgW="250672" imgH="263284" progId="Equation.DSMT4">
                    <p:embed/>
                    <p:pic>
                      <p:nvPicPr>
                        <p:cNvPr id="0" name="Picture 6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693"/>
                          <a:ext cx="159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7" name="Object 63"/>
            <p:cNvGraphicFramePr>
              <a:graphicFrameLocks/>
            </p:cNvGraphicFramePr>
            <p:nvPr/>
          </p:nvGraphicFramePr>
          <p:xfrm>
            <a:off x="4992" y="1693"/>
            <a:ext cx="159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" name="Equation" r:id="rId8" imgW="250672" imgH="263284" progId="Equation.DSMT4">
                    <p:embed/>
                  </p:oleObj>
                </mc:Choice>
                <mc:Fallback>
                  <p:oleObj name="Equation" r:id="rId8" imgW="250672" imgH="263284" progId="Equation.DSMT4">
                    <p:embed/>
                    <p:pic>
                      <p:nvPicPr>
                        <p:cNvPr id="0" name="Picture 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693"/>
                          <a:ext cx="159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83568" y="3457957"/>
            <a:ext cx="8031163" cy="520700"/>
            <a:chOff x="492" y="2256"/>
            <a:chExt cx="5059" cy="328"/>
          </a:xfrm>
        </p:grpSpPr>
        <p:sp>
          <p:nvSpPr>
            <p:cNvPr id="1045" name="Rectangle 12"/>
            <p:cNvSpPr>
              <a:spLocks noChangeArrowheads="1"/>
            </p:cNvSpPr>
            <p:nvPr/>
          </p:nvSpPr>
          <p:spPr bwMode="auto">
            <a:xfrm>
              <a:off x="576" y="2256"/>
              <a:ext cx="4975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2"/>
                  </a:solidFill>
                  <a:latin typeface="宋体" pitchFamily="2" charset="-122"/>
                </a:rPr>
                <a:t>个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不同的元素的所有排列的种数，通常用</a:t>
              </a:r>
              <a:r>
                <a:rPr lang="zh-CN" altLang="en-US" sz="2800" b="1" dirty="0">
                  <a:solidFill>
                    <a:schemeClr val="tx2"/>
                  </a:solidFill>
                </a:rPr>
                <a:t>     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表示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.</a:t>
              </a:r>
            </a:p>
          </p:txBody>
        </p:sp>
        <p:graphicFrame>
          <p:nvGraphicFramePr>
            <p:cNvPr id="1034" name="Object 6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52749177"/>
                </p:ext>
              </p:extLst>
            </p:nvPr>
          </p:nvGraphicFramePr>
          <p:xfrm>
            <a:off x="492" y="2358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" name="Equation" r:id="rId10" imgW="263739" imgH="263739" progId="Equation.DSMT4">
                    <p:embed/>
                  </p:oleObj>
                </mc:Choice>
                <mc:Fallback>
                  <p:oleObj name="Equation" r:id="rId10" imgW="263739" imgH="263739" progId="Equation.DSMT4">
                    <p:embed/>
                    <p:pic>
                      <p:nvPicPr>
                        <p:cNvPr id="0" name="Picture 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" y="2358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5" name="Object 6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57553187"/>
                </p:ext>
              </p:extLst>
            </p:nvPr>
          </p:nvGraphicFramePr>
          <p:xfrm>
            <a:off x="4749" y="2302"/>
            <a:ext cx="24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2" name="Equation" r:id="rId12" imgW="386922" imgH="442197" progId="Equation.DSMT4">
                    <p:embed/>
                  </p:oleObj>
                </mc:Choice>
                <mc:Fallback>
                  <p:oleObj name="Equation" r:id="rId12" imgW="386922" imgH="442197" progId="Equation.DSMT4">
                    <p:embed/>
                    <p:pic>
                      <p:nvPicPr>
                        <p:cNvPr id="0" name="Picture 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" y="2302"/>
                          <a:ext cx="24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610393" y="4215576"/>
            <a:ext cx="19018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宋体" pitchFamily="2" charset="-122"/>
              </a:rPr>
              <a:t>例如</a:t>
            </a:r>
          </a:p>
        </p:txBody>
      </p:sp>
      <p:graphicFrame>
        <p:nvGraphicFramePr>
          <p:cNvPr id="24" name="Object 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592251"/>
              </p:ext>
            </p:extLst>
          </p:nvPr>
        </p:nvGraphicFramePr>
        <p:xfrm>
          <a:off x="1801812" y="4309238"/>
          <a:ext cx="166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14" imgW="1660817" imgH="443730" progId="Equation.DSMT4">
                  <p:embed/>
                </p:oleObj>
              </mc:Choice>
              <mc:Fallback>
                <p:oleObj name="Equation" r:id="rId14" imgW="1660817" imgH="443730" progId="Equation.DSMT4">
                  <p:embed/>
                  <p:pic>
                    <p:nvPicPr>
                      <p:cNvPr id="0" name="Picture 67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2" y="4309238"/>
                        <a:ext cx="166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6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654954"/>
              </p:ext>
            </p:extLst>
          </p:nvPr>
        </p:nvGraphicFramePr>
        <p:xfrm>
          <a:off x="3568700" y="4362708"/>
          <a:ext cx="596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16" imgW="594835" imgH="329057" progId="Equation.DSMT4">
                  <p:embed/>
                </p:oleObj>
              </mc:Choice>
              <mc:Fallback>
                <p:oleObj name="Equation" r:id="rId16" imgW="594835" imgH="329057" progId="Equation.DSMT4">
                  <p:embed/>
                  <p:pic>
                    <p:nvPicPr>
                      <p:cNvPr id="0" name="Picture 68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4362708"/>
                        <a:ext cx="596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048919"/>
              </p:ext>
            </p:extLst>
          </p:nvPr>
        </p:nvGraphicFramePr>
        <p:xfrm>
          <a:off x="1801812" y="4968432"/>
          <a:ext cx="96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18" imgW="963527" imgH="443730" progId="Equation.DSMT4">
                  <p:embed/>
                </p:oleObj>
              </mc:Choice>
              <mc:Fallback>
                <p:oleObj name="Equation" r:id="rId18" imgW="963527" imgH="443730" progId="Equation.DSMT4">
                  <p:embed/>
                  <p:pic>
                    <p:nvPicPr>
                      <p:cNvPr id="0" name="Picture 69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2" y="4968432"/>
                        <a:ext cx="965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6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967627"/>
              </p:ext>
            </p:extLst>
          </p:nvPr>
        </p:nvGraphicFramePr>
        <p:xfrm>
          <a:off x="2868612" y="4962082"/>
          <a:ext cx="1104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20" imgW="1102985" imgH="405696" progId="Equation.DSMT4">
                  <p:embed/>
                </p:oleObj>
              </mc:Choice>
              <mc:Fallback>
                <p:oleObj name="Equation" r:id="rId20" imgW="1102985" imgH="405696" progId="Equation.DSMT4">
                  <p:embed/>
                  <p:pic>
                    <p:nvPicPr>
                      <p:cNvPr id="0" name="Picture 70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2" y="4962082"/>
                        <a:ext cx="1104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761879"/>
              </p:ext>
            </p:extLst>
          </p:nvPr>
        </p:nvGraphicFramePr>
        <p:xfrm>
          <a:off x="4027487" y="4960495"/>
          <a:ext cx="1143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22" imgW="1141019" imgH="405696" progId="Equation.DSMT4">
                  <p:embed/>
                </p:oleObj>
              </mc:Choice>
              <mc:Fallback>
                <p:oleObj name="Equation" r:id="rId22" imgW="1141019" imgH="405696" progId="Equation.DSMT4">
                  <p:embed/>
                  <p:pic>
                    <p:nvPicPr>
                      <p:cNvPr id="0" name="Picture 71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7" y="4960495"/>
                        <a:ext cx="1143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813246"/>
              </p:ext>
            </p:extLst>
          </p:nvPr>
        </p:nvGraphicFramePr>
        <p:xfrm>
          <a:off x="5222875" y="4965257"/>
          <a:ext cx="157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24" imgW="1572071" imgH="329628" progId="Equation.DSMT4">
                  <p:embed/>
                </p:oleObj>
              </mc:Choice>
              <mc:Fallback>
                <p:oleObj name="Equation" r:id="rId24" imgW="1572071" imgH="329628" progId="Equation.DSMT4">
                  <p:embed/>
                  <p:pic>
                    <p:nvPicPr>
                      <p:cNvPr id="0" name="Picture 72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75" y="4965257"/>
                        <a:ext cx="157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9749608"/>
              </p:ext>
            </p:extLst>
          </p:nvPr>
        </p:nvGraphicFramePr>
        <p:xfrm>
          <a:off x="6843712" y="4931920"/>
          <a:ext cx="723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26" imgW="721395" imgH="329057" progId="Equation.DSMT4">
                  <p:embed/>
                </p:oleObj>
              </mc:Choice>
              <mc:Fallback>
                <p:oleObj name="Equation" r:id="rId26" imgW="721395" imgH="329057" progId="Equation.DSMT4">
                  <p:embed/>
                  <p:pic>
                    <p:nvPicPr>
                      <p:cNvPr id="0" name="Picture 73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3712" y="4931920"/>
                        <a:ext cx="723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200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二、排列的逆序数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85800" y="2641600"/>
            <a:ext cx="8382000" cy="942975"/>
            <a:chOff x="576" y="1632"/>
            <a:chExt cx="4750" cy="594"/>
          </a:xfrm>
        </p:grpSpPr>
        <p:sp>
          <p:nvSpPr>
            <p:cNvPr id="2073" name="Rectangle 4"/>
            <p:cNvSpPr>
              <a:spLocks noChangeArrowheads="1"/>
            </p:cNvSpPr>
            <p:nvPr/>
          </p:nvSpPr>
          <p:spPr bwMode="auto">
            <a:xfrm>
              <a:off x="576" y="1632"/>
              <a:ext cx="475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zh-CN" sz="2800" b="1" dirty="0">
                  <a:solidFill>
                    <a:schemeClr val="tx2"/>
                  </a:solidFill>
                </a:rPr>
                <a:t>            </a:t>
              </a:r>
              <a:r>
                <a:rPr lang="zh-CN" altLang="en-US" sz="2800" b="1" dirty="0" smtClean="0">
                  <a:solidFill>
                    <a:schemeClr val="tx2"/>
                  </a:solidFill>
                  <a:latin typeface="宋体" pitchFamily="2" charset="-122"/>
                </a:rPr>
                <a:t>在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一个排列</a:t>
              </a:r>
              <a:r>
                <a:rPr lang="zh-CN" altLang="en-US" sz="2800" b="1" dirty="0">
                  <a:solidFill>
                    <a:schemeClr val="tx2"/>
                  </a:solidFill>
                </a:rPr>
                <a:t>                                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中，若数</a:t>
              </a:r>
            </a:p>
            <a:p>
              <a:r>
                <a:rPr lang="zh-CN" altLang="en-US" sz="2800" b="1" dirty="0">
                  <a:solidFill>
                    <a:schemeClr val="tx2"/>
                  </a:solidFill>
                </a:rPr>
                <a:t>            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则称这两个数组成一个逆序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.</a:t>
              </a:r>
            </a:p>
          </p:txBody>
        </p:sp>
        <p:graphicFrame>
          <p:nvGraphicFramePr>
            <p:cNvPr id="2050" name="Objec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5074067"/>
                </p:ext>
              </p:extLst>
            </p:nvPr>
          </p:nvGraphicFramePr>
          <p:xfrm>
            <a:off x="2363" y="1667"/>
            <a:ext cx="173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Equation" r:id="rId4" imgW="2751124" imgH="469086" progId="Equation.DSMT4">
                    <p:embed/>
                  </p:oleObj>
                </mc:Choice>
                <mc:Fallback>
                  <p:oleObj name="Equation" r:id="rId4" imgW="2751124" imgH="469086" progId="Equation.DSMT4">
                    <p:embed/>
                    <p:pic>
                      <p:nvPicPr>
                        <p:cNvPr id="0" name="Picture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3" y="1667"/>
                          <a:ext cx="173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" name="Object 5"/>
            <p:cNvGraphicFramePr>
              <a:graphicFrameLocks/>
            </p:cNvGraphicFramePr>
            <p:nvPr/>
          </p:nvGraphicFramePr>
          <p:xfrm>
            <a:off x="720" y="1924"/>
            <a:ext cx="55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Equation" r:id="rId6" imgW="871686" imgH="468274" progId="Equation.DSMT4">
                    <p:embed/>
                  </p:oleObj>
                </mc:Choice>
                <mc:Fallback>
                  <p:oleObj name="Equation" r:id="rId6" imgW="871686" imgH="468274" progId="Equation.DSMT4">
                    <p:embed/>
                    <p:pic>
                      <p:nvPicPr>
                        <p:cNvPr id="0" name="Picture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924"/>
                          <a:ext cx="55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539552" y="3790156"/>
            <a:ext cx="490855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例如</a:t>
            </a:r>
            <a:r>
              <a:rPr lang="zh-CN" altLang="en-US" sz="2800" b="1" dirty="0">
                <a:solidFill>
                  <a:schemeClr val="tx2"/>
                </a:solidFill>
              </a:rPr>
              <a:t>    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排列</a:t>
            </a:r>
            <a:r>
              <a:rPr lang="en-US" altLang="zh-CN" sz="2800" b="1" dirty="0">
                <a:solidFill>
                  <a:schemeClr val="tx2"/>
                </a:solidFill>
              </a:rPr>
              <a:t>32514 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中，</a:t>
            </a:r>
            <a:r>
              <a:rPr lang="zh-CN" altLang="en-US" sz="2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481422" y="2618272"/>
            <a:ext cx="144462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606FA"/>
                </a:solidFill>
                <a:latin typeface="黑体" pitchFamily="2" charset="-122"/>
                <a:ea typeface="黑体" pitchFamily="2" charset="-122"/>
              </a:rPr>
              <a:t>定义</a:t>
            </a:r>
            <a:endParaRPr lang="en-US" altLang="zh-CN" sz="2800" dirty="0">
              <a:solidFill>
                <a:srgbClr val="0606FA"/>
              </a:solidFill>
            </a:endParaRP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481422" y="1315408"/>
            <a:ext cx="7990656" cy="95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tx2"/>
                </a:solidFill>
                <a:latin typeface="宋体" pitchFamily="2" charset="-122"/>
              </a:rPr>
              <a:t>我们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规定各元素之间有一个标准次序</a:t>
            </a:r>
            <a:r>
              <a:rPr lang="en-US" altLang="zh-CN" sz="2800" b="1" dirty="0">
                <a:solidFill>
                  <a:schemeClr val="tx2"/>
                </a:solidFill>
              </a:rPr>
              <a:t>, 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i="1" dirty="0">
                <a:solidFill>
                  <a:schemeClr val="tx2"/>
                </a:solidFill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个不同的自然数，规定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由小到大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为</a:t>
            </a:r>
            <a:r>
              <a:rPr lang="zh-CN" altLang="en-US" sz="2800" b="1" dirty="0">
                <a:solidFill>
                  <a:srgbClr val="0606FA"/>
                </a:solidFill>
                <a:latin typeface="宋体" pitchFamily="2" charset="-122"/>
              </a:rPr>
              <a:t>标准排列（自然排列）</a:t>
            </a:r>
            <a:r>
              <a:rPr lang="en-US" altLang="zh-CN" sz="2800" b="1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2955429" y="4929981"/>
            <a:ext cx="213677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800" b="1"/>
              <a:t>3   2   5   1   4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879229" y="5310981"/>
            <a:ext cx="895350" cy="820738"/>
            <a:chOff x="1872" y="3168"/>
            <a:chExt cx="564" cy="517"/>
          </a:xfrm>
        </p:grpSpPr>
        <p:grpSp>
          <p:nvGrpSpPr>
            <p:cNvPr id="2069" name="Group 15"/>
            <p:cNvGrpSpPr>
              <a:grpSpLocks/>
            </p:cNvGrpSpPr>
            <p:nvPr/>
          </p:nvGrpSpPr>
          <p:grpSpPr bwMode="auto">
            <a:xfrm>
              <a:off x="1968" y="3168"/>
              <a:ext cx="336" cy="192"/>
              <a:chOff x="1968" y="3168"/>
              <a:chExt cx="336" cy="192"/>
            </a:xfrm>
          </p:grpSpPr>
          <p:sp>
            <p:nvSpPr>
              <p:cNvPr id="2071" name="Line 13"/>
              <p:cNvSpPr>
                <a:spLocks noChangeShapeType="1"/>
              </p:cNvSpPr>
              <p:nvPr/>
            </p:nvSpPr>
            <p:spPr bwMode="auto">
              <a:xfrm>
                <a:off x="1968" y="3168"/>
                <a:ext cx="192" cy="19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2" name="Line 14"/>
              <p:cNvSpPr>
                <a:spLocks noChangeShapeType="1"/>
              </p:cNvSpPr>
              <p:nvPr/>
            </p:nvSpPr>
            <p:spPr bwMode="auto">
              <a:xfrm flipH="1">
                <a:off x="2112" y="3168"/>
                <a:ext cx="192" cy="19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70" name="Rectangle 16"/>
            <p:cNvSpPr>
              <a:spLocks noChangeArrowheads="1"/>
            </p:cNvSpPr>
            <p:nvPr/>
          </p:nvSpPr>
          <p:spPr bwMode="auto">
            <a:xfrm>
              <a:off x="1872" y="3360"/>
              <a:ext cx="564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800" b="1">
                  <a:solidFill>
                    <a:schemeClr val="tx2"/>
                  </a:solidFill>
                  <a:latin typeface="宋体" pitchFamily="2" charset="-122"/>
                </a:rPr>
                <a:t>逆序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707904" y="4306094"/>
            <a:ext cx="904875" cy="711200"/>
            <a:chOff x="2394" y="2535"/>
            <a:chExt cx="570" cy="448"/>
          </a:xfrm>
        </p:grpSpPr>
        <p:grpSp>
          <p:nvGrpSpPr>
            <p:cNvPr id="2065" name="Group 20"/>
            <p:cNvGrpSpPr>
              <a:grpSpLocks/>
            </p:cNvGrpSpPr>
            <p:nvPr/>
          </p:nvGrpSpPr>
          <p:grpSpPr bwMode="auto">
            <a:xfrm>
              <a:off x="2394" y="2822"/>
              <a:ext cx="540" cy="161"/>
              <a:chOff x="2394" y="2822"/>
              <a:chExt cx="540" cy="161"/>
            </a:xfrm>
          </p:grpSpPr>
          <p:sp>
            <p:nvSpPr>
              <p:cNvPr id="2067" name="Line 18"/>
              <p:cNvSpPr>
                <a:spLocks noChangeShapeType="1"/>
              </p:cNvSpPr>
              <p:nvPr/>
            </p:nvSpPr>
            <p:spPr bwMode="auto">
              <a:xfrm flipH="1" flipV="1">
                <a:off x="2687" y="2823"/>
                <a:ext cx="247" cy="16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" name="Line 19"/>
              <p:cNvSpPr>
                <a:spLocks noChangeShapeType="1"/>
              </p:cNvSpPr>
              <p:nvPr/>
            </p:nvSpPr>
            <p:spPr bwMode="auto">
              <a:xfrm flipV="1">
                <a:off x="2394" y="2822"/>
                <a:ext cx="342" cy="16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66" name="Rectangle 21"/>
            <p:cNvSpPr>
              <a:spLocks noChangeArrowheads="1"/>
            </p:cNvSpPr>
            <p:nvPr/>
          </p:nvSpPr>
          <p:spPr bwMode="auto">
            <a:xfrm>
              <a:off x="2400" y="2535"/>
              <a:ext cx="564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800" b="1">
                  <a:solidFill>
                    <a:schemeClr val="tx2"/>
                  </a:solidFill>
                  <a:latin typeface="宋体" pitchFamily="2" charset="-122"/>
                </a:rPr>
                <a:t>逆序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4098429" y="5296694"/>
            <a:ext cx="914400" cy="835025"/>
            <a:chOff x="2640" y="3159"/>
            <a:chExt cx="576" cy="526"/>
          </a:xfrm>
        </p:grpSpPr>
        <p:grpSp>
          <p:nvGrpSpPr>
            <p:cNvPr id="2061" name="Group 25"/>
            <p:cNvGrpSpPr>
              <a:grpSpLocks/>
            </p:cNvGrpSpPr>
            <p:nvPr/>
          </p:nvGrpSpPr>
          <p:grpSpPr bwMode="auto">
            <a:xfrm>
              <a:off x="2664" y="3159"/>
              <a:ext cx="552" cy="184"/>
              <a:chOff x="2664" y="3159"/>
              <a:chExt cx="552" cy="184"/>
            </a:xfrm>
          </p:grpSpPr>
          <p:sp>
            <p:nvSpPr>
              <p:cNvPr id="2063" name="Line 23"/>
              <p:cNvSpPr>
                <a:spLocks noChangeShapeType="1"/>
              </p:cNvSpPr>
              <p:nvPr/>
            </p:nvSpPr>
            <p:spPr bwMode="auto">
              <a:xfrm>
                <a:off x="2664" y="3208"/>
                <a:ext cx="270" cy="13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4" name="Line 24"/>
              <p:cNvSpPr>
                <a:spLocks noChangeShapeType="1"/>
              </p:cNvSpPr>
              <p:nvPr/>
            </p:nvSpPr>
            <p:spPr bwMode="auto">
              <a:xfrm flipH="1">
                <a:off x="2934" y="3159"/>
                <a:ext cx="282" cy="18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62" name="Rectangle 26"/>
            <p:cNvSpPr>
              <a:spLocks noChangeArrowheads="1"/>
            </p:cNvSpPr>
            <p:nvPr/>
          </p:nvSpPr>
          <p:spPr bwMode="auto">
            <a:xfrm>
              <a:off x="2640" y="3360"/>
              <a:ext cx="564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800" b="1">
                  <a:solidFill>
                    <a:schemeClr val="tx2"/>
                  </a:solidFill>
                  <a:latin typeface="宋体" pitchFamily="2" charset="-122"/>
                </a:rPr>
                <a:t>逆序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200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二、排列的逆序数</a:t>
            </a:r>
          </a:p>
        </p:txBody>
      </p:sp>
      <p:sp>
        <p:nvSpPr>
          <p:cNvPr id="3080" name="Rectangle 3"/>
          <p:cNvSpPr>
            <a:spLocks noChangeArrowheads="1"/>
          </p:cNvSpPr>
          <p:nvPr/>
        </p:nvSpPr>
        <p:spPr bwMode="auto">
          <a:xfrm>
            <a:off x="2906055" y="5916331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" name="Rectangle 4"/>
          <p:cNvSpPr>
            <a:spLocks noChangeArrowheads="1"/>
          </p:cNvSpPr>
          <p:nvPr/>
        </p:nvSpPr>
        <p:spPr bwMode="auto">
          <a:xfrm>
            <a:off x="685800" y="1066800"/>
            <a:ext cx="7769225" cy="95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zh-CN" altLang="en-US" sz="2800" dirty="0">
                <a:solidFill>
                  <a:srgbClr val="0606FA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zh-CN" altLang="en-US" sz="2800" b="1" dirty="0">
                <a:solidFill>
                  <a:schemeClr val="tx2"/>
                </a:solidFill>
              </a:rPr>
              <a:t>    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一个排列中所有逆序的总数称为此排列的</a:t>
            </a:r>
            <a:r>
              <a:rPr lang="zh-CN" altLang="en-US" sz="2800" dirty="0">
                <a:solidFill>
                  <a:srgbClr val="0606FA"/>
                </a:solidFill>
                <a:latin typeface="黑体" pitchFamily="2" charset="-122"/>
                <a:ea typeface="黑体" pitchFamily="2" charset="-122"/>
              </a:rPr>
              <a:t>逆序</a:t>
            </a:r>
            <a:r>
              <a:rPr lang="zh-CN" altLang="en-US" sz="2800" dirty="0" smtClean="0">
                <a:solidFill>
                  <a:srgbClr val="0606FA"/>
                </a:solidFill>
                <a:latin typeface="黑体" pitchFamily="2" charset="-122"/>
                <a:ea typeface="黑体" pitchFamily="2" charset="-122"/>
              </a:rPr>
              <a:t>数</a:t>
            </a:r>
            <a:r>
              <a:rPr lang="zh-CN" altLang="en-US" sz="2800" b="1" dirty="0">
                <a:solidFill>
                  <a:schemeClr val="tx2"/>
                </a:solidFill>
              </a:rPr>
              <a:t>，</a:t>
            </a:r>
            <a:r>
              <a:rPr lang="zh-CN" altLang="en-US" sz="2800" b="1" dirty="0" smtClean="0">
                <a:solidFill>
                  <a:schemeClr val="tx2"/>
                </a:solidFill>
                <a:latin typeface="宋体" pitchFamily="2" charset="-122"/>
              </a:rPr>
              <a:t>记作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                       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。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2235482"/>
            <a:ext cx="4908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例如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zh-CN" altLang="en-US" sz="2800" b="1" dirty="0">
                <a:solidFill>
                  <a:schemeClr val="tx2"/>
                </a:solidFill>
              </a:rPr>
              <a:t>  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排列</a:t>
            </a:r>
            <a:r>
              <a:rPr lang="en-US" altLang="zh-CN" sz="2800" b="1" dirty="0">
                <a:solidFill>
                  <a:schemeClr val="tx2"/>
                </a:solidFill>
              </a:rPr>
              <a:t>32514 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中，</a:t>
            </a:r>
            <a:r>
              <a:rPr lang="zh-CN" altLang="en-US" sz="2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667000" y="3657600"/>
            <a:ext cx="2139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800" b="1"/>
              <a:t>3   2   5   1   4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613150" y="3654425"/>
            <a:ext cx="387350" cy="463550"/>
          </a:xfrm>
          <a:prstGeom prst="ellipse">
            <a:avLst/>
          </a:prstGeom>
          <a:noFill/>
          <a:ln w="12700">
            <a:solidFill>
              <a:srgbClr val="0606FA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663825" y="3654425"/>
            <a:ext cx="463550" cy="463550"/>
          </a:xfrm>
          <a:prstGeom prst="ellipse">
            <a:avLst/>
          </a:prstGeom>
          <a:noFill/>
          <a:ln w="12700">
            <a:solidFill>
              <a:srgbClr val="0606FA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3121025" y="3654425"/>
            <a:ext cx="387350" cy="463550"/>
          </a:xfrm>
          <a:prstGeom prst="ellipse">
            <a:avLst/>
          </a:prstGeom>
          <a:noFill/>
          <a:ln w="12700">
            <a:solidFill>
              <a:srgbClr val="0606FA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3857625" y="4143375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688507" y="4449606"/>
            <a:ext cx="338235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3352800" y="4114800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V="1">
            <a:off x="2819400" y="32766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V="1">
            <a:off x="4857750" y="3286125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" name="Object 23"/>
          <p:cNvGraphicFramePr>
            <a:graphicFrameLocks/>
          </p:cNvGraphicFramePr>
          <p:nvPr/>
        </p:nvGraphicFramePr>
        <p:xfrm>
          <a:off x="4714875" y="2878138"/>
          <a:ext cx="3016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4" imgW="126725" imgH="177415" progId="Equation.DSMT4">
                  <p:embed/>
                </p:oleObj>
              </mc:Choice>
              <mc:Fallback>
                <p:oleObj name="Equation" r:id="rId4" imgW="126725" imgH="177415" progId="Equation.DSMT4">
                  <p:embed/>
                  <p:pic>
                    <p:nvPicPr>
                      <p:cNvPr id="0" name="Picture 2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2878138"/>
                        <a:ext cx="3016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696255" y="5078131"/>
            <a:ext cx="556895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故此排列的</a:t>
            </a:r>
            <a:r>
              <a:rPr lang="zh-CN" altLang="en-US" sz="2800" b="1">
                <a:latin typeface="宋体" pitchFamily="2" charset="-122"/>
              </a:rPr>
              <a:t>逆序数为</a:t>
            </a:r>
            <a:r>
              <a:rPr lang="en-US" altLang="zh-CN" sz="2800" b="1">
                <a:latin typeface="宋体" pitchFamily="2" charset="-122"/>
              </a:rPr>
              <a:t>2+0+2+1+0</a:t>
            </a:r>
            <a:r>
              <a:rPr lang="en-US" altLang="zh-CN" sz="2800" b="1"/>
              <a:t>=5</a:t>
            </a:r>
            <a:r>
              <a:rPr lang="en-US" altLang="zh-CN" sz="2800" b="1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3075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346233"/>
              </p:ext>
            </p:extLst>
          </p:nvPr>
        </p:nvGraphicFramePr>
        <p:xfrm>
          <a:off x="2965450" y="1510561"/>
          <a:ext cx="20701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6" imgW="2066512" imgH="567340" progId="Equation.DSMT4">
                  <p:embed/>
                </p:oleObj>
              </mc:Choice>
              <mc:Fallback>
                <p:oleObj name="Equation" r:id="rId6" imgW="2066512" imgH="567340" progId="Equation.DSMT4">
                  <p:embed/>
                  <p:pic>
                    <p:nvPicPr>
                      <p:cNvPr id="0" name="Picture 2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1510561"/>
                        <a:ext cx="20701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696255" y="5655981"/>
            <a:ext cx="904095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 smtClean="0">
                <a:solidFill>
                  <a:schemeClr val="tx2"/>
                </a:solidFill>
                <a:latin typeface="宋体" pitchFamily="2" charset="-122"/>
              </a:rPr>
              <a:t>记作</a:t>
            </a:r>
            <a:endParaRPr lang="zh-CN" altLang="en-US" sz="2800" b="1" dirty="0">
              <a:solidFill>
                <a:schemeClr val="tx2"/>
              </a:solidFill>
              <a:latin typeface="宋体" pitchFamily="2" charset="-122"/>
            </a:endParaRPr>
          </a:p>
        </p:txBody>
      </p:sp>
      <p:graphicFrame>
        <p:nvGraphicFramePr>
          <p:cNvPr id="29" name="Objec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241523"/>
              </p:ext>
            </p:extLst>
          </p:nvPr>
        </p:nvGraphicFramePr>
        <p:xfrm>
          <a:off x="1686855" y="5763931"/>
          <a:ext cx="22987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8" imgW="2294716" imgH="451653" progId="Equation.DSMT4">
                  <p:embed/>
                </p:oleObj>
              </mc:Choice>
              <mc:Fallback>
                <p:oleObj name="Equation" r:id="rId8" imgW="2294716" imgH="451653" progId="Equation.DSMT4">
                  <p:embed/>
                  <p:pic>
                    <p:nvPicPr>
                      <p:cNvPr id="0" name="Picture 2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6855" y="5763931"/>
                        <a:ext cx="22987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4643438" y="3714750"/>
            <a:ext cx="387350" cy="463550"/>
          </a:xfrm>
          <a:prstGeom prst="ellipse">
            <a:avLst/>
          </a:prstGeom>
          <a:noFill/>
          <a:ln w="12700">
            <a:solidFill>
              <a:srgbClr val="0606FA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Object 26"/>
          <p:cNvGraphicFramePr>
            <a:graphicFrameLocks/>
          </p:cNvGraphicFramePr>
          <p:nvPr/>
        </p:nvGraphicFramePr>
        <p:xfrm>
          <a:off x="2698750" y="2857500"/>
          <a:ext cx="23018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10" imgW="126780" imgH="164814" progId="Equation.DSMT4">
                  <p:embed/>
                </p:oleObj>
              </mc:Choice>
              <mc:Fallback>
                <p:oleObj name="Equation" r:id="rId10" imgW="126780" imgH="164814" progId="Equation.DSMT4">
                  <p:embed/>
                  <p:pic>
                    <p:nvPicPr>
                      <p:cNvPr id="0" name="Picture 30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2857500"/>
                        <a:ext cx="230188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7"/>
          <p:cNvGraphicFramePr>
            <a:graphicFrameLocks/>
          </p:cNvGraphicFramePr>
          <p:nvPr/>
        </p:nvGraphicFramePr>
        <p:xfrm>
          <a:off x="3257550" y="4500563"/>
          <a:ext cx="2000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12" imgW="88707" imgH="164742" progId="Equation.DSMT4">
                  <p:embed/>
                </p:oleObj>
              </mc:Choice>
              <mc:Fallback>
                <p:oleObj name="Equation" r:id="rId12" imgW="88707" imgH="164742" progId="Equation.DSMT4">
                  <p:embed/>
                  <p:pic>
                    <p:nvPicPr>
                      <p:cNvPr id="0" name="Picture 31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4500563"/>
                        <a:ext cx="20002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  <p:bldP spid="12" grpId="0" animBg="1"/>
      <p:bldP spid="13" grpId="0" animBg="1"/>
      <p:bldP spid="14" grpId="0" animBg="1"/>
      <p:bldP spid="15" grpId="0"/>
      <p:bldP spid="17" grpId="0" animBg="1"/>
      <p:bldP spid="19" grpId="0" animBg="1"/>
      <p:bldP spid="22" grpId="0" animBg="1"/>
      <p:bldP spid="26" grpId="0"/>
      <p:bldP spid="28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344612" y="1895239"/>
            <a:ext cx="6626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+mn-ea"/>
                <a:ea typeface="+mn-ea"/>
              </a:rPr>
              <a:t>逆序数为奇数的排列称为</a:t>
            </a:r>
            <a:r>
              <a:rPr lang="zh-CN" altLang="en-US" sz="2800" b="1" dirty="0">
                <a:solidFill>
                  <a:srgbClr val="0606FA"/>
                </a:solidFill>
                <a:latin typeface="+mn-ea"/>
                <a:ea typeface="+mn-ea"/>
              </a:rPr>
              <a:t>奇排列</a:t>
            </a:r>
            <a:r>
              <a:rPr lang="en-US" altLang="zh-CN" sz="2800" b="1" dirty="0">
                <a:solidFill>
                  <a:schemeClr val="tx2"/>
                </a:solidFill>
                <a:latin typeface="+mn-ea"/>
                <a:ea typeface="+mn-ea"/>
              </a:rPr>
              <a:t>;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344612" y="2390899"/>
            <a:ext cx="5413342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+mn-ea"/>
                <a:ea typeface="+mn-ea"/>
              </a:rPr>
              <a:t>逆序数为偶数的排列称为</a:t>
            </a:r>
            <a:r>
              <a:rPr lang="zh-CN" altLang="en-US" sz="2800" b="1" dirty="0">
                <a:solidFill>
                  <a:srgbClr val="0606FA"/>
                </a:solidFill>
                <a:latin typeface="+mn-ea"/>
                <a:ea typeface="+mn-ea"/>
              </a:rPr>
              <a:t>偶排列</a:t>
            </a:r>
            <a:r>
              <a:rPr lang="en-US" altLang="zh-CN" sz="2800" b="1" dirty="0">
                <a:solidFill>
                  <a:schemeClr val="tx2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0244" name="Rectangle 13"/>
          <p:cNvSpPr>
            <a:spLocks noChangeArrowheads="1"/>
          </p:cNvSpPr>
          <p:nvPr/>
        </p:nvSpPr>
        <p:spPr bwMode="auto">
          <a:xfrm>
            <a:off x="762000" y="1340768"/>
            <a:ext cx="2335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dirty="0">
                <a:solidFill>
                  <a:srgbClr val="0606FA"/>
                </a:solidFill>
                <a:latin typeface="黑体" pitchFamily="2" charset="-122"/>
                <a:ea typeface="黑体" pitchFamily="2" charset="-122"/>
              </a:rPr>
              <a:t>排列的奇偶性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669925" y="3065463"/>
            <a:ext cx="8021638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宋体" pitchFamily="2" charset="-122"/>
              </a:rPr>
              <a:t>例如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，在</a:t>
            </a:r>
            <a:r>
              <a:rPr lang="en-US" altLang="zh-CN" sz="2800" b="1" dirty="0">
                <a:solidFill>
                  <a:schemeClr val="tx2"/>
                </a:solidFill>
              </a:rPr>
              <a:t>123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组成的全排列中，有</a:t>
            </a:r>
            <a:r>
              <a:rPr lang="en-US" altLang="zh-CN" sz="2800" b="1" dirty="0">
                <a:solidFill>
                  <a:schemeClr val="tx2"/>
                </a:solidFill>
              </a:rPr>
              <a:t>3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个偶排列</a:t>
            </a:r>
            <a:r>
              <a:rPr lang="en-US" altLang="zh-CN" sz="2800" b="1" dirty="0">
                <a:solidFill>
                  <a:schemeClr val="tx2"/>
                </a:solidFill>
              </a:rPr>
              <a:t>123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，</a:t>
            </a: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chemeClr val="tx2"/>
                </a:solidFill>
              </a:rPr>
              <a:t>231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，</a:t>
            </a:r>
            <a:r>
              <a:rPr lang="en-US" altLang="zh-CN" sz="2800" b="1" dirty="0">
                <a:solidFill>
                  <a:schemeClr val="tx2"/>
                </a:solidFill>
              </a:rPr>
              <a:t>312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；有三个奇排列</a:t>
            </a:r>
            <a:r>
              <a:rPr lang="en-US" altLang="zh-CN" sz="2800" b="1" dirty="0">
                <a:solidFill>
                  <a:schemeClr val="tx2"/>
                </a:solidFill>
              </a:rPr>
              <a:t>132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，</a:t>
            </a:r>
            <a:r>
              <a:rPr lang="en-US" altLang="zh-CN" sz="2800" b="1" dirty="0">
                <a:solidFill>
                  <a:schemeClr val="tx2"/>
                </a:solidFill>
              </a:rPr>
              <a:t>213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，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321.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669925" y="4354873"/>
            <a:ext cx="855345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一般说来，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个数的全排列中，奇偶排列各占一半。</a:t>
            </a:r>
          </a:p>
        </p:txBody>
      </p:sp>
      <p:sp>
        <p:nvSpPr>
          <p:cNvPr id="10247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200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二、排列的逆序数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00066" y="1500174"/>
            <a:ext cx="8286776" cy="1813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分别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计算出排列中每个元素</a:t>
            </a:r>
            <a:r>
              <a:rPr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前（后）面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</a:t>
            </a:r>
            <a:r>
              <a:rPr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它</a:t>
            </a:r>
            <a:endParaRPr lang="en-US" altLang="zh-CN" sz="2800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大（小）的数字个数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之和，即从排列中第一个元素开始</a:t>
            </a:r>
            <a:r>
              <a:rPr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，依次算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出排列中每个元素的逆序数，这每个元素</a:t>
            </a:r>
            <a:r>
              <a:rPr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的逆序数之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总和即为所求排列的逆序数</a:t>
            </a:r>
            <a:r>
              <a:rPr lang="en-US" altLang="zh-CN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14400" y="3551238"/>
            <a:ext cx="4645504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tx2"/>
                </a:solidFill>
                <a:latin typeface="宋体" pitchFamily="2" charset="-122"/>
              </a:rPr>
              <a:t>求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排列</a:t>
            </a:r>
            <a:r>
              <a:rPr lang="en-US" altLang="zh-CN" sz="2800" b="1" dirty="0">
                <a:solidFill>
                  <a:schemeClr val="tx2"/>
                </a:solidFill>
              </a:rPr>
              <a:t>32514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的逆序数</a:t>
            </a:r>
            <a:r>
              <a:rPr lang="en-US" altLang="zh-CN" sz="2800" b="1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25611" y="4156075"/>
            <a:ext cx="542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828800" y="4183063"/>
            <a:ext cx="25955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在排列</a:t>
            </a:r>
            <a:r>
              <a:rPr lang="en-US" altLang="zh-CN" sz="2800" b="1" dirty="0">
                <a:solidFill>
                  <a:schemeClr val="tx2"/>
                </a:solidFill>
              </a:rPr>
              <a:t>32514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中</a:t>
            </a:r>
            <a:r>
              <a:rPr lang="en-US" altLang="zh-CN" sz="2800" b="1" dirty="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914400" y="4814888"/>
            <a:ext cx="36147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800" b="1" dirty="0">
                <a:solidFill>
                  <a:schemeClr val="tx2"/>
                </a:solidFill>
              </a:rPr>
              <a:t>3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排在首位</a:t>
            </a:r>
            <a:r>
              <a:rPr lang="en-US" altLang="zh-CN" sz="2800" b="1" dirty="0">
                <a:solidFill>
                  <a:schemeClr val="tx2"/>
                </a:solidFill>
              </a:rPr>
              <a:t>,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逆序数为</a:t>
            </a:r>
            <a:r>
              <a:rPr lang="en-US" altLang="zh-CN" sz="2800" b="1" dirty="0">
                <a:solidFill>
                  <a:schemeClr val="tx2"/>
                </a:solidFill>
              </a:rPr>
              <a:t>0;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914400" y="5500688"/>
            <a:ext cx="68373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800" b="1">
                <a:solidFill>
                  <a:schemeClr val="tx2"/>
                </a:solidFill>
              </a:rPr>
              <a:t>2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的前面比</a:t>
            </a:r>
            <a:r>
              <a:rPr lang="en-US" altLang="zh-CN" sz="2800" b="1">
                <a:solidFill>
                  <a:schemeClr val="tx2"/>
                </a:solidFill>
              </a:rPr>
              <a:t>2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大的数只有一个</a:t>
            </a:r>
            <a:r>
              <a:rPr lang="en-US" altLang="zh-CN" sz="2800" b="1">
                <a:solidFill>
                  <a:schemeClr val="tx2"/>
                </a:solidFill>
              </a:rPr>
              <a:t>3,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故逆序数为</a:t>
            </a:r>
            <a:r>
              <a:rPr lang="en-US" altLang="zh-CN" sz="2800" b="1">
                <a:solidFill>
                  <a:schemeClr val="tx2"/>
                </a:solidFill>
              </a:rPr>
              <a:t>1;</a:t>
            </a:r>
          </a:p>
        </p:txBody>
      </p:sp>
      <p:sp>
        <p:nvSpPr>
          <p:cNvPr id="11272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148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三、计算逆序数的方法</a:t>
            </a:r>
          </a:p>
        </p:txBody>
      </p:sp>
      <p:sp>
        <p:nvSpPr>
          <p:cNvPr id="9" name="矩形 8"/>
          <p:cNvSpPr/>
          <p:nvPr/>
        </p:nvSpPr>
        <p:spPr>
          <a:xfrm>
            <a:off x="428596" y="1000108"/>
            <a:ext cx="36393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“头”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开始法：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95600" y="3824288"/>
            <a:ext cx="1784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800" b="1">
                <a:solidFill>
                  <a:schemeClr val="tx2"/>
                </a:solidFill>
              </a:rPr>
              <a:t>3  2  5  1  4</a:t>
            </a:r>
          </a:p>
        </p:txBody>
      </p:sp>
      <p:graphicFrame>
        <p:nvGraphicFramePr>
          <p:cNvPr id="7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141823"/>
              </p:ext>
            </p:extLst>
          </p:nvPr>
        </p:nvGraphicFramePr>
        <p:xfrm>
          <a:off x="2987824" y="4521696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4" imgW="214411" imgH="327923" progId="Equation.DSMT4">
                  <p:embed/>
                </p:oleObj>
              </mc:Choice>
              <mc:Fallback>
                <p:oleObj name="Equation" r:id="rId4" imgW="214411" imgH="327923" progId="Equation.DSMT4">
                  <p:embed/>
                  <p:pic>
                    <p:nvPicPr>
                      <p:cNvPr id="0" name="Picture 3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521696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445024" y="4293096"/>
            <a:ext cx="0" cy="228600"/>
          </a:xfrm>
          <a:prstGeom prst="line">
            <a:avLst/>
          </a:prstGeom>
          <a:noFill/>
          <a:ln w="12700">
            <a:solidFill>
              <a:srgbClr val="0606FA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8997591"/>
              </p:ext>
            </p:extLst>
          </p:nvPr>
        </p:nvGraphicFramePr>
        <p:xfrm>
          <a:off x="3368824" y="4521696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6" imgW="189186" imgH="315310" progId="Equation.DSMT4">
                  <p:embed/>
                </p:oleObj>
              </mc:Choice>
              <mc:Fallback>
                <p:oleObj name="Equation" r:id="rId6" imgW="189186" imgH="315310" progId="Equation.DSMT4">
                  <p:embed/>
                  <p:pic>
                    <p:nvPicPr>
                      <p:cNvPr id="0" name="Picture 3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824" y="4521696"/>
                        <a:ext cx="190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856112" y="4293096"/>
            <a:ext cx="0" cy="228600"/>
          </a:xfrm>
          <a:prstGeom prst="line">
            <a:avLst/>
          </a:prstGeom>
          <a:noFill/>
          <a:ln w="12700">
            <a:solidFill>
              <a:srgbClr val="0606FA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6112757"/>
              </p:ext>
            </p:extLst>
          </p:nvPr>
        </p:nvGraphicFramePr>
        <p:xfrm>
          <a:off x="3779912" y="4521696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8" imgW="214411" imgH="327923" progId="Equation.DSMT4">
                  <p:embed/>
                </p:oleObj>
              </mc:Choice>
              <mc:Fallback>
                <p:oleObj name="Equation" r:id="rId8" imgW="214411" imgH="327923" progId="Equation.DSMT4">
                  <p:embed/>
                  <p:pic>
                    <p:nvPicPr>
                      <p:cNvPr id="0" name="Picture 3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521696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279032" y="4293096"/>
            <a:ext cx="0" cy="228600"/>
          </a:xfrm>
          <a:prstGeom prst="line">
            <a:avLst/>
          </a:prstGeom>
          <a:noFill/>
          <a:ln w="12700">
            <a:solidFill>
              <a:srgbClr val="0606FA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" name="Objec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987394"/>
              </p:ext>
            </p:extLst>
          </p:nvPr>
        </p:nvGraphicFramePr>
        <p:xfrm>
          <a:off x="4202832" y="4521696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10" imgW="227809" imgH="329057" progId="Equation.DSMT4">
                  <p:embed/>
                </p:oleObj>
              </mc:Choice>
              <mc:Fallback>
                <p:oleObj name="Equation" r:id="rId10" imgW="227809" imgH="329057" progId="Equation.DSMT4">
                  <p:embed/>
                  <p:pic>
                    <p:nvPicPr>
                      <p:cNvPr id="0" name="Picture 40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832" y="4521696"/>
                        <a:ext cx="22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660032" y="4293096"/>
            <a:ext cx="0" cy="228600"/>
          </a:xfrm>
          <a:prstGeom prst="line">
            <a:avLst/>
          </a:prstGeom>
          <a:noFill/>
          <a:ln w="12700">
            <a:solidFill>
              <a:srgbClr val="0606FA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" name="Objec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048099"/>
              </p:ext>
            </p:extLst>
          </p:nvPr>
        </p:nvGraphicFramePr>
        <p:xfrm>
          <a:off x="4583832" y="4521696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12" imgW="189186" imgH="315310" progId="Equation.DSMT4">
                  <p:embed/>
                </p:oleObj>
              </mc:Choice>
              <mc:Fallback>
                <p:oleObj name="Equation" r:id="rId12" imgW="189186" imgH="315310" progId="Equation.DSMT4">
                  <p:embed/>
                  <p:pic>
                    <p:nvPicPr>
                      <p:cNvPr id="0" name="Picture 41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832" y="4521696"/>
                        <a:ext cx="190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914400" y="5043488"/>
            <a:ext cx="4298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于是排列</a:t>
            </a:r>
            <a:r>
              <a:rPr lang="en-US" altLang="zh-CN" sz="2800" b="1">
                <a:solidFill>
                  <a:schemeClr val="tx2"/>
                </a:solidFill>
              </a:rPr>
              <a:t>32514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的逆序数为</a:t>
            </a:r>
          </a:p>
        </p:txBody>
      </p:sp>
      <p:graphicFrame>
        <p:nvGraphicFramePr>
          <p:cNvPr id="18" name="Object 28"/>
          <p:cNvGraphicFramePr>
            <a:graphicFrameLocks/>
          </p:cNvGraphicFramePr>
          <p:nvPr/>
        </p:nvGraphicFramePr>
        <p:xfrm>
          <a:off x="4876800" y="5834063"/>
          <a:ext cx="596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14" imgW="594835" imgH="316401" progId="Equation.DSMT4">
                  <p:embed/>
                </p:oleObj>
              </mc:Choice>
              <mc:Fallback>
                <p:oleObj name="Equation" r:id="rId14" imgW="594835" imgH="316401" progId="Equation.DSMT4">
                  <p:embed/>
                  <p:pic>
                    <p:nvPicPr>
                      <p:cNvPr id="0" name="Picture 4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834063"/>
                        <a:ext cx="596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3064024" y="4293096"/>
            <a:ext cx="0" cy="228600"/>
          </a:xfrm>
          <a:prstGeom prst="line">
            <a:avLst/>
          </a:prstGeom>
          <a:noFill/>
          <a:ln w="12700">
            <a:solidFill>
              <a:srgbClr val="0606FA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2" name="Rectangle 17"/>
          <p:cNvSpPr>
            <a:spLocks noChangeArrowheads="1"/>
          </p:cNvSpPr>
          <p:nvPr/>
        </p:nvSpPr>
        <p:spPr bwMode="auto">
          <a:xfrm>
            <a:off x="914400" y="1538288"/>
            <a:ext cx="594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800" b="1">
                <a:solidFill>
                  <a:schemeClr val="tx2"/>
                </a:solidFill>
              </a:rPr>
              <a:t>5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的前面没有比</a:t>
            </a:r>
            <a:r>
              <a:rPr lang="en-US" altLang="zh-CN" sz="2800" b="1">
                <a:solidFill>
                  <a:schemeClr val="tx2"/>
                </a:solidFill>
              </a:rPr>
              <a:t>5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大的数</a:t>
            </a:r>
            <a:r>
              <a:rPr lang="en-US" altLang="zh-CN" sz="2800" b="1">
                <a:solidFill>
                  <a:schemeClr val="tx2"/>
                </a:solidFill>
              </a:rPr>
              <a:t>,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其逆序数为</a:t>
            </a:r>
            <a:r>
              <a:rPr lang="en-US" altLang="zh-CN" sz="2800" b="1">
                <a:solidFill>
                  <a:schemeClr val="tx2"/>
                </a:solidFill>
              </a:rPr>
              <a:t>0;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914400" y="2300288"/>
            <a:ext cx="612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800" b="1">
                <a:solidFill>
                  <a:schemeClr val="tx2"/>
                </a:solidFill>
              </a:rPr>
              <a:t>1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的前面比</a:t>
            </a:r>
            <a:r>
              <a:rPr lang="en-US" altLang="zh-CN" sz="2800" b="1">
                <a:solidFill>
                  <a:schemeClr val="tx2"/>
                </a:solidFill>
              </a:rPr>
              <a:t>1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大的数有</a:t>
            </a:r>
            <a:r>
              <a:rPr lang="en-US" altLang="zh-CN" sz="2800" b="1">
                <a:solidFill>
                  <a:schemeClr val="tx2"/>
                </a:solidFill>
              </a:rPr>
              <a:t>3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个</a:t>
            </a:r>
            <a:r>
              <a:rPr lang="en-US" altLang="zh-CN" sz="2800" b="1">
                <a:solidFill>
                  <a:schemeClr val="tx2"/>
                </a:solidFill>
              </a:rPr>
              <a:t>,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故逆序数为</a:t>
            </a:r>
            <a:r>
              <a:rPr lang="en-US" altLang="zh-CN" sz="2800" b="1">
                <a:solidFill>
                  <a:schemeClr val="tx2"/>
                </a:solidFill>
              </a:rPr>
              <a:t>3;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914400" y="2986088"/>
            <a:ext cx="612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800" b="1">
                <a:solidFill>
                  <a:schemeClr val="tx2"/>
                </a:solidFill>
              </a:rPr>
              <a:t>4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的前面比</a:t>
            </a:r>
            <a:r>
              <a:rPr lang="en-US" altLang="zh-CN" sz="2800" b="1">
                <a:solidFill>
                  <a:schemeClr val="tx2"/>
                </a:solidFill>
              </a:rPr>
              <a:t>4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大的数有</a:t>
            </a:r>
            <a:r>
              <a:rPr lang="en-US" altLang="zh-CN" sz="2800" b="1">
                <a:solidFill>
                  <a:schemeClr val="tx2"/>
                </a:solidFill>
              </a:rPr>
              <a:t>1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个</a:t>
            </a:r>
            <a:r>
              <a:rPr lang="en-US" altLang="zh-CN" sz="2800" b="1">
                <a:solidFill>
                  <a:schemeClr val="tx2"/>
                </a:solidFill>
              </a:rPr>
              <a:t>,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故逆序数为</a:t>
            </a:r>
            <a:r>
              <a:rPr lang="en-US" altLang="zh-CN" sz="2800" b="1">
                <a:solidFill>
                  <a:schemeClr val="tx2"/>
                </a:solidFill>
              </a:rPr>
              <a:t>1;</a:t>
            </a:r>
          </a:p>
        </p:txBody>
      </p:sp>
      <p:sp>
        <p:nvSpPr>
          <p:cNvPr id="4115" name="Rectangle 20"/>
          <p:cNvSpPr>
            <a:spLocks noChangeArrowheads="1"/>
          </p:cNvSpPr>
          <p:nvPr/>
        </p:nvSpPr>
        <p:spPr bwMode="auto">
          <a:xfrm>
            <a:off x="2133600" y="928688"/>
            <a:ext cx="1428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chemeClr val="tx2"/>
                </a:solidFill>
              </a:rPr>
              <a:t>3 2 5 1 4</a:t>
            </a:r>
          </a:p>
        </p:txBody>
      </p:sp>
      <p:graphicFrame>
        <p:nvGraphicFramePr>
          <p:cNvPr id="24" name="Object 29"/>
          <p:cNvGraphicFramePr>
            <a:graphicFrameLocks/>
          </p:cNvGraphicFramePr>
          <p:nvPr/>
        </p:nvGraphicFramePr>
        <p:xfrm>
          <a:off x="1600200" y="5729288"/>
          <a:ext cx="32893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16" imgW="3283599" imgH="510289" progId="Equation.DSMT4">
                  <p:embed/>
                </p:oleObj>
              </mc:Choice>
              <mc:Fallback>
                <p:oleObj name="Equation" r:id="rId16" imgW="3283599" imgH="510289" progId="Equation.DSMT4">
                  <p:embed/>
                  <p:pic>
                    <p:nvPicPr>
                      <p:cNvPr id="0" name="Picture 43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729288"/>
                        <a:ext cx="32893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7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148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三、计算逆序数的方法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1" grpId="0" animBg="1"/>
      <p:bldP spid="13" grpId="0" animBg="1"/>
      <p:bldP spid="15" grpId="0" animBg="1"/>
      <p:bldP spid="17" grpId="0"/>
      <p:bldP spid="19" grpId="0" animBg="1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8" name="Rectangle 4"/>
          <p:cNvSpPr>
            <a:spLocks noChangeArrowheads="1"/>
          </p:cNvSpPr>
          <p:nvPr/>
        </p:nvSpPr>
        <p:spPr bwMode="auto">
          <a:xfrm>
            <a:off x="699356" y="1242287"/>
            <a:ext cx="8202488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2800" b="1" dirty="0" smtClean="0">
                <a:solidFill>
                  <a:schemeClr val="tx2"/>
                </a:solidFill>
                <a:latin typeface="宋体" pitchFamily="2" charset="-122"/>
              </a:rPr>
              <a:t>计算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下列排列的逆序数，并讨论它们的奇偶性</a:t>
            </a:r>
            <a:r>
              <a:rPr lang="en-US" altLang="zh-CN" sz="2800" b="1" dirty="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7" name="Object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2803514"/>
              </p:ext>
            </p:extLst>
          </p:nvPr>
        </p:nvGraphicFramePr>
        <p:xfrm>
          <a:off x="762000" y="2202493"/>
          <a:ext cx="24765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Equation" r:id="rId4" imgW="2472208" imgH="429467" progId="Equation.DSMT4">
                  <p:embed/>
                </p:oleObj>
              </mc:Choice>
              <mc:Fallback>
                <p:oleObj name="Equation" r:id="rId4" imgW="2472208" imgH="429467" progId="Equation.DSMT4">
                  <p:embed/>
                  <p:pic>
                    <p:nvPicPr>
                      <p:cNvPr id="0" name="Picture 8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2493"/>
                        <a:ext cx="24765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62000" y="2887663"/>
            <a:ext cx="542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graphicFrame>
        <p:nvGraphicFramePr>
          <p:cNvPr id="10" name="Object 51"/>
          <p:cNvGraphicFramePr>
            <a:graphicFrameLocks/>
          </p:cNvGraphicFramePr>
          <p:nvPr/>
        </p:nvGraphicFramePr>
        <p:xfrm>
          <a:off x="2057400" y="3014663"/>
          <a:ext cx="32893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Equation" r:id="rId6" imgW="3283599" imgH="416789" progId="Equation.DSMT4">
                  <p:embed/>
                </p:oleObj>
              </mc:Choice>
              <mc:Fallback>
                <p:oleObj name="Equation" r:id="rId6" imgW="3283599" imgH="416789" progId="Equation.DSMT4">
                  <p:embed/>
                  <p:pic>
                    <p:nvPicPr>
                      <p:cNvPr id="0" name="Picture 8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14663"/>
                        <a:ext cx="32893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419600" y="3471863"/>
            <a:ext cx="227013" cy="557212"/>
            <a:chOff x="2880" y="2048"/>
            <a:chExt cx="143" cy="351"/>
          </a:xfrm>
        </p:grpSpPr>
        <p:sp>
          <p:nvSpPr>
            <p:cNvPr id="5161" name="Line 8"/>
            <p:cNvSpPr>
              <a:spLocks noChangeShapeType="1"/>
            </p:cNvSpPr>
            <p:nvPr/>
          </p:nvSpPr>
          <p:spPr bwMode="auto">
            <a:xfrm>
              <a:off x="2928" y="204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37" name="Object 52"/>
            <p:cNvGraphicFramePr>
              <a:graphicFrameLocks/>
            </p:cNvGraphicFramePr>
            <p:nvPr/>
          </p:nvGraphicFramePr>
          <p:xfrm>
            <a:off x="2880" y="2192"/>
            <a:ext cx="143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6" name="Equation" r:id="rId8" imgW="225447" imgH="326346" progId="Equation.DSMT4">
                    <p:embed/>
                  </p:oleObj>
                </mc:Choice>
                <mc:Fallback>
                  <p:oleObj name="Equation" r:id="rId8" imgW="225447" imgH="326346" progId="Equation.DSMT4">
                    <p:embed/>
                    <p:pic>
                      <p:nvPicPr>
                        <p:cNvPr id="0" name="Picture 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192"/>
                          <a:ext cx="143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819400" y="3433763"/>
            <a:ext cx="2589213" cy="609600"/>
            <a:chOff x="1872" y="2024"/>
            <a:chExt cx="1631" cy="384"/>
          </a:xfrm>
        </p:grpSpPr>
        <p:grpSp>
          <p:nvGrpSpPr>
            <p:cNvPr id="5149" name="Group 13"/>
            <p:cNvGrpSpPr>
              <a:grpSpLocks/>
            </p:cNvGrpSpPr>
            <p:nvPr/>
          </p:nvGrpSpPr>
          <p:grpSpPr bwMode="auto">
            <a:xfrm>
              <a:off x="3360" y="2048"/>
              <a:ext cx="143" cy="360"/>
              <a:chOff x="3360" y="2048"/>
              <a:chExt cx="143" cy="360"/>
            </a:xfrm>
          </p:grpSpPr>
          <p:sp>
            <p:nvSpPr>
              <p:cNvPr id="5160" name="Line 11"/>
              <p:cNvSpPr>
                <a:spLocks noChangeShapeType="1"/>
              </p:cNvSpPr>
              <p:nvPr/>
            </p:nvSpPr>
            <p:spPr bwMode="auto">
              <a:xfrm>
                <a:off x="3408" y="204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136" name="Object 53"/>
              <p:cNvGraphicFramePr>
                <a:graphicFrameLocks/>
              </p:cNvGraphicFramePr>
              <p:nvPr/>
            </p:nvGraphicFramePr>
            <p:xfrm>
              <a:off x="3360" y="2192"/>
              <a:ext cx="143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17" name="Equation" r:id="rId10" imgW="225836" imgH="341123" progId="Equation.DSMT4">
                      <p:embed/>
                    </p:oleObj>
                  </mc:Choice>
                  <mc:Fallback>
                    <p:oleObj name="Equation" r:id="rId10" imgW="225836" imgH="341123" progId="Equation.DSMT4">
                      <p:embed/>
                      <p:pic>
                        <p:nvPicPr>
                          <p:cNvPr id="0" name="Picture 8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2192"/>
                            <a:ext cx="143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50" name="Group 16"/>
            <p:cNvGrpSpPr>
              <a:grpSpLocks/>
            </p:cNvGrpSpPr>
            <p:nvPr/>
          </p:nvGrpSpPr>
          <p:grpSpPr bwMode="auto">
            <a:xfrm>
              <a:off x="3120" y="2048"/>
              <a:ext cx="143" cy="351"/>
              <a:chOff x="3120" y="2048"/>
              <a:chExt cx="143" cy="351"/>
            </a:xfrm>
          </p:grpSpPr>
          <p:sp>
            <p:nvSpPr>
              <p:cNvPr id="5159" name="Line 14"/>
              <p:cNvSpPr>
                <a:spLocks noChangeShapeType="1"/>
              </p:cNvSpPr>
              <p:nvPr/>
            </p:nvSpPr>
            <p:spPr bwMode="auto">
              <a:xfrm>
                <a:off x="3168" y="204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135" name="Object 54"/>
              <p:cNvGraphicFramePr>
                <a:graphicFrameLocks/>
              </p:cNvGraphicFramePr>
              <p:nvPr/>
            </p:nvGraphicFramePr>
            <p:xfrm>
              <a:off x="3120" y="2192"/>
              <a:ext cx="143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18" name="Equation" r:id="rId12" imgW="225447" imgH="326346" progId="Equation.DSMT4">
                      <p:embed/>
                    </p:oleObj>
                  </mc:Choice>
                  <mc:Fallback>
                    <p:oleObj name="Equation" r:id="rId12" imgW="225447" imgH="326346" progId="Equation.DSMT4">
                      <p:embed/>
                      <p:pic>
                        <p:nvPicPr>
                          <p:cNvPr id="0" name="Picture 8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2192"/>
                            <a:ext cx="143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51" name="Group 19"/>
            <p:cNvGrpSpPr>
              <a:grpSpLocks/>
            </p:cNvGrpSpPr>
            <p:nvPr/>
          </p:nvGrpSpPr>
          <p:grpSpPr bwMode="auto">
            <a:xfrm>
              <a:off x="2592" y="2048"/>
              <a:ext cx="152" cy="360"/>
              <a:chOff x="2592" y="2048"/>
              <a:chExt cx="152" cy="360"/>
            </a:xfrm>
          </p:grpSpPr>
          <p:sp>
            <p:nvSpPr>
              <p:cNvPr id="5158" name="Line 17"/>
              <p:cNvSpPr>
                <a:spLocks noChangeShapeType="1"/>
              </p:cNvSpPr>
              <p:nvPr/>
            </p:nvSpPr>
            <p:spPr bwMode="auto">
              <a:xfrm>
                <a:off x="2640" y="204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134" name="Object 55"/>
              <p:cNvGraphicFramePr>
                <a:graphicFrameLocks/>
              </p:cNvGraphicFramePr>
              <p:nvPr/>
            </p:nvGraphicFramePr>
            <p:xfrm>
              <a:off x="2592" y="2192"/>
              <a:ext cx="15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19" name="Equation" r:id="rId14" imgW="240050" imgH="341123" progId="Equation.DSMT4">
                      <p:embed/>
                    </p:oleObj>
                  </mc:Choice>
                  <mc:Fallback>
                    <p:oleObj name="Equation" r:id="rId14" imgW="240050" imgH="341123" progId="Equation.DSMT4">
                      <p:embed/>
                      <p:pic>
                        <p:nvPicPr>
                          <p:cNvPr id="0" name="Picture 8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2" y="2192"/>
                            <a:ext cx="152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52" name="Group 22"/>
            <p:cNvGrpSpPr>
              <a:grpSpLocks/>
            </p:cNvGrpSpPr>
            <p:nvPr/>
          </p:nvGrpSpPr>
          <p:grpSpPr bwMode="auto">
            <a:xfrm>
              <a:off x="2352" y="2048"/>
              <a:ext cx="128" cy="351"/>
              <a:chOff x="2352" y="2048"/>
              <a:chExt cx="128" cy="351"/>
            </a:xfrm>
          </p:grpSpPr>
          <p:sp>
            <p:nvSpPr>
              <p:cNvPr id="5157" name="Line 20"/>
              <p:cNvSpPr>
                <a:spLocks noChangeShapeType="1"/>
              </p:cNvSpPr>
              <p:nvPr/>
            </p:nvSpPr>
            <p:spPr bwMode="auto">
              <a:xfrm>
                <a:off x="2400" y="204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133" name="Object 56"/>
              <p:cNvGraphicFramePr>
                <a:graphicFrameLocks/>
              </p:cNvGraphicFramePr>
              <p:nvPr/>
            </p:nvGraphicFramePr>
            <p:xfrm>
              <a:off x="2352" y="2192"/>
              <a:ext cx="128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0" name="Equation" r:id="rId16" imgW="201799" imgH="326346" progId="Equation.DSMT4">
                      <p:embed/>
                    </p:oleObj>
                  </mc:Choice>
                  <mc:Fallback>
                    <p:oleObj name="Equation" r:id="rId16" imgW="201799" imgH="326346" progId="Equation.DSMT4">
                      <p:embed/>
                      <p:pic>
                        <p:nvPicPr>
                          <p:cNvPr id="0" name="Picture 8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2192"/>
                            <a:ext cx="128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53" name="Group 25"/>
            <p:cNvGrpSpPr>
              <a:grpSpLocks/>
            </p:cNvGrpSpPr>
            <p:nvPr/>
          </p:nvGrpSpPr>
          <p:grpSpPr bwMode="auto">
            <a:xfrm>
              <a:off x="2112" y="2048"/>
              <a:ext cx="143" cy="360"/>
              <a:chOff x="2112" y="2048"/>
              <a:chExt cx="143" cy="360"/>
            </a:xfrm>
          </p:grpSpPr>
          <p:sp>
            <p:nvSpPr>
              <p:cNvPr id="5156" name="Line 23"/>
              <p:cNvSpPr>
                <a:spLocks noChangeShapeType="1"/>
              </p:cNvSpPr>
              <p:nvPr/>
            </p:nvSpPr>
            <p:spPr bwMode="auto">
              <a:xfrm>
                <a:off x="2184" y="204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132" name="Object 57"/>
              <p:cNvGraphicFramePr>
                <a:graphicFrameLocks/>
              </p:cNvGraphicFramePr>
              <p:nvPr/>
            </p:nvGraphicFramePr>
            <p:xfrm>
              <a:off x="2112" y="2192"/>
              <a:ext cx="143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1" name="Equation" r:id="rId18" imgW="225836" imgH="341123" progId="Equation.DSMT4">
                      <p:embed/>
                    </p:oleObj>
                  </mc:Choice>
                  <mc:Fallback>
                    <p:oleObj name="Equation" r:id="rId18" imgW="225836" imgH="341123" progId="Equation.DSMT4">
                      <p:embed/>
                      <p:pic>
                        <p:nvPicPr>
                          <p:cNvPr id="0" name="Picture 8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2192"/>
                            <a:ext cx="143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54" name="Group 28"/>
            <p:cNvGrpSpPr>
              <a:grpSpLocks/>
            </p:cNvGrpSpPr>
            <p:nvPr/>
          </p:nvGrpSpPr>
          <p:grpSpPr bwMode="auto">
            <a:xfrm>
              <a:off x="1872" y="2024"/>
              <a:ext cx="143" cy="384"/>
              <a:chOff x="1872" y="2024"/>
              <a:chExt cx="143" cy="384"/>
            </a:xfrm>
          </p:grpSpPr>
          <p:sp>
            <p:nvSpPr>
              <p:cNvPr id="5155" name="Line 26"/>
              <p:cNvSpPr>
                <a:spLocks noChangeShapeType="1"/>
              </p:cNvSpPr>
              <p:nvPr/>
            </p:nvSpPr>
            <p:spPr bwMode="auto">
              <a:xfrm>
                <a:off x="1944" y="202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131" name="Object 58"/>
              <p:cNvGraphicFramePr>
                <a:graphicFrameLocks/>
              </p:cNvGraphicFramePr>
              <p:nvPr/>
            </p:nvGraphicFramePr>
            <p:xfrm>
              <a:off x="1872" y="2192"/>
              <a:ext cx="143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2" name="Equation" r:id="rId20" imgW="225836" imgH="341123" progId="Equation.DSMT4">
                      <p:embed/>
                    </p:oleObj>
                  </mc:Choice>
                  <mc:Fallback>
                    <p:oleObj name="Equation" r:id="rId20" imgW="225836" imgH="341123" progId="Equation.DSMT4">
                      <p:embed/>
                      <p:pic>
                        <p:nvPicPr>
                          <p:cNvPr id="0" name="Picture 8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2192"/>
                            <a:ext cx="143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" name="Group 32"/>
          <p:cNvGrpSpPr>
            <a:grpSpLocks/>
          </p:cNvGrpSpPr>
          <p:nvPr/>
        </p:nvGrpSpPr>
        <p:grpSpPr bwMode="auto">
          <a:xfrm>
            <a:off x="2514600" y="3471863"/>
            <a:ext cx="203200" cy="557212"/>
            <a:chOff x="1680" y="2048"/>
            <a:chExt cx="128" cy="351"/>
          </a:xfrm>
        </p:grpSpPr>
        <p:sp>
          <p:nvSpPr>
            <p:cNvPr id="5148" name="Line 30"/>
            <p:cNvSpPr>
              <a:spLocks noChangeShapeType="1"/>
            </p:cNvSpPr>
            <p:nvPr/>
          </p:nvSpPr>
          <p:spPr bwMode="auto">
            <a:xfrm>
              <a:off x="1728" y="204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30" name="Object 59"/>
            <p:cNvGraphicFramePr>
              <a:graphicFrameLocks/>
            </p:cNvGraphicFramePr>
            <p:nvPr/>
          </p:nvGraphicFramePr>
          <p:xfrm>
            <a:off x="1680" y="2192"/>
            <a:ext cx="128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" name="Equation" r:id="rId22" imgW="201799" imgH="326346" progId="Equation.DSMT4">
                    <p:embed/>
                  </p:oleObj>
                </mc:Choice>
                <mc:Fallback>
                  <p:oleObj name="Equation" r:id="rId22" imgW="201799" imgH="326346" progId="Equation.DSMT4">
                    <p:embed/>
                    <p:pic>
                      <p:nvPicPr>
                        <p:cNvPr id="0" name="Picture 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192"/>
                          <a:ext cx="128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35"/>
          <p:cNvGrpSpPr>
            <a:grpSpLocks/>
          </p:cNvGrpSpPr>
          <p:nvPr/>
        </p:nvGrpSpPr>
        <p:grpSpPr bwMode="auto">
          <a:xfrm>
            <a:off x="2112963" y="3471863"/>
            <a:ext cx="227013" cy="571500"/>
            <a:chOff x="1427" y="2048"/>
            <a:chExt cx="143" cy="360"/>
          </a:xfrm>
        </p:grpSpPr>
        <p:sp>
          <p:nvSpPr>
            <p:cNvPr id="5147" name="Line 33"/>
            <p:cNvSpPr>
              <a:spLocks noChangeShapeType="1"/>
            </p:cNvSpPr>
            <p:nvPr/>
          </p:nvSpPr>
          <p:spPr bwMode="auto">
            <a:xfrm>
              <a:off x="1488" y="204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9" name="Object 6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70948853"/>
                </p:ext>
              </p:extLst>
            </p:nvPr>
          </p:nvGraphicFramePr>
          <p:xfrm>
            <a:off x="1427" y="2192"/>
            <a:ext cx="14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" name="Equation" r:id="rId24" imgW="225836" imgH="341123" progId="Equation.DSMT4">
                    <p:embed/>
                  </p:oleObj>
                </mc:Choice>
                <mc:Fallback>
                  <p:oleObj name="Equation" r:id="rId24" imgW="225836" imgH="341123" progId="Equation.DSMT4">
                    <p:embed/>
                    <p:pic>
                      <p:nvPicPr>
                        <p:cNvPr id="0" name="Picture 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7" y="2192"/>
                          <a:ext cx="14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" name="Object 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960011"/>
              </p:ext>
            </p:extLst>
          </p:nvPr>
        </p:nvGraphicFramePr>
        <p:xfrm>
          <a:off x="1589088" y="4458471"/>
          <a:ext cx="6985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Equation" r:id="rId26" imgW="696083" imgH="406576" progId="Equation.DSMT4">
                  <p:embed/>
                </p:oleObj>
              </mc:Choice>
              <mc:Fallback>
                <p:oleObj name="Equation" r:id="rId26" imgW="696083" imgH="406576" progId="Equation.DSMT4">
                  <p:embed/>
                  <p:pic>
                    <p:nvPicPr>
                      <p:cNvPr id="0" name="Picture 91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4458471"/>
                        <a:ext cx="6985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945345"/>
              </p:ext>
            </p:extLst>
          </p:nvPr>
        </p:nvGraphicFramePr>
        <p:xfrm>
          <a:off x="1978025" y="5098233"/>
          <a:ext cx="711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Equation" r:id="rId28" imgW="708739" imgH="341713" progId="Equation.DSMT4">
                  <p:embed/>
                </p:oleObj>
              </mc:Choice>
              <mc:Fallback>
                <p:oleObj name="Equation" r:id="rId28" imgW="708739" imgH="341713" progId="Equation.DSMT4">
                  <p:embed/>
                  <p:pic>
                    <p:nvPicPr>
                      <p:cNvPr id="0" name="Picture 92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5098233"/>
                        <a:ext cx="711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1479550" y="5671321"/>
            <a:ext cx="2781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b="1">
                <a:latin typeface="宋体" pitchFamily="2" charset="-122"/>
              </a:rPr>
              <a:t>此排列为</a:t>
            </a: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偶排列</a:t>
            </a:r>
            <a:r>
              <a:rPr lang="en-US" altLang="zh-CN" sz="2800" b="1">
                <a:solidFill>
                  <a:srgbClr val="0000FF"/>
                </a:solidFill>
              </a:rPr>
              <a:t>.</a:t>
            </a:r>
          </a:p>
        </p:txBody>
      </p:sp>
      <p:graphicFrame>
        <p:nvGraphicFramePr>
          <p:cNvPr id="42" name="Object 6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0668200"/>
              </p:ext>
            </p:extLst>
          </p:nvPr>
        </p:nvGraphicFramePr>
        <p:xfrm>
          <a:off x="2287588" y="4406876"/>
          <a:ext cx="40528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Equation" r:id="rId30" imgW="1422360" imgH="177480" progId="Equation.DSMT4">
                  <p:embed/>
                </p:oleObj>
              </mc:Choice>
              <mc:Fallback>
                <p:oleObj name="Equation" r:id="rId30" imgW="1422360" imgH="177480" progId="Equation.DSMT4">
                  <p:embed/>
                  <p:pic>
                    <p:nvPicPr>
                      <p:cNvPr id="0" name="Picture 93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4406876"/>
                        <a:ext cx="4052887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5867400" y="2963863"/>
            <a:ext cx="2337179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宋体" pitchFamily="2" charset="-122"/>
              </a:rPr>
              <a:t>（</a:t>
            </a:r>
            <a:r>
              <a:rPr lang="zh-CN" altLang="en-US" sz="2800" dirty="0" smtClean="0">
                <a:solidFill>
                  <a:schemeClr val="tx2"/>
                </a:solidFill>
                <a:latin typeface="宋体" pitchFamily="2" charset="-122"/>
              </a:rPr>
              <a:t>从头开始</a:t>
            </a:r>
            <a:r>
              <a:rPr lang="zh-CN" altLang="en-US" sz="2800" dirty="0">
                <a:solidFill>
                  <a:schemeClr val="tx2"/>
                </a:solidFill>
                <a:latin typeface="宋体" pitchFamily="2" charset="-122"/>
              </a:rPr>
              <a:t>）</a:t>
            </a:r>
          </a:p>
        </p:txBody>
      </p:sp>
      <p:sp>
        <p:nvSpPr>
          <p:cNvPr id="514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148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三、计算逆序数的方法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1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951881"/>
              </p:ext>
            </p:extLst>
          </p:nvPr>
        </p:nvGraphicFramePr>
        <p:xfrm>
          <a:off x="952500" y="1116013"/>
          <a:ext cx="3886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Equation" r:id="rId4" imgW="3886200" imgH="430213" progId="Equation.DSMT4">
                  <p:embed/>
                </p:oleObj>
              </mc:Choice>
              <mc:Fallback>
                <p:oleObj name="Equation" r:id="rId4" imgW="3886200" imgH="430213" progId="Equation.DSMT4">
                  <p:embed/>
                  <p:pic>
                    <p:nvPicPr>
                      <p:cNvPr id="0" name="Picture 6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1116013"/>
                        <a:ext cx="3886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914400" y="1766888"/>
            <a:ext cx="542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graphicFrame>
        <p:nvGraphicFramePr>
          <p:cNvPr id="4" name="Object 39"/>
          <p:cNvGraphicFramePr>
            <a:graphicFrameLocks/>
          </p:cNvGraphicFramePr>
          <p:nvPr/>
        </p:nvGraphicFramePr>
        <p:xfrm>
          <a:off x="4699000" y="3278188"/>
          <a:ext cx="16383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Equation" r:id="rId6" imgW="1635461" imgH="315365" progId="Equation.DSMT4">
                  <p:embed/>
                </p:oleObj>
              </mc:Choice>
              <mc:Fallback>
                <p:oleObj name="Equation" r:id="rId6" imgW="1635461" imgH="315365" progId="Equation.DSMT4">
                  <p:embed/>
                  <p:pic>
                    <p:nvPicPr>
                      <p:cNvPr id="0" name="Picture 6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3278188"/>
                        <a:ext cx="16383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0"/>
          <p:cNvGraphicFramePr>
            <a:graphicFrameLocks/>
          </p:cNvGraphicFramePr>
          <p:nvPr/>
        </p:nvGraphicFramePr>
        <p:xfrm>
          <a:off x="1981200" y="3810000"/>
          <a:ext cx="160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quation" r:id="rId8" imgW="1600200" imgH="838200" progId="Equation.DSMT4">
                  <p:embed/>
                </p:oleObj>
              </mc:Choice>
              <mc:Fallback>
                <p:oleObj name="Equation" r:id="rId8" imgW="1600200" imgH="838200" progId="Equation.DSMT4">
                  <p:embed/>
                  <p:pic>
                    <p:nvPicPr>
                      <p:cNvPr id="0" name="Picture 6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10000"/>
                        <a:ext cx="1600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371600" y="4724405"/>
            <a:ext cx="4992688" cy="520701"/>
            <a:chOff x="864" y="2976"/>
            <a:chExt cx="3145" cy="328"/>
          </a:xfrm>
        </p:grpSpPr>
        <p:sp>
          <p:nvSpPr>
            <p:cNvPr id="6163" name="Rectangle 8"/>
            <p:cNvSpPr>
              <a:spLocks noChangeArrowheads="1"/>
            </p:cNvSpPr>
            <p:nvPr/>
          </p:nvSpPr>
          <p:spPr bwMode="auto">
            <a:xfrm>
              <a:off x="864" y="2976"/>
              <a:ext cx="3145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当</a:t>
              </a:r>
              <a:r>
                <a:rPr lang="zh-CN" altLang="en-US" sz="2800" b="1" dirty="0">
                  <a:solidFill>
                    <a:schemeClr val="tx2"/>
                  </a:solidFill>
                </a:rPr>
                <a:t>                      </a:t>
              </a:r>
              <a:r>
                <a:rPr lang="zh-CN" altLang="en-US" sz="2800" b="1" dirty="0" smtClean="0">
                  <a:solidFill>
                    <a:schemeClr val="tx2"/>
                  </a:solidFill>
                </a:rPr>
                <a:t> </a:t>
              </a:r>
              <a:r>
                <a:rPr lang="zh-CN" altLang="en-US" sz="2800" b="1" dirty="0" smtClean="0">
                  <a:solidFill>
                    <a:schemeClr val="tx2"/>
                  </a:solidFill>
                  <a:latin typeface="宋体" pitchFamily="2" charset="-122"/>
                </a:rPr>
                <a:t>时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为偶排列；</a:t>
              </a:r>
            </a:p>
          </p:txBody>
        </p:sp>
        <p:graphicFrame>
          <p:nvGraphicFramePr>
            <p:cNvPr id="6157" name="Object 41"/>
            <p:cNvGraphicFramePr>
              <a:graphicFrameLocks/>
            </p:cNvGraphicFramePr>
            <p:nvPr/>
          </p:nvGraphicFramePr>
          <p:xfrm>
            <a:off x="1272" y="3028"/>
            <a:ext cx="123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1" name="Equation" r:id="rId10" imgW="1952410" imgH="380340" progId="Equation.DSMT4">
                    <p:embed/>
                  </p:oleObj>
                </mc:Choice>
                <mc:Fallback>
                  <p:oleObj name="Equation" r:id="rId10" imgW="1952410" imgH="380340" progId="Equation.DSMT4">
                    <p:embed/>
                    <p:pic>
                      <p:nvPicPr>
                        <p:cNvPr id="0" name="Picture 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2" y="3028"/>
                          <a:ext cx="123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1371600" y="5348283"/>
            <a:ext cx="5427663" cy="520699"/>
            <a:chOff x="864" y="3369"/>
            <a:chExt cx="3419" cy="328"/>
          </a:xfrm>
        </p:grpSpPr>
        <p:sp>
          <p:nvSpPr>
            <p:cNvPr id="6162" name="Rectangle 11"/>
            <p:cNvSpPr>
              <a:spLocks noChangeArrowheads="1"/>
            </p:cNvSpPr>
            <p:nvPr/>
          </p:nvSpPr>
          <p:spPr bwMode="auto">
            <a:xfrm>
              <a:off x="864" y="3369"/>
              <a:ext cx="3419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800" b="1">
                  <a:solidFill>
                    <a:schemeClr val="tx2"/>
                  </a:solidFill>
                  <a:latin typeface="宋体" pitchFamily="2" charset="-122"/>
                </a:rPr>
                <a:t>当</a:t>
              </a:r>
              <a:r>
                <a:rPr lang="zh-CN" altLang="en-US" sz="2800" b="1">
                  <a:solidFill>
                    <a:schemeClr val="tx2"/>
                  </a:solidFill>
                </a:rPr>
                <a:t>                            </a:t>
              </a:r>
              <a:r>
                <a:rPr lang="zh-CN" altLang="en-US" sz="2800" b="1" smtClean="0">
                  <a:solidFill>
                    <a:schemeClr val="tx2"/>
                  </a:solidFill>
                  <a:latin typeface="宋体" pitchFamily="2" charset="-122"/>
                </a:rPr>
                <a:t>时</a:t>
              </a: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为奇排列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.</a:t>
              </a:r>
            </a:p>
          </p:txBody>
        </p:sp>
        <p:graphicFrame>
          <p:nvGraphicFramePr>
            <p:cNvPr id="6156" name="Object 42"/>
            <p:cNvGraphicFramePr>
              <a:graphicFrameLocks/>
            </p:cNvGraphicFramePr>
            <p:nvPr/>
          </p:nvGraphicFramePr>
          <p:xfrm>
            <a:off x="1252" y="3420"/>
            <a:ext cx="1584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2" name="Equation" r:id="rId12" imgW="2514600" imgH="382588" progId="Equation.DSMT4">
                    <p:embed/>
                  </p:oleObj>
                </mc:Choice>
                <mc:Fallback>
                  <p:oleObj name="Equation" r:id="rId12" imgW="2514600" imgH="382588" progId="Equation.DSMT4">
                    <p:embed/>
                    <p:pic>
                      <p:nvPicPr>
                        <p:cNvPr id="0" name="Picture 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2" y="3420"/>
                          <a:ext cx="1584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43"/>
          <p:cNvGraphicFramePr>
            <a:graphicFrameLocks/>
          </p:cNvGraphicFramePr>
          <p:nvPr/>
        </p:nvGraphicFramePr>
        <p:xfrm>
          <a:off x="1663700" y="3251200"/>
          <a:ext cx="16256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Equation" r:id="rId14" imgW="1622783" imgH="467501" progId="Equation.DSMT4">
                  <p:embed/>
                </p:oleObj>
              </mc:Choice>
              <mc:Fallback>
                <p:oleObj name="Equation" r:id="rId14" imgW="1622783" imgH="467501" progId="Equation.DSMT4">
                  <p:embed/>
                  <p:pic>
                    <p:nvPicPr>
                      <p:cNvPr id="0" name="Picture 67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3251200"/>
                        <a:ext cx="16256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4"/>
          <p:cNvGraphicFramePr>
            <a:graphicFrameLocks/>
          </p:cNvGraphicFramePr>
          <p:nvPr/>
        </p:nvGraphicFramePr>
        <p:xfrm>
          <a:off x="3276600" y="3276600"/>
          <a:ext cx="12827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Equation" r:id="rId16" imgW="1280477" imgH="416789" progId="Equation.DSMT4">
                  <p:embed/>
                </p:oleObj>
              </mc:Choice>
              <mc:Fallback>
                <p:oleObj name="Equation" r:id="rId16" imgW="1280477" imgH="416789" progId="Equation.DSMT4">
                  <p:embed/>
                  <p:pic>
                    <p:nvPicPr>
                      <p:cNvPr id="0" name="Picture 68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76600"/>
                        <a:ext cx="12827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5"/>
          <p:cNvGraphicFramePr>
            <a:graphicFrameLocks/>
          </p:cNvGraphicFramePr>
          <p:nvPr/>
        </p:nvGraphicFramePr>
        <p:xfrm>
          <a:off x="1981200" y="2209800"/>
          <a:ext cx="29972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Equation" r:id="rId18" imgW="2992006" imgH="416789" progId="Equation.DSMT4">
                  <p:embed/>
                </p:oleObj>
              </mc:Choice>
              <mc:Fallback>
                <p:oleObj name="Equation" r:id="rId18" imgW="2992006" imgH="416789" progId="Equation.DSMT4">
                  <p:embed/>
                  <p:pic>
                    <p:nvPicPr>
                      <p:cNvPr id="0" name="Picture 69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29972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6"/>
          <p:cNvGraphicFramePr>
            <a:graphicFrameLocks/>
          </p:cNvGraphicFramePr>
          <p:nvPr/>
        </p:nvGraphicFramePr>
        <p:xfrm>
          <a:off x="2057400" y="1752600"/>
          <a:ext cx="2679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Equation" r:id="rId20" imgW="2675056" imgH="862103" progId="Equation.DSMT4">
                  <p:embed/>
                </p:oleObj>
              </mc:Choice>
              <mc:Fallback>
                <p:oleObj name="Equation" r:id="rId20" imgW="2675056" imgH="862103" progId="Equation.DSMT4">
                  <p:embed/>
                  <p:pic>
                    <p:nvPicPr>
                      <p:cNvPr id="0" name="Picture 70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0"/>
                        <a:ext cx="26797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7"/>
          <p:cNvGraphicFramePr>
            <a:graphicFrameLocks/>
          </p:cNvGraphicFramePr>
          <p:nvPr/>
        </p:nvGraphicFramePr>
        <p:xfrm>
          <a:off x="3048000" y="1676400"/>
          <a:ext cx="723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Equation" r:id="rId22" imgW="721395" imgH="329057" progId="Equation.DSMT4">
                  <p:embed/>
                </p:oleObj>
              </mc:Choice>
              <mc:Fallback>
                <p:oleObj name="Equation" r:id="rId22" imgW="721395" imgH="329057" progId="Equation.DSMT4">
                  <p:embed/>
                  <p:pic>
                    <p:nvPicPr>
                      <p:cNvPr id="0" name="Picture 71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676400"/>
                        <a:ext cx="723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8"/>
          <p:cNvGraphicFramePr>
            <a:graphicFrameLocks/>
          </p:cNvGraphicFramePr>
          <p:nvPr/>
        </p:nvGraphicFramePr>
        <p:xfrm>
          <a:off x="1981200" y="2133600"/>
          <a:ext cx="2603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Equation" r:id="rId24" imgW="2598988" imgH="849425" progId="Equation.DSMT4">
                  <p:embed/>
                </p:oleObj>
              </mc:Choice>
              <mc:Fallback>
                <p:oleObj name="Equation" r:id="rId24" imgW="2598988" imgH="849425" progId="Equation.DSMT4">
                  <p:embed/>
                  <p:pic>
                    <p:nvPicPr>
                      <p:cNvPr id="0" name="Picture 72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33600"/>
                        <a:ext cx="2603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9"/>
          <p:cNvGraphicFramePr>
            <a:graphicFrameLocks/>
          </p:cNvGraphicFramePr>
          <p:nvPr/>
        </p:nvGraphicFramePr>
        <p:xfrm>
          <a:off x="2895600" y="2667000"/>
          <a:ext cx="9906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Equation" r:id="rId26" imgW="988883" imgH="416789" progId="Equation.DSMT4">
                  <p:embed/>
                </p:oleObj>
              </mc:Choice>
              <mc:Fallback>
                <p:oleObj name="Equation" r:id="rId26" imgW="988883" imgH="416789" progId="Equation.DSMT4">
                  <p:embed/>
                  <p:pic>
                    <p:nvPicPr>
                      <p:cNvPr id="0" name="Picture 73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667000"/>
                        <a:ext cx="9906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148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三、计算逆序数的方法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1060122</TotalTime>
  <Words>521</Words>
  <Application>Microsoft Office PowerPoint</Application>
  <PresentationFormat>全屏显示(4:3)</PresentationFormat>
  <Paragraphs>74</Paragraphs>
  <Slides>10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黑体</vt:lpstr>
      <vt:lpstr>华文行楷</vt:lpstr>
      <vt:lpstr>楷体</vt:lpstr>
      <vt:lpstr>隶书</vt:lpstr>
      <vt:lpstr>宋体</vt:lpstr>
      <vt:lpstr>Arial</vt:lpstr>
      <vt:lpstr>Garamond</vt:lpstr>
      <vt:lpstr>Times New Roman</vt:lpstr>
      <vt:lpstr>自定义设计方案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Franknew Chen</cp:lastModifiedBy>
  <cp:revision>707</cp:revision>
  <cp:lastPrinted>1601-01-01T00:00:00Z</cp:lastPrinted>
  <dcterms:created xsi:type="dcterms:W3CDTF">1601-01-01T00:00:00Z</dcterms:created>
  <dcterms:modified xsi:type="dcterms:W3CDTF">2016-04-19T07:20:29Z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