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9"/>
  </p:notesMasterIdLst>
  <p:sldIdLst>
    <p:sldId id="921" r:id="rId2"/>
    <p:sldId id="822" r:id="rId3"/>
    <p:sldId id="920" r:id="rId4"/>
    <p:sldId id="922" r:id="rId5"/>
    <p:sldId id="923" r:id="rId6"/>
    <p:sldId id="924" r:id="rId7"/>
    <p:sldId id="925" r:id="rId8"/>
    <p:sldId id="926" r:id="rId9"/>
    <p:sldId id="927" r:id="rId10"/>
    <p:sldId id="928" r:id="rId11"/>
    <p:sldId id="929" r:id="rId12"/>
    <p:sldId id="930" r:id="rId13"/>
    <p:sldId id="931" r:id="rId14"/>
    <p:sldId id="932" r:id="rId15"/>
    <p:sldId id="933" r:id="rId16"/>
    <p:sldId id="934" r:id="rId17"/>
    <p:sldId id="935" r:id="rId18"/>
    <p:sldId id="936" r:id="rId19"/>
    <p:sldId id="937" r:id="rId20"/>
    <p:sldId id="940" r:id="rId21"/>
    <p:sldId id="941" r:id="rId22"/>
    <p:sldId id="942" r:id="rId23"/>
    <p:sldId id="943" r:id="rId24"/>
    <p:sldId id="944" r:id="rId25"/>
    <p:sldId id="945" r:id="rId26"/>
    <p:sldId id="946" r:id="rId27"/>
    <p:sldId id="947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5050"/>
    <a:srgbClr val="800080"/>
    <a:srgbClr val="FFFF00"/>
    <a:srgbClr val="669900"/>
    <a:srgbClr val="33CC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3" autoAdjust="0"/>
    <p:restoredTop sz="79412" autoAdjust="0"/>
  </p:normalViewPr>
  <p:slideViewPr>
    <p:cSldViewPr>
      <p:cViewPr varScale="1">
        <p:scale>
          <a:sx n="58" d="100"/>
          <a:sy n="58" d="100"/>
        </p:scale>
        <p:origin x="1639" y="4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10" Type="http://schemas.openxmlformats.org/officeDocument/2006/relationships/image" Target="../media/image111.wmf"/><Relationship Id="rId4" Type="http://schemas.openxmlformats.org/officeDocument/2006/relationships/image" Target="../media/image105.wmf"/><Relationship Id="rId9" Type="http://schemas.openxmlformats.org/officeDocument/2006/relationships/image" Target="../media/image11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5" Type="http://schemas.openxmlformats.org/officeDocument/2006/relationships/image" Target="../media/image125.wmf"/><Relationship Id="rId4" Type="http://schemas.openxmlformats.org/officeDocument/2006/relationships/image" Target="../media/image12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4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5" Type="http://schemas.openxmlformats.org/officeDocument/2006/relationships/image" Target="../media/image133.wmf"/><Relationship Id="rId4" Type="http://schemas.openxmlformats.org/officeDocument/2006/relationships/image" Target="../media/image12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27.wmf"/><Relationship Id="rId1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32.wmf"/><Relationship Id="rId1" Type="http://schemas.openxmlformats.org/officeDocument/2006/relationships/image" Target="../media/image137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22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image" Target="../media/image142.wmf"/><Relationship Id="rId7" Type="http://schemas.openxmlformats.org/officeDocument/2006/relationships/image" Target="../media/image146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48.wmf"/><Relationship Id="rId18" Type="http://schemas.openxmlformats.org/officeDocument/2006/relationships/image" Target="../media/image53.wmf"/><Relationship Id="rId3" Type="http://schemas.openxmlformats.org/officeDocument/2006/relationships/image" Target="../media/image38.wmf"/><Relationship Id="rId21" Type="http://schemas.openxmlformats.org/officeDocument/2006/relationships/image" Target="../media/image56.wmf"/><Relationship Id="rId7" Type="http://schemas.openxmlformats.org/officeDocument/2006/relationships/image" Target="../media/image42.emf"/><Relationship Id="rId12" Type="http://schemas.openxmlformats.org/officeDocument/2006/relationships/image" Target="../media/image47.wmf"/><Relationship Id="rId17" Type="http://schemas.openxmlformats.org/officeDocument/2006/relationships/image" Target="../media/image52.wmf"/><Relationship Id="rId2" Type="http://schemas.openxmlformats.org/officeDocument/2006/relationships/image" Target="../media/image37.wmf"/><Relationship Id="rId16" Type="http://schemas.openxmlformats.org/officeDocument/2006/relationships/image" Target="../media/image51.wmf"/><Relationship Id="rId20" Type="http://schemas.openxmlformats.org/officeDocument/2006/relationships/image" Target="../media/image55.e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11" Type="http://schemas.openxmlformats.org/officeDocument/2006/relationships/image" Target="../media/image46.wmf"/><Relationship Id="rId24" Type="http://schemas.openxmlformats.org/officeDocument/2006/relationships/image" Target="../media/image59.emf"/><Relationship Id="rId5" Type="http://schemas.openxmlformats.org/officeDocument/2006/relationships/image" Target="../media/image40.emf"/><Relationship Id="rId15" Type="http://schemas.openxmlformats.org/officeDocument/2006/relationships/image" Target="../media/image50.wmf"/><Relationship Id="rId23" Type="http://schemas.openxmlformats.org/officeDocument/2006/relationships/image" Target="../media/image58.emf"/><Relationship Id="rId10" Type="http://schemas.openxmlformats.org/officeDocument/2006/relationships/image" Target="../media/image45.wmf"/><Relationship Id="rId19" Type="http://schemas.openxmlformats.org/officeDocument/2006/relationships/image" Target="../media/image54.emf"/><Relationship Id="rId4" Type="http://schemas.openxmlformats.org/officeDocument/2006/relationships/image" Target="../media/image39.emf"/><Relationship Id="rId9" Type="http://schemas.openxmlformats.org/officeDocument/2006/relationships/image" Target="../media/image44.wmf"/><Relationship Id="rId14" Type="http://schemas.openxmlformats.org/officeDocument/2006/relationships/image" Target="../media/image49.wmf"/><Relationship Id="rId22" Type="http://schemas.openxmlformats.org/officeDocument/2006/relationships/image" Target="../media/image5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E207429-C3C0-4FA2-85F4-5BEE5A98F1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1485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403628-D914-47BB-B19B-1A0FA10CF483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95035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E20488-BC9F-4EC8-94BF-DFA421DD5F33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5310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E01512-071F-4F75-BE1D-452FB57331D3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6309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99360F-2748-4A28-BF76-0CA37542163D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59118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C14B67-9AE8-43E8-B01B-A13D7DDE10A9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83621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4C5E0-E8AB-449B-935B-BDA20D9C997E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01134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62F24-040E-4336-842E-8FC7301E81C8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94178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0E1A4-6B10-431E-B31E-37295EA1B1F8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1018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9282C1-22CA-4EEB-AF21-F3381AE1EC57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91362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8FBE22-B0AF-43AC-AC6A-B0DB63A57DAC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02026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5BD876-E0B4-45F6-9659-5909D0A14082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85465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DB15DD-6F90-462D-8D7F-E844C74A3C4E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39411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7FCA15-85C0-411C-AC35-2780BD65ADA4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04234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CE6A94-1D6A-4293-9AF9-D790E9CEF527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62053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2BA00C-6C1A-4424-9A07-C88DA879ACA3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07078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4788A-F691-42BD-94DB-8DFA5078C7B0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69642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607C4-E259-4515-A08E-A93E69EAFE88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032788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A8E3B5-E9EF-45B5-B3AB-AC9F4A7C88FD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99865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77837-E51A-42AB-8BCE-2E6ADA71790B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70290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6A7EBA-8DA3-4168-B773-5D838E4AA4EE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56249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679D8B-10F1-4DE3-98AE-E02A9007F444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11725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9C1B43-A15B-41EA-B529-98CD2AC69E3F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en-US" smtClean="0"/>
              <a:t>找到两个行列式项之间的对应关系。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00138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5BD945-1A5F-4426-9094-0BADAF98418A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35774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B72A02-9886-43DC-9577-23C745DE58DC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98494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952E9-6450-4736-9719-EF02C67299FC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96630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8FDE5D-808F-48CF-B9E2-906DF08594BB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3502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1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68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6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oleObject" Target="../embeddings/oleObject81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0.wmf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7.bin"/><Relationship Id="rId11" Type="http://schemas.openxmlformats.org/officeDocument/2006/relationships/oleObject" Target="../embeddings/oleObject80.bin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71.wmf"/><Relationship Id="rId14" Type="http://schemas.openxmlformats.org/officeDocument/2006/relationships/image" Target="../media/image7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8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80.wmf"/><Relationship Id="rId18" Type="http://schemas.openxmlformats.org/officeDocument/2006/relationships/image" Target="../media/image82.wmf"/><Relationship Id="rId26" Type="http://schemas.openxmlformats.org/officeDocument/2006/relationships/oleObject" Target="../embeddings/oleObject97.bin"/><Relationship Id="rId3" Type="http://schemas.openxmlformats.org/officeDocument/2006/relationships/notesSlide" Target="../notesSlides/notesSlide12.xml"/><Relationship Id="rId21" Type="http://schemas.openxmlformats.org/officeDocument/2006/relationships/oleObject" Target="../embeddings/oleObject94.bin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88.bin"/><Relationship Id="rId17" Type="http://schemas.openxmlformats.org/officeDocument/2006/relationships/oleObject" Target="../embeddings/oleObject91.bin"/><Relationship Id="rId25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0.bin"/><Relationship Id="rId20" Type="http://schemas.openxmlformats.org/officeDocument/2006/relationships/oleObject" Target="../embeddings/oleObject93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79.wmf"/><Relationship Id="rId24" Type="http://schemas.openxmlformats.org/officeDocument/2006/relationships/image" Target="../media/image84.wmf"/><Relationship Id="rId5" Type="http://schemas.openxmlformats.org/officeDocument/2006/relationships/image" Target="../media/image76.wmf"/><Relationship Id="rId15" Type="http://schemas.openxmlformats.org/officeDocument/2006/relationships/image" Target="../media/image81.wmf"/><Relationship Id="rId23" Type="http://schemas.openxmlformats.org/officeDocument/2006/relationships/oleObject" Target="../embeddings/oleObject95.bin"/><Relationship Id="rId10" Type="http://schemas.openxmlformats.org/officeDocument/2006/relationships/oleObject" Target="../embeddings/oleObject87.bin"/><Relationship Id="rId19" Type="http://schemas.openxmlformats.org/officeDocument/2006/relationships/oleObject" Target="../embeddings/oleObject92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89.bin"/><Relationship Id="rId22" Type="http://schemas.openxmlformats.org/officeDocument/2006/relationships/image" Target="../media/image83.wmf"/><Relationship Id="rId27" Type="http://schemas.openxmlformats.org/officeDocument/2006/relationships/oleObject" Target="../embeddings/oleObject9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00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99.bin"/><Relationship Id="rId9" Type="http://schemas.openxmlformats.org/officeDocument/2006/relationships/image" Target="../media/image8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3.bin"/><Relationship Id="rId5" Type="http://schemas.openxmlformats.org/officeDocument/2006/relationships/image" Target="../media/image88.w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9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91.w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9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94.wmf"/><Relationship Id="rId4" Type="http://schemas.openxmlformats.org/officeDocument/2006/relationships/oleObject" Target="../embeddings/oleObject10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98.wmf"/><Relationship Id="rId18" Type="http://schemas.openxmlformats.org/officeDocument/2006/relationships/oleObject" Target="../embeddings/oleObject116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113.bin"/><Relationship Id="rId17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5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97.wmf"/><Relationship Id="rId5" Type="http://schemas.openxmlformats.org/officeDocument/2006/relationships/image" Target="../media/image94.wmf"/><Relationship Id="rId15" Type="http://schemas.openxmlformats.org/officeDocument/2006/relationships/image" Target="../media/image99.wmf"/><Relationship Id="rId10" Type="http://schemas.openxmlformats.org/officeDocument/2006/relationships/oleObject" Target="../embeddings/oleObject112.bin"/><Relationship Id="rId19" Type="http://schemas.openxmlformats.org/officeDocument/2006/relationships/image" Target="../media/image101.wmf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96.wmf"/><Relationship Id="rId14" Type="http://schemas.openxmlformats.org/officeDocument/2006/relationships/oleObject" Target="../embeddings/oleObject11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124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110.wmf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3.bin"/><Relationship Id="rId20" Type="http://schemas.openxmlformats.org/officeDocument/2006/relationships/oleObject" Target="../embeddings/oleObject125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05.wmf"/><Relationship Id="rId5" Type="http://schemas.openxmlformats.org/officeDocument/2006/relationships/image" Target="../media/image102.wmf"/><Relationship Id="rId15" Type="http://schemas.openxmlformats.org/officeDocument/2006/relationships/image" Target="../media/image107.wmf"/><Relationship Id="rId23" Type="http://schemas.openxmlformats.org/officeDocument/2006/relationships/image" Target="../media/image111.wmf"/><Relationship Id="rId10" Type="http://schemas.openxmlformats.org/officeDocument/2006/relationships/oleObject" Target="../embeddings/oleObject120.bin"/><Relationship Id="rId19" Type="http://schemas.openxmlformats.org/officeDocument/2006/relationships/image" Target="../media/image109.wmf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04.wmf"/><Relationship Id="rId14" Type="http://schemas.openxmlformats.org/officeDocument/2006/relationships/oleObject" Target="../embeddings/oleObject122.bin"/><Relationship Id="rId22" Type="http://schemas.openxmlformats.org/officeDocument/2006/relationships/oleObject" Target="../embeddings/oleObject12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116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13.wmf"/><Relationship Id="rId12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15.wmf"/><Relationship Id="rId5" Type="http://schemas.openxmlformats.org/officeDocument/2006/relationships/image" Target="../media/image112.wmf"/><Relationship Id="rId15" Type="http://schemas.openxmlformats.org/officeDocument/2006/relationships/image" Target="../media/image117.wmf"/><Relationship Id="rId10" Type="http://schemas.openxmlformats.org/officeDocument/2006/relationships/oleObject" Target="../embeddings/oleObject130.bin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14.wmf"/><Relationship Id="rId14" Type="http://schemas.openxmlformats.org/officeDocument/2006/relationships/oleObject" Target="../embeddings/oleObject13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image" Target="../media/image122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19.wmf"/><Relationship Id="rId12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121.wmf"/><Relationship Id="rId5" Type="http://schemas.openxmlformats.org/officeDocument/2006/relationships/image" Target="../media/image118.wmf"/><Relationship Id="rId10" Type="http://schemas.openxmlformats.org/officeDocument/2006/relationships/oleObject" Target="../embeddings/oleObject136.bin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2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125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24.wmf"/><Relationship Id="rId12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22.wmf"/><Relationship Id="rId5" Type="http://schemas.openxmlformats.org/officeDocument/2006/relationships/image" Target="../media/image123.wmf"/><Relationship Id="rId10" Type="http://schemas.openxmlformats.org/officeDocument/2006/relationships/oleObject" Target="../embeddings/oleObject141.bin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2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image" Target="../media/image129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26.wmf"/><Relationship Id="rId12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44.bin"/><Relationship Id="rId11" Type="http://schemas.openxmlformats.org/officeDocument/2006/relationships/image" Target="../media/image128.wmf"/><Relationship Id="rId5" Type="http://schemas.openxmlformats.org/officeDocument/2006/relationships/image" Target="../media/image124.wmf"/><Relationship Id="rId15" Type="http://schemas.openxmlformats.org/officeDocument/2006/relationships/image" Target="../media/image130.wmf"/><Relationship Id="rId10" Type="http://schemas.openxmlformats.org/officeDocument/2006/relationships/oleObject" Target="../embeddings/oleObject146.bin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127.wmf"/><Relationship Id="rId14" Type="http://schemas.openxmlformats.org/officeDocument/2006/relationships/oleObject" Target="../embeddings/oleObject14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image" Target="../media/image133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32.wmf"/><Relationship Id="rId12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50.bin"/><Relationship Id="rId11" Type="http://schemas.openxmlformats.org/officeDocument/2006/relationships/image" Target="../media/image122.wmf"/><Relationship Id="rId5" Type="http://schemas.openxmlformats.org/officeDocument/2006/relationships/image" Target="../media/image131.wmf"/><Relationship Id="rId10" Type="http://schemas.openxmlformats.org/officeDocument/2006/relationships/oleObject" Target="../embeddings/oleObject152.bin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12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13" Type="http://schemas.openxmlformats.org/officeDocument/2006/relationships/image" Target="../media/image133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27.wmf"/><Relationship Id="rId12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136.wmf"/><Relationship Id="rId5" Type="http://schemas.openxmlformats.org/officeDocument/2006/relationships/image" Target="../media/image134.wmf"/><Relationship Id="rId10" Type="http://schemas.openxmlformats.org/officeDocument/2006/relationships/oleObject" Target="../embeddings/oleObject157.bin"/><Relationship Id="rId4" Type="http://schemas.openxmlformats.org/officeDocument/2006/relationships/oleObject" Target="../embeddings/oleObject154.bin"/><Relationship Id="rId9" Type="http://schemas.openxmlformats.org/officeDocument/2006/relationships/image" Target="../media/image13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13" Type="http://schemas.openxmlformats.org/officeDocument/2006/relationships/image" Target="../media/image138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32.wmf"/><Relationship Id="rId12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60.bin"/><Relationship Id="rId11" Type="http://schemas.openxmlformats.org/officeDocument/2006/relationships/image" Target="../media/image122.wmf"/><Relationship Id="rId5" Type="http://schemas.openxmlformats.org/officeDocument/2006/relationships/image" Target="../media/image137.wmf"/><Relationship Id="rId15" Type="http://schemas.openxmlformats.org/officeDocument/2006/relationships/image" Target="../media/image139.wmf"/><Relationship Id="rId10" Type="http://schemas.openxmlformats.org/officeDocument/2006/relationships/oleObject" Target="../embeddings/oleObject162.bin"/><Relationship Id="rId4" Type="http://schemas.openxmlformats.org/officeDocument/2006/relationships/oleObject" Target="../embeddings/oleObject159.bin"/><Relationship Id="rId9" Type="http://schemas.openxmlformats.org/officeDocument/2006/relationships/image" Target="../media/image121.wmf"/><Relationship Id="rId14" Type="http://schemas.openxmlformats.org/officeDocument/2006/relationships/oleObject" Target="../embeddings/oleObject16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13" Type="http://schemas.openxmlformats.org/officeDocument/2006/relationships/image" Target="../media/image144.wmf"/><Relationship Id="rId18" Type="http://schemas.openxmlformats.org/officeDocument/2006/relationships/oleObject" Target="../embeddings/oleObject172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41.wmf"/><Relationship Id="rId12" Type="http://schemas.openxmlformats.org/officeDocument/2006/relationships/oleObject" Target="../embeddings/oleObject169.bin"/><Relationship Id="rId17" Type="http://schemas.openxmlformats.org/officeDocument/2006/relationships/image" Target="../media/image14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1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66.bin"/><Relationship Id="rId11" Type="http://schemas.openxmlformats.org/officeDocument/2006/relationships/image" Target="../media/image143.wmf"/><Relationship Id="rId5" Type="http://schemas.openxmlformats.org/officeDocument/2006/relationships/image" Target="../media/image140.wmf"/><Relationship Id="rId15" Type="http://schemas.openxmlformats.org/officeDocument/2006/relationships/image" Target="../media/image145.wmf"/><Relationship Id="rId10" Type="http://schemas.openxmlformats.org/officeDocument/2006/relationships/oleObject" Target="../embeddings/oleObject168.bin"/><Relationship Id="rId19" Type="http://schemas.openxmlformats.org/officeDocument/2006/relationships/image" Target="../media/image137.wmf"/><Relationship Id="rId4" Type="http://schemas.openxmlformats.org/officeDocument/2006/relationships/oleObject" Target="../embeddings/oleObject165.bin"/><Relationship Id="rId9" Type="http://schemas.openxmlformats.org/officeDocument/2006/relationships/image" Target="../media/image142.wmf"/><Relationship Id="rId14" Type="http://schemas.openxmlformats.org/officeDocument/2006/relationships/oleObject" Target="../embeddings/oleObject17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5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1.bin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1.wmf"/><Relationship Id="rId14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0.wmf"/><Relationship Id="rId18" Type="http://schemas.openxmlformats.org/officeDocument/2006/relationships/image" Target="../media/image32.wmf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34.bin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9.bin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9.wmf"/><Relationship Id="rId24" Type="http://schemas.openxmlformats.org/officeDocument/2006/relationships/image" Target="../media/image35.wmf"/><Relationship Id="rId5" Type="http://schemas.openxmlformats.org/officeDocument/2006/relationships/image" Target="../media/image26.wmf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10" Type="http://schemas.openxmlformats.org/officeDocument/2006/relationships/oleObject" Target="../embeddings/oleObject28.bin"/><Relationship Id="rId19" Type="http://schemas.openxmlformats.org/officeDocument/2006/relationships/oleObject" Target="../embeddings/oleObject33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30.bin"/><Relationship Id="rId22" Type="http://schemas.openxmlformats.org/officeDocument/2006/relationships/image" Target="../media/image34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emf"/><Relationship Id="rId18" Type="http://schemas.openxmlformats.org/officeDocument/2006/relationships/oleObject" Target="../embeddings/oleObject43.bin"/><Relationship Id="rId26" Type="http://schemas.openxmlformats.org/officeDocument/2006/relationships/oleObject" Target="../embeddings/oleObject47.bin"/><Relationship Id="rId39" Type="http://schemas.openxmlformats.org/officeDocument/2006/relationships/oleObject" Target="../embeddings/oleObject55.bin"/><Relationship Id="rId21" Type="http://schemas.openxmlformats.org/officeDocument/2006/relationships/image" Target="../media/image44.wmf"/><Relationship Id="rId34" Type="http://schemas.openxmlformats.org/officeDocument/2006/relationships/oleObject" Target="../embeddings/oleObject52.bin"/><Relationship Id="rId42" Type="http://schemas.openxmlformats.org/officeDocument/2006/relationships/oleObject" Target="../embeddings/oleObject58.bin"/><Relationship Id="rId47" Type="http://schemas.openxmlformats.org/officeDocument/2006/relationships/image" Target="../media/image54.emf"/><Relationship Id="rId50" Type="http://schemas.openxmlformats.org/officeDocument/2006/relationships/oleObject" Target="../embeddings/oleObject62.bin"/><Relationship Id="rId55" Type="http://schemas.openxmlformats.org/officeDocument/2006/relationships/image" Target="../media/image58.e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2.emf"/><Relationship Id="rId25" Type="http://schemas.openxmlformats.org/officeDocument/2006/relationships/image" Target="../media/image46.wmf"/><Relationship Id="rId33" Type="http://schemas.openxmlformats.org/officeDocument/2006/relationships/oleObject" Target="../embeddings/oleObject51.bin"/><Relationship Id="rId38" Type="http://schemas.openxmlformats.org/officeDocument/2006/relationships/image" Target="../media/image51.wmf"/><Relationship Id="rId46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29" Type="http://schemas.openxmlformats.org/officeDocument/2006/relationships/image" Target="../media/image48.wmf"/><Relationship Id="rId41" Type="http://schemas.openxmlformats.org/officeDocument/2006/relationships/oleObject" Target="../embeddings/oleObject57.bin"/><Relationship Id="rId54" Type="http://schemas.openxmlformats.org/officeDocument/2006/relationships/oleObject" Target="../embeddings/oleObject64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9.emf"/><Relationship Id="rId24" Type="http://schemas.openxmlformats.org/officeDocument/2006/relationships/oleObject" Target="../embeddings/oleObject46.bin"/><Relationship Id="rId32" Type="http://schemas.openxmlformats.org/officeDocument/2006/relationships/oleObject" Target="../embeddings/oleObject50.bin"/><Relationship Id="rId37" Type="http://schemas.openxmlformats.org/officeDocument/2006/relationships/oleObject" Target="../embeddings/oleObject54.bin"/><Relationship Id="rId40" Type="http://schemas.openxmlformats.org/officeDocument/2006/relationships/oleObject" Target="../embeddings/oleObject56.bin"/><Relationship Id="rId45" Type="http://schemas.openxmlformats.org/officeDocument/2006/relationships/image" Target="../media/image53.wmf"/><Relationship Id="rId53" Type="http://schemas.openxmlformats.org/officeDocument/2006/relationships/image" Target="../media/image57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23" Type="http://schemas.openxmlformats.org/officeDocument/2006/relationships/image" Target="../media/image45.wmf"/><Relationship Id="rId28" Type="http://schemas.openxmlformats.org/officeDocument/2006/relationships/oleObject" Target="../embeddings/oleObject48.bin"/><Relationship Id="rId36" Type="http://schemas.openxmlformats.org/officeDocument/2006/relationships/oleObject" Target="../embeddings/oleObject53.bin"/><Relationship Id="rId49" Type="http://schemas.openxmlformats.org/officeDocument/2006/relationships/image" Target="../media/image55.emf"/><Relationship Id="rId57" Type="http://schemas.openxmlformats.org/officeDocument/2006/relationships/image" Target="../media/image59.emf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43.emf"/><Relationship Id="rId31" Type="http://schemas.openxmlformats.org/officeDocument/2006/relationships/image" Target="../media/image49.wmf"/><Relationship Id="rId44" Type="http://schemas.openxmlformats.org/officeDocument/2006/relationships/oleObject" Target="../embeddings/oleObject59.bin"/><Relationship Id="rId52" Type="http://schemas.openxmlformats.org/officeDocument/2006/relationships/oleObject" Target="../embeddings/oleObject63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41.bin"/><Relationship Id="rId22" Type="http://schemas.openxmlformats.org/officeDocument/2006/relationships/oleObject" Target="../embeddings/oleObject45.bin"/><Relationship Id="rId27" Type="http://schemas.openxmlformats.org/officeDocument/2006/relationships/image" Target="../media/image47.wmf"/><Relationship Id="rId30" Type="http://schemas.openxmlformats.org/officeDocument/2006/relationships/oleObject" Target="../embeddings/oleObject49.bin"/><Relationship Id="rId35" Type="http://schemas.openxmlformats.org/officeDocument/2006/relationships/image" Target="../media/image50.wmf"/><Relationship Id="rId43" Type="http://schemas.openxmlformats.org/officeDocument/2006/relationships/image" Target="../media/image52.wmf"/><Relationship Id="rId48" Type="http://schemas.openxmlformats.org/officeDocument/2006/relationships/oleObject" Target="../embeddings/oleObject61.bin"/><Relationship Id="rId56" Type="http://schemas.openxmlformats.org/officeDocument/2006/relationships/oleObject" Target="../embeddings/oleObject65.bin"/><Relationship Id="rId8" Type="http://schemas.openxmlformats.org/officeDocument/2006/relationships/oleObject" Target="../embeddings/oleObject38.bin"/><Relationship Id="rId51" Type="http://schemas.openxmlformats.org/officeDocument/2006/relationships/image" Target="../media/image56.wmf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7.bin"/><Relationship Id="rId11" Type="http://schemas.openxmlformats.org/officeDocument/2006/relationships/oleObject" Target="../embeddings/oleObject70.bin"/><Relationship Id="rId5" Type="http://schemas.openxmlformats.org/officeDocument/2006/relationships/image" Target="../media/image60.wmf"/><Relationship Id="rId10" Type="http://schemas.openxmlformats.org/officeDocument/2006/relationships/image" Target="../media/image62.wmf"/><Relationship Id="rId4" Type="http://schemas.openxmlformats.org/officeDocument/2006/relationships/oleObject" Target="../embeddings/oleObject66.bin"/><Relationship Id="rId9" Type="http://schemas.openxmlformats.org/officeDocument/2006/relationships/oleObject" Target="../embeddings/oleObject6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116012" y="5584825"/>
            <a:ext cx="588487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需要考虑用别的方法计算行列式。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为此需要研究行列式的性质。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838200" y="896938"/>
            <a:ext cx="7391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</a:pPr>
            <a:r>
              <a:rPr lang="zh-CN" altLang="en-US" sz="2400" dirty="0" smtClean="0"/>
              <a:t>用</a:t>
            </a:r>
            <a:r>
              <a:rPr lang="zh-CN" altLang="en-US" sz="2400" dirty="0"/>
              <a:t>行列式的定义计算行列式，所需机时：</a:t>
            </a:r>
          </a:p>
          <a:p>
            <a:r>
              <a:rPr lang="zh-CN" altLang="en-US" sz="2400" dirty="0" smtClean="0"/>
              <a:t>对</a:t>
            </a:r>
            <a:r>
              <a:rPr lang="en-US" altLang="zh-CN" sz="2400" i="1" dirty="0">
                <a:latin typeface="Times New Roman" pitchFamily="18" charset="0"/>
              </a:rPr>
              <a:t>n </a:t>
            </a:r>
            <a:r>
              <a:rPr lang="zh-CN" altLang="en-US" sz="2400" dirty="0"/>
              <a:t>阶行列式：乘法运算次数</a:t>
            </a:r>
          </a:p>
          <a:p>
            <a:r>
              <a:rPr lang="zh-CN" altLang="en-US" dirty="0"/>
              <a:t>     </a:t>
            </a:r>
            <a:r>
              <a:rPr lang="en-US" altLang="zh-CN" dirty="0">
                <a:latin typeface="Times New Roman" pitchFamily="18" charset="0"/>
              </a:rPr>
              <a:t>M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＝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n</a:t>
            </a:r>
            <a:r>
              <a:rPr lang="en-US" altLang="zh-CN" sz="2400" dirty="0">
                <a:latin typeface="Times New Roman" pitchFamily="18" charset="0"/>
              </a:rPr>
              <a:t>-1)</a:t>
            </a:r>
            <a:r>
              <a:rPr lang="zh-CN" altLang="en-US" sz="2400" dirty="0">
                <a:latin typeface="Times New Roman" pitchFamily="18" charset="0"/>
              </a:rPr>
              <a:t>次</a:t>
            </a:r>
            <a:r>
              <a:rPr lang="en-US" altLang="zh-CN" sz="2400" dirty="0">
                <a:latin typeface="Times New Roman" pitchFamily="18" charset="0"/>
              </a:rPr>
              <a:t>/</a:t>
            </a:r>
            <a:r>
              <a:rPr lang="zh-CN" altLang="en-US" sz="2400" dirty="0">
                <a:latin typeface="Times New Roman" pitchFamily="18" charset="0"/>
              </a:rPr>
              <a:t>项 </a:t>
            </a:r>
            <a:r>
              <a:rPr lang="en-US" altLang="zh-CN" sz="2400" dirty="0">
                <a:latin typeface="Times New Roman" pitchFamily="18" charset="0"/>
              </a:rPr>
              <a:t>× </a:t>
            </a:r>
            <a:r>
              <a:rPr lang="en-US" altLang="zh-CN" sz="2400" i="1" dirty="0">
                <a:latin typeface="Times New Roman" pitchFamily="18" charset="0"/>
              </a:rPr>
              <a:t>n</a:t>
            </a:r>
            <a:r>
              <a:rPr lang="zh-CN" altLang="en-US" sz="2400" dirty="0">
                <a:latin typeface="Times New Roman" pitchFamily="18" charset="0"/>
              </a:rPr>
              <a:t>！项 ＝ 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n</a:t>
            </a:r>
            <a:r>
              <a:rPr lang="en-US" altLang="zh-CN" sz="2400" dirty="0">
                <a:latin typeface="Times New Roman" pitchFamily="18" charset="0"/>
              </a:rPr>
              <a:t>-1)</a:t>
            </a:r>
            <a:r>
              <a:rPr lang="en-US" altLang="zh-CN" sz="2400" i="1" dirty="0">
                <a:latin typeface="Times New Roman" pitchFamily="18" charset="0"/>
              </a:rPr>
              <a:t>n</a:t>
            </a:r>
            <a:r>
              <a:rPr lang="en-US" altLang="zh-CN" sz="2400" dirty="0">
                <a:latin typeface="Times New Roman" pitchFamily="18" charset="0"/>
              </a:rPr>
              <a:t>! </a:t>
            </a:r>
            <a:r>
              <a:rPr lang="zh-CN" altLang="en-US" sz="2400" dirty="0">
                <a:latin typeface="Times New Roman" pitchFamily="18" charset="0"/>
              </a:rPr>
              <a:t>次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066800" y="2200275"/>
            <a:ext cx="5867400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itchFamily="2" charset="2"/>
              <a:buChar char="Ø"/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＝ </a:t>
            </a:r>
            <a:r>
              <a:rPr lang="en-US" altLang="zh-CN" sz="2400">
                <a:latin typeface="Times New Roman" pitchFamily="18" charset="0"/>
              </a:rPr>
              <a:t>10,  </a:t>
            </a:r>
            <a:r>
              <a:rPr lang="en-US" altLang="zh-CN">
                <a:latin typeface="Times New Roman" pitchFamily="18" charset="0"/>
              </a:rPr>
              <a:t>M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＝ </a:t>
            </a:r>
            <a:r>
              <a:rPr lang="en-US" altLang="zh-CN" sz="2400">
                <a:latin typeface="Times New Roman" pitchFamily="18" charset="0"/>
              </a:rPr>
              <a:t>32,659,200</a:t>
            </a:r>
          </a:p>
          <a:p>
            <a:r>
              <a:rPr lang="en-US" altLang="zh-CN" sz="2400">
                <a:latin typeface="Times New Roman" pitchFamily="18" charset="0"/>
              </a:rPr>
              <a:t>    1</a:t>
            </a:r>
            <a:r>
              <a:rPr lang="zh-CN" altLang="en-US" sz="2400">
                <a:latin typeface="Times New Roman" pitchFamily="18" charset="0"/>
              </a:rPr>
              <a:t>百万次</a:t>
            </a:r>
            <a:r>
              <a:rPr lang="en-US" altLang="zh-CN" sz="2400">
                <a:latin typeface="Times New Roman" pitchFamily="18" charset="0"/>
              </a:rPr>
              <a:t>/</a:t>
            </a:r>
            <a:r>
              <a:rPr lang="zh-CN" altLang="en-US" sz="2400">
                <a:latin typeface="Times New Roman" pitchFamily="18" charset="0"/>
              </a:rPr>
              <a:t>秒的计算机，需机时：</a:t>
            </a:r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</a:rPr>
              <a:t>32</a:t>
            </a:r>
            <a:r>
              <a:rPr lang="zh-CN" altLang="en-US" sz="2400">
                <a:solidFill>
                  <a:schemeClr val="hlink"/>
                </a:solidFill>
                <a:latin typeface="Times New Roman" pitchFamily="18" charset="0"/>
              </a:rPr>
              <a:t>秒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1066800" y="3182938"/>
            <a:ext cx="6705600" cy="148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itchFamily="2" charset="2"/>
              <a:buChar char="Ø"/>
            </a:pPr>
            <a:r>
              <a:rPr lang="en-US" altLang="zh-CN" sz="2400">
                <a:solidFill>
                  <a:srgbClr val="0000FF"/>
                </a:solidFill>
              </a:rPr>
              <a:t> </a:t>
            </a: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＝ </a:t>
            </a:r>
            <a:r>
              <a:rPr lang="en-US" altLang="zh-CN" sz="2400">
                <a:latin typeface="Times New Roman" pitchFamily="18" charset="0"/>
              </a:rPr>
              <a:t>15, </a:t>
            </a:r>
            <a:r>
              <a:rPr lang="en-US" altLang="zh-CN">
                <a:latin typeface="Times New Roman" pitchFamily="18" charset="0"/>
              </a:rPr>
              <a:t> M </a:t>
            </a:r>
            <a:r>
              <a:rPr lang="en-US" altLang="zh-CN" sz="2400">
                <a:latin typeface="Times New Roman" pitchFamily="18" charset="0"/>
              </a:rPr>
              <a:t>≈ 1.8×10</a:t>
            </a:r>
            <a:r>
              <a:rPr lang="en-US" altLang="zh-CN" sz="2400" baseline="30000">
                <a:latin typeface="Times New Roman" pitchFamily="18" charset="0"/>
              </a:rPr>
              <a:t>13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    1</a:t>
            </a:r>
            <a:r>
              <a:rPr lang="zh-CN" altLang="en-US" sz="2400">
                <a:latin typeface="Times New Roman" pitchFamily="18" charset="0"/>
              </a:rPr>
              <a:t>百万次</a:t>
            </a:r>
            <a:r>
              <a:rPr lang="en-US" altLang="zh-CN" sz="2400">
                <a:latin typeface="Times New Roman" pitchFamily="18" charset="0"/>
              </a:rPr>
              <a:t>/</a:t>
            </a:r>
            <a:r>
              <a:rPr lang="zh-CN" altLang="en-US" sz="2400">
                <a:latin typeface="Times New Roman" pitchFamily="18" charset="0"/>
              </a:rPr>
              <a:t>秒的计算机，需机时：</a:t>
            </a:r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</a:rPr>
              <a:t>13.0</a:t>
            </a:r>
            <a:r>
              <a:rPr lang="zh-CN" altLang="en-US" sz="2400">
                <a:solidFill>
                  <a:schemeClr val="hlink"/>
                </a:solidFill>
                <a:latin typeface="Times New Roman" pitchFamily="18" charset="0"/>
              </a:rPr>
              <a:t>年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    </a:t>
            </a:r>
            <a:r>
              <a:rPr lang="en-US" altLang="zh-CN" sz="2400">
                <a:latin typeface="Times New Roman" pitchFamily="18" charset="0"/>
              </a:rPr>
              <a:t>1</a:t>
            </a:r>
            <a:r>
              <a:rPr lang="zh-CN" altLang="en-US" sz="2400">
                <a:latin typeface="Times New Roman" pitchFamily="18" charset="0"/>
              </a:rPr>
              <a:t>亿次</a:t>
            </a:r>
            <a:r>
              <a:rPr lang="en-US" altLang="zh-CN" sz="2400">
                <a:latin typeface="Times New Roman" pitchFamily="18" charset="0"/>
              </a:rPr>
              <a:t>/</a:t>
            </a:r>
            <a:r>
              <a:rPr lang="zh-CN" altLang="en-US" sz="2400">
                <a:latin typeface="Times New Roman" pitchFamily="18" charset="0"/>
              </a:rPr>
              <a:t>秒的计算机，  需机时：</a:t>
            </a:r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</a:rPr>
              <a:t>50.6</a:t>
            </a:r>
            <a:r>
              <a:rPr lang="zh-CN" altLang="en-US" sz="2400">
                <a:solidFill>
                  <a:schemeClr val="hlink"/>
                </a:solidFill>
                <a:latin typeface="Times New Roman" pitchFamily="18" charset="0"/>
              </a:rPr>
              <a:t>天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087438" y="4503738"/>
            <a:ext cx="6781800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itchFamily="2" charset="2"/>
              <a:buChar char="Ø"/>
            </a:pPr>
            <a:r>
              <a:rPr lang="en-US" altLang="zh-CN" sz="2400">
                <a:solidFill>
                  <a:srgbClr val="0000FF"/>
                </a:solidFill>
              </a:rPr>
              <a:t> </a:t>
            </a: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＝ </a:t>
            </a:r>
            <a:r>
              <a:rPr lang="en-US" altLang="zh-CN" sz="2400">
                <a:latin typeface="Times New Roman" pitchFamily="18" charset="0"/>
              </a:rPr>
              <a:t>20</a:t>
            </a:r>
            <a:r>
              <a:rPr lang="zh-CN" altLang="en-US" sz="2400">
                <a:latin typeface="Times New Roman" pitchFamily="18" charset="0"/>
              </a:rPr>
              <a:t>， </a:t>
            </a:r>
            <a:r>
              <a:rPr lang="en-US" altLang="zh-CN">
                <a:latin typeface="Times New Roman" pitchFamily="18" charset="0"/>
              </a:rPr>
              <a:t>M</a:t>
            </a:r>
            <a:r>
              <a:rPr lang="en-US" altLang="zh-CN" sz="2400">
                <a:latin typeface="Times New Roman" pitchFamily="18" charset="0"/>
              </a:rPr>
              <a:t> ≈ 4.6×10</a:t>
            </a:r>
            <a:r>
              <a:rPr lang="en-US" altLang="zh-CN" sz="2400" baseline="30000">
                <a:latin typeface="Times New Roman" pitchFamily="18" charset="0"/>
              </a:rPr>
              <a:t>19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aseline="30000">
                <a:latin typeface="Times New Roman" pitchFamily="18" charset="0"/>
              </a:rPr>
              <a:t>      </a:t>
            </a:r>
            <a:r>
              <a:rPr lang="en-US" altLang="zh-CN" sz="2400">
                <a:latin typeface="Times New Roman" pitchFamily="18" charset="0"/>
              </a:rPr>
              <a:t>1</a:t>
            </a:r>
            <a:r>
              <a:rPr lang="zh-CN" altLang="en-US" sz="2400">
                <a:latin typeface="Times New Roman" pitchFamily="18" charset="0"/>
              </a:rPr>
              <a:t>亿次</a:t>
            </a:r>
            <a:r>
              <a:rPr lang="en-US" altLang="zh-CN" sz="2400">
                <a:latin typeface="Times New Roman" pitchFamily="18" charset="0"/>
              </a:rPr>
              <a:t>/</a:t>
            </a:r>
            <a:r>
              <a:rPr lang="zh-CN" altLang="en-US" sz="2400">
                <a:latin typeface="Times New Roman" pitchFamily="18" charset="0"/>
              </a:rPr>
              <a:t>秒的计算机，  需机时：</a:t>
            </a:r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</a:rPr>
              <a:t>350,828</a:t>
            </a:r>
            <a:r>
              <a:rPr lang="zh-CN" altLang="en-US" sz="2400">
                <a:solidFill>
                  <a:schemeClr val="hlink"/>
                </a:solidFill>
                <a:latin typeface="Times New Roman" pitchFamily="18" charset="0"/>
              </a:rPr>
              <a:t>年</a:t>
            </a: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FFFF00"/>
                </a:solidFill>
                <a:ea typeface="华文行楷" pitchFamily="2" charset="-122"/>
              </a:rPr>
              <a:t>第四节</a:t>
            </a:r>
            <a:r>
              <a:rPr lang="en-US" altLang="zh-CN" sz="3600">
                <a:solidFill>
                  <a:srgbClr val="FFFF00"/>
                </a:solidFill>
                <a:ea typeface="华文行楷" pitchFamily="2" charset="-122"/>
              </a:rPr>
              <a:t>n</a:t>
            </a:r>
            <a:r>
              <a:rPr lang="zh-CN" altLang="en-US" sz="3600">
                <a:solidFill>
                  <a:srgbClr val="FFFF00"/>
                </a:solidFill>
                <a:ea typeface="华文行楷" pitchFamily="2" charset="-122"/>
              </a:rPr>
              <a:t>阶行列式的性质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32"/>
          <p:cNvGraphicFramePr>
            <a:graphicFrameLocks noChangeAspect="1"/>
          </p:cNvGraphicFramePr>
          <p:nvPr/>
        </p:nvGraphicFramePr>
        <p:xfrm>
          <a:off x="882650" y="1366841"/>
          <a:ext cx="30226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4" imgW="3022600" imgH="2590800" progId="Equation.3">
                  <p:embed/>
                </p:oleObj>
              </mc:Choice>
              <mc:Fallback>
                <p:oleObj name="Equation" r:id="rId4" imgW="3022600" imgH="2590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1366841"/>
                        <a:ext cx="3022600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3"/>
          <p:cNvGraphicFramePr>
            <a:graphicFrameLocks noChangeAspect="1"/>
          </p:cNvGraphicFramePr>
          <p:nvPr/>
        </p:nvGraphicFramePr>
        <p:xfrm>
          <a:off x="4087813" y="2230441"/>
          <a:ext cx="4013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6" imgW="4013200" imgH="546100" progId="Equation.3">
                  <p:embed/>
                </p:oleObj>
              </mc:Choice>
              <mc:Fallback>
                <p:oleObj name="Equation" r:id="rId6" imgW="4013200" imgH="5461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813" y="2230441"/>
                        <a:ext cx="40132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4"/>
          <p:cNvGraphicFramePr>
            <a:graphicFrameLocks noChangeAspect="1"/>
          </p:cNvGraphicFramePr>
          <p:nvPr/>
        </p:nvGraphicFramePr>
        <p:xfrm>
          <a:off x="4106863" y="3143248"/>
          <a:ext cx="3797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8" imgW="3797300" imgH="546100" progId="Equation.3">
                  <p:embed/>
                </p:oleObj>
              </mc:Choice>
              <mc:Fallback>
                <p:oleObj name="Equation" r:id="rId8" imgW="3797300" imgH="5461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863" y="3143248"/>
                        <a:ext cx="37973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5"/>
          <p:cNvGraphicFramePr>
            <a:graphicFrameLocks noChangeAspect="1"/>
          </p:cNvGraphicFramePr>
          <p:nvPr/>
        </p:nvGraphicFramePr>
        <p:xfrm>
          <a:off x="4143375" y="4121150"/>
          <a:ext cx="736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10" imgW="736280" imgH="317362" progId="Equation.3">
                  <p:embed/>
                </p:oleObj>
              </mc:Choice>
              <mc:Fallback>
                <p:oleObj name="Equation" r:id="rId10" imgW="736280" imgH="317362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4121150"/>
                        <a:ext cx="736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857224" y="5143512"/>
            <a:ext cx="11684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例如</a:t>
            </a:r>
          </a:p>
        </p:txBody>
      </p:sp>
      <p:graphicFrame>
        <p:nvGraphicFramePr>
          <p:cNvPr id="7" name="Object 36"/>
          <p:cNvGraphicFramePr>
            <a:graphicFrameLocks noChangeAspect="1"/>
          </p:cNvGraphicFramePr>
          <p:nvPr/>
        </p:nvGraphicFramePr>
        <p:xfrm>
          <a:off x="2259013" y="4762520"/>
          <a:ext cx="53213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12" imgW="5321300" imgH="1524000" progId="Equation.3">
                  <p:embed/>
                </p:oleObj>
              </mc:Choice>
              <mc:Fallback>
                <p:oleObj name="Equation" r:id="rId12" imgW="5321300" imgH="15240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4762520"/>
                        <a:ext cx="53213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7772400" y="3935413"/>
            <a:ext cx="1219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证毕</a:t>
            </a:r>
          </a:p>
        </p:txBody>
      </p:sp>
      <p:sp>
        <p:nvSpPr>
          <p:cNvPr id="8201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895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一、行列式的性质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1928794" y="785794"/>
            <a:ext cx="267335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由行列式定义知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85786" y="785794"/>
            <a:ext cx="1060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证明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utoUpdateAnimBg="0"/>
      <p:bldP spid="10" grpId="0"/>
      <p:bldP spid="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533400" y="1214422"/>
            <a:ext cx="7772400" cy="1082668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推论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1</a:t>
            </a:r>
            <a:r>
              <a:rPr lang="zh-CN" altLang="en-US" dirty="0">
                <a:latin typeface="Times New Roman" pitchFamily="18" charset="0"/>
                <a:ea typeface="黑体" pitchFamily="2" charset="-122"/>
              </a:rPr>
              <a:t>　</a:t>
            </a:r>
            <a:r>
              <a:rPr lang="zh-CN" altLang="en-US" dirty="0">
                <a:latin typeface="Times New Roman" pitchFamily="18" charset="0"/>
              </a:rPr>
              <a:t>用数   乘以行列式    等于    中某一行（列）所有元素同乘以数   。</a:t>
            </a:r>
          </a:p>
        </p:txBody>
      </p:sp>
      <p:graphicFrame>
        <p:nvGraphicFramePr>
          <p:cNvPr id="9218" name="Object 32"/>
          <p:cNvGraphicFramePr>
            <a:graphicFrameLocks noChangeAspect="1"/>
          </p:cNvGraphicFramePr>
          <p:nvPr/>
        </p:nvGraphicFramePr>
        <p:xfrm>
          <a:off x="2895600" y="1379522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4" imgW="228501" imgH="317362" progId="Equation.3">
                  <p:embed/>
                </p:oleObj>
              </mc:Choice>
              <mc:Fallback>
                <p:oleObj name="Equation" r:id="rId4" imgW="228501" imgH="317362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379522"/>
                        <a:ext cx="228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3"/>
          <p:cNvGraphicFramePr>
            <a:graphicFrameLocks noChangeAspect="1"/>
          </p:cNvGraphicFramePr>
          <p:nvPr/>
        </p:nvGraphicFramePr>
        <p:xfrm>
          <a:off x="5486400" y="1836722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6" imgW="228501" imgH="317362" progId="Equation.3">
                  <p:embed/>
                </p:oleObj>
              </mc:Choice>
              <mc:Fallback>
                <p:oleObj name="Equation" r:id="rId6" imgW="228501" imgH="317362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836722"/>
                        <a:ext cx="228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34"/>
          <p:cNvGraphicFramePr>
            <a:graphicFrameLocks noChangeAspect="1"/>
          </p:cNvGraphicFramePr>
          <p:nvPr/>
        </p:nvGraphicFramePr>
        <p:xfrm>
          <a:off x="5214942" y="1357298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8" imgW="317225" imgH="291847" progId="Equation.3">
                  <p:embed/>
                </p:oleObj>
              </mc:Choice>
              <mc:Fallback>
                <p:oleObj name="Equation" r:id="rId8" imgW="317225" imgH="291847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1357298"/>
                        <a:ext cx="3175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35"/>
          <p:cNvGraphicFramePr>
            <a:graphicFrameLocks noChangeAspect="1"/>
          </p:cNvGraphicFramePr>
          <p:nvPr/>
        </p:nvGraphicFramePr>
        <p:xfrm>
          <a:off x="6464300" y="1350950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10" imgW="317225" imgH="291847" progId="Equation.3">
                  <p:embed/>
                </p:oleObj>
              </mc:Choice>
              <mc:Fallback>
                <p:oleObj name="Equation" r:id="rId10" imgW="317225" imgH="291847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1350950"/>
                        <a:ext cx="3175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642910" y="2928934"/>
            <a:ext cx="13684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例如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8" name="Object 36"/>
          <p:cNvGraphicFramePr>
            <a:graphicFrameLocks noChangeAspect="1"/>
          </p:cNvGraphicFramePr>
          <p:nvPr/>
        </p:nvGraphicFramePr>
        <p:xfrm>
          <a:off x="2168540" y="2778145"/>
          <a:ext cx="45275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11" imgW="2603500" imgH="825500" progId="Equation.DSMT4">
                  <p:embed/>
                </p:oleObj>
              </mc:Choice>
              <mc:Fallback>
                <p:oleObj name="Equation" r:id="rId11" imgW="2603500" imgH="8255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40" y="2778145"/>
                        <a:ext cx="452755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7"/>
          <p:cNvGraphicFramePr>
            <a:graphicFrameLocks noChangeAspect="1"/>
          </p:cNvGraphicFramePr>
          <p:nvPr/>
        </p:nvGraphicFramePr>
        <p:xfrm>
          <a:off x="4184665" y="4586307"/>
          <a:ext cx="253047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13" imgW="1104900" imgH="711200" progId="Equation.DSMT4">
                  <p:embed/>
                </p:oleObj>
              </mc:Choice>
              <mc:Fallback>
                <p:oleObj name="Equation" r:id="rId13" imgW="1104900" imgH="7112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65" y="4586307"/>
                        <a:ext cx="2530475" cy="162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895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一、行列式的性质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71472" y="3714752"/>
            <a:ext cx="7854978" cy="10772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推论</a:t>
            </a:r>
            <a:r>
              <a:rPr lang="en-US" altLang="zh-CN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/>
              <a:t>若行</a:t>
            </a:r>
            <a:r>
              <a:rPr lang="zh-CN" altLang="en-US" dirty="0"/>
              <a:t>列式 </a:t>
            </a:r>
            <a:r>
              <a:rPr lang="en-US" altLang="zh-CN" i="1" dirty="0">
                <a:latin typeface="Times New Roman" pitchFamily="18" charset="0"/>
              </a:rPr>
              <a:t>D </a:t>
            </a:r>
            <a:r>
              <a:rPr lang="zh-CN" altLang="en-US" dirty="0"/>
              <a:t>某</a:t>
            </a:r>
            <a:r>
              <a:rPr lang="zh-CN" altLang="en-US" dirty="0" smtClean="0"/>
              <a:t>行（列</a:t>
            </a:r>
            <a:r>
              <a:rPr lang="zh-CN" altLang="en-US" dirty="0"/>
              <a:t>）</a:t>
            </a:r>
            <a:r>
              <a:rPr lang="zh-CN" altLang="en-US" dirty="0" smtClean="0"/>
              <a:t>元素</a:t>
            </a:r>
            <a:r>
              <a:rPr lang="zh-CN" altLang="en-US" dirty="0"/>
              <a:t>全为零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则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D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endParaRPr lang="zh-CN" altLang="en-US" sz="25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2143109" y="4786323"/>
          <a:ext cx="2286016" cy="1787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4" imgW="1054100" imgH="825500" progId="Equation.DSMT4">
                  <p:embed/>
                </p:oleObj>
              </mc:Choice>
              <mc:Fallback>
                <p:oleObj name="Equation" r:id="rId4" imgW="1054100" imgH="825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9" y="4786323"/>
                        <a:ext cx="2286016" cy="17878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9"/>
          <p:cNvSpPr txBox="1">
            <a:spLocks noChangeArrowheads="1"/>
          </p:cNvSpPr>
          <p:nvPr/>
        </p:nvSpPr>
        <p:spPr bwMode="auto">
          <a:xfrm>
            <a:off x="476250" y="857232"/>
            <a:ext cx="8167716" cy="10772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推论</a:t>
            </a:r>
            <a:r>
              <a:rPr lang="en-US" altLang="zh-CN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zh-CN" altLang="en-US" dirty="0" smtClean="0"/>
              <a:t>若行</a:t>
            </a:r>
            <a:r>
              <a:rPr lang="zh-CN" altLang="en-US" dirty="0"/>
              <a:t>列式中有两</a:t>
            </a:r>
            <a:r>
              <a:rPr lang="zh-CN" altLang="en-US" dirty="0" smtClean="0"/>
              <a:t>行</a:t>
            </a:r>
            <a:r>
              <a:rPr lang="zh-CN" altLang="en-US" dirty="0"/>
              <a:t>（</a:t>
            </a:r>
            <a:r>
              <a:rPr lang="zh-CN" altLang="en-US" dirty="0" smtClean="0"/>
              <a:t>列</a:t>
            </a:r>
            <a:r>
              <a:rPr lang="zh-CN" altLang="en-US" dirty="0"/>
              <a:t>）</a:t>
            </a:r>
            <a:r>
              <a:rPr lang="zh-CN" altLang="en-US" dirty="0" smtClean="0"/>
              <a:t>元素</a:t>
            </a:r>
            <a:r>
              <a:rPr lang="zh-CN" altLang="en-US" dirty="0"/>
              <a:t>成比例</a:t>
            </a:r>
            <a:r>
              <a:rPr lang="zh-CN" altLang="en-US" dirty="0" smtClean="0"/>
              <a:t>，   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则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D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.</a:t>
            </a:r>
            <a:endParaRPr lang="zh-CN" altLang="en-US" sz="25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714348" y="2214554"/>
            <a:ext cx="11160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例如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85786" y="5214950"/>
            <a:ext cx="1152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例如</a:t>
            </a:r>
          </a:p>
        </p:txBody>
      </p:sp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2143108" y="2000241"/>
          <a:ext cx="2357454" cy="1673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6" imgW="1002865" imgH="710891" progId="Equation.3">
                  <p:embed/>
                </p:oleObj>
              </mc:Choice>
              <mc:Fallback>
                <p:oleObj name="Equation" r:id="rId6" imgW="1002865" imgH="71089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2000241"/>
                        <a:ext cx="2357454" cy="1673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895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一、行列式的性质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1" name="Rectangle 4"/>
          <p:cNvSpPr>
            <a:spLocks noChangeArrowheads="1"/>
          </p:cNvSpPr>
          <p:nvPr/>
        </p:nvSpPr>
        <p:spPr bwMode="auto">
          <a:xfrm>
            <a:off x="730250" y="762000"/>
            <a:ext cx="7696200" cy="25545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性质</a:t>
            </a:r>
            <a:r>
              <a:rPr lang="en-US" altLang="zh-CN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　若行列式的第 行（列）各元素都是两数之和：               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，则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行列式  可分解为两个行列式  与  的和。其中  的第 行是        ，而  的第 行是         ，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其它各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行与原行列式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相同。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1266" name="Object 77"/>
          <p:cNvGraphicFramePr>
            <a:graphicFrameLocks noChangeAspect="1"/>
          </p:cNvGraphicFramePr>
          <p:nvPr/>
        </p:nvGraphicFramePr>
        <p:xfrm>
          <a:off x="4660900" y="963613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" name="Equation" r:id="rId4" imgW="139639" imgH="291973" progId="Equation.3">
                  <p:embed/>
                </p:oleObj>
              </mc:Choice>
              <mc:Fallback>
                <p:oleObj name="Equation" r:id="rId4" imgW="139639" imgH="291973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963613"/>
                        <a:ext cx="1397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78"/>
          <p:cNvGraphicFramePr>
            <a:graphicFrameLocks noChangeAspect="1"/>
          </p:cNvGraphicFramePr>
          <p:nvPr/>
        </p:nvGraphicFramePr>
        <p:xfrm>
          <a:off x="3111500" y="1371600"/>
          <a:ext cx="351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" name="Equation" r:id="rId6" imgW="3517900" imgH="469900" progId="Equation.3">
                  <p:embed/>
                </p:oleObj>
              </mc:Choice>
              <mc:Fallback>
                <p:oleObj name="Equation" r:id="rId6" imgW="3517900" imgH="46990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1371600"/>
                        <a:ext cx="3517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79"/>
          <p:cNvGraphicFramePr>
            <a:graphicFrameLocks noChangeAspect="1"/>
          </p:cNvGraphicFramePr>
          <p:nvPr/>
        </p:nvGraphicFramePr>
        <p:xfrm>
          <a:off x="1676400" y="1905000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" name="Equation" r:id="rId8" imgW="317225" imgH="291847" progId="Equation.3">
                  <p:embed/>
                </p:oleObj>
              </mc:Choice>
              <mc:Fallback>
                <p:oleObj name="Equation" r:id="rId8" imgW="317225" imgH="291847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3175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80"/>
          <p:cNvGraphicFramePr>
            <a:graphicFrameLocks noChangeAspect="1"/>
          </p:cNvGraphicFramePr>
          <p:nvPr/>
        </p:nvGraphicFramePr>
        <p:xfrm>
          <a:off x="6324600" y="2314575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" name="Equation" r:id="rId10" imgW="317225" imgH="380670" progId="Equation.3">
                  <p:embed/>
                </p:oleObj>
              </mc:Choice>
              <mc:Fallback>
                <p:oleObj name="Equation" r:id="rId10" imgW="317225" imgH="38067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314575"/>
                        <a:ext cx="3175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81"/>
          <p:cNvGraphicFramePr>
            <a:graphicFrameLocks noChangeAspect="1"/>
          </p:cNvGraphicFramePr>
          <p:nvPr/>
        </p:nvGraphicFramePr>
        <p:xfrm>
          <a:off x="5715000" y="1857364"/>
          <a:ext cx="317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" name="Equation" r:id="rId12" imgW="317362" imgH="368140" progId="Equation.3">
                  <p:embed/>
                </p:oleObj>
              </mc:Choice>
              <mc:Fallback>
                <p:oleObj name="Equation" r:id="rId12" imgW="317362" imgH="36814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857364"/>
                        <a:ext cx="317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82"/>
          <p:cNvGraphicFramePr>
            <a:graphicFrameLocks noChangeAspect="1"/>
          </p:cNvGraphicFramePr>
          <p:nvPr/>
        </p:nvGraphicFramePr>
        <p:xfrm>
          <a:off x="6540516" y="1857364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1" name="Equation" r:id="rId14" imgW="317225" imgH="380670" progId="Equation.3">
                  <p:embed/>
                </p:oleObj>
              </mc:Choice>
              <mc:Fallback>
                <p:oleObj name="Equation" r:id="rId14" imgW="317225" imgH="38067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16" y="1857364"/>
                        <a:ext cx="3175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3"/>
          <p:cNvGraphicFramePr>
            <a:graphicFrameLocks noChangeAspect="1"/>
          </p:cNvGraphicFramePr>
          <p:nvPr/>
        </p:nvGraphicFramePr>
        <p:xfrm>
          <a:off x="7558088" y="242252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2" name="Equation" r:id="rId16" imgW="139639" imgH="291973" progId="Equation.3">
                  <p:embed/>
                </p:oleObj>
              </mc:Choice>
              <mc:Fallback>
                <p:oleObj name="Equation" r:id="rId16" imgW="139639" imgH="291973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8088" y="2422520"/>
                        <a:ext cx="1397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84"/>
          <p:cNvGraphicFramePr>
            <a:graphicFrameLocks noChangeAspect="1"/>
          </p:cNvGraphicFramePr>
          <p:nvPr/>
        </p:nvGraphicFramePr>
        <p:xfrm>
          <a:off x="3929058" y="2354258"/>
          <a:ext cx="156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3" name="Equation" r:id="rId17" imgW="1562100" imgH="431800" progId="Equation.3">
                  <p:embed/>
                </p:oleObj>
              </mc:Choice>
              <mc:Fallback>
                <p:oleObj name="Equation" r:id="rId17" imgW="1562100" imgH="43180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2354258"/>
                        <a:ext cx="1562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85"/>
          <p:cNvGraphicFramePr>
            <a:graphicFrameLocks noChangeAspect="1"/>
          </p:cNvGraphicFramePr>
          <p:nvPr/>
        </p:nvGraphicFramePr>
        <p:xfrm>
          <a:off x="1643042" y="2346320"/>
          <a:ext cx="317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4" name="Equation" r:id="rId19" imgW="317362" imgH="368140" progId="Equation.3">
                  <p:embed/>
                </p:oleObj>
              </mc:Choice>
              <mc:Fallback>
                <p:oleObj name="Equation" r:id="rId19" imgW="317362" imgH="368140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2346320"/>
                        <a:ext cx="317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86"/>
          <p:cNvGraphicFramePr>
            <a:graphicFrameLocks noChangeAspect="1"/>
          </p:cNvGraphicFramePr>
          <p:nvPr/>
        </p:nvGraphicFramePr>
        <p:xfrm>
          <a:off x="2857488" y="242252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5" name="Equation" r:id="rId20" imgW="139639" imgH="291973" progId="Equation.3">
                  <p:embed/>
                </p:oleObj>
              </mc:Choice>
              <mc:Fallback>
                <p:oleObj name="Equation" r:id="rId20" imgW="139639" imgH="291973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2422520"/>
                        <a:ext cx="1397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87"/>
          <p:cNvGraphicFramePr>
            <a:graphicFrameLocks noChangeAspect="1"/>
          </p:cNvGraphicFramePr>
          <p:nvPr/>
        </p:nvGraphicFramePr>
        <p:xfrm>
          <a:off x="1357290" y="2819400"/>
          <a:ext cx="156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6" name="Equation" r:id="rId21" imgW="1562100" imgH="431800" progId="Equation.3">
                  <p:embed/>
                </p:oleObj>
              </mc:Choice>
              <mc:Fallback>
                <p:oleObj name="Equation" r:id="rId21" imgW="1562100" imgH="431800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2819400"/>
                        <a:ext cx="1562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8"/>
          <p:cNvGraphicFramePr>
            <a:graphicFrameLocks noChangeAspect="1"/>
          </p:cNvGraphicFramePr>
          <p:nvPr/>
        </p:nvGraphicFramePr>
        <p:xfrm>
          <a:off x="214282" y="3500438"/>
          <a:ext cx="8785225" cy="242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" name="Equation" r:id="rId23" imgW="5372100" imgH="1333500" progId="Equation.DSMT4">
                  <p:embed/>
                </p:oleObj>
              </mc:Choice>
              <mc:Fallback>
                <p:oleObj name="Equation" r:id="rId23" imgW="5372100" imgH="13335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3500438"/>
                        <a:ext cx="8785225" cy="2424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724025" y="5915025"/>
            <a:ext cx="317500" cy="581025"/>
            <a:chOff x="1202" y="3726"/>
            <a:chExt cx="200" cy="366"/>
          </a:xfrm>
        </p:grpSpPr>
        <p:sp>
          <p:nvSpPr>
            <p:cNvPr id="11288" name="Line 20"/>
            <p:cNvSpPr>
              <a:spLocks noChangeShapeType="1"/>
            </p:cNvSpPr>
            <p:nvPr/>
          </p:nvSpPr>
          <p:spPr bwMode="auto">
            <a:xfrm>
              <a:off x="1292" y="3726"/>
              <a:ext cx="0" cy="181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1280" name="Object 89"/>
            <p:cNvGraphicFramePr>
              <a:graphicFrameLocks noChangeAspect="1"/>
            </p:cNvGraphicFramePr>
            <p:nvPr/>
          </p:nvGraphicFramePr>
          <p:xfrm>
            <a:off x="1202" y="3908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8" name="Equation" r:id="rId25" imgW="317225" imgH="291847" progId="Equation.3">
                    <p:embed/>
                  </p:oleObj>
                </mc:Choice>
                <mc:Fallback>
                  <p:oleObj name="Equation" r:id="rId25" imgW="317225" imgH="291847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908"/>
                          <a:ext cx="20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4951413" y="5924550"/>
            <a:ext cx="317500" cy="647700"/>
            <a:chOff x="3235" y="3732"/>
            <a:chExt cx="200" cy="408"/>
          </a:xfrm>
        </p:grpSpPr>
        <p:sp>
          <p:nvSpPr>
            <p:cNvPr id="11287" name="Line 23"/>
            <p:cNvSpPr>
              <a:spLocks noChangeShapeType="1"/>
            </p:cNvSpPr>
            <p:nvPr/>
          </p:nvSpPr>
          <p:spPr bwMode="auto">
            <a:xfrm>
              <a:off x="3334" y="3732"/>
              <a:ext cx="0" cy="181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1279" name="Object 90"/>
            <p:cNvGraphicFramePr>
              <a:graphicFrameLocks noChangeAspect="1"/>
            </p:cNvGraphicFramePr>
            <p:nvPr/>
          </p:nvGraphicFramePr>
          <p:xfrm>
            <a:off x="3235" y="3900"/>
            <a:ext cx="2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9" name="Equation" r:id="rId26" imgW="317225" imgH="380670" progId="Equation.3">
                    <p:embed/>
                  </p:oleObj>
                </mc:Choice>
                <mc:Fallback>
                  <p:oleObj name="Equation" r:id="rId26" imgW="317225" imgH="380670" progId="Equation.3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" y="3900"/>
                          <a:ext cx="20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7483475" y="5889625"/>
            <a:ext cx="317500" cy="644525"/>
            <a:chOff x="4830" y="3710"/>
            <a:chExt cx="200" cy="406"/>
          </a:xfrm>
        </p:grpSpPr>
        <p:sp>
          <p:nvSpPr>
            <p:cNvPr id="11286" name="Line 24"/>
            <p:cNvSpPr>
              <a:spLocks noChangeShapeType="1"/>
            </p:cNvSpPr>
            <p:nvPr/>
          </p:nvSpPr>
          <p:spPr bwMode="auto">
            <a:xfrm>
              <a:off x="4921" y="3710"/>
              <a:ext cx="0" cy="181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1278" name="Object 91"/>
            <p:cNvGraphicFramePr>
              <a:graphicFrameLocks noChangeAspect="1"/>
            </p:cNvGraphicFramePr>
            <p:nvPr/>
          </p:nvGraphicFramePr>
          <p:xfrm>
            <a:off x="4830" y="3884"/>
            <a:ext cx="2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0" name="Equation" r:id="rId27" imgW="317362" imgH="368140" progId="Equation.3">
                    <p:embed/>
                  </p:oleObj>
                </mc:Choice>
                <mc:Fallback>
                  <p:oleObj name="Equation" r:id="rId27" imgW="317362" imgH="368140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3884"/>
                          <a:ext cx="200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8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895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一、行列式的性质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13"/>
          <p:cNvSpPr txBox="1">
            <a:spLocks noChangeArrowheads="1"/>
          </p:cNvSpPr>
          <p:nvPr/>
        </p:nvSpPr>
        <p:spPr bwMode="auto">
          <a:xfrm>
            <a:off x="500034" y="928670"/>
            <a:ext cx="12969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例如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" name="Object 17"/>
          <p:cNvGraphicFramePr>
            <a:graphicFrameLocks noChangeAspect="1"/>
          </p:cNvGraphicFramePr>
          <p:nvPr/>
        </p:nvGraphicFramePr>
        <p:xfrm>
          <a:off x="433417" y="1571612"/>
          <a:ext cx="8424863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4" imgW="4597400" imgH="825500" progId="Equation.DSMT4">
                  <p:embed/>
                </p:oleObj>
              </mc:Choice>
              <mc:Fallback>
                <p:oleObj name="Equation" r:id="rId4" imgW="4597400" imgH="8255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417" y="1571612"/>
                        <a:ext cx="8424863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8"/>
          <p:cNvGraphicFramePr>
            <a:graphicFrameLocks noChangeAspect="1"/>
          </p:cNvGraphicFramePr>
          <p:nvPr/>
        </p:nvGraphicFramePr>
        <p:xfrm>
          <a:off x="428595" y="3500438"/>
          <a:ext cx="5919295" cy="150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6" imgW="3187700" imgH="812800" progId="Equation.DSMT4">
                  <p:embed/>
                </p:oleObj>
              </mc:Choice>
              <mc:Fallback>
                <p:oleObj name="Equation" r:id="rId6" imgW="3187700" imgH="812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5" y="3500438"/>
                        <a:ext cx="5919295" cy="1500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285720" y="5286388"/>
            <a:ext cx="84433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不是任意两个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行列式都可以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相加，必须只有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除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一行（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列）不同外，其余元素都相同才可以相加。</a:t>
            </a:r>
          </a:p>
        </p:txBody>
      </p:sp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7072330" y="3714752"/>
            <a:ext cx="900113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(×)</a:t>
            </a:r>
          </a:p>
        </p:txBody>
      </p:sp>
      <p:graphicFrame>
        <p:nvGraphicFramePr>
          <p:cNvPr id="9" name="Object 19"/>
          <p:cNvGraphicFramePr>
            <a:graphicFrameLocks noChangeAspect="1"/>
          </p:cNvGraphicFramePr>
          <p:nvPr/>
        </p:nvGraphicFramePr>
        <p:xfrm>
          <a:off x="6500826" y="4459298"/>
          <a:ext cx="24288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8" imgW="1371600" imgH="266400" progId="Equation.DSMT4">
                  <p:embed/>
                </p:oleObj>
              </mc:Choice>
              <mc:Fallback>
                <p:oleObj name="Equation" r:id="rId8" imgW="1371600" imgH="2664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26" y="4459298"/>
                        <a:ext cx="242887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829047" y="714356"/>
            <a:ext cx="385763" cy="744538"/>
            <a:chOff x="2290" y="557"/>
            <a:chExt cx="243" cy="469"/>
          </a:xfrm>
        </p:grpSpPr>
        <p:sp>
          <p:nvSpPr>
            <p:cNvPr id="12300" name="Line 48"/>
            <p:cNvSpPr>
              <a:spLocks noChangeShapeType="1"/>
            </p:cNvSpPr>
            <p:nvPr/>
          </p:nvSpPr>
          <p:spPr bwMode="auto">
            <a:xfrm>
              <a:off x="2381" y="845"/>
              <a:ext cx="0" cy="1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2301" name="Line 49"/>
            <p:cNvSpPr>
              <a:spLocks noChangeShapeType="1"/>
            </p:cNvSpPr>
            <p:nvPr/>
          </p:nvSpPr>
          <p:spPr bwMode="auto">
            <a:xfrm>
              <a:off x="2426" y="845"/>
              <a:ext cx="0" cy="1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2302" name="Text Box 50"/>
            <p:cNvSpPr txBox="1">
              <a:spLocks noChangeArrowheads="1"/>
            </p:cNvSpPr>
            <p:nvPr/>
          </p:nvSpPr>
          <p:spPr bwMode="auto">
            <a:xfrm>
              <a:off x="2290" y="557"/>
              <a:ext cx="2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/>
                <a:t>0</a:t>
              </a:r>
            </a:p>
          </p:txBody>
        </p:sp>
      </p:grpSp>
      <p:sp>
        <p:nvSpPr>
          <p:cNvPr id="1229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895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一、行列式的性质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642910" y="859208"/>
            <a:ext cx="7929618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性质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5</a:t>
            </a:r>
            <a:r>
              <a:rPr lang="zh-CN" altLang="en-US" dirty="0">
                <a:latin typeface="Times New Roman" pitchFamily="18" charset="0"/>
                <a:ea typeface="黑体" pitchFamily="2" charset="-122"/>
              </a:rPr>
              <a:t>　把行列式的某一列（行）的各元素乘以同一数然后加到另一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</a:rPr>
              <a:t>列</a:t>
            </a:r>
            <a:r>
              <a:rPr lang="zh-CN" altLang="en-US" dirty="0">
                <a:latin typeface="Times New Roman" pitchFamily="18" charset="0"/>
                <a:ea typeface="黑体" pitchFamily="2" charset="-122"/>
              </a:rPr>
              <a:t>（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</a:rPr>
              <a:t>行</a:t>
            </a:r>
            <a:r>
              <a:rPr lang="zh-CN" altLang="en-US" dirty="0"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</a:rPr>
              <a:t>对应</a:t>
            </a:r>
            <a:r>
              <a:rPr lang="zh-CN" altLang="en-US" dirty="0">
                <a:latin typeface="Times New Roman" pitchFamily="18" charset="0"/>
                <a:ea typeface="黑体" pitchFamily="2" charset="-122"/>
              </a:rPr>
              <a:t>的元素上去，行列式不变．</a:t>
            </a:r>
          </a:p>
        </p:txBody>
      </p:sp>
      <p:graphicFrame>
        <p:nvGraphicFramePr>
          <p:cNvPr id="3" name="Object 17"/>
          <p:cNvGraphicFramePr>
            <a:graphicFrameLocks noChangeAspect="1"/>
          </p:cNvGraphicFramePr>
          <p:nvPr/>
        </p:nvGraphicFramePr>
        <p:xfrm>
          <a:off x="2214547" y="2606664"/>
          <a:ext cx="4089798" cy="1893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4" imgW="2057400" imgH="952500" progId="Equation.DSMT4">
                  <p:embed/>
                </p:oleObj>
              </mc:Choice>
              <mc:Fallback>
                <p:oleObj name="Equation" r:id="rId4" imgW="2057400" imgH="9525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7" y="2606664"/>
                        <a:ext cx="4089798" cy="18939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8"/>
          <p:cNvGraphicFramePr>
            <a:graphicFrameLocks noChangeAspect="1"/>
          </p:cNvGraphicFramePr>
          <p:nvPr/>
        </p:nvGraphicFramePr>
        <p:xfrm>
          <a:off x="1304909" y="4572008"/>
          <a:ext cx="5838859" cy="1839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6" imgW="3022600" imgH="952500" progId="Equation.DSMT4">
                  <p:embed/>
                </p:oleObj>
              </mc:Choice>
              <mc:Fallback>
                <p:oleObj name="Equation" r:id="rId6" imgW="3022600" imgH="9525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09" y="4572008"/>
                        <a:ext cx="5838859" cy="18392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929058" y="2643182"/>
            <a:ext cx="1071570" cy="1857388"/>
          </a:xfrm>
          <a:prstGeom prst="leftArrowCallout">
            <a:avLst>
              <a:gd name="adj1" fmla="val 24537"/>
              <a:gd name="adj2" fmla="val 19753"/>
              <a:gd name="adj3" fmla="val 24005"/>
              <a:gd name="adj4" fmla="val 4375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57554" y="2643182"/>
            <a:ext cx="590308" cy="1857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" name="Object 19"/>
          <p:cNvGraphicFramePr>
            <a:graphicFrameLocks noChangeAspect="1"/>
          </p:cNvGraphicFramePr>
          <p:nvPr/>
        </p:nvGraphicFramePr>
        <p:xfrm>
          <a:off x="4071934" y="3000372"/>
          <a:ext cx="404471" cy="273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8" imgW="609120" imgH="407160" progId="Equation.3">
                  <p:embed/>
                </p:oleObj>
              </mc:Choice>
              <mc:Fallback>
                <p:oleObj name="Equation" r:id="rId8" imgW="609120" imgH="4071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3000372"/>
                        <a:ext cx="404471" cy="273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714348" y="2928934"/>
            <a:ext cx="12223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例如</a:t>
            </a:r>
          </a:p>
        </p:txBody>
      </p:sp>
      <p:sp>
        <p:nvSpPr>
          <p:cNvPr id="13321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895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一、行列式的性质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6858016" y="2786058"/>
            <a:ext cx="1928826" cy="857256"/>
          </a:xfrm>
          <a:prstGeom prst="wedgeRoundRectCallout">
            <a:avLst>
              <a:gd name="adj1" fmla="val -79094"/>
              <a:gd name="adj2" fmla="val 4516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</a:rPr>
              <a:t>可以为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utoUpdateAnimBg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12"/>
          <p:cNvSpPr txBox="1">
            <a:spLocks noChangeArrowheads="1"/>
          </p:cNvSpPr>
          <p:nvPr/>
        </p:nvSpPr>
        <p:spPr bwMode="auto">
          <a:xfrm>
            <a:off x="571472" y="785794"/>
            <a:ext cx="10795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证明</a:t>
            </a: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1643042" y="785794"/>
            <a:ext cx="165735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由性质</a:t>
            </a:r>
            <a:r>
              <a:rPr lang="en-US" altLang="zh-CN" dirty="0"/>
              <a:t>4</a:t>
            </a: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900113" y="2008188"/>
            <a:ext cx="1150937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右边</a:t>
            </a:r>
          </a:p>
        </p:txBody>
      </p:sp>
      <p:graphicFrame>
        <p:nvGraphicFramePr>
          <p:cNvPr id="5" name="Object 17"/>
          <p:cNvGraphicFramePr>
            <a:graphicFrameLocks noChangeAspect="1"/>
          </p:cNvGraphicFramePr>
          <p:nvPr/>
        </p:nvGraphicFramePr>
        <p:xfrm>
          <a:off x="1749425" y="1263650"/>
          <a:ext cx="4983163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Equation" r:id="rId4" imgW="2184400" imgH="952500" progId="Equation.DSMT4">
                  <p:embed/>
                </p:oleObj>
              </mc:Choice>
              <mc:Fallback>
                <p:oleObj name="Equation" r:id="rId4" imgW="2184400" imgH="9525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1263650"/>
                        <a:ext cx="4983163" cy="217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8"/>
          <p:cNvGraphicFramePr>
            <a:graphicFrameLocks noChangeAspect="1"/>
          </p:cNvGraphicFramePr>
          <p:nvPr/>
        </p:nvGraphicFramePr>
        <p:xfrm>
          <a:off x="1908175" y="5872163"/>
          <a:ext cx="215900" cy="14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6" imgW="228501" imgH="152334" progId="Equation.3">
                  <p:embed/>
                </p:oleObj>
              </mc:Choice>
              <mc:Fallback>
                <p:oleObj name="Equation" r:id="rId6" imgW="228501" imgH="15233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872163"/>
                        <a:ext cx="215900" cy="14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268538" y="5584825"/>
            <a:ext cx="10795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左边</a:t>
            </a:r>
          </a:p>
        </p:txBody>
      </p:sp>
      <p:sp>
        <p:nvSpPr>
          <p:cNvPr id="9" name="Line 21"/>
          <p:cNvSpPr>
            <a:spLocks noChangeShapeType="1"/>
          </p:cNvSpPr>
          <p:nvPr/>
        </p:nvSpPr>
        <p:spPr bwMode="auto">
          <a:xfrm>
            <a:off x="5580063" y="5511800"/>
            <a:ext cx="720725" cy="288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6300788" y="5511800"/>
            <a:ext cx="647700" cy="288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348" name="Text Box 23"/>
          <p:cNvSpPr txBox="1">
            <a:spLocks noChangeArrowheads="1"/>
          </p:cNvSpPr>
          <p:nvPr/>
        </p:nvSpPr>
        <p:spPr bwMode="auto">
          <a:xfrm>
            <a:off x="5200650" y="5602288"/>
            <a:ext cx="18415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4140200" y="5737225"/>
            <a:ext cx="46799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第 </a:t>
            </a:r>
            <a:r>
              <a:rPr lang="en-US" altLang="zh-CN" sz="2400" i="1">
                <a:latin typeface="Times New Roman" pitchFamily="18" charset="0"/>
              </a:rPr>
              <a:t>i </a:t>
            </a:r>
            <a:r>
              <a:rPr lang="zh-CN" altLang="en-US" sz="2400">
                <a:latin typeface="Times New Roman" pitchFamily="18" charset="0"/>
              </a:rPr>
              <a:t>列和第 </a:t>
            </a:r>
            <a:r>
              <a:rPr lang="en-US" altLang="zh-CN" sz="2400" i="1">
                <a:latin typeface="Times New Roman" pitchFamily="18" charset="0"/>
              </a:rPr>
              <a:t>j </a:t>
            </a:r>
            <a:r>
              <a:rPr lang="zh-CN" altLang="en-US" sz="2400">
                <a:latin typeface="Times New Roman" pitchFamily="18" charset="0"/>
              </a:rPr>
              <a:t>列对应元素成比例，</a:t>
            </a:r>
          </a:p>
          <a:p>
            <a:r>
              <a:rPr lang="zh-CN" altLang="en-US" sz="2400">
                <a:latin typeface="Times New Roman" pitchFamily="18" charset="0"/>
              </a:rPr>
              <a:t>   由性质</a:t>
            </a:r>
            <a:r>
              <a:rPr lang="en-US" altLang="zh-CN" sz="2400">
                <a:latin typeface="Times New Roman" pitchFamily="18" charset="0"/>
              </a:rPr>
              <a:t>3</a:t>
            </a:r>
            <a:r>
              <a:rPr lang="zh-CN" altLang="en-US" sz="2400">
                <a:latin typeface="Times New Roman" pitchFamily="18" charset="0"/>
              </a:rPr>
              <a:t>的推论</a:t>
            </a:r>
            <a:r>
              <a:rPr lang="en-US" altLang="zh-CN" sz="2400">
                <a:latin typeface="Times New Roman" pitchFamily="18" charset="0"/>
              </a:rPr>
              <a:t>2</a:t>
            </a:r>
            <a:r>
              <a:rPr lang="zh-CN" altLang="en-US" sz="2400">
                <a:latin typeface="Times New Roman" pitchFamily="18" charset="0"/>
              </a:rPr>
              <a:t>知＝</a:t>
            </a:r>
            <a:r>
              <a:rPr lang="en-US" altLang="zh-CN" sz="2400">
                <a:latin typeface="Times New Roman" pitchFamily="18" charset="0"/>
              </a:rPr>
              <a:t>0</a:t>
            </a:r>
          </a:p>
        </p:txBody>
      </p:sp>
      <p:graphicFrame>
        <p:nvGraphicFramePr>
          <p:cNvPr id="13" name="Object 19"/>
          <p:cNvGraphicFramePr>
            <a:graphicFrameLocks noChangeAspect="1"/>
          </p:cNvGraphicFramePr>
          <p:nvPr/>
        </p:nvGraphicFramePr>
        <p:xfrm>
          <a:off x="3519488" y="3424238"/>
          <a:ext cx="5156200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8" imgW="2260600" imgH="952500" progId="Equation.DSMT4">
                  <p:embed/>
                </p:oleObj>
              </mc:Choice>
              <mc:Fallback>
                <p:oleObj name="Equation" r:id="rId8" imgW="2260600" imgH="9525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3424238"/>
                        <a:ext cx="5156200" cy="217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895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一、行列式的性质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9" grpId="0" animBg="1"/>
      <p:bldP spid="10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895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二、应用举例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85786" y="2786058"/>
            <a:ext cx="1092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例１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42910" y="1000109"/>
            <a:ext cx="7696200" cy="157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  <a:ea typeface="黑体" pitchFamily="2" charset="-122"/>
              </a:rPr>
              <a:t>计算行列式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常用方法</a:t>
            </a:r>
            <a:r>
              <a:rPr lang="zh-CN" altLang="en-US" dirty="0">
                <a:latin typeface="Times New Roman" pitchFamily="18" charset="0"/>
                <a:ea typeface="黑体" pitchFamily="2" charset="-122"/>
              </a:rPr>
              <a:t>：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</a:rPr>
              <a:t>利用性质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5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</a:rPr>
              <a:t>把行列式</a:t>
            </a:r>
            <a:r>
              <a:rPr lang="zh-CN" altLang="en-US" dirty="0">
                <a:latin typeface="Times New Roman" pitchFamily="18" charset="0"/>
                <a:ea typeface="黑体" pitchFamily="2" charset="-122"/>
              </a:rPr>
              <a:t>化为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上（下）三角形行列式</a:t>
            </a:r>
            <a:r>
              <a:rPr lang="zh-CN" altLang="en-US" dirty="0">
                <a:latin typeface="Times New Roman" pitchFamily="18" charset="0"/>
                <a:ea typeface="黑体" pitchFamily="2" charset="-122"/>
              </a:rPr>
              <a:t>，从而算得行列式的值</a:t>
            </a:r>
            <a:r>
              <a:rPr lang="zh-CN" altLang="en-US" dirty="0">
                <a:latin typeface="Times New Roman" pitchFamily="18" charset="0"/>
              </a:rPr>
              <a:t>．</a:t>
            </a:r>
          </a:p>
        </p:txBody>
      </p:sp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2357422" y="3000372"/>
          <a:ext cx="36068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公式" r:id="rId4" imgW="3606800" imgH="2044700" progId="Equation.3">
                  <p:embed/>
                </p:oleObj>
              </mc:Choice>
              <mc:Fallback>
                <p:oleObj name="公式" r:id="rId4" imgW="3606800" imgH="2044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3000372"/>
                        <a:ext cx="36068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Rectangle 11"/>
          <p:cNvSpPr>
            <a:spLocks noChangeArrowheads="1"/>
          </p:cNvSpPr>
          <p:nvPr/>
        </p:nvSpPr>
        <p:spPr bwMode="auto">
          <a:xfrm>
            <a:off x="428596" y="857232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530225" y="1477963"/>
          <a:ext cx="36068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4" imgW="3606800" imgH="2044700" progId="Equation.3">
                  <p:embed/>
                </p:oleObj>
              </mc:Choice>
              <mc:Fallback>
                <p:oleObj name="Equation" r:id="rId4" imgW="3606800" imgH="20447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477963"/>
                        <a:ext cx="36068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8"/>
          <p:cNvGraphicFramePr>
            <a:graphicFrameLocks noChangeAspect="1"/>
          </p:cNvGraphicFramePr>
          <p:nvPr/>
        </p:nvGraphicFramePr>
        <p:xfrm>
          <a:off x="4202113" y="1836738"/>
          <a:ext cx="12969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公式" r:id="rId6" imgW="457002" imgH="215806" progId="Equation.3">
                  <p:embed/>
                </p:oleObj>
              </mc:Choice>
              <mc:Fallback>
                <p:oleObj name="公式" r:id="rId6" imgW="457002" imgH="215806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113" y="1836738"/>
                        <a:ext cx="1296987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202113" y="2439988"/>
            <a:ext cx="1274762" cy="88900"/>
            <a:chOff x="1440" y="3216"/>
            <a:chExt cx="816" cy="48"/>
          </a:xfrm>
        </p:grpSpPr>
        <p:sp>
          <p:nvSpPr>
            <p:cNvPr id="16400" name="Line 21"/>
            <p:cNvSpPr>
              <a:spLocks noChangeShapeType="1"/>
            </p:cNvSpPr>
            <p:nvPr/>
          </p:nvSpPr>
          <p:spPr bwMode="auto">
            <a:xfrm>
              <a:off x="1440" y="3216"/>
              <a:ext cx="8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Line 22"/>
            <p:cNvSpPr>
              <a:spLocks noChangeShapeType="1"/>
            </p:cNvSpPr>
            <p:nvPr/>
          </p:nvSpPr>
          <p:spPr bwMode="auto">
            <a:xfrm>
              <a:off x="1440" y="3264"/>
              <a:ext cx="8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" name="Object 39"/>
          <p:cNvGraphicFramePr>
            <a:graphicFrameLocks noChangeAspect="1"/>
          </p:cNvGraphicFramePr>
          <p:nvPr/>
        </p:nvGraphicFramePr>
        <p:xfrm>
          <a:off x="5494338" y="1404938"/>
          <a:ext cx="3181350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公式" r:id="rId8" imgW="1346200" imgH="914400" progId="Equation.3">
                  <p:embed/>
                </p:oleObj>
              </mc:Choice>
              <mc:Fallback>
                <p:oleObj name="公式" r:id="rId8" imgW="1346200" imgH="9144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338" y="1404938"/>
                        <a:ext cx="3181350" cy="216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0"/>
          <p:cNvGraphicFramePr>
            <a:graphicFrameLocks noChangeAspect="1"/>
          </p:cNvGraphicFramePr>
          <p:nvPr/>
        </p:nvGraphicFramePr>
        <p:xfrm>
          <a:off x="1785918" y="3714752"/>
          <a:ext cx="3481388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公式" r:id="rId10" imgW="1473200" imgH="914400" progId="Equation.3">
                  <p:embed/>
                </p:oleObj>
              </mc:Choice>
              <mc:Fallback>
                <p:oleObj name="公式" r:id="rId10" imgW="1473200" imgH="9144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3714752"/>
                        <a:ext cx="3481388" cy="216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428596" y="4143380"/>
            <a:ext cx="1295400" cy="1671638"/>
            <a:chOff x="340" y="1833"/>
            <a:chExt cx="816" cy="1053"/>
          </a:xfrm>
        </p:grpSpPr>
        <p:graphicFrame>
          <p:nvGraphicFramePr>
            <p:cNvPr id="16390" name="Object 41"/>
            <p:cNvGraphicFramePr>
              <a:graphicFrameLocks noChangeAspect="1"/>
            </p:cNvGraphicFramePr>
            <p:nvPr/>
          </p:nvGraphicFramePr>
          <p:xfrm>
            <a:off x="385" y="1833"/>
            <a:ext cx="771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4" name="公式" r:id="rId12" imgW="457002" imgH="215806" progId="Equation.3">
                    <p:embed/>
                  </p:oleObj>
                </mc:Choice>
                <mc:Fallback>
                  <p:oleObj name="公式" r:id="rId12" imgW="457002" imgH="215806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833"/>
                          <a:ext cx="771" cy="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397" name="Group 25"/>
            <p:cNvGrpSpPr>
              <a:grpSpLocks/>
            </p:cNvGrpSpPr>
            <p:nvPr/>
          </p:nvGrpSpPr>
          <p:grpSpPr bwMode="auto">
            <a:xfrm>
              <a:off x="340" y="2195"/>
              <a:ext cx="803" cy="56"/>
              <a:chOff x="1440" y="3216"/>
              <a:chExt cx="816" cy="48"/>
            </a:xfrm>
          </p:grpSpPr>
          <p:sp>
            <p:nvSpPr>
              <p:cNvPr id="16398" name="Line 26"/>
              <p:cNvSpPr>
                <a:spLocks noChangeShapeType="1"/>
              </p:cNvSpPr>
              <p:nvPr/>
            </p:nvSpPr>
            <p:spPr bwMode="auto">
              <a:xfrm>
                <a:off x="1440" y="321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9" name="Line 27"/>
              <p:cNvSpPr>
                <a:spLocks noChangeShapeType="1"/>
              </p:cNvSpPr>
              <p:nvPr/>
            </p:nvSpPr>
            <p:spPr bwMode="auto">
              <a:xfrm>
                <a:off x="1440" y="326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6391" name="Object 42"/>
            <p:cNvGraphicFramePr>
              <a:graphicFrameLocks noChangeAspect="1"/>
            </p:cNvGraphicFramePr>
            <p:nvPr/>
          </p:nvGraphicFramePr>
          <p:xfrm>
            <a:off x="367" y="2205"/>
            <a:ext cx="771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5" name="公式" r:id="rId14" imgW="457200" imgH="228600" progId="Equation.3">
                    <p:embed/>
                  </p:oleObj>
                </mc:Choice>
                <mc:Fallback>
                  <p:oleObj name="公式" r:id="rId14" imgW="457200" imgH="2286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" y="2205"/>
                          <a:ext cx="771" cy="3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2" name="Object 43"/>
            <p:cNvGraphicFramePr>
              <a:graphicFrameLocks noChangeAspect="1"/>
            </p:cNvGraphicFramePr>
            <p:nvPr/>
          </p:nvGraphicFramePr>
          <p:xfrm>
            <a:off x="385" y="2523"/>
            <a:ext cx="771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6" name="公式" r:id="rId16" imgW="457002" imgH="215806" progId="Equation.3">
                    <p:embed/>
                  </p:oleObj>
                </mc:Choice>
                <mc:Fallback>
                  <p:oleObj name="公式" r:id="rId16" imgW="457002" imgH="215806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2523"/>
                          <a:ext cx="771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895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二、应用举例</a:t>
            </a:r>
          </a:p>
        </p:txBody>
      </p:sp>
      <p:graphicFrame>
        <p:nvGraphicFramePr>
          <p:cNvPr id="6" name="Object 23"/>
          <p:cNvGraphicFramePr>
            <a:graphicFrameLocks noChangeAspect="1"/>
          </p:cNvGraphicFramePr>
          <p:nvPr/>
        </p:nvGraphicFramePr>
        <p:xfrm>
          <a:off x="5214942" y="3695717"/>
          <a:ext cx="3783013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Equation" r:id="rId18" imgW="1600200" imgH="914400" progId="Equation.DSMT4">
                  <p:embed/>
                </p:oleObj>
              </mc:Choice>
              <mc:Fallback>
                <p:oleObj name="Equation" r:id="rId18" imgW="1600200" imgH="9144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3695717"/>
                        <a:ext cx="3783013" cy="216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4"/>
          <p:cNvGraphicFramePr>
            <a:graphicFrameLocks noChangeAspect="1"/>
          </p:cNvGraphicFramePr>
          <p:nvPr/>
        </p:nvGraphicFramePr>
        <p:xfrm>
          <a:off x="214282" y="1200133"/>
          <a:ext cx="13684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公式" r:id="rId4" imgW="482391" imgH="228501" progId="Equation.3">
                  <p:embed/>
                </p:oleObj>
              </mc:Choice>
              <mc:Fallback>
                <p:oleObj name="公式" r:id="rId4" imgW="482391" imgH="22850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1200133"/>
                        <a:ext cx="1368425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49207" y="1849420"/>
            <a:ext cx="1274763" cy="88900"/>
            <a:chOff x="1440" y="3216"/>
            <a:chExt cx="816" cy="48"/>
          </a:xfrm>
        </p:grpSpPr>
        <p:sp>
          <p:nvSpPr>
            <p:cNvPr id="17417" name="Line 48"/>
            <p:cNvSpPr>
              <a:spLocks noChangeShapeType="1"/>
            </p:cNvSpPr>
            <p:nvPr/>
          </p:nvSpPr>
          <p:spPr bwMode="auto">
            <a:xfrm>
              <a:off x="1440" y="3216"/>
              <a:ext cx="8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Line 49"/>
            <p:cNvSpPr>
              <a:spLocks noChangeShapeType="1"/>
            </p:cNvSpPr>
            <p:nvPr/>
          </p:nvSpPr>
          <p:spPr bwMode="auto">
            <a:xfrm>
              <a:off x="1440" y="3264"/>
              <a:ext cx="8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" name="Object 25"/>
          <p:cNvGraphicFramePr>
            <a:graphicFrameLocks noChangeAspect="1"/>
          </p:cNvGraphicFramePr>
          <p:nvPr/>
        </p:nvGraphicFramePr>
        <p:xfrm>
          <a:off x="1571604" y="928670"/>
          <a:ext cx="3138447" cy="200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" name="公式" r:id="rId6" imgW="1435100" imgH="914400" progId="Equation.3">
                  <p:embed/>
                </p:oleObj>
              </mc:Choice>
              <mc:Fallback>
                <p:oleObj name="公式" r:id="rId6" imgW="1435100" imgH="914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928670"/>
                        <a:ext cx="3138447" cy="20002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895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二、应用举例</a:t>
            </a:r>
          </a:p>
        </p:txBody>
      </p:sp>
      <p:graphicFrame>
        <p:nvGraphicFramePr>
          <p:cNvPr id="20" name="Object 32"/>
          <p:cNvGraphicFramePr>
            <a:graphicFrameLocks noChangeAspect="1"/>
          </p:cNvGraphicFramePr>
          <p:nvPr/>
        </p:nvGraphicFramePr>
        <p:xfrm>
          <a:off x="6170593" y="785794"/>
          <a:ext cx="2881312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7" name="公式" r:id="rId8" imgW="1219200" imgH="914400" progId="Equation.3">
                  <p:embed/>
                </p:oleObj>
              </mc:Choice>
              <mc:Fallback>
                <p:oleObj name="公式" r:id="rId8" imgW="1219200" imgH="9144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593" y="785794"/>
                        <a:ext cx="2881312" cy="216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41"/>
          <p:cNvGrpSpPr>
            <a:grpSpLocks/>
          </p:cNvGrpSpPr>
          <p:nvPr/>
        </p:nvGrpSpPr>
        <p:grpSpPr bwMode="auto">
          <a:xfrm>
            <a:off x="4786314" y="1200133"/>
            <a:ext cx="1401763" cy="1249362"/>
            <a:chOff x="300" y="517"/>
            <a:chExt cx="883" cy="787"/>
          </a:xfrm>
        </p:grpSpPr>
        <p:graphicFrame>
          <p:nvGraphicFramePr>
            <p:cNvPr id="22" name="Object 34"/>
            <p:cNvGraphicFramePr>
              <a:graphicFrameLocks noChangeAspect="1"/>
            </p:cNvGraphicFramePr>
            <p:nvPr/>
          </p:nvGraphicFramePr>
          <p:xfrm>
            <a:off x="300" y="517"/>
            <a:ext cx="883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8" name="公式" r:id="rId10" imgW="533169" imgH="228501" progId="Equation.3">
                    <p:embed/>
                  </p:oleObj>
                </mc:Choice>
                <mc:Fallback>
                  <p:oleObj name="公式" r:id="rId10" imgW="533169" imgH="228501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" y="517"/>
                          <a:ext cx="883" cy="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" name="Group 30"/>
            <p:cNvGrpSpPr>
              <a:grpSpLocks/>
            </p:cNvGrpSpPr>
            <p:nvPr/>
          </p:nvGrpSpPr>
          <p:grpSpPr bwMode="auto">
            <a:xfrm>
              <a:off x="302" y="886"/>
              <a:ext cx="803" cy="45"/>
              <a:chOff x="1401" y="3712"/>
              <a:chExt cx="816" cy="45"/>
            </a:xfrm>
          </p:grpSpPr>
          <p:sp>
            <p:nvSpPr>
              <p:cNvPr id="25" name="Line 31"/>
              <p:cNvSpPr>
                <a:spLocks noChangeShapeType="1"/>
              </p:cNvSpPr>
              <p:nvPr/>
            </p:nvSpPr>
            <p:spPr bwMode="auto">
              <a:xfrm>
                <a:off x="1401" y="3712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2"/>
              <p:cNvSpPr>
                <a:spLocks noChangeShapeType="1"/>
              </p:cNvSpPr>
              <p:nvPr/>
            </p:nvSpPr>
            <p:spPr bwMode="auto">
              <a:xfrm>
                <a:off x="1401" y="3757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4" name="Object 35"/>
            <p:cNvGraphicFramePr>
              <a:graphicFrameLocks noChangeAspect="1"/>
            </p:cNvGraphicFramePr>
            <p:nvPr/>
          </p:nvGraphicFramePr>
          <p:xfrm>
            <a:off x="358" y="945"/>
            <a:ext cx="757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9" name="公式" r:id="rId12" imgW="457002" imgH="215806" progId="Equation.3">
                    <p:embed/>
                  </p:oleObj>
                </mc:Choice>
                <mc:Fallback>
                  <p:oleObj name="公式" r:id="rId12" imgW="457002" imgH="215806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" y="945"/>
                          <a:ext cx="757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Object 36"/>
          <p:cNvGraphicFramePr>
            <a:graphicFrameLocks noChangeAspect="1"/>
          </p:cNvGraphicFramePr>
          <p:nvPr/>
        </p:nvGraphicFramePr>
        <p:xfrm>
          <a:off x="142844" y="3571876"/>
          <a:ext cx="13684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0" name="公式" r:id="rId14" imgW="482391" imgH="228501" progId="Equation.3">
                  <p:embed/>
                </p:oleObj>
              </mc:Choice>
              <mc:Fallback>
                <p:oleObj name="公式" r:id="rId14" imgW="482391" imgH="228501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3571876"/>
                        <a:ext cx="1368425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37"/>
          <p:cNvGrpSpPr>
            <a:grpSpLocks/>
          </p:cNvGrpSpPr>
          <p:nvPr/>
        </p:nvGrpSpPr>
        <p:grpSpPr bwMode="auto">
          <a:xfrm>
            <a:off x="177769" y="4221163"/>
            <a:ext cx="1274763" cy="88900"/>
            <a:chOff x="1440" y="3216"/>
            <a:chExt cx="816" cy="48"/>
          </a:xfrm>
        </p:grpSpPr>
        <p:sp>
          <p:nvSpPr>
            <p:cNvPr id="29" name="Line 38"/>
            <p:cNvSpPr>
              <a:spLocks noChangeShapeType="1"/>
            </p:cNvSpPr>
            <p:nvPr/>
          </p:nvSpPr>
          <p:spPr bwMode="auto">
            <a:xfrm>
              <a:off x="1440" y="3216"/>
              <a:ext cx="8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9"/>
            <p:cNvSpPr>
              <a:spLocks noChangeShapeType="1"/>
            </p:cNvSpPr>
            <p:nvPr/>
          </p:nvSpPr>
          <p:spPr bwMode="auto">
            <a:xfrm>
              <a:off x="1440" y="3264"/>
              <a:ext cx="8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1" name="Object 37"/>
          <p:cNvGraphicFramePr>
            <a:graphicFrameLocks noChangeAspect="1"/>
          </p:cNvGraphicFramePr>
          <p:nvPr/>
        </p:nvGraphicFramePr>
        <p:xfrm>
          <a:off x="1500167" y="3214687"/>
          <a:ext cx="3071834" cy="210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1" name="公式" r:id="rId16" imgW="1333500" imgH="914400" progId="Equation.3">
                  <p:embed/>
                </p:oleObj>
              </mc:Choice>
              <mc:Fallback>
                <p:oleObj name="公式" r:id="rId16" imgW="1333500" imgH="9144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7" y="3214687"/>
                        <a:ext cx="3071834" cy="21066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2"/>
          <p:cNvGraphicFramePr>
            <a:graphicFrameLocks noChangeAspect="1"/>
          </p:cNvGraphicFramePr>
          <p:nvPr/>
        </p:nvGraphicFramePr>
        <p:xfrm>
          <a:off x="4551362" y="3557585"/>
          <a:ext cx="129698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2" name="公式" r:id="rId18" imgW="457200" imgH="228600" progId="Equation.3">
                  <p:embed/>
                </p:oleObj>
              </mc:Choice>
              <mc:Fallback>
                <p:oleObj name="公式" r:id="rId18" imgW="4572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362" y="3557585"/>
                        <a:ext cx="1296988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4551362" y="4206873"/>
            <a:ext cx="1274763" cy="88900"/>
            <a:chOff x="1440" y="3216"/>
            <a:chExt cx="816" cy="48"/>
          </a:xfrm>
        </p:grpSpPr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1440" y="3216"/>
              <a:ext cx="8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1440" y="3264"/>
              <a:ext cx="8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6" name="Object 23"/>
          <p:cNvGraphicFramePr>
            <a:graphicFrameLocks noChangeAspect="1"/>
          </p:cNvGraphicFramePr>
          <p:nvPr/>
        </p:nvGraphicFramePr>
        <p:xfrm>
          <a:off x="5929322" y="3286124"/>
          <a:ext cx="2938493" cy="2015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3" name="公式" r:id="rId20" imgW="1333500" imgH="914400" progId="Equation.3">
                  <p:embed/>
                </p:oleObj>
              </mc:Choice>
              <mc:Fallback>
                <p:oleObj name="公式" r:id="rId20" imgW="1333500" imgH="914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22" y="3286124"/>
                        <a:ext cx="2938493" cy="20152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5"/>
          <p:cNvGraphicFramePr>
            <a:graphicFrameLocks noChangeAspect="1"/>
          </p:cNvGraphicFramePr>
          <p:nvPr/>
        </p:nvGraphicFramePr>
        <p:xfrm>
          <a:off x="6357950" y="5715016"/>
          <a:ext cx="7508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4" name="公式" r:id="rId22" imgW="317087" imgH="177569" progId="Equation.3">
                  <p:embed/>
                </p:oleObj>
              </mc:Choice>
              <mc:Fallback>
                <p:oleObj name="公式" r:id="rId22" imgW="317087" imgH="177569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50" y="5715016"/>
                        <a:ext cx="750888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2" name="Oval 6"/>
          <p:cNvSpPr>
            <a:spLocks noChangeAspect="1" noChangeArrowheads="1"/>
          </p:cNvSpPr>
          <p:nvPr/>
        </p:nvSpPr>
        <p:spPr bwMode="auto">
          <a:xfrm>
            <a:off x="2035175" y="26162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</a:t>
            </a:r>
          </a:p>
        </p:txBody>
      </p:sp>
      <p:sp>
        <p:nvSpPr>
          <p:cNvPr id="30723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FFFF00"/>
                </a:solidFill>
                <a:ea typeface="华文行楷" pitchFamily="2" charset="-122"/>
              </a:rPr>
              <a:t>第四节</a:t>
            </a:r>
            <a:r>
              <a:rPr lang="en-US" altLang="zh-CN" sz="3600">
                <a:solidFill>
                  <a:srgbClr val="FFFF00"/>
                </a:solidFill>
                <a:ea typeface="华文行楷" pitchFamily="2" charset="-122"/>
              </a:rPr>
              <a:t>n</a:t>
            </a:r>
            <a:r>
              <a:rPr lang="zh-CN" altLang="en-US" sz="3600">
                <a:solidFill>
                  <a:srgbClr val="FFFF00"/>
                </a:solidFill>
                <a:ea typeface="华文行楷" pitchFamily="2" charset="-122"/>
              </a:rPr>
              <a:t>阶行列式的性质</a:t>
            </a: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2634616" y="2570162"/>
            <a:ext cx="4157663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n</a:t>
            </a: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阶行列式的性质</a:t>
            </a:r>
          </a:p>
        </p:txBody>
      </p: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2073275" y="32972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2669491" y="3251994"/>
            <a:ext cx="4922837" cy="5222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应用举例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Rectangle 3"/>
          <p:cNvSpPr>
            <a:spLocks noChangeArrowheads="1"/>
          </p:cNvSpPr>
          <p:nvPr/>
        </p:nvSpPr>
        <p:spPr bwMode="auto">
          <a:xfrm>
            <a:off x="500034" y="714356"/>
            <a:ext cx="398057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   </a:t>
            </a:r>
            <a:r>
              <a:rPr lang="zh-CN" altLang="en-US" dirty="0">
                <a:latin typeface="Times New Roman" pitchFamily="18" charset="0"/>
              </a:rPr>
              <a:t>计算 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阶行列式</a:t>
            </a:r>
          </a:p>
        </p:txBody>
      </p:sp>
      <p:graphicFrame>
        <p:nvGraphicFramePr>
          <p:cNvPr id="20482" name="Object 26"/>
          <p:cNvGraphicFramePr>
            <a:graphicFrameLocks noChangeAspect="1"/>
          </p:cNvGraphicFramePr>
          <p:nvPr/>
        </p:nvGraphicFramePr>
        <p:xfrm>
          <a:off x="2071670" y="1358252"/>
          <a:ext cx="4714908" cy="2142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Equation" r:id="rId4" imgW="5702300" imgH="2590800" progId="Equation.3">
                  <p:embed/>
                </p:oleObj>
              </mc:Choice>
              <mc:Fallback>
                <p:oleObj name="Equation" r:id="rId4" imgW="5702300" imgH="2590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1358252"/>
                        <a:ext cx="4714908" cy="21421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90817" y="3571876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5" name="Object 27"/>
          <p:cNvGraphicFramePr>
            <a:graphicFrameLocks noChangeAspect="1"/>
          </p:cNvGraphicFramePr>
          <p:nvPr/>
        </p:nvGraphicFramePr>
        <p:xfrm>
          <a:off x="600075" y="5183188"/>
          <a:ext cx="3603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Equation" r:id="rId6" imgW="164885" imgH="164885" progId="Equation.3">
                  <p:embed/>
                </p:oleObj>
              </mc:Choice>
              <mc:Fallback>
                <p:oleObj name="Equation" r:id="rId6" imgW="164885" imgH="16488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5183188"/>
                        <a:ext cx="360363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447800" y="3571876"/>
            <a:ext cx="6553200" cy="519112"/>
            <a:chOff x="1344" y="2016"/>
            <a:chExt cx="3360" cy="327"/>
          </a:xfrm>
        </p:grpSpPr>
        <p:sp>
          <p:nvSpPr>
            <p:cNvPr id="20496" name="Text Box 15"/>
            <p:cNvSpPr txBox="1">
              <a:spLocks noChangeArrowheads="1"/>
            </p:cNvSpPr>
            <p:nvPr/>
          </p:nvSpPr>
          <p:spPr bwMode="auto">
            <a:xfrm>
              <a:off x="1344" y="2016"/>
              <a:ext cx="33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itchFamily="18" charset="0"/>
                </a:rPr>
                <a:t>将第               列都加到第一列得</a:t>
              </a:r>
            </a:p>
          </p:txBody>
        </p:sp>
        <p:graphicFrame>
          <p:nvGraphicFramePr>
            <p:cNvPr id="20487" name="Object 28"/>
            <p:cNvGraphicFramePr>
              <a:graphicFrameLocks noChangeAspect="1"/>
            </p:cNvGraphicFramePr>
            <p:nvPr/>
          </p:nvGraphicFramePr>
          <p:xfrm>
            <a:off x="1813" y="2087"/>
            <a:ext cx="79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8" name="Equation" r:id="rId8" imgW="1257300" imgH="368300" progId="Equation.3">
                    <p:embed/>
                  </p:oleObj>
                </mc:Choice>
                <mc:Fallback>
                  <p:oleObj name="Equation" r:id="rId8" imgW="1257300" imgH="3683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3" y="2087"/>
                          <a:ext cx="792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29"/>
          <p:cNvGraphicFramePr>
            <a:graphicFrameLocks noChangeAspect="1"/>
          </p:cNvGraphicFramePr>
          <p:nvPr/>
        </p:nvGraphicFramePr>
        <p:xfrm>
          <a:off x="2001838" y="4147829"/>
          <a:ext cx="5784872" cy="2262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Equation" r:id="rId10" imgW="2984500" imgH="1168400" progId="Equation.3">
                  <p:embed/>
                </p:oleObj>
              </mc:Choice>
              <mc:Fallback>
                <p:oleObj name="Equation" r:id="rId10" imgW="2984500" imgH="1168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4147829"/>
                        <a:ext cx="5784872" cy="22627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908050" y="4957763"/>
            <a:ext cx="1039813" cy="768350"/>
            <a:chOff x="481" y="2995"/>
            <a:chExt cx="655" cy="484"/>
          </a:xfrm>
        </p:grpSpPr>
        <p:graphicFrame>
          <p:nvGraphicFramePr>
            <p:cNvPr id="20485" name="Object 30"/>
            <p:cNvGraphicFramePr>
              <a:graphicFrameLocks noChangeAspect="1"/>
            </p:cNvGraphicFramePr>
            <p:nvPr/>
          </p:nvGraphicFramePr>
          <p:xfrm>
            <a:off x="609" y="2995"/>
            <a:ext cx="45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0" name="Equation" r:id="rId12" imgW="406224" imgH="241195" progId="Equation.3">
                    <p:embed/>
                  </p:oleObj>
                </mc:Choice>
                <mc:Fallback>
                  <p:oleObj name="Equation" r:id="rId12" imgW="406224" imgH="241195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" y="2995"/>
                          <a:ext cx="454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493" name="Group 20"/>
            <p:cNvGrpSpPr>
              <a:grpSpLocks/>
            </p:cNvGrpSpPr>
            <p:nvPr/>
          </p:nvGrpSpPr>
          <p:grpSpPr bwMode="auto">
            <a:xfrm>
              <a:off x="535" y="3249"/>
              <a:ext cx="589" cy="45"/>
              <a:chOff x="1440" y="3216"/>
              <a:chExt cx="816" cy="48"/>
            </a:xfrm>
          </p:grpSpPr>
          <p:sp>
            <p:nvSpPr>
              <p:cNvPr id="20494" name="Line 21"/>
              <p:cNvSpPr>
                <a:spLocks noChangeShapeType="1"/>
              </p:cNvSpPr>
              <p:nvPr/>
            </p:nvSpPr>
            <p:spPr bwMode="auto">
              <a:xfrm>
                <a:off x="1440" y="321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5" name="Line 22"/>
              <p:cNvSpPr>
                <a:spLocks noChangeShapeType="1"/>
              </p:cNvSpPr>
              <p:nvPr/>
            </p:nvSpPr>
            <p:spPr bwMode="auto">
              <a:xfrm>
                <a:off x="1440" y="326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0486" name="Object 31"/>
            <p:cNvGraphicFramePr>
              <a:graphicFrameLocks noChangeAspect="1"/>
            </p:cNvGraphicFramePr>
            <p:nvPr/>
          </p:nvGraphicFramePr>
          <p:xfrm>
            <a:off x="481" y="3281"/>
            <a:ext cx="65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1" name="Equation" r:id="rId14" imgW="685800" imgH="203200" progId="Equation.3">
                    <p:embed/>
                  </p:oleObj>
                </mc:Choice>
                <mc:Fallback>
                  <p:oleObj name="Equation" r:id="rId14" imgW="685800" imgH="2032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" y="3281"/>
                          <a:ext cx="655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92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895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二、应用举例</a:t>
            </a:r>
          </a:p>
        </p:txBody>
      </p:sp>
      <p:sp>
        <p:nvSpPr>
          <p:cNvPr id="17" name="圆角矩形标注 16"/>
          <p:cNvSpPr/>
          <p:nvPr/>
        </p:nvSpPr>
        <p:spPr>
          <a:xfrm>
            <a:off x="7215206" y="1571612"/>
            <a:ext cx="1643074" cy="1071570"/>
          </a:xfrm>
          <a:prstGeom prst="wedgeRoundRectCallout">
            <a:avLst>
              <a:gd name="adj1" fmla="val -71992"/>
              <a:gd name="adj2" fmla="val -949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行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列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和相等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2"/>
          <p:cNvGraphicFramePr>
            <a:graphicFrameLocks noChangeAspect="1"/>
          </p:cNvGraphicFramePr>
          <p:nvPr/>
        </p:nvGraphicFramePr>
        <p:xfrm>
          <a:off x="827088" y="858240"/>
          <a:ext cx="6673870" cy="2288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Equation" r:id="rId4" imgW="7556500" imgH="2590800" progId="Equation.3">
                  <p:embed/>
                </p:oleObj>
              </mc:Choice>
              <mc:Fallback>
                <p:oleObj name="Equation" r:id="rId4" imgW="7556500" imgH="2590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858240"/>
                        <a:ext cx="6673870" cy="22881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3"/>
          <p:cNvGraphicFramePr>
            <a:graphicFrameLocks noChangeAspect="1"/>
          </p:cNvGraphicFramePr>
          <p:nvPr/>
        </p:nvGraphicFramePr>
        <p:xfrm>
          <a:off x="2143108" y="3214686"/>
          <a:ext cx="4876817" cy="2217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Equation" r:id="rId6" imgW="2514600" imgH="1143000" progId="Equation.3">
                  <p:embed/>
                </p:oleObj>
              </mc:Choice>
              <mc:Fallback>
                <p:oleObj name="Equation" r:id="rId6" imgW="2514600" imgH="1143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3214686"/>
                        <a:ext cx="4876817" cy="22171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4"/>
          <p:cNvGraphicFramePr>
            <a:graphicFrameLocks noChangeAspect="1"/>
          </p:cNvGraphicFramePr>
          <p:nvPr/>
        </p:nvGraphicFramePr>
        <p:xfrm>
          <a:off x="971550" y="5357826"/>
          <a:ext cx="38036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Equation" r:id="rId8" imgW="1612900" imgH="241300" progId="Equation.DSMT4">
                  <p:embed/>
                </p:oleObj>
              </mc:Choice>
              <mc:Fallback>
                <p:oleObj name="Equation" r:id="rId8" imgW="1612900" imgH="2413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357826"/>
                        <a:ext cx="380365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900113" y="3935411"/>
            <a:ext cx="1223962" cy="720725"/>
            <a:chOff x="1136" y="2750"/>
            <a:chExt cx="837" cy="567"/>
          </a:xfrm>
        </p:grpSpPr>
        <p:graphicFrame>
          <p:nvGraphicFramePr>
            <p:cNvPr id="21509" name="Object 25"/>
            <p:cNvGraphicFramePr>
              <a:graphicFrameLocks noChangeAspect="1"/>
            </p:cNvGraphicFramePr>
            <p:nvPr/>
          </p:nvGraphicFramePr>
          <p:xfrm>
            <a:off x="1306" y="2750"/>
            <a:ext cx="4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9" name="Equation" r:id="rId10" imgW="748975" imgH="431613" progId="Equation.3">
                    <p:embed/>
                  </p:oleObj>
                </mc:Choice>
                <mc:Fallback>
                  <p:oleObj name="Equation" r:id="rId10" imgW="748975" imgH="431613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6" y="2750"/>
                          <a:ext cx="47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14" name="Group 25"/>
            <p:cNvGrpSpPr>
              <a:grpSpLocks/>
            </p:cNvGrpSpPr>
            <p:nvPr/>
          </p:nvGrpSpPr>
          <p:grpSpPr bwMode="auto">
            <a:xfrm>
              <a:off x="1156" y="3022"/>
              <a:ext cx="803" cy="56"/>
              <a:chOff x="1440" y="3216"/>
              <a:chExt cx="816" cy="48"/>
            </a:xfrm>
          </p:grpSpPr>
          <p:sp>
            <p:nvSpPr>
              <p:cNvPr id="21515" name="Line 26"/>
              <p:cNvSpPr>
                <a:spLocks noChangeShapeType="1"/>
              </p:cNvSpPr>
              <p:nvPr/>
            </p:nvSpPr>
            <p:spPr bwMode="auto">
              <a:xfrm>
                <a:off x="1440" y="321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6" name="Line 27"/>
              <p:cNvSpPr>
                <a:spLocks noChangeShapeType="1"/>
              </p:cNvSpPr>
              <p:nvPr/>
            </p:nvSpPr>
            <p:spPr bwMode="auto">
              <a:xfrm>
                <a:off x="1440" y="326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1510" name="Object 26"/>
            <p:cNvGraphicFramePr>
              <a:graphicFrameLocks noChangeAspect="1"/>
            </p:cNvGraphicFramePr>
            <p:nvPr/>
          </p:nvGraphicFramePr>
          <p:xfrm>
            <a:off x="1136" y="3106"/>
            <a:ext cx="837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0" name="Equation" r:id="rId12" imgW="1562100" imgH="393700" progId="Equation.3">
                    <p:embed/>
                  </p:oleObj>
                </mc:Choice>
                <mc:Fallback>
                  <p:oleObj name="Equation" r:id="rId12" imgW="1562100" imgH="3937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3106"/>
                          <a:ext cx="837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3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895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二、应用举例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779461" y="1643050"/>
            <a:ext cx="42883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3   </a:t>
            </a:r>
            <a:r>
              <a:rPr lang="zh-CN" altLang="en-US" dirty="0">
                <a:latin typeface="Times New Roman" pitchFamily="18" charset="0"/>
              </a:rPr>
              <a:t>计算 </a:t>
            </a:r>
            <a:r>
              <a:rPr lang="en-US" altLang="zh-CN" i="1" dirty="0">
                <a:latin typeface="Times New Roman" pitchFamily="18" charset="0"/>
              </a:rPr>
              <a:t>n </a:t>
            </a:r>
            <a:r>
              <a:rPr lang="zh-CN" altLang="en-US" dirty="0">
                <a:latin typeface="Times New Roman" pitchFamily="18" charset="0"/>
              </a:rPr>
              <a:t>阶行列式</a:t>
            </a:r>
          </a:p>
        </p:txBody>
      </p:sp>
      <p:graphicFrame>
        <p:nvGraphicFramePr>
          <p:cNvPr id="3" name="Object 22"/>
          <p:cNvGraphicFramePr>
            <a:graphicFrameLocks noChangeAspect="1"/>
          </p:cNvGraphicFramePr>
          <p:nvPr/>
        </p:nvGraphicFramePr>
        <p:xfrm>
          <a:off x="4929190" y="792162"/>
          <a:ext cx="2986181" cy="2422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Equation" r:id="rId4" imgW="3162300" imgH="2565400" progId="Equation.3">
                  <p:embed/>
                </p:oleObj>
              </mc:Choice>
              <mc:Fallback>
                <p:oleObj name="Equation" r:id="rId4" imgW="3162300" imgH="2565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792162"/>
                        <a:ext cx="2986181" cy="24225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857224" y="3286124"/>
            <a:ext cx="1152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928794" y="3286124"/>
            <a:ext cx="42830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若用行列式性质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Object 23"/>
          <p:cNvGraphicFramePr>
            <a:graphicFrameLocks noChangeAspect="1"/>
          </p:cNvGraphicFramePr>
          <p:nvPr/>
        </p:nvGraphicFramePr>
        <p:xfrm>
          <a:off x="1449388" y="4832350"/>
          <a:ext cx="314325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6" imgW="317225" imgH="291847" progId="Equation.3">
                  <p:embed/>
                </p:oleObj>
              </mc:Choice>
              <mc:Fallback>
                <p:oleObj name="Equation" r:id="rId6" imgW="317225" imgH="29184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4832350"/>
                        <a:ext cx="314325" cy="29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803400" y="4545012"/>
            <a:ext cx="1328738" cy="900113"/>
            <a:chOff x="1136" y="2750"/>
            <a:chExt cx="837" cy="567"/>
          </a:xfrm>
        </p:grpSpPr>
        <p:graphicFrame>
          <p:nvGraphicFramePr>
            <p:cNvPr id="22533" name="Object 24"/>
            <p:cNvGraphicFramePr>
              <a:graphicFrameLocks noChangeAspect="1"/>
            </p:cNvGraphicFramePr>
            <p:nvPr/>
          </p:nvGraphicFramePr>
          <p:xfrm>
            <a:off x="1306" y="2750"/>
            <a:ext cx="4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2" name="Equation" r:id="rId8" imgW="748975" imgH="431613" progId="Equation.3">
                    <p:embed/>
                  </p:oleObj>
                </mc:Choice>
                <mc:Fallback>
                  <p:oleObj name="Equation" r:id="rId8" imgW="748975" imgH="431613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6" y="2750"/>
                          <a:ext cx="47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40" name="Group 14"/>
            <p:cNvGrpSpPr>
              <a:grpSpLocks/>
            </p:cNvGrpSpPr>
            <p:nvPr/>
          </p:nvGrpSpPr>
          <p:grpSpPr bwMode="auto">
            <a:xfrm>
              <a:off x="1156" y="3022"/>
              <a:ext cx="803" cy="56"/>
              <a:chOff x="1440" y="3216"/>
              <a:chExt cx="816" cy="48"/>
            </a:xfrm>
          </p:grpSpPr>
          <p:sp>
            <p:nvSpPr>
              <p:cNvPr id="22541" name="Line 15"/>
              <p:cNvSpPr>
                <a:spLocks noChangeShapeType="1"/>
              </p:cNvSpPr>
              <p:nvPr/>
            </p:nvSpPr>
            <p:spPr bwMode="auto">
              <a:xfrm>
                <a:off x="1440" y="321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2" name="Line 16"/>
              <p:cNvSpPr>
                <a:spLocks noChangeShapeType="1"/>
              </p:cNvSpPr>
              <p:nvPr/>
            </p:nvSpPr>
            <p:spPr bwMode="auto">
              <a:xfrm>
                <a:off x="1440" y="326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2534" name="Object 25"/>
            <p:cNvGraphicFramePr>
              <a:graphicFrameLocks noChangeAspect="1"/>
            </p:cNvGraphicFramePr>
            <p:nvPr/>
          </p:nvGraphicFramePr>
          <p:xfrm>
            <a:off x="1136" y="3106"/>
            <a:ext cx="837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3" name="Equation" r:id="rId10" imgW="1562100" imgH="393700" progId="Equation.3">
                    <p:embed/>
                  </p:oleObj>
                </mc:Choice>
                <mc:Fallback>
                  <p:oleObj name="Equation" r:id="rId10" imgW="1562100" imgH="3937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3106"/>
                          <a:ext cx="837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Object 26"/>
          <p:cNvGraphicFramePr>
            <a:graphicFrameLocks noChangeAspect="1"/>
          </p:cNvGraphicFramePr>
          <p:nvPr/>
        </p:nvGraphicFramePr>
        <p:xfrm>
          <a:off x="3203575" y="3887787"/>
          <a:ext cx="32893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Equation" r:id="rId12" imgW="3289300" imgH="2565400" progId="Equation.3">
                  <p:embed/>
                </p:oleObj>
              </mc:Choice>
              <mc:Fallback>
                <p:oleObj name="Equation" r:id="rId12" imgW="3289300" imgH="2565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887787"/>
                        <a:ext cx="3289300" cy="256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895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二、应用举例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643703" y="4714884"/>
            <a:ext cx="20002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仍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不易求解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1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Text Box 4"/>
          <p:cNvSpPr txBox="1">
            <a:spLocks noChangeArrowheads="1"/>
          </p:cNvSpPr>
          <p:nvPr/>
        </p:nvSpPr>
        <p:spPr bwMode="auto">
          <a:xfrm>
            <a:off x="428596" y="785794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3" name="Object 26"/>
          <p:cNvGraphicFramePr>
            <a:graphicFrameLocks noChangeAspect="1"/>
          </p:cNvGraphicFramePr>
          <p:nvPr/>
        </p:nvGraphicFramePr>
        <p:xfrm>
          <a:off x="684213" y="1898643"/>
          <a:ext cx="31432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Equation" r:id="rId4" imgW="317225" imgH="291847" progId="Equation.3">
                  <p:embed/>
                </p:oleObj>
              </mc:Choice>
              <mc:Fallback>
                <p:oleObj name="Equation" r:id="rId4" imgW="317225" imgH="291847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898643"/>
                        <a:ext cx="314325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069975" y="1573206"/>
            <a:ext cx="1274763" cy="927100"/>
            <a:chOff x="1127" y="690"/>
            <a:chExt cx="803" cy="584"/>
          </a:xfrm>
        </p:grpSpPr>
        <p:graphicFrame>
          <p:nvGraphicFramePr>
            <p:cNvPr id="23558" name="Object 27"/>
            <p:cNvGraphicFramePr>
              <a:graphicFrameLocks noChangeAspect="1"/>
            </p:cNvGraphicFramePr>
            <p:nvPr/>
          </p:nvGraphicFramePr>
          <p:xfrm>
            <a:off x="1173" y="690"/>
            <a:ext cx="68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9" name="Equation" r:id="rId6" imgW="1079500" imgH="508000" progId="Equation.3">
                    <p:embed/>
                  </p:oleObj>
                </mc:Choice>
                <mc:Fallback>
                  <p:oleObj name="Equation" r:id="rId6" imgW="1079500" imgH="5080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3" y="690"/>
                          <a:ext cx="680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588" name="Group 8"/>
            <p:cNvGrpSpPr>
              <a:grpSpLocks/>
            </p:cNvGrpSpPr>
            <p:nvPr/>
          </p:nvGrpSpPr>
          <p:grpSpPr bwMode="auto">
            <a:xfrm>
              <a:off x="1127" y="986"/>
              <a:ext cx="803" cy="56"/>
              <a:chOff x="1440" y="3216"/>
              <a:chExt cx="816" cy="48"/>
            </a:xfrm>
          </p:grpSpPr>
          <p:sp>
            <p:nvSpPr>
              <p:cNvPr id="23589" name="Line 9"/>
              <p:cNvSpPr>
                <a:spLocks noChangeShapeType="1"/>
              </p:cNvSpPr>
              <p:nvPr/>
            </p:nvSpPr>
            <p:spPr bwMode="auto">
              <a:xfrm>
                <a:off x="1440" y="321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0" name="Line 10"/>
              <p:cNvSpPr>
                <a:spLocks noChangeShapeType="1"/>
              </p:cNvSpPr>
              <p:nvPr/>
            </p:nvSpPr>
            <p:spPr bwMode="auto">
              <a:xfrm>
                <a:off x="1440" y="326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3559" name="Object 28"/>
            <p:cNvGraphicFramePr>
              <a:graphicFrameLocks noChangeAspect="1"/>
            </p:cNvGraphicFramePr>
            <p:nvPr/>
          </p:nvGraphicFramePr>
          <p:xfrm>
            <a:off x="1171" y="1077"/>
            <a:ext cx="70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0" name="Equation" r:id="rId8" imgW="1320800" imgH="368300" progId="Equation.3">
                    <p:embed/>
                  </p:oleObj>
                </mc:Choice>
                <mc:Fallback>
                  <p:oleObj name="Equation" r:id="rId8" imgW="1320800" imgH="3683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1" y="1077"/>
                          <a:ext cx="708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29"/>
          <p:cNvGraphicFramePr>
            <a:graphicFrameLocks noChangeAspect="1"/>
          </p:cNvGraphicFramePr>
          <p:nvPr/>
        </p:nvGraphicFramePr>
        <p:xfrm>
          <a:off x="2428860" y="785794"/>
          <a:ext cx="3003563" cy="2703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Equation" r:id="rId10" imgW="3302000" imgH="2971800" progId="Equation.3">
                  <p:embed/>
                </p:oleObj>
              </mc:Choice>
              <mc:Fallback>
                <p:oleObj name="Equation" r:id="rId10" imgW="3302000" imgH="29718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785794"/>
                        <a:ext cx="3003563" cy="27032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0"/>
          <p:cNvGraphicFramePr>
            <a:graphicFrameLocks noChangeAspect="1"/>
          </p:cNvGraphicFramePr>
          <p:nvPr/>
        </p:nvGraphicFramePr>
        <p:xfrm>
          <a:off x="1116013" y="3409950"/>
          <a:ext cx="1866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" name="Equation" r:id="rId12" imgW="1866900" imgH="939800" progId="Equation.DSMT4">
                  <p:embed/>
                </p:oleObj>
              </mc:Choice>
              <mc:Fallback>
                <p:oleObj name="Equation" r:id="rId12" imgW="1866900" imgH="9398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409950"/>
                        <a:ext cx="18669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428596" y="4286256"/>
            <a:ext cx="7173936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注：箭型行列式一般有以下四种形式：</a:t>
            </a:r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214546" y="4857760"/>
            <a:ext cx="3889375" cy="649288"/>
            <a:chOff x="748" y="3158"/>
            <a:chExt cx="2450" cy="409"/>
          </a:xfrm>
        </p:grpSpPr>
        <p:grpSp>
          <p:nvGrpSpPr>
            <p:cNvPr id="23566" name="Group 22"/>
            <p:cNvGrpSpPr>
              <a:grpSpLocks/>
            </p:cNvGrpSpPr>
            <p:nvPr/>
          </p:nvGrpSpPr>
          <p:grpSpPr bwMode="auto">
            <a:xfrm>
              <a:off x="748" y="3158"/>
              <a:ext cx="408" cy="409"/>
              <a:chOff x="2381" y="3339"/>
              <a:chExt cx="408" cy="409"/>
            </a:xfrm>
          </p:grpSpPr>
          <p:sp>
            <p:nvSpPr>
              <p:cNvPr id="23583" name="Line 17"/>
              <p:cNvSpPr>
                <a:spLocks noChangeShapeType="1"/>
              </p:cNvSpPr>
              <p:nvPr/>
            </p:nvSpPr>
            <p:spPr bwMode="auto">
              <a:xfrm>
                <a:off x="2472" y="3430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84" name="Line 18"/>
              <p:cNvSpPr>
                <a:spLocks noChangeShapeType="1"/>
              </p:cNvSpPr>
              <p:nvPr/>
            </p:nvSpPr>
            <p:spPr bwMode="auto">
              <a:xfrm>
                <a:off x="2472" y="343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85" name="Line 19"/>
              <p:cNvSpPr>
                <a:spLocks noChangeShapeType="1"/>
              </p:cNvSpPr>
              <p:nvPr/>
            </p:nvSpPr>
            <p:spPr bwMode="auto">
              <a:xfrm>
                <a:off x="2472" y="3430"/>
                <a:ext cx="227" cy="22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86" name="Line 20"/>
              <p:cNvSpPr>
                <a:spLocks noChangeShapeType="1"/>
              </p:cNvSpPr>
              <p:nvPr/>
            </p:nvSpPr>
            <p:spPr bwMode="auto">
              <a:xfrm>
                <a:off x="2381" y="3339"/>
                <a:ext cx="0" cy="4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87" name="Line 21"/>
              <p:cNvSpPr>
                <a:spLocks noChangeShapeType="1"/>
              </p:cNvSpPr>
              <p:nvPr/>
            </p:nvSpPr>
            <p:spPr bwMode="auto">
              <a:xfrm>
                <a:off x="2789" y="3339"/>
                <a:ext cx="0" cy="4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567" name="Group 39"/>
            <p:cNvGrpSpPr>
              <a:grpSpLocks/>
            </p:cNvGrpSpPr>
            <p:nvPr/>
          </p:nvGrpSpPr>
          <p:grpSpPr bwMode="auto">
            <a:xfrm>
              <a:off x="1474" y="3158"/>
              <a:ext cx="363" cy="409"/>
              <a:chOff x="1474" y="3158"/>
              <a:chExt cx="363" cy="409"/>
            </a:xfrm>
          </p:grpSpPr>
          <p:sp>
            <p:nvSpPr>
              <p:cNvPr id="23578" name="Line 24"/>
              <p:cNvSpPr>
                <a:spLocks noChangeShapeType="1"/>
              </p:cNvSpPr>
              <p:nvPr/>
            </p:nvSpPr>
            <p:spPr bwMode="auto">
              <a:xfrm>
                <a:off x="1519" y="3475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79" name="Line 25"/>
              <p:cNvSpPr>
                <a:spLocks noChangeShapeType="1"/>
              </p:cNvSpPr>
              <p:nvPr/>
            </p:nvSpPr>
            <p:spPr bwMode="auto">
              <a:xfrm>
                <a:off x="1791" y="3203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80" name="Line 26"/>
              <p:cNvSpPr>
                <a:spLocks noChangeShapeType="1"/>
              </p:cNvSpPr>
              <p:nvPr/>
            </p:nvSpPr>
            <p:spPr bwMode="auto">
              <a:xfrm>
                <a:off x="1565" y="3249"/>
                <a:ext cx="227" cy="22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81" name="Line 27"/>
              <p:cNvSpPr>
                <a:spLocks noChangeShapeType="1"/>
              </p:cNvSpPr>
              <p:nvPr/>
            </p:nvSpPr>
            <p:spPr bwMode="auto">
              <a:xfrm>
                <a:off x="1474" y="3158"/>
                <a:ext cx="0" cy="4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82" name="Line 28"/>
              <p:cNvSpPr>
                <a:spLocks noChangeShapeType="1"/>
              </p:cNvSpPr>
              <p:nvPr/>
            </p:nvSpPr>
            <p:spPr bwMode="auto">
              <a:xfrm>
                <a:off x="1837" y="3158"/>
                <a:ext cx="0" cy="4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568" name="Line 29"/>
            <p:cNvSpPr>
              <a:spLocks noChangeShapeType="1"/>
            </p:cNvSpPr>
            <p:nvPr/>
          </p:nvSpPr>
          <p:spPr bwMode="auto">
            <a:xfrm>
              <a:off x="2200" y="3475"/>
              <a:ext cx="2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569" name="Line 30"/>
            <p:cNvSpPr>
              <a:spLocks noChangeShapeType="1"/>
            </p:cNvSpPr>
            <p:nvPr/>
          </p:nvSpPr>
          <p:spPr bwMode="auto">
            <a:xfrm>
              <a:off x="2200" y="3203"/>
              <a:ext cx="0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570" name="Line 31"/>
            <p:cNvSpPr>
              <a:spLocks noChangeShapeType="1"/>
            </p:cNvSpPr>
            <p:nvPr/>
          </p:nvSpPr>
          <p:spPr bwMode="auto">
            <a:xfrm flipH="1">
              <a:off x="2198" y="3249"/>
              <a:ext cx="228" cy="2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571" name="Line 32"/>
            <p:cNvSpPr>
              <a:spLocks noChangeShapeType="1"/>
            </p:cNvSpPr>
            <p:nvPr/>
          </p:nvSpPr>
          <p:spPr bwMode="auto">
            <a:xfrm>
              <a:off x="2155" y="3158"/>
              <a:ext cx="0" cy="4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572" name="Line 33"/>
            <p:cNvSpPr>
              <a:spLocks noChangeShapeType="1"/>
            </p:cNvSpPr>
            <p:nvPr/>
          </p:nvSpPr>
          <p:spPr bwMode="auto">
            <a:xfrm>
              <a:off x="2518" y="3158"/>
              <a:ext cx="0" cy="4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573" name="Line 34"/>
            <p:cNvSpPr>
              <a:spLocks noChangeShapeType="1"/>
            </p:cNvSpPr>
            <p:nvPr/>
          </p:nvSpPr>
          <p:spPr bwMode="auto">
            <a:xfrm>
              <a:off x="2880" y="3203"/>
              <a:ext cx="2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574" name="Line 35"/>
            <p:cNvSpPr>
              <a:spLocks noChangeShapeType="1"/>
            </p:cNvSpPr>
            <p:nvPr/>
          </p:nvSpPr>
          <p:spPr bwMode="auto">
            <a:xfrm>
              <a:off x="3152" y="3203"/>
              <a:ext cx="0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575" name="Line 36"/>
            <p:cNvSpPr>
              <a:spLocks noChangeShapeType="1"/>
            </p:cNvSpPr>
            <p:nvPr/>
          </p:nvSpPr>
          <p:spPr bwMode="auto">
            <a:xfrm flipH="1">
              <a:off x="2879" y="3203"/>
              <a:ext cx="273" cy="2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576" name="Line 37"/>
            <p:cNvSpPr>
              <a:spLocks noChangeShapeType="1"/>
            </p:cNvSpPr>
            <p:nvPr/>
          </p:nvSpPr>
          <p:spPr bwMode="auto">
            <a:xfrm>
              <a:off x="2835" y="3158"/>
              <a:ext cx="0" cy="4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577" name="Line 38"/>
            <p:cNvSpPr>
              <a:spLocks noChangeShapeType="1"/>
            </p:cNvSpPr>
            <p:nvPr/>
          </p:nvSpPr>
          <p:spPr bwMode="auto">
            <a:xfrm>
              <a:off x="3198" y="3158"/>
              <a:ext cx="0" cy="4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500034" y="5500702"/>
            <a:ext cx="8156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箭型行列式解题方法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用对角线上的元素消去非零行（列）的元素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23557" name="Object 31"/>
          <p:cNvGraphicFramePr>
            <a:graphicFrameLocks noChangeAspect="1"/>
          </p:cNvGraphicFramePr>
          <p:nvPr/>
        </p:nvGraphicFramePr>
        <p:xfrm>
          <a:off x="6262688" y="0"/>
          <a:ext cx="2881312" cy="235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" name="Equation" r:id="rId14" imgW="1397000" imgH="1143000" progId="Equation.3">
                  <p:embed/>
                </p:oleObj>
              </mc:Choice>
              <mc:Fallback>
                <p:oleObj name="Equation" r:id="rId14" imgW="1397000" imgH="11430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0"/>
                        <a:ext cx="2881312" cy="23574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895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二、应用举例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611188" y="928670"/>
            <a:ext cx="57246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</a:rPr>
              <a:t>2000.5</a:t>
            </a:r>
            <a:r>
              <a:rPr lang="zh-CN" altLang="en-US" dirty="0">
                <a:latin typeface="Times New Roman" pitchFamily="18" charset="0"/>
              </a:rPr>
              <a:t>）计算 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阶行列式</a:t>
            </a:r>
          </a:p>
        </p:txBody>
      </p:sp>
      <p:graphicFrame>
        <p:nvGraphicFramePr>
          <p:cNvPr id="3" name="Object 22"/>
          <p:cNvGraphicFramePr>
            <a:graphicFrameLocks noChangeAspect="1"/>
          </p:cNvGraphicFramePr>
          <p:nvPr/>
        </p:nvGraphicFramePr>
        <p:xfrm>
          <a:off x="2124075" y="1485900"/>
          <a:ext cx="4679950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4" imgW="5207000" imgH="2565400" progId="Equation.3">
                  <p:embed/>
                </p:oleObj>
              </mc:Choice>
              <mc:Fallback>
                <p:oleObj name="Equation" r:id="rId4" imgW="5207000" imgH="2565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485900"/>
                        <a:ext cx="4679950" cy="230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792163" y="3862388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5" name="Object 23"/>
          <p:cNvGraphicFramePr>
            <a:graphicFrameLocks noChangeAspect="1"/>
          </p:cNvGraphicFramePr>
          <p:nvPr/>
        </p:nvGraphicFramePr>
        <p:xfrm>
          <a:off x="1619250" y="4630757"/>
          <a:ext cx="3778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Equation" r:id="rId6" imgW="418918" imgH="431613" progId="Equation.3">
                  <p:embed/>
                </p:oleObj>
              </mc:Choice>
              <mc:Fallback>
                <p:oleObj name="Equation" r:id="rId6" imgW="418918" imgH="43161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630757"/>
                        <a:ext cx="377825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051050" y="4341832"/>
            <a:ext cx="1328738" cy="900112"/>
            <a:chOff x="1136" y="2750"/>
            <a:chExt cx="837" cy="567"/>
          </a:xfrm>
        </p:grpSpPr>
        <p:graphicFrame>
          <p:nvGraphicFramePr>
            <p:cNvPr id="24581" name="Object 24"/>
            <p:cNvGraphicFramePr>
              <a:graphicFrameLocks noChangeAspect="1"/>
            </p:cNvGraphicFramePr>
            <p:nvPr/>
          </p:nvGraphicFramePr>
          <p:xfrm>
            <a:off x="1306" y="2750"/>
            <a:ext cx="4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0" name="Equation" r:id="rId8" imgW="748975" imgH="431613" progId="Equation.3">
                    <p:embed/>
                  </p:oleObj>
                </mc:Choice>
                <mc:Fallback>
                  <p:oleObj name="Equation" r:id="rId8" imgW="748975" imgH="431613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6" y="2750"/>
                          <a:ext cx="47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588" name="Group 14"/>
            <p:cNvGrpSpPr>
              <a:grpSpLocks/>
            </p:cNvGrpSpPr>
            <p:nvPr/>
          </p:nvGrpSpPr>
          <p:grpSpPr bwMode="auto">
            <a:xfrm>
              <a:off x="1156" y="3022"/>
              <a:ext cx="803" cy="56"/>
              <a:chOff x="1440" y="3216"/>
              <a:chExt cx="816" cy="48"/>
            </a:xfrm>
          </p:grpSpPr>
          <p:sp>
            <p:nvSpPr>
              <p:cNvPr id="24589" name="Line 15"/>
              <p:cNvSpPr>
                <a:spLocks noChangeShapeType="1"/>
              </p:cNvSpPr>
              <p:nvPr/>
            </p:nvSpPr>
            <p:spPr bwMode="auto">
              <a:xfrm>
                <a:off x="1440" y="321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0" name="Line 16"/>
              <p:cNvSpPr>
                <a:spLocks noChangeShapeType="1"/>
              </p:cNvSpPr>
              <p:nvPr/>
            </p:nvSpPr>
            <p:spPr bwMode="auto">
              <a:xfrm>
                <a:off x="1440" y="326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4582" name="Object 25"/>
            <p:cNvGraphicFramePr>
              <a:graphicFrameLocks noChangeAspect="1"/>
            </p:cNvGraphicFramePr>
            <p:nvPr/>
          </p:nvGraphicFramePr>
          <p:xfrm>
            <a:off x="1136" y="3106"/>
            <a:ext cx="837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1" name="Equation" r:id="rId10" imgW="1562100" imgH="393700" progId="Equation.3">
                    <p:embed/>
                  </p:oleObj>
                </mc:Choice>
                <mc:Fallback>
                  <p:oleObj name="Equation" r:id="rId10" imgW="1562100" imgH="3937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3106"/>
                          <a:ext cx="837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26"/>
          <p:cNvGraphicFramePr>
            <a:graphicFrameLocks noChangeAspect="1"/>
          </p:cNvGraphicFramePr>
          <p:nvPr/>
        </p:nvGraphicFramePr>
        <p:xfrm>
          <a:off x="3492500" y="3838594"/>
          <a:ext cx="2625725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Equation" r:id="rId12" imgW="2921000" imgH="2565400" progId="Equation.3">
                  <p:embed/>
                </p:oleObj>
              </mc:Choice>
              <mc:Fallback>
                <p:oleObj name="Equation" r:id="rId12" imgW="2921000" imgH="2565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838594"/>
                        <a:ext cx="2625725" cy="230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6990517" y="4008438"/>
            <a:ext cx="677108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箭型行列式</a:t>
            </a:r>
          </a:p>
        </p:txBody>
      </p:sp>
      <p:sp>
        <p:nvSpPr>
          <p:cNvPr id="24587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895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二、应用举例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7" name="Group 18"/>
          <p:cNvGrpSpPr>
            <a:grpSpLocks/>
          </p:cNvGrpSpPr>
          <p:nvPr/>
        </p:nvGrpSpPr>
        <p:grpSpPr bwMode="auto">
          <a:xfrm>
            <a:off x="674656" y="1785948"/>
            <a:ext cx="1274763" cy="1016000"/>
            <a:chOff x="476" y="770"/>
            <a:chExt cx="803" cy="640"/>
          </a:xfrm>
        </p:grpSpPr>
        <p:graphicFrame>
          <p:nvGraphicFramePr>
            <p:cNvPr id="25605" name="Object 22"/>
            <p:cNvGraphicFramePr>
              <a:graphicFrameLocks noChangeAspect="1"/>
            </p:cNvGraphicFramePr>
            <p:nvPr/>
          </p:nvGraphicFramePr>
          <p:xfrm>
            <a:off x="522" y="770"/>
            <a:ext cx="725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2" name="Equation" r:id="rId4" imgW="495085" imgH="241195" progId="Equation.DSMT4">
                    <p:embed/>
                  </p:oleObj>
                </mc:Choice>
                <mc:Fallback>
                  <p:oleObj name="Equation" r:id="rId4" imgW="495085" imgH="241195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" y="770"/>
                          <a:ext cx="725" cy="3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11" name="Group 6"/>
            <p:cNvGrpSpPr>
              <a:grpSpLocks/>
            </p:cNvGrpSpPr>
            <p:nvPr/>
          </p:nvGrpSpPr>
          <p:grpSpPr bwMode="auto">
            <a:xfrm>
              <a:off x="476" y="1122"/>
              <a:ext cx="803" cy="56"/>
              <a:chOff x="1440" y="3216"/>
              <a:chExt cx="816" cy="48"/>
            </a:xfrm>
          </p:grpSpPr>
          <p:sp>
            <p:nvSpPr>
              <p:cNvPr id="25612" name="Line 7"/>
              <p:cNvSpPr>
                <a:spLocks noChangeShapeType="1"/>
              </p:cNvSpPr>
              <p:nvPr/>
            </p:nvSpPr>
            <p:spPr bwMode="auto">
              <a:xfrm>
                <a:off x="1440" y="321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13" name="Line 8"/>
              <p:cNvSpPr>
                <a:spLocks noChangeShapeType="1"/>
              </p:cNvSpPr>
              <p:nvPr/>
            </p:nvSpPr>
            <p:spPr bwMode="auto">
              <a:xfrm>
                <a:off x="1440" y="326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5606" name="Object 23"/>
            <p:cNvGraphicFramePr>
              <a:graphicFrameLocks noChangeAspect="1"/>
            </p:cNvGraphicFramePr>
            <p:nvPr/>
          </p:nvGraphicFramePr>
          <p:xfrm>
            <a:off x="520" y="1213"/>
            <a:ext cx="70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3" name="Equation" r:id="rId6" imgW="1320800" imgH="368300" progId="Equation.3">
                    <p:embed/>
                  </p:oleObj>
                </mc:Choice>
                <mc:Fallback>
                  <p:oleObj name="Equation" r:id="rId6" imgW="1320800" imgH="3683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" y="1213"/>
                          <a:ext cx="708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24"/>
          <p:cNvGraphicFramePr>
            <a:graphicFrameLocks noChangeAspect="1"/>
          </p:cNvGraphicFramePr>
          <p:nvPr/>
        </p:nvGraphicFramePr>
        <p:xfrm>
          <a:off x="1985931" y="1052523"/>
          <a:ext cx="40894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Equation" r:id="rId8" imgW="4089400" imgH="2971800" progId="Equation.3">
                  <p:embed/>
                </p:oleObj>
              </mc:Choice>
              <mc:Fallback>
                <p:oleObj name="Equation" r:id="rId8" imgW="4089400" imgH="2971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31" y="1052523"/>
                        <a:ext cx="4089400" cy="297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5"/>
          <p:cNvGraphicFramePr>
            <a:graphicFrameLocks noChangeAspect="1"/>
          </p:cNvGraphicFramePr>
          <p:nvPr/>
        </p:nvGraphicFramePr>
        <p:xfrm>
          <a:off x="1401731" y="3989398"/>
          <a:ext cx="1854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Equation" r:id="rId10" imgW="1854200" imgH="939800" progId="Equation.3">
                  <p:embed/>
                </p:oleObj>
              </mc:Choice>
              <mc:Fallback>
                <p:oleObj name="Equation" r:id="rId10" imgW="1854200" imgH="93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31" y="3989398"/>
                        <a:ext cx="18542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26"/>
          <p:cNvGraphicFramePr>
            <a:graphicFrameLocks noChangeAspect="1"/>
          </p:cNvGraphicFramePr>
          <p:nvPr/>
        </p:nvGraphicFramePr>
        <p:xfrm>
          <a:off x="6483350" y="44450"/>
          <a:ext cx="2625725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6" name="Equation" r:id="rId12" imgW="2921000" imgH="2565400" progId="Equation.3">
                  <p:embed/>
                </p:oleObj>
              </mc:Choice>
              <mc:Fallback>
                <p:oleObj name="Equation" r:id="rId12" imgW="2921000" imgH="2565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3350" y="44450"/>
                        <a:ext cx="2625725" cy="23050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895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二、应用举例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6"/>
          <p:cNvGraphicFramePr>
            <a:graphicFrameLocks noChangeAspect="1"/>
          </p:cNvGraphicFramePr>
          <p:nvPr/>
        </p:nvGraphicFramePr>
        <p:xfrm>
          <a:off x="3857620" y="928670"/>
          <a:ext cx="4889500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Equation" r:id="rId4" imgW="5029200" imgH="2057400" progId="Equation.3">
                  <p:embed/>
                </p:oleObj>
              </mc:Choice>
              <mc:Fallback>
                <p:oleObj name="Equation" r:id="rId4" imgW="5029200" imgH="2057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928670"/>
                        <a:ext cx="4889500" cy="199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7"/>
          <p:cNvGraphicFramePr>
            <a:graphicFrameLocks noChangeAspect="1"/>
          </p:cNvGraphicFramePr>
          <p:nvPr/>
        </p:nvGraphicFramePr>
        <p:xfrm>
          <a:off x="1214414" y="4857760"/>
          <a:ext cx="3778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" name="Equation" r:id="rId6" imgW="418918" imgH="431613" progId="Equation.3">
                  <p:embed/>
                </p:oleObj>
              </mc:Choice>
              <mc:Fallback>
                <p:oleObj name="Equation" r:id="rId6" imgW="418918" imgH="43161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4857760"/>
                        <a:ext cx="377825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646214" y="4564067"/>
            <a:ext cx="1328738" cy="900113"/>
            <a:chOff x="1136" y="2750"/>
            <a:chExt cx="837" cy="567"/>
          </a:xfrm>
        </p:grpSpPr>
        <p:graphicFrame>
          <p:nvGraphicFramePr>
            <p:cNvPr id="26630" name="Object 28"/>
            <p:cNvGraphicFramePr>
              <a:graphicFrameLocks noChangeAspect="1"/>
            </p:cNvGraphicFramePr>
            <p:nvPr/>
          </p:nvGraphicFramePr>
          <p:xfrm>
            <a:off x="1306" y="2750"/>
            <a:ext cx="4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6" name="Equation" r:id="rId8" imgW="748975" imgH="431613" progId="Equation.3">
                    <p:embed/>
                  </p:oleObj>
                </mc:Choice>
                <mc:Fallback>
                  <p:oleObj name="Equation" r:id="rId8" imgW="748975" imgH="431613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6" y="2750"/>
                          <a:ext cx="47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39" name="Group 22"/>
            <p:cNvGrpSpPr>
              <a:grpSpLocks/>
            </p:cNvGrpSpPr>
            <p:nvPr/>
          </p:nvGrpSpPr>
          <p:grpSpPr bwMode="auto">
            <a:xfrm>
              <a:off x="1156" y="3022"/>
              <a:ext cx="803" cy="56"/>
              <a:chOff x="1440" y="3216"/>
              <a:chExt cx="816" cy="48"/>
            </a:xfrm>
          </p:grpSpPr>
          <p:sp>
            <p:nvSpPr>
              <p:cNvPr id="26640" name="Line 23"/>
              <p:cNvSpPr>
                <a:spLocks noChangeShapeType="1"/>
              </p:cNvSpPr>
              <p:nvPr/>
            </p:nvSpPr>
            <p:spPr bwMode="auto">
              <a:xfrm>
                <a:off x="1440" y="321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1" name="Line 24"/>
              <p:cNvSpPr>
                <a:spLocks noChangeShapeType="1"/>
              </p:cNvSpPr>
              <p:nvPr/>
            </p:nvSpPr>
            <p:spPr bwMode="auto">
              <a:xfrm>
                <a:off x="1440" y="326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6631" name="Object 29"/>
            <p:cNvGraphicFramePr>
              <a:graphicFrameLocks noChangeAspect="1"/>
            </p:cNvGraphicFramePr>
            <p:nvPr/>
          </p:nvGraphicFramePr>
          <p:xfrm>
            <a:off x="1136" y="3106"/>
            <a:ext cx="837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7" name="Equation" r:id="rId10" imgW="1562100" imgH="393700" progId="Equation.3">
                    <p:embed/>
                  </p:oleObj>
                </mc:Choice>
                <mc:Fallback>
                  <p:oleObj name="Equation" r:id="rId10" imgW="1562100" imgH="3937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3106"/>
                          <a:ext cx="837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30"/>
          <p:cNvGraphicFramePr>
            <a:graphicFrameLocks noChangeAspect="1"/>
          </p:cNvGraphicFramePr>
          <p:nvPr/>
        </p:nvGraphicFramePr>
        <p:xfrm>
          <a:off x="3047977" y="4071942"/>
          <a:ext cx="4202112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name="Equation" r:id="rId12" imgW="1828800" imgH="939800" progId="Equation.DSMT4">
                  <p:embed/>
                </p:oleObj>
              </mc:Choice>
              <mc:Fallback>
                <p:oleObj name="Equation" r:id="rId12" imgW="1828800" imgH="9398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977" y="4071942"/>
                        <a:ext cx="4202112" cy="215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0"/>
          <p:cNvSpPr txBox="1">
            <a:spLocks noChangeArrowheads="1"/>
          </p:cNvSpPr>
          <p:nvPr/>
        </p:nvSpPr>
        <p:spPr bwMode="auto">
          <a:xfrm>
            <a:off x="8120046" y="4691861"/>
            <a:ext cx="900112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(×)</a:t>
            </a:r>
          </a:p>
        </p:txBody>
      </p: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428572" y="2957799"/>
            <a:ext cx="8501122" cy="953955"/>
            <a:chOff x="567" y="1744"/>
            <a:chExt cx="4545" cy="895"/>
          </a:xfrm>
        </p:grpSpPr>
        <p:sp>
          <p:nvSpPr>
            <p:cNvPr id="26638" name="Text Box 38"/>
            <p:cNvSpPr txBox="1">
              <a:spLocks noChangeArrowheads="1"/>
            </p:cNvSpPr>
            <p:nvPr/>
          </p:nvSpPr>
          <p:spPr bwMode="auto">
            <a:xfrm>
              <a:off x="567" y="1744"/>
              <a:ext cx="4545" cy="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solidFill>
                    <a:schemeClr val="accent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注意</a:t>
              </a:r>
              <a:r>
                <a:rPr lang="en-US" altLang="zh-CN" sz="2800" dirty="0" smtClean="0">
                  <a:solidFill>
                    <a:schemeClr val="accent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:</a:t>
              </a:r>
              <a:r>
                <a:rPr lang="zh-CN" altLang="en-US" sz="2800" dirty="0">
                  <a:solidFill>
                    <a:schemeClr val="accent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若利用行列式性质</a:t>
              </a:r>
              <a:r>
                <a:rPr lang="en-US" altLang="zh-CN" sz="2800" dirty="0">
                  <a:solidFill>
                    <a:schemeClr val="accent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4,</a:t>
              </a:r>
              <a:r>
                <a:rPr lang="zh-CN" altLang="en-US" sz="2800" dirty="0">
                  <a:solidFill>
                    <a:schemeClr val="accent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分解行列式</a:t>
              </a:r>
              <a:r>
                <a:rPr lang="en-US" altLang="zh-CN" sz="2800" dirty="0">
                  <a:solidFill>
                    <a:schemeClr val="accent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</a:p>
            <a:p>
              <a:r>
                <a:rPr lang="en-US" altLang="zh-CN" sz="2800" dirty="0">
                  <a:solidFill>
                    <a:schemeClr val="accent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  </a:t>
              </a:r>
              <a:r>
                <a:rPr lang="zh-CN" altLang="en-US" sz="2800" dirty="0">
                  <a:solidFill>
                    <a:schemeClr val="accent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则共有  个行列式相加</a:t>
              </a:r>
              <a:r>
                <a:rPr lang="en-US" altLang="zh-CN" sz="2800" dirty="0" smtClean="0">
                  <a:solidFill>
                    <a:schemeClr val="accent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lang="zh-CN" altLang="en-US" sz="2800" dirty="0" smtClean="0">
                  <a:solidFill>
                    <a:schemeClr val="accent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而</a:t>
              </a:r>
              <a:r>
                <a:rPr lang="zh-CN" altLang="en-US" sz="2800" dirty="0">
                  <a:solidFill>
                    <a:schemeClr val="accent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不是两个行列式之和</a:t>
              </a:r>
              <a:r>
                <a:rPr lang="en-US" altLang="zh-CN" sz="2800" dirty="0">
                  <a:solidFill>
                    <a:schemeClr val="accent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.</a:t>
              </a:r>
              <a:endParaRPr lang="en-US" altLang="zh-CN" sz="36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26629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5909796"/>
                </p:ext>
              </p:extLst>
            </p:nvPr>
          </p:nvGraphicFramePr>
          <p:xfrm>
            <a:off x="1664" y="2186"/>
            <a:ext cx="197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9" name="Equation" r:id="rId14" imgW="177646" imgH="190335" progId="Equation.DSMT4">
                    <p:embed/>
                  </p:oleObj>
                </mc:Choice>
                <mc:Fallback>
                  <p:oleObj name="Equation" r:id="rId14" imgW="177646" imgH="190335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4" y="2186"/>
                          <a:ext cx="197" cy="35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43"/>
          <p:cNvSpPr txBox="1">
            <a:spLocks noChangeArrowheads="1"/>
          </p:cNvSpPr>
          <p:nvPr/>
        </p:nvSpPr>
        <p:spPr bwMode="auto">
          <a:xfrm>
            <a:off x="7273902" y="4749810"/>
            <a:ext cx="71755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</a:rPr>
              <a:t>= 0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6637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895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二、应用举例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357158" y="1071546"/>
            <a:ext cx="45370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   </a:t>
            </a:r>
            <a:r>
              <a:rPr lang="zh-CN" altLang="en-US" dirty="0">
                <a:latin typeface="Times New Roman" pitchFamily="18" charset="0"/>
              </a:rPr>
              <a:t>计算 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阶行列式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4"/>
          <p:cNvGraphicFramePr>
            <a:graphicFrameLocks noChangeAspect="1"/>
          </p:cNvGraphicFramePr>
          <p:nvPr/>
        </p:nvGraphicFramePr>
        <p:xfrm>
          <a:off x="1385888" y="4119556"/>
          <a:ext cx="665162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4" name="Equation" r:id="rId4" imgW="736280" imgH="317362" progId="Equation.3">
                  <p:embed/>
                </p:oleObj>
              </mc:Choice>
              <mc:Fallback>
                <p:oleObj name="Equation" r:id="rId4" imgW="736280" imgH="317362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4119556"/>
                        <a:ext cx="665162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5"/>
          <p:cNvGraphicFramePr>
            <a:graphicFrameLocks noChangeAspect="1"/>
          </p:cNvGraphicFramePr>
          <p:nvPr/>
        </p:nvGraphicFramePr>
        <p:xfrm>
          <a:off x="2555875" y="4117969"/>
          <a:ext cx="8826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5" name="Equation" r:id="rId6" imgW="977900" imgH="431800" progId="Equation.3">
                  <p:embed/>
                </p:oleObj>
              </mc:Choice>
              <mc:Fallback>
                <p:oleObj name="Equation" r:id="rId6" imgW="977900" imgH="4318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117969"/>
                        <a:ext cx="88265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6"/>
          <p:cNvGraphicFramePr>
            <a:graphicFrameLocks noChangeAspect="1"/>
          </p:cNvGraphicFramePr>
          <p:nvPr/>
        </p:nvGraphicFramePr>
        <p:xfrm>
          <a:off x="1428728" y="4857760"/>
          <a:ext cx="4527550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6" name="Equation" r:id="rId8" imgW="5016500" imgH="1524000" progId="Equation.3">
                  <p:embed/>
                </p:oleObj>
              </mc:Choice>
              <mc:Fallback>
                <p:oleObj name="Equation" r:id="rId8" imgW="5016500" imgH="15240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4857760"/>
                        <a:ext cx="4527550" cy="1373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714348" y="1643050"/>
            <a:ext cx="2305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正确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的解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6" name="Object 37"/>
          <p:cNvGraphicFramePr>
            <a:graphicFrameLocks noChangeAspect="1"/>
          </p:cNvGraphicFramePr>
          <p:nvPr/>
        </p:nvGraphicFramePr>
        <p:xfrm>
          <a:off x="1403350" y="2533644"/>
          <a:ext cx="6302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7" name="Equation" r:id="rId10" imgW="698197" imgH="317362" progId="Equation.3">
                  <p:embed/>
                </p:oleObj>
              </mc:Choice>
              <mc:Fallback>
                <p:oleObj name="Equation" r:id="rId10" imgW="698197" imgH="317362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533644"/>
                        <a:ext cx="630238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8"/>
          <p:cNvGraphicFramePr>
            <a:graphicFrameLocks noChangeAspect="1"/>
          </p:cNvGraphicFramePr>
          <p:nvPr/>
        </p:nvGraphicFramePr>
        <p:xfrm>
          <a:off x="2484438" y="2500306"/>
          <a:ext cx="144303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8" name="Equation" r:id="rId12" imgW="1600200" imgH="419100" progId="Equation.3">
                  <p:embed/>
                </p:oleObj>
              </mc:Choice>
              <mc:Fallback>
                <p:oleObj name="Equation" r:id="rId12" imgW="1600200" imgH="4191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500306"/>
                        <a:ext cx="1443037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9"/>
          <p:cNvGraphicFramePr>
            <a:graphicFrameLocks noChangeAspect="1"/>
          </p:cNvGraphicFramePr>
          <p:nvPr/>
        </p:nvGraphicFramePr>
        <p:xfrm>
          <a:off x="1374775" y="3255956"/>
          <a:ext cx="68738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Equation" r:id="rId14" imgW="761669" imgH="317362" progId="Equation.3">
                  <p:embed/>
                </p:oleObj>
              </mc:Choice>
              <mc:Fallback>
                <p:oleObj name="Equation" r:id="rId14" imgW="761669" imgH="317362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3255956"/>
                        <a:ext cx="687388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0"/>
          <p:cNvGraphicFramePr>
            <a:graphicFrameLocks noChangeAspect="1"/>
          </p:cNvGraphicFramePr>
          <p:nvPr/>
        </p:nvGraphicFramePr>
        <p:xfrm>
          <a:off x="2479675" y="2981319"/>
          <a:ext cx="51879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Equation" r:id="rId16" imgW="5753100" imgH="990600" progId="Equation.3">
                  <p:embed/>
                </p:oleObj>
              </mc:Choice>
              <mc:Fallback>
                <p:oleObj name="Equation" r:id="rId16" imgW="5753100" imgH="990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2981319"/>
                        <a:ext cx="5187950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41"/>
          <p:cNvGraphicFramePr>
            <a:graphicFrameLocks noChangeAspect="1"/>
          </p:cNvGraphicFramePr>
          <p:nvPr/>
        </p:nvGraphicFramePr>
        <p:xfrm>
          <a:off x="4722813" y="820738"/>
          <a:ext cx="4313237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name="Equation" r:id="rId18" imgW="5029200" imgH="2057400" progId="Equation.3">
                  <p:embed/>
                </p:oleObj>
              </mc:Choice>
              <mc:Fallback>
                <p:oleObj name="Equation" r:id="rId18" imgW="5029200" imgH="20574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820738"/>
                        <a:ext cx="4313237" cy="17637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895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二、应用举例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895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一、行列式的性质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38200" y="5454650"/>
            <a:ext cx="7391400" cy="584200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性质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行列式与它的转置行列式相等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928662" y="1071546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记</a:t>
            </a:r>
          </a:p>
        </p:txBody>
      </p:sp>
      <p:graphicFrame>
        <p:nvGraphicFramePr>
          <p:cNvPr id="15" name="Object 157"/>
          <p:cNvGraphicFramePr>
            <a:graphicFrameLocks noChangeAspect="1"/>
          </p:cNvGraphicFramePr>
          <p:nvPr/>
        </p:nvGraphicFramePr>
        <p:xfrm>
          <a:off x="1187450" y="1566863"/>
          <a:ext cx="338455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4" imgW="1485900" imgH="927100" progId="Equation.DSMT4">
                  <p:embed/>
                </p:oleObj>
              </mc:Choice>
              <mc:Fallback>
                <p:oleObj name="Equation" r:id="rId4" imgW="1485900" imgH="927100" progId="Equation.DSMT4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566863"/>
                        <a:ext cx="3384550" cy="211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23"/>
          <p:cNvSpPr>
            <a:spLocks noChangeShapeType="1"/>
          </p:cNvSpPr>
          <p:nvPr/>
        </p:nvSpPr>
        <p:spPr bwMode="auto">
          <a:xfrm>
            <a:off x="1692275" y="1854200"/>
            <a:ext cx="3024188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976813" y="1638300"/>
            <a:ext cx="3444875" cy="1944688"/>
            <a:chOff x="3205" y="1162"/>
            <a:chExt cx="2170" cy="1225"/>
          </a:xfrm>
        </p:grpSpPr>
        <p:graphicFrame>
          <p:nvGraphicFramePr>
            <p:cNvPr id="1034" name="Object 158"/>
            <p:cNvGraphicFramePr>
              <a:graphicFrameLocks noChangeAspect="1"/>
            </p:cNvGraphicFramePr>
            <p:nvPr/>
          </p:nvGraphicFramePr>
          <p:xfrm>
            <a:off x="3205" y="1616"/>
            <a:ext cx="52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" name="Equation" r:id="rId6" imgW="368300" imgH="190500" progId="Equation.DSMT4">
                    <p:embed/>
                  </p:oleObj>
                </mc:Choice>
                <mc:Fallback>
                  <p:oleObj name="Equation" r:id="rId6" imgW="368300" imgH="190500" progId="Equation.DSMT4">
                    <p:embed/>
                    <p:pic>
                      <p:nvPicPr>
                        <p:cNvPr id="0" name="Object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5" y="1616"/>
                          <a:ext cx="528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6" name="Line 25"/>
            <p:cNvSpPr>
              <a:spLocks noChangeShapeType="1"/>
            </p:cNvSpPr>
            <p:nvPr/>
          </p:nvSpPr>
          <p:spPr bwMode="auto">
            <a:xfrm>
              <a:off x="3744" y="1162"/>
              <a:ext cx="0" cy="12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7" name="Line 26"/>
            <p:cNvSpPr>
              <a:spLocks noChangeShapeType="1"/>
            </p:cNvSpPr>
            <p:nvPr/>
          </p:nvSpPr>
          <p:spPr bwMode="auto">
            <a:xfrm>
              <a:off x="5375" y="1162"/>
              <a:ext cx="0" cy="12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1" name="Object 159"/>
          <p:cNvGraphicFramePr>
            <a:graphicFrameLocks noChangeAspect="1"/>
          </p:cNvGraphicFramePr>
          <p:nvPr/>
        </p:nvGraphicFramePr>
        <p:xfrm>
          <a:off x="5816600" y="1595438"/>
          <a:ext cx="492125" cy="205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8" imgW="215806" imgH="901309" progId="Equation.DSMT4">
                  <p:embed/>
                </p:oleObj>
              </mc:Choice>
              <mc:Fallback>
                <p:oleObj name="Equation" r:id="rId8" imgW="215806" imgH="901309" progId="Equation.DSMT4">
                  <p:embed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1595438"/>
                        <a:ext cx="492125" cy="205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60"/>
          <p:cNvGraphicFramePr>
            <a:graphicFrameLocks noChangeAspect="1"/>
          </p:cNvGraphicFramePr>
          <p:nvPr/>
        </p:nvGraphicFramePr>
        <p:xfrm>
          <a:off x="6535738" y="1601788"/>
          <a:ext cx="549275" cy="205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10" imgW="241195" imgH="901309" progId="Equation.DSMT4">
                  <p:embed/>
                </p:oleObj>
              </mc:Choice>
              <mc:Fallback>
                <p:oleObj name="Equation" r:id="rId10" imgW="241195" imgH="901309" progId="Equation.DSMT4">
                  <p:embed/>
                  <p:pic>
                    <p:nvPicPr>
                      <p:cNvPr id="0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738" y="1601788"/>
                        <a:ext cx="549275" cy="205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61"/>
          <p:cNvGraphicFramePr>
            <a:graphicFrameLocks noChangeAspect="1"/>
          </p:cNvGraphicFramePr>
          <p:nvPr/>
        </p:nvGraphicFramePr>
        <p:xfrm>
          <a:off x="7910513" y="1604963"/>
          <a:ext cx="549275" cy="205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12" imgW="241195" imgH="901309" progId="Equation.DSMT4">
                  <p:embed/>
                </p:oleObj>
              </mc:Choice>
              <mc:Fallback>
                <p:oleObj name="Equation" r:id="rId12" imgW="241195" imgH="901309" progId="Equation.DSMT4">
                  <p:embed/>
                  <p:pic>
                    <p:nvPicPr>
                      <p:cNvPr id="0" name="Objec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0513" y="1604963"/>
                        <a:ext cx="549275" cy="205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62"/>
          <p:cNvGraphicFramePr>
            <a:graphicFrameLocks noChangeAspect="1"/>
          </p:cNvGraphicFramePr>
          <p:nvPr/>
        </p:nvGraphicFramePr>
        <p:xfrm>
          <a:off x="7294563" y="1592263"/>
          <a:ext cx="404812" cy="205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14" imgW="177723" imgH="901309" progId="Equation.DSMT4">
                  <p:embed/>
                </p:oleObj>
              </mc:Choice>
              <mc:Fallback>
                <p:oleObj name="Equation" r:id="rId14" imgW="177723" imgH="901309" progId="Equation.DSMT4">
                  <p:embed/>
                  <p:pic>
                    <p:nvPicPr>
                      <p:cNvPr id="0" name="Object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563" y="1592263"/>
                        <a:ext cx="404812" cy="205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32"/>
          <p:cNvSpPr>
            <a:spLocks noChangeShapeType="1"/>
          </p:cNvSpPr>
          <p:nvPr/>
        </p:nvSpPr>
        <p:spPr bwMode="auto">
          <a:xfrm>
            <a:off x="1692275" y="2430463"/>
            <a:ext cx="3024188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1692275" y="3438525"/>
            <a:ext cx="3024188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900113" y="4159253"/>
            <a:ext cx="7673975" cy="584201"/>
            <a:chOff x="567" y="2750"/>
            <a:chExt cx="4834" cy="368"/>
          </a:xfrm>
        </p:grpSpPr>
        <p:sp>
          <p:nvSpPr>
            <p:cNvPr id="1045" name="Rectangle 5"/>
            <p:cNvSpPr>
              <a:spLocks noChangeArrowheads="1"/>
            </p:cNvSpPr>
            <p:nvPr/>
          </p:nvSpPr>
          <p:spPr bwMode="auto">
            <a:xfrm>
              <a:off x="567" y="2750"/>
              <a:ext cx="483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itchFamily="18" charset="0"/>
                </a:rPr>
                <a:t>行列式      称为行列式    </a:t>
              </a:r>
              <a:r>
                <a:rPr lang="zh-CN" altLang="en-US" dirty="0" smtClean="0">
                  <a:latin typeface="Times New Roman" pitchFamily="18" charset="0"/>
                </a:rPr>
                <a:t>的</a:t>
              </a:r>
              <a:r>
                <a:rPr lang="zh-CN" altLang="en-US" dirty="0">
                  <a:solidFill>
                    <a:srgbClr val="0000FF"/>
                  </a:solidFill>
                  <a:latin typeface="Times New Roman" pitchFamily="18" charset="0"/>
                </a:rPr>
                <a:t>转置行列式</a:t>
              </a:r>
              <a:r>
                <a:rPr lang="en-US" altLang="zh-CN" dirty="0">
                  <a:latin typeface="Times New Roman" pitchFamily="18" charset="0"/>
                </a:rPr>
                <a:t>.    </a:t>
              </a:r>
            </a:p>
          </p:txBody>
        </p:sp>
        <p:graphicFrame>
          <p:nvGraphicFramePr>
            <p:cNvPr id="1032" name="Object 163"/>
            <p:cNvGraphicFramePr>
              <a:graphicFrameLocks noChangeAspect="1"/>
            </p:cNvGraphicFramePr>
            <p:nvPr/>
          </p:nvGraphicFramePr>
          <p:xfrm>
            <a:off x="3060" y="2840"/>
            <a:ext cx="199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4" name="Equation" r:id="rId16" imgW="317225" imgH="291847" progId="Equation.3">
                    <p:embed/>
                  </p:oleObj>
                </mc:Choice>
                <mc:Fallback>
                  <p:oleObj name="Equation" r:id="rId16" imgW="317225" imgH="291847" progId="Equation.3">
                    <p:embed/>
                    <p:pic>
                      <p:nvPicPr>
                        <p:cNvPr id="0" name="Object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840"/>
                          <a:ext cx="199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164"/>
            <p:cNvGraphicFramePr>
              <a:graphicFrameLocks noChangeAspect="1"/>
            </p:cNvGraphicFramePr>
            <p:nvPr/>
          </p:nvGraphicFramePr>
          <p:xfrm>
            <a:off x="1448" y="2758"/>
            <a:ext cx="32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" name="Equation" r:id="rId18" imgW="228600" imgH="190500" progId="Equation.DSMT4">
                    <p:embed/>
                  </p:oleObj>
                </mc:Choice>
                <mc:Fallback>
                  <p:oleObj name="Equation" r:id="rId18" imgW="228600" imgH="190500" progId="Equation.DSMT4">
                    <p:embed/>
                    <p:pic>
                      <p:nvPicPr>
                        <p:cNvPr id="0" name="Object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8" y="2758"/>
                          <a:ext cx="328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898525" y="4794258"/>
            <a:ext cx="2711450" cy="584201"/>
            <a:chOff x="566" y="3150"/>
            <a:chExt cx="1708" cy="368"/>
          </a:xfrm>
        </p:grpSpPr>
        <p:sp>
          <p:nvSpPr>
            <p:cNvPr id="1044" name="Rectangle 38"/>
            <p:cNvSpPr>
              <a:spLocks noChangeArrowheads="1"/>
            </p:cNvSpPr>
            <p:nvPr/>
          </p:nvSpPr>
          <p:spPr bwMode="auto">
            <a:xfrm>
              <a:off x="566" y="3150"/>
              <a:ext cx="170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</a:pPr>
              <a:r>
                <a:rPr lang="zh-CN" altLang="en-US" dirty="0" smtClean="0">
                  <a:solidFill>
                    <a:schemeClr val="hlink"/>
                  </a:solidFill>
                </a:rPr>
                <a:t>显然              </a:t>
              </a:r>
              <a:r>
                <a:rPr lang="en-US" altLang="zh-CN" dirty="0">
                  <a:solidFill>
                    <a:schemeClr val="hlink"/>
                  </a:solidFill>
                </a:rPr>
                <a:t>.</a:t>
              </a:r>
            </a:p>
          </p:txBody>
        </p:sp>
        <p:graphicFrame>
          <p:nvGraphicFramePr>
            <p:cNvPr id="1031" name="Object 1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1771475"/>
                </p:ext>
              </p:extLst>
            </p:nvPr>
          </p:nvGraphicFramePr>
          <p:xfrm>
            <a:off x="1152" y="3190"/>
            <a:ext cx="100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" name="Equation" r:id="rId20" imgW="698500" imgH="228600" progId="Equation.DSMT4">
                    <p:embed/>
                  </p:oleObj>
                </mc:Choice>
                <mc:Fallback>
                  <p:oleObj name="Equation" r:id="rId20" imgW="698500" imgH="228600" progId="Equation.DSMT4">
                    <p:embed/>
                    <p:pic>
                      <p:nvPicPr>
                        <p:cNvPr id="0" name="Object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190"/>
                          <a:ext cx="1002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4" grpId="0" autoUpdateAnimBg="0"/>
      <p:bldP spid="16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719119" y="813795"/>
            <a:ext cx="12096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证明</a:t>
            </a:r>
          </a:p>
        </p:txBody>
      </p:sp>
      <p:graphicFrame>
        <p:nvGraphicFramePr>
          <p:cNvPr id="3" name="Object 50"/>
          <p:cNvGraphicFramePr>
            <a:graphicFrameLocks noChangeAspect="1"/>
          </p:cNvGraphicFramePr>
          <p:nvPr/>
        </p:nvGraphicFramePr>
        <p:xfrm>
          <a:off x="1928794" y="928670"/>
          <a:ext cx="4292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4" imgW="4292600" imgH="469900" progId="Equation.3">
                  <p:embed/>
                </p:oleObj>
              </mc:Choice>
              <mc:Fallback>
                <p:oleObj name="Equation" r:id="rId4" imgW="4292600" imgH="4699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928670"/>
                        <a:ext cx="4292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1"/>
          <p:cNvGraphicFramePr>
            <a:graphicFrameLocks noChangeAspect="1"/>
          </p:cNvGraphicFramePr>
          <p:nvPr/>
        </p:nvGraphicFramePr>
        <p:xfrm>
          <a:off x="1308122" y="1357298"/>
          <a:ext cx="6407150" cy="210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6" imgW="2857500" imgH="939800" progId="Equation.DSMT4">
                  <p:embed/>
                </p:oleObj>
              </mc:Choice>
              <mc:Fallback>
                <p:oleObj name="Equation" r:id="rId6" imgW="2857500" imgH="9398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22" y="1357298"/>
                        <a:ext cx="6407150" cy="210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2"/>
          <p:cNvGraphicFramePr>
            <a:graphicFrameLocks noChangeAspect="1"/>
          </p:cNvGraphicFramePr>
          <p:nvPr/>
        </p:nvGraphicFramePr>
        <p:xfrm>
          <a:off x="939800" y="3498848"/>
          <a:ext cx="3721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8" imgW="3721100" imgH="533400" progId="Equation.3">
                  <p:embed/>
                </p:oleObj>
              </mc:Choice>
              <mc:Fallback>
                <p:oleObj name="Equation" r:id="rId8" imgW="3721100" imgH="5334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3498848"/>
                        <a:ext cx="37211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4648200" y="3428998"/>
            <a:ext cx="1579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Times New Roman" pitchFamily="18" charset="0"/>
              </a:rPr>
              <a:t>按定义</a:t>
            </a:r>
          </a:p>
        </p:txBody>
      </p:sp>
      <p:graphicFrame>
        <p:nvGraphicFramePr>
          <p:cNvPr id="7" name="Object 53"/>
          <p:cNvGraphicFramePr>
            <a:graphicFrameLocks noChangeAspect="1"/>
          </p:cNvGraphicFramePr>
          <p:nvPr/>
        </p:nvGraphicFramePr>
        <p:xfrm>
          <a:off x="1439863" y="4038598"/>
          <a:ext cx="5257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10" imgW="5257800" imgH="1244600" progId="Equation.3">
                  <p:embed/>
                </p:oleObj>
              </mc:Choice>
              <mc:Fallback>
                <p:oleObj name="Equation" r:id="rId10" imgW="5257800" imgH="12446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4038598"/>
                        <a:ext cx="52578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85800" y="5273673"/>
            <a:ext cx="55419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行列式 </a:t>
            </a:r>
            <a:r>
              <a:rPr lang="en-US" altLang="zh-CN" i="1" dirty="0" smtClean="0">
                <a:latin typeface="Times New Roman" pitchFamily="18" charset="0"/>
              </a:rPr>
              <a:t>D </a:t>
            </a:r>
            <a:r>
              <a:rPr lang="zh-CN" altLang="en-US" dirty="0" smtClean="0">
                <a:latin typeface="Times New Roman" pitchFamily="18" charset="0"/>
              </a:rPr>
              <a:t>还可</a:t>
            </a:r>
            <a:r>
              <a:rPr lang="zh-CN" altLang="en-US" dirty="0">
                <a:latin typeface="Times New Roman" pitchFamily="18" charset="0"/>
              </a:rPr>
              <a:t>表示为</a:t>
            </a:r>
          </a:p>
        </p:txBody>
      </p:sp>
      <p:graphicFrame>
        <p:nvGraphicFramePr>
          <p:cNvPr id="9" name="Object 54"/>
          <p:cNvGraphicFramePr>
            <a:graphicFrameLocks noChangeAspect="1"/>
          </p:cNvGraphicFramePr>
          <p:nvPr/>
        </p:nvGraphicFramePr>
        <p:xfrm>
          <a:off x="1589102" y="5883273"/>
          <a:ext cx="5054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12" imgW="5054600" imgH="558800" progId="Equation.3">
                  <p:embed/>
                </p:oleObj>
              </mc:Choice>
              <mc:Fallback>
                <p:oleObj name="Equation" r:id="rId12" imgW="5054600" imgH="5588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102" y="5883273"/>
                        <a:ext cx="50546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55"/>
          <p:cNvGraphicFramePr>
            <a:graphicFrameLocks noChangeAspect="1"/>
          </p:cNvGraphicFramePr>
          <p:nvPr/>
        </p:nvGraphicFramePr>
        <p:xfrm>
          <a:off x="4476750" y="3143248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14" imgW="190500" imgH="419100" progId="Equation.3">
                  <p:embed/>
                </p:oleObj>
              </mc:Choice>
              <mc:Fallback>
                <p:oleObj name="Equation" r:id="rId14" imgW="190500" imgH="4191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143248"/>
                        <a:ext cx="190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895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一、行列式的性质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596336" y="5889523"/>
            <a:ext cx="12588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1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571472" y="3482991"/>
            <a:ext cx="7160935" cy="1077218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性质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互换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行列式的任意两行（列）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,</a:t>
            </a:r>
          </a:p>
          <a:p>
            <a:pPr>
              <a:defRPr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    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行列式</a:t>
            </a:r>
            <a:r>
              <a:rPr lang="zh-CN" altLang="en-US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变号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42910" y="4768875"/>
            <a:ext cx="1150938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证明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000232" y="4786322"/>
            <a:ext cx="1876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itchFamily="18" charset="0"/>
              </a:rPr>
              <a:t>设行列式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428596" y="1071546"/>
            <a:ext cx="8186857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行列式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中行与列具有同等的地位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行列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式的性质凡是对</a:t>
            </a:r>
            <a:r>
              <a:rPr lang="zh-CN" altLang="en-US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成立的对</a:t>
            </a:r>
            <a:r>
              <a:rPr lang="zh-CN" altLang="en-US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列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也同样成立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因此，在后面的性质中，如果对行列都成立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性质，我们</a:t>
            </a:r>
            <a:r>
              <a:rPr lang="zh-CN" altLang="en-US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只证明对行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成立。</a:t>
            </a:r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3357554" y="557214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4" imgW="1701800" imgH="469900" progId="Equation.3">
                  <p:embed/>
                </p:oleObj>
              </mc:Choice>
              <mc:Fallback>
                <p:oleObj name="Equation" r:id="rId4" imgW="17018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557214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895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一、行列式的性质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utoUpdateAnimBg="0"/>
      <p:bldP spid="7" grpId="0" autoUpdateAnimBg="0"/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50"/>
          <p:cNvGraphicFramePr>
            <a:graphicFrameLocks noChangeAspect="1"/>
          </p:cNvGraphicFramePr>
          <p:nvPr/>
        </p:nvGraphicFramePr>
        <p:xfrm>
          <a:off x="674688" y="1428736"/>
          <a:ext cx="34544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Equation" r:id="rId4" imgW="3454400" imgH="3657600" progId="Equation.3">
                  <p:embed/>
                </p:oleObj>
              </mc:Choice>
              <mc:Fallback>
                <p:oleObj name="Equation" r:id="rId4" imgW="3454400" imgH="36576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1428736"/>
                        <a:ext cx="3454400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ine 14"/>
          <p:cNvSpPr>
            <a:spLocks noChangeShapeType="1"/>
          </p:cNvSpPr>
          <p:nvPr/>
        </p:nvSpPr>
        <p:spPr bwMode="auto">
          <a:xfrm flipH="1">
            <a:off x="900113" y="2725723"/>
            <a:ext cx="431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" name="Line 27"/>
          <p:cNvSpPr>
            <a:spLocks noChangeShapeType="1"/>
          </p:cNvSpPr>
          <p:nvPr/>
        </p:nvSpPr>
        <p:spPr bwMode="auto">
          <a:xfrm flipH="1">
            <a:off x="874713" y="3805223"/>
            <a:ext cx="431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0" y="3619486"/>
            <a:ext cx="1042988" cy="457200"/>
            <a:chOff x="0" y="1816"/>
            <a:chExt cx="596" cy="288"/>
          </a:xfrm>
        </p:grpSpPr>
        <p:graphicFrame>
          <p:nvGraphicFramePr>
            <p:cNvPr id="4105" name="Object 51"/>
            <p:cNvGraphicFramePr>
              <a:graphicFrameLocks noChangeAspect="1"/>
            </p:cNvGraphicFramePr>
            <p:nvPr/>
          </p:nvGraphicFramePr>
          <p:xfrm>
            <a:off x="237" y="1820"/>
            <a:ext cx="134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3" name="Equation" r:id="rId6" imgW="215806" imgH="368140" progId="Equation.3">
                    <p:embed/>
                  </p:oleObj>
                </mc:Choice>
                <mc:Fallback>
                  <p:oleObj name="Equation" r:id="rId6" imgW="215806" imgH="36814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" y="1820"/>
                          <a:ext cx="134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3" name="Text Box 30"/>
            <p:cNvSpPr txBox="1">
              <a:spLocks noChangeArrowheads="1"/>
            </p:cNvSpPr>
            <p:nvPr/>
          </p:nvSpPr>
          <p:spPr bwMode="auto">
            <a:xfrm>
              <a:off x="0" y="1816"/>
              <a:ext cx="5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/>
                <a:t>第  行</a:t>
              </a:r>
            </a:p>
          </p:txBody>
        </p:sp>
      </p:grpSp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4437063" y="884238"/>
            <a:ext cx="4219575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Times New Roman" pitchFamily="18" charset="0"/>
              </a:rPr>
              <a:t>交换其第 </a:t>
            </a:r>
            <a:r>
              <a:rPr lang="en-US" altLang="zh-CN" i="1" dirty="0" err="1">
                <a:latin typeface="Times New Roman" pitchFamily="18" charset="0"/>
              </a:rPr>
              <a:t>i</a:t>
            </a:r>
            <a:r>
              <a:rPr lang="en-US" altLang="zh-CN" i="1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行和第 </a:t>
            </a:r>
            <a:r>
              <a:rPr lang="en-US" altLang="zh-CN" i="1" dirty="0">
                <a:latin typeface="Times New Roman" pitchFamily="18" charset="0"/>
              </a:rPr>
              <a:t>j</a:t>
            </a:r>
            <a:r>
              <a:rPr lang="zh-CN" altLang="en-US" dirty="0">
                <a:latin typeface="Times New Roman" pitchFamily="18" charset="0"/>
              </a:rPr>
              <a:t>行，</a:t>
            </a:r>
            <a:r>
              <a:rPr lang="zh-CN" altLang="en-US" dirty="0"/>
              <a:t>有</a:t>
            </a:r>
          </a:p>
        </p:txBody>
      </p:sp>
      <p:graphicFrame>
        <p:nvGraphicFramePr>
          <p:cNvPr id="9" name="Object 52"/>
          <p:cNvGraphicFramePr>
            <a:graphicFrameLocks noChangeAspect="1"/>
          </p:cNvGraphicFramePr>
          <p:nvPr/>
        </p:nvGraphicFramePr>
        <p:xfrm>
          <a:off x="5073650" y="1422400"/>
          <a:ext cx="35306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Equation" r:id="rId8" imgW="3530600" imgH="3657600" progId="Equation.3">
                  <p:embed/>
                </p:oleObj>
              </mc:Choice>
              <mc:Fallback>
                <p:oleObj name="Equation" r:id="rId8" imgW="3530600" imgH="36576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1422400"/>
                        <a:ext cx="3530600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4483102" y="2540000"/>
            <a:ext cx="1276350" cy="457200"/>
            <a:chOff x="2824" y="1367"/>
            <a:chExt cx="804" cy="288"/>
          </a:xfrm>
        </p:grpSpPr>
        <p:sp>
          <p:nvSpPr>
            <p:cNvPr id="4120" name="Line 34"/>
            <p:cNvSpPr>
              <a:spLocks noChangeShapeType="1"/>
            </p:cNvSpPr>
            <p:nvPr/>
          </p:nvSpPr>
          <p:spPr bwMode="auto">
            <a:xfrm flipH="1">
              <a:off x="3356" y="1480"/>
              <a:ext cx="2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121" name="Group 35"/>
            <p:cNvGrpSpPr>
              <a:grpSpLocks/>
            </p:cNvGrpSpPr>
            <p:nvPr/>
          </p:nvGrpSpPr>
          <p:grpSpPr bwMode="auto">
            <a:xfrm>
              <a:off x="2824" y="1367"/>
              <a:ext cx="600" cy="288"/>
              <a:chOff x="19" y="1721"/>
              <a:chExt cx="600" cy="288"/>
            </a:xfrm>
          </p:grpSpPr>
          <p:graphicFrame>
            <p:nvGraphicFramePr>
              <p:cNvPr id="4104" name="Object 53"/>
              <p:cNvGraphicFramePr>
                <a:graphicFrameLocks noChangeAspect="1"/>
              </p:cNvGraphicFramePr>
              <p:nvPr/>
            </p:nvGraphicFramePr>
            <p:xfrm>
              <a:off x="260" y="1744"/>
              <a:ext cx="87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65" name="Equation" r:id="rId10" imgW="139639" imgH="291973" progId="Equation.3">
                      <p:embed/>
                    </p:oleObj>
                  </mc:Choice>
                  <mc:Fallback>
                    <p:oleObj name="Equation" r:id="rId10" imgW="139639" imgH="291973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0" y="1744"/>
                            <a:ext cx="87" cy="1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22" name="Text Box 37"/>
              <p:cNvSpPr txBox="1">
                <a:spLocks noChangeArrowheads="1"/>
              </p:cNvSpPr>
              <p:nvPr/>
            </p:nvSpPr>
            <p:spPr bwMode="auto">
              <a:xfrm>
                <a:off x="19" y="1721"/>
                <a:ext cx="6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000" dirty="0"/>
                  <a:t>第  行</a:t>
                </a:r>
              </a:p>
            </p:txBody>
          </p:sp>
        </p:grpSp>
      </p:grp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4424363" y="3619500"/>
            <a:ext cx="1309687" cy="457200"/>
            <a:chOff x="2787" y="2047"/>
            <a:chExt cx="825" cy="288"/>
          </a:xfrm>
        </p:grpSpPr>
        <p:sp>
          <p:nvSpPr>
            <p:cNvPr id="4117" name="Line 38"/>
            <p:cNvSpPr>
              <a:spLocks noChangeShapeType="1"/>
            </p:cNvSpPr>
            <p:nvPr/>
          </p:nvSpPr>
          <p:spPr bwMode="auto">
            <a:xfrm flipH="1">
              <a:off x="3340" y="2160"/>
              <a:ext cx="2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118" name="Group 39"/>
            <p:cNvGrpSpPr>
              <a:grpSpLocks/>
            </p:cNvGrpSpPr>
            <p:nvPr/>
          </p:nvGrpSpPr>
          <p:grpSpPr bwMode="auto">
            <a:xfrm>
              <a:off x="2787" y="2047"/>
              <a:ext cx="600" cy="288"/>
              <a:chOff x="-2" y="1820"/>
              <a:chExt cx="600" cy="288"/>
            </a:xfrm>
          </p:grpSpPr>
          <p:graphicFrame>
            <p:nvGraphicFramePr>
              <p:cNvPr id="4103" name="Object 54"/>
              <p:cNvGraphicFramePr>
                <a:graphicFrameLocks noChangeAspect="1"/>
              </p:cNvGraphicFramePr>
              <p:nvPr/>
            </p:nvGraphicFramePr>
            <p:xfrm>
              <a:off x="237" y="1820"/>
              <a:ext cx="134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66" name="Equation" r:id="rId12" imgW="215806" imgH="368140" progId="Equation.3">
                      <p:embed/>
                    </p:oleObj>
                  </mc:Choice>
                  <mc:Fallback>
                    <p:oleObj name="Equation" r:id="rId12" imgW="215806" imgH="368140" progId="Equation.3">
                      <p:embed/>
                      <p:pic>
                        <p:nvPicPr>
                          <p:cNvPr id="0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" y="1820"/>
                            <a:ext cx="134" cy="22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19" name="Text Box 41"/>
              <p:cNvSpPr txBox="1">
                <a:spLocks noChangeArrowheads="1"/>
              </p:cNvSpPr>
              <p:nvPr/>
            </p:nvSpPr>
            <p:spPr bwMode="auto">
              <a:xfrm>
                <a:off x="-2" y="1820"/>
                <a:ext cx="6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000" dirty="0"/>
                  <a:t>第  行</a:t>
                </a:r>
              </a:p>
            </p:txBody>
          </p:sp>
        </p:grpSp>
      </p:grpSp>
      <p:grpSp>
        <p:nvGrpSpPr>
          <p:cNvPr id="11" name="Group 65"/>
          <p:cNvGrpSpPr>
            <a:grpSpLocks/>
          </p:cNvGrpSpPr>
          <p:nvPr/>
        </p:nvGrpSpPr>
        <p:grpSpPr bwMode="auto">
          <a:xfrm>
            <a:off x="539750" y="5238750"/>
            <a:ext cx="6407150" cy="604838"/>
            <a:chOff x="565" y="3096"/>
            <a:chExt cx="4036" cy="381"/>
          </a:xfrm>
        </p:grpSpPr>
        <p:sp>
          <p:nvSpPr>
            <p:cNvPr id="4116" name="Text Box 43"/>
            <p:cNvSpPr txBox="1">
              <a:spLocks noChangeArrowheads="1"/>
            </p:cNvSpPr>
            <p:nvPr/>
          </p:nvSpPr>
          <p:spPr bwMode="auto">
            <a:xfrm>
              <a:off x="565" y="3096"/>
              <a:ext cx="4036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由行列式定义可知， 中任一项可以写成</a:t>
              </a:r>
            </a:p>
          </p:txBody>
        </p:sp>
        <p:graphicFrame>
          <p:nvGraphicFramePr>
            <p:cNvPr id="4102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8148457"/>
                </p:ext>
              </p:extLst>
            </p:nvPr>
          </p:nvGraphicFramePr>
          <p:xfrm>
            <a:off x="2782" y="3181"/>
            <a:ext cx="227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7" name="Equation" r:id="rId13" imgW="317225" imgH="291847" progId="Equation.3">
                    <p:embed/>
                  </p:oleObj>
                </mc:Choice>
                <mc:Fallback>
                  <p:oleObj name="Equation" r:id="rId13" imgW="317225" imgH="291847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2" y="3181"/>
                          <a:ext cx="227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61"/>
          <p:cNvGrpSpPr>
            <a:grpSpLocks/>
          </p:cNvGrpSpPr>
          <p:nvPr/>
        </p:nvGrpSpPr>
        <p:grpSpPr bwMode="auto">
          <a:xfrm>
            <a:off x="0" y="2539986"/>
            <a:ext cx="1116013" cy="457200"/>
            <a:chOff x="0" y="1136"/>
            <a:chExt cx="596" cy="288"/>
          </a:xfrm>
        </p:grpSpPr>
        <p:graphicFrame>
          <p:nvGraphicFramePr>
            <p:cNvPr id="4101" name="Object 56"/>
            <p:cNvGraphicFramePr>
              <a:graphicFrameLocks noChangeAspect="1"/>
            </p:cNvGraphicFramePr>
            <p:nvPr/>
          </p:nvGraphicFramePr>
          <p:xfrm>
            <a:off x="261" y="1191"/>
            <a:ext cx="86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" name="Equation" r:id="rId15" imgW="139639" imgH="291973" progId="Equation.3">
                    <p:embed/>
                  </p:oleObj>
                </mc:Choice>
                <mc:Fallback>
                  <p:oleObj name="Equation" r:id="rId15" imgW="139639" imgH="291973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" y="1191"/>
                          <a:ext cx="86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5" name="Text Box 60"/>
            <p:cNvSpPr txBox="1">
              <a:spLocks noChangeArrowheads="1"/>
            </p:cNvSpPr>
            <p:nvPr/>
          </p:nvSpPr>
          <p:spPr bwMode="auto">
            <a:xfrm>
              <a:off x="0" y="1136"/>
              <a:ext cx="5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/>
                <a:t>第  行</a:t>
              </a:r>
            </a:p>
          </p:txBody>
        </p:sp>
      </p:grpSp>
      <p:graphicFrame>
        <p:nvGraphicFramePr>
          <p:cNvPr id="26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667924"/>
              </p:ext>
            </p:extLst>
          </p:nvPr>
        </p:nvGraphicFramePr>
        <p:xfrm>
          <a:off x="863625" y="5873750"/>
          <a:ext cx="651668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17" imgW="6731000" imgH="622300" progId="Equation.3">
                  <p:embed/>
                </p:oleObj>
              </mc:Choice>
              <mc:Fallback>
                <p:oleObj name="Equation" r:id="rId17" imgW="6731000" imgH="6223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25" y="5873750"/>
                        <a:ext cx="6516687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895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一、行列式的性质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Text Box 4"/>
          <p:cNvSpPr txBox="1">
            <a:spLocks noChangeArrowheads="1"/>
          </p:cNvSpPr>
          <p:nvPr/>
        </p:nvSpPr>
        <p:spPr bwMode="auto">
          <a:xfrm>
            <a:off x="357188" y="1481145"/>
            <a:ext cx="16240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又因为</a:t>
            </a:r>
          </a:p>
        </p:txBody>
      </p:sp>
      <p:graphicFrame>
        <p:nvGraphicFramePr>
          <p:cNvPr id="5122" name="Object 68"/>
          <p:cNvGraphicFramePr>
            <a:graphicFrameLocks noChangeAspect="1"/>
          </p:cNvGraphicFramePr>
          <p:nvPr/>
        </p:nvGraphicFramePr>
        <p:xfrm>
          <a:off x="1636713" y="1506545"/>
          <a:ext cx="6731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Equation" r:id="rId4" imgW="7226300" imgH="520700" progId="Equation.3">
                  <p:embed/>
                </p:oleObj>
              </mc:Choice>
              <mc:Fallback>
                <p:oleObj name="Equation" r:id="rId4" imgW="7226300" imgH="52070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1506545"/>
                        <a:ext cx="67310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57188" y="1981207"/>
            <a:ext cx="8823325" cy="954088"/>
            <a:chOff x="314" y="809"/>
            <a:chExt cx="5558" cy="601"/>
          </a:xfrm>
        </p:grpSpPr>
        <p:sp>
          <p:nvSpPr>
            <p:cNvPr id="5141" name="Text Box 10"/>
            <p:cNvSpPr txBox="1">
              <a:spLocks noChangeArrowheads="1"/>
            </p:cNvSpPr>
            <p:nvPr/>
          </p:nvSpPr>
          <p:spPr bwMode="auto">
            <a:xfrm>
              <a:off x="314" y="809"/>
              <a:ext cx="5558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显然</a:t>
              </a:r>
              <a:r>
                <a:rPr lang="en-US" altLang="zh-CN" sz="2800"/>
                <a:t>(2)</a:t>
              </a:r>
              <a:r>
                <a:rPr lang="zh-CN" altLang="en-US" sz="2800"/>
                <a:t>式右端是取自不同行不同列的   个元素的乘积，</a:t>
              </a:r>
            </a:p>
            <a:p>
              <a:r>
                <a:rPr lang="zh-CN" altLang="en-US" sz="2800"/>
                <a:t>并且它们的行标在    中是标准排列的，所以</a:t>
              </a:r>
            </a:p>
          </p:txBody>
        </p:sp>
        <p:graphicFrame>
          <p:nvGraphicFramePr>
            <p:cNvPr id="5131" name="Object 69"/>
            <p:cNvGraphicFramePr>
              <a:graphicFrameLocks noChangeAspect="1"/>
            </p:cNvGraphicFramePr>
            <p:nvPr/>
          </p:nvGraphicFramePr>
          <p:xfrm>
            <a:off x="2159" y="1124"/>
            <a:ext cx="216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1" name="Equation" r:id="rId6" imgW="368300" imgH="419100" progId="Equation.3">
                    <p:embed/>
                  </p:oleObj>
                </mc:Choice>
                <mc:Fallback>
                  <p:oleObj name="Equation" r:id="rId6" imgW="368300" imgH="419100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9" y="1124"/>
                          <a:ext cx="216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2" name="Object 70"/>
            <p:cNvGraphicFramePr>
              <a:graphicFrameLocks noChangeAspect="1"/>
            </p:cNvGraphicFramePr>
            <p:nvPr/>
          </p:nvGraphicFramePr>
          <p:xfrm>
            <a:off x="4004" y="888"/>
            <a:ext cx="180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2" name="Equation" r:id="rId8" imgW="215806" imgH="228501" progId="Equation.3">
                    <p:embed/>
                  </p:oleObj>
                </mc:Choice>
                <mc:Fallback>
                  <p:oleObj name="Equation" r:id="rId8" imgW="215806" imgH="228501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4" y="888"/>
                          <a:ext cx="180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71"/>
          <p:cNvGraphicFramePr>
            <a:graphicFrameLocks noChangeAspect="1"/>
          </p:cNvGraphicFramePr>
          <p:nvPr/>
        </p:nvGraphicFramePr>
        <p:xfrm>
          <a:off x="1433533" y="3062289"/>
          <a:ext cx="60674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Equation" r:id="rId10" imgW="6515100" imgH="622300" progId="Equation.3">
                  <p:embed/>
                </p:oleObj>
              </mc:Choice>
              <mc:Fallback>
                <p:oleObj name="Equation" r:id="rId10" imgW="6515100" imgH="6223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33" y="3062289"/>
                        <a:ext cx="606742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484188" y="3695707"/>
            <a:ext cx="8061325" cy="1885950"/>
            <a:chOff x="397" y="1889"/>
            <a:chExt cx="4701" cy="1188"/>
          </a:xfrm>
        </p:grpSpPr>
        <p:sp>
          <p:nvSpPr>
            <p:cNvPr id="5140" name="Text Box 34"/>
            <p:cNvSpPr txBox="1">
              <a:spLocks noChangeArrowheads="1"/>
            </p:cNvSpPr>
            <p:nvPr/>
          </p:nvSpPr>
          <p:spPr bwMode="auto">
            <a:xfrm>
              <a:off x="397" y="1933"/>
              <a:ext cx="4701" cy="1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/>
                <a:t>是    中的一项。因为排列                          和排列 </a:t>
              </a:r>
            </a:p>
            <a:p>
              <a:r>
                <a:rPr lang="zh-CN" altLang="en-US" sz="2800" dirty="0"/>
                <a:t>                         的奇偶性相反，所以</a:t>
              </a:r>
              <a:r>
                <a:rPr lang="en-US" altLang="zh-CN" sz="2800" dirty="0"/>
                <a:t>(1)</a:t>
              </a:r>
              <a:r>
                <a:rPr lang="zh-CN" altLang="en-US" sz="2800" dirty="0"/>
                <a:t>式和</a:t>
              </a:r>
              <a:r>
                <a:rPr lang="en-US" altLang="zh-CN" sz="2800" dirty="0"/>
                <a:t>(3)</a:t>
              </a:r>
              <a:r>
                <a:rPr lang="zh-CN" altLang="en-US" sz="2800" dirty="0"/>
                <a:t>式</a:t>
              </a:r>
              <a:endParaRPr lang="en-US" altLang="zh-CN" sz="2800" dirty="0"/>
            </a:p>
            <a:p>
              <a:r>
                <a:rPr lang="zh-CN" altLang="en-US" sz="2800" dirty="0"/>
                <a:t>差一个负号，所以   中任意一项的相反数是    中的</a:t>
              </a:r>
              <a:endParaRPr lang="en-US" altLang="zh-CN" sz="2800" dirty="0"/>
            </a:p>
            <a:p>
              <a:r>
                <a:rPr lang="zh-CN" altLang="en-US" sz="2800" dirty="0"/>
                <a:t>一项，所以              。</a:t>
              </a:r>
            </a:p>
          </p:txBody>
        </p:sp>
        <p:graphicFrame>
          <p:nvGraphicFramePr>
            <p:cNvPr id="5125" name="Object 72"/>
            <p:cNvGraphicFramePr>
              <a:graphicFrameLocks noChangeAspect="1"/>
            </p:cNvGraphicFramePr>
            <p:nvPr/>
          </p:nvGraphicFramePr>
          <p:xfrm>
            <a:off x="2115" y="2564"/>
            <a:ext cx="185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4" name="Equation" r:id="rId12" imgW="317225" imgH="291847" progId="Equation.3">
                    <p:embed/>
                  </p:oleObj>
                </mc:Choice>
                <mc:Fallback>
                  <p:oleObj name="Equation" r:id="rId12" imgW="317225" imgH="291847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5" y="2564"/>
                          <a:ext cx="185" cy="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6" name="Object 73"/>
            <p:cNvGraphicFramePr>
              <a:graphicFrameLocks noChangeAspect="1"/>
            </p:cNvGraphicFramePr>
            <p:nvPr/>
          </p:nvGraphicFramePr>
          <p:xfrm>
            <a:off x="656" y="1979"/>
            <a:ext cx="216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5" name="Equation" r:id="rId14" imgW="368300" imgH="419100" progId="Equation.3">
                    <p:embed/>
                  </p:oleObj>
                </mc:Choice>
                <mc:Fallback>
                  <p:oleObj name="Equation" r:id="rId14" imgW="368300" imgH="41910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6" y="1979"/>
                          <a:ext cx="216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7" name="Object 74"/>
            <p:cNvGraphicFramePr>
              <a:graphicFrameLocks noChangeAspect="1"/>
            </p:cNvGraphicFramePr>
            <p:nvPr/>
          </p:nvGraphicFramePr>
          <p:xfrm>
            <a:off x="2746" y="1889"/>
            <a:ext cx="145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6" name="Equation" r:id="rId15" imgW="1854200" imgH="457200" progId="Equation.3">
                    <p:embed/>
                  </p:oleObj>
                </mc:Choice>
                <mc:Fallback>
                  <p:oleObj name="Equation" r:id="rId15" imgW="1854200" imgH="457200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6" y="1889"/>
                          <a:ext cx="1452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" name="Object 75"/>
            <p:cNvGraphicFramePr>
              <a:graphicFrameLocks noChangeAspect="1"/>
            </p:cNvGraphicFramePr>
            <p:nvPr/>
          </p:nvGraphicFramePr>
          <p:xfrm>
            <a:off x="448" y="2159"/>
            <a:ext cx="145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7" name="Equation" r:id="rId17" imgW="1854200" imgH="457200" progId="Equation.DSMT4">
                    <p:embed/>
                  </p:oleObj>
                </mc:Choice>
                <mc:Fallback>
                  <p:oleObj name="Equation" r:id="rId17" imgW="1854200" imgH="457200" progId="Equation.DSMT4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" y="2159"/>
                          <a:ext cx="1452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Object 76"/>
            <p:cNvGraphicFramePr>
              <a:graphicFrameLocks noChangeAspect="1"/>
            </p:cNvGraphicFramePr>
            <p:nvPr/>
          </p:nvGraphicFramePr>
          <p:xfrm>
            <a:off x="4364" y="2519"/>
            <a:ext cx="21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8" name="Equation" r:id="rId19" imgW="368300" imgH="419100" progId="Equation.3">
                    <p:embed/>
                  </p:oleObj>
                </mc:Choice>
                <mc:Fallback>
                  <p:oleObj name="Equation" r:id="rId19" imgW="368300" imgH="419100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4" y="2519"/>
                          <a:ext cx="21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77"/>
            <p:cNvGraphicFramePr>
              <a:graphicFrameLocks noChangeAspect="1"/>
            </p:cNvGraphicFramePr>
            <p:nvPr/>
          </p:nvGraphicFramePr>
          <p:xfrm>
            <a:off x="1531" y="2789"/>
            <a:ext cx="72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9" name="Equation" r:id="rId21" imgW="1244600" imgH="419100" progId="Equation.DSMT4">
                    <p:embed/>
                  </p:oleObj>
                </mc:Choice>
                <mc:Fallback>
                  <p:oleObj name="Equation" r:id="rId21" imgW="1244600" imgH="41910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1" y="2789"/>
                          <a:ext cx="723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41"/>
          <p:cNvSpPr>
            <a:spLocks noChangeArrowheads="1"/>
          </p:cNvSpPr>
          <p:nvPr/>
        </p:nvSpPr>
        <p:spPr bwMode="auto">
          <a:xfrm>
            <a:off x="7358082" y="5124466"/>
            <a:ext cx="1120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证毕</a:t>
            </a:r>
          </a:p>
        </p:txBody>
      </p:sp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285720" y="5691207"/>
            <a:ext cx="1387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记法：</a:t>
            </a:r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1285852" y="5691207"/>
            <a:ext cx="77867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为了方便以后的叙述和运算，我们引入下列记号</a:t>
            </a:r>
          </a:p>
        </p:txBody>
      </p:sp>
      <p:graphicFrame>
        <p:nvGraphicFramePr>
          <p:cNvPr id="5124" name="Object 78"/>
          <p:cNvGraphicFramePr>
            <a:graphicFrameLocks noChangeAspect="1"/>
          </p:cNvGraphicFramePr>
          <p:nvPr/>
        </p:nvGraphicFramePr>
        <p:xfrm>
          <a:off x="2752725" y="928688"/>
          <a:ext cx="56007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Equation" r:id="rId23" imgW="2743200" imgH="279360" progId="Equation.DSMT4">
                  <p:embed/>
                </p:oleObj>
              </mc:Choice>
              <mc:Fallback>
                <p:oleObj name="Equation" r:id="rId23" imgW="2743200" imgH="279360" progId="Equation.DSMT4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928688"/>
                        <a:ext cx="5600700" cy="5699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WordArt 45"/>
          <p:cNvSpPr>
            <a:spLocks noChangeArrowheads="1" noChangeShapeType="1" noTextEdit="1"/>
          </p:cNvSpPr>
          <p:nvPr/>
        </p:nvSpPr>
        <p:spPr bwMode="auto">
          <a:xfrm>
            <a:off x="0" y="123825"/>
            <a:ext cx="2895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800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一、行列式的性质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2" name="Text Box 29"/>
          <p:cNvSpPr txBox="1">
            <a:spLocks noChangeArrowheads="1"/>
          </p:cNvSpPr>
          <p:nvPr/>
        </p:nvSpPr>
        <p:spPr bwMode="auto">
          <a:xfrm>
            <a:off x="571472" y="1000108"/>
            <a:ext cx="850109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用  表示行列式  的第  行，用  表示  的</a:t>
            </a:r>
            <a:r>
              <a:rPr lang="zh-CN" altLang="en-US" dirty="0" smtClean="0"/>
              <a:t>第  列</a:t>
            </a:r>
            <a:r>
              <a:rPr lang="zh-CN" altLang="en-US" dirty="0"/>
              <a:t>。则        </a:t>
            </a:r>
            <a:r>
              <a:rPr lang="zh-CN" altLang="en-US" dirty="0" smtClean="0"/>
              <a:t> 表示交换   </a:t>
            </a:r>
            <a:r>
              <a:rPr lang="zh-CN" altLang="en-US" dirty="0"/>
              <a:t>的第  行和第  行，</a:t>
            </a:r>
          </a:p>
          <a:p>
            <a:r>
              <a:rPr lang="zh-CN" altLang="en-US" dirty="0"/>
              <a:t>          </a:t>
            </a:r>
            <a:r>
              <a:rPr lang="zh-CN" altLang="en-US" dirty="0" smtClean="0"/>
              <a:t>   表示</a:t>
            </a:r>
            <a:r>
              <a:rPr lang="zh-CN" altLang="en-US" dirty="0"/>
              <a:t>交换   的第  列和第  列。 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41379" y="4500570"/>
            <a:ext cx="8002587" cy="10779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推论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+mn-ea"/>
              </a:rPr>
              <a:t>如果</a:t>
            </a:r>
            <a:r>
              <a:rPr lang="zh-CN" altLang="en-US" dirty="0">
                <a:latin typeface="+mn-ea"/>
              </a:rPr>
              <a:t>行列式有两行（列）完全相同</a:t>
            </a:r>
            <a:r>
              <a:rPr lang="zh-CN" altLang="en-US" dirty="0" smtClean="0">
                <a:latin typeface="+mn-ea"/>
              </a:rPr>
              <a:t>，  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     </a:t>
            </a:r>
            <a:r>
              <a:rPr lang="zh-CN" altLang="en-US" dirty="0" smtClean="0">
                <a:latin typeface="+mn-ea"/>
              </a:rPr>
              <a:t>则</a:t>
            </a:r>
            <a:r>
              <a:rPr lang="zh-CN" altLang="en-US" dirty="0">
                <a:latin typeface="+mn-ea"/>
              </a:rPr>
              <a:t>此行列式为零</a:t>
            </a:r>
            <a:r>
              <a:rPr lang="en-US" altLang="zh-CN" dirty="0">
                <a:latin typeface="+mn-ea"/>
              </a:rPr>
              <a:t>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2910" y="5715016"/>
            <a:ext cx="1060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证明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04988" y="5715016"/>
            <a:ext cx="4643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itchFamily="18" charset="0"/>
              </a:rPr>
              <a:t>互换相同的两行，有              </a:t>
            </a:r>
          </a:p>
        </p:txBody>
      </p:sp>
      <p:graphicFrame>
        <p:nvGraphicFramePr>
          <p:cNvPr id="6" name="Object 182"/>
          <p:cNvGraphicFramePr>
            <a:graphicFrameLocks noChangeAspect="1"/>
          </p:cNvGraphicFramePr>
          <p:nvPr/>
        </p:nvGraphicFramePr>
        <p:xfrm>
          <a:off x="7000892" y="5821382"/>
          <a:ext cx="152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6" name="Equation" r:id="rId4" imgW="1524000" imgH="393700" progId="Equation.3">
                  <p:embed/>
                </p:oleObj>
              </mc:Choice>
              <mc:Fallback>
                <p:oleObj name="Equation" r:id="rId4" imgW="1524000" imgH="393700" progId="Equation.3">
                  <p:embed/>
                  <p:pic>
                    <p:nvPicPr>
                      <p:cNvPr id="0" name="Object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92" y="5821382"/>
                        <a:ext cx="1524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3"/>
          <p:cNvGraphicFramePr>
            <a:graphicFrameLocks noChangeAspect="1"/>
          </p:cNvGraphicFramePr>
          <p:nvPr/>
        </p:nvGraphicFramePr>
        <p:xfrm>
          <a:off x="5572132" y="5857892"/>
          <a:ext cx="13081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7" name="Equation" r:id="rId6" imgW="1307532" imgH="355446" progId="Equation.3">
                  <p:embed/>
                </p:oleObj>
              </mc:Choice>
              <mc:Fallback>
                <p:oleObj name="Equation" r:id="rId6" imgW="1307532" imgH="355446" progId="Equation.3">
                  <p:embed/>
                  <p:pic>
                    <p:nvPicPr>
                      <p:cNvPr id="0" name="Object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5857892"/>
                        <a:ext cx="1308100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496915" y="2714620"/>
            <a:ext cx="1338263" cy="1677987"/>
            <a:chOff x="793" y="1570"/>
            <a:chExt cx="843" cy="1057"/>
          </a:xfrm>
        </p:grpSpPr>
        <p:graphicFrame>
          <p:nvGraphicFramePr>
            <p:cNvPr id="6173" name="Object 184"/>
            <p:cNvGraphicFramePr>
              <a:graphicFrameLocks noChangeAspect="1"/>
            </p:cNvGraphicFramePr>
            <p:nvPr/>
          </p:nvGraphicFramePr>
          <p:xfrm>
            <a:off x="793" y="1570"/>
            <a:ext cx="843" cy="10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8" name="Equation" r:id="rId8" imgW="583947" imgH="710891" progId="Equation.3">
                    <p:embed/>
                  </p:oleObj>
                </mc:Choice>
                <mc:Fallback>
                  <p:oleObj name="Equation" r:id="rId8" imgW="583947" imgH="710891" progId="Equation.3">
                    <p:embed/>
                    <p:pic>
                      <p:nvPicPr>
                        <p:cNvPr id="0" name="Object 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570"/>
                          <a:ext cx="843" cy="10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4" name="Object 185"/>
            <p:cNvGraphicFramePr>
              <a:graphicFrameLocks noChangeAspect="1"/>
            </p:cNvGraphicFramePr>
            <p:nvPr/>
          </p:nvGraphicFramePr>
          <p:xfrm>
            <a:off x="838" y="1932"/>
            <a:ext cx="77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9" name="Equation" r:id="rId10" imgW="736200" imgH="279720" progId="Equation.3">
                    <p:embed/>
                  </p:oleObj>
                </mc:Choice>
                <mc:Fallback>
                  <p:oleObj name="Equation" r:id="rId10" imgW="736200" imgH="279720" progId="Equation.3">
                    <p:embed/>
                    <p:pic>
                      <p:nvPicPr>
                        <p:cNvPr id="0" name="Object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" y="1932"/>
                          <a:ext cx="771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5" name="Object 186"/>
            <p:cNvGraphicFramePr>
              <a:graphicFrameLocks noChangeAspect="1"/>
            </p:cNvGraphicFramePr>
            <p:nvPr/>
          </p:nvGraphicFramePr>
          <p:xfrm>
            <a:off x="839" y="2296"/>
            <a:ext cx="771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0" name="Equation" r:id="rId12" imgW="698040" imgH="279720" progId="Equation.3">
                    <p:embed/>
                  </p:oleObj>
                </mc:Choice>
                <mc:Fallback>
                  <p:oleObj name="Equation" r:id="rId12" imgW="698040" imgH="279720" progId="Equation.3">
                    <p:embed/>
                    <p:pic>
                      <p:nvPicPr>
                        <p:cNvPr id="0" name="Object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296"/>
                          <a:ext cx="771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4745065" y="2714620"/>
            <a:ext cx="1368425" cy="1655762"/>
            <a:chOff x="3016" y="1650"/>
            <a:chExt cx="820" cy="998"/>
          </a:xfrm>
        </p:grpSpPr>
        <p:graphicFrame>
          <p:nvGraphicFramePr>
            <p:cNvPr id="6170" name="Object 187"/>
            <p:cNvGraphicFramePr>
              <a:graphicFrameLocks noChangeAspect="1"/>
            </p:cNvGraphicFramePr>
            <p:nvPr/>
          </p:nvGraphicFramePr>
          <p:xfrm>
            <a:off x="3016" y="1650"/>
            <a:ext cx="820" cy="9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1" name="Equation" r:id="rId14" imgW="583947" imgH="710891" progId="Equation.3">
                    <p:embed/>
                  </p:oleObj>
                </mc:Choice>
                <mc:Fallback>
                  <p:oleObj name="Equation" r:id="rId14" imgW="583947" imgH="710891" progId="Equation.3">
                    <p:embed/>
                    <p:pic>
                      <p:nvPicPr>
                        <p:cNvPr id="0" name="Object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1650"/>
                          <a:ext cx="820" cy="9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1" name="Object 188"/>
            <p:cNvGraphicFramePr>
              <a:graphicFrameLocks noChangeAspect="1"/>
            </p:cNvGraphicFramePr>
            <p:nvPr/>
          </p:nvGraphicFramePr>
          <p:xfrm>
            <a:off x="3069" y="1677"/>
            <a:ext cx="189" cy="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2" name="Equation" r:id="rId16" imgW="152280" imgH="890280" progId="Equation.3">
                    <p:embed/>
                  </p:oleObj>
                </mc:Choice>
                <mc:Fallback>
                  <p:oleObj name="Equation" r:id="rId16" imgW="152280" imgH="890280" progId="Equation.3">
                    <p:embed/>
                    <p:pic>
                      <p:nvPicPr>
                        <p:cNvPr id="0" name="Object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9" y="1677"/>
                          <a:ext cx="189" cy="9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2" name="Object 189"/>
            <p:cNvGraphicFramePr>
              <a:graphicFrameLocks noChangeAspect="1"/>
            </p:cNvGraphicFramePr>
            <p:nvPr/>
          </p:nvGraphicFramePr>
          <p:xfrm>
            <a:off x="3346" y="1669"/>
            <a:ext cx="194" cy="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3" name="Equation" r:id="rId18" imgW="152280" imgH="890280" progId="Equation.3">
                    <p:embed/>
                  </p:oleObj>
                </mc:Choice>
                <mc:Fallback>
                  <p:oleObj name="Equation" r:id="rId18" imgW="152280" imgH="890280" progId="Equation.3">
                    <p:embed/>
                    <p:pic>
                      <p:nvPicPr>
                        <p:cNvPr id="0" name="Object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6" y="1669"/>
                          <a:ext cx="194" cy="9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8" name="Object 190"/>
          <p:cNvGraphicFramePr>
            <a:graphicFrameLocks noChangeAspect="1"/>
          </p:cNvGraphicFramePr>
          <p:nvPr/>
        </p:nvGraphicFramePr>
        <p:xfrm>
          <a:off x="1096935" y="1127108"/>
          <a:ext cx="21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" name="Equation" r:id="rId20" imgW="215806" imgH="431613" progId="Equation.3">
                  <p:embed/>
                </p:oleObj>
              </mc:Choice>
              <mc:Fallback>
                <p:oleObj name="Equation" r:id="rId20" imgW="215806" imgH="431613" progId="Equation.3">
                  <p:embed/>
                  <p:pic>
                    <p:nvPicPr>
                      <p:cNvPr id="0" name="Object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35" y="1127108"/>
                        <a:ext cx="215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025677"/>
              </p:ext>
            </p:extLst>
          </p:nvPr>
        </p:nvGraphicFramePr>
        <p:xfrm>
          <a:off x="3318396" y="1192684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5" name="Equation" r:id="rId22" imgW="317225" imgH="291847" progId="Equation.3">
                  <p:embed/>
                </p:oleObj>
              </mc:Choice>
              <mc:Fallback>
                <p:oleObj name="Equation" r:id="rId22" imgW="317225" imgH="291847" progId="Equation.3">
                  <p:embed/>
                  <p:pic>
                    <p:nvPicPr>
                      <p:cNvPr id="0" name="Object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8396" y="1192684"/>
                        <a:ext cx="3175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92"/>
          <p:cNvGraphicFramePr>
            <a:graphicFrameLocks noChangeAspect="1"/>
          </p:cNvGraphicFramePr>
          <p:nvPr/>
        </p:nvGraphicFramePr>
        <p:xfrm>
          <a:off x="4375122" y="1196958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6" name="Equation" r:id="rId24" imgW="139639" imgH="291973" progId="Equation.3">
                  <p:embed/>
                </p:oleObj>
              </mc:Choice>
              <mc:Fallback>
                <p:oleObj name="Equation" r:id="rId24" imgW="139639" imgH="291973" progId="Equation.3">
                  <p:embed/>
                  <p:pic>
                    <p:nvPicPr>
                      <p:cNvPr id="0" name="Object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22" y="1196958"/>
                        <a:ext cx="1397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93"/>
          <p:cNvGraphicFramePr>
            <a:graphicFrameLocks noChangeAspect="1"/>
          </p:cNvGraphicFramePr>
          <p:nvPr/>
        </p:nvGraphicFramePr>
        <p:xfrm>
          <a:off x="6759547" y="1196958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7" name="Equation" r:id="rId26" imgW="317225" imgH="291847" progId="Equation.3">
                  <p:embed/>
                </p:oleObj>
              </mc:Choice>
              <mc:Fallback>
                <p:oleObj name="Equation" r:id="rId26" imgW="317225" imgH="291847" progId="Equation.3">
                  <p:embed/>
                  <p:pic>
                    <p:nvPicPr>
                      <p:cNvPr id="0" name="Object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9547" y="1196958"/>
                        <a:ext cx="3175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94"/>
          <p:cNvGraphicFramePr>
            <a:graphicFrameLocks noChangeAspect="1"/>
          </p:cNvGraphicFramePr>
          <p:nvPr/>
        </p:nvGraphicFramePr>
        <p:xfrm>
          <a:off x="7864447" y="1158858"/>
          <a:ext cx="215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8" name="Equation" r:id="rId28" imgW="215806" imgH="368140" progId="Equation.3">
                  <p:embed/>
                </p:oleObj>
              </mc:Choice>
              <mc:Fallback>
                <p:oleObj name="Equation" r:id="rId28" imgW="215806" imgH="368140" progId="Equation.3">
                  <p:embed/>
                  <p:pic>
                    <p:nvPicPr>
                      <p:cNvPr id="0" name="Object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4447" y="1158858"/>
                        <a:ext cx="2159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1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68131"/>
              </p:ext>
            </p:extLst>
          </p:nvPr>
        </p:nvGraphicFramePr>
        <p:xfrm>
          <a:off x="5779368" y="1101712"/>
          <a:ext cx="30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" name="Equation" r:id="rId30" imgW="304668" imgH="469696" progId="Equation.3">
                  <p:embed/>
                </p:oleObj>
              </mc:Choice>
              <mc:Fallback>
                <p:oleObj name="Equation" r:id="rId30" imgW="304668" imgH="469696" progId="Equation.3">
                  <p:embed/>
                  <p:pic>
                    <p:nvPicPr>
                      <p:cNvPr id="0" name="Object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9368" y="1101712"/>
                        <a:ext cx="30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96"/>
          <p:cNvGraphicFramePr>
            <a:graphicFrameLocks noChangeAspect="1"/>
          </p:cNvGraphicFramePr>
          <p:nvPr/>
        </p:nvGraphicFramePr>
        <p:xfrm>
          <a:off x="4857752" y="163352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" name="Equation" r:id="rId32" imgW="139639" imgH="291973" progId="Equation.3">
                  <p:embed/>
                </p:oleObj>
              </mc:Choice>
              <mc:Fallback>
                <p:oleObj name="Equation" r:id="rId32" imgW="139639" imgH="291973" progId="Equation.3">
                  <p:embed/>
                  <p:pic>
                    <p:nvPicPr>
                      <p:cNvPr id="0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1633520"/>
                        <a:ext cx="1397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97"/>
          <p:cNvGraphicFramePr>
            <a:graphicFrameLocks noChangeAspect="1"/>
          </p:cNvGraphicFramePr>
          <p:nvPr/>
        </p:nvGraphicFramePr>
        <p:xfrm>
          <a:off x="6215074" y="1646220"/>
          <a:ext cx="215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" name="Equation" r:id="rId33" imgW="215806" imgH="368140" progId="Equation.3">
                  <p:embed/>
                </p:oleObj>
              </mc:Choice>
              <mc:Fallback>
                <p:oleObj name="Equation" r:id="rId33" imgW="215806" imgH="368140" progId="Equation.3">
                  <p:embed/>
                  <p:pic>
                    <p:nvPicPr>
                      <p:cNvPr id="0" name="Object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74" y="1646220"/>
                        <a:ext cx="2159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98"/>
          <p:cNvGraphicFramePr>
            <a:graphicFrameLocks noChangeAspect="1"/>
          </p:cNvGraphicFramePr>
          <p:nvPr/>
        </p:nvGraphicFramePr>
        <p:xfrm>
          <a:off x="1071538" y="1571612"/>
          <a:ext cx="1016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2" name="Equation" r:id="rId34" imgW="1016000" imgH="469900" progId="Equation.3">
                  <p:embed/>
                </p:oleObj>
              </mc:Choice>
              <mc:Fallback>
                <p:oleObj name="Equation" r:id="rId34" imgW="1016000" imgH="469900" progId="Equation.3">
                  <p:embed/>
                  <p:pic>
                    <p:nvPicPr>
                      <p:cNvPr id="0" name="Object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1571612"/>
                        <a:ext cx="1016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99"/>
          <p:cNvGraphicFramePr>
            <a:graphicFrameLocks noChangeAspect="1"/>
          </p:cNvGraphicFramePr>
          <p:nvPr/>
        </p:nvGraphicFramePr>
        <p:xfrm>
          <a:off x="3682996" y="1643050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3" name="Equation" r:id="rId36" imgW="317225" imgH="291847" progId="Equation.3">
                  <p:embed/>
                </p:oleObj>
              </mc:Choice>
              <mc:Fallback>
                <p:oleObj name="Equation" r:id="rId36" imgW="317225" imgH="291847" progId="Equation.3">
                  <p:embed/>
                  <p:pic>
                    <p:nvPicPr>
                      <p:cNvPr id="0" name="Object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996" y="1643050"/>
                        <a:ext cx="3175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200"/>
          <p:cNvGraphicFramePr>
            <a:graphicFrameLocks noChangeAspect="1"/>
          </p:cNvGraphicFramePr>
          <p:nvPr/>
        </p:nvGraphicFramePr>
        <p:xfrm>
          <a:off x="1000100" y="2071678"/>
          <a:ext cx="110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4" name="Equation" r:id="rId37" imgW="1104900" imgH="469900" progId="Equation.3">
                  <p:embed/>
                </p:oleObj>
              </mc:Choice>
              <mc:Fallback>
                <p:oleObj name="Equation" r:id="rId37" imgW="1104900" imgH="469900" progId="Equation.3">
                  <p:embed/>
                  <p:pic>
                    <p:nvPicPr>
                      <p:cNvPr id="0" name="Object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071678"/>
                        <a:ext cx="1104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201"/>
          <p:cNvGraphicFramePr>
            <a:graphicFrameLocks noChangeAspect="1"/>
          </p:cNvGraphicFramePr>
          <p:nvPr/>
        </p:nvGraphicFramePr>
        <p:xfrm>
          <a:off x="3754434" y="2109770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5" name="Equation" r:id="rId39" imgW="317225" imgH="291847" progId="Equation.3">
                  <p:embed/>
                </p:oleObj>
              </mc:Choice>
              <mc:Fallback>
                <p:oleObj name="Equation" r:id="rId39" imgW="317225" imgH="291847" progId="Equation.3">
                  <p:embed/>
                  <p:pic>
                    <p:nvPicPr>
                      <p:cNvPr id="0" name="Object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4" y="2109770"/>
                        <a:ext cx="3175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202"/>
          <p:cNvGraphicFramePr>
            <a:graphicFrameLocks noChangeAspect="1"/>
          </p:cNvGraphicFramePr>
          <p:nvPr/>
        </p:nvGraphicFramePr>
        <p:xfrm>
          <a:off x="4929190" y="210977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6" name="Equation" r:id="rId40" imgW="139639" imgH="291973" progId="Equation.3">
                  <p:embed/>
                </p:oleObj>
              </mc:Choice>
              <mc:Fallback>
                <p:oleObj name="Equation" r:id="rId40" imgW="139639" imgH="291973" progId="Equation.3">
                  <p:embed/>
                  <p:pic>
                    <p:nvPicPr>
                      <p:cNvPr id="0" name="Object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2109770"/>
                        <a:ext cx="1397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" name="Object 203"/>
          <p:cNvGraphicFramePr>
            <a:graphicFrameLocks noChangeAspect="1"/>
          </p:cNvGraphicFramePr>
          <p:nvPr/>
        </p:nvGraphicFramePr>
        <p:xfrm>
          <a:off x="6284926" y="2109770"/>
          <a:ext cx="215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7" name="Equation" r:id="rId41" imgW="215806" imgH="368140" progId="Equation.3">
                  <p:embed/>
                </p:oleObj>
              </mc:Choice>
              <mc:Fallback>
                <p:oleObj name="Equation" r:id="rId41" imgW="215806" imgH="368140" progId="Equation.3">
                  <p:embed/>
                  <p:pic>
                    <p:nvPicPr>
                      <p:cNvPr id="0" name="Object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926" y="2109770"/>
                        <a:ext cx="2159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1865340" y="3505195"/>
            <a:ext cx="720725" cy="73025"/>
            <a:chOff x="1440" y="3216"/>
            <a:chExt cx="816" cy="48"/>
          </a:xfrm>
        </p:grpSpPr>
        <p:sp>
          <p:nvSpPr>
            <p:cNvPr id="6190" name="Line 56"/>
            <p:cNvSpPr>
              <a:spLocks noChangeShapeType="1"/>
            </p:cNvSpPr>
            <p:nvPr/>
          </p:nvSpPr>
          <p:spPr bwMode="auto">
            <a:xfrm>
              <a:off x="1440" y="3216"/>
              <a:ext cx="8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1" name="Line 57"/>
            <p:cNvSpPr>
              <a:spLocks noChangeShapeType="1"/>
            </p:cNvSpPr>
            <p:nvPr/>
          </p:nvSpPr>
          <p:spPr bwMode="auto">
            <a:xfrm>
              <a:off x="1440" y="3264"/>
              <a:ext cx="8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65"/>
          <p:cNvGrpSpPr>
            <a:grpSpLocks/>
          </p:cNvGrpSpPr>
          <p:nvPr/>
        </p:nvGrpSpPr>
        <p:grpSpPr bwMode="auto">
          <a:xfrm>
            <a:off x="1793903" y="2714620"/>
            <a:ext cx="2366962" cy="1657350"/>
            <a:chOff x="1354" y="1615"/>
            <a:chExt cx="1491" cy="1044"/>
          </a:xfrm>
        </p:grpSpPr>
        <p:graphicFrame>
          <p:nvGraphicFramePr>
            <p:cNvPr id="6168" name="Object 204"/>
            <p:cNvGraphicFramePr>
              <a:graphicFrameLocks noChangeAspect="1"/>
            </p:cNvGraphicFramePr>
            <p:nvPr/>
          </p:nvGraphicFramePr>
          <p:xfrm>
            <a:off x="1354" y="1887"/>
            <a:ext cx="512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8" name="Equation" r:id="rId42" imgW="469900" imgH="228600" progId="Equation.3">
                    <p:embed/>
                  </p:oleObj>
                </mc:Choice>
                <mc:Fallback>
                  <p:oleObj name="Equation" r:id="rId42" imgW="469900" imgH="228600" progId="Equation.3">
                    <p:embed/>
                    <p:pic>
                      <p:nvPicPr>
                        <p:cNvPr id="0" name="Object 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" y="1887"/>
                          <a:ext cx="512" cy="2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9" name="Object 205"/>
            <p:cNvGraphicFramePr>
              <a:graphicFrameLocks noChangeAspect="1"/>
            </p:cNvGraphicFramePr>
            <p:nvPr/>
          </p:nvGraphicFramePr>
          <p:xfrm>
            <a:off x="1837" y="1615"/>
            <a:ext cx="1008" cy="10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9" name="Equation" r:id="rId44" imgW="698500" imgH="711200" progId="Equation.3">
                    <p:embed/>
                  </p:oleObj>
                </mc:Choice>
                <mc:Fallback>
                  <p:oleObj name="Equation" r:id="rId44" imgW="698500" imgH="711200" progId="Equation.3">
                    <p:embed/>
                    <p:pic>
                      <p:nvPicPr>
                        <p:cNvPr id="0" name="Object 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1615"/>
                          <a:ext cx="1008" cy="10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" name="Object 206"/>
          <p:cNvGraphicFramePr>
            <a:graphicFrameLocks noChangeAspect="1"/>
          </p:cNvGraphicFramePr>
          <p:nvPr/>
        </p:nvGraphicFramePr>
        <p:xfrm>
          <a:off x="2900390" y="3865557"/>
          <a:ext cx="12239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0" name="Equation" r:id="rId46" imgW="736200" imgH="279720" progId="Equation.3">
                  <p:embed/>
                </p:oleObj>
              </mc:Choice>
              <mc:Fallback>
                <p:oleObj name="Equation" r:id="rId46" imgW="736200" imgH="279720" progId="Equation.3">
                  <p:embed/>
                  <p:pic>
                    <p:nvPicPr>
                      <p:cNvPr id="0" name="Object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90" y="3865557"/>
                        <a:ext cx="1223963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07"/>
          <p:cNvGraphicFramePr>
            <a:graphicFrameLocks noChangeAspect="1"/>
          </p:cNvGraphicFramePr>
          <p:nvPr/>
        </p:nvGraphicFramePr>
        <p:xfrm>
          <a:off x="2895628" y="3268657"/>
          <a:ext cx="12239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1" name="Equation" r:id="rId48" imgW="698040" imgH="279720" progId="Equation.3">
                  <p:embed/>
                </p:oleObj>
              </mc:Choice>
              <mc:Fallback>
                <p:oleObj name="Equation" r:id="rId48" imgW="698040" imgH="279720" progId="Equation.3">
                  <p:embed/>
                  <p:pic>
                    <p:nvPicPr>
                      <p:cNvPr id="0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28" y="3268657"/>
                        <a:ext cx="1223962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67"/>
          <p:cNvGrpSpPr>
            <a:grpSpLocks/>
          </p:cNvGrpSpPr>
          <p:nvPr/>
        </p:nvGrpSpPr>
        <p:grpSpPr bwMode="auto">
          <a:xfrm>
            <a:off x="6184928" y="3576632"/>
            <a:ext cx="720725" cy="73025"/>
            <a:chOff x="1440" y="3216"/>
            <a:chExt cx="816" cy="48"/>
          </a:xfrm>
        </p:grpSpPr>
        <p:sp>
          <p:nvSpPr>
            <p:cNvPr id="6188" name="Line 68"/>
            <p:cNvSpPr>
              <a:spLocks noChangeShapeType="1"/>
            </p:cNvSpPr>
            <p:nvPr/>
          </p:nvSpPr>
          <p:spPr bwMode="auto">
            <a:xfrm>
              <a:off x="1440" y="3216"/>
              <a:ext cx="8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9" name="Line 69"/>
            <p:cNvSpPr>
              <a:spLocks noChangeShapeType="1"/>
            </p:cNvSpPr>
            <p:nvPr/>
          </p:nvSpPr>
          <p:spPr bwMode="auto">
            <a:xfrm>
              <a:off x="1440" y="3264"/>
              <a:ext cx="8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77"/>
          <p:cNvGrpSpPr>
            <a:grpSpLocks/>
          </p:cNvGrpSpPr>
          <p:nvPr/>
        </p:nvGrpSpPr>
        <p:grpSpPr bwMode="auto">
          <a:xfrm>
            <a:off x="6103965" y="2773357"/>
            <a:ext cx="2468563" cy="1655763"/>
            <a:chOff x="4008" y="1653"/>
            <a:chExt cx="1555" cy="1043"/>
          </a:xfrm>
        </p:grpSpPr>
        <p:graphicFrame>
          <p:nvGraphicFramePr>
            <p:cNvPr id="6166" name="Object 208"/>
            <p:cNvGraphicFramePr>
              <a:graphicFrameLocks noChangeAspect="1"/>
            </p:cNvGraphicFramePr>
            <p:nvPr/>
          </p:nvGraphicFramePr>
          <p:xfrm>
            <a:off x="4008" y="1924"/>
            <a:ext cx="54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2" name="Equation" r:id="rId50" imgW="494870" imgH="215713" progId="Equation.3">
                    <p:embed/>
                  </p:oleObj>
                </mc:Choice>
                <mc:Fallback>
                  <p:oleObj name="Equation" r:id="rId50" imgW="494870" imgH="215713" progId="Equation.3">
                    <p:embed/>
                    <p:pic>
                      <p:nvPicPr>
                        <p:cNvPr id="0" name="Object 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" y="1924"/>
                          <a:ext cx="540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7" name="Object 209"/>
            <p:cNvGraphicFramePr>
              <a:graphicFrameLocks noChangeAspect="1"/>
            </p:cNvGraphicFramePr>
            <p:nvPr/>
          </p:nvGraphicFramePr>
          <p:xfrm>
            <a:off x="4533" y="1653"/>
            <a:ext cx="1030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3" name="Equation" r:id="rId52" imgW="698500" imgH="711200" progId="Equation.3">
                    <p:embed/>
                  </p:oleObj>
                </mc:Choice>
                <mc:Fallback>
                  <p:oleObj name="Equation" r:id="rId52" imgW="698500" imgH="711200" progId="Equation.3">
                    <p:embed/>
                    <p:pic>
                      <p:nvPicPr>
                        <p:cNvPr id="0" name="Object 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3" y="1653"/>
                          <a:ext cx="1030" cy="10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" name="Object 210"/>
          <p:cNvGraphicFramePr>
            <a:graphicFrameLocks noChangeAspect="1"/>
          </p:cNvGraphicFramePr>
          <p:nvPr/>
        </p:nvGraphicFramePr>
        <p:xfrm>
          <a:off x="7770840" y="2811457"/>
          <a:ext cx="314325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4" name="Equation" r:id="rId54" imgW="152280" imgH="890280" progId="Equation.3">
                  <p:embed/>
                </p:oleObj>
              </mc:Choice>
              <mc:Fallback>
                <p:oleObj name="Equation" r:id="rId54" imgW="152280" imgH="890280" progId="Equation.3">
                  <p:embed/>
                  <p:pic>
                    <p:nvPicPr>
                      <p:cNvPr id="0" name="Object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0840" y="2811457"/>
                        <a:ext cx="314325" cy="155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11"/>
          <p:cNvGraphicFramePr>
            <a:graphicFrameLocks noChangeAspect="1"/>
          </p:cNvGraphicFramePr>
          <p:nvPr/>
        </p:nvGraphicFramePr>
        <p:xfrm>
          <a:off x="7337453" y="2798757"/>
          <a:ext cx="323850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5" name="Equation" r:id="rId56" imgW="152280" imgH="890280" progId="Equation.3">
                  <p:embed/>
                </p:oleObj>
              </mc:Choice>
              <mc:Fallback>
                <p:oleObj name="Equation" r:id="rId56" imgW="152280" imgH="890280" progId="Equation.3">
                  <p:embed/>
                  <p:pic>
                    <p:nvPicPr>
                      <p:cNvPr id="0" name="Object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7453" y="2798757"/>
                        <a:ext cx="323850" cy="155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7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895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一、行列式的性质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utoUpdateAnimBg="0"/>
      <p:bldP spid="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14348" y="2127251"/>
            <a:ext cx="7786688" cy="1570037"/>
            <a:chOff x="521" y="1250"/>
            <a:chExt cx="4905" cy="989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521" y="1250"/>
              <a:ext cx="4905" cy="989"/>
            </a:xfrm>
            <a:prstGeom prst="rect">
              <a:avLst/>
            </a:prstGeom>
            <a:ln/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性质</a:t>
              </a:r>
              <a:r>
                <a:rPr lang="en-US" altLang="zh-CN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3</a:t>
              </a:r>
              <a:r>
                <a:rPr lang="en-US" altLang="zh-CN" dirty="0">
                  <a:latin typeface="黑体" pitchFamily="2" charset="-122"/>
                  <a:ea typeface="黑体" pitchFamily="2" charset="-122"/>
                </a:rPr>
                <a:t>  </a:t>
              </a:r>
              <a:r>
                <a:rPr lang="zh-CN" altLang="en-US" dirty="0">
                  <a:latin typeface="黑体" pitchFamily="2" charset="-122"/>
                  <a:ea typeface="黑体" pitchFamily="2" charset="-122"/>
                </a:rPr>
                <a:t>行列式的某一行（列）中所有</a:t>
              </a:r>
              <a:r>
                <a:rPr lang="zh-CN" altLang="en-US" dirty="0" smtClean="0">
                  <a:latin typeface="黑体" pitchFamily="2" charset="-122"/>
                  <a:ea typeface="黑体" pitchFamily="2" charset="-122"/>
                </a:rPr>
                <a:t>的元素</a:t>
              </a:r>
              <a:r>
                <a:rPr lang="zh-CN" altLang="en-US" dirty="0">
                  <a:latin typeface="黑体" pitchFamily="2" charset="-122"/>
                  <a:ea typeface="黑体" pitchFamily="2" charset="-122"/>
                </a:rPr>
                <a:t>都有一个公因子  ，则可以把公因子  提到行列式记号之外，即有</a:t>
              </a:r>
            </a:p>
          </p:txBody>
        </p:sp>
        <p:graphicFrame>
          <p:nvGraphicFramePr>
            <p:cNvPr id="7173" name="Object 32"/>
            <p:cNvGraphicFramePr>
              <a:graphicFrameLocks noChangeAspect="1"/>
            </p:cNvGraphicFramePr>
            <p:nvPr/>
          </p:nvGraphicFramePr>
          <p:xfrm>
            <a:off x="2636" y="1665"/>
            <a:ext cx="15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0" name="公式" r:id="rId4" imgW="253890" imgH="330057" progId="Equation.3">
                    <p:embed/>
                  </p:oleObj>
                </mc:Choice>
                <mc:Fallback>
                  <p:oleObj name="公式" r:id="rId4" imgW="253890" imgH="330057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6" y="1665"/>
                          <a:ext cx="159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4" name="Object 33"/>
            <p:cNvGraphicFramePr>
              <a:graphicFrameLocks noChangeAspect="1"/>
            </p:cNvGraphicFramePr>
            <p:nvPr/>
          </p:nvGraphicFramePr>
          <p:xfrm>
            <a:off x="4931" y="1665"/>
            <a:ext cx="15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1" name="公式" r:id="rId6" imgW="253890" imgH="330057" progId="Equation.3">
                    <p:embed/>
                  </p:oleObj>
                </mc:Choice>
                <mc:Fallback>
                  <p:oleObj name="公式" r:id="rId6" imgW="253890" imgH="330057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1" y="1665"/>
                          <a:ext cx="159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Object 34"/>
          <p:cNvGraphicFramePr>
            <a:graphicFrameLocks noChangeAspect="1"/>
          </p:cNvGraphicFramePr>
          <p:nvPr/>
        </p:nvGraphicFramePr>
        <p:xfrm>
          <a:off x="1041400" y="3857628"/>
          <a:ext cx="32385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7" imgW="3238500" imgH="2590800" progId="Equation.3">
                  <p:embed/>
                </p:oleObj>
              </mc:Choice>
              <mc:Fallback>
                <p:oleObj name="Equation" r:id="rId7" imgW="3238500" imgH="25908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3857628"/>
                        <a:ext cx="3238500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5"/>
          <p:cNvGraphicFramePr>
            <a:graphicFrameLocks noChangeAspect="1"/>
          </p:cNvGraphicFramePr>
          <p:nvPr/>
        </p:nvGraphicFramePr>
        <p:xfrm>
          <a:off x="4343400" y="3857628"/>
          <a:ext cx="33528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Equation" r:id="rId9" imgW="3352800" imgH="2590800" progId="Equation.3">
                  <p:embed/>
                </p:oleObj>
              </mc:Choice>
              <mc:Fallback>
                <p:oleObj name="Equation" r:id="rId9" imgW="3352800" imgH="25908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857628"/>
                        <a:ext cx="3352800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8"/>
          <p:cNvSpPr txBox="1">
            <a:spLocks noChangeArrowheads="1"/>
          </p:cNvSpPr>
          <p:nvPr/>
        </p:nvSpPr>
        <p:spPr bwMode="auto">
          <a:xfrm>
            <a:off x="785786" y="1071546"/>
            <a:ext cx="6173787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例如</a:t>
            </a:r>
            <a:r>
              <a:rPr lang="zh-CN" altLang="en-US" dirty="0">
                <a:latin typeface="Times New Roman" pitchFamily="18" charset="0"/>
              </a:rPr>
              <a:t>，对任意的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i="1" dirty="0">
                <a:latin typeface="Times New Roman" pitchFamily="18" charset="0"/>
              </a:rPr>
              <a:t>c</a:t>
            </a:r>
            <a:r>
              <a:rPr lang="zh-CN" altLang="en-US" dirty="0">
                <a:latin typeface="Times New Roman" pitchFamily="18" charset="0"/>
              </a:rPr>
              <a:t>，都有</a:t>
            </a:r>
          </a:p>
        </p:txBody>
      </p:sp>
      <p:graphicFrame>
        <p:nvGraphicFramePr>
          <p:cNvPr id="7172" name="Object 36"/>
          <p:cNvGraphicFramePr>
            <a:graphicFrameLocks noChangeAspect="1"/>
          </p:cNvGraphicFramePr>
          <p:nvPr/>
        </p:nvGraphicFramePr>
        <p:xfrm>
          <a:off x="6357950" y="714356"/>
          <a:ext cx="1627187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Equation" r:id="rId11" imgW="825500" imgH="711200" progId="Equation.3">
                  <p:embed/>
                </p:oleObj>
              </mc:Choice>
              <mc:Fallback>
                <p:oleObj name="Equation" r:id="rId11" imgW="825500" imgH="711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50" y="714356"/>
                        <a:ext cx="1627187" cy="140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895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一、行列式的性质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1060650</TotalTime>
  <Words>915</Words>
  <Application>Microsoft Office PowerPoint</Application>
  <PresentationFormat>全屏显示(4:3)</PresentationFormat>
  <Paragraphs>160</Paragraphs>
  <Slides>27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黑体</vt:lpstr>
      <vt:lpstr>华文行楷</vt:lpstr>
      <vt:lpstr>华文楷体</vt:lpstr>
      <vt:lpstr>楷体</vt:lpstr>
      <vt:lpstr>楷体_GB2312</vt:lpstr>
      <vt:lpstr>隶书</vt:lpstr>
      <vt:lpstr>宋体</vt:lpstr>
      <vt:lpstr>Arial</vt:lpstr>
      <vt:lpstr>Garamond</vt:lpstr>
      <vt:lpstr>Times New Roman</vt:lpstr>
      <vt:lpstr>Wingdings</vt:lpstr>
      <vt:lpstr>自定义设计方案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Franknew Chen</cp:lastModifiedBy>
  <cp:revision>734</cp:revision>
  <cp:lastPrinted>1601-01-01T00:00:00Z</cp:lastPrinted>
  <dcterms:created xsi:type="dcterms:W3CDTF">1601-01-01T00:00:00Z</dcterms:created>
  <dcterms:modified xsi:type="dcterms:W3CDTF">2016-04-21T12:52:54Z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