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40"/>
  </p:notesMasterIdLst>
  <p:sldIdLst>
    <p:sldId id="822" r:id="rId2"/>
    <p:sldId id="920" r:id="rId3"/>
    <p:sldId id="922" r:id="rId4"/>
    <p:sldId id="923" r:id="rId5"/>
    <p:sldId id="924" r:id="rId6"/>
    <p:sldId id="925" r:id="rId7"/>
    <p:sldId id="926" r:id="rId8"/>
    <p:sldId id="927" r:id="rId9"/>
    <p:sldId id="928" r:id="rId10"/>
    <p:sldId id="929" r:id="rId11"/>
    <p:sldId id="930" r:id="rId12"/>
    <p:sldId id="931" r:id="rId13"/>
    <p:sldId id="933" r:id="rId14"/>
    <p:sldId id="935" r:id="rId15"/>
    <p:sldId id="956" r:id="rId16"/>
    <p:sldId id="957" r:id="rId17"/>
    <p:sldId id="958" r:id="rId18"/>
    <p:sldId id="959" r:id="rId19"/>
    <p:sldId id="960" r:id="rId20"/>
    <p:sldId id="961" r:id="rId21"/>
    <p:sldId id="936" r:id="rId22"/>
    <p:sldId id="937" r:id="rId23"/>
    <p:sldId id="938" r:id="rId24"/>
    <p:sldId id="939" r:id="rId25"/>
    <p:sldId id="940" r:id="rId26"/>
    <p:sldId id="941" r:id="rId27"/>
    <p:sldId id="942" r:id="rId28"/>
    <p:sldId id="943" r:id="rId29"/>
    <p:sldId id="944" r:id="rId30"/>
    <p:sldId id="945" r:id="rId31"/>
    <p:sldId id="946" r:id="rId32"/>
    <p:sldId id="947" r:id="rId33"/>
    <p:sldId id="948" r:id="rId34"/>
    <p:sldId id="951" r:id="rId35"/>
    <p:sldId id="962" r:id="rId36"/>
    <p:sldId id="953" r:id="rId37"/>
    <p:sldId id="954" r:id="rId38"/>
    <p:sldId id="955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5050"/>
    <a:srgbClr val="800080"/>
    <a:srgbClr val="FFFF00"/>
    <a:srgbClr val="669900"/>
    <a:srgbClr val="33CC3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3" autoAdjust="0"/>
    <p:restoredTop sz="94660"/>
  </p:normalViewPr>
  <p:slideViewPr>
    <p:cSldViewPr>
      <p:cViewPr varScale="1">
        <p:scale>
          <a:sx n="70" d="100"/>
          <a:sy n="70" d="100"/>
        </p:scale>
        <p:origin x="1299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emf"/><Relationship Id="rId1" Type="http://schemas.openxmlformats.org/officeDocument/2006/relationships/image" Target="../media/image57.wmf"/><Relationship Id="rId5" Type="http://schemas.openxmlformats.org/officeDocument/2006/relationships/image" Target="../media/image61.emf"/><Relationship Id="rId4" Type="http://schemas.openxmlformats.org/officeDocument/2006/relationships/image" Target="../media/image6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4" Type="http://schemas.openxmlformats.org/officeDocument/2006/relationships/image" Target="../media/image9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4" Type="http://schemas.openxmlformats.org/officeDocument/2006/relationships/image" Target="../media/image9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10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98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Relationship Id="rId9" Type="http://schemas.openxmlformats.org/officeDocument/2006/relationships/image" Target="../media/image120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Relationship Id="rId9" Type="http://schemas.openxmlformats.org/officeDocument/2006/relationships/image" Target="../media/image12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7" Type="http://schemas.openxmlformats.org/officeDocument/2006/relationships/image" Target="../media/image138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7" Type="http://schemas.openxmlformats.org/officeDocument/2006/relationships/image" Target="../media/image145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image" Target="../media/image148.wmf"/><Relationship Id="rId7" Type="http://schemas.openxmlformats.org/officeDocument/2006/relationships/image" Target="../media/image152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6" Type="http://schemas.openxmlformats.org/officeDocument/2006/relationships/image" Target="../media/image151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4" Type="http://schemas.openxmlformats.org/officeDocument/2006/relationships/image" Target="../media/image157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Relationship Id="rId4" Type="http://schemas.openxmlformats.org/officeDocument/2006/relationships/image" Target="../media/image16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7" Type="http://schemas.openxmlformats.org/officeDocument/2006/relationships/image" Target="../media/image172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6" Type="http://schemas.openxmlformats.org/officeDocument/2006/relationships/image" Target="../media/image171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3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5" Type="http://schemas.openxmlformats.org/officeDocument/2006/relationships/image" Target="../media/image180.wmf"/><Relationship Id="rId4" Type="http://schemas.openxmlformats.org/officeDocument/2006/relationships/image" Target="../media/image179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wmf"/><Relationship Id="rId1" Type="http://schemas.openxmlformats.org/officeDocument/2006/relationships/image" Target="../media/image18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12" Type="http://schemas.openxmlformats.org/officeDocument/2006/relationships/image" Target="../media/image52.emf"/><Relationship Id="rId2" Type="http://schemas.openxmlformats.org/officeDocument/2006/relationships/image" Target="../media/image42.wmf"/><Relationship Id="rId1" Type="http://schemas.openxmlformats.org/officeDocument/2006/relationships/image" Target="../media/image35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0" Type="http://schemas.openxmlformats.org/officeDocument/2006/relationships/image" Target="../media/image50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e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4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21C1E102-08BF-43F0-9755-AA250802D5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15737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341FEC-D7F1-4714-98E7-B6C20612A795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7330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EDB395-F303-481E-ADBC-479FF09A4A45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524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3316E3-5842-4697-81CD-E9DAA3F2753E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3928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FE9DDD-85E6-4127-B9D9-AFBD88E03625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0272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362420-A21B-473F-89C3-AF6FB3F3215B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5917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8F4A11-74BA-4407-AACD-D18AB28E2EA5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1781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9E58A2-C970-4955-A967-F1DEFAC42C2F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7581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303C51-D871-42BA-8FEE-5893E7EEA574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788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F26666-8E8B-42EA-8CCA-E5707D9F773A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8077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4C3C07-BACC-4C68-BA7B-D9DDBB79511F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387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78A2F1-294D-43B0-B890-58D318942679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5443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EC7C91-916A-4092-84B5-8169ACB16583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8592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651302-3166-4278-9E01-CD94163BBFBF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0877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DD9F86-CFC2-420A-8D62-03CD5201744D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31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926421-F60F-4CDB-8469-E87E12AF9600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85532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CC5B2-083C-416E-B773-C70736BC3373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32552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6FCF7E-B9A4-4ACC-9E4A-308D78F0AD0C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22222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303B14-B071-4BFE-8A83-509B600EED3F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76890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4B8DC8-3C3B-4408-BEFD-C98D697A207D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45967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140BA6-1FF6-4106-9EFE-73DCAA65FFE1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79948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B7EDBB-FC02-4820-B6DB-49AA76530B84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44061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663EE-E7E1-48B0-9234-24EE320B5744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5599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1FD068-C024-482A-BEAA-CFED945544E7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3581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B1BBB0-F0DC-453D-86A7-B7A41EF0A9F8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01137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5FCB0E-61B9-477A-A379-5F7777D91281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64647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7C5DD2-2798-46F9-8337-FDC87B10B9AF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4675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574708-8B05-47B2-9BAB-FD0FAB77EEEB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5347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65F74-A71A-4AE7-AFAF-91FBDB915714}" type="slidenum">
              <a:rPr lang="en-US" altLang="zh-CN" smtClean="0">
                <a:ea typeface="宋体" charset="-122"/>
              </a:rPr>
              <a:pPr/>
              <a:t>35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55018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B95D60-8C3A-47B0-949F-99717A4B644C}" type="slidenum">
              <a:rPr lang="en-US" altLang="zh-CN" smtClean="0">
                <a:ea typeface="宋体" charset="-122"/>
              </a:rPr>
              <a:pPr/>
              <a:t>36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49757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54FFF3-F374-4DD4-84DE-C22E6DF1A8F1}" type="slidenum">
              <a:rPr lang="en-US" altLang="zh-CN" smtClean="0">
                <a:ea typeface="宋体" charset="-122"/>
              </a:rPr>
              <a:pPr/>
              <a:t>37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79165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54C2-4D4C-4FA8-B595-1279D29BC09B}" type="slidenum">
              <a:rPr lang="en-US" altLang="zh-CN" smtClean="0">
                <a:ea typeface="宋体" charset="-122"/>
              </a:rPr>
              <a:pPr/>
              <a:t>38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148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3D8072-DD27-4786-8509-4CA99A4039B6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4600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FD5C96-F3CE-48CD-87A8-1CEBF6EC20E0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0879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8EC373-1001-4C5E-9DA0-6EBFAE03CE8E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3518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63B1F9-C88D-4B21-AD4D-762782468A1B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3661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CC4903-AC25-4628-A216-95E818803363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0020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904617-6576-4029-9A76-01F6087F6C73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1050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1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772400" y="152400"/>
            <a:ext cx="7302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5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61.e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8.emf"/><Relationship Id="rId12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9.bin"/><Relationship Id="rId9" Type="http://schemas.openxmlformats.org/officeDocument/2006/relationships/image" Target="../media/image5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66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65.emf"/><Relationship Id="rId5" Type="http://schemas.openxmlformats.org/officeDocument/2006/relationships/image" Target="../media/image62.wmf"/><Relationship Id="rId15" Type="http://schemas.openxmlformats.org/officeDocument/2006/relationships/image" Target="../media/image67.wmf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64.wmf"/><Relationship Id="rId14" Type="http://schemas.openxmlformats.org/officeDocument/2006/relationships/oleObject" Target="../embeddings/oleObject6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72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74.bin"/><Relationship Id="rId17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6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71.wmf"/><Relationship Id="rId5" Type="http://schemas.openxmlformats.org/officeDocument/2006/relationships/image" Target="../media/image68.wmf"/><Relationship Id="rId15" Type="http://schemas.openxmlformats.org/officeDocument/2006/relationships/image" Target="../media/image73.w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75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77.bin"/><Relationship Id="rId9" Type="http://schemas.openxmlformats.org/officeDocument/2006/relationships/image" Target="../media/image7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82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79.wmf"/><Relationship Id="rId12" Type="http://schemas.openxmlformats.org/officeDocument/2006/relationships/oleObject" Target="../embeddings/oleObject84.bin"/><Relationship Id="rId17" Type="http://schemas.openxmlformats.org/officeDocument/2006/relationships/image" Target="../media/image8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6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81.wmf"/><Relationship Id="rId5" Type="http://schemas.openxmlformats.org/officeDocument/2006/relationships/image" Target="../media/image78.wmf"/><Relationship Id="rId15" Type="http://schemas.openxmlformats.org/officeDocument/2006/relationships/image" Target="../media/image83.wmf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80.wmf"/><Relationship Id="rId14" Type="http://schemas.openxmlformats.org/officeDocument/2006/relationships/oleObject" Target="../embeddings/oleObject8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8.bin"/><Relationship Id="rId5" Type="http://schemas.openxmlformats.org/officeDocument/2006/relationships/image" Target="../media/image85.wmf"/><Relationship Id="rId4" Type="http://schemas.openxmlformats.org/officeDocument/2006/relationships/oleObject" Target="../embeddings/oleObject8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8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90.wmf"/><Relationship Id="rId5" Type="http://schemas.openxmlformats.org/officeDocument/2006/relationships/image" Target="../media/image87.wmf"/><Relationship Id="rId10" Type="http://schemas.openxmlformats.org/officeDocument/2006/relationships/oleObject" Target="../embeddings/oleObject92.bin"/><Relationship Id="rId4" Type="http://schemas.openxmlformats.org/officeDocument/2006/relationships/oleObject" Target="../embeddings/oleObject89.bin"/><Relationship Id="rId9" Type="http://schemas.openxmlformats.org/officeDocument/2006/relationships/image" Target="../media/image8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9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94.wmf"/><Relationship Id="rId5" Type="http://schemas.openxmlformats.org/officeDocument/2006/relationships/image" Target="../media/image91.wmf"/><Relationship Id="rId10" Type="http://schemas.openxmlformats.org/officeDocument/2006/relationships/oleObject" Target="../embeddings/oleObject96.bin"/><Relationship Id="rId4" Type="http://schemas.openxmlformats.org/officeDocument/2006/relationships/oleObject" Target="../embeddings/oleObject93.bin"/><Relationship Id="rId9" Type="http://schemas.openxmlformats.org/officeDocument/2006/relationships/image" Target="../media/image9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9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8.bin"/><Relationship Id="rId5" Type="http://schemas.openxmlformats.org/officeDocument/2006/relationships/image" Target="../media/image95.wmf"/><Relationship Id="rId4" Type="http://schemas.openxmlformats.org/officeDocument/2006/relationships/oleObject" Target="../embeddings/oleObject9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9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00.bin"/><Relationship Id="rId11" Type="http://schemas.openxmlformats.org/officeDocument/2006/relationships/image" Target="../media/image100.wmf"/><Relationship Id="rId5" Type="http://schemas.openxmlformats.org/officeDocument/2006/relationships/image" Target="../media/image97.wmf"/><Relationship Id="rId10" Type="http://schemas.openxmlformats.org/officeDocument/2006/relationships/oleObject" Target="../embeddings/oleObject102.bin"/><Relationship Id="rId4" Type="http://schemas.openxmlformats.org/officeDocument/2006/relationships/oleObject" Target="../embeddings/oleObject99.bin"/><Relationship Id="rId9" Type="http://schemas.openxmlformats.org/officeDocument/2006/relationships/image" Target="../media/image9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image" Target="../media/image105.w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104.wmf"/><Relationship Id="rId5" Type="http://schemas.openxmlformats.org/officeDocument/2006/relationships/image" Target="../media/image101.wmf"/><Relationship Id="rId15" Type="http://schemas.openxmlformats.org/officeDocument/2006/relationships/image" Target="../media/image98.wmf"/><Relationship Id="rId10" Type="http://schemas.openxmlformats.org/officeDocument/2006/relationships/oleObject" Target="../embeddings/oleObject106.bin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103.wmf"/><Relationship Id="rId14" Type="http://schemas.openxmlformats.org/officeDocument/2006/relationships/oleObject" Target="../embeddings/oleObject10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13" Type="http://schemas.openxmlformats.org/officeDocument/2006/relationships/image" Target="../media/image110.w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07.wmf"/><Relationship Id="rId12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10.bin"/><Relationship Id="rId11" Type="http://schemas.openxmlformats.org/officeDocument/2006/relationships/image" Target="../media/image109.wmf"/><Relationship Id="rId5" Type="http://schemas.openxmlformats.org/officeDocument/2006/relationships/image" Target="../media/image106.wmf"/><Relationship Id="rId15" Type="http://schemas.openxmlformats.org/officeDocument/2006/relationships/image" Target="../media/image111.wmf"/><Relationship Id="rId10" Type="http://schemas.openxmlformats.org/officeDocument/2006/relationships/oleObject" Target="../embeddings/oleObject112.bin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108.wmf"/><Relationship Id="rId14" Type="http://schemas.openxmlformats.org/officeDocument/2006/relationships/oleObject" Target="../embeddings/oleObject11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13" Type="http://schemas.openxmlformats.org/officeDocument/2006/relationships/image" Target="../media/image116.wmf"/><Relationship Id="rId18" Type="http://schemas.openxmlformats.org/officeDocument/2006/relationships/oleObject" Target="../embeddings/oleObject122.bin"/><Relationship Id="rId3" Type="http://schemas.openxmlformats.org/officeDocument/2006/relationships/notesSlide" Target="../notesSlides/notesSlide23.xml"/><Relationship Id="rId21" Type="http://schemas.openxmlformats.org/officeDocument/2006/relationships/image" Target="../media/image120.wmf"/><Relationship Id="rId7" Type="http://schemas.openxmlformats.org/officeDocument/2006/relationships/image" Target="../media/image113.wmf"/><Relationship Id="rId12" Type="http://schemas.openxmlformats.org/officeDocument/2006/relationships/oleObject" Target="../embeddings/oleObject119.bin"/><Relationship Id="rId17" Type="http://schemas.openxmlformats.org/officeDocument/2006/relationships/image" Target="../media/image11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1.bin"/><Relationship Id="rId20" Type="http://schemas.openxmlformats.org/officeDocument/2006/relationships/oleObject" Target="../embeddings/oleObject123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115.wmf"/><Relationship Id="rId5" Type="http://schemas.openxmlformats.org/officeDocument/2006/relationships/image" Target="../media/image112.wmf"/><Relationship Id="rId15" Type="http://schemas.openxmlformats.org/officeDocument/2006/relationships/image" Target="../media/image117.wmf"/><Relationship Id="rId10" Type="http://schemas.openxmlformats.org/officeDocument/2006/relationships/oleObject" Target="../embeddings/oleObject118.bin"/><Relationship Id="rId19" Type="http://schemas.openxmlformats.org/officeDocument/2006/relationships/image" Target="../media/image119.wmf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114.wmf"/><Relationship Id="rId14" Type="http://schemas.openxmlformats.org/officeDocument/2006/relationships/oleObject" Target="../embeddings/oleObject12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13" Type="http://schemas.openxmlformats.org/officeDocument/2006/relationships/image" Target="../media/image125.wmf"/><Relationship Id="rId18" Type="http://schemas.openxmlformats.org/officeDocument/2006/relationships/oleObject" Target="../embeddings/oleObject131.bin"/><Relationship Id="rId3" Type="http://schemas.openxmlformats.org/officeDocument/2006/relationships/notesSlide" Target="../notesSlides/notesSlide24.xml"/><Relationship Id="rId21" Type="http://schemas.openxmlformats.org/officeDocument/2006/relationships/image" Target="../media/image129.wmf"/><Relationship Id="rId7" Type="http://schemas.openxmlformats.org/officeDocument/2006/relationships/image" Target="../media/image122.wmf"/><Relationship Id="rId12" Type="http://schemas.openxmlformats.org/officeDocument/2006/relationships/oleObject" Target="../embeddings/oleObject128.bin"/><Relationship Id="rId17" Type="http://schemas.openxmlformats.org/officeDocument/2006/relationships/image" Target="../media/image12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0.bin"/><Relationship Id="rId20" Type="http://schemas.openxmlformats.org/officeDocument/2006/relationships/oleObject" Target="../embeddings/oleObject132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25.bin"/><Relationship Id="rId11" Type="http://schemas.openxmlformats.org/officeDocument/2006/relationships/image" Target="../media/image124.wmf"/><Relationship Id="rId5" Type="http://schemas.openxmlformats.org/officeDocument/2006/relationships/image" Target="../media/image121.wmf"/><Relationship Id="rId15" Type="http://schemas.openxmlformats.org/officeDocument/2006/relationships/image" Target="../media/image126.wmf"/><Relationship Id="rId10" Type="http://schemas.openxmlformats.org/officeDocument/2006/relationships/oleObject" Target="../embeddings/oleObject127.bin"/><Relationship Id="rId19" Type="http://schemas.openxmlformats.org/officeDocument/2006/relationships/image" Target="../media/image128.wmf"/><Relationship Id="rId4" Type="http://schemas.openxmlformats.org/officeDocument/2006/relationships/oleObject" Target="../embeddings/oleObject124.bin"/><Relationship Id="rId9" Type="http://schemas.openxmlformats.org/officeDocument/2006/relationships/image" Target="../media/image123.wmf"/><Relationship Id="rId14" Type="http://schemas.openxmlformats.org/officeDocument/2006/relationships/oleObject" Target="../embeddings/oleObject12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34.bin"/><Relationship Id="rId5" Type="http://schemas.openxmlformats.org/officeDocument/2006/relationships/image" Target="../media/image130.wmf"/><Relationship Id="rId4" Type="http://schemas.openxmlformats.org/officeDocument/2006/relationships/oleObject" Target="../embeddings/oleObject13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13" Type="http://schemas.openxmlformats.org/officeDocument/2006/relationships/image" Target="../media/image136.wmf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33.wmf"/><Relationship Id="rId12" Type="http://schemas.openxmlformats.org/officeDocument/2006/relationships/oleObject" Target="../embeddings/oleObject139.bin"/><Relationship Id="rId17" Type="http://schemas.openxmlformats.org/officeDocument/2006/relationships/image" Target="../media/image13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1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36.bin"/><Relationship Id="rId11" Type="http://schemas.openxmlformats.org/officeDocument/2006/relationships/image" Target="../media/image135.wmf"/><Relationship Id="rId5" Type="http://schemas.openxmlformats.org/officeDocument/2006/relationships/image" Target="../media/image132.wmf"/><Relationship Id="rId15" Type="http://schemas.openxmlformats.org/officeDocument/2006/relationships/image" Target="../media/image137.wmf"/><Relationship Id="rId10" Type="http://schemas.openxmlformats.org/officeDocument/2006/relationships/oleObject" Target="../embeddings/oleObject138.bin"/><Relationship Id="rId4" Type="http://schemas.openxmlformats.org/officeDocument/2006/relationships/oleObject" Target="../embeddings/oleObject135.bin"/><Relationship Id="rId9" Type="http://schemas.openxmlformats.org/officeDocument/2006/relationships/image" Target="../media/image134.wmf"/><Relationship Id="rId14" Type="http://schemas.openxmlformats.org/officeDocument/2006/relationships/oleObject" Target="../embeddings/oleObject14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13" Type="http://schemas.openxmlformats.org/officeDocument/2006/relationships/image" Target="../media/image143.wmf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40.wmf"/><Relationship Id="rId12" Type="http://schemas.openxmlformats.org/officeDocument/2006/relationships/oleObject" Target="../embeddings/oleObject146.bin"/><Relationship Id="rId17" Type="http://schemas.openxmlformats.org/officeDocument/2006/relationships/image" Target="../media/image14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8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43.bin"/><Relationship Id="rId11" Type="http://schemas.openxmlformats.org/officeDocument/2006/relationships/image" Target="../media/image142.wmf"/><Relationship Id="rId5" Type="http://schemas.openxmlformats.org/officeDocument/2006/relationships/image" Target="../media/image139.wmf"/><Relationship Id="rId15" Type="http://schemas.openxmlformats.org/officeDocument/2006/relationships/image" Target="../media/image144.wmf"/><Relationship Id="rId10" Type="http://schemas.openxmlformats.org/officeDocument/2006/relationships/oleObject" Target="../embeddings/oleObject145.bin"/><Relationship Id="rId4" Type="http://schemas.openxmlformats.org/officeDocument/2006/relationships/oleObject" Target="../embeddings/oleObject142.bin"/><Relationship Id="rId9" Type="http://schemas.openxmlformats.org/officeDocument/2006/relationships/image" Target="../media/image141.wmf"/><Relationship Id="rId14" Type="http://schemas.openxmlformats.org/officeDocument/2006/relationships/oleObject" Target="../embeddings/oleObject14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13" Type="http://schemas.openxmlformats.org/officeDocument/2006/relationships/image" Target="../media/image150.wmf"/><Relationship Id="rId18" Type="http://schemas.openxmlformats.org/officeDocument/2006/relationships/oleObject" Target="../embeddings/oleObject156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47.wmf"/><Relationship Id="rId12" Type="http://schemas.openxmlformats.org/officeDocument/2006/relationships/oleObject" Target="../embeddings/oleObject153.bin"/><Relationship Id="rId17" Type="http://schemas.openxmlformats.org/officeDocument/2006/relationships/image" Target="../media/image15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5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50.bin"/><Relationship Id="rId11" Type="http://schemas.openxmlformats.org/officeDocument/2006/relationships/image" Target="../media/image149.wmf"/><Relationship Id="rId5" Type="http://schemas.openxmlformats.org/officeDocument/2006/relationships/image" Target="../media/image146.wmf"/><Relationship Id="rId15" Type="http://schemas.openxmlformats.org/officeDocument/2006/relationships/image" Target="../media/image151.wmf"/><Relationship Id="rId10" Type="http://schemas.openxmlformats.org/officeDocument/2006/relationships/oleObject" Target="../embeddings/oleObject152.bin"/><Relationship Id="rId19" Type="http://schemas.openxmlformats.org/officeDocument/2006/relationships/image" Target="../media/image153.wmf"/><Relationship Id="rId4" Type="http://schemas.openxmlformats.org/officeDocument/2006/relationships/oleObject" Target="../embeddings/oleObject149.bin"/><Relationship Id="rId9" Type="http://schemas.openxmlformats.org/officeDocument/2006/relationships/image" Target="../media/image148.wmf"/><Relationship Id="rId14" Type="http://schemas.openxmlformats.org/officeDocument/2006/relationships/oleObject" Target="../embeddings/oleObject15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3.wmf"/><Relationship Id="rId18" Type="http://schemas.openxmlformats.org/officeDocument/2006/relationships/image" Target="../media/image15.wmf"/><Relationship Id="rId26" Type="http://schemas.openxmlformats.org/officeDocument/2006/relationships/oleObject" Target="../embeddings/oleObject19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6.w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1.bin"/><Relationship Id="rId17" Type="http://schemas.openxmlformats.org/officeDocument/2006/relationships/oleObject" Target="../embeddings/oleObject14.bin"/><Relationship Id="rId25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oleObject" Target="../embeddings/oleObject16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2.wmf"/><Relationship Id="rId24" Type="http://schemas.openxmlformats.org/officeDocument/2006/relationships/oleObject" Target="../embeddings/oleObject18.bin"/><Relationship Id="rId5" Type="http://schemas.openxmlformats.org/officeDocument/2006/relationships/image" Target="../media/image9.wmf"/><Relationship Id="rId15" Type="http://schemas.openxmlformats.org/officeDocument/2006/relationships/oleObject" Target="../embeddings/oleObject13.bin"/><Relationship Id="rId23" Type="http://schemas.openxmlformats.org/officeDocument/2006/relationships/image" Target="../media/image17.wmf"/><Relationship Id="rId10" Type="http://schemas.openxmlformats.org/officeDocument/2006/relationships/oleObject" Target="../embeddings/oleObject10.bin"/><Relationship Id="rId19" Type="http://schemas.openxmlformats.org/officeDocument/2006/relationships/oleObject" Target="../embeddings/oleObject15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7.bin"/><Relationship Id="rId27" Type="http://schemas.openxmlformats.org/officeDocument/2006/relationships/image" Target="../media/image19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58.bin"/><Relationship Id="rId11" Type="http://schemas.openxmlformats.org/officeDocument/2006/relationships/image" Target="../media/image157.wmf"/><Relationship Id="rId5" Type="http://schemas.openxmlformats.org/officeDocument/2006/relationships/image" Target="../media/image154.wmf"/><Relationship Id="rId10" Type="http://schemas.openxmlformats.org/officeDocument/2006/relationships/oleObject" Target="../embeddings/oleObject160.bin"/><Relationship Id="rId4" Type="http://schemas.openxmlformats.org/officeDocument/2006/relationships/oleObject" Target="../embeddings/oleObject157.bin"/><Relationship Id="rId9" Type="http://schemas.openxmlformats.org/officeDocument/2006/relationships/image" Target="../media/image15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158.wmf"/><Relationship Id="rId4" Type="http://schemas.openxmlformats.org/officeDocument/2006/relationships/oleObject" Target="../embeddings/oleObject16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4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63.bin"/><Relationship Id="rId5" Type="http://schemas.openxmlformats.org/officeDocument/2006/relationships/image" Target="../media/image159.wmf"/><Relationship Id="rId4" Type="http://schemas.openxmlformats.org/officeDocument/2006/relationships/oleObject" Target="../embeddings/oleObject162.bin"/><Relationship Id="rId9" Type="http://schemas.openxmlformats.org/officeDocument/2006/relationships/image" Target="../media/image161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7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66.bin"/><Relationship Id="rId11" Type="http://schemas.openxmlformats.org/officeDocument/2006/relationships/image" Target="../media/image165.wmf"/><Relationship Id="rId5" Type="http://schemas.openxmlformats.org/officeDocument/2006/relationships/image" Target="../media/image162.wmf"/><Relationship Id="rId10" Type="http://schemas.openxmlformats.org/officeDocument/2006/relationships/oleObject" Target="../embeddings/oleObject168.bin"/><Relationship Id="rId4" Type="http://schemas.openxmlformats.org/officeDocument/2006/relationships/oleObject" Target="../embeddings/oleObject165.bin"/><Relationship Id="rId9" Type="http://schemas.openxmlformats.org/officeDocument/2006/relationships/image" Target="../media/image16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1.bin"/><Relationship Id="rId13" Type="http://schemas.openxmlformats.org/officeDocument/2006/relationships/image" Target="../media/image170.wmf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67.wmf"/><Relationship Id="rId12" Type="http://schemas.openxmlformats.org/officeDocument/2006/relationships/oleObject" Target="../embeddings/oleObject173.bin"/><Relationship Id="rId17" Type="http://schemas.openxmlformats.org/officeDocument/2006/relationships/image" Target="../media/image17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5.bin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70.bin"/><Relationship Id="rId11" Type="http://schemas.openxmlformats.org/officeDocument/2006/relationships/image" Target="../media/image169.wmf"/><Relationship Id="rId5" Type="http://schemas.openxmlformats.org/officeDocument/2006/relationships/image" Target="../media/image166.wmf"/><Relationship Id="rId15" Type="http://schemas.openxmlformats.org/officeDocument/2006/relationships/image" Target="../media/image171.wmf"/><Relationship Id="rId10" Type="http://schemas.openxmlformats.org/officeDocument/2006/relationships/oleObject" Target="../embeddings/oleObject172.bin"/><Relationship Id="rId4" Type="http://schemas.openxmlformats.org/officeDocument/2006/relationships/oleObject" Target="../embeddings/oleObject169.bin"/><Relationship Id="rId9" Type="http://schemas.openxmlformats.org/officeDocument/2006/relationships/image" Target="../media/image168.wmf"/><Relationship Id="rId14" Type="http://schemas.openxmlformats.org/officeDocument/2006/relationships/oleObject" Target="../embeddings/oleObject17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173.wmf"/><Relationship Id="rId4" Type="http://schemas.openxmlformats.org/officeDocument/2006/relationships/oleObject" Target="../embeddings/oleObject17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9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17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78.bin"/><Relationship Id="rId5" Type="http://schemas.openxmlformats.org/officeDocument/2006/relationships/image" Target="../media/image174.wmf"/><Relationship Id="rId4" Type="http://schemas.openxmlformats.org/officeDocument/2006/relationships/oleObject" Target="../embeddings/oleObject177.bin"/><Relationship Id="rId9" Type="http://schemas.openxmlformats.org/officeDocument/2006/relationships/image" Target="../media/image176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2.bin"/><Relationship Id="rId13" Type="http://schemas.openxmlformats.org/officeDocument/2006/relationships/image" Target="../media/image180.wmf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178.wmf"/><Relationship Id="rId12" Type="http://schemas.openxmlformats.org/officeDocument/2006/relationships/oleObject" Target="../embeddings/oleObject1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81.bin"/><Relationship Id="rId11" Type="http://schemas.openxmlformats.org/officeDocument/2006/relationships/image" Target="../media/image179.wmf"/><Relationship Id="rId5" Type="http://schemas.openxmlformats.org/officeDocument/2006/relationships/image" Target="../media/image177.wmf"/><Relationship Id="rId10" Type="http://schemas.openxmlformats.org/officeDocument/2006/relationships/oleObject" Target="../embeddings/oleObject183.bin"/><Relationship Id="rId4" Type="http://schemas.openxmlformats.org/officeDocument/2006/relationships/oleObject" Target="../embeddings/oleObject180.bin"/><Relationship Id="rId9" Type="http://schemas.openxmlformats.org/officeDocument/2006/relationships/image" Target="../media/image175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18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86.bin"/><Relationship Id="rId5" Type="http://schemas.openxmlformats.org/officeDocument/2006/relationships/image" Target="../media/image181.wmf"/><Relationship Id="rId4" Type="http://schemas.openxmlformats.org/officeDocument/2006/relationships/oleObject" Target="../embeddings/oleObject18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27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28.wmf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.bin"/><Relationship Id="rId20" Type="http://schemas.openxmlformats.org/officeDocument/2006/relationships/oleObject" Target="../embeddings/oleObject28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27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5.bin"/><Relationship Id="rId22" Type="http://schemas.openxmlformats.org/officeDocument/2006/relationships/oleObject" Target="../embeddings/oleObject2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42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1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38.bin"/><Relationship Id="rId19" Type="http://schemas.openxmlformats.org/officeDocument/2006/relationships/image" Target="../media/image41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4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50.bin"/><Relationship Id="rId26" Type="http://schemas.openxmlformats.org/officeDocument/2006/relationships/oleObject" Target="../embeddings/oleObject54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49.wmf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47.wmf"/><Relationship Id="rId25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1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4.wmf"/><Relationship Id="rId24" Type="http://schemas.openxmlformats.org/officeDocument/2006/relationships/oleObject" Target="../embeddings/oleObject53.bin"/><Relationship Id="rId5" Type="http://schemas.openxmlformats.org/officeDocument/2006/relationships/image" Target="../media/image35.wmf"/><Relationship Id="rId15" Type="http://schemas.openxmlformats.org/officeDocument/2006/relationships/image" Target="../media/image46.wmf"/><Relationship Id="rId23" Type="http://schemas.openxmlformats.org/officeDocument/2006/relationships/image" Target="../media/image50.wmf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48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48.bin"/><Relationship Id="rId22" Type="http://schemas.openxmlformats.org/officeDocument/2006/relationships/oleObject" Target="../embeddings/oleObject52.bin"/><Relationship Id="rId27" Type="http://schemas.openxmlformats.org/officeDocument/2006/relationships/image" Target="../media/image5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Oval 4"/>
          <p:cNvSpPr>
            <a:spLocks noChangeAspect="1" noChangeArrowheads="1"/>
          </p:cNvSpPr>
          <p:nvPr/>
        </p:nvSpPr>
        <p:spPr bwMode="auto">
          <a:xfrm>
            <a:off x="2035175" y="1928813"/>
            <a:ext cx="414338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593975" y="1869028"/>
            <a:ext cx="4318000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余子式与代数余子式</a:t>
            </a:r>
          </a:p>
        </p:txBody>
      </p:sp>
      <p:sp>
        <p:nvSpPr>
          <p:cNvPr id="137222" name="Oval 6"/>
          <p:cNvSpPr>
            <a:spLocks noChangeAspect="1" noChangeArrowheads="1"/>
          </p:cNvSpPr>
          <p:nvPr/>
        </p:nvSpPr>
        <p:spPr bwMode="auto">
          <a:xfrm>
            <a:off x="2035175" y="261620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2674143" y="2570162"/>
            <a:ext cx="4157663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n</a:t>
            </a: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阶行列式展开法则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-76200" y="4445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FFFF00"/>
                </a:solidFill>
                <a:ea typeface="华文行楷" pitchFamily="2" charset="-122"/>
              </a:rPr>
              <a:t>第五节</a:t>
            </a:r>
            <a:r>
              <a:rPr lang="en-US" altLang="zh-CN" sz="3600">
                <a:solidFill>
                  <a:srgbClr val="FFFF00"/>
                </a:solidFill>
                <a:ea typeface="华文行楷" pitchFamily="2" charset="-122"/>
              </a:rPr>
              <a:t>n</a:t>
            </a:r>
            <a:r>
              <a:rPr lang="zh-CN" altLang="en-US" sz="3600">
                <a:solidFill>
                  <a:srgbClr val="FFFF00"/>
                </a:solidFill>
                <a:ea typeface="华文行楷" pitchFamily="2" charset="-122"/>
              </a:rPr>
              <a:t>阶行列式的展开</a:t>
            </a:r>
          </a:p>
        </p:txBody>
      </p:sp>
      <p:sp>
        <p:nvSpPr>
          <p:cNvPr id="10" name="Text Box 1047"/>
          <p:cNvSpPr txBox="1">
            <a:spLocks noChangeArrowheads="1"/>
          </p:cNvSpPr>
          <p:nvPr/>
        </p:nvSpPr>
        <p:spPr bwMode="auto">
          <a:xfrm>
            <a:off x="1114636" y="921256"/>
            <a:ext cx="67623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目的：把高阶行列式化为低阶行列式</a:t>
            </a:r>
          </a:p>
        </p:txBody>
      </p:sp>
      <p:sp>
        <p:nvSpPr>
          <p:cNvPr id="8" name="Oval 6"/>
          <p:cNvSpPr>
            <a:spLocks noChangeAspect="1" noChangeArrowheads="1"/>
          </p:cNvSpPr>
          <p:nvPr/>
        </p:nvSpPr>
        <p:spPr bwMode="auto">
          <a:xfrm>
            <a:off x="2035175" y="325755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rPr>
              <a:t>3</a:t>
            </a: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2674142" y="3211512"/>
            <a:ext cx="4157663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分块定理</a:t>
            </a:r>
          </a:p>
        </p:txBody>
      </p:sp>
      <p:sp>
        <p:nvSpPr>
          <p:cNvPr id="12" name="Oval 6"/>
          <p:cNvSpPr>
            <a:spLocks noChangeAspect="1" noChangeArrowheads="1"/>
          </p:cNvSpPr>
          <p:nvPr/>
        </p:nvSpPr>
        <p:spPr bwMode="auto">
          <a:xfrm>
            <a:off x="2035175" y="389890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rPr>
              <a:t>4</a:t>
            </a: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2674142" y="3852862"/>
            <a:ext cx="4157663" cy="5222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例题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090748"/>
              </p:ext>
            </p:extLst>
          </p:nvPr>
        </p:nvGraphicFramePr>
        <p:xfrm>
          <a:off x="539552" y="923925"/>
          <a:ext cx="72390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0" name="Equation" r:id="rId4" imgW="7239000" imgH="2628900" progId="Equation.3">
                  <p:embed/>
                </p:oleObj>
              </mc:Choice>
              <mc:Fallback>
                <p:oleObj name="Equation" r:id="rId4" imgW="7239000" imgH="262890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923925"/>
                        <a:ext cx="7239000" cy="262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241983"/>
              </p:ext>
            </p:extLst>
          </p:nvPr>
        </p:nvGraphicFramePr>
        <p:xfrm>
          <a:off x="3640336" y="923925"/>
          <a:ext cx="35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1" name="Equation" r:id="rId6" imgW="444240" imgH="597960" progId="Equation.3">
                  <p:embed/>
                </p:oleObj>
              </mc:Choice>
              <mc:Fallback>
                <p:oleObj name="Equation" r:id="rId6" imgW="444240" imgH="59796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336" y="923925"/>
                        <a:ext cx="355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63375"/>
              </p:ext>
            </p:extLst>
          </p:nvPr>
        </p:nvGraphicFramePr>
        <p:xfrm>
          <a:off x="395536" y="4221088"/>
          <a:ext cx="4248472" cy="1883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2" name="Equation" r:id="rId8" imgW="5930900" imgH="2628900" progId="Equation.3">
                  <p:embed/>
                </p:oleObj>
              </mc:Choice>
              <mc:Fallback>
                <p:oleObj name="Equation" r:id="rId8" imgW="5930900" imgH="262890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221088"/>
                        <a:ext cx="4248472" cy="18831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38862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二、行列式展开法则</a:t>
            </a:r>
          </a:p>
        </p:txBody>
      </p:sp>
      <p:graphicFrame>
        <p:nvGraphicFramePr>
          <p:cNvPr id="7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54637"/>
              </p:ext>
            </p:extLst>
          </p:nvPr>
        </p:nvGraphicFramePr>
        <p:xfrm>
          <a:off x="4860032" y="4221088"/>
          <a:ext cx="4089500" cy="1893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3" name="Equation" r:id="rId10" imgW="5676900" imgH="2628900" progId="Equation.3">
                  <p:embed/>
                </p:oleObj>
              </mc:Choice>
              <mc:Fallback>
                <p:oleObj name="Equation" r:id="rId10" imgW="5676900" imgH="2628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221088"/>
                        <a:ext cx="4089500" cy="18937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4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976652"/>
              </p:ext>
            </p:extLst>
          </p:nvPr>
        </p:nvGraphicFramePr>
        <p:xfrm>
          <a:off x="539552" y="836712"/>
          <a:ext cx="7696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8" name="Equation" r:id="rId4" imgW="7518400" imgH="3238500" progId="Equation.3">
                  <p:embed/>
                </p:oleObj>
              </mc:Choice>
              <mc:Fallback>
                <p:oleObj name="Equation" r:id="rId4" imgW="7518400" imgH="323850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836712"/>
                        <a:ext cx="7696200" cy="312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822635"/>
              </p:ext>
            </p:extLst>
          </p:nvPr>
        </p:nvGraphicFramePr>
        <p:xfrm>
          <a:off x="3282752" y="836712"/>
          <a:ext cx="35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9" name="Equation" r:id="rId6" imgW="444240" imgH="597960" progId="Equation.3">
                  <p:embed/>
                </p:oleObj>
              </mc:Choice>
              <mc:Fallback>
                <p:oleObj name="Equation" r:id="rId6" imgW="444240" imgH="59796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752" y="836712"/>
                        <a:ext cx="355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38862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二、行列式展开法则</a:t>
            </a:r>
          </a:p>
        </p:txBody>
      </p:sp>
      <p:graphicFrame>
        <p:nvGraphicFramePr>
          <p:cNvPr id="7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129966"/>
              </p:ext>
            </p:extLst>
          </p:nvPr>
        </p:nvGraphicFramePr>
        <p:xfrm>
          <a:off x="1442184" y="3861048"/>
          <a:ext cx="40132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0" name="Equation" r:id="rId8" imgW="4013200" imgH="2628900" progId="Equation.3">
                  <p:embed/>
                </p:oleObj>
              </mc:Choice>
              <mc:Fallback>
                <p:oleObj name="Equation" r:id="rId8" imgW="4013200" imgH="2628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2184" y="3861048"/>
                        <a:ext cx="4013200" cy="262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556984" y="4813548"/>
            <a:ext cx="2705100" cy="538163"/>
            <a:chOff x="528" y="480"/>
            <a:chExt cx="1704" cy="339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528" y="480"/>
              <a:ext cx="1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latin typeface="Times New Roman" pitchFamily="18" charset="0"/>
                </a:rPr>
                <a:t>中的余子式</a:t>
              </a:r>
            </a:p>
          </p:txBody>
        </p:sp>
        <p:graphicFrame>
          <p:nvGraphicFramePr>
            <p:cNvPr id="10" name="Object 99"/>
            <p:cNvGraphicFramePr>
              <a:graphicFrameLocks noChangeAspect="1"/>
            </p:cNvGraphicFramePr>
            <p:nvPr/>
          </p:nvGraphicFramePr>
          <p:xfrm>
            <a:off x="1824" y="523"/>
            <a:ext cx="40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1" name="Equation" r:id="rId10" imgW="647700" imgH="469900" progId="Equation.DSMT4">
                    <p:embed/>
                  </p:oleObj>
                </mc:Choice>
                <mc:Fallback>
                  <p:oleObj name="Equation" r:id="rId10" imgW="647700" imgH="469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523"/>
                          <a:ext cx="408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880870"/>
              </p:ext>
            </p:extLst>
          </p:nvPr>
        </p:nvGraphicFramePr>
        <p:xfrm>
          <a:off x="3575784" y="4965948"/>
          <a:ext cx="35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" name="Equation" r:id="rId12" imgW="456840" imgH="610560" progId="Equation.3">
                  <p:embed/>
                </p:oleObj>
              </mc:Choice>
              <mc:Fallback>
                <p:oleObj name="Equation" r:id="rId12" imgW="456840" imgH="61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784" y="4965948"/>
                        <a:ext cx="355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305007"/>
              </p:ext>
            </p:extLst>
          </p:nvPr>
        </p:nvGraphicFramePr>
        <p:xfrm>
          <a:off x="831776" y="3752428"/>
          <a:ext cx="58674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8" name="Equation" r:id="rId4" imgW="6045200" imgH="2628900" progId="Equation.3">
                  <p:embed/>
                </p:oleObj>
              </mc:Choice>
              <mc:Fallback>
                <p:oleObj name="Equation" r:id="rId4" imgW="6045200" imgH="2628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776" y="3752428"/>
                        <a:ext cx="5867400" cy="262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755576" y="878682"/>
            <a:ext cx="6972300" cy="2628900"/>
            <a:chOff x="576" y="432"/>
            <a:chExt cx="4392" cy="1656"/>
          </a:xfrm>
        </p:grpSpPr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576" y="1056"/>
              <a:ext cx="7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latin typeface="Times New Roman" pitchFamily="18" charset="0"/>
                </a:rPr>
                <a:t>于是有</a:t>
              </a:r>
            </a:p>
          </p:txBody>
        </p:sp>
        <p:graphicFrame>
          <p:nvGraphicFramePr>
            <p:cNvPr id="11268" name="Object 101"/>
            <p:cNvGraphicFramePr>
              <a:graphicFrameLocks noChangeAspect="1"/>
            </p:cNvGraphicFramePr>
            <p:nvPr/>
          </p:nvGraphicFramePr>
          <p:xfrm>
            <a:off x="1440" y="432"/>
            <a:ext cx="2752" cy="1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9" name="Equation" r:id="rId6" imgW="4368800" imgH="2628900" progId="Equation.3">
                    <p:embed/>
                  </p:oleObj>
                </mc:Choice>
                <mc:Fallback>
                  <p:oleObj name="Equation" r:id="rId6" imgW="4368800" imgH="2628900" progId="Equation.3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432"/>
                          <a:ext cx="2752" cy="16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9" name="Object 102"/>
            <p:cNvGraphicFramePr>
              <a:graphicFrameLocks noChangeAspect="1"/>
            </p:cNvGraphicFramePr>
            <p:nvPr/>
          </p:nvGraphicFramePr>
          <p:xfrm>
            <a:off x="4176" y="1104"/>
            <a:ext cx="79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0" name="Equation" r:id="rId8" imgW="1257300" imgH="469900" progId="Equation.3">
                    <p:embed/>
                  </p:oleObj>
                </mc:Choice>
                <mc:Fallback>
                  <p:oleObj name="Equation" r:id="rId8" imgW="1257300" imgH="469900" progId="Equation.3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104"/>
                          <a:ext cx="792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0" name="Object 103"/>
            <p:cNvGraphicFramePr>
              <a:graphicFrameLocks noChangeAspect="1"/>
            </p:cNvGraphicFramePr>
            <p:nvPr/>
          </p:nvGraphicFramePr>
          <p:xfrm>
            <a:off x="1584" y="432"/>
            <a:ext cx="22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1" name="Equation" r:id="rId10" imgW="456840" imgH="610560" progId="Equation.3">
                    <p:embed/>
                  </p:oleObj>
                </mc:Choice>
                <mc:Fallback>
                  <p:oleObj name="Equation" r:id="rId10" imgW="456840" imgH="610560" progId="Equation.3">
                    <p:embed/>
                    <p:pic>
                      <p:nvPicPr>
                        <p:cNvPr id="0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432"/>
                          <a:ext cx="224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74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38862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二、行列式展开法则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755576" y="4057228"/>
            <a:ext cx="1501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latin typeface="Times New Roman" pitchFamily="18" charset="0"/>
              </a:rPr>
              <a:t>故得</a:t>
            </a:r>
          </a:p>
        </p:txBody>
      </p:sp>
      <p:graphicFrame>
        <p:nvGraphicFramePr>
          <p:cNvPr id="15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88751"/>
              </p:ext>
            </p:extLst>
          </p:nvPr>
        </p:nvGraphicFramePr>
        <p:xfrm>
          <a:off x="6699176" y="4819228"/>
          <a:ext cx="2057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2" name="Equation" r:id="rId12" imgW="2286000" imgH="546100" progId="Equation.3">
                  <p:embed/>
                </p:oleObj>
              </mc:Choice>
              <mc:Fallback>
                <p:oleObj name="Equation" r:id="rId12" imgW="22860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176" y="4819228"/>
                        <a:ext cx="20574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839837"/>
              </p:ext>
            </p:extLst>
          </p:nvPr>
        </p:nvGraphicFramePr>
        <p:xfrm>
          <a:off x="6699176" y="5717753"/>
          <a:ext cx="122396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3" name="Equation" r:id="rId14" imgW="495085" imgH="241195" progId="Equation.3">
                  <p:embed/>
                </p:oleObj>
              </mc:Choice>
              <mc:Fallback>
                <p:oleObj name="Equation" r:id="rId14" imgW="49508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176" y="5717753"/>
                        <a:ext cx="1223963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940045"/>
              </p:ext>
            </p:extLst>
          </p:nvPr>
        </p:nvGraphicFramePr>
        <p:xfrm>
          <a:off x="2712619" y="1404776"/>
          <a:ext cx="5675805" cy="2234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3" name="Equation" r:id="rId4" imgW="3302000" imgH="1168400" progId="Equation.3">
                  <p:embed/>
                </p:oleObj>
              </mc:Choice>
              <mc:Fallback>
                <p:oleObj name="Equation" r:id="rId4" imgW="3302000" imgH="11684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2619" y="1404776"/>
                        <a:ext cx="5675805" cy="22348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186818"/>
              </p:ext>
            </p:extLst>
          </p:nvPr>
        </p:nvGraphicFramePr>
        <p:xfrm>
          <a:off x="530905" y="1459757"/>
          <a:ext cx="2128427" cy="2083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" name="Equation" r:id="rId6" imgW="1193800" imgH="1168400" progId="Equation.DSMT4">
                  <p:embed/>
                </p:oleObj>
              </mc:Choice>
              <mc:Fallback>
                <p:oleObj name="Equation" r:id="rId6" imgW="1193800" imgH="11684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905" y="1459757"/>
                        <a:ext cx="2128427" cy="20837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38862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二、行列式展开法则</a:t>
            </a: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95536" y="885664"/>
            <a:ext cx="3346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⑶ </a:t>
            </a:r>
            <a:r>
              <a:rPr lang="zh-CN" altLang="en-US" dirty="0"/>
              <a:t>一般情形</a:t>
            </a:r>
          </a:p>
        </p:txBody>
      </p:sp>
      <p:graphicFrame>
        <p:nvGraphicFramePr>
          <p:cNvPr id="6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397715"/>
              </p:ext>
            </p:extLst>
          </p:nvPr>
        </p:nvGraphicFramePr>
        <p:xfrm>
          <a:off x="685012" y="3764901"/>
          <a:ext cx="2043226" cy="1977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" name="公式" r:id="rId8" imgW="3187700" imgH="2768600" progId="Equation.3">
                  <p:embed/>
                </p:oleObj>
              </mc:Choice>
              <mc:Fallback>
                <p:oleObj name="公式" r:id="rId8" imgW="3187700" imgH="276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012" y="3764901"/>
                        <a:ext cx="2043226" cy="19771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733635"/>
              </p:ext>
            </p:extLst>
          </p:nvPr>
        </p:nvGraphicFramePr>
        <p:xfrm>
          <a:off x="2752731" y="3758746"/>
          <a:ext cx="2035743" cy="1977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" name="公式" r:id="rId10" imgW="3175000" imgH="2768600" progId="Equation.3">
                  <p:embed/>
                </p:oleObj>
              </mc:Choice>
              <mc:Fallback>
                <p:oleObj name="公式" r:id="rId10" imgW="3175000" imgH="276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31" y="3758746"/>
                        <a:ext cx="2035743" cy="19771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618107"/>
              </p:ext>
            </p:extLst>
          </p:nvPr>
        </p:nvGraphicFramePr>
        <p:xfrm>
          <a:off x="4768955" y="3758745"/>
          <a:ext cx="2467341" cy="1975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" name="公式" r:id="rId12" imgW="3848100" imgH="2768600" progId="Equation.3">
                  <p:embed/>
                </p:oleObj>
              </mc:Choice>
              <mc:Fallback>
                <p:oleObj name="公式" r:id="rId12" imgW="3848100" imgH="276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955" y="3758745"/>
                        <a:ext cx="2467341" cy="19758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148703"/>
              </p:ext>
            </p:extLst>
          </p:nvPr>
        </p:nvGraphicFramePr>
        <p:xfrm>
          <a:off x="715033" y="5897466"/>
          <a:ext cx="40132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" name="Equation" r:id="rId14" imgW="4318000" imgH="431800" progId="Equation.3">
                  <p:embed/>
                </p:oleObj>
              </mc:Choice>
              <mc:Fallback>
                <p:oleObj name="Equation" r:id="rId14" imgW="4318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33" y="5897466"/>
                        <a:ext cx="4013200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975135"/>
              </p:ext>
            </p:extLst>
          </p:nvPr>
        </p:nvGraphicFramePr>
        <p:xfrm>
          <a:off x="4912971" y="5897466"/>
          <a:ext cx="19812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" name="Equation" r:id="rId16" imgW="1981200" imgH="406400" progId="Equation.3">
                  <p:embed/>
                </p:oleObj>
              </mc:Choice>
              <mc:Fallback>
                <p:oleObj name="Equation" r:id="rId16" imgW="19812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2971" y="5897466"/>
                        <a:ext cx="1981200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7784829" y="5838729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15925" y="3789040"/>
            <a:ext cx="8132763" cy="199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500" dirty="0">
                <a:latin typeface="华文楷体" pitchFamily="2" charset="-122"/>
                <a:ea typeface="华文楷体" pitchFamily="2" charset="-122"/>
              </a:rPr>
              <a:t>利用行列式按行按列展开定理，并结合行列式性质，可简</a:t>
            </a:r>
          </a:p>
          <a:p>
            <a:r>
              <a:rPr kumimoji="1" lang="zh-CN" altLang="en-US" sz="2500" dirty="0">
                <a:latin typeface="华文楷体" pitchFamily="2" charset="-122"/>
                <a:ea typeface="华文楷体" pitchFamily="2" charset="-122"/>
              </a:rPr>
              <a:t>化行列式计算：计算行列式时，可</a:t>
            </a:r>
            <a:r>
              <a:rPr kumimoji="1" lang="zh-CN" altLang="en-US" sz="2500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先用行列式的性质将某</a:t>
            </a:r>
          </a:p>
          <a:p>
            <a:r>
              <a:rPr kumimoji="1" lang="zh-CN" altLang="en-US" sz="2500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一行（列）化为仅含</a:t>
            </a:r>
            <a:r>
              <a:rPr kumimoji="1" lang="en-US" altLang="zh-CN" sz="2500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1</a:t>
            </a:r>
            <a:r>
              <a:rPr kumimoji="1" lang="zh-CN" altLang="en-US" sz="2500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个非零元素，再按此行（列）展开</a:t>
            </a:r>
            <a:r>
              <a:rPr kumimoji="1" lang="en-US" altLang="zh-CN" sz="2500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,</a:t>
            </a:r>
          </a:p>
          <a:p>
            <a:r>
              <a:rPr kumimoji="1" lang="zh-CN" altLang="en-US" sz="2500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变为低一阶的行列式</a:t>
            </a:r>
            <a:r>
              <a:rPr kumimoji="1" lang="zh-CN" altLang="en-US" sz="2500" dirty="0">
                <a:latin typeface="华文楷体" pitchFamily="2" charset="-122"/>
                <a:ea typeface="华文楷体" pitchFamily="2" charset="-122"/>
              </a:rPr>
              <a:t>，如此继续下去，直到化为三阶或</a:t>
            </a:r>
          </a:p>
          <a:p>
            <a:r>
              <a:rPr kumimoji="1" lang="zh-CN" altLang="en-US" sz="2500" dirty="0">
                <a:latin typeface="华文楷体" pitchFamily="2" charset="-122"/>
                <a:ea typeface="华文楷体" pitchFamily="2" charset="-122"/>
              </a:rPr>
              <a:t>二阶行列式。</a:t>
            </a:r>
          </a:p>
        </p:txBody>
      </p:sp>
      <p:sp>
        <p:nvSpPr>
          <p:cNvPr id="41987" name="Text Box 5"/>
          <p:cNvSpPr txBox="1">
            <a:spLocks noChangeArrowheads="1"/>
          </p:cNvSpPr>
          <p:nvPr/>
        </p:nvSpPr>
        <p:spPr bwMode="auto">
          <a:xfrm>
            <a:off x="415925" y="1320800"/>
            <a:ext cx="8174038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50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注：</a:t>
            </a:r>
            <a:r>
              <a:rPr kumimoji="1" lang="zh-CN" altLang="en-US" sz="2500">
                <a:latin typeface="华文楷体" pitchFamily="2" charset="-122"/>
                <a:ea typeface="华文楷体" pitchFamily="2" charset="-122"/>
              </a:rPr>
              <a:t>在计算数字行列式时，直接应用行列式展开公式并不</a:t>
            </a:r>
          </a:p>
          <a:p>
            <a:pPr>
              <a:lnSpc>
                <a:spcPct val="120000"/>
              </a:lnSpc>
            </a:pPr>
            <a:r>
              <a:rPr kumimoji="1" lang="zh-CN" altLang="en-US" sz="2500">
                <a:latin typeface="华文楷体" pitchFamily="2" charset="-122"/>
                <a:ea typeface="华文楷体" pitchFamily="2" charset="-122"/>
              </a:rPr>
              <a:t>一定简化计算，因为把一个</a:t>
            </a:r>
            <a:r>
              <a:rPr kumimoji="1" lang="en-US" altLang="zh-CN" sz="2500" i="1">
                <a:latin typeface="Times New Roman" pitchFamily="18" charset="0"/>
                <a:ea typeface="华文楷体" pitchFamily="2" charset="-122"/>
              </a:rPr>
              <a:t>n</a:t>
            </a:r>
            <a:r>
              <a:rPr kumimoji="1" lang="zh-CN" altLang="en-US" sz="2500">
                <a:latin typeface="华文楷体" pitchFamily="2" charset="-122"/>
                <a:ea typeface="华文楷体" pitchFamily="2" charset="-122"/>
              </a:rPr>
              <a:t>阶行列式换成</a:t>
            </a:r>
            <a:r>
              <a:rPr kumimoji="1" lang="en-US" altLang="zh-CN" sz="2500" i="1">
                <a:latin typeface="Times New Roman" pitchFamily="18" charset="0"/>
                <a:ea typeface="华文楷体" pitchFamily="2" charset="-122"/>
              </a:rPr>
              <a:t>n</a:t>
            </a:r>
            <a:r>
              <a:rPr kumimoji="1" lang="zh-CN" altLang="en-US" sz="2500">
                <a:latin typeface="华文楷体" pitchFamily="2" charset="-122"/>
                <a:ea typeface="华文楷体" pitchFamily="2" charset="-122"/>
              </a:rPr>
              <a:t>个</a:t>
            </a:r>
            <a:r>
              <a:rPr kumimoji="1" lang="zh-CN" altLang="en-US" sz="2500">
                <a:latin typeface="Times New Roman" pitchFamily="18" charset="0"/>
                <a:ea typeface="华文楷体" pitchFamily="2" charset="-122"/>
              </a:rPr>
              <a:t>（</a:t>
            </a:r>
            <a:r>
              <a:rPr kumimoji="1" lang="en-US" altLang="zh-CN" sz="2500" i="1">
                <a:latin typeface="Times New Roman" pitchFamily="18" charset="0"/>
                <a:ea typeface="华文楷体" pitchFamily="2" charset="-122"/>
              </a:rPr>
              <a:t>n</a:t>
            </a:r>
            <a:r>
              <a:rPr kumimoji="1" lang="zh-CN" altLang="en-US" sz="2500">
                <a:latin typeface="Times New Roman" pitchFamily="18" charset="0"/>
                <a:ea typeface="华文楷体" pitchFamily="2" charset="-122"/>
              </a:rPr>
              <a:t>－</a:t>
            </a:r>
            <a:r>
              <a:rPr kumimoji="1" lang="en-US" altLang="zh-CN" sz="2500">
                <a:latin typeface="Times New Roman" pitchFamily="18" charset="0"/>
                <a:ea typeface="华文楷体" pitchFamily="2" charset="-122"/>
              </a:rPr>
              <a:t>1</a:t>
            </a:r>
            <a:r>
              <a:rPr kumimoji="1" lang="zh-CN" altLang="en-US" sz="2500">
                <a:latin typeface="Times New Roman" pitchFamily="18" charset="0"/>
                <a:ea typeface="华文楷体" pitchFamily="2" charset="-122"/>
              </a:rPr>
              <a:t>）</a:t>
            </a:r>
            <a:r>
              <a:rPr kumimoji="1" lang="zh-CN" altLang="en-US" sz="2500">
                <a:latin typeface="华文楷体" pitchFamily="2" charset="-122"/>
                <a:ea typeface="华文楷体" pitchFamily="2" charset="-122"/>
              </a:rPr>
              <a:t>阶</a:t>
            </a:r>
          </a:p>
          <a:p>
            <a:r>
              <a:rPr kumimoji="1" lang="zh-CN" altLang="en-US" sz="2500">
                <a:latin typeface="华文楷体" pitchFamily="2" charset="-122"/>
                <a:ea typeface="华文楷体" pitchFamily="2" charset="-122"/>
              </a:rPr>
              <a:t>行列式的计算并不减少计算量，</a:t>
            </a:r>
            <a:r>
              <a:rPr kumimoji="1" lang="zh-CN" altLang="en-US" sz="250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只是在行列式中某一行或</a:t>
            </a:r>
          </a:p>
          <a:p>
            <a:r>
              <a:rPr kumimoji="1" lang="zh-CN" altLang="en-US" sz="250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某一列含有较多的零时，应用展开定理才有意义</a:t>
            </a:r>
            <a:r>
              <a:rPr kumimoji="1" lang="zh-CN" altLang="en-US" sz="2500">
                <a:latin typeface="华文楷体" pitchFamily="2" charset="-122"/>
                <a:ea typeface="华文楷体" pitchFamily="2" charset="-122"/>
              </a:rPr>
              <a:t>。但展开</a:t>
            </a:r>
          </a:p>
          <a:p>
            <a:r>
              <a:rPr kumimoji="1" lang="zh-CN" altLang="en-US" sz="2500">
                <a:latin typeface="华文楷体" pitchFamily="2" charset="-122"/>
                <a:ea typeface="华文楷体" pitchFamily="2" charset="-122"/>
              </a:rPr>
              <a:t>定理在理论上是重要的。</a:t>
            </a:r>
          </a:p>
        </p:txBody>
      </p:sp>
      <p:sp>
        <p:nvSpPr>
          <p:cNvPr id="41988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38862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二、行列式展开法则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534988" y="868363"/>
            <a:ext cx="83058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kumimoji="1" lang="en-US" altLang="zh-CN" dirty="0" smtClean="0">
                <a:latin typeface="黑体" pitchFamily="2" charset="-122"/>
                <a:ea typeface="黑体" pitchFamily="2" charset="-122"/>
              </a:rPr>
              <a:t>  </a:t>
            </a:r>
            <a:r>
              <a:rPr kumimoji="1" lang="zh-CN" altLang="en-US" dirty="0">
                <a:latin typeface="黑体" pitchFamily="2" charset="-122"/>
                <a:ea typeface="黑体" pitchFamily="2" charset="-122"/>
              </a:rPr>
              <a:t>行列式任一行（列）的元素与另一行（列）的对应元素的代数余子式乘积之和等于零，即</a:t>
            </a:r>
          </a:p>
        </p:txBody>
      </p:sp>
      <p:graphicFrame>
        <p:nvGraphicFramePr>
          <p:cNvPr id="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659805"/>
              </p:ext>
            </p:extLst>
          </p:nvPr>
        </p:nvGraphicFramePr>
        <p:xfrm>
          <a:off x="2483768" y="1944688"/>
          <a:ext cx="594518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公式" r:id="rId4" imgW="5943600" imgH="495300" progId="Equation.3">
                  <p:embed/>
                </p:oleObj>
              </mc:Choice>
              <mc:Fallback>
                <p:oleObj name="公式" r:id="rId4" imgW="5943600" imgH="4953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944688"/>
                        <a:ext cx="5945188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304997"/>
              </p:ext>
            </p:extLst>
          </p:nvPr>
        </p:nvGraphicFramePr>
        <p:xfrm>
          <a:off x="1763688" y="3116263"/>
          <a:ext cx="5407025" cy="324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name="Equation" r:id="rId6" imgW="5410200" imgH="3657600" progId="Equation.3">
                  <p:embed/>
                </p:oleObj>
              </mc:Choice>
              <mc:Fallback>
                <p:oleObj name="Equation" r:id="rId6" imgW="5410200" imgH="36576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116263"/>
                        <a:ext cx="5407025" cy="3249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4988" y="2489860"/>
            <a:ext cx="10846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证明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6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580895"/>
              </p:ext>
            </p:extLst>
          </p:nvPr>
        </p:nvGraphicFramePr>
        <p:xfrm>
          <a:off x="1763688" y="2620963"/>
          <a:ext cx="6273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2" name="Equation" r:id="rId8" imgW="6273800" imgH="495300" progId="Equation.3">
                  <p:embed/>
                </p:oleObj>
              </mc:Choice>
              <mc:Fallback>
                <p:oleObj name="Equation" r:id="rId8" imgW="6273800" imgH="4953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620963"/>
                        <a:ext cx="62738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38862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二、行列式展开法则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6400800" y="3124200"/>
            <a:ext cx="1143000" cy="457200"/>
            <a:chOff x="3888" y="1968"/>
            <a:chExt cx="720" cy="288"/>
          </a:xfrm>
        </p:grpSpPr>
        <p:sp>
          <p:nvSpPr>
            <p:cNvPr id="16404" name="AutoShape 6"/>
            <p:cNvSpPr>
              <a:spLocks noChangeArrowheads="1"/>
            </p:cNvSpPr>
            <p:nvPr/>
          </p:nvSpPr>
          <p:spPr bwMode="auto">
            <a:xfrm>
              <a:off x="3888" y="1968"/>
              <a:ext cx="720" cy="288"/>
            </a:xfrm>
            <a:prstGeom prst="wedgeRoundRectCallout">
              <a:avLst>
                <a:gd name="adj1" fmla="val -101944"/>
                <a:gd name="adj2" fmla="val 15625"/>
                <a:gd name="adj3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kumimoji="1" lang="zh-CN" altLang="zh-CN" sz="2400">
                <a:latin typeface="Times New Roman" pitchFamily="18" charset="0"/>
              </a:endParaRPr>
            </a:p>
          </p:txBody>
        </p:sp>
        <p:graphicFrame>
          <p:nvGraphicFramePr>
            <p:cNvPr id="16392" name="Object 81"/>
            <p:cNvGraphicFramePr>
              <a:graphicFrameLocks noChangeAspect="1"/>
            </p:cNvGraphicFramePr>
            <p:nvPr/>
          </p:nvGraphicFramePr>
          <p:xfrm>
            <a:off x="3968" y="2023"/>
            <a:ext cx="55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05" name="Equation" r:id="rId4" imgW="1091726" imgH="444307" progId="Equation.3">
                    <p:embed/>
                  </p:oleObj>
                </mc:Choice>
                <mc:Fallback>
                  <p:oleObj name="Equation" r:id="rId4" imgW="1091726" imgH="444307" progId="Equation.3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8" y="2023"/>
                          <a:ext cx="554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Object 79"/>
          <p:cNvGraphicFramePr>
            <a:graphicFrameLocks noChangeAspect="1"/>
          </p:cNvGraphicFramePr>
          <p:nvPr/>
        </p:nvGraphicFramePr>
        <p:xfrm>
          <a:off x="1268413" y="1524000"/>
          <a:ext cx="4732337" cy="288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6" name="Equation" r:id="rId6" imgW="5334000" imgH="3657600" progId="Equation.3">
                  <p:embed/>
                </p:oleObj>
              </mc:Choice>
              <mc:Fallback>
                <p:oleObj name="Equation" r:id="rId6" imgW="5334000" imgH="365760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1524000"/>
                        <a:ext cx="4732337" cy="288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800487"/>
              </p:ext>
            </p:extLst>
          </p:nvPr>
        </p:nvGraphicFramePr>
        <p:xfrm>
          <a:off x="914400" y="918932"/>
          <a:ext cx="4940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7" name="Equation" r:id="rId8" imgW="4940300" imgH="482600" progId="Equation.3">
                  <p:embed/>
                </p:oleObj>
              </mc:Choice>
              <mc:Fallback>
                <p:oleObj name="Equation" r:id="rId8" imgW="4940300" imgH="48260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8932"/>
                        <a:ext cx="49403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6400800" y="2286000"/>
            <a:ext cx="1143000" cy="457200"/>
            <a:chOff x="3888" y="1440"/>
            <a:chExt cx="720" cy="288"/>
          </a:xfrm>
        </p:grpSpPr>
        <p:sp>
          <p:nvSpPr>
            <p:cNvPr id="16403" name="AutoShape 9"/>
            <p:cNvSpPr>
              <a:spLocks noChangeArrowheads="1"/>
            </p:cNvSpPr>
            <p:nvPr/>
          </p:nvSpPr>
          <p:spPr bwMode="auto">
            <a:xfrm>
              <a:off x="3888" y="1440"/>
              <a:ext cx="720" cy="288"/>
            </a:xfrm>
            <a:prstGeom prst="wedgeRoundRectCallout">
              <a:avLst>
                <a:gd name="adj1" fmla="val -101944"/>
                <a:gd name="adj2" fmla="val 15625"/>
                <a:gd name="adj3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kumimoji="1" lang="zh-CN" altLang="zh-CN" sz="2400">
                <a:latin typeface="Times New Roman" pitchFamily="18" charset="0"/>
              </a:endParaRPr>
            </a:p>
          </p:txBody>
        </p:sp>
        <p:graphicFrame>
          <p:nvGraphicFramePr>
            <p:cNvPr id="16391" name="Object 82"/>
            <p:cNvGraphicFramePr>
              <a:graphicFrameLocks noChangeAspect="1"/>
            </p:cNvGraphicFramePr>
            <p:nvPr/>
          </p:nvGraphicFramePr>
          <p:xfrm>
            <a:off x="4032" y="1495"/>
            <a:ext cx="528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08" name="Equation" r:id="rId10" imgW="1040948" imgH="444307" progId="Equation.3">
                    <p:embed/>
                  </p:oleObj>
                </mc:Choice>
                <mc:Fallback>
                  <p:oleObj name="Equation" r:id="rId10" imgW="1040948" imgH="444307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495"/>
                          <a:ext cx="528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83"/>
          <p:cNvGraphicFramePr>
            <a:graphicFrameLocks noChangeAspect="1"/>
          </p:cNvGraphicFramePr>
          <p:nvPr/>
        </p:nvGraphicFramePr>
        <p:xfrm>
          <a:off x="990600" y="4391025"/>
          <a:ext cx="1638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9" name="Equation" r:id="rId12" imgW="1637589" imgH="431613" progId="Equation.3">
                  <p:embed/>
                </p:oleObj>
              </mc:Choice>
              <mc:Fallback>
                <p:oleObj name="Equation" r:id="rId12" imgW="1637589" imgH="431613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391025"/>
                        <a:ext cx="1638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4"/>
          <p:cNvGraphicFramePr>
            <a:graphicFrameLocks noChangeAspect="1"/>
          </p:cNvGraphicFramePr>
          <p:nvPr/>
        </p:nvGraphicFramePr>
        <p:xfrm>
          <a:off x="1600200" y="4953000"/>
          <a:ext cx="64008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0" name="Equation" r:id="rId14" imgW="6172200" imgH="469900" progId="Equation.3">
                  <p:embed/>
                </p:oleObj>
              </mc:Choice>
              <mc:Fallback>
                <p:oleObj name="Equation" r:id="rId14" imgW="6172200" imgH="469900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953000"/>
                        <a:ext cx="6400800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914400" y="5576888"/>
            <a:ext cx="10652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同理</a:t>
            </a:r>
          </a:p>
        </p:txBody>
      </p:sp>
      <p:graphicFrame>
        <p:nvGraphicFramePr>
          <p:cNvPr id="13" name="Object 85"/>
          <p:cNvGraphicFramePr>
            <a:graphicFrameLocks noChangeAspect="1"/>
          </p:cNvGraphicFramePr>
          <p:nvPr/>
        </p:nvGraphicFramePr>
        <p:xfrm>
          <a:off x="2000250" y="5657850"/>
          <a:ext cx="58277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1" name="Equation" r:id="rId16" imgW="6159500" imgH="469900" progId="Equation.3">
                  <p:embed/>
                </p:oleObj>
              </mc:Choice>
              <mc:Fallback>
                <p:oleObj name="Equation" r:id="rId16" imgW="6159500" imgH="469900" progId="Equation.3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5657850"/>
                        <a:ext cx="5827713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7524750" y="2492375"/>
            <a:ext cx="1295400" cy="762000"/>
            <a:chOff x="4752" y="1584"/>
            <a:chExt cx="662" cy="480"/>
          </a:xfrm>
        </p:grpSpPr>
        <p:grpSp>
          <p:nvGrpSpPr>
            <p:cNvPr id="16399" name="Group 20"/>
            <p:cNvGrpSpPr>
              <a:grpSpLocks/>
            </p:cNvGrpSpPr>
            <p:nvPr/>
          </p:nvGrpSpPr>
          <p:grpSpPr bwMode="auto">
            <a:xfrm>
              <a:off x="4752" y="1584"/>
              <a:ext cx="144" cy="480"/>
              <a:chOff x="4752" y="1584"/>
              <a:chExt cx="144" cy="480"/>
            </a:xfrm>
          </p:grpSpPr>
          <p:sp>
            <p:nvSpPr>
              <p:cNvPr id="16401" name="Line 21"/>
              <p:cNvSpPr>
                <a:spLocks noChangeShapeType="1"/>
              </p:cNvSpPr>
              <p:nvPr/>
            </p:nvSpPr>
            <p:spPr bwMode="auto">
              <a:xfrm>
                <a:off x="4752" y="1584"/>
                <a:ext cx="144" cy="240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02" name="Line 22"/>
              <p:cNvSpPr>
                <a:spLocks noChangeShapeType="1"/>
              </p:cNvSpPr>
              <p:nvPr/>
            </p:nvSpPr>
            <p:spPr bwMode="auto">
              <a:xfrm flipV="1">
                <a:off x="4752" y="1776"/>
                <a:ext cx="144" cy="288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400" name="Text Box 23"/>
            <p:cNvSpPr txBox="1">
              <a:spLocks noChangeArrowheads="1"/>
            </p:cNvSpPr>
            <p:nvPr/>
          </p:nvSpPr>
          <p:spPr bwMode="auto">
            <a:xfrm>
              <a:off x="4848" y="1632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>
                  <a:latin typeface="Times New Roman" pitchFamily="18" charset="0"/>
                </a:rPr>
                <a:t>相同</a:t>
              </a:r>
            </a:p>
          </p:txBody>
        </p:sp>
      </p:grp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4191000" y="3581400"/>
            <a:ext cx="1600200" cy="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8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38862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二、行列式展开法则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1115616" y="1187801"/>
            <a:ext cx="5080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pitchFamily="18" charset="0"/>
                <a:ea typeface="黑体" pitchFamily="2" charset="-122"/>
              </a:rPr>
              <a:t>关于代数余子式的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重要结论</a:t>
            </a:r>
          </a:p>
        </p:txBody>
      </p:sp>
      <p:graphicFrame>
        <p:nvGraphicFramePr>
          <p:cNvPr id="3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317594"/>
              </p:ext>
            </p:extLst>
          </p:nvPr>
        </p:nvGraphicFramePr>
        <p:xfrm>
          <a:off x="1259632" y="2030309"/>
          <a:ext cx="6026150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Equation" r:id="rId4" imgW="2540000" imgH="482600" progId="Equation.3">
                  <p:embed/>
                </p:oleObj>
              </mc:Choice>
              <mc:Fallback>
                <p:oleObj name="Equation" r:id="rId4" imgW="2540000" imgH="482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030309"/>
                        <a:ext cx="6026150" cy="114458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136931"/>
              </p:ext>
            </p:extLst>
          </p:nvPr>
        </p:nvGraphicFramePr>
        <p:xfrm>
          <a:off x="1259632" y="3429000"/>
          <a:ext cx="6026150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Equation" r:id="rId6" imgW="2540000" imgH="482600" progId="Equation.3">
                  <p:embed/>
                </p:oleObj>
              </mc:Choice>
              <mc:Fallback>
                <p:oleObj name="Equation" r:id="rId6" imgW="2540000" imgH="482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429000"/>
                        <a:ext cx="6026150" cy="114458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38862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二、行列式展开法则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04800" y="906463"/>
            <a:ext cx="2514600" cy="584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例</a:t>
            </a:r>
            <a:r>
              <a:rPr kumimoji="1" lang="zh-CN" altLang="en-US" dirty="0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dirty="0" smtClean="0">
                <a:latin typeface="Times New Roman" pitchFamily="18" charset="0"/>
                <a:ea typeface="黑体" pitchFamily="2" charset="-122"/>
              </a:rPr>
              <a:t>  </a:t>
            </a:r>
            <a:r>
              <a:rPr kumimoji="1" lang="zh-CN" altLang="en-US" sz="2800" dirty="0" smtClean="0">
                <a:latin typeface="+mn-ea"/>
                <a:ea typeface="+mn-ea"/>
              </a:rPr>
              <a:t>求</a:t>
            </a:r>
            <a:r>
              <a:rPr kumimoji="1" lang="zh-CN" altLang="en-US" sz="2800" dirty="0">
                <a:latin typeface="+mn-ea"/>
                <a:ea typeface="+mn-ea"/>
              </a:rPr>
              <a:t>行列式</a:t>
            </a:r>
            <a:endParaRPr kumimoji="1" lang="en-US" altLang="zh-CN" sz="2800" dirty="0">
              <a:latin typeface="+mn-ea"/>
              <a:ea typeface="+mn-ea"/>
            </a:endParaRPr>
          </a:p>
        </p:txBody>
      </p:sp>
      <p:graphicFrame>
        <p:nvGraphicFramePr>
          <p:cNvPr id="3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831045"/>
              </p:ext>
            </p:extLst>
          </p:nvPr>
        </p:nvGraphicFramePr>
        <p:xfrm>
          <a:off x="2872118" y="758122"/>
          <a:ext cx="2736850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8" name="Equation" r:id="rId4" imgW="1396800" imgH="1041120" progId="Equation.DSMT4">
                  <p:embed/>
                </p:oleObj>
              </mc:Choice>
              <mc:Fallback>
                <p:oleObj name="Equation" r:id="rId4" imgW="1396800" imgH="104112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118" y="758122"/>
                        <a:ext cx="2736850" cy="203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6670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三、分块公式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03770" y="2721678"/>
            <a:ext cx="726518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解</a:t>
            </a:r>
            <a:endParaRPr kumimoji="1" lang="en-US" altLang="zh-CN" sz="2800" dirty="0">
              <a:latin typeface="+mn-ea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030288" y="2768600"/>
            <a:ext cx="34163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/>
              <a:t>利用初等变换，可得</a:t>
            </a:r>
          </a:p>
        </p:txBody>
      </p:sp>
      <p:graphicFrame>
        <p:nvGraphicFramePr>
          <p:cNvPr id="16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95195"/>
              </p:ext>
            </p:extLst>
          </p:nvPr>
        </p:nvGraphicFramePr>
        <p:xfrm>
          <a:off x="4784725" y="3327400"/>
          <a:ext cx="3947288" cy="1178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9" name="Equation" r:id="rId6" imgW="1701720" imgH="507960" progId="Equation.DSMT4">
                  <p:embed/>
                </p:oleObj>
              </mc:Choice>
              <mc:Fallback>
                <p:oleObj name="Equation" r:id="rId6" imgW="1701720" imgH="50796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725" y="3327400"/>
                        <a:ext cx="3947288" cy="11784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520311"/>
              </p:ext>
            </p:extLst>
          </p:nvPr>
        </p:nvGraphicFramePr>
        <p:xfrm>
          <a:off x="712590" y="3382672"/>
          <a:ext cx="3733998" cy="1123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0" name="Equation" r:id="rId8" imgW="1689100" imgH="508000" progId="Equation.DSMT4">
                  <p:embed/>
                </p:oleObj>
              </mc:Choice>
              <mc:Fallback>
                <p:oleObj name="Equation" r:id="rId8" imgW="1689100" imgH="5080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590" y="3382672"/>
                        <a:ext cx="3733998" cy="11231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712590" y="4731501"/>
            <a:ext cx="9032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/>
              <a:t>所以</a:t>
            </a:r>
          </a:p>
        </p:txBody>
      </p:sp>
      <p:graphicFrame>
        <p:nvGraphicFramePr>
          <p:cNvPr id="19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540067"/>
              </p:ext>
            </p:extLst>
          </p:nvPr>
        </p:nvGraphicFramePr>
        <p:xfrm>
          <a:off x="1500188" y="4509120"/>
          <a:ext cx="6570662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1" name="Equation" r:id="rId10" imgW="3352680" imgH="1041120" progId="Equation.DSMT4">
                  <p:embed/>
                </p:oleObj>
              </mc:Choice>
              <mc:Fallback>
                <p:oleObj name="Equation" r:id="rId10" imgW="3352680" imgH="104112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4509120"/>
                        <a:ext cx="6570662" cy="203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04800" y="985839"/>
            <a:ext cx="7003504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定义   </a:t>
            </a:r>
            <a:r>
              <a:rPr kumimoji="1" lang="zh-CN" altLang="en-US" dirty="0" smtClean="0">
                <a:latin typeface="Times New Roman" pitchFamily="18" charset="0"/>
                <a:ea typeface="黑体" pitchFamily="2" charset="-122"/>
              </a:rPr>
              <a:t>上</a:t>
            </a:r>
            <a:r>
              <a:rPr kumimoji="1" lang="zh-CN" altLang="en-US" dirty="0">
                <a:latin typeface="Times New Roman" pitchFamily="18" charset="0"/>
                <a:ea typeface="黑体" pitchFamily="2" charset="-122"/>
              </a:rPr>
              <a:t>（下</a:t>
            </a:r>
            <a:r>
              <a:rPr kumimoji="1" lang="zh-CN" altLang="en-US" dirty="0" smtClean="0">
                <a:latin typeface="Times New Roman" pitchFamily="18" charset="0"/>
                <a:ea typeface="黑体" pitchFamily="2" charset="-122"/>
              </a:rPr>
              <a:t>）准三角形行列式</a:t>
            </a:r>
            <a:endParaRPr kumimoji="1" lang="en-US" altLang="zh-CN" sz="2800" dirty="0">
              <a:latin typeface="+mn-ea"/>
              <a:ea typeface="+mn-ea"/>
            </a:endParaRPr>
          </a:p>
        </p:txBody>
      </p:sp>
      <p:sp>
        <p:nvSpPr>
          <p:cNvPr id="19461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6670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三、分块公式</a:t>
            </a:r>
          </a:p>
        </p:txBody>
      </p:sp>
      <p:graphicFrame>
        <p:nvGraphicFramePr>
          <p:cNvPr id="4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427582"/>
              </p:ext>
            </p:extLst>
          </p:nvPr>
        </p:nvGraphicFramePr>
        <p:xfrm>
          <a:off x="2289175" y="1720850"/>
          <a:ext cx="1298575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0" name="Equation" r:id="rId4" imgW="520560" imgH="469800" progId="Equation.DSMT4">
                  <p:embed/>
                </p:oleObj>
              </mc:Choice>
              <mc:Fallback>
                <p:oleObj name="Equation" r:id="rId4" imgW="520560" imgH="4698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1720850"/>
                        <a:ext cx="1298575" cy="1211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547664" y="5534432"/>
            <a:ext cx="7416824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dirty="0">
                <a:latin typeface="+mn-ea"/>
                <a:ea typeface="+mn-ea"/>
              </a:rPr>
              <a:t>其中</a:t>
            </a:r>
            <a:r>
              <a:rPr kumimoji="1"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2800" dirty="0">
                <a:latin typeface="+mn-ea"/>
                <a:ea typeface="+mn-ea"/>
              </a:rPr>
              <a:t>与</a:t>
            </a:r>
            <a:r>
              <a:rPr kumimoji="1" lang="en-US" altLang="zh-CN" sz="2800" i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800" dirty="0" smtClean="0">
                <a:latin typeface="+mn-ea"/>
                <a:ea typeface="宋体" pitchFamily="2" charset="-122"/>
              </a:rPr>
              <a:t>分别</a:t>
            </a:r>
            <a:r>
              <a:rPr kumimoji="1" lang="zh-CN" altLang="en-US" sz="2800" dirty="0">
                <a:latin typeface="+mn-ea"/>
                <a:ea typeface="宋体" pitchFamily="2" charset="-122"/>
              </a:rPr>
              <a:t>是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800" dirty="0">
                <a:latin typeface="+mn-ea"/>
                <a:ea typeface="宋体" pitchFamily="2" charset="-122"/>
              </a:rPr>
              <a:t>阶和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n-r</a:t>
            </a:r>
            <a:r>
              <a:rPr kumimoji="1" lang="zh-CN" altLang="en-US" sz="2800" dirty="0" smtClean="0">
                <a:latin typeface="+mn-ea"/>
                <a:ea typeface="宋体" pitchFamily="2" charset="-122"/>
              </a:rPr>
              <a:t>阶方阵，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800" dirty="0" smtClean="0">
                <a:latin typeface="+mn-ea"/>
                <a:ea typeface="宋体" pitchFamily="2" charset="-122"/>
              </a:rPr>
              <a:t>是零矩阵。</a:t>
            </a:r>
            <a:endParaRPr kumimoji="1" lang="en-US" altLang="zh-CN" sz="2800" dirty="0">
              <a:latin typeface="+mn-ea"/>
              <a:ea typeface="+mn-ea"/>
            </a:endParaRPr>
          </a:p>
        </p:txBody>
      </p:sp>
      <p:graphicFrame>
        <p:nvGraphicFramePr>
          <p:cNvPr id="2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191093"/>
              </p:ext>
            </p:extLst>
          </p:nvPr>
        </p:nvGraphicFramePr>
        <p:xfrm>
          <a:off x="4733925" y="1720850"/>
          <a:ext cx="1330325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1" name="Equation" r:id="rId6" imgW="533160" imgH="469800" progId="Equation.DSMT4">
                  <p:embed/>
                </p:oleObj>
              </mc:Choice>
              <mc:Fallback>
                <p:oleObj name="Equation" r:id="rId6" imgW="533160" imgH="4698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925" y="1720850"/>
                        <a:ext cx="1330325" cy="1211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485900" y="3194555"/>
            <a:ext cx="5923557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dirty="0" smtClean="0">
                <a:latin typeface="Times New Roman" pitchFamily="18" charset="0"/>
                <a:ea typeface="黑体" pitchFamily="2" charset="-122"/>
              </a:rPr>
              <a:t>次上</a:t>
            </a:r>
            <a:r>
              <a:rPr kumimoji="1" lang="zh-CN" altLang="en-US" dirty="0">
                <a:latin typeface="Times New Roman" pitchFamily="18" charset="0"/>
                <a:ea typeface="黑体" pitchFamily="2" charset="-122"/>
              </a:rPr>
              <a:t>（下</a:t>
            </a:r>
            <a:r>
              <a:rPr kumimoji="1" lang="zh-CN" altLang="en-US" dirty="0" smtClean="0">
                <a:latin typeface="Times New Roman" pitchFamily="18" charset="0"/>
                <a:ea typeface="黑体" pitchFamily="2" charset="-122"/>
              </a:rPr>
              <a:t>）准三角形行列式</a:t>
            </a:r>
            <a:endParaRPr kumimoji="1" lang="en-US" altLang="zh-CN" sz="2800" dirty="0">
              <a:latin typeface="+mn-ea"/>
              <a:ea typeface="+mn-ea"/>
            </a:endParaRPr>
          </a:p>
        </p:txBody>
      </p:sp>
      <p:graphicFrame>
        <p:nvGraphicFramePr>
          <p:cNvPr id="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513461"/>
              </p:ext>
            </p:extLst>
          </p:nvPr>
        </p:nvGraphicFramePr>
        <p:xfrm>
          <a:off x="4860032" y="4041771"/>
          <a:ext cx="1330325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2" name="Equation" r:id="rId8" imgW="533160" imgH="469800" progId="Equation.DSMT4">
                  <p:embed/>
                </p:oleObj>
              </mc:Choice>
              <mc:Fallback>
                <p:oleObj name="Equation" r:id="rId8" imgW="5331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041771"/>
                        <a:ext cx="1330325" cy="1211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326681"/>
              </p:ext>
            </p:extLst>
          </p:nvPr>
        </p:nvGraphicFramePr>
        <p:xfrm>
          <a:off x="2289175" y="4041772"/>
          <a:ext cx="1298575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3" name="Equation" r:id="rId10" imgW="520560" imgH="469800" progId="Equation.DSMT4">
                  <p:embed/>
                </p:oleObj>
              </mc:Choice>
              <mc:Fallback>
                <p:oleObj name="Equation" r:id="rId10" imgW="5205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4041772"/>
                        <a:ext cx="1298575" cy="1211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35052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一、余子式与代数余子式</a:t>
            </a:r>
          </a:p>
        </p:txBody>
      </p:sp>
      <p:graphicFrame>
        <p:nvGraphicFramePr>
          <p:cNvPr id="27" name="Object 2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715978"/>
              </p:ext>
            </p:extLst>
          </p:nvPr>
        </p:nvGraphicFramePr>
        <p:xfrm>
          <a:off x="3352800" y="1946176"/>
          <a:ext cx="5029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Equation" r:id="rId4" imgW="5029200" imgH="1016000" progId="Equation.3">
                  <p:embed/>
                </p:oleObj>
              </mc:Choice>
              <mc:Fallback>
                <p:oleObj name="Equation" r:id="rId4" imgW="5029200" imgH="1016000" progId="Equation.3">
                  <p:embed/>
                  <p:pic>
                    <p:nvPicPr>
                      <p:cNvPr id="0" name="Object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946176"/>
                        <a:ext cx="50292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45063"/>
              </p:ext>
            </p:extLst>
          </p:nvPr>
        </p:nvGraphicFramePr>
        <p:xfrm>
          <a:off x="1295400" y="1565176"/>
          <a:ext cx="20574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Equation" r:id="rId6" imgW="2057400" imgH="1536700" progId="Equation.3">
                  <p:embed/>
                </p:oleObj>
              </mc:Choice>
              <mc:Fallback>
                <p:oleObj name="Equation" r:id="rId6" imgW="2057400" imgH="1536700" progId="Equation.3">
                  <p:embed/>
                  <p:pic>
                    <p:nvPicPr>
                      <p:cNvPr id="0" name="Object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565176"/>
                        <a:ext cx="2057400" cy="153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029"/>
          <p:cNvSpPr>
            <a:spLocks noChangeArrowheads="1"/>
          </p:cNvSpPr>
          <p:nvPr/>
        </p:nvSpPr>
        <p:spPr bwMode="auto">
          <a:xfrm>
            <a:off x="342781" y="1996688"/>
            <a:ext cx="8002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kumimoji="1" lang="zh-CN" altLang="en-US" dirty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Line 1031"/>
          <p:cNvSpPr>
            <a:spLocks noChangeShapeType="1"/>
          </p:cNvSpPr>
          <p:nvPr/>
        </p:nvSpPr>
        <p:spPr bwMode="auto">
          <a:xfrm>
            <a:off x="3733800" y="2403376"/>
            <a:ext cx="1066800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Line 1032"/>
          <p:cNvSpPr>
            <a:spLocks noChangeShapeType="1"/>
          </p:cNvSpPr>
          <p:nvPr/>
        </p:nvSpPr>
        <p:spPr bwMode="auto">
          <a:xfrm>
            <a:off x="4059238" y="2936776"/>
            <a:ext cx="1066800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Line 1033"/>
          <p:cNvSpPr>
            <a:spLocks noChangeShapeType="1"/>
          </p:cNvSpPr>
          <p:nvPr/>
        </p:nvSpPr>
        <p:spPr bwMode="auto">
          <a:xfrm>
            <a:off x="5334000" y="2403376"/>
            <a:ext cx="1143000" cy="0"/>
          </a:xfrm>
          <a:prstGeom prst="line">
            <a:avLst/>
          </a:prstGeom>
          <a:noFill/>
          <a:ln w="19050">
            <a:solidFill>
              <a:srgbClr val="6699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Line 1034"/>
          <p:cNvSpPr>
            <a:spLocks noChangeShapeType="1"/>
          </p:cNvSpPr>
          <p:nvPr/>
        </p:nvSpPr>
        <p:spPr bwMode="auto">
          <a:xfrm>
            <a:off x="5567363" y="2936776"/>
            <a:ext cx="1143000" cy="0"/>
          </a:xfrm>
          <a:prstGeom prst="line">
            <a:avLst/>
          </a:prstGeom>
          <a:noFill/>
          <a:ln w="19050">
            <a:solidFill>
              <a:srgbClr val="6699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Line 1035"/>
          <p:cNvSpPr>
            <a:spLocks noChangeShapeType="1"/>
          </p:cNvSpPr>
          <p:nvPr/>
        </p:nvSpPr>
        <p:spPr bwMode="auto">
          <a:xfrm>
            <a:off x="6781800" y="2403376"/>
            <a:ext cx="114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5" name="Line 1036"/>
          <p:cNvSpPr>
            <a:spLocks noChangeShapeType="1"/>
          </p:cNvSpPr>
          <p:nvPr/>
        </p:nvSpPr>
        <p:spPr bwMode="auto">
          <a:xfrm>
            <a:off x="7162800" y="2936776"/>
            <a:ext cx="114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3" name="Object 2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974175"/>
              </p:ext>
            </p:extLst>
          </p:nvPr>
        </p:nvGraphicFramePr>
        <p:xfrm>
          <a:off x="1354138" y="3274914"/>
          <a:ext cx="29527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Equation" r:id="rId8" imgW="1270000" imgH="228600" progId="Equation.3">
                  <p:embed/>
                </p:oleObj>
              </mc:Choice>
              <mc:Fallback>
                <p:oleObj name="Equation" r:id="rId8" imgW="1270000" imgH="228600" progId="Equation.3">
                  <p:embed/>
                  <p:pic>
                    <p:nvPicPr>
                      <p:cNvPr id="0" name="Object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3274914"/>
                        <a:ext cx="2952750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971773"/>
              </p:ext>
            </p:extLst>
          </p:nvPr>
        </p:nvGraphicFramePr>
        <p:xfrm>
          <a:off x="4356100" y="3270151"/>
          <a:ext cx="3049588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Equation" r:id="rId10" imgW="1257300" imgH="228600" progId="Equation.3">
                  <p:embed/>
                </p:oleObj>
              </mc:Choice>
              <mc:Fallback>
                <p:oleObj name="Equation" r:id="rId10" imgW="1257300" imgH="228600" progId="Equation.3">
                  <p:embed/>
                  <p:pic>
                    <p:nvPicPr>
                      <p:cNvPr id="0" name="Object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270151"/>
                        <a:ext cx="3049588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2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32297"/>
              </p:ext>
            </p:extLst>
          </p:nvPr>
        </p:nvGraphicFramePr>
        <p:xfrm>
          <a:off x="2195513" y="3867051"/>
          <a:ext cx="282098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Equation" r:id="rId12" imgW="1257300" imgH="228600" progId="Equation.3">
                  <p:embed/>
                </p:oleObj>
              </mc:Choice>
              <mc:Fallback>
                <p:oleObj name="Equation" r:id="rId12" imgW="1257300" imgH="228600" progId="Equation.3">
                  <p:embed/>
                  <p:pic>
                    <p:nvPicPr>
                      <p:cNvPr id="0" name="Object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867051"/>
                        <a:ext cx="2820987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2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585448"/>
              </p:ext>
            </p:extLst>
          </p:nvPr>
        </p:nvGraphicFramePr>
        <p:xfrm>
          <a:off x="1376363" y="4371876"/>
          <a:ext cx="590550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Equation" r:id="rId14" imgW="2603500" imgH="482600" progId="Equation.3">
                  <p:embed/>
                </p:oleObj>
              </mc:Choice>
              <mc:Fallback>
                <p:oleObj name="Equation" r:id="rId14" imgW="2603500" imgH="482600" progId="Equation.3">
                  <p:embed/>
                  <p:pic>
                    <p:nvPicPr>
                      <p:cNvPr id="0" name="Object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4371876"/>
                        <a:ext cx="5905500" cy="1093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Line 1041"/>
          <p:cNvSpPr>
            <a:spLocks noChangeShapeType="1"/>
          </p:cNvSpPr>
          <p:nvPr/>
        </p:nvSpPr>
        <p:spPr bwMode="auto">
          <a:xfrm>
            <a:off x="1447800" y="1488976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Line 1042"/>
          <p:cNvSpPr>
            <a:spLocks noChangeShapeType="1"/>
          </p:cNvSpPr>
          <p:nvPr/>
        </p:nvSpPr>
        <p:spPr bwMode="auto">
          <a:xfrm>
            <a:off x="2286000" y="1412776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Line 1043"/>
          <p:cNvSpPr>
            <a:spLocks noChangeShapeType="1"/>
          </p:cNvSpPr>
          <p:nvPr/>
        </p:nvSpPr>
        <p:spPr bwMode="auto">
          <a:xfrm>
            <a:off x="3048000" y="1412776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Line 2068"/>
          <p:cNvSpPr>
            <a:spLocks noChangeShapeType="1"/>
          </p:cNvSpPr>
          <p:nvPr/>
        </p:nvSpPr>
        <p:spPr bwMode="auto">
          <a:xfrm>
            <a:off x="1258888" y="1850926"/>
            <a:ext cx="2089150" cy="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utoUpdateAnimBg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7" grpId="0" animBg="1"/>
      <p:bldP spid="48" grpId="0" animBg="1"/>
      <p:bldP spid="49" grpId="0" animBg="1"/>
      <p:bldP spid="5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66688" y="1035061"/>
            <a:ext cx="8610600" cy="10772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定理</a:t>
            </a:r>
            <a:r>
              <a:rPr kumimoji="1"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 </a:t>
            </a:r>
            <a:r>
              <a:rPr kumimoji="1" lang="zh-CN" altLang="en-US" dirty="0" smtClean="0">
                <a:latin typeface="Times New Roman" pitchFamily="18" charset="0"/>
                <a:ea typeface="黑体" pitchFamily="2" charset="-122"/>
              </a:rPr>
              <a:t>上</a:t>
            </a:r>
            <a:r>
              <a:rPr kumimoji="1" lang="zh-CN" altLang="en-US" dirty="0">
                <a:latin typeface="Times New Roman" pitchFamily="18" charset="0"/>
                <a:ea typeface="黑体" pitchFamily="2" charset="-122"/>
              </a:rPr>
              <a:t>（下</a:t>
            </a:r>
            <a:r>
              <a:rPr kumimoji="1" lang="zh-CN" altLang="en-US" dirty="0" smtClean="0">
                <a:latin typeface="Times New Roman" pitchFamily="18" charset="0"/>
                <a:ea typeface="黑体" pitchFamily="2" charset="-122"/>
              </a:rPr>
              <a:t>）</a:t>
            </a:r>
            <a:r>
              <a:rPr kumimoji="1" lang="zh-CN" altLang="en-US" dirty="0" smtClean="0">
                <a:latin typeface="Times New Roman" pitchFamily="18" charset="0"/>
                <a:ea typeface="黑体" pitchFamily="2" charset="-122"/>
              </a:rPr>
              <a:t>准三角行列式</a:t>
            </a:r>
            <a:r>
              <a:rPr kumimoji="1" lang="zh-CN" altLang="en-US" dirty="0">
                <a:latin typeface="Times New Roman" pitchFamily="18" charset="0"/>
                <a:ea typeface="黑体" pitchFamily="2" charset="-122"/>
              </a:rPr>
              <a:t>等于</a:t>
            </a:r>
            <a:r>
              <a:rPr kumimoji="1" lang="zh-CN" altLang="en-US" dirty="0" smtClean="0">
                <a:latin typeface="Times New Roman" pitchFamily="18" charset="0"/>
                <a:ea typeface="黑体" pitchFamily="2" charset="-122"/>
              </a:rPr>
              <a:t>它们对角</a:t>
            </a:r>
            <a:r>
              <a:rPr kumimoji="1" lang="zh-CN" altLang="en-US" dirty="0" smtClean="0">
                <a:latin typeface="Times New Roman" pitchFamily="18" charset="0"/>
                <a:ea typeface="黑体" pitchFamily="2" charset="-122"/>
              </a:rPr>
              <a:t>块</a:t>
            </a:r>
            <a:r>
              <a:rPr kumimoji="1" lang="en-US" altLang="zh-CN" dirty="0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dirty="0" smtClean="0">
                <a:latin typeface="Times New Roman" pitchFamily="18" charset="0"/>
                <a:ea typeface="黑体" pitchFamily="2" charset="-122"/>
              </a:rPr>
              <a:t>     </a:t>
            </a:r>
          </a:p>
          <a:p>
            <a:pPr>
              <a:spcBef>
                <a:spcPts val="0"/>
              </a:spcBef>
              <a:defRPr/>
            </a:pPr>
            <a:r>
              <a:rPr kumimoji="1" lang="en-US" altLang="zh-CN" dirty="0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dirty="0" smtClean="0">
                <a:latin typeface="Times New Roman" pitchFamily="18" charset="0"/>
                <a:ea typeface="黑体" pitchFamily="2" charset="-122"/>
              </a:rPr>
              <a:t>          </a:t>
            </a:r>
            <a:r>
              <a:rPr kumimoji="1" lang="zh-CN" altLang="en-US" dirty="0" smtClean="0">
                <a:latin typeface="Times New Roman" pitchFamily="18" charset="0"/>
                <a:ea typeface="黑体" pitchFamily="2" charset="-122"/>
              </a:rPr>
              <a:t>的行列式</a:t>
            </a:r>
            <a:r>
              <a:rPr kumimoji="1" lang="zh-CN" altLang="en-US" dirty="0">
                <a:latin typeface="Times New Roman" pitchFamily="18" charset="0"/>
                <a:ea typeface="黑体" pitchFamily="2" charset="-122"/>
              </a:rPr>
              <a:t>的乘积。</a:t>
            </a:r>
            <a:endParaRPr kumimoji="1" lang="en-US" altLang="zh-CN" sz="2800" dirty="0">
              <a:latin typeface="+mn-ea"/>
              <a:ea typeface="+mn-ea"/>
            </a:endParaRPr>
          </a:p>
        </p:txBody>
      </p:sp>
      <p:sp>
        <p:nvSpPr>
          <p:cNvPr id="20485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6670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三、分块公式</a:t>
            </a:r>
          </a:p>
        </p:txBody>
      </p:sp>
      <p:graphicFrame>
        <p:nvGraphicFramePr>
          <p:cNvPr id="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093695"/>
              </p:ext>
            </p:extLst>
          </p:nvPr>
        </p:nvGraphicFramePr>
        <p:xfrm>
          <a:off x="2483768" y="2282255"/>
          <a:ext cx="4435475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3" name="Equation" r:id="rId4" imgW="1777680" imgH="469800" progId="Equation.DSMT4">
                  <p:embed/>
                </p:oleObj>
              </mc:Choice>
              <mc:Fallback>
                <p:oleObj name="Equation" r:id="rId4" imgW="1777680" imgH="469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282255"/>
                        <a:ext cx="4435475" cy="1211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6688" y="3651934"/>
            <a:ext cx="8610600" cy="10772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dirty="0" smtClean="0">
                <a:latin typeface="Times New Roman" pitchFamily="18" charset="0"/>
                <a:ea typeface="黑体" pitchFamily="2" charset="-122"/>
              </a:rPr>
              <a:t>            次上</a:t>
            </a:r>
            <a:r>
              <a:rPr kumimoji="1" lang="zh-CN" altLang="en-US" dirty="0">
                <a:latin typeface="Times New Roman" pitchFamily="18" charset="0"/>
                <a:ea typeface="黑体" pitchFamily="2" charset="-122"/>
              </a:rPr>
              <a:t>（下</a:t>
            </a:r>
            <a:r>
              <a:rPr kumimoji="1" lang="zh-CN" altLang="en-US" dirty="0" smtClean="0">
                <a:latin typeface="Times New Roman" pitchFamily="18" charset="0"/>
                <a:ea typeface="黑体" pitchFamily="2" charset="-122"/>
              </a:rPr>
              <a:t>）</a:t>
            </a:r>
            <a:r>
              <a:rPr kumimoji="1" lang="zh-CN" altLang="en-US" dirty="0" smtClean="0">
                <a:latin typeface="Times New Roman" pitchFamily="18" charset="0"/>
                <a:ea typeface="黑体" pitchFamily="2" charset="-122"/>
              </a:rPr>
              <a:t>准三角行列式</a:t>
            </a:r>
            <a:r>
              <a:rPr kumimoji="1" lang="zh-CN" altLang="en-US" dirty="0">
                <a:latin typeface="Times New Roman" pitchFamily="18" charset="0"/>
                <a:ea typeface="黑体" pitchFamily="2" charset="-122"/>
              </a:rPr>
              <a:t>等于</a:t>
            </a:r>
            <a:r>
              <a:rPr kumimoji="1" lang="zh-CN" altLang="en-US" dirty="0" smtClean="0">
                <a:latin typeface="Times New Roman" pitchFamily="18" charset="0"/>
                <a:ea typeface="黑体" pitchFamily="2" charset="-122"/>
              </a:rPr>
              <a:t>它们</a:t>
            </a:r>
            <a:r>
              <a:rPr kumimoji="1" lang="zh-CN" altLang="en-US" dirty="0" smtClean="0">
                <a:latin typeface="Times New Roman" pitchFamily="18" charset="0"/>
                <a:ea typeface="黑体" pitchFamily="2" charset="-122"/>
              </a:rPr>
              <a:t>对角</a:t>
            </a:r>
            <a:endParaRPr kumimoji="1" lang="en-US" altLang="zh-CN" dirty="0" smtClean="0">
              <a:latin typeface="Times New Roman" pitchFamily="18" charset="0"/>
              <a:ea typeface="黑体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kumimoji="1" lang="en-US" altLang="zh-CN" dirty="0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dirty="0" smtClean="0">
                <a:latin typeface="Times New Roman" pitchFamily="18" charset="0"/>
                <a:ea typeface="黑体" pitchFamily="2" charset="-122"/>
              </a:rPr>
              <a:t>           </a:t>
            </a:r>
            <a:r>
              <a:rPr kumimoji="1" lang="zh-CN" altLang="en-US" dirty="0" smtClean="0">
                <a:latin typeface="Times New Roman" pitchFamily="18" charset="0"/>
                <a:ea typeface="黑体" pitchFamily="2" charset="-122"/>
              </a:rPr>
              <a:t>块的行列式</a:t>
            </a:r>
            <a:r>
              <a:rPr kumimoji="1" lang="zh-CN" altLang="en-US" dirty="0">
                <a:latin typeface="Times New Roman" pitchFamily="18" charset="0"/>
                <a:ea typeface="黑体" pitchFamily="2" charset="-122"/>
              </a:rPr>
              <a:t>的乘积。</a:t>
            </a:r>
            <a:endParaRPr kumimoji="1" lang="en-US" altLang="zh-CN" sz="2800" dirty="0">
              <a:latin typeface="+mn-ea"/>
              <a:ea typeface="+mn-ea"/>
            </a:endParaRPr>
          </a:p>
        </p:txBody>
      </p:sp>
      <p:graphicFrame>
        <p:nvGraphicFramePr>
          <p:cNvPr id="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711273"/>
              </p:ext>
            </p:extLst>
          </p:nvPr>
        </p:nvGraphicFramePr>
        <p:xfrm>
          <a:off x="2483768" y="4887568"/>
          <a:ext cx="5827713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" name="Equation" r:id="rId6" imgW="2336760" imgH="469800" progId="Equation.DSMT4">
                  <p:embed/>
                </p:oleObj>
              </mc:Choice>
              <mc:Fallback>
                <p:oleObj name="Equation" r:id="rId6" imgW="23367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887568"/>
                        <a:ext cx="5827713" cy="1211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Text Box 2"/>
          <p:cNvSpPr txBox="1">
            <a:spLocks noChangeArrowheads="1"/>
          </p:cNvSpPr>
          <p:nvPr/>
        </p:nvSpPr>
        <p:spPr bwMode="auto">
          <a:xfrm>
            <a:off x="684213" y="1338769"/>
            <a:ext cx="1752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例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1</a:t>
            </a:r>
          </a:p>
        </p:txBody>
      </p:sp>
      <p:graphicFrame>
        <p:nvGraphicFramePr>
          <p:cNvPr id="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977920"/>
              </p:ext>
            </p:extLst>
          </p:nvPr>
        </p:nvGraphicFramePr>
        <p:xfrm>
          <a:off x="2063750" y="1454150"/>
          <a:ext cx="36068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0" name="Equation" r:id="rId4" imgW="3606800" imgH="2044700" progId="Equation.3">
                  <p:embed/>
                </p:oleObj>
              </mc:Choice>
              <mc:Fallback>
                <p:oleObj name="Equation" r:id="rId4" imgW="3606800" imgH="20447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1454150"/>
                        <a:ext cx="36068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3"/>
          <p:cNvGraphicFramePr>
            <a:graphicFrameLocks noChangeAspect="1"/>
          </p:cNvGraphicFramePr>
          <p:nvPr/>
        </p:nvGraphicFramePr>
        <p:xfrm>
          <a:off x="2698750" y="3736975"/>
          <a:ext cx="29718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1" name="Equation" r:id="rId6" imgW="2971800" imgH="2044700" progId="Equation.3">
                  <p:embed/>
                </p:oleObj>
              </mc:Choice>
              <mc:Fallback>
                <p:oleObj name="Equation" r:id="rId6" imgW="2971800" imgH="20447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3736975"/>
                        <a:ext cx="29718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4213" y="4241800"/>
            <a:ext cx="1524000" cy="965200"/>
            <a:chOff x="1104" y="2784"/>
            <a:chExt cx="960" cy="608"/>
          </a:xfrm>
        </p:grpSpPr>
        <p:grpSp>
          <p:nvGrpSpPr>
            <p:cNvPr id="21515" name="Group 6"/>
            <p:cNvGrpSpPr>
              <a:grpSpLocks/>
            </p:cNvGrpSpPr>
            <p:nvPr/>
          </p:nvGrpSpPr>
          <p:grpSpPr bwMode="auto">
            <a:xfrm>
              <a:off x="1149" y="3051"/>
              <a:ext cx="862" cy="89"/>
              <a:chOff x="3696" y="2688"/>
              <a:chExt cx="1008" cy="96"/>
            </a:xfrm>
          </p:grpSpPr>
          <p:sp>
            <p:nvSpPr>
              <p:cNvPr id="21516" name="Line 7"/>
              <p:cNvSpPr>
                <a:spLocks noChangeShapeType="1"/>
              </p:cNvSpPr>
              <p:nvPr/>
            </p:nvSpPr>
            <p:spPr bwMode="auto">
              <a:xfrm>
                <a:off x="3696" y="2688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17" name="Line 8"/>
              <p:cNvSpPr>
                <a:spLocks noChangeShapeType="1"/>
              </p:cNvSpPr>
              <p:nvPr/>
            </p:nvSpPr>
            <p:spPr bwMode="auto">
              <a:xfrm>
                <a:off x="3696" y="278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21508" name="Object 64"/>
            <p:cNvGraphicFramePr>
              <a:graphicFrameLocks noChangeAspect="1"/>
            </p:cNvGraphicFramePr>
            <p:nvPr/>
          </p:nvGraphicFramePr>
          <p:xfrm>
            <a:off x="1104" y="2784"/>
            <a:ext cx="960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2" name="Equation" r:id="rId8" imgW="1612900" imgH="431800" progId="Equation.3">
                    <p:embed/>
                  </p:oleObj>
                </mc:Choice>
                <mc:Fallback>
                  <p:oleObj name="Equation" r:id="rId8" imgW="1612900" imgH="431800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784"/>
                          <a:ext cx="960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9" name="Object 65"/>
            <p:cNvGraphicFramePr>
              <a:graphicFrameLocks noChangeAspect="1"/>
            </p:cNvGraphicFramePr>
            <p:nvPr/>
          </p:nvGraphicFramePr>
          <p:xfrm>
            <a:off x="1285" y="3140"/>
            <a:ext cx="560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3" name="Equation" r:id="rId10" imgW="939392" imgH="431613" progId="Equation.3">
                    <p:embed/>
                  </p:oleObj>
                </mc:Choice>
                <mc:Fallback>
                  <p:oleObj name="Equation" r:id="rId10" imgW="939392" imgH="431613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5" y="3140"/>
                          <a:ext cx="560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627313" y="5105400"/>
            <a:ext cx="3063875" cy="0"/>
          </a:xfrm>
          <a:prstGeom prst="line">
            <a:avLst/>
          </a:prstGeom>
          <a:noFill/>
          <a:ln w="38100" cap="rnd">
            <a:solidFill>
              <a:srgbClr val="3333FF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4714875" y="3810000"/>
            <a:ext cx="0" cy="2209800"/>
          </a:xfrm>
          <a:prstGeom prst="line">
            <a:avLst/>
          </a:prstGeom>
          <a:noFill/>
          <a:ln w="38100" cap="rnd">
            <a:solidFill>
              <a:srgbClr val="3333FF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4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332038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四、例题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373450"/>
              </p:ext>
            </p:extLst>
          </p:nvPr>
        </p:nvGraphicFramePr>
        <p:xfrm>
          <a:off x="1092200" y="1444626"/>
          <a:ext cx="3632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6" name="Equation" r:id="rId4" imgW="3632200" imgH="1511300" progId="Equation.3">
                  <p:embed/>
                </p:oleObj>
              </mc:Choice>
              <mc:Fallback>
                <p:oleObj name="Equation" r:id="rId4" imgW="3632200" imgH="151130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1444626"/>
                        <a:ext cx="36322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3"/>
          <p:cNvGraphicFramePr>
            <a:graphicFrameLocks noChangeAspect="1"/>
          </p:cNvGraphicFramePr>
          <p:nvPr/>
        </p:nvGraphicFramePr>
        <p:xfrm>
          <a:off x="2692400" y="3336925"/>
          <a:ext cx="1828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7" name="Equation" r:id="rId6" imgW="1828800" imgH="1511300" progId="Equation.3">
                  <p:embed/>
                </p:oleObj>
              </mc:Choice>
              <mc:Fallback>
                <p:oleObj name="Equation" r:id="rId6" imgW="1828800" imgH="151130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3336925"/>
                        <a:ext cx="18288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38121"/>
              </p:ext>
            </p:extLst>
          </p:nvPr>
        </p:nvGraphicFramePr>
        <p:xfrm>
          <a:off x="1092200" y="5096744"/>
          <a:ext cx="2692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8" name="Equation" r:id="rId8" imgW="2692400" imgH="977900" progId="Equation.3">
                  <p:embed/>
                </p:oleObj>
              </mc:Choice>
              <mc:Fallback>
                <p:oleObj name="Equation" r:id="rId8" imgW="2692400" imgH="977900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5096744"/>
                        <a:ext cx="26924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781878"/>
              </p:ext>
            </p:extLst>
          </p:nvPr>
        </p:nvGraphicFramePr>
        <p:xfrm>
          <a:off x="3965575" y="5403132"/>
          <a:ext cx="77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9" name="Equation" r:id="rId10" imgW="774364" imgH="317362" progId="Equation.3">
                  <p:embed/>
                </p:oleObj>
              </mc:Choice>
              <mc:Fallback>
                <p:oleObj name="Equation" r:id="rId10" imgW="774364" imgH="317362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575" y="5403132"/>
                        <a:ext cx="7747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092200" y="3641725"/>
            <a:ext cx="1447800" cy="533400"/>
            <a:chOff x="816" y="2064"/>
            <a:chExt cx="912" cy="336"/>
          </a:xfrm>
        </p:grpSpPr>
        <p:grpSp>
          <p:nvGrpSpPr>
            <p:cNvPr id="22540" name="Group 8"/>
            <p:cNvGrpSpPr>
              <a:grpSpLocks/>
            </p:cNvGrpSpPr>
            <p:nvPr/>
          </p:nvGrpSpPr>
          <p:grpSpPr bwMode="auto">
            <a:xfrm>
              <a:off x="816" y="2352"/>
              <a:ext cx="912" cy="48"/>
              <a:chOff x="3648" y="2496"/>
              <a:chExt cx="912" cy="96"/>
            </a:xfrm>
          </p:grpSpPr>
          <p:sp>
            <p:nvSpPr>
              <p:cNvPr id="22541" name="Line 9"/>
              <p:cNvSpPr>
                <a:spLocks noChangeShapeType="1"/>
              </p:cNvSpPr>
              <p:nvPr/>
            </p:nvSpPr>
            <p:spPr bwMode="auto">
              <a:xfrm>
                <a:off x="3648" y="2496"/>
                <a:ext cx="912" cy="0"/>
              </a:xfrm>
              <a:prstGeom prst="line">
                <a:avLst/>
              </a:prstGeom>
              <a:noFill/>
              <a:ln w="158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542" name="Line 10"/>
              <p:cNvSpPr>
                <a:spLocks noChangeShapeType="1"/>
              </p:cNvSpPr>
              <p:nvPr/>
            </p:nvSpPr>
            <p:spPr bwMode="auto">
              <a:xfrm>
                <a:off x="3648" y="2592"/>
                <a:ext cx="912" cy="0"/>
              </a:xfrm>
              <a:prstGeom prst="line">
                <a:avLst/>
              </a:prstGeom>
              <a:noFill/>
              <a:ln w="158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22535" name="Object 96"/>
            <p:cNvGraphicFramePr>
              <a:graphicFrameLocks noChangeAspect="1"/>
            </p:cNvGraphicFramePr>
            <p:nvPr/>
          </p:nvGraphicFramePr>
          <p:xfrm>
            <a:off x="1008" y="2064"/>
            <a:ext cx="5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0" name="Equation" r:id="rId12" imgW="825500" imgH="419100" progId="Equation.3">
                    <p:embed/>
                  </p:oleObj>
                </mc:Choice>
                <mc:Fallback>
                  <p:oleObj name="Equation" r:id="rId12" imgW="825500" imgH="419100" progId="Equation.3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064"/>
                          <a:ext cx="52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587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2540000" y="3565525"/>
            <a:ext cx="2133600" cy="0"/>
          </a:xfrm>
          <a:prstGeom prst="line">
            <a:avLst/>
          </a:prstGeom>
          <a:noFill/>
          <a:ln w="28575" cap="rnd">
            <a:solidFill>
              <a:srgbClr val="3333FF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368800" y="3260725"/>
            <a:ext cx="0" cy="1676400"/>
          </a:xfrm>
          <a:prstGeom prst="line">
            <a:avLst/>
          </a:prstGeom>
          <a:noFill/>
          <a:ln w="38100" cap="rnd">
            <a:solidFill>
              <a:srgbClr val="3333FF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2534" name="Object 97"/>
          <p:cNvGraphicFramePr>
            <a:graphicFrameLocks noChangeAspect="1"/>
          </p:cNvGraphicFramePr>
          <p:nvPr/>
        </p:nvGraphicFramePr>
        <p:xfrm>
          <a:off x="6172200" y="0"/>
          <a:ext cx="29718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" name="Equation" r:id="rId14" imgW="2971800" imgH="2044700" progId="Equation.3">
                  <p:embed/>
                </p:oleObj>
              </mc:Choice>
              <mc:Fallback>
                <p:oleObj name="Equation" r:id="rId14" imgW="2971800" imgH="2044700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0"/>
                        <a:ext cx="2971800" cy="20447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2098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四、例题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Rectangle 5"/>
          <p:cNvSpPr>
            <a:spLocks noChangeArrowheads="1"/>
          </p:cNvSpPr>
          <p:nvPr/>
        </p:nvSpPr>
        <p:spPr bwMode="auto">
          <a:xfrm>
            <a:off x="590550" y="714375"/>
            <a:ext cx="52116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例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   </a:t>
            </a:r>
            <a:r>
              <a:rPr kumimoji="1" lang="zh-CN" altLang="en-US" dirty="0">
                <a:latin typeface="Times New Roman" pitchFamily="18" charset="0"/>
              </a:rPr>
              <a:t>计算 </a:t>
            </a:r>
            <a:r>
              <a:rPr kumimoji="1" lang="en-US" altLang="zh-CN" i="1" dirty="0">
                <a:latin typeface="Times New Roman" pitchFamily="18" charset="0"/>
              </a:rPr>
              <a:t>n</a:t>
            </a:r>
            <a:r>
              <a:rPr kumimoji="1" lang="en-US" altLang="zh-CN" dirty="0">
                <a:latin typeface="Times New Roman" pitchFamily="18" charset="0"/>
              </a:rPr>
              <a:t> </a:t>
            </a:r>
            <a:r>
              <a:rPr kumimoji="1" lang="zh-CN" altLang="en-US" dirty="0">
                <a:latin typeface="Times New Roman" pitchFamily="18" charset="0"/>
              </a:rPr>
              <a:t>阶</a:t>
            </a:r>
            <a:r>
              <a:rPr kumimoji="1" lang="zh-CN" altLang="en-US" dirty="0">
                <a:solidFill>
                  <a:srgbClr val="0000FF"/>
                </a:solidFill>
                <a:latin typeface="Times New Roman" pitchFamily="18" charset="0"/>
              </a:rPr>
              <a:t>三对角行列式</a:t>
            </a:r>
          </a:p>
        </p:txBody>
      </p:sp>
      <p:graphicFrame>
        <p:nvGraphicFramePr>
          <p:cNvPr id="3" name="Object 92"/>
          <p:cNvGraphicFramePr>
            <a:graphicFrameLocks noChangeAspect="1"/>
          </p:cNvGraphicFramePr>
          <p:nvPr/>
        </p:nvGraphicFramePr>
        <p:xfrm>
          <a:off x="1971675" y="1219200"/>
          <a:ext cx="5127625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0" name="Equation" r:id="rId4" imgW="2514600" imgH="1143000" progId="Equation.DSMT4">
                  <p:embed/>
                </p:oleObj>
              </mc:Choice>
              <mc:Fallback>
                <p:oleObj name="Equation" r:id="rId4" imgW="2514600" imgH="1143000" progId="Equation.DSMT4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1219200"/>
                        <a:ext cx="5127625" cy="233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762000" y="3581400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aphicFrame>
        <p:nvGraphicFramePr>
          <p:cNvPr id="5" name="Object 93"/>
          <p:cNvGraphicFramePr>
            <a:graphicFrameLocks noChangeAspect="1"/>
          </p:cNvGraphicFramePr>
          <p:nvPr/>
        </p:nvGraphicFramePr>
        <p:xfrm>
          <a:off x="484188" y="4606925"/>
          <a:ext cx="44926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1" name="Equation" r:id="rId6" imgW="203112" imgH="228501" progId="Equation.3">
                  <p:embed/>
                </p:oleObj>
              </mc:Choice>
              <mc:Fallback>
                <p:oleObj name="Equation" r:id="rId6" imgW="203112" imgH="228501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4606925"/>
                        <a:ext cx="449262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971550" y="4437063"/>
            <a:ext cx="1274763" cy="457200"/>
            <a:chOff x="1585" y="3016"/>
            <a:chExt cx="803" cy="288"/>
          </a:xfrm>
        </p:grpSpPr>
        <p:graphicFrame>
          <p:nvGraphicFramePr>
            <p:cNvPr id="23559" name="Object 94"/>
            <p:cNvGraphicFramePr>
              <a:graphicFrameLocks noChangeAspect="1"/>
            </p:cNvGraphicFramePr>
            <p:nvPr/>
          </p:nvGraphicFramePr>
          <p:xfrm>
            <a:off x="1655" y="3016"/>
            <a:ext cx="635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52" name="Equation" r:id="rId8" imgW="609336" imgH="215806" progId="Equation.3">
                    <p:embed/>
                  </p:oleObj>
                </mc:Choice>
                <mc:Fallback>
                  <p:oleObj name="Equation" r:id="rId8" imgW="609336" imgH="215806" progId="Equation.3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3016"/>
                          <a:ext cx="635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566" name="Group 13"/>
            <p:cNvGrpSpPr>
              <a:grpSpLocks/>
            </p:cNvGrpSpPr>
            <p:nvPr/>
          </p:nvGrpSpPr>
          <p:grpSpPr bwMode="auto">
            <a:xfrm>
              <a:off x="1585" y="3248"/>
              <a:ext cx="803" cy="56"/>
              <a:chOff x="1440" y="3216"/>
              <a:chExt cx="816" cy="48"/>
            </a:xfrm>
          </p:grpSpPr>
          <p:sp>
            <p:nvSpPr>
              <p:cNvPr id="23567" name="Line 14"/>
              <p:cNvSpPr>
                <a:spLocks noChangeShapeType="1"/>
              </p:cNvSpPr>
              <p:nvPr/>
            </p:nvSpPr>
            <p:spPr bwMode="auto">
              <a:xfrm>
                <a:off x="1440" y="321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8" name="Line 15"/>
              <p:cNvSpPr>
                <a:spLocks noChangeShapeType="1"/>
              </p:cNvSpPr>
              <p:nvPr/>
            </p:nvSpPr>
            <p:spPr bwMode="auto">
              <a:xfrm>
                <a:off x="1440" y="326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1" name="Object 95"/>
          <p:cNvGraphicFramePr>
            <a:graphicFrameLocks noChangeAspect="1"/>
          </p:cNvGraphicFramePr>
          <p:nvPr/>
        </p:nvGraphicFramePr>
        <p:xfrm>
          <a:off x="2308225" y="4581525"/>
          <a:ext cx="17970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3" name="Equation" r:id="rId10" imgW="812447" imgH="228501" progId="Equation.3">
                  <p:embed/>
                </p:oleObj>
              </mc:Choice>
              <mc:Fallback>
                <p:oleObj name="Equation" r:id="rId10" imgW="812447" imgH="228501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4581525"/>
                        <a:ext cx="1797050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6"/>
          <p:cNvGraphicFramePr>
            <a:graphicFrameLocks noChangeAspect="1"/>
          </p:cNvGraphicFramePr>
          <p:nvPr/>
        </p:nvGraphicFramePr>
        <p:xfrm>
          <a:off x="4191000" y="3522663"/>
          <a:ext cx="4508500" cy="260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4" name="Equation" r:id="rId12" imgW="2374560" imgH="1371600" progId="Equation.DSMT4">
                  <p:embed/>
                </p:oleObj>
              </mc:Choice>
              <mc:Fallback>
                <p:oleObj name="Equation" r:id="rId12" imgW="2374560" imgH="1371600" progId="Equation.DSMT4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522663"/>
                        <a:ext cx="4508500" cy="2605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7"/>
          <p:cNvGraphicFramePr>
            <a:graphicFrameLocks noChangeAspect="1"/>
          </p:cNvGraphicFramePr>
          <p:nvPr/>
        </p:nvGraphicFramePr>
        <p:xfrm>
          <a:off x="971550" y="6043613"/>
          <a:ext cx="303371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" name="Equation" r:id="rId14" imgW="1371600" imgH="228600" progId="Equation.3">
                  <p:embed/>
                </p:oleObj>
              </mc:Choice>
              <mc:Fallback>
                <p:oleObj name="Equation" r:id="rId14" imgW="1371600" imgH="228600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043613"/>
                        <a:ext cx="3033713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2411413" y="1435100"/>
            <a:ext cx="5113337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3851275" y="1219200"/>
            <a:ext cx="0" cy="2519363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3565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3622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四、例题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7" name="Text Box 4"/>
          <p:cNvSpPr txBox="1">
            <a:spLocks noChangeArrowheads="1"/>
          </p:cNvSpPr>
          <p:nvPr/>
        </p:nvSpPr>
        <p:spPr bwMode="auto">
          <a:xfrm>
            <a:off x="642910" y="882353"/>
            <a:ext cx="635635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由递推公式                           </a:t>
            </a:r>
            <a:r>
              <a:rPr lang="zh-CN" altLang="en-US" dirty="0" smtClean="0"/>
              <a:t>  可</a:t>
            </a:r>
            <a:r>
              <a:rPr lang="zh-CN" altLang="en-US" dirty="0"/>
              <a:t>得</a:t>
            </a:r>
          </a:p>
        </p:txBody>
      </p:sp>
      <p:graphicFrame>
        <p:nvGraphicFramePr>
          <p:cNvPr id="24578" name="Objec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768047"/>
              </p:ext>
            </p:extLst>
          </p:nvPr>
        </p:nvGraphicFramePr>
        <p:xfrm>
          <a:off x="2786050" y="955359"/>
          <a:ext cx="324008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2" name="Equation" r:id="rId4" imgW="1574800" imgH="228600" progId="Equation.3">
                  <p:embed/>
                </p:oleObj>
              </mc:Choice>
              <mc:Fallback>
                <p:oleObj name="Equation" r:id="rId4" imgW="1574800" imgH="228600" progId="Equation.3">
                  <p:embed/>
                  <p:pic>
                    <p:nvPicPr>
                      <p:cNvPr id="0" name="Object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955359"/>
                        <a:ext cx="3240088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862600"/>
              </p:ext>
            </p:extLst>
          </p:nvPr>
        </p:nvGraphicFramePr>
        <p:xfrm>
          <a:off x="1136650" y="1511003"/>
          <a:ext cx="36322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3" name="Equation" r:id="rId6" imgW="1765300" imgH="228600" progId="Equation.3">
                  <p:embed/>
                </p:oleObj>
              </mc:Choice>
              <mc:Fallback>
                <p:oleObj name="Equation" r:id="rId6" imgW="1765300" imgH="228600" progId="Equation.3">
                  <p:embed/>
                  <p:pic>
                    <p:nvPicPr>
                      <p:cNvPr id="0" name="Object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1511003"/>
                        <a:ext cx="3632200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317979"/>
              </p:ext>
            </p:extLst>
          </p:nvPr>
        </p:nvGraphicFramePr>
        <p:xfrm>
          <a:off x="4787900" y="1493540"/>
          <a:ext cx="24034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4" name="Equation" r:id="rId8" imgW="1168400" imgH="241300" progId="Equation.3">
                  <p:embed/>
                </p:oleObj>
              </mc:Choice>
              <mc:Fallback>
                <p:oleObj name="Equation" r:id="rId8" imgW="1168400" imgH="241300" progId="Equation.3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493540"/>
                        <a:ext cx="24034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5"/>
          <p:cNvGraphicFramePr>
            <a:graphicFrameLocks noChangeAspect="1"/>
          </p:cNvGraphicFramePr>
          <p:nvPr/>
        </p:nvGraphicFramePr>
        <p:xfrm>
          <a:off x="2595563" y="2073275"/>
          <a:ext cx="27432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5" name="Equation" r:id="rId10" imgW="1333500" imgH="228600" progId="Equation.3">
                  <p:embed/>
                </p:oleObj>
              </mc:Choice>
              <mc:Fallback>
                <p:oleObj name="Equation" r:id="rId10" imgW="1333500" imgH="228600" progId="Equation.3">
                  <p:embed/>
                  <p:pic>
                    <p:nvPicPr>
                      <p:cNvPr id="0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2073275"/>
                        <a:ext cx="2743200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42910" y="2492375"/>
            <a:ext cx="8172450" cy="1323975"/>
            <a:chOff x="612" y="1570"/>
            <a:chExt cx="5148" cy="834"/>
          </a:xfrm>
        </p:grpSpPr>
        <p:sp>
          <p:nvSpPr>
            <p:cNvPr id="24590" name="Text Box 11"/>
            <p:cNvSpPr txBox="1">
              <a:spLocks noChangeArrowheads="1"/>
            </p:cNvSpPr>
            <p:nvPr/>
          </p:nvSpPr>
          <p:spPr bwMode="auto">
            <a:xfrm>
              <a:off x="612" y="1570"/>
              <a:ext cx="5148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/>
                <a:t>又因为           ，                 ，则                   ，</a:t>
              </a:r>
            </a:p>
            <a:p>
              <a:pPr>
                <a:spcBef>
                  <a:spcPct val="50000"/>
                </a:spcBef>
              </a:pPr>
              <a:r>
                <a:rPr lang="zh-CN" altLang="en-US" dirty="0"/>
                <a:t>于是             </a:t>
              </a:r>
            </a:p>
          </p:txBody>
        </p:sp>
        <p:graphicFrame>
          <p:nvGraphicFramePr>
            <p:cNvPr id="24584" name="Object 126"/>
            <p:cNvGraphicFramePr>
              <a:graphicFrameLocks noChangeAspect="1"/>
            </p:cNvGraphicFramePr>
            <p:nvPr/>
          </p:nvGraphicFramePr>
          <p:xfrm>
            <a:off x="1396" y="1656"/>
            <a:ext cx="839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6" name="Equation" r:id="rId12" imgW="647419" imgH="215806" progId="Equation.3">
                    <p:embed/>
                  </p:oleObj>
                </mc:Choice>
                <mc:Fallback>
                  <p:oleObj name="Equation" r:id="rId12" imgW="647419" imgH="215806" progId="Equation.3">
                    <p:embed/>
                    <p:pic>
                      <p:nvPicPr>
                        <p:cNvPr id="0" name="Object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6" y="1656"/>
                          <a:ext cx="839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5" name="Object 127"/>
            <p:cNvGraphicFramePr>
              <a:graphicFrameLocks noChangeAspect="1"/>
            </p:cNvGraphicFramePr>
            <p:nvPr/>
          </p:nvGraphicFramePr>
          <p:xfrm>
            <a:off x="2344" y="1632"/>
            <a:ext cx="139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7" name="Equation" r:id="rId14" imgW="1079500" imgH="228600" progId="Equation.3">
                    <p:embed/>
                  </p:oleObj>
                </mc:Choice>
                <mc:Fallback>
                  <p:oleObj name="Equation" r:id="rId14" imgW="1079500" imgH="228600" progId="Equation.3">
                    <p:embed/>
                    <p:pic>
                      <p:nvPicPr>
                        <p:cNvPr id="0" name="Object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4" y="1632"/>
                          <a:ext cx="1399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6" name="Object 128"/>
            <p:cNvGraphicFramePr>
              <a:graphicFrameLocks noChangeAspect="1"/>
            </p:cNvGraphicFramePr>
            <p:nvPr/>
          </p:nvGraphicFramePr>
          <p:xfrm>
            <a:off x="4264" y="1623"/>
            <a:ext cx="1251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8" name="Equation" r:id="rId16" imgW="965200" imgH="241300" progId="Equation.3">
                    <p:embed/>
                  </p:oleObj>
                </mc:Choice>
                <mc:Fallback>
                  <p:oleObj name="Equation" r:id="rId16" imgW="965200" imgH="241300" progId="Equation.3">
                    <p:embed/>
                    <p:pic>
                      <p:nvPicPr>
                        <p:cNvPr id="0" name="Object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4" y="1623"/>
                          <a:ext cx="1251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129"/>
          <p:cNvGraphicFramePr>
            <a:graphicFrameLocks noChangeAspect="1"/>
          </p:cNvGraphicFramePr>
          <p:nvPr/>
        </p:nvGraphicFramePr>
        <p:xfrm>
          <a:off x="1916132" y="3286124"/>
          <a:ext cx="5513388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9" name="Equation" r:id="rId18" imgW="2679700" imgH="1447800" progId="Equation.3">
                  <p:embed/>
                </p:oleObj>
              </mc:Choice>
              <mc:Fallback>
                <p:oleObj name="Equation" r:id="rId18" imgW="2679700" imgH="1447800" progId="Equation.3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32" y="3286124"/>
                        <a:ext cx="5513388" cy="296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9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19812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四、例题</a:t>
            </a:r>
          </a:p>
        </p:txBody>
      </p:sp>
      <p:graphicFrame>
        <p:nvGraphicFramePr>
          <p:cNvPr id="3" name="Object 92"/>
          <p:cNvGraphicFramePr>
            <a:graphicFrameLocks noChangeAspect="1"/>
          </p:cNvGraphicFramePr>
          <p:nvPr/>
        </p:nvGraphicFramePr>
        <p:xfrm>
          <a:off x="6929454" y="-1"/>
          <a:ext cx="2214546" cy="1151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0" name="Equation" r:id="rId20" imgW="2197080" imgH="1143000" progId="Equation.DSMT4">
                  <p:embed/>
                </p:oleObj>
              </mc:Choice>
              <mc:Fallback>
                <p:oleObj name="Equation" r:id="rId20" imgW="2197080" imgH="1143000" progId="Equation.DSMT4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54" y="-1"/>
                        <a:ext cx="2214546" cy="1151843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9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0" name="Text Box 4"/>
          <p:cNvSpPr txBox="1">
            <a:spLocks noChangeArrowheads="1"/>
          </p:cNvSpPr>
          <p:nvPr/>
        </p:nvSpPr>
        <p:spPr bwMode="auto">
          <a:xfrm>
            <a:off x="714348" y="982663"/>
            <a:ext cx="65198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一般地，若导出的递推关系式为</a:t>
            </a:r>
          </a:p>
        </p:txBody>
      </p:sp>
      <p:graphicFrame>
        <p:nvGraphicFramePr>
          <p:cNvPr id="3" name="Object 122"/>
          <p:cNvGraphicFramePr>
            <a:graphicFrameLocks noChangeAspect="1"/>
          </p:cNvGraphicFramePr>
          <p:nvPr/>
        </p:nvGraphicFramePr>
        <p:xfrm>
          <a:off x="2687638" y="1603375"/>
          <a:ext cx="368458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5" name="Equation" r:id="rId4" imgW="1790700" imgH="228600" progId="Equation.3">
                  <p:embed/>
                </p:oleObj>
              </mc:Choice>
              <mc:Fallback>
                <p:oleObj name="Equation" r:id="rId4" imgW="1790700" imgH="228600" progId="Equation.3">
                  <p:embed/>
                  <p:pic>
                    <p:nvPicPr>
                      <p:cNvPr id="0" name="Object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8" y="1603375"/>
                        <a:ext cx="3684587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733147"/>
              </p:ext>
            </p:extLst>
          </p:nvPr>
        </p:nvGraphicFramePr>
        <p:xfrm>
          <a:off x="2662238" y="2600647"/>
          <a:ext cx="370998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6" name="Equation" r:id="rId6" imgW="1803400" imgH="228600" progId="Equation.3">
                  <p:embed/>
                </p:oleObj>
              </mc:Choice>
              <mc:Fallback>
                <p:oleObj name="Equation" r:id="rId6" imgW="1803400" imgH="228600" progId="Equation.3">
                  <p:embed/>
                  <p:pic>
                    <p:nvPicPr>
                      <p:cNvPr id="0" name="Object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8" y="2600647"/>
                        <a:ext cx="3709987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84213" y="2035175"/>
            <a:ext cx="799224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则可先将其转化</a:t>
            </a:r>
            <a:r>
              <a:rPr lang="zh-CN" altLang="en-US" dirty="0" smtClean="0"/>
              <a:t>为（令                       ）</a:t>
            </a:r>
            <a:endParaRPr lang="zh-CN" altLang="en-US" dirty="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30250" y="3043238"/>
            <a:ext cx="2257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进行递推得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549400" y="3400797"/>
            <a:ext cx="6262688" cy="676275"/>
            <a:chOff x="839" y="2364"/>
            <a:chExt cx="3945" cy="426"/>
          </a:xfrm>
        </p:grpSpPr>
        <p:graphicFrame>
          <p:nvGraphicFramePr>
            <p:cNvPr id="25608" name="Object 124"/>
            <p:cNvGraphicFramePr>
              <a:graphicFrameLocks noChangeAspect="1"/>
            </p:cNvGraphicFramePr>
            <p:nvPr/>
          </p:nvGraphicFramePr>
          <p:xfrm>
            <a:off x="839" y="2478"/>
            <a:ext cx="266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37" name="Equation" r:id="rId8" imgW="2057400" imgH="241300" progId="Equation.3">
                    <p:embed/>
                  </p:oleObj>
                </mc:Choice>
                <mc:Fallback>
                  <p:oleObj name="Equation" r:id="rId8" imgW="2057400" imgH="241300" progId="Equation.3">
                    <p:embed/>
                    <p:pic>
                      <p:nvPicPr>
                        <p:cNvPr id="0" name="Object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478"/>
                          <a:ext cx="2666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9" name="Object 125"/>
            <p:cNvGraphicFramePr>
              <a:graphicFrameLocks noChangeAspect="1"/>
            </p:cNvGraphicFramePr>
            <p:nvPr/>
          </p:nvGraphicFramePr>
          <p:xfrm>
            <a:off x="3961" y="2499"/>
            <a:ext cx="823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38" name="Equation" r:id="rId10" imgW="634725" imgH="203112" progId="Equation.3">
                    <p:embed/>
                  </p:oleObj>
                </mc:Choice>
                <mc:Fallback>
                  <p:oleObj name="Equation" r:id="rId10" imgW="634725" imgH="203112" progId="Equation.3">
                    <p:embed/>
                    <p:pic>
                      <p:nvPicPr>
                        <p:cNvPr id="0" name="Object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1" y="2499"/>
                          <a:ext cx="823" cy="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619" name="Group 17"/>
            <p:cNvGrpSpPr>
              <a:grpSpLocks/>
            </p:cNvGrpSpPr>
            <p:nvPr/>
          </p:nvGrpSpPr>
          <p:grpSpPr bwMode="auto">
            <a:xfrm>
              <a:off x="3515" y="2364"/>
              <a:ext cx="439" cy="296"/>
              <a:chOff x="4168" y="2364"/>
              <a:chExt cx="439" cy="296"/>
            </a:xfrm>
          </p:grpSpPr>
          <p:grpSp>
            <p:nvGrpSpPr>
              <p:cNvPr id="25620" name="Group 15"/>
              <p:cNvGrpSpPr>
                <a:grpSpLocks/>
              </p:cNvGrpSpPr>
              <p:nvPr/>
            </p:nvGrpSpPr>
            <p:grpSpPr bwMode="auto">
              <a:xfrm>
                <a:off x="4195" y="2614"/>
                <a:ext cx="363" cy="46"/>
                <a:chOff x="793" y="3566"/>
                <a:chExt cx="363" cy="46"/>
              </a:xfrm>
            </p:grpSpPr>
            <p:sp>
              <p:nvSpPr>
                <p:cNvPr id="25622" name="Line 13"/>
                <p:cNvSpPr>
                  <a:spLocks noChangeShapeType="1"/>
                </p:cNvSpPr>
                <p:nvPr/>
              </p:nvSpPr>
              <p:spPr bwMode="auto">
                <a:xfrm>
                  <a:off x="793" y="3566"/>
                  <a:ext cx="363" cy="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23" name="Line 14"/>
                <p:cNvSpPr>
                  <a:spLocks noChangeShapeType="1"/>
                </p:cNvSpPr>
                <p:nvPr/>
              </p:nvSpPr>
              <p:spPr bwMode="auto">
                <a:xfrm>
                  <a:off x="793" y="3612"/>
                  <a:ext cx="363" cy="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5621" name="Text Box 16"/>
              <p:cNvSpPr txBox="1">
                <a:spLocks noChangeArrowheads="1"/>
              </p:cNvSpPr>
              <p:nvPr/>
            </p:nvSpPr>
            <p:spPr bwMode="auto">
              <a:xfrm>
                <a:off x="4168" y="2364"/>
                <a:ext cx="439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000808"/>
                    </a:solidFill>
                  </a:rPr>
                  <a:t>记作</a:t>
                </a:r>
                <a:endParaRPr lang="zh-CN" altLang="en-US" sz="2000" dirty="0">
                  <a:solidFill>
                    <a:srgbClr val="000808"/>
                  </a:solidFill>
                </a:endParaRPr>
              </a:p>
            </p:txBody>
          </p:sp>
        </p:grpSp>
      </p:grpSp>
      <p:graphicFrame>
        <p:nvGraphicFramePr>
          <p:cNvPr id="15" name="Object 126"/>
          <p:cNvGraphicFramePr>
            <a:graphicFrameLocks noChangeAspect="1"/>
          </p:cNvGraphicFramePr>
          <p:nvPr/>
        </p:nvGraphicFramePr>
        <p:xfrm>
          <a:off x="2786050" y="5246703"/>
          <a:ext cx="29781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9" name="Equation" r:id="rId12" imgW="1447800" imgH="228600" progId="Equation.3">
                  <p:embed/>
                </p:oleObj>
              </mc:Choice>
              <mc:Fallback>
                <p:oleObj name="Equation" r:id="rId12" imgW="1447800" imgH="228600" progId="Equation.3">
                  <p:embed/>
                  <p:pic>
                    <p:nvPicPr>
                      <p:cNvPr id="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5246703"/>
                        <a:ext cx="2978150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714348" y="4143375"/>
            <a:ext cx="7840663" cy="1077913"/>
            <a:chOff x="463" y="2354"/>
            <a:chExt cx="4939" cy="679"/>
          </a:xfrm>
        </p:grpSpPr>
        <p:sp>
          <p:nvSpPr>
            <p:cNvPr id="25618" name="Text Box 21"/>
            <p:cNvSpPr txBox="1">
              <a:spLocks noChangeArrowheads="1"/>
            </p:cNvSpPr>
            <p:nvPr/>
          </p:nvSpPr>
          <p:spPr bwMode="auto">
            <a:xfrm>
              <a:off x="463" y="2354"/>
              <a:ext cx="4939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其中   </a:t>
              </a:r>
              <a:r>
                <a:rPr lang="zh-CN" altLang="en-US" dirty="0" smtClean="0"/>
                <a:t>  为</a:t>
              </a:r>
              <a:r>
                <a:rPr lang="zh-CN" altLang="en-US" dirty="0"/>
                <a:t>一元二次方程                 </a:t>
              </a:r>
              <a:r>
                <a:rPr lang="zh-CN" altLang="en-US" dirty="0" smtClean="0"/>
                <a:t> 的</a:t>
              </a:r>
              <a:r>
                <a:rPr lang="zh-CN" altLang="en-US" dirty="0"/>
                <a:t>两根</a:t>
              </a:r>
              <a:r>
                <a:rPr lang="en-US" altLang="zh-CN" dirty="0" smtClean="0"/>
                <a:t>.</a:t>
              </a:r>
            </a:p>
            <a:p>
              <a:r>
                <a:rPr lang="zh-CN" altLang="en-US" dirty="0" smtClean="0"/>
                <a:t>然后再</a:t>
              </a:r>
              <a:r>
                <a:rPr lang="zh-CN" altLang="en-US" dirty="0"/>
                <a:t>利用</a:t>
              </a:r>
            </a:p>
          </p:txBody>
        </p:sp>
        <p:graphicFrame>
          <p:nvGraphicFramePr>
            <p:cNvPr id="25606" name="Object 127"/>
            <p:cNvGraphicFramePr>
              <a:graphicFrameLocks noChangeAspect="1"/>
            </p:cNvGraphicFramePr>
            <p:nvPr/>
          </p:nvGraphicFramePr>
          <p:xfrm>
            <a:off x="1046" y="2456"/>
            <a:ext cx="362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40" name="Equation" r:id="rId14" imgW="279279" imgH="165028" progId="Equation.3">
                    <p:embed/>
                  </p:oleObj>
                </mc:Choice>
                <mc:Fallback>
                  <p:oleObj name="Equation" r:id="rId14" imgW="279279" imgH="165028" progId="Equation.3">
                    <p:embed/>
                    <p:pic>
                      <p:nvPicPr>
                        <p:cNvPr id="0" name="Object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6" y="2456"/>
                          <a:ext cx="362" cy="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7" name="Object 128"/>
            <p:cNvGraphicFramePr>
              <a:graphicFrameLocks noChangeAspect="1"/>
            </p:cNvGraphicFramePr>
            <p:nvPr/>
          </p:nvGraphicFramePr>
          <p:xfrm>
            <a:off x="3200" y="2398"/>
            <a:ext cx="1268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41" name="Equation" r:id="rId16" imgW="977760" imgH="228600" progId="Equation.DSMT4">
                    <p:embed/>
                  </p:oleObj>
                </mc:Choice>
                <mc:Fallback>
                  <p:oleObj name="Equation" r:id="rId16" imgW="977760" imgH="228600" progId="Equation.DSMT4">
                    <p:embed/>
                    <p:pic>
                      <p:nvPicPr>
                        <p:cNvPr id="0" name="Object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0" y="2398"/>
                          <a:ext cx="1268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27"/>
          <p:cNvGrpSpPr>
            <a:grpSpLocks/>
          </p:cNvGrpSpPr>
          <p:nvPr/>
        </p:nvGrpSpPr>
        <p:grpSpPr bwMode="auto">
          <a:xfrm>
            <a:off x="827088" y="5707063"/>
            <a:ext cx="3216275" cy="584200"/>
            <a:chOff x="521" y="3452"/>
            <a:chExt cx="2026" cy="368"/>
          </a:xfrm>
        </p:grpSpPr>
        <p:sp>
          <p:nvSpPr>
            <p:cNvPr id="25617" name="Text Box 25"/>
            <p:cNvSpPr txBox="1">
              <a:spLocks noChangeArrowheads="1"/>
            </p:cNvSpPr>
            <p:nvPr/>
          </p:nvSpPr>
          <p:spPr bwMode="auto">
            <a:xfrm>
              <a:off x="521" y="3452"/>
              <a:ext cx="202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依次递推求出    </a:t>
              </a:r>
              <a:r>
                <a:rPr lang="en-US" altLang="zh-CN"/>
                <a:t>.</a:t>
              </a:r>
            </a:p>
          </p:txBody>
        </p:sp>
        <p:graphicFrame>
          <p:nvGraphicFramePr>
            <p:cNvPr id="25605" name="Object 129"/>
            <p:cNvGraphicFramePr>
              <a:graphicFrameLocks noChangeAspect="1"/>
            </p:cNvGraphicFramePr>
            <p:nvPr/>
          </p:nvGraphicFramePr>
          <p:xfrm>
            <a:off x="2121" y="3522"/>
            <a:ext cx="26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42" name="Equation" r:id="rId18" imgW="203112" imgH="228501" progId="Equation.3">
                    <p:embed/>
                  </p:oleObj>
                </mc:Choice>
                <mc:Fallback>
                  <p:oleObj name="Equation" r:id="rId18" imgW="203112" imgH="228501" progId="Equation.3">
                    <p:embed/>
                    <p:pic>
                      <p:nvPicPr>
                        <p:cNvPr id="0" name="Object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1" y="3522"/>
                          <a:ext cx="264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16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1971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四、例题</a:t>
            </a:r>
          </a:p>
        </p:txBody>
      </p:sp>
      <p:graphicFrame>
        <p:nvGraphicFramePr>
          <p:cNvPr id="24" name="Object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148817"/>
              </p:ext>
            </p:extLst>
          </p:nvPr>
        </p:nvGraphicFramePr>
        <p:xfrm>
          <a:off x="4965700" y="2123047"/>
          <a:ext cx="23256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3" name="Equation" r:id="rId20" imgW="1130040" imgH="203040" progId="Equation.DSMT4">
                  <p:embed/>
                </p:oleObj>
              </mc:Choice>
              <mc:Fallback>
                <p:oleObj name="Equation" r:id="rId20" imgW="1130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2123047"/>
                        <a:ext cx="2325687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590550" y="1100138"/>
            <a:ext cx="41857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例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   </a:t>
            </a:r>
            <a:r>
              <a:rPr kumimoji="1" lang="zh-CN" altLang="en-US" dirty="0">
                <a:latin typeface="Times New Roman" pitchFamily="18" charset="0"/>
              </a:rPr>
              <a:t>计算 </a:t>
            </a:r>
            <a:r>
              <a:rPr kumimoji="1" lang="en-US" altLang="zh-CN" dirty="0">
                <a:latin typeface="Times New Roman" pitchFamily="18" charset="0"/>
              </a:rPr>
              <a:t>2</a:t>
            </a:r>
            <a:r>
              <a:rPr kumimoji="1" lang="en-US" altLang="zh-CN" i="1" dirty="0">
                <a:latin typeface="Times New Roman" pitchFamily="18" charset="0"/>
              </a:rPr>
              <a:t>n</a:t>
            </a:r>
            <a:r>
              <a:rPr kumimoji="1" lang="en-US" altLang="zh-CN" dirty="0">
                <a:latin typeface="Times New Roman" pitchFamily="18" charset="0"/>
              </a:rPr>
              <a:t> </a:t>
            </a:r>
            <a:r>
              <a:rPr kumimoji="1" lang="zh-CN" altLang="en-US" dirty="0">
                <a:latin typeface="Times New Roman" pitchFamily="18" charset="0"/>
              </a:rPr>
              <a:t>阶行列式</a:t>
            </a:r>
          </a:p>
        </p:txBody>
      </p:sp>
      <p:graphicFrame>
        <p:nvGraphicFramePr>
          <p:cNvPr id="26626" name="Object 32"/>
          <p:cNvGraphicFramePr>
            <a:graphicFrameLocks noChangeAspect="1"/>
          </p:cNvGraphicFramePr>
          <p:nvPr/>
        </p:nvGraphicFramePr>
        <p:xfrm>
          <a:off x="1692275" y="1604963"/>
          <a:ext cx="4464050" cy="362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Equation" r:id="rId4" imgW="2247900" imgH="1828800" progId="Equation.3">
                  <p:embed/>
                </p:oleObj>
              </mc:Choice>
              <mc:Fallback>
                <p:oleObj name="Equation" r:id="rId4" imgW="2247900" imgH="18288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604963"/>
                        <a:ext cx="4464050" cy="3624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2484438" y="2036763"/>
            <a:ext cx="360045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2484438" y="4773613"/>
            <a:ext cx="360045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 flipV="1">
            <a:off x="2843213" y="1676400"/>
            <a:ext cx="0" cy="338455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flipV="1">
            <a:off x="5724525" y="1676400"/>
            <a:ext cx="0" cy="338455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364163" y="3260725"/>
            <a:ext cx="2362200" cy="454025"/>
            <a:chOff x="3379" y="1661"/>
            <a:chExt cx="1488" cy="286"/>
          </a:xfrm>
        </p:grpSpPr>
        <p:sp>
          <p:nvSpPr>
            <p:cNvPr id="26637" name="Line 12"/>
            <p:cNvSpPr>
              <a:spLocks noChangeShapeType="1"/>
            </p:cNvSpPr>
            <p:nvPr/>
          </p:nvSpPr>
          <p:spPr bwMode="auto">
            <a:xfrm flipH="1">
              <a:off x="3379" y="1797"/>
              <a:ext cx="99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6627" name="Object 33"/>
            <p:cNvGraphicFramePr>
              <a:graphicFrameLocks noChangeAspect="1"/>
            </p:cNvGraphicFramePr>
            <p:nvPr/>
          </p:nvGraphicFramePr>
          <p:xfrm>
            <a:off x="4422" y="1661"/>
            <a:ext cx="44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1" name="Equation" r:id="rId6" imgW="355446" imgH="228501" progId="Equation.3">
                    <p:embed/>
                  </p:oleObj>
                </mc:Choice>
                <mc:Fallback>
                  <p:oleObj name="Equation" r:id="rId6" imgW="355446" imgH="228501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1661"/>
                          <a:ext cx="445" cy="2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690661" y="5348288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1619250" y="5348288"/>
            <a:ext cx="4806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把行列式按照第一行展开，得</a:t>
            </a:r>
          </a:p>
        </p:txBody>
      </p:sp>
      <p:sp>
        <p:nvSpPr>
          <p:cNvPr id="26636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133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四、例题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 autoUpdateAnimBg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149934"/>
              </p:ext>
            </p:extLst>
          </p:nvPr>
        </p:nvGraphicFramePr>
        <p:xfrm>
          <a:off x="251520" y="962123"/>
          <a:ext cx="4895850" cy="19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2" name="Equation" r:id="rId4" imgW="2336800" imgH="952500" progId="Equation.3">
                  <p:embed/>
                </p:oleObj>
              </mc:Choice>
              <mc:Fallback>
                <p:oleObj name="Equation" r:id="rId4" imgW="2336800" imgH="95250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962123"/>
                        <a:ext cx="4895850" cy="199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123938"/>
              </p:ext>
            </p:extLst>
          </p:nvPr>
        </p:nvGraphicFramePr>
        <p:xfrm>
          <a:off x="4591050" y="1021555"/>
          <a:ext cx="4248150" cy="192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3" name="Equation" r:id="rId6" imgW="2108200" imgH="952500" progId="Equation.3">
                  <p:embed/>
                </p:oleObj>
              </mc:Choice>
              <mc:Fallback>
                <p:oleObj name="Equation" r:id="rId6" imgW="2108200" imgH="95250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1021555"/>
                        <a:ext cx="4248150" cy="192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Rectangle 15"/>
          <p:cNvSpPr>
            <a:spLocks noChangeArrowheads="1"/>
          </p:cNvSpPr>
          <p:nvPr/>
        </p:nvSpPr>
        <p:spPr bwMode="auto">
          <a:xfrm>
            <a:off x="2928938" y="2492375"/>
            <a:ext cx="412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en-US" altLang="zh-CN" sz="1200">
                <a:latin typeface="Times New Roman" pitchFamily="18" charset="0"/>
                <a:cs typeface="Times New Roman" pitchFamily="18" charset="0"/>
              </a:rPr>
              <a:t>      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7658" name="Rectangle 16"/>
          <p:cNvSpPr>
            <a:spLocks noChangeArrowheads="1"/>
          </p:cNvSpPr>
          <p:nvPr/>
        </p:nvSpPr>
        <p:spPr bwMode="auto">
          <a:xfrm>
            <a:off x="2928938" y="3024188"/>
            <a:ext cx="565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en-US" altLang="zh-CN" sz="1200">
                <a:latin typeface="Times New Roman" pitchFamily="18" charset="0"/>
                <a:cs typeface="Times New Roman" pitchFamily="18" charset="0"/>
              </a:rPr>
              <a:t>          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7659" name="Rectangle 17"/>
          <p:cNvSpPr>
            <a:spLocks noChangeArrowheads="1"/>
          </p:cNvSpPr>
          <p:nvPr/>
        </p:nvSpPr>
        <p:spPr bwMode="auto">
          <a:xfrm>
            <a:off x="2928938" y="4348163"/>
            <a:ext cx="4508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en-US" altLang="zh-CN" sz="1200">
                <a:latin typeface="Times New Roman" pitchFamily="18" charset="0"/>
                <a:cs typeface="Times New Roman" pitchFamily="18" charset="0"/>
              </a:rPr>
              <a:t>       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7660" name="Rectangle 7"/>
          <p:cNvSpPr>
            <a:spLocks noChangeArrowheads="1"/>
          </p:cNvSpPr>
          <p:nvPr/>
        </p:nvSpPr>
        <p:spPr bwMode="auto">
          <a:xfrm>
            <a:off x="0" y="3479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61" name="Rectangle 10"/>
          <p:cNvSpPr>
            <a:spLocks noChangeArrowheads="1"/>
          </p:cNvSpPr>
          <p:nvPr/>
        </p:nvSpPr>
        <p:spPr bwMode="auto">
          <a:xfrm>
            <a:off x="0" y="3479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398715"/>
              </p:ext>
            </p:extLst>
          </p:nvPr>
        </p:nvGraphicFramePr>
        <p:xfrm>
          <a:off x="827088" y="3090067"/>
          <a:ext cx="69119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4" name="Equation" r:id="rId8" imgW="3289300" imgH="254000" progId="Equation.3">
                  <p:embed/>
                </p:oleObj>
              </mc:Choice>
              <mc:Fallback>
                <p:oleObj name="Equation" r:id="rId8" imgW="3289300" imgH="254000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090067"/>
                        <a:ext cx="6911975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898077"/>
              </p:ext>
            </p:extLst>
          </p:nvPr>
        </p:nvGraphicFramePr>
        <p:xfrm>
          <a:off x="827088" y="3832622"/>
          <a:ext cx="5799138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5" name="Equation" r:id="rId10" imgW="2463800" imgH="254000" progId="Equation.3">
                  <p:embed/>
                </p:oleObj>
              </mc:Choice>
              <mc:Fallback>
                <p:oleObj name="Equation" r:id="rId10" imgW="2463800" imgH="254000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832622"/>
                        <a:ext cx="5799138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63575" y="4565651"/>
            <a:ext cx="4622800" cy="1006475"/>
            <a:chOff x="282" y="3062"/>
            <a:chExt cx="2912" cy="634"/>
          </a:xfrm>
        </p:grpSpPr>
        <p:graphicFrame>
          <p:nvGraphicFramePr>
            <p:cNvPr id="27656" name="Object 96"/>
            <p:cNvGraphicFramePr>
              <a:graphicFrameLocks noChangeAspect="1"/>
            </p:cNvGraphicFramePr>
            <p:nvPr/>
          </p:nvGraphicFramePr>
          <p:xfrm>
            <a:off x="1062" y="3062"/>
            <a:ext cx="2132" cy="6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66" name="Equation" r:id="rId12" imgW="1371600" imgH="457200" progId="Equation.3">
                    <p:embed/>
                  </p:oleObj>
                </mc:Choice>
                <mc:Fallback>
                  <p:oleObj name="Equation" r:id="rId12" imgW="1371600" imgH="457200" progId="Equation.3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2" y="3062"/>
                          <a:ext cx="2132" cy="6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6" name="Text Box 20"/>
            <p:cNvSpPr txBox="1">
              <a:spLocks noChangeArrowheads="1"/>
            </p:cNvSpPr>
            <p:nvPr/>
          </p:nvSpPr>
          <p:spPr bwMode="auto">
            <a:xfrm>
              <a:off x="282" y="3156"/>
              <a:ext cx="7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又因为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827088" y="5834063"/>
            <a:ext cx="3240087" cy="566737"/>
            <a:chOff x="521" y="3481"/>
            <a:chExt cx="2041" cy="357"/>
          </a:xfrm>
        </p:grpSpPr>
        <p:graphicFrame>
          <p:nvGraphicFramePr>
            <p:cNvPr id="27655" name="Object 97"/>
            <p:cNvGraphicFramePr>
              <a:graphicFrameLocks noChangeAspect="1"/>
            </p:cNvGraphicFramePr>
            <p:nvPr/>
          </p:nvGraphicFramePr>
          <p:xfrm>
            <a:off x="1111" y="3481"/>
            <a:ext cx="1451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67" name="Equation" r:id="rId14" imgW="1066800" imgH="241300" progId="Equation.3">
                    <p:embed/>
                  </p:oleObj>
                </mc:Choice>
                <mc:Fallback>
                  <p:oleObj name="Equation" r:id="rId14" imgW="1066800" imgH="241300" progId="Equation.3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3481"/>
                          <a:ext cx="1451" cy="3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5" name="Text Box 22"/>
            <p:cNvSpPr txBox="1">
              <a:spLocks noChangeArrowheads="1"/>
            </p:cNvSpPr>
            <p:nvPr/>
          </p:nvSpPr>
          <p:spPr bwMode="auto">
            <a:xfrm>
              <a:off x="521" y="3488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所以</a:t>
              </a:r>
            </a:p>
          </p:txBody>
        </p:sp>
      </p:grpSp>
      <p:sp>
        <p:nvSpPr>
          <p:cNvPr id="27664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2098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四、例题</a:t>
            </a:r>
          </a:p>
        </p:txBody>
      </p:sp>
      <p:graphicFrame>
        <p:nvGraphicFramePr>
          <p:cNvPr id="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400984"/>
              </p:ext>
            </p:extLst>
          </p:nvPr>
        </p:nvGraphicFramePr>
        <p:xfrm>
          <a:off x="6723352" y="4185344"/>
          <a:ext cx="2286031" cy="2219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8" name="Equation" r:id="rId16" imgW="1879560" imgH="1828800" progId="Equation.DSMT4">
                  <p:embed/>
                </p:oleObj>
              </mc:Choice>
              <mc:Fallback>
                <p:oleObj name="Equation" r:id="rId16" imgW="1879560" imgH="18288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3352" y="4185344"/>
                        <a:ext cx="2286031" cy="221967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2"/>
          <p:cNvSpPr txBox="1">
            <a:spLocks noChangeArrowheads="1"/>
          </p:cNvSpPr>
          <p:nvPr/>
        </p:nvSpPr>
        <p:spPr bwMode="auto">
          <a:xfrm>
            <a:off x="428596" y="828675"/>
            <a:ext cx="2514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例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4</a:t>
            </a:r>
          </a:p>
        </p:txBody>
      </p:sp>
      <p:sp>
        <p:nvSpPr>
          <p:cNvPr id="28682" name="Text Box 3"/>
          <p:cNvSpPr txBox="1">
            <a:spLocks noChangeArrowheads="1"/>
          </p:cNvSpPr>
          <p:nvPr/>
        </p:nvSpPr>
        <p:spPr bwMode="auto">
          <a:xfrm>
            <a:off x="1419196" y="828675"/>
            <a:ext cx="6172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latin typeface="Times New Roman" pitchFamily="18" charset="0"/>
              </a:rPr>
              <a:t>证明</a:t>
            </a:r>
            <a:r>
              <a:rPr kumimoji="1" lang="zh-CN" altLang="en-US" dirty="0">
                <a:solidFill>
                  <a:srgbClr val="0000FF"/>
                </a:solidFill>
                <a:latin typeface="Times New Roman" pitchFamily="18" charset="0"/>
              </a:rPr>
              <a:t>范德蒙</a:t>
            </a: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kumimoji="1" lang="en-US" altLang="zh-CN" dirty="0" err="1">
                <a:solidFill>
                  <a:srgbClr val="0000FF"/>
                </a:solidFill>
                <a:latin typeface="Times New Roman" pitchFamily="18" charset="0"/>
              </a:rPr>
              <a:t>Vandermonde</a:t>
            </a: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kumimoji="1" lang="zh-CN" altLang="en-US" dirty="0">
                <a:solidFill>
                  <a:srgbClr val="0000FF"/>
                </a:solidFill>
                <a:latin typeface="Times New Roman" pitchFamily="18" charset="0"/>
              </a:rPr>
              <a:t>行列式</a:t>
            </a:r>
          </a:p>
        </p:txBody>
      </p:sp>
      <p:graphicFrame>
        <p:nvGraphicFramePr>
          <p:cNvPr id="28674" name="Object 107"/>
          <p:cNvGraphicFramePr>
            <a:graphicFrameLocks noChangeAspect="1"/>
          </p:cNvGraphicFramePr>
          <p:nvPr/>
        </p:nvGraphicFramePr>
        <p:xfrm>
          <a:off x="611188" y="1403354"/>
          <a:ext cx="5976937" cy="266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3" name="Equation" r:id="rId4" imgW="2616200" imgH="1168400" progId="Equation.3">
                  <p:embed/>
                </p:oleObj>
              </mc:Choice>
              <mc:Fallback>
                <p:oleObj name="Equation" r:id="rId4" imgW="2616200" imgH="1168400" progId="Equation.3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03354"/>
                        <a:ext cx="5976937" cy="2668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108"/>
          <p:cNvGraphicFramePr>
            <a:graphicFrameLocks noChangeAspect="1"/>
          </p:cNvGraphicFramePr>
          <p:nvPr/>
        </p:nvGraphicFramePr>
        <p:xfrm>
          <a:off x="8035925" y="2532063"/>
          <a:ext cx="41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4" name="Equation" r:id="rId6" imgW="418918" imgH="393529" progId="Equation.3">
                  <p:embed/>
                </p:oleObj>
              </mc:Choice>
              <mc:Fallback>
                <p:oleObj name="Equation" r:id="rId6" imgW="418918" imgH="393529" progId="Equation.3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5925" y="2532063"/>
                        <a:ext cx="419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9"/>
          <p:cNvGraphicFramePr>
            <a:graphicFrameLocks noChangeAspect="1"/>
          </p:cNvGraphicFramePr>
          <p:nvPr/>
        </p:nvGraphicFramePr>
        <p:xfrm>
          <a:off x="4859338" y="5353050"/>
          <a:ext cx="136366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5" name="Equation" r:id="rId8" imgW="647700" imgH="228600" progId="Equation.3">
                  <p:embed/>
                </p:oleObj>
              </mc:Choice>
              <mc:Fallback>
                <p:oleObj name="Equation" r:id="rId8" imgW="647700" imgH="228600" progId="Equation.3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353050"/>
                        <a:ext cx="1363662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0"/>
          <p:cNvGraphicFramePr>
            <a:graphicFrameLocks noChangeAspect="1"/>
          </p:cNvGraphicFramePr>
          <p:nvPr/>
        </p:nvGraphicFramePr>
        <p:xfrm>
          <a:off x="4799013" y="4418013"/>
          <a:ext cx="38766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6" name="Equation" r:id="rId10" imgW="1841500" imgH="228600" progId="Equation.3">
                  <p:embed/>
                </p:oleObj>
              </mc:Choice>
              <mc:Fallback>
                <p:oleObj name="Equation" r:id="rId10" imgW="1841500" imgH="228600" progId="Equation.3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013" y="4418013"/>
                        <a:ext cx="3876675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1"/>
          <p:cNvGraphicFramePr>
            <a:graphicFrameLocks noChangeAspect="1"/>
          </p:cNvGraphicFramePr>
          <p:nvPr/>
        </p:nvGraphicFramePr>
        <p:xfrm>
          <a:off x="4500563" y="3865563"/>
          <a:ext cx="40100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7" name="Equation" r:id="rId12" imgW="1905000" imgH="228600" progId="Equation.3">
                  <p:embed/>
                </p:oleObj>
              </mc:Choice>
              <mc:Fallback>
                <p:oleObj name="Equation" r:id="rId12" imgW="1905000" imgH="228600" progId="Equation.3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865563"/>
                        <a:ext cx="4010025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2"/>
          <p:cNvGraphicFramePr>
            <a:graphicFrameLocks noChangeAspect="1"/>
          </p:cNvGraphicFramePr>
          <p:nvPr/>
        </p:nvGraphicFramePr>
        <p:xfrm>
          <a:off x="4983163" y="5065713"/>
          <a:ext cx="66833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8" name="Equation" r:id="rId14" imgW="317087" imgH="76101" progId="Equation.3">
                  <p:embed/>
                </p:oleObj>
              </mc:Choice>
              <mc:Fallback>
                <p:oleObj name="Equation" r:id="rId14" imgW="317087" imgH="76101" progId="Equation.3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163" y="5065713"/>
                        <a:ext cx="668337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55650" y="5500688"/>
            <a:ext cx="4081463" cy="827087"/>
            <a:chOff x="476" y="3491"/>
            <a:chExt cx="2520" cy="521"/>
          </a:xfrm>
        </p:grpSpPr>
        <p:sp>
          <p:nvSpPr>
            <p:cNvPr id="28685" name="Text Box 13"/>
            <p:cNvSpPr txBox="1">
              <a:spLocks noChangeArrowheads="1"/>
            </p:cNvSpPr>
            <p:nvPr/>
          </p:nvSpPr>
          <p:spPr bwMode="auto">
            <a:xfrm>
              <a:off x="476" y="3566"/>
              <a:ext cx="252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所以，共有         项。</a:t>
              </a:r>
            </a:p>
          </p:txBody>
        </p:sp>
        <p:graphicFrame>
          <p:nvGraphicFramePr>
            <p:cNvPr id="28680" name="Object 113"/>
            <p:cNvGraphicFramePr>
              <a:graphicFrameLocks noChangeAspect="1"/>
            </p:cNvGraphicFramePr>
            <p:nvPr/>
          </p:nvGraphicFramePr>
          <p:xfrm>
            <a:off x="1774" y="3491"/>
            <a:ext cx="690" cy="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99" name="Equation" r:id="rId16" imgW="520474" imgH="393529" progId="Equation.DSMT4">
                    <p:embed/>
                  </p:oleObj>
                </mc:Choice>
                <mc:Fallback>
                  <p:oleObj name="Equation" r:id="rId16" imgW="520474" imgH="393529" progId="Equation.DSMT4">
                    <p:embed/>
                    <p:pic>
                      <p:nvPicPr>
                        <p:cNvPr id="0" name="Object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4" y="3491"/>
                          <a:ext cx="690" cy="5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84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3622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四、例题</a:t>
            </a:r>
          </a:p>
        </p:txBody>
      </p:sp>
      <p:sp>
        <p:nvSpPr>
          <p:cNvPr id="3" name="圆角矩形标注 2"/>
          <p:cNvSpPr/>
          <p:nvPr/>
        </p:nvSpPr>
        <p:spPr>
          <a:xfrm>
            <a:off x="261613" y="4373567"/>
            <a:ext cx="2619400" cy="825496"/>
          </a:xfrm>
          <a:prstGeom prst="wedgeRoundRectCallout">
            <a:avLst>
              <a:gd name="adj1" fmla="val -12494"/>
              <a:gd name="adj2" fmla="val -9862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400" dirty="0" smtClean="0"/>
              <a:t>阶范德蒙行列式怎么表示？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6" name="Text Box 4"/>
          <p:cNvSpPr txBox="1">
            <a:spLocks noChangeArrowheads="1"/>
          </p:cNvSpPr>
          <p:nvPr/>
        </p:nvSpPr>
        <p:spPr bwMode="auto">
          <a:xfrm>
            <a:off x="196023" y="714317"/>
            <a:ext cx="8668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</a:t>
            </a:r>
            <a:endParaRPr kumimoji="1" lang="zh-CN" altLang="en-US" sz="2800" dirty="0">
              <a:solidFill>
                <a:schemeClr val="bg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164432" y="759619"/>
            <a:ext cx="304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</a:rPr>
              <a:t>用数学归纳法</a:t>
            </a:r>
          </a:p>
        </p:txBody>
      </p:sp>
      <p:graphicFrame>
        <p:nvGraphicFramePr>
          <p:cNvPr id="4" name="Object 107"/>
          <p:cNvGraphicFramePr>
            <a:graphicFrameLocks noChangeAspect="1"/>
          </p:cNvGraphicFramePr>
          <p:nvPr/>
        </p:nvGraphicFramePr>
        <p:xfrm>
          <a:off x="881063" y="1212850"/>
          <a:ext cx="2565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6" name="Equation" r:id="rId4" imgW="2565400" imgH="977900" progId="Equation.3">
                  <p:embed/>
                </p:oleObj>
              </mc:Choice>
              <mc:Fallback>
                <p:oleObj name="Equation" r:id="rId4" imgW="2565400" imgH="977900" progId="Equation.3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1212850"/>
                        <a:ext cx="25654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8"/>
          <p:cNvGraphicFramePr>
            <a:graphicFrameLocks noChangeAspect="1"/>
          </p:cNvGraphicFramePr>
          <p:nvPr/>
        </p:nvGraphicFramePr>
        <p:xfrm>
          <a:off x="3548063" y="1522413"/>
          <a:ext cx="1384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7" name="Equation" r:id="rId6" imgW="1384300" imgH="419100" progId="Equation.3">
                  <p:embed/>
                </p:oleObj>
              </mc:Choice>
              <mc:Fallback>
                <p:oleObj name="Equation" r:id="rId6" imgW="1384300" imgH="419100" progId="Equation.3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063" y="1522413"/>
                        <a:ext cx="1384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9"/>
          <p:cNvGraphicFramePr>
            <a:graphicFrameLocks noChangeAspect="1"/>
          </p:cNvGraphicFramePr>
          <p:nvPr/>
        </p:nvGraphicFramePr>
        <p:xfrm>
          <a:off x="4978400" y="1431925"/>
          <a:ext cx="2233613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8" name="Equation" r:id="rId8" imgW="965200" imgH="368300" progId="Equation.3">
                  <p:embed/>
                </p:oleObj>
              </mc:Choice>
              <mc:Fallback>
                <p:oleObj name="Equation" r:id="rId8" imgW="965200" imgH="368300" progId="Equation.3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1431925"/>
                        <a:ext cx="2233613" cy="85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0"/>
          <p:cNvGraphicFramePr>
            <a:graphicFrameLocks noChangeAspect="1"/>
          </p:cNvGraphicFramePr>
          <p:nvPr/>
        </p:nvGraphicFramePr>
        <p:xfrm>
          <a:off x="844550" y="2328863"/>
          <a:ext cx="419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9" name="Equation" r:id="rId10" imgW="4191000" imgH="431800" progId="Equation.3">
                  <p:embed/>
                </p:oleObj>
              </mc:Choice>
              <mc:Fallback>
                <p:oleObj name="Equation" r:id="rId10" imgW="4191000" imgH="431800" progId="Equation.3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2328863"/>
                        <a:ext cx="4191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1"/>
          <p:cNvGraphicFramePr>
            <a:graphicFrameLocks noChangeAspect="1"/>
          </p:cNvGraphicFramePr>
          <p:nvPr/>
        </p:nvGraphicFramePr>
        <p:xfrm>
          <a:off x="500034" y="2822575"/>
          <a:ext cx="60467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0" name="Equation" r:id="rId12" imgW="2539800" imgH="215640" progId="Equation.DSMT4">
                  <p:embed/>
                </p:oleObj>
              </mc:Choice>
              <mc:Fallback>
                <p:oleObj name="Equation" r:id="rId12" imgW="2539800" imgH="215640" progId="Equation.DSMT4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2822575"/>
                        <a:ext cx="6046787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2"/>
          <p:cNvGraphicFramePr>
            <a:graphicFrameLocks noChangeAspect="1"/>
          </p:cNvGraphicFramePr>
          <p:nvPr/>
        </p:nvGraphicFramePr>
        <p:xfrm>
          <a:off x="3786182" y="801672"/>
          <a:ext cx="1566862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1" name="Equation" r:id="rId14" imgW="698197" imgH="215806" progId="Equation.3">
                  <p:embed/>
                </p:oleObj>
              </mc:Choice>
              <mc:Fallback>
                <p:oleObj name="Equation" r:id="rId14" imgW="698197" imgH="215806" progId="Equation.3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801672"/>
                        <a:ext cx="1566862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3"/>
          <p:cNvGraphicFramePr>
            <a:graphicFrameLocks noChangeAspect="1"/>
          </p:cNvGraphicFramePr>
          <p:nvPr/>
        </p:nvGraphicFramePr>
        <p:xfrm>
          <a:off x="528638" y="3429000"/>
          <a:ext cx="8137525" cy="308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2" name="Equation" r:id="rId16" imgW="8280400" imgH="3136900" progId="Equation.3">
                  <p:embed/>
                </p:oleObj>
              </mc:Choice>
              <mc:Fallback>
                <p:oleObj name="Equation" r:id="rId16" imgW="8280400" imgH="3136900" progId="Equation.3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3429000"/>
                        <a:ext cx="8137525" cy="308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8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2860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四、例题</a:t>
            </a:r>
          </a:p>
        </p:txBody>
      </p:sp>
      <p:graphicFrame>
        <p:nvGraphicFramePr>
          <p:cNvPr id="297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950492"/>
              </p:ext>
            </p:extLst>
          </p:nvPr>
        </p:nvGraphicFramePr>
        <p:xfrm>
          <a:off x="6908771" y="2013768"/>
          <a:ext cx="2211387" cy="191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3" name="Equation" r:id="rId18" imgW="1346040" imgH="1168200" progId="Equation.DSMT4">
                  <p:embed/>
                </p:oleObj>
              </mc:Choice>
              <mc:Fallback>
                <p:oleObj name="Equation" r:id="rId18" imgW="1346040" imgH="1168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771" y="2013768"/>
                        <a:ext cx="2211387" cy="19192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3" name="Group 2"/>
          <p:cNvGrpSpPr>
            <a:grpSpLocks/>
          </p:cNvGrpSpPr>
          <p:nvPr/>
        </p:nvGrpSpPr>
        <p:grpSpPr bwMode="auto">
          <a:xfrm>
            <a:off x="928662" y="1071547"/>
            <a:ext cx="7748588" cy="1570038"/>
            <a:chOff x="576" y="2437"/>
            <a:chExt cx="4881" cy="989"/>
          </a:xfrm>
        </p:grpSpPr>
        <p:sp>
          <p:nvSpPr>
            <p:cNvPr id="2071" name="Text Box 3"/>
            <p:cNvSpPr txBox="1">
              <a:spLocks noChangeArrowheads="1"/>
            </p:cNvSpPr>
            <p:nvPr/>
          </p:nvSpPr>
          <p:spPr bwMode="auto">
            <a:xfrm>
              <a:off x="576" y="2437"/>
              <a:ext cx="4881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zh-CN" altLang="en-US" dirty="0">
                  <a:latin typeface="Times New Roman" pitchFamily="18" charset="0"/>
                </a:rPr>
                <a:t>在    阶行列式中，把元素      所在的第    行和第    列划去后，留下来的        </a:t>
              </a:r>
              <a:r>
                <a:rPr kumimoji="1" lang="zh-CN" altLang="en-US" dirty="0" smtClean="0">
                  <a:latin typeface="Times New Roman" pitchFamily="18" charset="0"/>
                </a:rPr>
                <a:t> </a:t>
              </a:r>
              <a:r>
                <a:rPr kumimoji="1" lang="zh-CN" altLang="en-US" dirty="0">
                  <a:latin typeface="Times New Roman" pitchFamily="18" charset="0"/>
                </a:rPr>
                <a:t>阶行列式</a:t>
              </a:r>
              <a:r>
                <a:rPr kumimoji="1" lang="zh-CN" altLang="en-US" dirty="0" smtClean="0">
                  <a:latin typeface="Times New Roman" pitchFamily="18" charset="0"/>
                </a:rPr>
                <a:t>叫</a:t>
              </a:r>
              <a:r>
                <a:rPr kumimoji="1" lang="zh-CN" altLang="en-US" dirty="0">
                  <a:latin typeface="Times New Roman" pitchFamily="18" charset="0"/>
                </a:rPr>
                <a:t>作</a:t>
              </a:r>
              <a:r>
                <a:rPr kumimoji="1" lang="zh-CN" altLang="en-US" dirty="0" smtClean="0">
                  <a:latin typeface="Times New Roman" pitchFamily="18" charset="0"/>
                </a:rPr>
                <a:t>元素      </a:t>
              </a:r>
              <a:r>
                <a:rPr kumimoji="1" lang="zh-CN" altLang="en-US" dirty="0">
                  <a:latin typeface="Times New Roman" pitchFamily="18" charset="0"/>
                </a:rPr>
                <a:t>的</a:t>
              </a:r>
              <a:r>
                <a:rPr kumimoji="1" lang="zh-CN" altLang="en-US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余子式</a:t>
              </a:r>
              <a:r>
                <a:rPr kumimoji="1" lang="zh-CN" altLang="en-US" dirty="0">
                  <a:latin typeface="Times New Roman" pitchFamily="18" charset="0"/>
                </a:rPr>
                <a:t>，记作</a:t>
              </a:r>
            </a:p>
          </p:txBody>
        </p:sp>
        <p:graphicFrame>
          <p:nvGraphicFramePr>
            <p:cNvPr id="2056" name="Object 246"/>
            <p:cNvGraphicFramePr>
              <a:graphicFrameLocks noChangeAspect="1"/>
            </p:cNvGraphicFramePr>
            <p:nvPr/>
          </p:nvGraphicFramePr>
          <p:xfrm>
            <a:off x="930" y="2535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1" name="公式" r:id="rId4" imgW="241195" imgH="253890" progId="Equation.3">
                    <p:embed/>
                  </p:oleObj>
                </mc:Choice>
                <mc:Fallback>
                  <p:oleObj name="公式" r:id="rId4" imgW="241195" imgH="253890" progId="Equation.3">
                    <p:embed/>
                    <p:pic>
                      <p:nvPicPr>
                        <p:cNvPr id="0" name="Object 2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2535"/>
                          <a:ext cx="151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7" name="Object 247"/>
            <p:cNvGraphicFramePr>
              <a:graphicFrameLocks noChangeAspect="1"/>
            </p:cNvGraphicFramePr>
            <p:nvPr/>
          </p:nvGraphicFramePr>
          <p:xfrm>
            <a:off x="3499" y="2448"/>
            <a:ext cx="288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2" name="Equation" r:id="rId6" imgW="355292" imgH="494870" progId="Equation.DSMT4">
                    <p:embed/>
                  </p:oleObj>
                </mc:Choice>
                <mc:Fallback>
                  <p:oleObj name="Equation" r:id="rId6" imgW="355292" imgH="494870" progId="Equation.DSMT4">
                    <p:embed/>
                    <p:pic>
                      <p:nvPicPr>
                        <p:cNvPr id="0" name="Object 2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9" y="2448"/>
                          <a:ext cx="288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" name="Object 248"/>
            <p:cNvGraphicFramePr>
              <a:graphicFrameLocks noChangeAspect="1"/>
            </p:cNvGraphicFramePr>
            <p:nvPr/>
          </p:nvGraphicFramePr>
          <p:xfrm>
            <a:off x="4932" y="2496"/>
            <a:ext cx="10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" name="公式" r:id="rId8" imgW="165028" imgH="330057" progId="Equation.3">
                    <p:embed/>
                  </p:oleObj>
                </mc:Choice>
                <mc:Fallback>
                  <p:oleObj name="公式" r:id="rId8" imgW="165028" imgH="330057" progId="Equation.3">
                    <p:embed/>
                    <p:pic>
                      <p:nvPicPr>
                        <p:cNvPr id="0" name="Object 2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" y="2496"/>
                          <a:ext cx="103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9" name="Object 2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2856761"/>
                </p:ext>
              </p:extLst>
            </p:nvPr>
          </p:nvGraphicFramePr>
          <p:xfrm>
            <a:off x="1193" y="2805"/>
            <a:ext cx="14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" name="公式" r:id="rId10" imgW="228501" imgH="406224" progId="Equation.3">
                    <p:embed/>
                  </p:oleObj>
                </mc:Choice>
                <mc:Fallback>
                  <p:oleObj name="公式" r:id="rId10" imgW="228501" imgH="406224" progId="Equation.3">
                    <p:embed/>
                    <p:pic>
                      <p:nvPicPr>
                        <p:cNvPr id="0" name="Object 2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3" y="2805"/>
                          <a:ext cx="144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0" name="Object 2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1386053"/>
                </p:ext>
              </p:extLst>
            </p:nvPr>
          </p:nvGraphicFramePr>
          <p:xfrm>
            <a:off x="3733" y="2837"/>
            <a:ext cx="47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5" name="公式" r:id="rId12" imgW="749300" imgH="330200" progId="Equation.3">
                    <p:embed/>
                  </p:oleObj>
                </mc:Choice>
                <mc:Fallback>
                  <p:oleObj name="公式" r:id="rId12" imgW="749300" imgH="330200" progId="Equation.3">
                    <p:embed/>
                    <p:pic>
                      <p:nvPicPr>
                        <p:cNvPr id="0" name="Object 2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3" y="2837"/>
                          <a:ext cx="472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1" name="Object 2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7541781"/>
                </p:ext>
              </p:extLst>
            </p:nvPr>
          </p:nvGraphicFramePr>
          <p:xfrm>
            <a:off x="1737" y="3086"/>
            <a:ext cx="288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6" name="公式" r:id="rId14" imgW="355292" imgH="494870" progId="Equation.3">
                    <p:embed/>
                  </p:oleObj>
                </mc:Choice>
                <mc:Fallback>
                  <p:oleObj name="公式" r:id="rId14" imgW="355292" imgH="494870" progId="Equation.3">
                    <p:embed/>
                    <p:pic>
                      <p:nvPicPr>
                        <p:cNvPr id="0" name="Object 2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7" y="3086"/>
                          <a:ext cx="288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2" name="Object 2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367894"/>
                </p:ext>
              </p:extLst>
            </p:nvPr>
          </p:nvGraphicFramePr>
          <p:xfrm>
            <a:off x="3869" y="3112"/>
            <a:ext cx="423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7" name="公式" r:id="rId15" imgW="672808" imgH="495085" progId="Equation.3">
                    <p:embed/>
                  </p:oleObj>
                </mc:Choice>
                <mc:Fallback>
                  <p:oleObj name="公式" r:id="rId15" imgW="672808" imgH="495085" progId="Equation.3">
                    <p:embed/>
                    <p:pic>
                      <p:nvPicPr>
                        <p:cNvPr id="0" name="Object 2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9" y="3112"/>
                          <a:ext cx="423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Object 253"/>
          <p:cNvGraphicFramePr>
            <a:graphicFrameLocks noChangeAspect="1"/>
          </p:cNvGraphicFramePr>
          <p:nvPr/>
        </p:nvGraphicFramePr>
        <p:xfrm>
          <a:off x="1000099" y="2571744"/>
          <a:ext cx="2987408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" name="Equation" r:id="rId17" imgW="1168200" imgH="279360" progId="Equation.DSMT4">
                  <p:embed/>
                </p:oleObj>
              </mc:Choice>
              <mc:Fallback>
                <p:oleObj name="Equation" r:id="rId17" imgW="1168200" imgH="279360" progId="Equation.DSMT4">
                  <p:embed/>
                  <p:pic>
                    <p:nvPicPr>
                      <p:cNvPr id="0" name="Object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099" y="2571744"/>
                        <a:ext cx="2987408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929058" y="2649536"/>
            <a:ext cx="5314951" cy="584200"/>
            <a:chOff x="1248" y="3676"/>
            <a:chExt cx="3348" cy="368"/>
          </a:xfrm>
        </p:grpSpPr>
        <p:sp>
          <p:nvSpPr>
            <p:cNvPr id="2070" name="Text Box 14"/>
            <p:cNvSpPr txBox="1">
              <a:spLocks noChangeArrowheads="1"/>
            </p:cNvSpPr>
            <p:nvPr/>
          </p:nvSpPr>
          <p:spPr bwMode="auto">
            <a:xfrm>
              <a:off x="1248" y="3676"/>
              <a:ext cx="334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dirty="0" smtClean="0">
                  <a:latin typeface="Times New Roman" pitchFamily="18" charset="0"/>
                </a:rPr>
                <a:t>叫作元素      </a:t>
              </a:r>
              <a:r>
                <a:rPr kumimoji="1" lang="zh-CN" altLang="en-US" dirty="0">
                  <a:latin typeface="Times New Roman" pitchFamily="18" charset="0"/>
                </a:rPr>
                <a:t>的</a:t>
              </a:r>
              <a:r>
                <a:rPr kumimoji="1" lang="zh-CN" altLang="en-US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代数余子式</a:t>
              </a:r>
              <a:r>
                <a:rPr kumimoji="1" lang="zh-CN" altLang="en-US" dirty="0">
                  <a:latin typeface="Times New Roman" pitchFamily="18" charset="0"/>
                </a:rPr>
                <a:t>．</a:t>
              </a:r>
              <a:endParaRPr kumimoji="1" lang="zh-CN" altLang="en-US" sz="2400" dirty="0">
                <a:latin typeface="Times New Roman" pitchFamily="18" charset="0"/>
              </a:endParaRPr>
            </a:p>
          </p:txBody>
        </p:sp>
        <p:graphicFrame>
          <p:nvGraphicFramePr>
            <p:cNvPr id="2055" name="Object 2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7621334"/>
                </p:ext>
              </p:extLst>
            </p:nvPr>
          </p:nvGraphicFramePr>
          <p:xfrm>
            <a:off x="2360" y="3721"/>
            <a:ext cx="336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" name="公式" r:id="rId19" imgW="355292" imgH="494870" progId="Equation.3">
                    <p:embed/>
                  </p:oleObj>
                </mc:Choice>
                <mc:Fallback>
                  <p:oleObj name="公式" r:id="rId19" imgW="355292" imgH="494870" progId="Equation.3">
                    <p:embed/>
                    <p:pic>
                      <p:nvPicPr>
                        <p:cNvPr id="0" name="Object 2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0" y="3721"/>
                          <a:ext cx="336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731838" y="3378200"/>
            <a:ext cx="1005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  <a:endParaRPr kumimoji="1" lang="zh-CN" altLang="en-US" sz="2400" dirty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7" name="Object 255"/>
          <p:cNvGraphicFramePr>
            <a:graphicFrameLocks noChangeAspect="1"/>
          </p:cNvGraphicFramePr>
          <p:nvPr/>
        </p:nvGraphicFramePr>
        <p:xfrm>
          <a:off x="1341438" y="3543300"/>
          <a:ext cx="36195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" name="公式" r:id="rId20" imgW="3619500" imgH="2209800" progId="Equation.3">
                  <p:embed/>
                </p:oleObj>
              </mc:Choice>
              <mc:Fallback>
                <p:oleObj name="公式" r:id="rId20" imgW="3619500" imgH="2209800" progId="Equation.3">
                  <p:embed/>
                  <p:pic>
                    <p:nvPicPr>
                      <p:cNvPr id="0" name="Object 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3543300"/>
                        <a:ext cx="3619500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Line 19"/>
          <p:cNvSpPr>
            <a:spLocks noChangeShapeType="1"/>
          </p:cNvSpPr>
          <p:nvPr/>
        </p:nvSpPr>
        <p:spPr bwMode="auto">
          <a:xfrm>
            <a:off x="2179638" y="4368800"/>
            <a:ext cx="26670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0"/>
          <p:cNvSpPr>
            <a:spLocks noChangeShapeType="1"/>
          </p:cNvSpPr>
          <p:nvPr/>
        </p:nvSpPr>
        <p:spPr bwMode="auto">
          <a:xfrm flipV="1">
            <a:off x="3779838" y="3722688"/>
            <a:ext cx="0" cy="1981200"/>
          </a:xfrm>
          <a:prstGeom prst="line">
            <a:avLst/>
          </a:prstGeom>
          <a:noFill/>
          <a:ln w="28575">
            <a:solidFill>
              <a:srgbClr val="FF0066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Object 256"/>
          <p:cNvGraphicFramePr>
            <a:graphicFrameLocks noChangeAspect="1"/>
          </p:cNvGraphicFramePr>
          <p:nvPr/>
        </p:nvGraphicFramePr>
        <p:xfrm>
          <a:off x="5303838" y="3903663"/>
          <a:ext cx="31623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" name="Equation" r:id="rId22" imgW="3162300" imgH="1511300" progId="Equation.3">
                  <p:embed/>
                </p:oleObj>
              </mc:Choice>
              <mc:Fallback>
                <p:oleObj name="Equation" r:id="rId22" imgW="3162300" imgH="1511300" progId="Equation.3">
                  <p:embed/>
                  <p:pic>
                    <p:nvPicPr>
                      <p:cNvPr id="0" name="Object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3903663"/>
                        <a:ext cx="31623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519088"/>
              </p:ext>
            </p:extLst>
          </p:nvPr>
        </p:nvGraphicFramePr>
        <p:xfrm>
          <a:off x="1335925" y="5891212"/>
          <a:ext cx="2628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" name="Equation" r:id="rId24" imgW="2628900" imgH="508000" progId="Equation.3">
                  <p:embed/>
                </p:oleObj>
              </mc:Choice>
              <mc:Fallback>
                <p:oleObj name="Equation" r:id="rId24" imgW="2628900" imgH="508000" progId="Equation.3">
                  <p:embed/>
                  <p:pic>
                    <p:nvPicPr>
                      <p:cNvPr id="0" name="Object 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925" y="5891212"/>
                        <a:ext cx="26289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466645"/>
              </p:ext>
            </p:extLst>
          </p:nvPr>
        </p:nvGraphicFramePr>
        <p:xfrm>
          <a:off x="4033082" y="5967412"/>
          <a:ext cx="1270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" name="Equation" r:id="rId26" imgW="1269449" imgH="431613" progId="Equation.3">
                  <p:embed/>
                </p:oleObj>
              </mc:Choice>
              <mc:Fallback>
                <p:oleObj name="Equation" r:id="rId26" imgW="1269449" imgH="431613" progId="Equation.3">
                  <p:embed/>
                  <p:pic>
                    <p:nvPicPr>
                      <p:cNvPr id="0" name="Object 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082" y="5967412"/>
                        <a:ext cx="1270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" name="Text Box 29"/>
          <p:cNvSpPr txBox="1">
            <a:spLocks noChangeArrowheads="1"/>
          </p:cNvSpPr>
          <p:nvPr/>
        </p:nvSpPr>
        <p:spPr bwMode="auto">
          <a:xfrm>
            <a:off x="79092" y="1042845"/>
            <a:ext cx="1005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ea typeface="黑体" pitchFamily="2" charset="-122"/>
              </a:rPr>
              <a:t>定义</a:t>
            </a:r>
          </a:p>
        </p:txBody>
      </p:sp>
      <p:sp>
        <p:nvSpPr>
          <p:cNvPr id="2069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35052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一、余子式与代数余子式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utoUpdateAnimBg="0"/>
      <p:bldP spid="28" grpId="0" animBg="1"/>
      <p:bldP spid="2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2"/>
          <p:cNvGraphicFramePr>
            <a:graphicFrameLocks noChangeAspect="1"/>
          </p:cNvGraphicFramePr>
          <p:nvPr/>
        </p:nvGraphicFramePr>
        <p:xfrm>
          <a:off x="758825" y="4570413"/>
          <a:ext cx="7632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6" name="Equation" r:id="rId4" imgW="3035300" imgH="368300" progId="Equation.3">
                  <p:embed/>
                </p:oleObj>
              </mc:Choice>
              <mc:Fallback>
                <p:oleObj name="Equation" r:id="rId4" imgW="3035300" imgH="3683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4570413"/>
                        <a:ext cx="76327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3"/>
          <p:cNvGraphicFramePr>
            <a:graphicFrameLocks noChangeAspect="1"/>
          </p:cNvGraphicFramePr>
          <p:nvPr/>
        </p:nvGraphicFramePr>
        <p:xfrm>
          <a:off x="1909763" y="5578475"/>
          <a:ext cx="235743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7" name="Equation" r:id="rId6" imgW="965200" imgH="368300" progId="Equation.3">
                  <p:embed/>
                </p:oleObj>
              </mc:Choice>
              <mc:Fallback>
                <p:oleObj name="Equation" r:id="rId6" imgW="965200" imgH="3683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5578475"/>
                        <a:ext cx="2357437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64"/>
          <p:cNvGraphicFramePr>
            <a:graphicFrameLocks noChangeAspect="1"/>
          </p:cNvGraphicFramePr>
          <p:nvPr/>
        </p:nvGraphicFramePr>
        <p:xfrm>
          <a:off x="773113" y="1776413"/>
          <a:ext cx="7529512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8" name="Equation" r:id="rId8" imgW="8089900" imgH="2057400" progId="Equation.3">
                  <p:embed/>
                </p:oleObj>
              </mc:Choice>
              <mc:Fallback>
                <p:oleObj name="Equation" r:id="rId8" imgW="8089900" imgH="20574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1776413"/>
                        <a:ext cx="7529512" cy="191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115615" y="3605213"/>
            <a:ext cx="3772297" cy="609600"/>
          </a:xfrm>
          <a:prstGeom prst="wedgeRoundRectCallout">
            <a:avLst>
              <a:gd name="adj1" fmla="val 59875"/>
              <a:gd name="adj2" fmla="val -113542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kumimoji="1" lang="en-US" altLang="zh-CN" i="1" dirty="0">
                <a:latin typeface="Times New Roman" pitchFamily="18" charset="0"/>
              </a:rPr>
              <a:t> n-</a:t>
            </a:r>
            <a:r>
              <a:rPr kumimoji="1" lang="en-US" altLang="zh-CN" dirty="0">
                <a:latin typeface="Times New Roman" pitchFamily="18" charset="0"/>
              </a:rPr>
              <a:t>1</a:t>
            </a:r>
            <a:r>
              <a:rPr kumimoji="1" lang="zh-CN" altLang="en-US" dirty="0">
                <a:latin typeface="Times New Roman" pitchFamily="18" charset="0"/>
              </a:rPr>
              <a:t>阶范德蒙行列式</a:t>
            </a:r>
          </a:p>
        </p:txBody>
      </p:sp>
      <p:graphicFrame>
        <p:nvGraphicFramePr>
          <p:cNvPr id="30725" name="Object 65"/>
          <p:cNvGraphicFramePr>
            <a:graphicFrameLocks noChangeAspect="1"/>
          </p:cNvGraphicFramePr>
          <p:nvPr/>
        </p:nvGraphicFramePr>
        <p:xfrm>
          <a:off x="685800" y="984250"/>
          <a:ext cx="7683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9" name="Equation" r:id="rId10" imgW="7531100" imgH="952500" progId="Equation.3">
                  <p:embed/>
                </p:oleObj>
              </mc:Choice>
              <mc:Fallback>
                <p:oleObj name="Equation" r:id="rId10" imgW="7531100" imgH="95250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84250"/>
                        <a:ext cx="76835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050"/>
          <p:cNvSpPr txBox="1">
            <a:spLocks noChangeArrowheads="1"/>
          </p:cNvSpPr>
          <p:nvPr/>
        </p:nvSpPr>
        <p:spPr bwMode="auto">
          <a:xfrm>
            <a:off x="7507288" y="5683250"/>
            <a:ext cx="10271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证毕</a:t>
            </a:r>
          </a:p>
        </p:txBody>
      </p:sp>
      <p:sp>
        <p:nvSpPr>
          <p:cNvPr id="30728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3622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四、例题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684213" y="792163"/>
            <a:ext cx="79202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注：可以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利用范德蒙行列式的结论求行列式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714348" y="1412875"/>
            <a:ext cx="47355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例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   </a:t>
            </a:r>
            <a:r>
              <a:rPr kumimoji="1" lang="zh-CN" altLang="en-US" dirty="0">
                <a:latin typeface="Times New Roman" pitchFamily="18" charset="0"/>
              </a:rPr>
              <a:t>计算 </a:t>
            </a:r>
            <a:r>
              <a:rPr kumimoji="1" lang="en-US" altLang="zh-CN" i="1" dirty="0">
                <a:latin typeface="Times New Roman" pitchFamily="18" charset="0"/>
              </a:rPr>
              <a:t>n</a:t>
            </a:r>
            <a:r>
              <a:rPr kumimoji="1" lang="en-US" altLang="zh-CN" dirty="0">
                <a:latin typeface="Times New Roman" pitchFamily="18" charset="0"/>
              </a:rPr>
              <a:t>+1 </a:t>
            </a:r>
            <a:r>
              <a:rPr kumimoji="1" lang="zh-CN" altLang="en-US" dirty="0">
                <a:latin typeface="Times New Roman" pitchFamily="18" charset="0"/>
              </a:rPr>
              <a:t>阶行列式</a:t>
            </a:r>
          </a:p>
        </p:txBody>
      </p:sp>
      <p:graphicFrame>
        <p:nvGraphicFramePr>
          <p:cNvPr id="4" name="Object 17"/>
          <p:cNvGraphicFramePr>
            <a:graphicFrameLocks noChangeAspect="1"/>
          </p:cNvGraphicFramePr>
          <p:nvPr/>
        </p:nvGraphicFramePr>
        <p:xfrm>
          <a:off x="1692275" y="1916113"/>
          <a:ext cx="5256213" cy="259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name="Equation" r:id="rId4" imgW="2374900" imgH="1168400" progId="Equation.3">
                  <p:embed/>
                </p:oleObj>
              </mc:Choice>
              <mc:Fallback>
                <p:oleObj name="Equation" r:id="rId4" imgW="2374900" imgH="1168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916113"/>
                        <a:ext cx="5256213" cy="259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715952" y="4652963"/>
            <a:ext cx="10080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分析</a:t>
            </a: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1692275" y="4652963"/>
            <a:ext cx="7056438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该行列式与范德蒙行列式形式不同，不能直接用范德蒙行列式的结论，因此要把它化为范德蒙行列式。</a:t>
            </a:r>
          </a:p>
        </p:txBody>
      </p:sp>
      <p:sp>
        <p:nvSpPr>
          <p:cNvPr id="31751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1336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四、例题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65056" y="996373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46081" y="996950"/>
            <a:ext cx="8802688" cy="2308225"/>
            <a:chOff x="793" y="496"/>
            <a:chExt cx="5545" cy="1454"/>
          </a:xfrm>
        </p:grpSpPr>
        <p:sp>
          <p:nvSpPr>
            <p:cNvPr id="32776" name="Rectangle 6"/>
            <p:cNvSpPr>
              <a:spLocks noChangeArrowheads="1"/>
            </p:cNvSpPr>
            <p:nvPr/>
          </p:nvSpPr>
          <p:spPr bwMode="auto">
            <a:xfrm>
              <a:off x="793" y="496"/>
              <a:ext cx="5545" cy="1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dirty="0">
                  <a:latin typeface="Times New Roman" pitchFamily="18" charset="0"/>
                </a:rPr>
                <a:t>把       最后一行依次与前面各行交换到第一行，</a:t>
              </a:r>
            </a:p>
            <a:p>
              <a:r>
                <a:rPr kumimoji="1" lang="zh-CN" altLang="en-US" dirty="0">
                  <a:latin typeface="Times New Roman" pitchFamily="18" charset="0"/>
                </a:rPr>
                <a:t>新的最后一行再依次与前面各行交换到第二行，</a:t>
              </a:r>
            </a:p>
            <a:p>
              <a:pPr>
                <a:lnSpc>
                  <a:spcPct val="150000"/>
                </a:lnSpc>
              </a:pPr>
              <a:r>
                <a:rPr kumimoji="1" lang="zh-CN" altLang="en-US" dirty="0">
                  <a:latin typeface="Times New Roman" pitchFamily="18" charset="0"/>
                </a:rPr>
                <a:t>这样继续做下去，则共经过交换             次行后</a:t>
              </a:r>
            </a:p>
            <a:p>
              <a:r>
                <a:rPr kumimoji="1" lang="zh-CN" altLang="en-US" dirty="0">
                  <a:latin typeface="Times New Roman" pitchFamily="18" charset="0"/>
                </a:rPr>
                <a:t>可得范德蒙行列式</a:t>
              </a:r>
            </a:p>
          </p:txBody>
        </p:sp>
        <p:graphicFrame>
          <p:nvGraphicFramePr>
            <p:cNvPr id="32771" name="Object 47"/>
            <p:cNvGraphicFramePr>
              <a:graphicFrameLocks noChangeAspect="1"/>
            </p:cNvGraphicFramePr>
            <p:nvPr/>
          </p:nvGraphicFramePr>
          <p:xfrm>
            <a:off x="1084" y="527"/>
            <a:ext cx="409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8" name="Equation" r:id="rId4" imgW="291973" imgH="228501" progId="Equation.3">
                    <p:embed/>
                  </p:oleObj>
                </mc:Choice>
                <mc:Fallback>
                  <p:oleObj name="Equation" r:id="rId4" imgW="291973" imgH="228501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4" y="527"/>
                          <a:ext cx="409" cy="3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2" name="Object 48"/>
            <p:cNvGraphicFramePr>
              <a:graphicFrameLocks noChangeAspect="1"/>
            </p:cNvGraphicFramePr>
            <p:nvPr/>
          </p:nvGraphicFramePr>
          <p:xfrm>
            <a:off x="4511" y="1116"/>
            <a:ext cx="659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9" name="Equation" r:id="rId6" imgW="520474" imgH="393529" progId="Equation.DSMT4">
                    <p:embed/>
                  </p:oleObj>
                </mc:Choice>
                <mc:Fallback>
                  <p:oleObj name="Equation" r:id="rId6" imgW="520474" imgH="393529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1" y="1116"/>
                          <a:ext cx="659" cy="4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Object 49"/>
          <p:cNvGraphicFramePr>
            <a:graphicFrameLocks noChangeAspect="1"/>
          </p:cNvGraphicFramePr>
          <p:nvPr/>
        </p:nvGraphicFramePr>
        <p:xfrm>
          <a:off x="1287481" y="3468706"/>
          <a:ext cx="5927725" cy="253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0" name="Equation" r:id="rId8" imgW="2667000" imgH="1143000" progId="Equation.3">
                  <p:embed/>
                </p:oleObj>
              </mc:Choice>
              <mc:Fallback>
                <p:oleObj name="Equation" r:id="rId8" imgW="2667000" imgH="11430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81" y="3468706"/>
                        <a:ext cx="5927725" cy="2532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3622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四、例题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66"/>
          <p:cNvGraphicFramePr>
            <a:graphicFrameLocks noChangeAspect="1"/>
          </p:cNvGraphicFramePr>
          <p:nvPr/>
        </p:nvGraphicFramePr>
        <p:xfrm>
          <a:off x="1066800" y="1001713"/>
          <a:ext cx="5775325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4" name="Equation" r:id="rId4" imgW="2514600" imgH="457200" progId="Equation.DSMT4">
                  <p:embed/>
                </p:oleObj>
              </mc:Choice>
              <mc:Fallback>
                <p:oleObj name="Equation" r:id="rId4" imgW="2514600" imgH="45720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01713"/>
                        <a:ext cx="5775325" cy="1087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7"/>
          <p:cNvGraphicFramePr>
            <a:graphicFrameLocks noChangeAspect="1"/>
          </p:cNvGraphicFramePr>
          <p:nvPr/>
        </p:nvGraphicFramePr>
        <p:xfrm>
          <a:off x="1100138" y="2095500"/>
          <a:ext cx="343693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5" name="Equation" r:id="rId6" imgW="1511300" imgH="457200" progId="Equation.DSMT4">
                  <p:embed/>
                </p:oleObj>
              </mc:Choice>
              <mc:Fallback>
                <p:oleObj name="Equation" r:id="rId6" imgW="1511300" imgH="45720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2095500"/>
                        <a:ext cx="3436937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8"/>
          <p:cNvGraphicFramePr>
            <a:graphicFrameLocks noChangeAspect="1"/>
          </p:cNvGraphicFramePr>
          <p:nvPr/>
        </p:nvGraphicFramePr>
        <p:xfrm>
          <a:off x="1152525" y="4832350"/>
          <a:ext cx="21971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6" name="Equation" r:id="rId8" imgW="964781" imgH="355446" progId="Equation.DSMT4">
                  <p:embed/>
                </p:oleObj>
              </mc:Choice>
              <mc:Fallback>
                <p:oleObj name="Equation" r:id="rId8" imgW="964781" imgH="355446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4832350"/>
                        <a:ext cx="219710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9"/>
          <p:cNvGraphicFramePr>
            <a:graphicFrameLocks noChangeAspect="1"/>
          </p:cNvGraphicFramePr>
          <p:nvPr/>
        </p:nvGraphicFramePr>
        <p:xfrm>
          <a:off x="1123950" y="3319463"/>
          <a:ext cx="4710113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7" name="Equation" r:id="rId10" imgW="2070100" imgH="457200" progId="Equation.DSMT4">
                  <p:embed/>
                </p:oleObj>
              </mc:Choice>
              <mc:Fallback>
                <p:oleObj name="Equation" r:id="rId10" imgW="2070100" imgH="45720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3319463"/>
                        <a:ext cx="4710113" cy="1036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2860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四、例题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5" name="Rectangle 5"/>
          <p:cNvSpPr>
            <a:spLocks noChangeArrowheads="1"/>
          </p:cNvSpPr>
          <p:nvPr/>
        </p:nvSpPr>
        <p:spPr bwMode="auto">
          <a:xfrm>
            <a:off x="630592" y="1037361"/>
            <a:ext cx="398057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例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   </a:t>
            </a:r>
            <a:r>
              <a:rPr kumimoji="1" lang="zh-CN" altLang="en-US" dirty="0">
                <a:latin typeface="Times New Roman" pitchFamily="18" charset="0"/>
              </a:rPr>
              <a:t>已知 </a:t>
            </a:r>
            <a:r>
              <a:rPr kumimoji="1" lang="en-US" altLang="zh-CN" dirty="0">
                <a:latin typeface="Times New Roman" pitchFamily="18" charset="0"/>
              </a:rPr>
              <a:t>5 </a:t>
            </a:r>
            <a:r>
              <a:rPr kumimoji="1" lang="zh-CN" altLang="en-US" dirty="0">
                <a:latin typeface="Times New Roman" pitchFamily="18" charset="0"/>
              </a:rPr>
              <a:t>阶行列式</a:t>
            </a:r>
          </a:p>
        </p:txBody>
      </p:sp>
      <p:graphicFrame>
        <p:nvGraphicFramePr>
          <p:cNvPr id="34818" name="Objec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229963"/>
              </p:ext>
            </p:extLst>
          </p:nvPr>
        </p:nvGraphicFramePr>
        <p:xfrm>
          <a:off x="4498867" y="644089"/>
          <a:ext cx="3517909" cy="2370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7" name="Equation" r:id="rId4" imgW="1676400" imgH="1143000" progId="Equation.3">
                  <p:embed/>
                </p:oleObj>
              </mc:Choice>
              <mc:Fallback>
                <p:oleObj name="Equation" r:id="rId4" imgW="1676400" imgH="1143000" progId="Equation.3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867" y="644089"/>
                        <a:ext cx="3517909" cy="23705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30592" y="3072566"/>
            <a:ext cx="7683501" cy="1077912"/>
            <a:chOff x="554" y="2263"/>
            <a:chExt cx="4840" cy="679"/>
          </a:xfrm>
        </p:grpSpPr>
        <p:sp>
          <p:nvSpPr>
            <p:cNvPr id="34831" name="Text Box 8"/>
            <p:cNvSpPr txBox="1">
              <a:spLocks noChangeArrowheads="1"/>
            </p:cNvSpPr>
            <p:nvPr/>
          </p:nvSpPr>
          <p:spPr bwMode="auto">
            <a:xfrm>
              <a:off x="554" y="2263"/>
              <a:ext cx="4840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求                 和           ，其中              </a:t>
              </a:r>
            </a:p>
            <a:p>
              <a:r>
                <a:rPr lang="zh-CN" altLang="en-US" dirty="0"/>
                <a:t>为   的第</a:t>
              </a:r>
              <a:r>
                <a:rPr lang="en-US" altLang="zh-CN" dirty="0">
                  <a:latin typeface="Times New Roman" pitchFamily="18" charset="0"/>
                </a:rPr>
                <a:t>4</a:t>
              </a:r>
              <a:r>
                <a:rPr lang="zh-CN" altLang="en-US" dirty="0"/>
                <a:t>行第 </a:t>
              </a:r>
              <a:r>
                <a:rPr lang="en-US" altLang="zh-CN" i="1" dirty="0" smtClean="0">
                  <a:latin typeface="Times New Roman" pitchFamily="18" charset="0"/>
                </a:rPr>
                <a:t>j</a:t>
              </a:r>
              <a:r>
                <a:rPr lang="zh-CN" altLang="en-US" dirty="0"/>
                <a:t>列</a:t>
              </a:r>
              <a:r>
                <a:rPr lang="zh-CN" altLang="en-US" dirty="0" smtClean="0"/>
                <a:t>元素</a:t>
              </a:r>
              <a:r>
                <a:rPr lang="zh-CN" altLang="en-US" dirty="0"/>
                <a:t>的代数余子式。     </a:t>
              </a:r>
            </a:p>
          </p:txBody>
        </p:sp>
        <p:graphicFrame>
          <p:nvGraphicFramePr>
            <p:cNvPr id="34821" name="Object 108"/>
            <p:cNvGraphicFramePr>
              <a:graphicFrameLocks noChangeAspect="1"/>
            </p:cNvGraphicFramePr>
            <p:nvPr/>
          </p:nvGraphicFramePr>
          <p:xfrm>
            <a:off x="839" y="2304"/>
            <a:ext cx="124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38" name="Equation" r:id="rId6" imgW="901309" imgH="228501" progId="Equation.3">
                    <p:embed/>
                  </p:oleObj>
                </mc:Choice>
                <mc:Fallback>
                  <p:oleObj name="Equation" r:id="rId6" imgW="901309" imgH="228501" progId="Equation.3">
                    <p:embed/>
                    <p:pic>
                      <p:nvPicPr>
                        <p:cNvPr id="0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304"/>
                          <a:ext cx="1247" cy="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2" name="Object 109"/>
            <p:cNvGraphicFramePr>
              <a:graphicFrameLocks noChangeAspect="1"/>
            </p:cNvGraphicFramePr>
            <p:nvPr/>
          </p:nvGraphicFramePr>
          <p:xfrm>
            <a:off x="2336" y="2296"/>
            <a:ext cx="790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39" name="Equation" r:id="rId8" imgW="571252" imgH="228501" progId="Equation.3">
                    <p:embed/>
                  </p:oleObj>
                </mc:Choice>
                <mc:Fallback>
                  <p:oleObj name="Equation" r:id="rId8" imgW="571252" imgH="228501" progId="Equation.3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2296"/>
                          <a:ext cx="790" cy="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3" name="Object 110"/>
            <p:cNvGraphicFramePr>
              <a:graphicFrameLocks noChangeAspect="1"/>
            </p:cNvGraphicFramePr>
            <p:nvPr/>
          </p:nvGraphicFramePr>
          <p:xfrm>
            <a:off x="3897" y="2338"/>
            <a:ext cx="1492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0" name="Equation" r:id="rId10" imgW="1079032" imgH="241195" progId="Equation.3">
                    <p:embed/>
                  </p:oleObj>
                </mc:Choice>
                <mc:Fallback>
                  <p:oleObj name="Equation" r:id="rId10" imgW="1079032" imgH="241195" progId="Equation.3">
                    <p:embed/>
                    <p:pic>
                      <p:nvPicPr>
                        <p:cNvPr id="0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7" y="2338"/>
                          <a:ext cx="1492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4" name="Object 111"/>
            <p:cNvGraphicFramePr>
              <a:graphicFrameLocks noChangeAspect="1"/>
            </p:cNvGraphicFramePr>
            <p:nvPr/>
          </p:nvGraphicFramePr>
          <p:xfrm>
            <a:off x="841" y="2607"/>
            <a:ext cx="281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1" name="Equation" r:id="rId12" imgW="203112" imgH="228501" progId="Equation.3">
                    <p:embed/>
                  </p:oleObj>
                </mc:Choice>
                <mc:Fallback>
                  <p:oleObj name="Equation" r:id="rId12" imgW="203112" imgH="228501" progId="Equation.3">
                    <p:embed/>
                    <p:pic>
                      <p:nvPicPr>
                        <p:cNvPr id="0" name="Object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1" y="2607"/>
                          <a:ext cx="281" cy="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642910" y="4183083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1428723" y="4198958"/>
            <a:ext cx="2327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>
                <a:latin typeface="Times New Roman" pitchFamily="18" charset="0"/>
              </a:rPr>
              <a:t>由已知条件有</a:t>
            </a:r>
          </a:p>
        </p:txBody>
      </p:sp>
      <p:graphicFrame>
        <p:nvGraphicFramePr>
          <p:cNvPr id="12" name="Object 112"/>
          <p:cNvGraphicFramePr>
            <a:graphicFrameLocks noChangeAspect="1"/>
          </p:cNvGraphicFramePr>
          <p:nvPr/>
        </p:nvGraphicFramePr>
        <p:xfrm>
          <a:off x="2011335" y="4737117"/>
          <a:ext cx="496252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2" name="Equation" r:id="rId14" imgW="2260600" imgH="482600" progId="Equation.3">
                  <p:embed/>
                </p:oleObj>
              </mc:Choice>
              <mc:Fallback>
                <p:oleObj name="Equation" r:id="rId14" imgW="2260600" imgH="482600" progId="Equation.3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35" y="4737117"/>
                        <a:ext cx="4962525" cy="1049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707998" y="5838846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解得</a:t>
            </a:r>
          </a:p>
        </p:txBody>
      </p:sp>
      <p:graphicFrame>
        <p:nvGraphicFramePr>
          <p:cNvPr id="14" name="Object 113"/>
          <p:cNvGraphicFramePr>
            <a:graphicFrameLocks noChangeAspect="1"/>
          </p:cNvGraphicFramePr>
          <p:nvPr/>
        </p:nvGraphicFramePr>
        <p:xfrm>
          <a:off x="1860523" y="5915046"/>
          <a:ext cx="50165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3" name="Equation" r:id="rId16" imgW="2222500" imgH="228600" progId="Equation.3">
                  <p:embed/>
                </p:oleObj>
              </mc:Choice>
              <mc:Fallback>
                <p:oleObj name="Equation" r:id="rId16" imgW="2222500" imgH="228600" progId="Equation.3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23" y="5915046"/>
                        <a:ext cx="50165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0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2860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四、例题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590550" y="844536"/>
            <a:ext cx="38782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例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   </a:t>
            </a:r>
            <a:r>
              <a:rPr kumimoji="1" lang="zh-CN" altLang="en-US" dirty="0">
                <a:latin typeface="Times New Roman" pitchFamily="18" charset="0"/>
              </a:rPr>
              <a:t>计算</a:t>
            </a:r>
            <a:r>
              <a:rPr kumimoji="1" lang="en-US" altLang="zh-CN" dirty="0">
                <a:latin typeface="Times New Roman" pitchFamily="18" charset="0"/>
              </a:rPr>
              <a:t> 5</a:t>
            </a:r>
            <a:r>
              <a:rPr kumimoji="1" lang="zh-CN" altLang="en-US" dirty="0">
                <a:latin typeface="Times New Roman" pitchFamily="18" charset="0"/>
              </a:rPr>
              <a:t>阶行列式</a:t>
            </a:r>
          </a:p>
        </p:txBody>
      </p:sp>
      <p:graphicFrame>
        <p:nvGraphicFramePr>
          <p:cNvPr id="35842" name="Object 8"/>
          <p:cNvGraphicFramePr>
            <a:graphicFrameLocks noChangeAspect="1"/>
          </p:cNvGraphicFramePr>
          <p:nvPr/>
        </p:nvGraphicFramePr>
        <p:xfrm>
          <a:off x="2209800" y="1676400"/>
          <a:ext cx="3886200" cy="293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name="Equation" r:id="rId4" imgW="1562040" imgH="1193760" progId="Equation.DSMT4">
                  <p:embed/>
                </p:oleObj>
              </mc:Choice>
              <mc:Fallback>
                <p:oleObj name="Equation" r:id="rId4" imgW="1562040" imgH="11937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76400"/>
                        <a:ext cx="3886200" cy="293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2860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四、例题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Text Box 2"/>
          <p:cNvSpPr txBox="1">
            <a:spLocks noChangeArrowheads="1"/>
          </p:cNvSpPr>
          <p:nvPr/>
        </p:nvSpPr>
        <p:spPr bwMode="auto">
          <a:xfrm>
            <a:off x="856215" y="992654"/>
            <a:ext cx="14157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思考题</a:t>
            </a:r>
          </a:p>
        </p:txBody>
      </p:sp>
      <p:graphicFrame>
        <p:nvGraphicFramePr>
          <p:cNvPr id="36866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563507"/>
              </p:ext>
            </p:extLst>
          </p:nvPr>
        </p:nvGraphicFramePr>
        <p:xfrm>
          <a:off x="1295400" y="1651000"/>
          <a:ext cx="201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4" name="Equation" r:id="rId4" imgW="2019300" imgH="393700" progId="Equation.3">
                  <p:embed/>
                </p:oleObj>
              </mc:Choice>
              <mc:Fallback>
                <p:oleObj name="Equation" r:id="rId4" imgW="2019300" imgH="3937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51000"/>
                        <a:ext cx="2019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48"/>
          <p:cNvGraphicFramePr>
            <a:graphicFrameLocks noChangeAspect="1"/>
          </p:cNvGraphicFramePr>
          <p:nvPr/>
        </p:nvGraphicFramePr>
        <p:xfrm>
          <a:off x="2438400" y="2286000"/>
          <a:ext cx="32258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5" name="Equation" r:id="rId6" imgW="3225800" imgH="2578100" progId="Equation.3">
                  <p:embed/>
                </p:oleObj>
              </mc:Choice>
              <mc:Fallback>
                <p:oleObj name="Equation" r:id="rId6" imgW="3225800" imgH="25781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286000"/>
                        <a:ext cx="3225800" cy="257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Text Box 10"/>
          <p:cNvSpPr txBox="1">
            <a:spLocks noChangeArrowheads="1"/>
          </p:cNvSpPr>
          <p:nvPr/>
        </p:nvSpPr>
        <p:spPr bwMode="auto">
          <a:xfrm>
            <a:off x="1295400" y="5031776"/>
            <a:ext cx="5565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latin typeface="Times New Roman" pitchFamily="18" charset="0"/>
              </a:rPr>
              <a:t>求第一行各元素的代数余子式之和</a:t>
            </a:r>
          </a:p>
        </p:txBody>
      </p:sp>
      <p:graphicFrame>
        <p:nvGraphicFramePr>
          <p:cNvPr id="36868" name="Object 49"/>
          <p:cNvGraphicFramePr>
            <a:graphicFrameLocks noChangeAspect="1"/>
          </p:cNvGraphicFramePr>
          <p:nvPr/>
        </p:nvGraphicFramePr>
        <p:xfrm>
          <a:off x="2819400" y="5638800"/>
          <a:ext cx="287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6" name="Equation" r:id="rId8" imgW="2870200" imgH="431800" progId="Equation.3">
                  <p:embed/>
                </p:oleObj>
              </mc:Choice>
              <mc:Fallback>
                <p:oleObj name="Equation" r:id="rId8" imgW="2870200" imgH="4318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638800"/>
                        <a:ext cx="2870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2860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四、例题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5" name="Text Box 2"/>
          <p:cNvSpPr txBox="1">
            <a:spLocks noChangeArrowheads="1"/>
          </p:cNvSpPr>
          <p:nvPr/>
        </p:nvSpPr>
        <p:spPr bwMode="auto">
          <a:xfrm>
            <a:off x="395536" y="1288751"/>
            <a:ext cx="22365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黑体" pitchFamily="2" charset="-122"/>
              </a:rPr>
              <a:t>思考题解答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05456" y="2213481"/>
            <a:ext cx="7000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pitchFamily="18" charset="0"/>
              </a:rPr>
              <a:t>第一行各元素的代数余子式之和可以表示成</a:t>
            </a:r>
          </a:p>
        </p:txBody>
      </p:sp>
      <p:graphicFrame>
        <p:nvGraphicFramePr>
          <p:cNvPr id="5" name="Object 77"/>
          <p:cNvGraphicFramePr>
            <a:graphicFrameLocks noChangeAspect="1"/>
          </p:cNvGraphicFramePr>
          <p:nvPr/>
        </p:nvGraphicFramePr>
        <p:xfrm>
          <a:off x="512763" y="2851150"/>
          <a:ext cx="275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0" name="Equation" r:id="rId4" imgW="2755900" imgH="431800" progId="Equation.3">
                  <p:embed/>
                </p:oleObj>
              </mc:Choice>
              <mc:Fallback>
                <p:oleObj name="Equation" r:id="rId4" imgW="2755900" imgH="431800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2851150"/>
                        <a:ext cx="2755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8"/>
          <p:cNvGraphicFramePr>
            <a:graphicFrameLocks noChangeAspect="1"/>
          </p:cNvGraphicFramePr>
          <p:nvPr/>
        </p:nvGraphicFramePr>
        <p:xfrm>
          <a:off x="277843" y="3427413"/>
          <a:ext cx="2663825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1" name="Equation" r:id="rId6" imgW="1181100" imgH="1143000" progId="Equation.3">
                  <p:embed/>
                </p:oleObj>
              </mc:Choice>
              <mc:Fallback>
                <p:oleObj name="Equation" r:id="rId6" imgW="1181100" imgH="1143000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43" y="3427413"/>
                        <a:ext cx="2663825" cy="257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79"/>
          <p:cNvGraphicFramePr>
            <a:graphicFrameLocks noChangeAspect="1"/>
          </p:cNvGraphicFramePr>
          <p:nvPr/>
        </p:nvGraphicFramePr>
        <p:xfrm>
          <a:off x="6561138" y="198438"/>
          <a:ext cx="2420937" cy="193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2" name="Equation" r:id="rId8" imgW="3225800" imgH="2578100" progId="Equation.3">
                  <p:embed/>
                </p:oleObj>
              </mc:Choice>
              <mc:Fallback>
                <p:oleObj name="Equation" r:id="rId8" imgW="3225800" imgH="257810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1138" y="198438"/>
                        <a:ext cx="2420937" cy="19351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0"/>
          <p:cNvGraphicFramePr>
            <a:graphicFrameLocks noChangeAspect="1"/>
          </p:cNvGraphicFramePr>
          <p:nvPr/>
        </p:nvGraphicFramePr>
        <p:xfrm>
          <a:off x="2941668" y="3441700"/>
          <a:ext cx="2720975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3" name="Equation" r:id="rId10" imgW="1206500" imgH="1143000" progId="Equation.3">
                  <p:embed/>
                </p:oleObj>
              </mc:Choice>
              <mc:Fallback>
                <p:oleObj name="Equation" r:id="rId10" imgW="1206500" imgH="114300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68" y="3441700"/>
                        <a:ext cx="2720975" cy="257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1"/>
          <p:cNvGraphicFramePr>
            <a:graphicFrameLocks noChangeAspect="1"/>
          </p:cNvGraphicFramePr>
          <p:nvPr/>
        </p:nvGraphicFramePr>
        <p:xfrm>
          <a:off x="5678518" y="3427413"/>
          <a:ext cx="3322638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4" name="Equation" r:id="rId12" imgW="1473200" imgH="1143000" progId="Equation.3">
                  <p:embed/>
                </p:oleObj>
              </mc:Choice>
              <mc:Fallback>
                <p:oleObj name="Equation" r:id="rId12" imgW="1473200" imgH="1143000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8518" y="3427413"/>
                        <a:ext cx="3322638" cy="257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2860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四、例题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32"/>
          <p:cNvGraphicFramePr>
            <a:graphicFrameLocks noChangeAspect="1"/>
          </p:cNvGraphicFramePr>
          <p:nvPr/>
        </p:nvGraphicFramePr>
        <p:xfrm>
          <a:off x="1476375" y="949325"/>
          <a:ext cx="27305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4" name="Equation" r:id="rId4" imgW="2730500" imgH="2578100" progId="Equation.3">
                  <p:embed/>
                </p:oleObj>
              </mc:Choice>
              <mc:Fallback>
                <p:oleObj name="Equation" r:id="rId4" imgW="2730500" imgH="25781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949325"/>
                        <a:ext cx="2730500" cy="257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3"/>
          <p:cNvGraphicFramePr>
            <a:graphicFrameLocks noChangeAspect="1"/>
          </p:cNvGraphicFramePr>
          <p:nvPr/>
        </p:nvGraphicFramePr>
        <p:xfrm>
          <a:off x="1524000" y="3975100"/>
          <a:ext cx="2184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5" name="Equation" r:id="rId6" imgW="2184400" imgH="1054100" progId="Equation.3">
                  <p:embed/>
                </p:oleObj>
              </mc:Choice>
              <mc:Fallback>
                <p:oleObj name="Equation" r:id="rId6" imgW="2184400" imgH="10541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975100"/>
                        <a:ext cx="21844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22860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四、例题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62"/>
          <p:cNvGraphicFramePr>
            <a:graphicFrameLocks noChangeAspect="1"/>
          </p:cNvGraphicFramePr>
          <p:nvPr/>
        </p:nvGraphicFramePr>
        <p:xfrm>
          <a:off x="1082675" y="792163"/>
          <a:ext cx="35687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Equation" r:id="rId4" imgW="3568700" imgH="2057400" progId="Equation.3">
                  <p:embed/>
                </p:oleObj>
              </mc:Choice>
              <mc:Fallback>
                <p:oleObj name="Equation" r:id="rId4" imgW="3568700" imgH="2057400" progId="Equation.3">
                  <p:embed/>
                  <p:pic>
                    <p:nvPicPr>
                      <p:cNvPr id="0" name="Object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792163"/>
                        <a:ext cx="3568700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1878013" y="1098550"/>
            <a:ext cx="2590800" cy="0"/>
          </a:xfrm>
          <a:prstGeom prst="line">
            <a:avLst/>
          </a:prstGeom>
          <a:noFill/>
          <a:ln w="38100" cap="rnd">
            <a:solidFill>
              <a:srgbClr val="FF0066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2716213" y="793750"/>
            <a:ext cx="0" cy="2133600"/>
          </a:xfrm>
          <a:prstGeom prst="line">
            <a:avLst/>
          </a:prstGeom>
          <a:noFill/>
          <a:ln w="38100" cap="rnd">
            <a:solidFill>
              <a:srgbClr val="FF0066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" name="Object 1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990027"/>
              </p:ext>
            </p:extLst>
          </p:nvPr>
        </p:nvGraphicFramePr>
        <p:xfrm>
          <a:off x="5135414" y="1058863"/>
          <a:ext cx="30988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Equation" r:id="rId6" imgW="3098800" imgH="1524000" progId="Equation.3">
                  <p:embed/>
                </p:oleObj>
              </mc:Choice>
              <mc:Fallback>
                <p:oleObj name="Equation" r:id="rId6" imgW="3098800" imgH="1524000" progId="Equation.3">
                  <p:embed/>
                  <p:pic>
                    <p:nvPicPr>
                      <p:cNvPr id="0" name="Object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5414" y="1058863"/>
                        <a:ext cx="309880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186900"/>
              </p:ext>
            </p:extLst>
          </p:nvPr>
        </p:nvGraphicFramePr>
        <p:xfrm>
          <a:off x="1176040" y="2914650"/>
          <a:ext cx="2374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Equation" r:id="rId8" imgW="2373870" imgH="495085" progId="Equation.3">
                  <p:embed/>
                </p:oleObj>
              </mc:Choice>
              <mc:Fallback>
                <p:oleObj name="Equation" r:id="rId8" imgW="2373870" imgH="495085" progId="Equation.3">
                  <p:embed/>
                  <p:pic>
                    <p:nvPicPr>
                      <p:cNvPr id="0" name="Object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040" y="2914650"/>
                        <a:ext cx="23749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369499"/>
              </p:ext>
            </p:extLst>
          </p:nvPr>
        </p:nvGraphicFramePr>
        <p:xfrm>
          <a:off x="3662363" y="2991478"/>
          <a:ext cx="115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Equation" r:id="rId10" imgW="1155700" imgH="419100" progId="Equation.3">
                  <p:embed/>
                </p:oleObj>
              </mc:Choice>
              <mc:Fallback>
                <p:oleObj name="Equation" r:id="rId10" imgW="1155700" imgH="419100" progId="Equation.3">
                  <p:embed/>
                  <p:pic>
                    <p:nvPicPr>
                      <p:cNvPr id="0" name="Object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2363" y="2991478"/>
                        <a:ext cx="1155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649413" y="2698750"/>
            <a:ext cx="2971800" cy="0"/>
          </a:xfrm>
          <a:prstGeom prst="line">
            <a:avLst/>
          </a:prstGeom>
          <a:noFill/>
          <a:ln w="38100" cap="rnd">
            <a:solidFill>
              <a:srgbClr val="3333FF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240213" y="717550"/>
            <a:ext cx="0" cy="2209800"/>
          </a:xfrm>
          <a:prstGeom prst="line">
            <a:avLst/>
          </a:prstGeom>
          <a:noFill/>
          <a:ln w="28575" cap="rnd">
            <a:solidFill>
              <a:srgbClr val="3333FF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0" name="Object 1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120234"/>
              </p:ext>
            </p:extLst>
          </p:nvPr>
        </p:nvGraphicFramePr>
        <p:xfrm>
          <a:off x="1176040" y="3469594"/>
          <a:ext cx="31242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Equation" r:id="rId12" imgW="3124200" imgH="1524000" progId="Equation.3">
                  <p:embed/>
                </p:oleObj>
              </mc:Choice>
              <mc:Fallback>
                <p:oleObj name="Equation" r:id="rId12" imgW="3124200" imgH="1524000" progId="Equation.3">
                  <p:embed/>
                  <p:pic>
                    <p:nvPicPr>
                      <p:cNvPr id="0" name="Object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040" y="3469594"/>
                        <a:ext cx="312420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302129"/>
              </p:ext>
            </p:extLst>
          </p:nvPr>
        </p:nvGraphicFramePr>
        <p:xfrm>
          <a:off x="4621213" y="3983944"/>
          <a:ext cx="3517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Equation" r:id="rId14" imgW="3517900" imgH="495300" progId="Equation.3">
                  <p:embed/>
                </p:oleObj>
              </mc:Choice>
              <mc:Fallback>
                <p:oleObj name="Equation" r:id="rId14" imgW="3517900" imgH="495300" progId="Equation.3">
                  <p:embed/>
                  <p:pic>
                    <p:nvPicPr>
                      <p:cNvPr id="0" name="Object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213" y="3983944"/>
                        <a:ext cx="35179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79425" y="5059363"/>
            <a:ext cx="790472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</a:t>
            </a:r>
            <a:r>
              <a:rPr lang="en-US" altLang="zh-CN" sz="2800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行列式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每个元素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都分别对应着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一个余子式</a:t>
            </a:r>
          </a:p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代数余子式。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79425" y="5897940"/>
            <a:ext cx="8982076" cy="571499"/>
            <a:chOff x="438" y="3547"/>
            <a:chExt cx="5658" cy="360"/>
          </a:xfrm>
        </p:grpSpPr>
        <p:sp>
          <p:nvSpPr>
            <p:cNvPr id="3091" name="Text Box 14"/>
            <p:cNvSpPr txBox="1">
              <a:spLocks noChangeArrowheads="1"/>
            </p:cNvSpPr>
            <p:nvPr/>
          </p:nvSpPr>
          <p:spPr bwMode="auto">
            <a:xfrm>
              <a:off x="438" y="3547"/>
              <a:ext cx="565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注</a:t>
              </a:r>
              <a:r>
                <a:rPr lang="en-US" altLang="zh-CN" sz="2800" dirty="0" smtClean="0">
                  <a:solidFill>
                    <a:schemeClr val="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2800" dirty="0" smtClean="0">
                  <a:solidFill>
                    <a:schemeClr val="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：</a:t>
              </a:r>
              <a:r>
                <a:rPr lang="en-US" altLang="zh-CN" sz="28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   </a:t>
              </a:r>
              <a:r>
                <a:rPr lang="zh-CN" altLang="en-US" sz="28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和   与   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的大小无关，而与  </a:t>
              </a:r>
              <a:r>
                <a:rPr lang="zh-CN" altLang="en-US" sz="28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 的</a:t>
              </a:r>
              <a:r>
                <a:rPr lang="zh-CN" altLang="en-US" sz="2800" dirty="0">
                  <a:solidFill>
                    <a:schemeClr val="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位置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有关。</a:t>
              </a:r>
            </a:p>
          </p:txBody>
        </p:sp>
        <p:graphicFrame>
          <p:nvGraphicFramePr>
            <p:cNvPr id="3080" name="Object 168"/>
            <p:cNvGraphicFramePr>
              <a:graphicFrameLocks noChangeAspect="1"/>
            </p:cNvGraphicFramePr>
            <p:nvPr/>
          </p:nvGraphicFramePr>
          <p:xfrm>
            <a:off x="1043" y="3592"/>
            <a:ext cx="32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0" name="Equation" r:id="rId16" imgW="508000" imgH="469900" progId="Equation.3">
                    <p:embed/>
                  </p:oleObj>
                </mc:Choice>
                <mc:Fallback>
                  <p:oleObj name="Equation" r:id="rId16" imgW="508000" imgH="469900" progId="Equation.3">
                    <p:embed/>
                    <p:pic>
                      <p:nvPicPr>
                        <p:cNvPr id="0" name="Object 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" y="3592"/>
                          <a:ext cx="320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1" name="Object 169"/>
            <p:cNvGraphicFramePr>
              <a:graphicFrameLocks noChangeAspect="1"/>
            </p:cNvGraphicFramePr>
            <p:nvPr/>
          </p:nvGraphicFramePr>
          <p:xfrm>
            <a:off x="1633" y="3592"/>
            <a:ext cx="24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" name="Equation" r:id="rId18" imgW="393529" imgH="469696" progId="Equation.3">
                    <p:embed/>
                  </p:oleObj>
                </mc:Choice>
                <mc:Fallback>
                  <p:oleObj name="Equation" r:id="rId18" imgW="393529" imgH="469696" progId="Equation.3">
                    <p:embed/>
                    <p:pic>
                      <p:nvPicPr>
                        <p:cNvPr id="0" name="Object 1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3" y="3592"/>
                          <a:ext cx="248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" name="Object 1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9622330"/>
                </p:ext>
              </p:extLst>
            </p:nvPr>
          </p:nvGraphicFramePr>
          <p:xfrm>
            <a:off x="2214" y="3611"/>
            <a:ext cx="22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2" name="Equation" r:id="rId20" imgW="355446" imgH="469696" progId="Equation.3">
                    <p:embed/>
                  </p:oleObj>
                </mc:Choice>
                <mc:Fallback>
                  <p:oleObj name="Equation" r:id="rId20" imgW="355446" imgH="469696" progId="Equation.3">
                    <p:embed/>
                    <p:pic>
                      <p:nvPicPr>
                        <p:cNvPr id="0" name="Object 1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4" y="3611"/>
                          <a:ext cx="224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3" name="Object 171"/>
            <p:cNvGraphicFramePr>
              <a:graphicFrameLocks noChangeAspect="1"/>
            </p:cNvGraphicFramePr>
            <p:nvPr/>
          </p:nvGraphicFramePr>
          <p:xfrm>
            <a:off x="4379" y="3592"/>
            <a:ext cx="22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3" name="Equation" r:id="rId22" imgW="355446" imgH="469696" progId="Equation.3">
                    <p:embed/>
                  </p:oleObj>
                </mc:Choice>
                <mc:Fallback>
                  <p:oleObj name="Equation" r:id="rId22" imgW="355446" imgH="469696" progId="Equation.3">
                    <p:embed/>
                    <p:pic>
                      <p:nvPicPr>
                        <p:cNvPr id="0" name="Object 1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9" y="3592"/>
                          <a:ext cx="224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90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35052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一、余子式与代数余子式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  <p:bldP spid="9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38862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二、行列式展开法则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836746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kumimoji="1" lang="en-US" altLang="zh-CN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1" lang="en-US" altLang="zh-CN" dirty="0" smtClean="0">
                <a:solidFill>
                  <a:srgbClr val="0000FF"/>
                </a:solidFill>
                <a:latin typeface="+mn-lt"/>
                <a:ea typeface="黑体" pitchFamily="2" charset="-122"/>
              </a:rPr>
              <a:t>L</a:t>
            </a:r>
            <a:r>
              <a:rPr kumimoji="1" lang="en-US" altLang="zh-CN" dirty="0">
                <a:solidFill>
                  <a:srgbClr val="0000FF"/>
                </a:solidFill>
                <a:latin typeface="+mn-lt"/>
                <a:ea typeface="黑体" pitchFamily="2" charset="-122"/>
              </a:rPr>
              <a:t>aplace</a:t>
            </a:r>
            <a:r>
              <a:rPr kumimoji="1" lang="en-US" altLang="zh-CN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 </a:t>
            </a:r>
            <a:r>
              <a:rPr kumimoji="1" lang="zh-CN" altLang="en-US" dirty="0" smtClean="0"/>
              <a:t>行列式</a:t>
            </a:r>
            <a:r>
              <a:rPr kumimoji="1" lang="zh-CN" altLang="en-US" dirty="0"/>
              <a:t>等于它的任一行（列）的各元素</a:t>
            </a:r>
            <a:r>
              <a:rPr kumimoji="1" lang="zh-CN" altLang="en-US" dirty="0" smtClean="0"/>
              <a:t>与其</a:t>
            </a:r>
            <a:r>
              <a:rPr kumimoji="1" lang="zh-CN" altLang="en-US" dirty="0"/>
              <a:t>对应的代数余子式乘积之和，即</a:t>
            </a:r>
          </a:p>
        </p:txBody>
      </p:sp>
      <p:graphicFrame>
        <p:nvGraphicFramePr>
          <p:cNvPr id="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580143"/>
              </p:ext>
            </p:extLst>
          </p:nvPr>
        </p:nvGraphicFramePr>
        <p:xfrm>
          <a:off x="683568" y="2561555"/>
          <a:ext cx="7488237" cy="338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4" imgW="3200400" imgH="1447800" progId="Equation.DSMT4">
                  <p:embed/>
                </p:oleObj>
              </mc:Choice>
              <mc:Fallback>
                <p:oleObj name="Equation" r:id="rId4" imgW="3200400" imgH="1447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561555"/>
                        <a:ext cx="7488237" cy="338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圆角矩形标注 1"/>
          <p:cNvSpPr/>
          <p:nvPr/>
        </p:nvSpPr>
        <p:spPr>
          <a:xfrm>
            <a:off x="6228184" y="2525019"/>
            <a:ext cx="2592288" cy="975990"/>
          </a:xfrm>
          <a:prstGeom prst="wedgeRoundRectCallout">
            <a:avLst>
              <a:gd name="adj1" fmla="val -38205"/>
              <a:gd name="adj2" fmla="val 8169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lang="zh-CN" altLang="en-US" sz="2400" dirty="0" smtClean="0"/>
              <a:t>按行列式的定义展开式是什么？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464590"/>
              </p:ext>
            </p:extLst>
          </p:nvPr>
        </p:nvGraphicFramePr>
        <p:xfrm>
          <a:off x="827584" y="755648"/>
          <a:ext cx="6913563" cy="275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4" imgW="3238500" imgH="1270000" progId="Equation.DSMT4">
                  <p:embed/>
                </p:oleObj>
              </mc:Choice>
              <mc:Fallback>
                <p:oleObj name="Equation" r:id="rId4" imgW="3238500" imgH="12700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755648"/>
                        <a:ext cx="6913563" cy="275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827584" y="3588405"/>
            <a:ext cx="5107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</a:p>
        </p:txBody>
      </p:sp>
      <p:graphicFrame>
        <p:nvGraphicFramePr>
          <p:cNvPr id="4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006100"/>
              </p:ext>
            </p:extLst>
          </p:nvPr>
        </p:nvGraphicFramePr>
        <p:xfrm>
          <a:off x="755576" y="4185307"/>
          <a:ext cx="8023225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6" imgW="3898800" imgH="838080" progId="Equation.DSMT4">
                  <p:embed/>
                </p:oleObj>
              </mc:Choice>
              <mc:Fallback>
                <p:oleObj name="Equation" r:id="rId6" imgW="3898800" imgH="83808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185307"/>
                        <a:ext cx="8023225" cy="187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38862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二、行列式展开法则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372286"/>
              </p:ext>
            </p:extLst>
          </p:nvPr>
        </p:nvGraphicFramePr>
        <p:xfrm>
          <a:off x="395536" y="1109663"/>
          <a:ext cx="8347075" cy="184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4" imgW="3797280" imgH="838080" progId="Equation.DSMT4">
                  <p:embed/>
                </p:oleObj>
              </mc:Choice>
              <mc:Fallback>
                <p:oleObj name="Equation" r:id="rId4" imgW="3797280" imgH="83808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109663"/>
                        <a:ext cx="8347075" cy="184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88069" y="3501008"/>
            <a:ext cx="8186738" cy="2482850"/>
            <a:chOff x="336" y="2112"/>
            <a:chExt cx="5157" cy="1564"/>
          </a:xfrm>
        </p:grpSpPr>
        <p:sp>
          <p:nvSpPr>
            <p:cNvPr id="6150" name="Text Box 7"/>
            <p:cNvSpPr txBox="1">
              <a:spLocks noChangeArrowheads="1"/>
            </p:cNvSpPr>
            <p:nvPr/>
          </p:nvSpPr>
          <p:spPr bwMode="auto">
            <a:xfrm>
              <a:off x="336" y="2112"/>
              <a:ext cx="51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>
                  <a:solidFill>
                    <a:schemeClr val="accent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注：代数余子式中，余子式前的符号“＋”、“－”的规律</a:t>
              </a:r>
            </a:p>
          </p:txBody>
        </p:sp>
        <p:graphicFrame>
          <p:nvGraphicFramePr>
            <p:cNvPr id="6147" name="Object 35"/>
            <p:cNvGraphicFramePr>
              <a:graphicFrameLocks noChangeAspect="1"/>
            </p:cNvGraphicFramePr>
            <p:nvPr/>
          </p:nvGraphicFramePr>
          <p:xfrm>
            <a:off x="830" y="2379"/>
            <a:ext cx="1124" cy="1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9" name="Equation" r:id="rId6" imgW="901309" imgH="1040948" progId="Equation.DSMT4">
                    <p:embed/>
                  </p:oleObj>
                </mc:Choice>
                <mc:Fallback>
                  <p:oleObj name="Equation" r:id="rId6" imgW="901309" imgH="1040948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0" y="2379"/>
                          <a:ext cx="1124" cy="1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1" name="Text Box 9"/>
            <p:cNvSpPr txBox="1">
              <a:spLocks noChangeArrowheads="1"/>
            </p:cNvSpPr>
            <p:nvPr/>
          </p:nvSpPr>
          <p:spPr bwMode="auto">
            <a:xfrm>
              <a:off x="2064" y="2640"/>
              <a:ext cx="3315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（</a:t>
              </a:r>
              <a:r>
                <a:rPr kumimoji="1" lang="en-US" altLang="zh-CN" sz="2400" dirty="0">
                  <a:solidFill>
                    <a:schemeClr val="accent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kumimoji="1"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主对角线</a:t>
              </a:r>
              <a:r>
                <a:rPr kumimoji="1"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元素余子式前带“＋”</a:t>
              </a:r>
            </a:p>
            <a:p>
              <a:r>
                <a:rPr kumimoji="1"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（</a:t>
              </a:r>
              <a:r>
                <a:rPr kumimoji="1" lang="en-US" altLang="zh-CN" sz="2400" dirty="0">
                  <a:solidFill>
                    <a:schemeClr val="accent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kumimoji="1"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相邻两元素</a:t>
              </a:r>
              <a:r>
                <a:rPr kumimoji="1"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的余子式前</a:t>
              </a:r>
            </a:p>
            <a:p>
              <a:r>
                <a:rPr kumimoji="1" lang="zh-CN" altLang="en-US" sz="2400" dirty="0">
                  <a:solidFill>
                    <a:schemeClr val="accent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        “＋”、“－”相间</a:t>
              </a:r>
            </a:p>
          </p:txBody>
        </p:sp>
      </p:grpSp>
      <p:sp>
        <p:nvSpPr>
          <p:cNvPr id="6149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38862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二、行列式展开法则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Text Box 4"/>
          <p:cNvSpPr txBox="1">
            <a:spLocks noChangeArrowheads="1"/>
          </p:cNvSpPr>
          <p:nvPr/>
        </p:nvSpPr>
        <p:spPr bwMode="auto">
          <a:xfrm>
            <a:off x="426419" y="791980"/>
            <a:ext cx="1028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证明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643042" y="795338"/>
            <a:ext cx="70008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只对行证明</a:t>
            </a:r>
            <a:r>
              <a:rPr lang="en-US" altLang="zh-CN" dirty="0" smtClean="0"/>
              <a:t>. </a:t>
            </a:r>
            <a:r>
              <a:rPr lang="zh-CN" altLang="en-US" dirty="0" smtClean="0"/>
              <a:t>分</a:t>
            </a:r>
            <a:r>
              <a:rPr lang="zh-CN" altLang="en-US" dirty="0"/>
              <a:t>三步（先特殊，后一般）</a:t>
            </a:r>
          </a:p>
        </p:txBody>
      </p:sp>
      <p:graphicFrame>
        <p:nvGraphicFramePr>
          <p:cNvPr id="4" name="Object 130"/>
          <p:cNvGraphicFramePr>
            <a:graphicFrameLocks noChangeAspect="1"/>
          </p:cNvGraphicFramePr>
          <p:nvPr/>
        </p:nvGraphicFramePr>
        <p:xfrm>
          <a:off x="798538" y="1965325"/>
          <a:ext cx="7416800" cy="208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6" name="Equation" r:id="rId4" imgW="3530600" imgH="939800" progId="Equation.3">
                  <p:embed/>
                </p:oleObj>
              </mc:Choice>
              <mc:Fallback>
                <p:oleObj name="Equation" r:id="rId4" imgW="3530600" imgH="939800" progId="Equation.3">
                  <p:embed/>
                  <p:pic>
                    <p:nvPicPr>
                      <p:cNvPr id="0" name="Object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38" y="1965325"/>
                        <a:ext cx="7416800" cy="2084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28596" y="1328738"/>
            <a:ext cx="8367713" cy="1271587"/>
            <a:chOff x="612" y="718"/>
            <a:chExt cx="5271" cy="801"/>
          </a:xfrm>
        </p:grpSpPr>
        <p:graphicFrame>
          <p:nvGraphicFramePr>
            <p:cNvPr id="7176" name="Object 131"/>
            <p:cNvGraphicFramePr>
              <a:graphicFrameLocks noChangeAspect="1"/>
            </p:cNvGraphicFramePr>
            <p:nvPr/>
          </p:nvGraphicFramePr>
          <p:xfrm>
            <a:off x="626" y="1508"/>
            <a:ext cx="1" cy="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7" name="Equation" r:id="rId6" imgW="203024" imgH="215713" progId="Equation.3">
                    <p:embed/>
                  </p:oleObj>
                </mc:Choice>
                <mc:Fallback>
                  <p:oleObj name="Equation" r:id="rId6" imgW="203024" imgH="215713" progId="Equation.3">
                    <p:embed/>
                    <p:pic>
                      <p:nvPicPr>
                        <p:cNvPr id="0" name="Object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6" y="1508"/>
                          <a:ext cx="1" cy="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2" name="Text Box 6"/>
            <p:cNvSpPr txBox="1">
              <a:spLocks noChangeArrowheads="1"/>
            </p:cNvSpPr>
            <p:nvPr/>
          </p:nvSpPr>
          <p:spPr bwMode="auto">
            <a:xfrm>
              <a:off x="612" y="744"/>
              <a:ext cx="527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⑴ </a:t>
              </a:r>
              <a:r>
                <a:rPr lang="zh-CN" altLang="en-US" dirty="0" smtClean="0"/>
                <a:t>假设</a:t>
              </a:r>
              <a:r>
                <a:rPr lang="zh-CN" altLang="en-US" dirty="0"/>
                <a:t>行列式第一行</a:t>
              </a:r>
              <a:r>
                <a:rPr lang="zh-CN" altLang="en-US" dirty="0" smtClean="0"/>
                <a:t>除    外</a:t>
              </a:r>
              <a:r>
                <a:rPr lang="zh-CN" altLang="en-US" dirty="0"/>
                <a:t>都为</a:t>
              </a:r>
              <a:r>
                <a:rPr lang="en-US" altLang="zh-CN" dirty="0"/>
                <a:t>0</a:t>
              </a:r>
              <a:r>
                <a:rPr lang="zh-CN" altLang="en-US" dirty="0"/>
                <a:t>，则由定义</a:t>
              </a:r>
            </a:p>
          </p:txBody>
        </p:sp>
        <p:graphicFrame>
          <p:nvGraphicFramePr>
            <p:cNvPr id="7177" name="Object 1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5442390"/>
                </p:ext>
              </p:extLst>
            </p:nvPr>
          </p:nvGraphicFramePr>
          <p:xfrm>
            <a:off x="3292" y="718"/>
            <a:ext cx="338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8" name="Equation" r:id="rId8" imgW="203024" imgH="215713" progId="Equation.3">
                    <p:embed/>
                  </p:oleObj>
                </mc:Choice>
                <mc:Fallback>
                  <p:oleObj name="Equation" r:id="rId8" imgW="203024" imgH="215713" progId="Equation.3">
                    <p:embed/>
                    <p:pic>
                      <p:nvPicPr>
                        <p:cNvPr id="0" name="Object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2" y="718"/>
                          <a:ext cx="338" cy="3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133"/>
          <p:cNvGraphicFramePr>
            <a:graphicFrameLocks noChangeAspect="1"/>
          </p:cNvGraphicFramePr>
          <p:nvPr/>
        </p:nvGraphicFramePr>
        <p:xfrm>
          <a:off x="1062038" y="4049713"/>
          <a:ext cx="4081462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9" name="Equation" r:id="rId10" imgW="1943100" imgH="469900" progId="Equation.3">
                  <p:embed/>
                </p:oleObj>
              </mc:Choice>
              <mc:Fallback>
                <p:oleObj name="Equation" r:id="rId10" imgW="1943100" imgH="469900" progId="Equation.3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4049713"/>
                        <a:ext cx="4081462" cy="1042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4"/>
          <p:cNvGraphicFramePr>
            <a:graphicFrameLocks noChangeAspect="1"/>
          </p:cNvGraphicFramePr>
          <p:nvPr/>
        </p:nvGraphicFramePr>
        <p:xfrm>
          <a:off x="1092200" y="4986338"/>
          <a:ext cx="4002088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0" name="Equation" r:id="rId12" imgW="1905000" imgH="469900" progId="Equation.3">
                  <p:embed/>
                </p:oleObj>
              </mc:Choice>
              <mc:Fallback>
                <p:oleObj name="Equation" r:id="rId12" imgW="1905000" imgH="469900" progId="Equation.3">
                  <p:embed/>
                  <p:pic>
                    <p:nvPicPr>
                      <p:cNvPr id="0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4986338"/>
                        <a:ext cx="4002088" cy="1042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5"/>
          <p:cNvGraphicFramePr>
            <a:graphicFrameLocks noChangeAspect="1"/>
          </p:cNvGraphicFramePr>
          <p:nvPr/>
        </p:nvGraphicFramePr>
        <p:xfrm>
          <a:off x="1108075" y="6065838"/>
          <a:ext cx="11477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1" name="Equation" r:id="rId14" imgW="545626" imgH="215713" progId="Equation.3">
                  <p:embed/>
                </p:oleObj>
              </mc:Choice>
              <mc:Fallback>
                <p:oleObj name="Equation" r:id="rId14" imgW="545626" imgH="215713" progId="Equation.3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6065838"/>
                        <a:ext cx="1147763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6"/>
          <p:cNvGraphicFramePr>
            <a:graphicFrameLocks noChangeAspect="1"/>
          </p:cNvGraphicFramePr>
          <p:nvPr/>
        </p:nvGraphicFramePr>
        <p:xfrm>
          <a:off x="2347913" y="6045200"/>
          <a:ext cx="20018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2" name="Equation" r:id="rId16" imgW="952087" imgH="228501" progId="Equation.3">
                  <p:embed/>
                </p:oleObj>
              </mc:Choice>
              <mc:Fallback>
                <p:oleObj name="Equation" r:id="rId16" imgW="952087" imgH="228501" progId="Equation.3">
                  <p:embed/>
                  <p:pic>
                    <p:nvPicPr>
                      <p:cNvPr id="0" name="Objec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3" y="6045200"/>
                        <a:ext cx="200183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7"/>
          <p:cNvGraphicFramePr>
            <a:graphicFrameLocks noChangeAspect="1"/>
          </p:cNvGraphicFramePr>
          <p:nvPr/>
        </p:nvGraphicFramePr>
        <p:xfrm>
          <a:off x="4637088" y="6057900"/>
          <a:ext cx="10414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3" name="Equation" r:id="rId18" imgW="494870" imgH="215713" progId="Equation.3">
                  <p:embed/>
                </p:oleObj>
              </mc:Choice>
              <mc:Fallback>
                <p:oleObj name="Equation" r:id="rId18" imgW="494870" imgH="215713" progId="Equation.3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6057900"/>
                        <a:ext cx="10414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38862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二、行列式展开法则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06"/>
          <p:cNvGraphicFramePr>
            <a:graphicFrameLocks noChangeAspect="1"/>
          </p:cNvGraphicFramePr>
          <p:nvPr/>
        </p:nvGraphicFramePr>
        <p:xfrm>
          <a:off x="993775" y="2603500"/>
          <a:ext cx="1588" cy="1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" name="Equation" r:id="rId4" imgW="203024" imgH="215713" progId="Equation.3">
                  <p:embed/>
                </p:oleObj>
              </mc:Choice>
              <mc:Fallback>
                <p:oleObj name="Equation" r:id="rId4" imgW="203024" imgH="215713" progId="Equation.3">
                  <p:embed/>
                  <p:pic>
                    <p:nvPicPr>
                      <p:cNvPr id="0" name="Object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2603500"/>
                        <a:ext cx="1588" cy="17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07"/>
          <p:cNvGraphicFramePr>
            <a:graphicFrameLocks noChangeAspect="1"/>
          </p:cNvGraphicFramePr>
          <p:nvPr/>
        </p:nvGraphicFramePr>
        <p:xfrm>
          <a:off x="1547813" y="1477963"/>
          <a:ext cx="3627437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" name="Equation" r:id="rId6" imgW="1727200" imgH="1168400" progId="Equation.3">
                  <p:embed/>
                </p:oleObj>
              </mc:Choice>
              <mc:Fallback>
                <p:oleObj name="Equation" r:id="rId6" imgW="1727200" imgH="1168400" progId="Equation.3">
                  <p:embed/>
                  <p:pic>
                    <p:nvPicPr>
                      <p:cNvPr id="0" name="Object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477963"/>
                        <a:ext cx="3627437" cy="2592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Text Box 7"/>
          <p:cNvSpPr txBox="1">
            <a:spLocks noChangeArrowheads="1"/>
          </p:cNvSpPr>
          <p:nvPr/>
        </p:nvSpPr>
        <p:spPr bwMode="auto">
          <a:xfrm>
            <a:off x="357158" y="765175"/>
            <a:ext cx="68178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⑵ </a:t>
            </a:r>
            <a:r>
              <a:rPr lang="zh-CN" altLang="en-US" dirty="0" smtClean="0"/>
              <a:t>假设</a:t>
            </a:r>
            <a:r>
              <a:rPr lang="zh-CN" altLang="en-US" dirty="0"/>
              <a:t>行列式第</a:t>
            </a:r>
            <a:r>
              <a:rPr lang="en-US" altLang="zh-CN" i="1" dirty="0" err="1">
                <a:latin typeface="Times New Roman" pitchFamily="18" charset="0"/>
              </a:rPr>
              <a:t>i</a:t>
            </a:r>
            <a:r>
              <a:rPr lang="zh-CN" altLang="en-US" dirty="0"/>
              <a:t>行</a:t>
            </a:r>
            <a:r>
              <a:rPr lang="zh-CN" altLang="en-US" dirty="0" smtClean="0"/>
              <a:t>除    外</a:t>
            </a:r>
            <a:r>
              <a:rPr lang="zh-CN" altLang="en-US" dirty="0"/>
              <a:t>都为</a:t>
            </a:r>
            <a:r>
              <a:rPr lang="en-US" altLang="zh-CN" dirty="0">
                <a:latin typeface="Times New Roman" pitchFamily="18" charset="0"/>
              </a:rPr>
              <a:t>0</a:t>
            </a:r>
            <a:r>
              <a:rPr lang="zh-CN" altLang="en-US" dirty="0"/>
              <a:t>，则</a:t>
            </a:r>
          </a:p>
        </p:txBody>
      </p:sp>
      <p:graphicFrame>
        <p:nvGraphicFramePr>
          <p:cNvPr id="8196" name="Object 2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379996"/>
              </p:ext>
            </p:extLst>
          </p:nvPr>
        </p:nvGraphicFramePr>
        <p:xfrm>
          <a:off x="4326386" y="708854"/>
          <a:ext cx="461638" cy="631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" name="Equation" r:id="rId8" imgW="177646" imgH="241091" progId="Equation.3">
                  <p:embed/>
                </p:oleObj>
              </mc:Choice>
              <mc:Fallback>
                <p:oleObj name="Equation" r:id="rId8" imgW="177646" imgH="241091" progId="Equation.3">
                  <p:embed/>
                  <p:pic>
                    <p:nvPicPr>
                      <p:cNvPr id="0" name="Object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6386" y="708854"/>
                        <a:ext cx="461638" cy="6319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53073" y="4038600"/>
            <a:ext cx="8990927" cy="2062163"/>
            <a:chOff x="99" y="2070"/>
            <a:chExt cx="5614" cy="1299"/>
          </a:xfrm>
        </p:grpSpPr>
        <p:sp>
          <p:nvSpPr>
            <p:cNvPr id="8209" name="Text Box 16"/>
            <p:cNvSpPr txBox="1">
              <a:spLocks noChangeArrowheads="1"/>
            </p:cNvSpPr>
            <p:nvPr/>
          </p:nvSpPr>
          <p:spPr bwMode="auto">
            <a:xfrm>
              <a:off x="99" y="2070"/>
              <a:ext cx="5614" cy="1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dirty="0"/>
                <a:t>为了利用第一步的结论，我们要把它化为第一步里面的形式，我们把   的第 行依次与第    </a:t>
              </a:r>
            </a:p>
            <a:p>
              <a:r>
                <a:rPr lang="zh-CN" altLang="en-US" dirty="0"/>
                <a:t>行交换，共交换    </a:t>
              </a:r>
              <a:r>
                <a:rPr lang="zh-CN" altLang="en-US" dirty="0" smtClean="0"/>
                <a:t> 次</a:t>
              </a:r>
              <a:r>
                <a:rPr lang="zh-CN" altLang="en-US" dirty="0"/>
                <a:t>；再</a:t>
              </a:r>
              <a:r>
                <a:rPr lang="zh-CN" altLang="en-US" dirty="0" smtClean="0"/>
                <a:t>把   </a:t>
              </a:r>
              <a:r>
                <a:rPr lang="zh-CN" altLang="en-US" dirty="0"/>
                <a:t>的第  列依次与第</a:t>
              </a:r>
            </a:p>
            <a:p>
              <a:r>
                <a:rPr lang="zh-CN" altLang="en-US" dirty="0"/>
                <a:t>            </a:t>
              </a:r>
              <a:r>
                <a:rPr lang="zh-CN" altLang="en-US" dirty="0" smtClean="0"/>
                <a:t>    列</a:t>
              </a:r>
              <a:r>
                <a:rPr lang="zh-CN" altLang="en-US" dirty="0"/>
                <a:t>交换，共交换    </a:t>
              </a:r>
              <a:r>
                <a:rPr lang="zh-CN" altLang="en-US" dirty="0" smtClean="0"/>
                <a:t> 次</a:t>
              </a:r>
              <a:r>
                <a:rPr lang="zh-CN" altLang="en-US" dirty="0"/>
                <a:t>，得</a:t>
              </a:r>
            </a:p>
          </p:txBody>
        </p:sp>
        <p:graphicFrame>
          <p:nvGraphicFramePr>
            <p:cNvPr id="8198" name="Object 209"/>
            <p:cNvGraphicFramePr>
              <a:graphicFrameLocks noChangeAspect="1"/>
            </p:cNvGraphicFramePr>
            <p:nvPr/>
          </p:nvGraphicFramePr>
          <p:xfrm>
            <a:off x="2441" y="2432"/>
            <a:ext cx="239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1" name="Equation" r:id="rId10" imgW="164885" imgH="164885" progId="Equation.3">
                    <p:embed/>
                  </p:oleObj>
                </mc:Choice>
                <mc:Fallback>
                  <p:oleObj name="Equation" r:id="rId10" imgW="164885" imgH="164885" progId="Equation.3">
                    <p:embed/>
                    <p:pic>
                      <p:nvPicPr>
                        <p:cNvPr id="0" name="Object 2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1" y="2432"/>
                          <a:ext cx="239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9" name="Object 210"/>
            <p:cNvGraphicFramePr>
              <a:graphicFrameLocks noChangeAspect="1"/>
            </p:cNvGraphicFramePr>
            <p:nvPr/>
          </p:nvGraphicFramePr>
          <p:xfrm>
            <a:off x="3144" y="2451"/>
            <a:ext cx="128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2" name="Equation" r:id="rId12" imgW="88707" imgH="164742" progId="Equation.3">
                    <p:embed/>
                  </p:oleObj>
                </mc:Choice>
                <mc:Fallback>
                  <p:oleObj name="Equation" r:id="rId12" imgW="88707" imgH="164742" progId="Equation.3">
                    <p:embed/>
                    <p:pic>
                      <p:nvPicPr>
                        <p:cNvPr id="0" name="Object 2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4" y="2451"/>
                          <a:ext cx="128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0" name="Object 211"/>
            <p:cNvGraphicFramePr>
              <a:graphicFrameLocks noChangeAspect="1"/>
            </p:cNvGraphicFramePr>
            <p:nvPr/>
          </p:nvGraphicFramePr>
          <p:xfrm>
            <a:off x="4463" y="2425"/>
            <a:ext cx="1250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3" name="Equation" r:id="rId14" imgW="863225" imgH="203112" progId="Equation.3">
                    <p:embed/>
                  </p:oleObj>
                </mc:Choice>
                <mc:Fallback>
                  <p:oleObj name="Equation" r:id="rId14" imgW="863225" imgH="203112" progId="Equation.3">
                    <p:embed/>
                    <p:pic>
                      <p:nvPicPr>
                        <p:cNvPr id="0" name="Object 2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3" y="2425"/>
                          <a:ext cx="1250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1" name="Object 212"/>
            <p:cNvGraphicFramePr>
              <a:graphicFrameLocks noChangeAspect="1"/>
            </p:cNvGraphicFramePr>
            <p:nvPr/>
          </p:nvGraphicFramePr>
          <p:xfrm>
            <a:off x="1937" y="2733"/>
            <a:ext cx="386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4" name="Equation" r:id="rId16" imgW="266353" imgH="177569" progId="Equation.3">
                    <p:embed/>
                  </p:oleObj>
                </mc:Choice>
                <mc:Fallback>
                  <p:oleObj name="Equation" r:id="rId16" imgW="266353" imgH="177569" progId="Equation.3">
                    <p:embed/>
                    <p:pic>
                      <p:nvPicPr>
                        <p:cNvPr id="0" name="Object 2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7" y="2733"/>
                          <a:ext cx="386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2" name="Object 2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7276688"/>
                </p:ext>
              </p:extLst>
            </p:nvPr>
          </p:nvGraphicFramePr>
          <p:xfrm>
            <a:off x="3979" y="2754"/>
            <a:ext cx="183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5" name="Equation" r:id="rId18" imgW="126890" imgH="190335" progId="Equation.3">
                    <p:embed/>
                  </p:oleObj>
                </mc:Choice>
                <mc:Fallback>
                  <p:oleObj name="Equation" r:id="rId18" imgW="126890" imgH="190335" progId="Equation.3">
                    <p:embed/>
                    <p:pic>
                      <p:nvPicPr>
                        <p:cNvPr id="0" name="Object 2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9" y="2754"/>
                          <a:ext cx="183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3" name="Object 214"/>
            <p:cNvGraphicFramePr>
              <a:graphicFrameLocks noChangeAspect="1"/>
            </p:cNvGraphicFramePr>
            <p:nvPr/>
          </p:nvGraphicFramePr>
          <p:xfrm>
            <a:off x="3289" y="2742"/>
            <a:ext cx="23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6" name="Equation" r:id="rId20" imgW="164885" imgH="164885" progId="Equation.3">
                    <p:embed/>
                  </p:oleObj>
                </mc:Choice>
                <mc:Fallback>
                  <p:oleObj name="Equation" r:id="rId20" imgW="164885" imgH="164885" progId="Equation.3">
                    <p:embed/>
                    <p:pic>
                      <p:nvPicPr>
                        <p:cNvPr id="0" name="Object 2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9" y="2742"/>
                          <a:ext cx="238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4" name="Object 215"/>
            <p:cNvGraphicFramePr>
              <a:graphicFrameLocks noChangeAspect="1"/>
            </p:cNvGraphicFramePr>
            <p:nvPr/>
          </p:nvGraphicFramePr>
          <p:xfrm>
            <a:off x="182" y="3057"/>
            <a:ext cx="1087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7" name="Equation" r:id="rId22" imgW="1130040" imgH="203040" progId="Equation.DSMT4">
                    <p:embed/>
                  </p:oleObj>
                </mc:Choice>
                <mc:Fallback>
                  <p:oleObj name="Equation" r:id="rId22" imgW="1130040" imgH="203040" progId="Equation.DSMT4">
                    <p:embed/>
                    <p:pic>
                      <p:nvPicPr>
                        <p:cNvPr id="0" name="Object 2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" y="3057"/>
                          <a:ext cx="1087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5" name="Object 216"/>
            <p:cNvGraphicFramePr>
              <a:graphicFrameLocks noChangeAspect="1"/>
            </p:cNvGraphicFramePr>
            <p:nvPr/>
          </p:nvGraphicFramePr>
          <p:xfrm>
            <a:off x="2992" y="3023"/>
            <a:ext cx="441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8" name="Equation" r:id="rId24" imgW="304536" imgH="203024" progId="Equation.3">
                    <p:embed/>
                  </p:oleObj>
                </mc:Choice>
                <mc:Fallback>
                  <p:oleObj name="Equation" r:id="rId24" imgW="304536" imgH="203024" progId="Equation.3">
                    <p:embed/>
                    <p:pic>
                      <p:nvPicPr>
                        <p:cNvPr id="0" name="Object 2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2" y="3023"/>
                          <a:ext cx="441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2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579919"/>
              </p:ext>
            </p:extLst>
          </p:nvPr>
        </p:nvGraphicFramePr>
        <p:xfrm>
          <a:off x="3419872" y="2546223"/>
          <a:ext cx="362207" cy="478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9" name="Equation" r:id="rId26" imgW="456840" imgH="610560" progId="Equation.3">
                  <p:embed/>
                </p:oleObj>
              </mc:Choice>
              <mc:Fallback>
                <p:oleObj name="Equation" r:id="rId26" imgW="456840" imgH="610560" progId="Equation.3">
                  <p:embed/>
                  <p:pic>
                    <p:nvPicPr>
                      <p:cNvPr id="0" name="Object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546223"/>
                        <a:ext cx="362207" cy="4786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38862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二、行列式展开法则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1061237</TotalTime>
  <Words>982</Words>
  <Application>Microsoft Office PowerPoint</Application>
  <PresentationFormat>全屏显示(4:3)</PresentationFormat>
  <Paragraphs>186</Paragraphs>
  <Slides>38</Slides>
  <Notes>37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黑体</vt:lpstr>
      <vt:lpstr>华文行楷</vt:lpstr>
      <vt:lpstr>华文楷体</vt:lpstr>
      <vt:lpstr>楷体</vt:lpstr>
      <vt:lpstr>隶书</vt:lpstr>
      <vt:lpstr>宋体</vt:lpstr>
      <vt:lpstr>Arial</vt:lpstr>
      <vt:lpstr>Garamond</vt:lpstr>
      <vt:lpstr>Times New Roman</vt:lpstr>
      <vt:lpstr>自定义设计方案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rllang</dc:creator>
  <cp:lastModifiedBy>Franknew Chen</cp:lastModifiedBy>
  <cp:revision>781</cp:revision>
  <cp:lastPrinted>1601-01-01T00:00:00Z</cp:lastPrinted>
  <dcterms:created xsi:type="dcterms:W3CDTF">1601-01-01T00:00:00Z</dcterms:created>
  <dcterms:modified xsi:type="dcterms:W3CDTF">2016-05-02T09:05:40Z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