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3"/>
  </p:notesMasterIdLst>
  <p:sldIdLst>
    <p:sldId id="822" r:id="rId2"/>
    <p:sldId id="930" r:id="rId3"/>
    <p:sldId id="931" r:id="rId4"/>
    <p:sldId id="932" r:id="rId5"/>
    <p:sldId id="933" r:id="rId6"/>
    <p:sldId id="920" r:id="rId7"/>
    <p:sldId id="934" r:id="rId8"/>
    <p:sldId id="935" r:id="rId9"/>
    <p:sldId id="940" r:id="rId10"/>
    <p:sldId id="941" r:id="rId11"/>
    <p:sldId id="942" r:id="rId12"/>
    <p:sldId id="936" r:id="rId13"/>
    <p:sldId id="937" r:id="rId14"/>
    <p:sldId id="938" r:id="rId15"/>
    <p:sldId id="939" r:id="rId16"/>
    <p:sldId id="944" r:id="rId17"/>
    <p:sldId id="943" r:id="rId18"/>
    <p:sldId id="945" r:id="rId19"/>
    <p:sldId id="946" r:id="rId20"/>
    <p:sldId id="947" r:id="rId21"/>
    <p:sldId id="948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89006" autoAdjust="0"/>
  </p:normalViewPr>
  <p:slideViewPr>
    <p:cSldViewPr>
      <p:cViewPr varScale="1">
        <p:scale>
          <a:sx n="76" d="100"/>
          <a:sy n="76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FB9C5B-805B-4BBF-BBA5-B98D6491C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87070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BD0DD-6E1C-4583-BD99-1D88E18AEB7D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727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93D48-3419-4102-AA67-CCF4092D4F6E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65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DA8A1-DE05-423C-BCEB-41F74AA30E8D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031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3B064-C4C3-4881-A79A-8F48C7919821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328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05BC6-4168-4BDF-8986-2F4C24789C0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287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A8A97-4E0A-44A1-95F1-52E9B0C53D5E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44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532FF-80EE-4C3F-9379-B758F4810B3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41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7845B-5EBA-4FAC-84A9-D782304D37E9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795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01434-51E6-4D7C-A3C5-83AD4EC19291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707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811E1-180F-433A-B5E8-CEDE5A6B2E9C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81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8B739-C99C-4D30-AC43-7BD07C961AE0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22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A9DE5-A22A-4FB0-9CB8-28B0DB499EF2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438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5E046-DF90-452D-B083-D8EBFB0387A8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11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43022-FA9A-48F1-A1E5-2938BC4A3FA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78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2CF2E-660E-41FB-BE4A-464ED6CD8FB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12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57D1F5-09F2-4A36-991F-E5A250BF5FE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02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EC3C6-71C1-47DC-9D1F-840024977F34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12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4245D-2D9D-40D3-922C-15CCCE203F2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87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A0402-34A2-4E54-9560-E74D25403D5D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27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FBBB7-B7AA-4A8D-BEA2-C3C6E0C539D4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25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81275" y="1874043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线性方程组复习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第六节 克拉默（</a:t>
            </a:r>
            <a:r>
              <a:rPr lang="en-US" altLang="zh-CN" sz="3600">
                <a:solidFill>
                  <a:srgbClr val="FFFF00"/>
                </a:solidFill>
                <a:ea typeface="华文行楷" pitchFamily="2" charset="-122"/>
              </a:rPr>
              <a:t>Cramer</a:t>
            </a: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）准则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15923" y="257016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Cramer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准则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8"/>
          <p:cNvGraphicFramePr>
            <a:graphicFrameLocks noChangeAspect="1"/>
          </p:cNvGraphicFramePr>
          <p:nvPr/>
        </p:nvGraphicFramePr>
        <p:xfrm>
          <a:off x="1066800" y="990600"/>
          <a:ext cx="2247900" cy="1511300"/>
        </p:xfrm>
        <a:graphic>
          <a:graphicData uri="http://schemas.openxmlformats.org/presentationml/2006/ole">
            <p:oleObj spid="_x0000_s12356" name="Equation" r:id="rId4" imgW="2247900" imgH="151130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05200" y="1676400"/>
            <a:ext cx="1600200" cy="76200"/>
            <a:chOff x="3216" y="2496"/>
            <a:chExt cx="1008" cy="48"/>
          </a:xfrm>
        </p:grpSpPr>
        <p:sp>
          <p:nvSpPr>
            <p:cNvPr id="12303" name="Line 4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Line 5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" name="Object 69"/>
          <p:cNvGraphicFramePr>
            <a:graphicFrameLocks noChangeAspect="1"/>
          </p:cNvGraphicFramePr>
          <p:nvPr/>
        </p:nvGraphicFramePr>
        <p:xfrm>
          <a:off x="3733800" y="1219200"/>
          <a:ext cx="1104900" cy="419100"/>
        </p:xfrm>
        <a:graphic>
          <a:graphicData uri="http://schemas.openxmlformats.org/presentationml/2006/ole">
            <p:oleObj spid="_x0000_s12357" name="Equation" r:id="rId5" imgW="1104900" imgH="419100" progId="Equation.3">
              <p:embed/>
            </p:oleObj>
          </a:graphicData>
        </a:graphic>
      </p:graphicFrame>
      <p:graphicFrame>
        <p:nvGraphicFramePr>
          <p:cNvPr id="7" name="Object 70"/>
          <p:cNvGraphicFramePr>
            <a:graphicFrameLocks noChangeAspect="1"/>
          </p:cNvGraphicFramePr>
          <p:nvPr/>
        </p:nvGraphicFramePr>
        <p:xfrm>
          <a:off x="3733800" y="1752600"/>
          <a:ext cx="1117600" cy="431800"/>
        </p:xfrm>
        <a:graphic>
          <a:graphicData uri="http://schemas.openxmlformats.org/presentationml/2006/ole">
            <p:oleObj spid="_x0000_s12358" name="Equation" r:id="rId6" imgW="1117600" imgH="431800" progId="Equation.3">
              <p:embed/>
            </p:oleObj>
          </a:graphicData>
        </a:graphic>
      </p:graphicFrame>
      <p:graphicFrame>
        <p:nvGraphicFramePr>
          <p:cNvPr id="8" name="Object 71"/>
          <p:cNvGraphicFramePr>
            <a:graphicFrameLocks noChangeAspect="1"/>
          </p:cNvGraphicFramePr>
          <p:nvPr/>
        </p:nvGraphicFramePr>
        <p:xfrm>
          <a:off x="5334000" y="990600"/>
          <a:ext cx="2387600" cy="1511300"/>
        </p:xfrm>
        <a:graphic>
          <a:graphicData uri="http://schemas.openxmlformats.org/presentationml/2006/ole">
            <p:oleObj spid="_x0000_s12359" name="Equation" r:id="rId7" imgW="2387600" imgH="1511300" progId="Equation.3">
              <p:embed/>
            </p:oleObj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066800" y="2743200"/>
          <a:ext cx="1625600" cy="977900"/>
        </p:xfrm>
        <a:graphic>
          <a:graphicData uri="http://schemas.openxmlformats.org/presentationml/2006/ole">
            <p:oleObj spid="_x0000_s12360" name="Equation" r:id="rId8" imgW="1625600" imgH="977900" progId="Equation.3">
              <p:embed/>
            </p:oleObj>
          </a:graphicData>
        </a:graphic>
      </p:graphicFrame>
      <p:graphicFrame>
        <p:nvGraphicFramePr>
          <p:cNvPr id="10" name="Object 73"/>
          <p:cNvGraphicFramePr>
            <a:graphicFrameLocks noChangeAspect="1"/>
          </p:cNvGraphicFramePr>
          <p:nvPr/>
        </p:nvGraphicFramePr>
        <p:xfrm>
          <a:off x="2771775" y="2974975"/>
          <a:ext cx="739775" cy="414338"/>
        </p:xfrm>
        <a:graphic>
          <a:graphicData uri="http://schemas.openxmlformats.org/presentationml/2006/ole">
            <p:oleObj spid="_x0000_s12361" name="Equation" r:id="rId9" imgW="317087" imgH="177569" progId="Equation.3">
              <p:embed/>
            </p:oleObj>
          </a:graphicData>
        </a:graphic>
      </p:graphicFrame>
      <p:graphicFrame>
        <p:nvGraphicFramePr>
          <p:cNvPr id="11" name="Object 74"/>
          <p:cNvGraphicFramePr>
            <a:graphicFrameLocks noChangeAspect="1"/>
          </p:cNvGraphicFramePr>
          <p:nvPr/>
        </p:nvGraphicFramePr>
        <p:xfrm>
          <a:off x="684213" y="3792538"/>
          <a:ext cx="3889375" cy="2170112"/>
        </p:xfrm>
        <a:graphic>
          <a:graphicData uri="http://schemas.openxmlformats.org/presentationml/2006/ole">
            <p:oleObj spid="_x0000_s12362" name="Equation" r:id="rId10" imgW="1638300" imgH="914400" progId="Equation.3">
              <p:embed/>
            </p:oleObj>
          </a:graphicData>
        </a:graphic>
      </p:graphicFrame>
      <p:graphicFrame>
        <p:nvGraphicFramePr>
          <p:cNvPr id="12" name="Object 75"/>
          <p:cNvGraphicFramePr>
            <a:graphicFrameLocks noChangeAspect="1"/>
          </p:cNvGraphicFramePr>
          <p:nvPr/>
        </p:nvGraphicFramePr>
        <p:xfrm>
          <a:off x="1371600" y="6019800"/>
          <a:ext cx="749300" cy="381000"/>
        </p:xfrm>
        <a:graphic>
          <a:graphicData uri="http://schemas.openxmlformats.org/presentationml/2006/ole">
            <p:oleObj spid="_x0000_s12363" name="Equation" r:id="rId11" imgW="749300" imgH="368300" progId="Equation.3">
              <p:embed/>
            </p:oleObj>
          </a:graphicData>
        </a:graphic>
      </p:graphicFrame>
      <p:graphicFrame>
        <p:nvGraphicFramePr>
          <p:cNvPr id="1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911073"/>
              </p:ext>
            </p:extLst>
          </p:nvPr>
        </p:nvGraphicFramePr>
        <p:xfrm>
          <a:off x="4793456" y="3792538"/>
          <a:ext cx="3671888" cy="2166937"/>
        </p:xfrm>
        <a:graphic>
          <a:graphicData uri="http://schemas.openxmlformats.org/presentationml/2006/ole">
            <p:oleObj spid="_x0000_s12364" name="Equation" r:id="rId12" imgW="1549400" imgH="914400" progId="Equation.3">
              <p:embed/>
            </p:oleObj>
          </a:graphicData>
        </a:graphic>
      </p:graphicFrame>
      <p:graphicFrame>
        <p:nvGraphicFramePr>
          <p:cNvPr id="14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665661"/>
              </p:ext>
            </p:extLst>
          </p:nvPr>
        </p:nvGraphicFramePr>
        <p:xfrm>
          <a:off x="5580112" y="6032500"/>
          <a:ext cx="1143000" cy="368300"/>
        </p:xfrm>
        <a:graphic>
          <a:graphicData uri="http://schemas.openxmlformats.org/presentationml/2006/ole">
            <p:oleObj spid="_x0000_s12365" name="Equation" r:id="rId13" imgW="1143000" imgH="368300" progId="Equation.3">
              <p:embed/>
            </p:oleObj>
          </a:graphicData>
        </a:graphic>
      </p:graphicFrame>
      <p:graphicFrame>
        <p:nvGraphicFramePr>
          <p:cNvPr id="15" name="Object 78"/>
          <p:cNvGraphicFramePr>
            <a:graphicFrameLocks noChangeAspect="1"/>
          </p:cNvGraphicFramePr>
          <p:nvPr/>
        </p:nvGraphicFramePr>
        <p:xfrm>
          <a:off x="3632200" y="2959100"/>
          <a:ext cx="539750" cy="396875"/>
        </p:xfrm>
        <a:graphic>
          <a:graphicData uri="http://schemas.openxmlformats.org/presentationml/2006/ole">
            <p:oleObj spid="_x0000_s12366" name="Equation" r:id="rId14" imgW="241091" imgH="177646" progId="Equation.3">
              <p:embed/>
            </p:oleObj>
          </a:graphicData>
        </a:graphic>
      </p:graphicFrame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58"/>
          <p:cNvGraphicFramePr>
            <a:graphicFrameLocks noChangeAspect="1"/>
          </p:cNvGraphicFramePr>
          <p:nvPr/>
        </p:nvGraphicFramePr>
        <p:xfrm>
          <a:off x="533400" y="935038"/>
          <a:ext cx="3600450" cy="2143125"/>
        </p:xfrm>
        <a:graphic>
          <a:graphicData uri="http://schemas.openxmlformats.org/presentationml/2006/ole">
            <p:oleObj spid="_x0000_s13354" name="Equation" r:id="rId4" imgW="1536700" imgH="914400" progId="Equation.3">
              <p:embed/>
            </p:oleObj>
          </a:graphicData>
        </a:graphic>
      </p:graphicFrame>
      <p:graphicFrame>
        <p:nvGraphicFramePr>
          <p:cNvPr id="3" name="Object 59"/>
          <p:cNvGraphicFramePr>
            <a:graphicFrameLocks noChangeAspect="1"/>
          </p:cNvGraphicFramePr>
          <p:nvPr/>
        </p:nvGraphicFramePr>
        <p:xfrm>
          <a:off x="1220788" y="3294063"/>
          <a:ext cx="977900" cy="368300"/>
        </p:xfrm>
        <a:graphic>
          <a:graphicData uri="http://schemas.openxmlformats.org/presentationml/2006/ole">
            <p:oleObj spid="_x0000_s13355" name="Equation" r:id="rId5" imgW="977900" imgH="368300" progId="Equation.3">
              <p:embed/>
            </p:oleObj>
          </a:graphicData>
        </a:graphic>
      </p:graphicFrame>
      <p:graphicFrame>
        <p:nvGraphicFramePr>
          <p:cNvPr id="4" name="Object 60"/>
          <p:cNvGraphicFramePr>
            <a:graphicFrameLocks noChangeAspect="1"/>
          </p:cNvGraphicFramePr>
          <p:nvPr/>
        </p:nvGraphicFramePr>
        <p:xfrm>
          <a:off x="4564063" y="939800"/>
          <a:ext cx="3529012" cy="2082800"/>
        </p:xfrm>
        <a:graphic>
          <a:graphicData uri="http://schemas.openxmlformats.org/presentationml/2006/ole">
            <p:oleObj spid="_x0000_s13356" name="Equation" r:id="rId6" imgW="1549400" imgH="914400" progId="Equation.3">
              <p:embed/>
            </p:oleObj>
          </a:graphicData>
        </a:graphic>
      </p:graphicFrame>
      <p:graphicFrame>
        <p:nvGraphicFramePr>
          <p:cNvPr id="5" name="Object 61"/>
          <p:cNvGraphicFramePr>
            <a:graphicFrameLocks noChangeAspect="1"/>
          </p:cNvGraphicFramePr>
          <p:nvPr/>
        </p:nvGraphicFramePr>
        <p:xfrm>
          <a:off x="5259388" y="3294063"/>
          <a:ext cx="774700" cy="368300"/>
        </p:xfrm>
        <a:graphic>
          <a:graphicData uri="http://schemas.openxmlformats.org/presentationml/2006/ole">
            <p:oleObj spid="_x0000_s13357" name="Equation" r:id="rId7" imgW="774364" imgH="368140" progId="Equation.3">
              <p:embed/>
            </p:oleObj>
          </a:graphicData>
        </a:graphic>
      </p:graphicFrame>
      <p:graphicFrame>
        <p:nvGraphicFramePr>
          <p:cNvPr id="6" name="Object 62"/>
          <p:cNvGraphicFramePr>
            <a:graphicFrameLocks noChangeAspect="1"/>
          </p:cNvGraphicFramePr>
          <p:nvPr/>
        </p:nvGraphicFramePr>
        <p:xfrm>
          <a:off x="1108075" y="3814763"/>
          <a:ext cx="3168650" cy="1095375"/>
        </p:xfrm>
        <a:graphic>
          <a:graphicData uri="http://schemas.openxmlformats.org/presentationml/2006/ole">
            <p:oleObj spid="_x0000_s13358" name="Equation" r:id="rId8" imgW="1295400" imgH="419100" progId="Equation.3">
              <p:embed/>
            </p:oleObj>
          </a:graphicData>
        </a:graphic>
      </p:graphicFrame>
      <p:graphicFrame>
        <p:nvGraphicFramePr>
          <p:cNvPr id="7" name="Object 63"/>
          <p:cNvGraphicFramePr>
            <a:graphicFrameLocks noChangeAspect="1"/>
          </p:cNvGraphicFramePr>
          <p:nvPr/>
        </p:nvGraphicFramePr>
        <p:xfrm>
          <a:off x="4852988" y="3814763"/>
          <a:ext cx="3240087" cy="1052512"/>
        </p:xfrm>
        <a:graphic>
          <a:graphicData uri="http://schemas.openxmlformats.org/presentationml/2006/ole">
            <p:oleObj spid="_x0000_s13359" name="Equation" r:id="rId9" imgW="1460500" imgH="419100" progId="Equation.3">
              <p:embed/>
            </p:oleObj>
          </a:graphicData>
        </a:graphic>
      </p:graphicFrame>
      <p:graphicFrame>
        <p:nvGraphicFramePr>
          <p:cNvPr id="8" name="Object 64"/>
          <p:cNvGraphicFramePr>
            <a:graphicFrameLocks noChangeAspect="1"/>
          </p:cNvGraphicFramePr>
          <p:nvPr/>
        </p:nvGraphicFramePr>
        <p:xfrm>
          <a:off x="1325563" y="5254625"/>
          <a:ext cx="3167062" cy="1069975"/>
        </p:xfrm>
        <a:graphic>
          <a:graphicData uri="http://schemas.openxmlformats.org/presentationml/2006/ole">
            <p:oleObj spid="_x0000_s13360" name="Equation" r:id="rId10" imgW="1384300" imgH="419100" progId="Equation.3">
              <p:embed/>
            </p:oleObj>
          </a:graphicData>
        </a:graphic>
      </p:graphicFrame>
      <p:graphicFrame>
        <p:nvGraphicFramePr>
          <p:cNvPr id="9" name="Object 65"/>
          <p:cNvGraphicFramePr>
            <a:graphicFrameLocks noChangeAspect="1"/>
          </p:cNvGraphicFramePr>
          <p:nvPr/>
        </p:nvGraphicFramePr>
        <p:xfrm>
          <a:off x="4926013" y="5183188"/>
          <a:ext cx="3095625" cy="1087437"/>
        </p:xfrm>
        <a:graphic>
          <a:graphicData uri="http://schemas.openxmlformats.org/presentationml/2006/ole">
            <p:oleObj spid="_x0000_s13361" name="Equation" r:id="rId11" imgW="1193800" imgH="419100" progId="Equation.3">
              <p:embed/>
            </p:oleObj>
          </a:graphicData>
        </a:graphic>
      </p:graphicFrame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ChangeArrowheads="1"/>
          </p:cNvSpPr>
          <p:nvPr/>
        </p:nvSpPr>
        <p:spPr bwMode="auto">
          <a:xfrm>
            <a:off x="357158" y="766747"/>
            <a:ext cx="1152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500166" y="772523"/>
            <a:ext cx="6615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先证解的存在性</a:t>
            </a:r>
            <a:r>
              <a:rPr lang="en-US" altLang="zh-CN" dirty="0"/>
              <a:t>.</a:t>
            </a:r>
            <a:r>
              <a:rPr lang="zh-CN" altLang="en-US" dirty="0"/>
              <a:t>构造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/>
              <a:t>阶行列式</a:t>
            </a:r>
          </a:p>
        </p:txBody>
      </p:sp>
      <p:graphicFrame>
        <p:nvGraphicFramePr>
          <p:cNvPr id="4" name="Object 44"/>
          <p:cNvGraphicFramePr>
            <a:graphicFrameLocks noChangeAspect="1"/>
          </p:cNvGraphicFramePr>
          <p:nvPr/>
        </p:nvGraphicFramePr>
        <p:xfrm>
          <a:off x="1738313" y="1189044"/>
          <a:ext cx="4805362" cy="3127375"/>
        </p:xfrm>
        <a:graphic>
          <a:graphicData uri="http://schemas.openxmlformats.org/presentationml/2006/ole">
            <p:oleObj spid="_x0000_s7212" name="Equation" r:id="rId4" imgW="2146300" imgH="1397000" progId="Equation.3">
              <p:embed/>
            </p:oleObj>
          </a:graphicData>
        </a:graphic>
      </p:graphicFrame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628900" y="1692282"/>
            <a:ext cx="388778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3165475" y="1306519"/>
            <a:ext cx="0" cy="29527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443663" y="1211269"/>
            <a:ext cx="1004887" cy="482600"/>
            <a:chOff x="4059" y="723"/>
            <a:chExt cx="633" cy="304"/>
          </a:xfrm>
        </p:grpSpPr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 flipH="1">
              <a:off x="4059" y="890"/>
              <a:ext cx="409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176" name="Object 45"/>
            <p:cNvGraphicFramePr>
              <a:graphicFrameLocks noChangeAspect="1"/>
            </p:cNvGraphicFramePr>
            <p:nvPr/>
          </p:nvGraphicFramePr>
          <p:xfrm>
            <a:off x="4513" y="723"/>
            <a:ext cx="179" cy="304"/>
          </p:xfrm>
          <a:graphic>
            <a:graphicData uri="http://schemas.openxmlformats.org/presentationml/2006/ole">
              <p:oleObj spid="_x0000_s7213" name="Equation" r:id="rId5" imgW="126780" imgH="215526" progId="Equation.3">
                <p:embed/>
              </p:oleObj>
            </a:graphicData>
          </a:graphic>
        </p:graphicFrame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443663" y="2757494"/>
            <a:ext cx="1104900" cy="511175"/>
            <a:chOff x="4059" y="1697"/>
            <a:chExt cx="696" cy="322"/>
          </a:xfrm>
        </p:grpSpPr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 flipH="1">
              <a:off x="4059" y="1873"/>
              <a:ext cx="409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175" name="Object 46"/>
            <p:cNvGraphicFramePr>
              <a:graphicFrameLocks noChangeAspect="1"/>
            </p:cNvGraphicFramePr>
            <p:nvPr/>
          </p:nvGraphicFramePr>
          <p:xfrm>
            <a:off x="4451" y="1697"/>
            <a:ext cx="304" cy="322"/>
          </p:xfrm>
          <a:graphic>
            <a:graphicData uri="http://schemas.openxmlformats.org/presentationml/2006/ole">
              <p:oleObj spid="_x0000_s7214" name="Equation" r:id="rId6" imgW="215806" imgH="228501" progId="Equation.3">
                <p:embed/>
              </p:oleObj>
            </a:graphicData>
          </a:graphic>
        </p:graphicFrame>
      </p:grpSp>
      <p:graphicFrame>
        <p:nvGraphicFramePr>
          <p:cNvPr id="13" name="Object 47"/>
          <p:cNvGraphicFramePr>
            <a:graphicFrameLocks noChangeAspect="1"/>
          </p:cNvGraphicFramePr>
          <p:nvPr/>
        </p:nvGraphicFramePr>
        <p:xfrm>
          <a:off x="6732588" y="2374907"/>
          <a:ext cx="539750" cy="396875"/>
        </p:xfrm>
        <a:graphic>
          <a:graphicData uri="http://schemas.openxmlformats.org/presentationml/2006/ole">
            <p:oleObj spid="_x0000_s7215" name="Equation" r:id="rId7" imgW="241091" imgH="177646" progId="Equation.3">
              <p:embed/>
            </p:oleObj>
          </a:graphicData>
        </a:graphic>
      </p:graphicFrame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39750" y="4151287"/>
            <a:ext cx="6165850" cy="601663"/>
            <a:chOff x="340" y="2582"/>
            <a:chExt cx="3220" cy="379"/>
          </a:xfrm>
        </p:grpSpPr>
        <p:sp>
          <p:nvSpPr>
            <p:cNvPr id="7185" name="Text Box 33"/>
            <p:cNvSpPr txBox="1">
              <a:spLocks noChangeArrowheads="1"/>
            </p:cNvSpPr>
            <p:nvPr/>
          </p:nvSpPr>
          <p:spPr bwMode="auto">
            <a:xfrm>
              <a:off x="340" y="2582"/>
              <a:ext cx="32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第一行中元素     的代数余子式</a:t>
              </a:r>
            </a:p>
          </p:txBody>
        </p:sp>
        <p:graphicFrame>
          <p:nvGraphicFramePr>
            <p:cNvPr id="7174" name="Object 48"/>
            <p:cNvGraphicFramePr>
              <a:graphicFrameLocks noChangeAspect="1"/>
            </p:cNvGraphicFramePr>
            <p:nvPr/>
          </p:nvGraphicFramePr>
          <p:xfrm>
            <a:off x="1662" y="2622"/>
            <a:ext cx="261" cy="339"/>
          </p:xfrm>
          <a:graphic>
            <a:graphicData uri="http://schemas.openxmlformats.org/presentationml/2006/ole">
              <p:oleObj spid="_x0000_s7216" name="Equation" r:id="rId8" imgW="177646" imgH="241091" progId="Equation.3">
                <p:embed/>
              </p:oleObj>
            </a:graphicData>
          </a:graphic>
        </p:graphicFrame>
      </p:grpSp>
      <p:graphicFrame>
        <p:nvGraphicFramePr>
          <p:cNvPr id="17" name="Object 49"/>
          <p:cNvGraphicFramePr>
            <a:graphicFrameLocks noChangeAspect="1"/>
          </p:cNvGraphicFramePr>
          <p:nvPr/>
        </p:nvGraphicFramePr>
        <p:xfrm>
          <a:off x="809625" y="4572008"/>
          <a:ext cx="7175500" cy="2019300"/>
        </p:xfrm>
        <a:graphic>
          <a:graphicData uri="http://schemas.openxmlformats.org/presentationml/2006/ole">
            <p:oleObj spid="_x0000_s7217" name="Equation" r:id="rId9" imgW="3340100" imgH="939800" progId="Equation.3">
              <p:embed/>
            </p:oleObj>
          </a:graphicData>
        </a:graphic>
      </p:graphicFrame>
      <p:graphicFrame>
        <p:nvGraphicFramePr>
          <p:cNvPr id="18" name="Object 50"/>
          <p:cNvGraphicFramePr>
            <a:graphicFrameLocks noChangeAspect="1"/>
          </p:cNvGraphicFramePr>
          <p:nvPr/>
        </p:nvGraphicFramePr>
        <p:xfrm>
          <a:off x="6411913" y="3921132"/>
          <a:ext cx="1008062" cy="436562"/>
        </p:xfrm>
        <a:graphic>
          <a:graphicData uri="http://schemas.openxmlformats.org/presentationml/2006/ole">
            <p:oleObj spid="_x0000_s7218" name="Equation" r:id="rId10" imgW="469696" imgH="203112" progId="Equation.DSMT4">
              <p:embed/>
            </p:oleObj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55650" y="5143512"/>
            <a:ext cx="4475163" cy="519112"/>
            <a:chOff x="476" y="3113"/>
            <a:chExt cx="2819" cy="327"/>
          </a:xfrm>
        </p:grpSpPr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476" y="3113"/>
              <a:ext cx="28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charset="-122"/>
                </a:rPr>
                <a:t>则当     时</a:t>
              </a:r>
              <a:r>
                <a:rPr lang="en-US" altLang="zh-CN">
                  <a:latin typeface="宋体" charset="-122"/>
                </a:rPr>
                <a:t>,</a:t>
              </a:r>
              <a:r>
                <a:rPr lang="zh-CN" altLang="en-US">
                  <a:latin typeface="宋体" charset="-122"/>
                </a:rPr>
                <a:t>方程组⑴有解</a:t>
              </a:r>
            </a:p>
          </p:txBody>
        </p:sp>
        <p:graphicFrame>
          <p:nvGraphicFramePr>
            <p:cNvPr id="8202" name="Object 56"/>
            <p:cNvGraphicFramePr>
              <a:graphicFrameLocks noChangeAspect="1"/>
            </p:cNvGraphicFramePr>
            <p:nvPr/>
          </p:nvGraphicFramePr>
          <p:xfrm>
            <a:off x="1056" y="3203"/>
            <a:ext cx="576" cy="208"/>
          </p:xfrm>
          <a:graphic>
            <a:graphicData uri="http://schemas.openxmlformats.org/presentationml/2006/ole">
              <p:oleObj spid="_x0000_s8248" name="公式" r:id="rId4" imgW="914400" imgH="330200" progId="Equation.3">
                <p:embed/>
              </p:oleObj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55650" y="3005138"/>
            <a:ext cx="3832225" cy="584200"/>
            <a:chOff x="521" y="2750"/>
            <a:chExt cx="2414" cy="368"/>
          </a:xfrm>
        </p:grpSpPr>
        <p:sp>
          <p:nvSpPr>
            <p:cNvPr id="8208" name="Text Box 21"/>
            <p:cNvSpPr txBox="1">
              <a:spLocks noChangeArrowheads="1"/>
            </p:cNvSpPr>
            <p:nvPr/>
          </p:nvSpPr>
          <p:spPr bwMode="auto">
            <a:xfrm>
              <a:off x="521" y="2750"/>
              <a:ext cx="241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将    </a:t>
              </a:r>
              <a:r>
                <a:rPr lang="zh-CN" altLang="en-US" dirty="0" smtClean="0"/>
                <a:t>按</a:t>
              </a:r>
              <a:r>
                <a:rPr lang="zh-CN" altLang="en-US" dirty="0"/>
                <a:t>第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dirty="0"/>
                <a:t>行展开得</a:t>
              </a:r>
              <a:r>
                <a:rPr lang="en-US" altLang="zh-CN" dirty="0"/>
                <a:t>,</a:t>
              </a:r>
            </a:p>
          </p:txBody>
        </p:sp>
        <p:graphicFrame>
          <p:nvGraphicFramePr>
            <p:cNvPr id="8201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64493000"/>
                </p:ext>
              </p:extLst>
            </p:nvPr>
          </p:nvGraphicFramePr>
          <p:xfrm>
            <a:off x="823" y="2776"/>
            <a:ext cx="232" cy="286"/>
          </p:xfrm>
          <a:graphic>
            <a:graphicData uri="http://schemas.openxmlformats.org/presentationml/2006/ole">
              <p:oleObj spid="_x0000_s8249" name="Equation" r:id="rId5" imgW="164957" imgH="203024" progId="Equation.3">
                <p:embed/>
              </p:oleObj>
            </a:graphicData>
          </a:graphic>
        </p:graphicFrame>
      </p:grpSp>
      <p:graphicFrame>
        <p:nvGraphicFramePr>
          <p:cNvPr id="8" name="Object 58"/>
          <p:cNvGraphicFramePr>
            <a:graphicFrameLocks noChangeAspect="1"/>
          </p:cNvGraphicFramePr>
          <p:nvPr/>
        </p:nvGraphicFramePr>
        <p:xfrm>
          <a:off x="2227263" y="3486150"/>
          <a:ext cx="4986337" cy="539750"/>
        </p:xfrm>
        <a:graphic>
          <a:graphicData uri="http://schemas.openxmlformats.org/presentationml/2006/ole">
            <p:oleObj spid="_x0000_s8250" name="Equation" r:id="rId6" imgW="2235200" imgH="241300" progId="Equation.3">
              <p:embed/>
            </p:oleObj>
          </a:graphicData>
        </a:graphic>
      </p:graphicFrame>
      <p:graphicFrame>
        <p:nvGraphicFramePr>
          <p:cNvPr id="8195" name="Object 59"/>
          <p:cNvGraphicFramePr>
            <a:graphicFrameLocks noChangeAspect="1"/>
          </p:cNvGraphicFramePr>
          <p:nvPr/>
        </p:nvGraphicFramePr>
        <p:xfrm>
          <a:off x="960438" y="619125"/>
          <a:ext cx="7011987" cy="2019300"/>
        </p:xfrm>
        <a:graphic>
          <a:graphicData uri="http://schemas.openxmlformats.org/presentationml/2006/ole">
            <p:oleObj spid="_x0000_s8251" name="Equation" r:id="rId7" imgW="3263900" imgH="939800" progId="Equation.3">
              <p:embed/>
            </p:oleObj>
          </a:graphicData>
        </a:graphic>
      </p:graphicFrame>
      <p:graphicFrame>
        <p:nvGraphicFramePr>
          <p:cNvPr id="10" name="Object 60"/>
          <p:cNvGraphicFramePr>
            <a:graphicFrameLocks noChangeAspect="1"/>
          </p:cNvGraphicFramePr>
          <p:nvPr/>
        </p:nvGraphicFramePr>
        <p:xfrm>
          <a:off x="992188" y="2563813"/>
          <a:ext cx="1063625" cy="409575"/>
        </p:xfrm>
        <a:graphic>
          <a:graphicData uri="http://schemas.openxmlformats.org/presentationml/2006/ole">
            <p:oleObj spid="_x0000_s8252" name="Equation" r:id="rId8" imgW="495085" imgH="190417" progId="Equation.3">
              <p:embed/>
            </p:oleObj>
          </a:graphicData>
        </a:graphic>
      </p:graphicFrame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55650" y="3932238"/>
            <a:ext cx="2509838" cy="519112"/>
            <a:chOff x="521" y="2296"/>
            <a:chExt cx="1581" cy="327"/>
          </a:xfrm>
        </p:grpSpPr>
        <p:sp>
          <p:nvSpPr>
            <p:cNvPr id="8207" name="Rectangle 26"/>
            <p:cNvSpPr>
              <a:spLocks noChangeArrowheads="1"/>
            </p:cNvSpPr>
            <p:nvPr/>
          </p:nvSpPr>
          <p:spPr bwMode="auto">
            <a:xfrm>
              <a:off x="521" y="2296"/>
              <a:ext cx="15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charset="-122"/>
                </a:rPr>
                <a:t>又因为     ，</a:t>
              </a:r>
            </a:p>
          </p:txBody>
        </p:sp>
        <p:graphicFrame>
          <p:nvGraphicFramePr>
            <p:cNvPr id="8200" name="Object 61"/>
            <p:cNvGraphicFramePr>
              <a:graphicFrameLocks noChangeAspect="1"/>
            </p:cNvGraphicFramePr>
            <p:nvPr/>
          </p:nvGraphicFramePr>
          <p:xfrm>
            <a:off x="1341" y="2373"/>
            <a:ext cx="576" cy="208"/>
          </p:xfrm>
          <a:graphic>
            <a:graphicData uri="http://schemas.openxmlformats.org/presentationml/2006/ole">
              <p:oleObj spid="_x0000_s8253" name="公式" r:id="rId9" imgW="914400" imgH="330200" progId="Equation.3">
                <p:embed/>
              </p:oleObj>
            </a:graphicData>
          </a:graphic>
        </p:graphicFrame>
      </p:grpSp>
      <p:graphicFrame>
        <p:nvGraphicFramePr>
          <p:cNvPr id="14" name="Object 62"/>
          <p:cNvGraphicFramePr>
            <a:graphicFrameLocks noChangeAspect="1"/>
          </p:cNvGraphicFramePr>
          <p:nvPr/>
        </p:nvGraphicFramePr>
        <p:xfrm>
          <a:off x="1700234" y="4349763"/>
          <a:ext cx="3568700" cy="936625"/>
        </p:xfrm>
        <a:graphic>
          <a:graphicData uri="http://schemas.openxmlformats.org/presentationml/2006/ole">
            <p:oleObj spid="_x0000_s8254" name="Equation" r:id="rId10" imgW="1600200" imgH="419100" progId="Equation.3">
              <p:embed/>
            </p:oleObj>
          </a:graphicData>
        </a:graphic>
      </p:graphicFrame>
      <p:graphicFrame>
        <p:nvGraphicFramePr>
          <p:cNvPr id="15" name="Object 63"/>
          <p:cNvGraphicFramePr>
            <a:graphicFrameLocks noChangeAspect="1"/>
          </p:cNvGraphicFramePr>
          <p:nvPr/>
        </p:nvGraphicFramePr>
        <p:xfrm>
          <a:off x="5845197" y="4587888"/>
          <a:ext cx="1870075" cy="454025"/>
        </p:xfrm>
        <a:graphic>
          <a:graphicData uri="http://schemas.openxmlformats.org/presentationml/2006/ole">
            <p:oleObj spid="_x0000_s8255" name="Equation" r:id="rId11" imgW="837836" imgH="203112" progId="Equation.3">
              <p:embed/>
            </p:oleObj>
          </a:graphicData>
        </a:graphic>
      </p:graphicFrame>
      <p:graphicFrame>
        <p:nvGraphicFramePr>
          <p:cNvPr id="16" name="Object 64"/>
          <p:cNvGraphicFramePr>
            <a:graphicFrameLocks noChangeAspect="1"/>
          </p:cNvGraphicFramePr>
          <p:nvPr/>
        </p:nvGraphicFramePr>
        <p:xfrm>
          <a:off x="1539875" y="5646749"/>
          <a:ext cx="5976938" cy="901700"/>
        </p:xfrm>
        <a:graphic>
          <a:graphicData uri="http://schemas.openxmlformats.org/presentationml/2006/ole">
            <p:oleObj spid="_x0000_s8256" name="Equation" r:id="rId12" imgW="2781300" imgH="419100" progId="Equation.3">
              <p:embed/>
            </p:oleObj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22"/>
          <p:cNvSpPr txBox="1">
            <a:spLocks noChangeArrowheads="1"/>
          </p:cNvSpPr>
          <p:nvPr/>
        </p:nvSpPr>
        <p:spPr bwMode="auto">
          <a:xfrm>
            <a:off x="188936" y="839788"/>
            <a:ext cx="77406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/>
              <a:t>下面证方程组解的唯一性。设方程组还有一组解 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                 ，则有</a:t>
            </a:r>
          </a:p>
        </p:txBody>
      </p:sp>
      <p:graphicFrame>
        <p:nvGraphicFramePr>
          <p:cNvPr id="9218" name="Object 32"/>
          <p:cNvGraphicFramePr>
            <a:graphicFrameLocks noChangeAspect="1"/>
          </p:cNvGraphicFramePr>
          <p:nvPr/>
        </p:nvGraphicFramePr>
        <p:xfrm>
          <a:off x="373063" y="1333500"/>
          <a:ext cx="1727200" cy="555625"/>
        </p:xfrm>
        <a:graphic>
          <a:graphicData uri="http://schemas.openxmlformats.org/presentationml/2006/ole">
            <p:oleObj spid="_x0000_s9243" name="Equation" r:id="rId4" imgW="748975" imgH="241195" progId="Equation.3">
              <p:embed/>
            </p:oleObj>
          </a:graphicData>
        </a:graphic>
      </p:graphicFrame>
      <p:graphicFrame>
        <p:nvGraphicFramePr>
          <p:cNvPr id="4" name="Object 33"/>
          <p:cNvGraphicFramePr>
            <a:graphicFrameLocks noChangeAspect="1"/>
          </p:cNvGraphicFramePr>
          <p:nvPr/>
        </p:nvGraphicFramePr>
        <p:xfrm>
          <a:off x="336550" y="1862138"/>
          <a:ext cx="6221413" cy="2073275"/>
        </p:xfrm>
        <a:graphic>
          <a:graphicData uri="http://schemas.openxmlformats.org/presentationml/2006/ole">
            <p:oleObj spid="_x0000_s9244" name="Equation" r:id="rId5" imgW="2895600" imgH="965200" progId="Equation.3">
              <p:embed/>
            </p:oleObj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602413" y="2222500"/>
            <a:ext cx="1762125" cy="985838"/>
            <a:chOff x="545" y="2568"/>
            <a:chExt cx="1110" cy="621"/>
          </a:xfrm>
        </p:grpSpPr>
        <p:graphicFrame>
          <p:nvGraphicFramePr>
            <p:cNvPr id="9221" name="Object 34"/>
            <p:cNvGraphicFramePr>
              <a:graphicFrameLocks noChangeAspect="1"/>
            </p:cNvGraphicFramePr>
            <p:nvPr/>
          </p:nvGraphicFramePr>
          <p:xfrm>
            <a:off x="703" y="2568"/>
            <a:ext cx="750" cy="357"/>
          </p:xfrm>
          <a:graphic>
            <a:graphicData uri="http://schemas.openxmlformats.org/presentationml/2006/ole">
              <p:oleObj spid="_x0000_s9245" name="Equation" r:id="rId6" imgW="533169" imgH="253890" progId="Equation.3">
                <p:embed/>
              </p:oleObj>
            </a:graphicData>
          </a:graphic>
        </p:graphicFrame>
        <p:grpSp>
          <p:nvGrpSpPr>
            <p:cNvPr id="9226" name="Group 27"/>
            <p:cNvGrpSpPr>
              <a:grpSpLocks/>
            </p:cNvGrpSpPr>
            <p:nvPr/>
          </p:nvGrpSpPr>
          <p:grpSpPr bwMode="auto">
            <a:xfrm>
              <a:off x="657" y="2886"/>
              <a:ext cx="803" cy="56"/>
              <a:chOff x="1440" y="3216"/>
              <a:chExt cx="816" cy="48"/>
            </a:xfrm>
          </p:grpSpPr>
          <p:sp>
            <p:nvSpPr>
              <p:cNvPr id="9227" name="Line 28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Line 29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9222" name="Object 35"/>
            <p:cNvGraphicFramePr>
              <a:graphicFrameLocks noChangeAspect="1"/>
            </p:cNvGraphicFramePr>
            <p:nvPr/>
          </p:nvGraphicFramePr>
          <p:xfrm>
            <a:off x="545" y="2967"/>
            <a:ext cx="1110" cy="222"/>
          </p:xfrm>
          <a:graphic>
            <a:graphicData uri="http://schemas.openxmlformats.org/presentationml/2006/ole">
              <p:oleObj spid="_x0000_s9246" name="Equation" r:id="rId7" imgW="1016000" imgH="203200" progId="Equation.3">
                <p:embed/>
              </p:oleObj>
            </a:graphicData>
          </a:graphic>
        </p:graphicFrame>
      </p:grpSp>
      <p:graphicFrame>
        <p:nvGraphicFramePr>
          <p:cNvPr id="11" name="Object 36"/>
          <p:cNvGraphicFramePr>
            <a:graphicFrameLocks noChangeAspect="1"/>
          </p:cNvGraphicFramePr>
          <p:nvPr/>
        </p:nvGraphicFramePr>
        <p:xfrm>
          <a:off x="228600" y="4022725"/>
          <a:ext cx="8431213" cy="2073275"/>
        </p:xfrm>
        <a:graphic>
          <a:graphicData uri="http://schemas.openxmlformats.org/presentationml/2006/ole">
            <p:oleObj spid="_x0000_s9247" name="Equation" r:id="rId8" imgW="3924300" imgH="965200" progId="Equation.3">
              <p:embed/>
            </p:oleObj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8"/>
          <p:cNvGraphicFramePr>
            <a:graphicFrameLocks noChangeAspect="1"/>
          </p:cNvGraphicFramePr>
          <p:nvPr/>
        </p:nvGraphicFramePr>
        <p:xfrm>
          <a:off x="827088" y="1209675"/>
          <a:ext cx="5905500" cy="2287588"/>
        </p:xfrm>
        <a:graphic>
          <a:graphicData uri="http://schemas.openxmlformats.org/presentationml/2006/ole">
            <p:oleObj spid="_x0000_s10278" name="Equation" r:id="rId4" imgW="2425700" imgH="939800" progId="Equation.3">
              <p:embed/>
            </p:oleObj>
          </a:graphicData>
        </a:graphic>
      </p:graphicFrame>
      <p:graphicFrame>
        <p:nvGraphicFramePr>
          <p:cNvPr id="3" name="Object 39"/>
          <p:cNvGraphicFramePr>
            <a:graphicFrameLocks noChangeAspect="1"/>
          </p:cNvGraphicFramePr>
          <p:nvPr/>
        </p:nvGraphicFramePr>
        <p:xfrm>
          <a:off x="6723063" y="1971675"/>
          <a:ext cx="989012" cy="463550"/>
        </p:xfrm>
        <a:graphic>
          <a:graphicData uri="http://schemas.openxmlformats.org/presentationml/2006/ole">
            <p:oleObj spid="_x0000_s10279" name="Equation" r:id="rId5" imgW="406224" imgH="190417" progId="Equation.3">
              <p:embed/>
            </p:oleObj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33425" y="4378325"/>
            <a:ext cx="2009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同理可得</a:t>
            </a:r>
          </a:p>
        </p:txBody>
      </p:sp>
      <p:graphicFrame>
        <p:nvGraphicFramePr>
          <p:cNvPr id="5" name="Object 40"/>
          <p:cNvGraphicFramePr>
            <a:graphicFrameLocks noChangeAspect="1"/>
          </p:cNvGraphicFramePr>
          <p:nvPr/>
        </p:nvGraphicFramePr>
        <p:xfrm>
          <a:off x="2616200" y="4378325"/>
          <a:ext cx="1668463" cy="617538"/>
        </p:xfrm>
        <a:graphic>
          <a:graphicData uri="http://schemas.openxmlformats.org/presentationml/2006/ole">
            <p:oleObj spid="_x0000_s10280" name="Equation" r:id="rId6" imgW="685800" imgH="254000" progId="Equation.3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5650" y="365760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所以有</a:t>
            </a:r>
          </a:p>
        </p:txBody>
      </p:sp>
      <p:graphicFrame>
        <p:nvGraphicFramePr>
          <p:cNvPr id="7" name="Object 41"/>
          <p:cNvGraphicFramePr>
            <a:graphicFrameLocks noChangeAspect="1"/>
          </p:cNvGraphicFramePr>
          <p:nvPr/>
        </p:nvGraphicFramePr>
        <p:xfrm>
          <a:off x="2411413" y="3687763"/>
          <a:ext cx="1668462" cy="617537"/>
        </p:xfrm>
        <a:graphic>
          <a:graphicData uri="http://schemas.openxmlformats.org/presentationml/2006/ole">
            <p:oleObj spid="_x0000_s10281" name="Equation" r:id="rId7" imgW="685800" imgH="254000" progId="Equation.3">
              <p:embed/>
            </p:oleObj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96925" y="5097463"/>
            <a:ext cx="1038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所以</a:t>
            </a:r>
          </a:p>
        </p:txBody>
      </p:sp>
      <p:graphicFrame>
        <p:nvGraphicFramePr>
          <p:cNvPr id="9" name="Object 42"/>
          <p:cNvGraphicFramePr>
            <a:graphicFrameLocks noChangeAspect="1"/>
          </p:cNvGraphicFramePr>
          <p:nvPr/>
        </p:nvGraphicFramePr>
        <p:xfrm>
          <a:off x="2473325" y="5097463"/>
          <a:ext cx="1112838" cy="617537"/>
        </p:xfrm>
        <a:graphic>
          <a:graphicData uri="http://schemas.openxmlformats.org/presentationml/2006/ole">
            <p:oleObj spid="_x0000_s10282" name="Equation" r:id="rId8" imgW="457002" imgH="253890" progId="Equation.3">
              <p:embed/>
            </p:oleObj>
          </a:graphicData>
        </a:graphic>
      </p:graphicFrame>
      <p:graphicFrame>
        <p:nvGraphicFramePr>
          <p:cNvPr id="10" name="Object 43"/>
          <p:cNvGraphicFramePr>
            <a:graphicFrameLocks noChangeAspect="1"/>
          </p:cNvGraphicFramePr>
          <p:nvPr/>
        </p:nvGraphicFramePr>
        <p:xfrm>
          <a:off x="4356100" y="5160963"/>
          <a:ext cx="2133600" cy="493712"/>
        </p:xfrm>
        <a:graphic>
          <a:graphicData uri="http://schemas.openxmlformats.org/presentationml/2006/ole">
            <p:oleObj spid="_x0000_s10283" name="Equation" r:id="rId9" imgW="876300" imgH="203200" progId="Equation.3">
              <p:embed/>
            </p:oleObj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772400" y="5083175"/>
            <a:ext cx="11922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</a:p>
        </p:txBody>
      </p:sp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14"/>
          <p:cNvSpPr txBox="1">
            <a:spLocks noChangeArrowheads="1"/>
          </p:cNvSpPr>
          <p:nvPr/>
        </p:nvSpPr>
        <p:spPr bwMode="auto">
          <a:xfrm>
            <a:off x="500034" y="928670"/>
            <a:ext cx="57134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dirty="0"/>
              <a:t>如果齐次线性方程组</a:t>
            </a:r>
            <a:endParaRPr lang="zh-CN" altLang="en-US" dirty="0">
              <a:latin typeface="宋体" charset="-122"/>
            </a:endParaRP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2127250" y="1433495"/>
          <a:ext cx="5464175" cy="2271712"/>
        </p:xfrm>
        <a:graphic>
          <a:graphicData uri="http://schemas.openxmlformats.org/presentationml/2006/ole">
            <p:oleObj spid="_x0000_s14357" name="Equation" r:id="rId4" imgW="2260600" imgH="939800" progId="Equation.3">
              <p:embed/>
            </p:oleObj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0034" y="3788276"/>
            <a:ext cx="8447087" cy="1077913"/>
            <a:chOff x="295" y="2251"/>
            <a:chExt cx="4989" cy="679"/>
          </a:xfrm>
        </p:grpSpPr>
        <p:sp>
          <p:nvSpPr>
            <p:cNvPr id="14346" name="Text Box 17"/>
            <p:cNvSpPr txBox="1">
              <a:spLocks noChangeArrowheads="1"/>
            </p:cNvSpPr>
            <p:nvPr/>
          </p:nvSpPr>
          <p:spPr bwMode="auto">
            <a:xfrm>
              <a:off x="295" y="2251"/>
              <a:ext cx="4989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的系数行列式           ，则该方程组只有零解，反之也成立。</a:t>
              </a:r>
              <a:endParaRPr lang="zh-CN" altLang="en-US" dirty="0">
                <a:latin typeface="宋体" charset="-122"/>
              </a:endParaRPr>
            </a:p>
          </p:txBody>
        </p:sp>
        <p:graphicFrame>
          <p:nvGraphicFramePr>
            <p:cNvPr id="14340" name="Object 21"/>
            <p:cNvGraphicFramePr>
              <a:graphicFrameLocks noChangeAspect="1"/>
            </p:cNvGraphicFramePr>
            <p:nvPr/>
          </p:nvGraphicFramePr>
          <p:xfrm>
            <a:off x="1864" y="2279"/>
            <a:ext cx="599" cy="271"/>
          </p:xfrm>
          <a:graphic>
            <a:graphicData uri="http://schemas.openxmlformats.org/presentationml/2006/ole">
              <p:oleObj spid="_x0000_s14358" name="Equation" r:id="rId5" imgW="393359" imgH="177646" progId="Equation.3">
                <p:embed/>
              </p:oleObj>
            </a:graphicData>
          </a:graphic>
        </p:graphicFrame>
      </p:grpSp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27139" y="908720"/>
            <a:ext cx="88024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使用克拉默法则求解方程组需要注意的几个问题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87338" y="1505471"/>
            <a:ext cx="8597225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⒈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克拉默法则</a:t>
            </a:r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只适用于方程个数和未知数个数</a:t>
            </a:r>
          </a:p>
          <a:p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的情形；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7338" y="2638946"/>
            <a:ext cx="8597225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⒉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克拉默法则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的理论意义：它给出了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解与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的明显关系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7338" y="3935933"/>
            <a:ext cx="8597225" cy="24560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zh-CN" altLang="en-US" dirty="0" smtClean="0"/>
              <a:t>线性方程组的</a:t>
            </a:r>
            <a:r>
              <a:rPr lang="zh-CN" altLang="en-US" dirty="0"/>
              <a:t>系数行列式不为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                </a:t>
            </a:r>
            <a:r>
              <a:rPr lang="zh-CN" altLang="en-US" dirty="0" smtClean="0"/>
              <a:t>    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zh-CN" altLang="en-US" dirty="0"/>
              <a:t>此方程组一定有解，且解唯一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</a:t>
            </a:r>
            <a:r>
              <a:rPr lang="zh-CN" altLang="en-US" dirty="0"/>
              <a:t>线性</a:t>
            </a:r>
            <a:r>
              <a:rPr lang="zh-CN" altLang="en-US" dirty="0" smtClean="0"/>
              <a:t>方程组无</a:t>
            </a:r>
            <a:r>
              <a:rPr lang="zh-CN" altLang="en-US" dirty="0"/>
              <a:t>解或</a:t>
            </a:r>
            <a:r>
              <a:rPr lang="zh-CN" altLang="en-US" dirty="0" smtClean="0"/>
              <a:t>有无穷多解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                 </a:t>
            </a:r>
            <a:r>
              <a:rPr lang="zh-CN" altLang="en-US" dirty="0" smtClean="0"/>
              <a:t>   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zh-CN" altLang="en-US" dirty="0"/>
              <a:t>其系数行列式必为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42"/>
          <p:cNvGraphicFramePr>
            <a:graphicFrameLocks noChangeAspect="1"/>
          </p:cNvGraphicFramePr>
          <p:nvPr/>
        </p:nvGraphicFramePr>
        <p:xfrm>
          <a:off x="5541963" y="3887787"/>
          <a:ext cx="1693862" cy="492125"/>
        </p:xfrm>
        <a:graphic>
          <a:graphicData uri="http://schemas.openxmlformats.org/presentationml/2006/ole">
            <p:oleObj spid="_x0000_s15404" name="Equation" r:id="rId4" imgW="787400" imgH="228600" progId="Equation.3">
              <p:embed/>
            </p:oleObj>
          </a:graphicData>
        </a:graphic>
      </p:graphicFrame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11560" y="713006"/>
            <a:ext cx="69092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2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dirty="0">
                <a:latin typeface="宋体" charset="-122"/>
              </a:rPr>
              <a:t>问  取何值时，齐次线性方程组</a:t>
            </a:r>
          </a:p>
        </p:txBody>
      </p:sp>
      <p:graphicFrame>
        <p:nvGraphicFramePr>
          <p:cNvPr id="15362" name="Object 38"/>
          <p:cNvGraphicFramePr>
            <a:graphicFrameLocks noChangeAspect="1"/>
          </p:cNvGraphicFramePr>
          <p:nvPr/>
        </p:nvGraphicFramePr>
        <p:xfrm>
          <a:off x="2224088" y="1243013"/>
          <a:ext cx="4219575" cy="1452562"/>
        </p:xfrm>
        <a:graphic>
          <a:graphicData uri="http://schemas.openxmlformats.org/presentationml/2006/ole">
            <p:oleObj spid="_x0000_s15405" name="Equation" r:id="rId5" imgW="3860800" imgH="1536700" progId="Equation.3">
              <p:embed/>
            </p:oleObj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629400" y="1700213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有非零解？</a:t>
            </a:r>
            <a:endParaRPr lang="zh-CN" altLang="en-US" sz="2400"/>
          </a:p>
        </p:txBody>
      </p:sp>
      <p:graphicFrame>
        <p:nvGraphicFramePr>
          <p:cNvPr id="153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1705027"/>
              </p:ext>
            </p:extLst>
          </p:nvPr>
        </p:nvGraphicFramePr>
        <p:xfrm>
          <a:off x="2132360" y="865188"/>
          <a:ext cx="279400" cy="295275"/>
        </p:xfrm>
        <a:graphic>
          <a:graphicData uri="http://schemas.openxmlformats.org/presentationml/2006/ole">
            <p:oleObj spid="_x0000_s15406" name="公式" r:id="rId6" imgW="279279" imgH="342751" progId="Equation.3">
              <p:embed/>
            </p:oleObj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79476" y="2768025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黑体" pitchFamily="2" charset="-122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619672" y="2745580"/>
            <a:ext cx="655796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/>
              <a:t>该线性方程组系数行列式为</a:t>
            </a:r>
            <a:r>
              <a:rPr lang="en-US" altLang="zh-CN" dirty="0"/>
              <a:t>0</a:t>
            </a:r>
            <a:r>
              <a:rPr lang="zh-CN" altLang="en-US" dirty="0"/>
              <a:t>，即</a:t>
            </a:r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1474788" y="3357562"/>
          <a:ext cx="3797300" cy="1447800"/>
        </p:xfrm>
        <a:graphic>
          <a:graphicData uri="http://schemas.openxmlformats.org/presentationml/2006/ole">
            <p:oleObj spid="_x0000_s15407" name="公式" r:id="rId7" imgW="3797300" imgH="1625600" progId="Equation.3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580063" y="3857628"/>
            <a:ext cx="1511300" cy="73025"/>
            <a:chOff x="3216" y="2496"/>
            <a:chExt cx="1008" cy="48"/>
          </a:xfrm>
        </p:grpSpPr>
        <p:sp>
          <p:nvSpPr>
            <p:cNvPr id="15374" name="Line 23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Line 24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" name="Object 41"/>
          <p:cNvGraphicFramePr>
            <a:graphicFrameLocks noChangeAspect="1"/>
          </p:cNvGraphicFramePr>
          <p:nvPr/>
        </p:nvGraphicFramePr>
        <p:xfrm>
          <a:off x="5867400" y="3357562"/>
          <a:ext cx="936625" cy="496888"/>
        </p:xfrm>
        <a:graphic>
          <a:graphicData uri="http://schemas.openxmlformats.org/presentationml/2006/ole">
            <p:oleObj spid="_x0000_s15408" name="Equation" r:id="rId8" imgW="406048" imgH="215713" progId="Equation.3">
              <p:embed/>
            </p:oleObj>
          </a:graphicData>
        </a:graphic>
      </p:graphicFrame>
      <p:graphicFrame>
        <p:nvGraphicFramePr>
          <p:cNvPr id="14" name="Object 43"/>
          <p:cNvGraphicFramePr>
            <a:graphicFrameLocks noChangeAspect="1"/>
          </p:cNvGraphicFramePr>
          <p:nvPr/>
        </p:nvGraphicFramePr>
        <p:xfrm>
          <a:off x="2678132" y="4786322"/>
          <a:ext cx="4608512" cy="1776412"/>
        </p:xfrm>
        <a:graphic>
          <a:graphicData uri="http://schemas.openxmlformats.org/presentationml/2006/ole">
            <p:oleObj spid="_x0000_s15409" name="Equation" r:id="rId9" imgW="1701800" imgH="736600" progId="Equation.3">
              <p:embed/>
            </p:oleObj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50"/>
          <p:cNvGraphicFramePr>
            <a:graphicFrameLocks noChangeAspect="1"/>
          </p:cNvGraphicFramePr>
          <p:nvPr/>
        </p:nvGraphicFramePr>
        <p:xfrm>
          <a:off x="660404" y="703263"/>
          <a:ext cx="4411662" cy="1181100"/>
        </p:xfrm>
        <a:graphic>
          <a:graphicData uri="http://schemas.openxmlformats.org/presentationml/2006/ole">
            <p:oleObj spid="_x0000_s16442" name="Equation" r:id="rId4" imgW="1803400" imgH="482600" progId="Equation.3">
              <p:embed/>
            </p:oleObj>
          </a:graphicData>
        </a:graphic>
      </p:graphicFrame>
      <p:graphicFrame>
        <p:nvGraphicFramePr>
          <p:cNvPr id="3" name="Object 51"/>
          <p:cNvGraphicFramePr>
            <a:graphicFrameLocks noChangeAspect="1"/>
          </p:cNvGraphicFramePr>
          <p:nvPr/>
        </p:nvGraphicFramePr>
        <p:xfrm>
          <a:off x="668338" y="2000250"/>
          <a:ext cx="5808662" cy="558800"/>
        </p:xfrm>
        <a:graphic>
          <a:graphicData uri="http://schemas.openxmlformats.org/presentationml/2006/ole">
            <p:oleObj spid="_x0000_s16443" name="Equation" r:id="rId5" imgW="2374900" imgH="228600" progId="Equation.3">
              <p:embed/>
            </p:oleObj>
          </a:graphicData>
        </a:graphic>
      </p:graphicFrame>
      <p:graphicFrame>
        <p:nvGraphicFramePr>
          <p:cNvPr id="4" name="Object 52"/>
          <p:cNvGraphicFramePr>
            <a:graphicFrameLocks noChangeAspect="1"/>
          </p:cNvGraphicFramePr>
          <p:nvPr/>
        </p:nvGraphicFramePr>
        <p:xfrm>
          <a:off x="712788" y="2719388"/>
          <a:ext cx="2547937" cy="496887"/>
        </p:xfrm>
        <a:graphic>
          <a:graphicData uri="http://schemas.openxmlformats.org/presentationml/2006/ole">
            <p:oleObj spid="_x0000_s16444" name="Equation" r:id="rId6" imgW="1040948" imgH="203112" progId="Equation.3">
              <p:embed/>
            </p:oleObj>
          </a:graphicData>
        </a:graphic>
      </p:graphicFrame>
      <p:graphicFrame>
        <p:nvGraphicFramePr>
          <p:cNvPr id="5" name="Object 53"/>
          <p:cNvGraphicFramePr>
            <a:graphicFrameLocks noChangeAspect="1"/>
          </p:cNvGraphicFramePr>
          <p:nvPr/>
        </p:nvGraphicFramePr>
        <p:xfrm>
          <a:off x="714348" y="3295650"/>
          <a:ext cx="6029325" cy="560388"/>
        </p:xfrm>
        <a:graphic>
          <a:graphicData uri="http://schemas.openxmlformats.org/presentationml/2006/ole">
            <p:oleObj spid="_x0000_s16445" name="Equation" r:id="rId7" imgW="2463800" imgH="2286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5720" y="3916370"/>
            <a:ext cx="8934450" cy="584200"/>
            <a:chOff x="432" y="3662"/>
            <a:chExt cx="5628" cy="368"/>
          </a:xfrm>
        </p:grpSpPr>
        <p:sp>
          <p:nvSpPr>
            <p:cNvPr id="16398" name="Rectangle 16"/>
            <p:cNvSpPr>
              <a:spLocks noChangeArrowheads="1"/>
            </p:cNvSpPr>
            <p:nvPr/>
          </p:nvSpPr>
          <p:spPr bwMode="auto">
            <a:xfrm>
              <a:off x="432" y="3662"/>
              <a:ext cx="562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所以                  或           时齐次方程组有非零解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16392" name="Object 54"/>
            <p:cNvGraphicFramePr>
              <a:graphicFrameLocks noChangeAspect="1"/>
            </p:cNvGraphicFramePr>
            <p:nvPr/>
          </p:nvGraphicFramePr>
          <p:xfrm>
            <a:off x="1056" y="3738"/>
            <a:ext cx="1144" cy="247"/>
          </p:xfrm>
          <a:graphic>
            <a:graphicData uri="http://schemas.openxmlformats.org/presentationml/2006/ole">
              <p:oleObj spid="_x0000_s16446" name="公式" r:id="rId8" imgW="1815312" imgH="393529" progId="Equation.3">
                <p:embed/>
              </p:oleObj>
            </a:graphicData>
          </a:graphic>
        </p:graphicFrame>
        <p:graphicFrame>
          <p:nvGraphicFramePr>
            <p:cNvPr id="16393" name="Object 55"/>
            <p:cNvGraphicFramePr>
              <a:graphicFrameLocks noChangeAspect="1"/>
            </p:cNvGraphicFramePr>
            <p:nvPr/>
          </p:nvGraphicFramePr>
          <p:xfrm>
            <a:off x="2634" y="3743"/>
            <a:ext cx="536" cy="215"/>
          </p:xfrm>
          <a:graphic>
            <a:graphicData uri="http://schemas.openxmlformats.org/presentationml/2006/ole">
              <p:oleObj spid="_x0000_s16447" name="公式" r:id="rId9" imgW="850531" imgH="342751" progId="Equation.3">
                <p:embed/>
              </p:oleObj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85720" y="4714884"/>
            <a:ext cx="8523288" cy="1384300"/>
            <a:chOff x="327" y="1914"/>
            <a:chExt cx="5369" cy="872"/>
          </a:xfrm>
        </p:grpSpPr>
        <p:sp>
          <p:nvSpPr>
            <p:cNvPr id="16397" name="Text Box 20"/>
            <p:cNvSpPr txBox="1">
              <a:spLocks noChangeArrowheads="1"/>
            </p:cNvSpPr>
            <p:nvPr/>
          </p:nvSpPr>
          <p:spPr bwMode="auto">
            <a:xfrm>
              <a:off x="327" y="1914"/>
              <a:ext cx="5369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注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方程组的常数项       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表示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某类特殊的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已知量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如函数，向量等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而      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表示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相同类型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的“未知量”，则克拉默法则依旧适用。</a:t>
              </a:r>
            </a:p>
          </p:txBody>
        </p:sp>
        <p:graphicFrame>
          <p:nvGraphicFramePr>
            <p:cNvPr id="16390" name="Object 56"/>
            <p:cNvGraphicFramePr>
              <a:graphicFrameLocks noChangeAspect="1"/>
            </p:cNvGraphicFramePr>
            <p:nvPr/>
          </p:nvGraphicFramePr>
          <p:xfrm>
            <a:off x="2487" y="1933"/>
            <a:ext cx="1098" cy="326"/>
          </p:xfrm>
          <a:graphic>
            <a:graphicData uri="http://schemas.openxmlformats.org/presentationml/2006/ole">
              <p:oleObj spid="_x0000_s16448" name="Equation" r:id="rId10" imgW="711200" imgH="228600" progId="Equation.3">
                <p:embed/>
              </p:oleObj>
            </a:graphicData>
          </a:graphic>
        </p:graphicFrame>
        <p:graphicFrame>
          <p:nvGraphicFramePr>
            <p:cNvPr id="16391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25814350"/>
                </p:ext>
              </p:extLst>
            </p:nvPr>
          </p:nvGraphicFramePr>
          <p:xfrm>
            <a:off x="2935" y="2187"/>
            <a:ext cx="1137" cy="326"/>
          </p:xfrm>
          <a:graphic>
            <a:graphicData uri="http://schemas.openxmlformats.org/presentationml/2006/ole">
              <p:oleObj spid="_x0000_s16449" name="Equation" r:id="rId11" imgW="736600" imgH="228600" progId="Equation.3">
                <p:embed/>
              </p:oleObj>
            </a:graphicData>
          </a:graphic>
        </p:graphicFrame>
      </p:grp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429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一、线性方程组复习</a:t>
            </a:r>
          </a:p>
        </p:txBody>
      </p:sp>
      <p:graphicFrame>
        <p:nvGraphicFramePr>
          <p:cNvPr id="15" name="Object 69"/>
          <p:cNvGraphicFramePr>
            <a:graphicFrameLocks noChangeAspect="1"/>
          </p:cNvGraphicFramePr>
          <p:nvPr/>
        </p:nvGraphicFramePr>
        <p:xfrm>
          <a:off x="2174904" y="1784361"/>
          <a:ext cx="5403850" cy="2119313"/>
        </p:xfrm>
        <a:graphic>
          <a:graphicData uri="http://schemas.openxmlformats.org/presentationml/2006/ole">
            <p:oleObj spid="_x0000_s1080" name="Equation" r:id="rId4" imgW="2400300" imgH="939800" progId="Equation.3">
              <p:embed/>
            </p:oleObj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4198" y="1214432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一般线性方程组是指形式为</a:t>
            </a:r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522316" y="4017976"/>
            <a:ext cx="8264526" cy="1411288"/>
            <a:chOff x="340" y="3113"/>
            <a:chExt cx="5206" cy="889"/>
          </a:xfrm>
        </p:grpSpPr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340" y="3113"/>
              <a:ext cx="5206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的方程组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它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包含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个方程，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zh-CN" altLang="en-US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未知数              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</a:t>
              </a:r>
            </a:p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  个</a:t>
              </a:r>
              <a:r>
                <a:rPr lang="zh-CN" altLang="en-US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系数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其中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为第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个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方程码，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为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之系数</a:t>
              </a:r>
            </a:p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码；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        称为</a:t>
              </a:r>
              <a:r>
                <a:rPr lang="zh-CN" altLang="en-US" sz="28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常数项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lang="zh-CN" altLang="en-US" sz="28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右端项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70"/>
            <p:cNvGraphicFramePr>
              <a:graphicFrameLocks noChangeAspect="1"/>
            </p:cNvGraphicFramePr>
            <p:nvPr/>
          </p:nvGraphicFramePr>
          <p:xfrm>
            <a:off x="4105" y="3124"/>
            <a:ext cx="1089" cy="338"/>
          </p:xfrm>
          <a:graphic>
            <a:graphicData uri="http://schemas.openxmlformats.org/presentationml/2006/ole">
              <p:oleObj spid="_x0000_s1081" name="Equation" r:id="rId5" imgW="736600" imgH="228600" progId="Equation.DSMT4">
                <p:embed/>
              </p:oleObj>
            </a:graphicData>
          </a:graphic>
        </p:graphicFrame>
        <p:graphicFrame>
          <p:nvGraphicFramePr>
            <p:cNvPr id="20" name="Object 71"/>
            <p:cNvGraphicFramePr>
              <a:graphicFrameLocks noChangeAspect="1"/>
            </p:cNvGraphicFramePr>
            <p:nvPr/>
          </p:nvGraphicFramePr>
          <p:xfrm>
            <a:off x="877" y="3664"/>
            <a:ext cx="987" cy="338"/>
          </p:xfrm>
          <a:graphic>
            <a:graphicData uri="http://schemas.openxmlformats.org/presentationml/2006/ole">
              <p:oleObj spid="_x0000_s1082" name="Equation" r:id="rId6" imgW="685800" imgH="241300" progId="Equation.DSMT4">
                <p:embed/>
              </p:oleObj>
            </a:graphicData>
          </a:graphic>
        </p:graphicFrame>
        <p:graphicFrame>
          <p:nvGraphicFramePr>
            <p:cNvPr id="21" name="Object 72"/>
            <p:cNvGraphicFramePr>
              <a:graphicFrameLocks noChangeAspect="1"/>
            </p:cNvGraphicFramePr>
            <p:nvPr/>
          </p:nvGraphicFramePr>
          <p:xfrm>
            <a:off x="425" y="3462"/>
            <a:ext cx="525" cy="206"/>
          </p:xfrm>
          <a:graphic>
            <a:graphicData uri="http://schemas.openxmlformats.org/presentationml/2006/ole">
              <p:oleObj spid="_x0000_s1083" name="Equation" r:id="rId7" imgW="355446" imgH="139639" progId="Equation.3">
                <p:embed/>
              </p:oleObj>
            </a:graphicData>
          </a:graphic>
        </p:graphicFrame>
        <p:graphicFrame>
          <p:nvGraphicFramePr>
            <p:cNvPr id="22" name="Object 73"/>
            <p:cNvGraphicFramePr>
              <a:graphicFrameLocks noChangeAspect="1"/>
            </p:cNvGraphicFramePr>
            <p:nvPr/>
          </p:nvGraphicFramePr>
          <p:xfrm>
            <a:off x="1594" y="3372"/>
            <a:ext cx="263" cy="356"/>
          </p:xfrm>
          <a:graphic>
            <a:graphicData uri="http://schemas.openxmlformats.org/presentationml/2006/ole">
              <p:oleObj spid="_x0000_s1084" name="Equation" r:id="rId8" imgW="177646" imgH="241091" progId="Equation.3">
                <p:embed/>
              </p:oleObj>
            </a:graphicData>
          </a:graphic>
        </p:graphicFrame>
        <p:graphicFrame>
          <p:nvGraphicFramePr>
            <p:cNvPr id="23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70244201"/>
                </p:ext>
              </p:extLst>
            </p:nvPr>
          </p:nvGraphicFramePr>
          <p:xfrm>
            <a:off x="2528" y="3422"/>
            <a:ext cx="131" cy="243"/>
          </p:xfrm>
          <a:graphic>
            <a:graphicData uri="http://schemas.openxmlformats.org/presentationml/2006/ole">
              <p:oleObj spid="_x0000_s1085" name="Equation" r:id="rId9" imgW="88707" imgH="164742" progId="Equation.3">
                <p:embed/>
              </p:oleObj>
            </a:graphicData>
          </a:graphic>
        </p:graphicFrame>
        <p:graphicFrame>
          <p:nvGraphicFramePr>
            <p:cNvPr id="24" name="Object 75"/>
            <p:cNvGraphicFramePr>
              <a:graphicFrameLocks noChangeAspect="1"/>
            </p:cNvGraphicFramePr>
            <p:nvPr/>
          </p:nvGraphicFramePr>
          <p:xfrm>
            <a:off x="3079" y="3444"/>
            <a:ext cx="131" cy="243"/>
          </p:xfrm>
          <a:graphic>
            <a:graphicData uri="http://schemas.openxmlformats.org/presentationml/2006/ole">
              <p:oleObj spid="_x0000_s1086" name="Equation" r:id="rId10" imgW="88707" imgH="164742" progId="Equation.3">
                <p:embed/>
              </p:oleObj>
            </a:graphicData>
          </a:graphic>
        </p:graphicFrame>
        <p:graphicFrame>
          <p:nvGraphicFramePr>
            <p:cNvPr id="25" name="Object 76"/>
            <p:cNvGraphicFramePr>
              <a:graphicFrameLocks noChangeAspect="1"/>
            </p:cNvGraphicFramePr>
            <p:nvPr/>
          </p:nvGraphicFramePr>
          <p:xfrm>
            <a:off x="4159" y="3417"/>
            <a:ext cx="187" cy="280"/>
          </p:xfrm>
          <a:graphic>
            <a:graphicData uri="http://schemas.openxmlformats.org/presentationml/2006/ole">
              <p:oleObj spid="_x0000_s1087" name="Equation" r:id="rId11" imgW="126890" imgH="190335" progId="Equation.3">
                <p:embed/>
              </p:oleObj>
            </a:graphicData>
          </a:graphic>
        </p:graphicFrame>
        <p:graphicFrame>
          <p:nvGraphicFramePr>
            <p:cNvPr id="28" name="Object 77"/>
            <p:cNvGraphicFramePr>
              <a:graphicFrameLocks noChangeAspect="1"/>
            </p:cNvGraphicFramePr>
            <p:nvPr/>
          </p:nvGraphicFramePr>
          <p:xfrm>
            <a:off x="4519" y="3372"/>
            <a:ext cx="262" cy="354"/>
          </p:xfrm>
          <a:graphic>
            <a:graphicData uri="http://schemas.openxmlformats.org/presentationml/2006/ole">
              <p:oleObj spid="_x0000_s1088" name="Equation" r:id="rId12" imgW="177646" imgH="241091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4286248" y="804855"/>
          <a:ext cx="4119563" cy="1624013"/>
        </p:xfrm>
        <a:graphic>
          <a:graphicData uri="http://schemas.openxmlformats.org/presentationml/2006/ole">
            <p:oleObj spid="_x0000_s17438" name="Equation" r:id="rId4" imgW="1739900" imgH="685800" progId="Equation.DSMT4">
              <p:embed/>
            </p:oleObj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54592" y="2293052"/>
            <a:ext cx="3816350" cy="544512"/>
            <a:chOff x="340" y="1153"/>
            <a:chExt cx="2404" cy="343"/>
          </a:xfrm>
        </p:grpSpPr>
        <p:sp>
          <p:nvSpPr>
            <p:cNvPr id="17419" name="Text Box 4"/>
            <p:cNvSpPr txBox="1">
              <a:spLocks noChangeArrowheads="1"/>
            </p:cNvSpPr>
            <p:nvPr/>
          </p:nvSpPr>
          <p:spPr bwMode="auto">
            <a:xfrm>
              <a:off x="340" y="1153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求函数</a:t>
              </a:r>
            </a:p>
          </p:txBody>
        </p:sp>
        <p:graphicFrame>
          <p:nvGraphicFramePr>
            <p:cNvPr id="17413" name="Object 27"/>
            <p:cNvGraphicFramePr>
              <a:graphicFrameLocks noChangeAspect="1"/>
            </p:cNvGraphicFramePr>
            <p:nvPr/>
          </p:nvGraphicFramePr>
          <p:xfrm>
            <a:off x="1111" y="1162"/>
            <a:ext cx="1633" cy="334"/>
          </p:xfrm>
          <a:graphic>
            <a:graphicData uri="http://schemas.openxmlformats.org/presentationml/2006/ole">
              <p:oleObj spid="_x0000_s17439" name="Equation" r:id="rId5" imgW="1117600" imgH="228600" progId="Equation.3">
                <p:embed/>
              </p:oleObj>
            </a:graphicData>
          </a:graphic>
        </p:graphicFrame>
      </p:grp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35222" y="286111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黑体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492459" y="2835718"/>
            <a:ext cx="23177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/>
              <a:t>由克拉默法则</a:t>
            </a:r>
          </a:p>
        </p:txBody>
      </p:sp>
      <p:graphicFrame>
        <p:nvGraphicFramePr>
          <p:cNvPr id="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3966639"/>
              </p:ext>
            </p:extLst>
          </p:nvPr>
        </p:nvGraphicFramePr>
        <p:xfrm>
          <a:off x="2195736" y="3359766"/>
          <a:ext cx="3830638" cy="1598612"/>
        </p:xfrm>
        <a:graphic>
          <a:graphicData uri="http://schemas.openxmlformats.org/presentationml/2006/ole">
            <p:oleObj spid="_x0000_s17440" name="Equation" r:id="rId6" imgW="1701800" imgH="711200" progId="Equation.3">
              <p:embed/>
            </p:oleObj>
          </a:graphicData>
        </a:graphic>
      </p:graphicFrame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1967136"/>
              </p:ext>
            </p:extLst>
          </p:nvPr>
        </p:nvGraphicFramePr>
        <p:xfrm>
          <a:off x="1948101" y="4859964"/>
          <a:ext cx="4781550" cy="1619250"/>
        </p:xfrm>
        <a:graphic>
          <a:graphicData uri="http://schemas.openxmlformats.org/presentationml/2006/ole">
            <p:oleObj spid="_x0000_s17441" name="Equation" r:id="rId7" imgW="2171700" imgH="736600" progId="Equation.3">
              <p:embed/>
            </p:oleObj>
          </a:graphicData>
        </a:graphic>
      </p:graphicFrame>
      <p:sp>
        <p:nvSpPr>
          <p:cNvPr id="17417" name="Text Box 18"/>
          <p:cNvSpPr txBox="1">
            <a:spLocks noChangeArrowheads="1"/>
          </p:cNvSpPr>
          <p:nvPr/>
        </p:nvSpPr>
        <p:spPr bwMode="auto">
          <a:xfrm>
            <a:off x="428596" y="1266814"/>
            <a:ext cx="4036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3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dirty="0">
                <a:latin typeface="宋体" charset="-122"/>
              </a:rPr>
              <a:t>对于函数方程组</a:t>
            </a:r>
          </a:p>
        </p:txBody>
      </p: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9737593"/>
              </p:ext>
            </p:extLst>
          </p:nvPr>
        </p:nvGraphicFramePr>
        <p:xfrm>
          <a:off x="1586275" y="785812"/>
          <a:ext cx="5327650" cy="1716087"/>
        </p:xfrm>
        <a:graphic>
          <a:graphicData uri="http://schemas.openxmlformats.org/presentationml/2006/ole">
            <p:oleObj spid="_x0000_s18464" name="Equation" r:id="rId4" imgW="2286000" imgH="736600" progId="Equation.3">
              <p:embed/>
            </p:oleObj>
          </a:graphicData>
        </a:graphic>
      </p:graphicFrame>
      <p:graphicFrame>
        <p:nvGraphicFramePr>
          <p:cNvPr id="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6640194"/>
              </p:ext>
            </p:extLst>
          </p:nvPr>
        </p:nvGraphicFramePr>
        <p:xfrm>
          <a:off x="1586275" y="2522538"/>
          <a:ext cx="5091113" cy="1716087"/>
        </p:xfrm>
        <a:graphic>
          <a:graphicData uri="http://schemas.openxmlformats.org/presentationml/2006/ole">
            <p:oleObj spid="_x0000_s18465" name="Equation" r:id="rId5" imgW="2184400" imgH="736600" progId="Equation.3">
              <p:embed/>
            </p:oleObj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/>
        </p:nvGraphicFramePr>
        <p:xfrm>
          <a:off x="865188" y="4381500"/>
          <a:ext cx="3136900" cy="976313"/>
        </p:xfrm>
        <a:graphic>
          <a:graphicData uri="http://schemas.openxmlformats.org/presentationml/2006/ole">
            <p:oleObj spid="_x0000_s18466" name="Equation" r:id="rId6" imgW="1346200" imgH="419100" progId="Equation.3">
              <p:embed/>
            </p:oleObj>
          </a:graphicData>
        </a:graphic>
      </p:graphicFrame>
      <p:graphicFrame>
        <p:nvGraphicFramePr>
          <p:cNvPr id="5" name="Object 40"/>
          <p:cNvGraphicFramePr>
            <a:graphicFrameLocks noChangeAspect="1"/>
          </p:cNvGraphicFramePr>
          <p:nvPr/>
        </p:nvGraphicFramePr>
        <p:xfrm>
          <a:off x="4183063" y="4349750"/>
          <a:ext cx="4205287" cy="976313"/>
        </p:xfrm>
        <a:graphic>
          <a:graphicData uri="http://schemas.openxmlformats.org/presentationml/2006/ole">
            <p:oleObj spid="_x0000_s18467" name="Equation" r:id="rId7" imgW="1803400" imgH="419100" progId="Equation.3">
              <p:embed/>
            </p:oleObj>
          </a:graphicData>
        </a:graphic>
      </p:graphicFrame>
      <p:graphicFrame>
        <p:nvGraphicFramePr>
          <p:cNvPr id="6" name="Object 41"/>
          <p:cNvGraphicFramePr>
            <a:graphicFrameLocks noChangeAspect="1"/>
          </p:cNvGraphicFramePr>
          <p:nvPr/>
        </p:nvGraphicFramePr>
        <p:xfrm>
          <a:off x="896938" y="5500688"/>
          <a:ext cx="3609975" cy="976312"/>
        </p:xfrm>
        <a:graphic>
          <a:graphicData uri="http://schemas.openxmlformats.org/presentationml/2006/ole">
            <p:oleObj spid="_x0000_s18468" name="Equation" r:id="rId8" imgW="1549400" imgH="419100" progId="Equation.3">
              <p:embed/>
            </p:oleObj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2146323" y="742937"/>
          <a:ext cx="5640387" cy="900113"/>
        </p:xfrm>
        <a:graphic>
          <a:graphicData uri="http://schemas.openxmlformats.org/presentationml/2006/ole">
            <p:oleObj spid="_x0000_s2074" name="Equation" r:id="rId4" imgW="2768600" imgH="457200" progId="Equation.DSMT4">
              <p:embed/>
            </p:oleObj>
          </a:graphicData>
        </a:graphic>
      </p:graphicFrame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14282" y="857232"/>
            <a:ext cx="1911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charset="-122"/>
              </a:rPr>
              <a:t>方程分类</a:t>
            </a:r>
            <a:r>
              <a:rPr lang="en-US" altLang="zh-CN" sz="2800" dirty="0">
                <a:latin typeface="宋体" charset="-122"/>
              </a:rPr>
              <a:t>:</a:t>
            </a:r>
          </a:p>
        </p:txBody>
      </p:sp>
      <p:graphicFrame>
        <p:nvGraphicFramePr>
          <p:cNvPr id="4" name="Object 31"/>
          <p:cNvGraphicFramePr>
            <a:graphicFrameLocks noChangeAspect="1"/>
          </p:cNvGraphicFramePr>
          <p:nvPr/>
        </p:nvGraphicFramePr>
        <p:xfrm>
          <a:off x="2143141" y="1641475"/>
          <a:ext cx="4714875" cy="1906588"/>
        </p:xfrm>
        <a:graphic>
          <a:graphicData uri="http://schemas.openxmlformats.org/presentationml/2006/ole">
            <p:oleObj spid="_x0000_s2075" name="Equation" r:id="rId5" imgW="2324100" imgH="939800" progId="Equation.3">
              <p:embed/>
            </p:oleObj>
          </a:graphicData>
        </a:graphic>
      </p:graphicFrame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6752496" y="1784350"/>
            <a:ext cx="1132618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solidFill>
                  <a:schemeClr val="hlink"/>
                </a:solidFill>
              </a:rPr>
              <a:t>  </a:t>
            </a:r>
            <a:r>
              <a:rPr lang="zh-CN" altLang="en-US" sz="2800">
                <a:solidFill>
                  <a:schemeClr val="hlink"/>
                </a:solidFill>
              </a:rPr>
              <a:t>方程组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齐次线性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28613" y="3500438"/>
            <a:ext cx="7872413" cy="954088"/>
            <a:chOff x="113" y="2205"/>
            <a:chExt cx="4959" cy="601"/>
          </a:xfrm>
        </p:grpSpPr>
        <p:sp>
          <p:nvSpPr>
            <p:cNvPr id="2063" name="Text Box 34"/>
            <p:cNvSpPr txBox="1">
              <a:spLocks noChangeArrowheads="1"/>
            </p:cNvSpPr>
            <p:nvPr/>
          </p:nvSpPr>
          <p:spPr bwMode="auto">
            <a:xfrm>
              <a:off x="113" y="2205"/>
              <a:ext cx="495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0000FF"/>
                  </a:solidFill>
                </a:rPr>
                <a:t>方程组的解</a:t>
              </a:r>
              <a:r>
                <a:rPr lang="zh-CN" altLang="en-US" sz="2800" dirty="0"/>
                <a:t>：                                  代入方程组，</a:t>
              </a:r>
              <a:endParaRPr lang="en-US" altLang="zh-CN" sz="2800" dirty="0"/>
            </a:p>
            <a:p>
              <a:r>
                <a:rPr lang="zh-CN" altLang="en-US" sz="2800" dirty="0" smtClean="0"/>
                <a:t>                      使</a:t>
              </a:r>
              <a:r>
                <a:rPr lang="zh-CN" altLang="en-US" sz="2800" dirty="0"/>
                <a:t>每一个方程为恒等；</a:t>
              </a:r>
            </a:p>
          </p:txBody>
        </p:sp>
        <p:graphicFrame>
          <p:nvGraphicFramePr>
            <p:cNvPr id="2053" name="Object 32"/>
            <p:cNvGraphicFramePr>
              <a:graphicFrameLocks noChangeAspect="1"/>
            </p:cNvGraphicFramePr>
            <p:nvPr/>
          </p:nvGraphicFramePr>
          <p:xfrm>
            <a:off x="1526" y="2250"/>
            <a:ext cx="2030" cy="292"/>
          </p:xfrm>
          <a:graphic>
            <a:graphicData uri="http://schemas.openxmlformats.org/presentationml/2006/ole">
              <p:oleObj spid="_x0000_s2076" name="Equation" r:id="rId6" imgW="1587500" imgH="228600" progId="Equation.3">
                <p:embed/>
              </p:oleObj>
            </a:graphicData>
          </a:graphic>
        </p:graphicFrame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793774" y="4470426"/>
            <a:ext cx="4746625" cy="530225"/>
            <a:chOff x="191" y="2867"/>
            <a:chExt cx="2990" cy="334"/>
          </a:xfrm>
        </p:grpSpPr>
        <p:sp>
          <p:nvSpPr>
            <p:cNvPr id="2062" name="Text Box 36"/>
            <p:cNvSpPr txBox="1">
              <a:spLocks noChangeArrowheads="1"/>
            </p:cNvSpPr>
            <p:nvPr/>
          </p:nvSpPr>
          <p:spPr bwMode="auto">
            <a:xfrm>
              <a:off x="191" y="2867"/>
              <a:ext cx="2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</a:rPr>
                <a:t>解集</a:t>
              </a:r>
              <a:r>
                <a:rPr lang="zh-CN" altLang="en-US" sz="2800" dirty="0"/>
                <a:t>：解                 </a:t>
              </a:r>
              <a:r>
                <a:rPr lang="zh-CN" altLang="en-US" sz="2800" dirty="0" smtClean="0"/>
                <a:t>之</a:t>
              </a:r>
              <a:r>
                <a:rPr lang="zh-CN" altLang="en-US" sz="2800" dirty="0"/>
                <a:t>全体；</a:t>
              </a:r>
            </a:p>
          </p:txBody>
        </p:sp>
        <p:graphicFrame>
          <p:nvGraphicFramePr>
            <p:cNvPr id="2052" name="Object 33"/>
            <p:cNvGraphicFramePr>
              <a:graphicFrameLocks noChangeAspect="1"/>
            </p:cNvGraphicFramePr>
            <p:nvPr/>
          </p:nvGraphicFramePr>
          <p:xfrm>
            <a:off x="1131" y="2909"/>
            <a:ext cx="1087" cy="292"/>
          </p:xfrm>
          <a:graphic>
            <a:graphicData uri="http://schemas.openxmlformats.org/presentationml/2006/ole">
              <p:oleObj spid="_x0000_s2077" name="Equation" r:id="rId7" imgW="850900" imgH="228600" progId="Equation.3">
                <p:embed/>
              </p:oleObj>
            </a:graphicData>
          </a:graphic>
        </p:graphicFrame>
      </p:grp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776312" y="4973659"/>
            <a:ext cx="5211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通解</a:t>
            </a:r>
            <a:r>
              <a:rPr lang="zh-CN" altLang="en-US" sz="2800" dirty="0"/>
              <a:t>：能表示任一解的表达式；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781074" y="5478484"/>
            <a:ext cx="6647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同解</a:t>
            </a:r>
            <a:r>
              <a:rPr lang="zh-CN" altLang="en-US" sz="2800" dirty="0"/>
              <a:t>：两个线性方程组有相同的解集合；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776312" y="5981722"/>
            <a:ext cx="7296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相容</a:t>
            </a:r>
            <a:r>
              <a:rPr lang="zh-CN" altLang="en-US" sz="2800" dirty="0"/>
              <a:t>：即有解；</a:t>
            </a:r>
            <a:r>
              <a:rPr lang="zh-CN" altLang="en-US" sz="2800" dirty="0">
                <a:solidFill>
                  <a:srgbClr val="0000FF"/>
                </a:solidFill>
              </a:rPr>
              <a:t>不相容</a:t>
            </a:r>
            <a:r>
              <a:rPr lang="zh-CN" altLang="en-US" sz="2800" dirty="0"/>
              <a:t>：即无解，或矛盾的。</a:t>
            </a:r>
          </a:p>
        </p:txBody>
      </p:sp>
      <p:sp>
        <p:nvSpPr>
          <p:cNvPr id="206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429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一、线性方程组复习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utoUpdateAnimBg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76263" y="1052513"/>
            <a:ext cx="482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特殊情况：对齐次线性方程组</a:t>
            </a:r>
          </a:p>
        </p:txBody>
      </p:sp>
      <p:graphicFrame>
        <p:nvGraphicFramePr>
          <p:cNvPr id="3" name="Object 34"/>
          <p:cNvGraphicFramePr>
            <a:graphicFrameLocks noChangeAspect="1"/>
          </p:cNvGraphicFramePr>
          <p:nvPr/>
        </p:nvGraphicFramePr>
        <p:xfrm>
          <a:off x="2092325" y="1989138"/>
          <a:ext cx="4824413" cy="1951037"/>
        </p:xfrm>
        <a:graphic>
          <a:graphicData uri="http://schemas.openxmlformats.org/presentationml/2006/ole">
            <p:oleObj spid="_x0000_s3098" name="Equation" r:id="rId4" imgW="2324100" imgH="93980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2910" y="4214818"/>
            <a:ext cx="7643795" cy="1570037"/>
            <a:chOff x="327" y="2005"/>
            <a:chExt cx="6187" cy="989"/>
          </a:xfrm>
        </p:grpSpPr>
        <p:sp>
          <p:nvSpPr>
            <p:cNvPr id="3081" name="Text Box 8"/>
            <p:cNvSpPr txBox="1">
              <a:spLocks noChangeArrowheads="1"/>
            </p:cNvSpPr>
            <p:nvPr/>
          </p:nvSpPr>
          <p:spPr bwMode="auto">
            <a:xfrm>
              <a:off x="327" y="2005"/>
              <a:ext cx="618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                    </a:t>
              </a:r>
              <a:r>
                <a:rPr lang="zh-CN" altLang="en-US" dirty="0" smtClean="0"/>
                <a:t>显然</a:t>
              </a:r>
              <a:r>
                <a:rPr lang="zh-CN" altLang="en-US" dirty="0"/>
                <a:t>是它的解，称为</a:t>
              </a:r>
              <a:r>
                <a:rPr lang="zh-CN" altLang="en-US" dirty="0">
                  <a:solidFill>
                    <a:srgbClr val="0000FF"/>
                  </a:solidFill>
                  <a:ea typeface="黑体" pitchFamily="2" charset="-122"/>
                </a:rPr>
                <a:t>零解</a:t>
              </a:r>
              <a:r>
                <a:rPr lang="zh-CN" altLang="en-US" dirty="0"/>
                <a:t>；</a:t>
              </a:r>
              <a:endParaRPr lang="en-US" altLang="zh-CN" dirty="0"/>
            </a:p>
            <a:p>
              <a:r>
                <a:rPr lang="zh-CN" altLang="en-US" dirty="0"/>
                <a:t>若还有另一组</a:t>
              </a:r>
              <a:r>
                <a:rPr lang="zh-CN" altLang="en-US" dirty="0" smtClean="0"/>
                <a:t>解                         </a:t>
              </a:r>
              <a:r>
                <a:rPr lang="zh-CN" altLang="en-US" dirty="0"/>
                <a:t>，且                 </a:t>
              </a:r>
              <a:endParaRPr lang="en-US" altLang="zh-CN" dirty="0"/>
            </a:p>
            <a:p>
              <a:r>
                <a:rPr lang="zh-CN" altLang="en-US" dirty="0" smtClean="0"/>
                <a:t>              不</a:t>
              </a:r>
              <a:r>
                <a:rPr lang="zh-CN" altLang="en-US" dirty="0"/>
                <a:t>全为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dirty="0"/>
                <a:t>，则称之为</a:t>
              </a:r>
              <a:r>
                <a:rPr lang="zh-CN" altLang="en-US" dirty="0">
                  <a:solidFill>
                    <a:srgbClr val="0000FF"/>
                  </a:solidFill>
                  <a:ea typeface="黑体" pitchFamily="2" charset="-122"/>
                </a:rPr>
                <a:t>非零解</a:t>
              </a:r>
              <a:r>
                <a:rPr lang="zh-CN" altLang="en-US" dirty="0"/>
                <a:t>。</a:t>
              </a:r>
            </a:p>
          </p:txBody>
        </p:sp>
        <p:graphicFrame>
          <p:nvGraphicFramePr>
            <p:cNvPr id="3075" name="Object 35"/>
            <p:cNvGraphicFramePr>
              <a:graphicFrameLocks noChangeAspect="1"/>
            </p:cNvGraphicFramePr>
            <p:nvPr/>
          </p:nvGraphicFramePr>
          <p:xfrm>
            <a:off x="414" y="2062"/>
            <a:ext cx="1644" cy="299"/>
          </p:xfrm>
          <a:graphic>
            <a:graphicData uri="http://schemas.openxmlformats.org/presentationml/2006/ole">
              <p:oleObj spid="_x0000_s3099" name="Equation" r:id="rId5" imgW="1257300" imgH="228600" progId="Equation.3">
                <p:embed/>
              </p:oleObj>
            </a:graphicData>
          </a:graphic>
        </p:graphicFrame>
        <p:graphicFrame>
          <p:nvGraphicFramePr>
            <p:cNvPr id="3076" name="Object 36"/>
            <p:cNvGraphicFramePr>
              <a:graphicFrameLocks noChangeAspect="1"/>
            </p:cNvGraphicFramePr>
            <p:nvPr/>
          </p:nvGraphicFramePr>
          <p:xfrm>
            <a:off x="2816" y="2353"/>
            <a:ext cx="2137" cy="307"/>
          </p:xfrm>
          <a:graphic>
            <a:graphicData uri="http://schemas.openxmlformats.org/presentationml/2006/ole">
              <p:oleObj spid="_x0000_s3100" name="Equation" r:id="rId6" imgW="1587500" imgH="228600" progId="Equation.3">
                <p:embed/>
              </p:oleObj>
            </a:graphicData>
          </a:graphic>
        </p:graphicFrame>
        <p:graphicFrame>
          <p:nvGraphicFramePr>
            <p:cNvPr id="3077" name="Object 37"/>
            <p:cNvGraphicFramePr>
              <a:graphicFrameLocks noChangeAspect="1"/>
            </p:cNvGraphicFramePr>
            <p:nvPr/>
          </p:nvGraphicFramePr>
          <p:xfrm>
            <a:off x="478" y="2635"/>
            <a:ext cx="1074" cy="333"/>
          </p:xfrm>
          <a:graphic>
            <a:graphicData uri="http://schemas.openxmlformats.org/presentationml/2006/ole">
              <p:oleObj spid="_x0000_s3101" name="Equation" r:id="rId7" imgW="736600" imgH="228600" progId="Equation.3">
                <p:embed/>
              </p:oleObj>
            </a:graphicData>
          </a:graphic>
        </p:graphicFrame>
      </p:grpSp>
      <p:sp>
        <p:nvSpPr>
          <p:cNvPr id="308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429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一、线性方程组复习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 txBox="1">
            <a:spLocks noChangeArrowheads="1"/>
          </p:cNvSpPr>
          <p:nvPr/>
        </p:nvSpPr>
        <p:spPr bwMode="auto">
          <a:xfrm>
            <a:off x="395288" y="727061"/>
            <a:ext cx="838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3300"/>
                </a:solidFill>
              </a:rPr>
              <a:t>   </a:t>
            </a:r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线性方程组所需讨论的问题：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8125" y="1297151"/>
            <a:ext cx="7477018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dirty="0"/>
              <a:t>1.  </a:t>
            </a:r>
            <a:r>
              <a:rPr lang="zh-CN" altLang="en-US" sz="2800" dirty="0"/>
              <a:t>齐次方程组必有零解。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）有非零解（或只有零解）的充要条件；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）通解的结构，解的性质；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3</a:t>
            </a:r>
            <a:r>
              <a:rPr lang="zh-CN" altLang="en-US" sz="2800" dirty="0"/>
              <a:t>）解法 ；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38125" y="3371565"/>
            <a:ext cx="8905875" cy="3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dirty="0"/>
              <a:t>2.   </a:t>
            </a:r>
            <a:r>
              <a:rPr lang="zh-CN" altLang="en-US" sz="2800" dirty="0"/>
              <a:t>非齐次线性方程组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）是否有解？有解（或无解）的充要条件；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）有多少解？有唯一解的充要条件，有无穷</a:t>
            </a:r>
          </a:p>
          <a:p>
            <a:pPr>
              <a:lnSpc>
                <a:spcPct val="115000"/>
              </a:lnSpc>
            </a:pPr>
            <a:r>
              <a:rPr lang="zh-CN" altLang="en-US" sz="2800" dirty="0" smtClean="0"/>
              <a:t>             多</a:t>
            </a:r>
            <a:r>
              <a:rPr lang="zh-CN" altLang="en-US" sz="2800" dirty="0"/>
              <a:t>解的充要条件；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3</a:t>
            </a:r>
            <a:r>
              <a:rPr lang="zh-CN" altLang="en-US" sz="2800" dirty="0"/>
              <a:t>）解不止一个时</a:t>
            </a:r>
            <a:r>
              <a:rPr lang="zh-CN" altLang="en-US" sz="2800" dirty="0" smtClean="0"/>
              <a:t>，通解的结构，解的性质；</a:t>
            </a:r>
            <a:endParaRPr lang="zh-CN" altLang="en-US" sz="2800" dirty="0"/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4</a:t>
            </a:r>
            <a:r>
              <a:rPr lang="zh-CN" altLang="en-US" sz="2800" dirty="0"/>
              <a:t>）解法。</a:t>
            </a:r>
          </a:p>
          <a:p>
            <a:endParaRPr lang="en-US" altLang="zh-CN" sz="2800" dirty="0"/>
          </a:p>
        </p:txBody>
      </p:sp>
      <p:sp>
        <p:nvSpPr>
          <p:cNvPr id="2150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429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一、线性方程组复习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466466" y="1251204"/>
            <a:ext cx="8392041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zh-CN" altLang="en-US" dirty="0"/>
              <a:t>引入：在第一节曾给出用行列式求解二元线性</a:t>
            </a:r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dirty="0"/>
              <a:t>           </a:t>
            </a:r>
            <a:r>
              <a:rPr lang="zh-CN" altLang="en-US" dirty="0" smtClean="0"/>
              <a:t>方程组</a:t>
            </a:r>
            <a:r>
              <a:rPr lang="zh-CN" altLang="en-US" dirty="0"/>
              <a:t>和三元线性方程组的方法</a:t>
            </a:r>
          </a:p>
        </p:txBody>
      </p:sp>
      <p:graphicFrame>
        <p:nvGraphicFramePr>
          <p:cNvPr id="28" name="Object 108"/>
          <p:cNvGraphicFramePr>
            <a:graphicFrameLocks noChangeAspect="1"/>
          </p:cNvGraphicFramePr>
          <p:nvPr/>
        </p:nvGraphicFramePr>
        <p:xfrm>
          <a:off x="652463" y="2873375"/>
          <a:ext cx="3517900" cy="1003300"/>
        </p:xfrm>
        <a:graphic>
          <a:graphicData uri="http://schemas.openxmlformats.org/presentationml/2006/ole">
            <p:oleObj spid="_x0000_s4123" name="Equation" r:id="rId4" imgW="3517900" imgH="1003300" progId="Equation.3">
              <p:embed/>
            </p:oleObj>
          </a:graphicData>
        </a:graphic>
      </p:graphicFrame>
      <p:graphicFrame>
        <p:nvGraphicFramePr>
          <p:cNvPr id="29" name="Object 109"/>
          <p:cNvGraphicFramePr>
            <a:graphicFrameLocks noChangeAspect="1"/>
          </p:cNvGraphicFramePr>
          <p:nvPr/>
        </p:nvGraphicFramePr>
        <p:xfrm>
          <a:off x="4108450" y="2581275"/>
          <a:ext cx="3911600" cy="1536700"/>
        </p:xfrm>
        <a:graphic>
          <a:graphicData uri="http://schemas.openxmlformats.org/presentationml/2006/ole">
            <p:oleObj spid="_x0000_s4124" name="Equation" r:id="rId5" imgW="3911600" imgH="1536700" progId="Equation.3">
              <p:embed/>
            </p:oleObj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15925" y="4422778"/>
            <a:ext cx="8709025" cy="584201"/>
            <a:chOff x="463" y="2685"/>
            <a:chExt cx="5486" cy="368"/>
          </a:xfrm>
        </p:grpSpPr>
        <p:sp>
          <p:nvSpPr>
            <p:cNvPr id="4106" name="Text Box 46"/>
            <p:cNvSpPr txBox="1">
              <a:spLocks noChangeArrowheads="1"/>
            </p:cNvSpPr>
            <p:nvPr/>
          </p:nvSpPr>
          <p:spPr bwMode="auto">
            <a:xfrm>
              <a:off x="463" y="2685"/>
              <a:ext cx="548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当它们的系数行列式         </a:t>
              </a:r>
              <a:r>
                <a:rPr lang="zh-CN" altLang="en-US" dirty="0" smtClean="0"/>
                <a:t>时</a:t>
              </a:r>
              <a:r>
                <a:rPr lang="zh-CN" altLang="en-US" dirty="0"/>
                <a:t>，方程组有唯一解</a:t>
              </a:r>
            </a:p>
          </p:txBody>
        </p:sp>
        <p:graphicFrame>
          <p:nvGraphicFramePr>
            <p:cNvPr id="4102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57429828"/>
                </p:ext>
              </p:extLst>
            </p:nvPr>
          </p:nvGraphicFramePr>
          <p:xfrm>
            <a:off x="2859" y="2742"/>
            <a:ext cx="598" cy="270"/>
          </p:xfrm>
          <a:graphic>
            <a:graphicData uri="http://schemas.openxmlformats.org/presentationml/2006/ole">
              <p:oleObj spid="_x0000_s4125" name="Equation" r:id="rId6" imgW="393359" imgH="177646" progId="Equation.3">
                <p:embed/>
              </p:oleObj>
            </a:graphicData>
          </a:graphic>
        </p:graphicFrame>
      </p:grpSp>
      <p:graphicFrame>
        <p:nvGraphicFramePr>
          <p:cNvPr id="33" name="Object 111"/>
          <p:cNvGraphicFramePr>
            <a:graphicFrameLocks noChangeAspect="1"/>
          </p:cNvGraphicFramePr>
          <p:nvPr/>
        </p:nvGraphicFramePr>
        <p:xfrm>
          <a:off x="2713038" y="5000625"/>
          <a:ext cx="1314450" cy="942975"/>
        </p:xfrm>
        <a:graphic>
          <a:graphicData uri="http://schemas.openxmlformats.org/presentationml/2006/ole">
            <p:oleObj spid="_x0000_s4126" name="Equation" r:id="rId7" imgW="583947" imgH="418918" progId="Equation.3">
              <p:embed/>
            </p:oleObj>
          </a:graphicData>
        </a:graphic>
      </p:graphicFrame>
      <p:graphicFrame>
        <p:nvGraphicFramePr>
          <p:cNvPr id="34" name="Object 112"/>
          <p:cNvGraphicFramePr>
            <a:graphicFrameLocks noChangeAspect="1"/>
          </p:cNvGraphicFramePr>
          <p:nvPr/>
        </p:nvGraphicFramePr>
        <p:xfrm>
          <a:off x="5116513" y="5292725"/>
          <a:ext cx="1371600" cy="457200"/>
        </p:xfrm>
        <a:graphic>
          <a:graphicData uri="http://schemas.openxmlformats.org/presentationml/2006/ole">
            <p:oleObj spid="_x0000_s4127" name="Equation" r:id="rId8" imgW="609336" imgH="203112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1520825" y="2176463"/>
          <a:ext cx="5976938" cy="1968500"/>
        </p:xfrm>
        <a:graphic>
          <a:graphicData uri="http://schemas.openxmlformats.org/presentationml/2006/ole">
            <p:oleObj spid="_x0000_s5140" name="Equation" r:id="rId4" imgW="6248400" imgH="2057400" progId="Equation.3">
              <p:embed/>
            </p:oleObj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4840288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的系数行列式不等于零，即</a:t>
            </a:r>
            <a:endParaRPr lang="zh-CN" altLang="en-US" sz="2400"/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5118100" y="4264025"/>
          <a:ext cx="2959100" cy="1831975"/>
        </p:xfrm>
        <a:graphic>
          <a:graphicData uri="http://schemas.openxmlformats.org/presentationml/2006/ole">
            <p:oleObj spid="_x0000_s5141" name="公式" r:id="rId5" imgW="3568700" imgH="2209800" progId="Equation.3">
              <p:embed/>
            </p:oleObj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8089900" y="4976813"/>
          <a:ext cx="520700" cy="317500"/>
        </p:xfrm>
        <a:graphic>
          <a:graphicData uri="http://schemas.openxmlformats.org/presentationml/2006/ole">
            <p:oleObj spid="_x0000_s5142" name="公式" r:id="rId6" imgW="520474" imgH="330057" progId="Equation.3">
              <p:embed/>
            </p:oleObj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68300" y="1600200"/>
            <a:ext cx="4392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dirty="0"/>
              <a:t>如果线性方程组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14282" y="981062"/>
            <a:ext cx="876073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只适用于方程个数</a:t>
            </a:r>
            <a:r>
              <a:rPr lang="en-US" altLang="zh-CN" dirty="0">
                <a:solidFill>
                  <a:srgbClr val="FF3300"/>
                </a:solidFill>
              </a:rPr>
              <a:t>=</a:t>
            </a:r>
            <a:r>
              <a:rPr lang="zh-CN" altLang="en-US" dirty="0">
                <a:solidFill>
                  <a:srgbClr val="FF3300"/>
                </a:solidFill>
              </a:rPr>
              <a:t>未知数个数的情况，即 </a:t>
            </a:r>
            <a:r>
              <a:rPr lang="en-US" altLang="zh-CN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6200" y="2362200"/>
            <a:ext cx="9258300" cy="1790700"/>
            <a:chOff x="385" y="1616"/>
            <a:chExt cx="5832" cy="1128"/>
          </a:xfrm>
        </p:grpSpPr>
        <p:sp>
          <p:nvSpPr>
            <p:cNvPr id="6159" name="Text Box 4"/>
            <p:cNvSpPr txBox="1">
              <a:spLocks noChangeArrowheads="1"/>
            </p:cNvSpPr>
            <p:nvPr/>
          </p:nvSpPr>
          <p:spPr bwMode="auto">
            <a:xfrm>
              <a:off x="385" y="1616"/>
              <a:ext cx="5832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 dirty="0"/>
                <a:t>其中                      是把系数行列式    中第   列</a:t>
              </a:r>
            </a:p>
            <a:p>
              <a:pPr>
                <a:lnSpc>
                  <a:spcPct val="115000"/>
                </a:lnSpc>
              </a:pPr>
              <a:r>
                <a:rPr lang="zh-CN" altLang="en-US" dirty="0"/>
                <a:t>的元素用方程组右端的常数项代替后所得到的   </a:t>
              </a:r>
              <a:r>
                <a:rPr lang="zh-CN" altLang="en-US" dirty="0" smtClean="0"/>
                <a:t>阶</a:t>
              </a:r>
              <a:endParaRPr lang="zh-CN" altLang="en-US" dirty="0"/>
            </a:p>
            <a:p>
              <a:pPr>
                <a:lnSpc>
                  <a:spcPct val="115000"/>
                </a:lnSpc>
              </a:pPr>
              <a:r>
                <a:rPr lang="zh-CN" altLang="en-US" dirty="0"/>
                <a:t>行列式，即</a:t>
              </a:r>
            </a:p>
          </p:txBody>
        </p:sp>
        <p:graphicFrame>
          <p:nvGraphicFramePr>
            <p:cNvPr id="6149" name="Object 44"/>
            <p:cNvGraphicFramePr>
              <a:graphicFrameLocks noChangeAspect="1"/>
            </p:cNvGraphicFramePr>
            <p:nvPr/>
          </p:nvGraphicFramePr>
          <p:xfrm>
            <a:off x="899" y="1651"/>
            <a:ext cx="1682" cy="338"/>
          </p:xfrm>
          <a:graphic>
            <a:graphicData uri="http://schemas.openxmlformats.org/presentationml/2006/ole">
              <p:oleObj spid="_x0000_s6181" name="Equation" r:id="rId4" imgW="1143000" imgH="228600" progId="Equation.3">
                <p:embed/>
              </p:oleObj>
            </a:graphicData>
          </a:graphic>
        </p:graphicFrame>
        <p:graphicFrame>
          <p:nvGraphicFramePr>
            <p:cNvPr id="6150" name="Object 45"/>
            <p:cNvGraphicFramePr>
              <a:graphicFrameLocks noChangeAspect="1"/>
            </p:cNvGraphicFramePr>
            <p:nvPr/>
          </p:nvGraphicFramePr>
          <p:xfrm>
            <a:off x="4346" y="1724"/>
            <a:ext cx="215" cy="199"/>
          </p:xfrm>
          <a:graphic>
            <a:graphicData uri="http://schemas.openxmlformats.org/presentationml/2006/ole">
              <p:oleObj spid="_x0000_s6182" name="公式" r:id="rId5" imgW="342603" imgH="317225" progId="Equation.3">
                <p:embed/>
              </p:oleObj>
            </a:graphicData>
          </a:graphic>
        </p:graphicFrame>
        <p:graphicFrame>
          <p:nvGraphicFramePr>
            <p:cNvPr id="6151" name="Object 46"/>
            <p:cNvGraphicFramePr>
              <a:graphicFrameLocks noChangeAspect="1"/>
            </p:cNvGraphicFramePr>
            <p:nvPr/>
          </p:nvGraphicFramePr>
          <p:xfrm>
            <a:off x="5137" y="1694"/>
            <a:ext cx="144" cy="255"/>
          </p:xfrm>
          <a:graphic>
            <a:graphicData uri="http://schemas.openxmlformats.org/presentationml/2006/ole">
              <p:oleObj spid="_x0000_s6183" name="公式" r:id="rId6" imgW="228501" imgH="406224" progId="Equation.3">
                <p:embed/>
              </p:oleObj>
            </a:graphicData>
          </a:graphic>
        </p:graphicFrame>
        <p:graphicFrame>
          <p:nvGraphicFramePr>
            <p:cNvPr id="6152" name="Object 47"/>
            <p:cNvGraphicFramePr>
              <a:graphicFrameLocks noChangeAspect="1"/>
            </p:cNvGraphicFramePr>
            <p:nvPr/>
          </p:nvGraphicFramePr>
          <p:xfrm>
            <a:off x="5569" y="2081"/>
            <a:ext cx="151" cy="159"/>
          </p:xfrm>
          <a:graphic>
            <a:graphicData uri="http://schemas.openxmlformats.org/presentationml/2006/ole">
              <p:oleObj spid="_x0000_s6184" name="公式" r:id="rId7" imgW="241195" imgH="253890" progId="Equation.3">
                <p:embed/>
              </p:oleObj>
            </a:graphicData>
          </a:graphic>
        </p:graphicFrame>
      </p:grp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149225" y="749300"/>
            <a:ext cx="79200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宋体" charset="-122"/>
              </a:rPr>
              <a:t>那么线性方程组⑴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有唯一解</a:t>
            </a:r>
            <a:r>
              <a:rPr lang="zh-CN" altLang="en-US" dirty="0">
                <a:latin typeface="宋体" charset="-122"/>
              </a:rPr>
              <a:t>，并且解可以表示为</a:t>
            </a:r>
          </a:p>
        </p:txBody>
      </p:sp>
      <p:graphicFrame>
        <p:nvGraphicFramePr>
          <p:cNvPr id="9" name="Object 48"/>
          <p:cNvGraphicFramePr>
            <a:graphicFrameLocks noChangeAspect="1"/>
          </p:cNvGraphicFramePr>
          <p:nvPr/>
        </p:nvGraphicFramePr>
        <p:xfrm>
          <a:off x="1309707" y="1455730"/>
          <a:ext cx="5976937" cy="901700"/>
        </p:xfrm>
        <a:graphic>
          <a:graphicData uri="http://schemas.openxmlformats.org/presentationml/2006/ole">
            <p:oleObj spid="_x0000_s6185" name="Equation" r:id="rId8" imgW="2781300" imgH="419100" progId="Equation.3">
              <p:embed/>
            </p:oleObj>
          </a:graphicData>
        </a:graphic>
      </p:graphicFrame>
      <p:graphicFrame>
        <p:nvGraphicFramePr>
          <p:cNvPr id="10" name="Object 49"/>
          <p:cNvGraphicFramePr>
            <a:graphicFrameLocks noChangeAspect="1"/>
          </p:cNvGraphicFramePr>
          <p:nvPr/>
        </p:nvGraphicFramePr>
        <p:xfrm>
          <a:off x="1009650" y="4071956"/>
          <a:ext cx="5991225" cy="2071688"/>
        </p:xfrm>
        <a:graphic>
          <a:graphicData uri="http://schemas.openxmlformats.org/presentationml/2006/ole">
            <p:oleObj spid="_x0000_s6186" name="Equation" r:id="rId9" imgW="2717800" imgH="939800" progId="Equation.3">
              <p:embed/>
            </p:oleObj>
          </a:graphicData>
        </a:graphic>
      </p:graphicFrame>
      <p:graphicFrame>
        <p:nvGraphicFramePr>
          <p:cNvPr id="11" name="Object 50"/>
          <p:cNvGraphicFramePr>
            <a:graphicFrameLocks noChangeAspect="1"/>
          </p:cNvGraphicFramePr>
          <p:nvPr/>
        </p:nvGraphicFramePr>
        <p:xfrm>
          <a:off x="4251325" y="4084656"/>
          <a:ext cx="392113" cy="1987550"/>
        </p:xfrm>
        <a:graphic>
          <a:graphicData uri="http://schemas.openxmlformats.org/presentationml/2006/ole">
            <p:oleObj spid="_x0000_s6187" name="Equation" r:id="rId10" imgW="177723" imgH="901309" progId="Equation.DSMT4">
              <p:embed/>
            </p:oleObj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41838" y="3516317"/>
            <a:ext cx="1228725" cy="484187"/>
            <a:chOff x="3198" y="2309"/>
            <a:chExt cx="774" cy="305"/>
          </a:xfrm>
        </p:grpSpPr>
        <p:sp>
          <p:nvSpPr>
            <p:cNvPr id="6157" name="Text Box 25"/>
            <p:cNvSpPr txBox="1">
              <a:spLocks noChangeArrowheads="1"/>
            </p:cNvSpPr>
            <p:nvPr/>
          </p:nvSpPr>
          <p:spPr bwMode="auto">
            <a:xfrm>
              <a:off x="3321" y="2309"/>
              <a:ext cx="6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楷体_GB2312" pitchFamily="49" charset="-122"/>
                </a:rPr>
                <a:t>第</a:t>
              </a:r>
              <a:r>
                <a:rPr lang="zh-CN" altLang="en-US" sz="2400" dirty="0"/>
                <a:t> </a:t>
              </a:r>
              <a:r>
                <a:rPr lang="en-US" altLang="zh-CN" sz="2400" i="1" dirty="0"/>
                <a:t>j </a:t>
              </a:r>
              <a:r>
                <a:rPr lang="zh-CN" altLang="en-US" sz="2400" dirty="0">
                  <a:ea typeface="楷体_GB2312" pitchFamily="49" charset="-122"/>
                </a:rPr>
                <a:t>列</a:t>
              </a:r>
            </a:p>
          </p:txBody>
        </p:sp>
        <p:sp>
          <p:nvSpPr>
            <p:cNvPr id="6158" name="Line 26"/>
            <p:cNvSpPr>
              <a:spLocks noChangeShapeType="1"/>
            </p:cNvSpPr>
            <p:nvPr/>
          </p:nvSpPr>
          <p:spPr bwMode="auto">
            <a:xfrm flipH="1">
              <a:off x="3198" y="2523"/>
              <a:ext cx="181" cy="9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571472" y="857232"/>
            <a:ext cx="57150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dirty="0"/>
              <a:t>用克拉默法则解方程组</a:t>
            </a:r>
          </a:p>
        </p:txBody>
      </p:sp>
      <p:graphicFrame>
        <p:nvGraphicFramePr>
          <p:cNvPr id="11266" name="Object 32"/>
          <p:cNvGraphicFramePr>
            <a:graphicFrameLocks noChangeAspect="1"/>
          </p:cNvGraphicFramePr>
          <p:nvPr/>
        </p:nvGraphicFramePr>
        <p:xfrm>
          <a:off x="2268538" y="1433513"/>
          <a:ext cx="5040312" cy="2360612"/>
        </p:xfrm>
        <a:graphic>
          <a:graphicData uri="http://schemas.openxmlformats.org/presentationml/2006/ole">
            <p:oleObj spid="_x0000_s11301" name="Equation" r:id="rId4" imgW="2006600" imgH="939800" progId="Equation.3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374650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5" name="Object 33"/>
          <p:cNvGraphicFramePr>
            <a:graphicFrameLocks noChangeAspect="1"/>
          </p:cNvGraphicFramePr>
          <p:nvPr/>
        </p:nvGraphicFramePr>
        <p:xfrm>
          <a:off x="990600" y="4051300"/>
          <a:ext cx="3276600" cy="2044700"/>
        </p:xfrm>
        <a:graphic>
          <a:graphicData uri="http://schemas.openxmlformats.org/presentationml/2006/ole">
            <p:oleObj spid="_x0000_s11302" name="Equation" r:id="rId5" imgW="3276600" imgH="20447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67200" y="4965700"/>
            <a:ext cx="1600200" cy="76200"/>
            <a:chOff x="3216" y="2496"/>
            <a:chExt cx="1008" cy="48"/>
          </a:xfrm>
        </p:grpSpPr>
        <p:sp>
          <p:nvSpPr>
            <p:cNvPr id="11275" name="Line 7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6" name="Line 8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" name="Object 34"/>
          <p:cNvGraphicFramePr>
            <a:graphicFrameLocks noChangeAspect="1"/>
          </p:cNvGraphicFramePr>
          <p:nvPr/>
        </p:nvGraphicFramePr>
        <p:xfrm>
          <a:off x="4572000" y="4508500"/>
          <a:ext cx="1003300" cy="419100"/>
        </p:xfrm>
        <a:graphic>
          <a:graphicData uri="http://schemas.openxmlformats.org/presentationml/2006/ole">
            <p:oleObj spid="_x0000_s11303" name="Equation" r:id="rId6" imgW="1002865" imgH="418918" progId="Equation.3">
              <p:embed/>
            </p:oleObj>
          </a:graphicData>
        </a:graphic>
      </p:graphicFrame>
      <p:graphicFrame>
        <p:nvGraphicFramePr>
          <p:cNvPr id="10" name="Object 35"/>
          <p:cNvGraphicFramePr>
            <a:graphicFrameLocks noChangeAspect="1"/>
          </p:cNvGraphicFramePr>
          <p:nvPr/>
        </p:nvGraphicFramePr>
        <p:xfrm>
          <a:off x="4648200" y="5041900"/>
          <a:ext cx="838200" cy="419100"/>
        </p:xfrm>
        <a:graphic>
          <a:graphicData uri="http://schemas.openxmlformats.org/presentationml/2006/ole">
            <p:oleObj spid="_x0000_s11304" name="Equation" r:id="rId7" imgW="838200" imgH="419100" progId="Equation.3">
              <p:embed/>
            </p:oleObj>
          </a:graphicData>
        </a:graphic>
      </p:graphicFrame>
      <p:graphicFrame>
        <p:nvGraphicFramePr>
          <p:cNvPr id="11" name="Object 36"/>
          <p:cNvGraphicFramePr>
            <a:graphicFrameLocks noChangeAspect="1"/>
          </p:cNvGraphicFramePr>
          <p:nvPr/>
        </p:nvGraphicFramePr>
        <p:xfrm>
          <a:off x="5994400" y="4051300"/>
          <a:ext cx="2616200" cy="2044700"/>
        </p:xfrm>
        <a:graphic>
          <a:graphicData uri="http://schemas.openxmlformats.org/presentationml/2006/ole">
            <p:oleObj spid="_x0000_s11305" name="Equation" r:id="rId8" imgW="2616200" imgH="2044700" progId="Equation.3">
              <p:embed/>
            </p:oleObj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4290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Cramer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1060781</TotalTime>
  <Words>720</Words>
  <Application>Microsoft Office PowerPoint</Application>
  <PresentationFormat>全屏显示(4:3)</PresentationFormat>
  <Paragraphs>119</Paragraphs>
  <Slides>21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自定义设计方案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732</cp:revision>
  <cp:lastPrinted>1601-01-01T00:00:00Z</cp:lastPrinted>
  <dcterms:created xsi:type="dcterms:W3CDTF">1601-01-01T00:00:00Z</dcterms:created>
  <dcterms:modified xsi:type="dcterms:W3CDTF">2016-04-21T08:56:52Z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